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1"/>
  </p:notesMasterIdLst>
  <p:handoutMasterIdLst>
    <p:handoutMasterId r:id="rId42"/>
  </p:handoutMasterIdLst>
  <p:sldIdLst>
    <p:sldId id="298" r:id="rId2"/>
    <p:sldId id="269" r:id="rId3"/>
    <p:sldId id="414" r:id="rId4"/>
    <p:sldId id="497" r:id="rId5"/>
    <p:sldId id="413" r:id="rId6"/>
    <p:sldId id="412" r:id="rId7"/>
    <p:sldId id="415" r:id="rId8"/>
    <p:sldId id="416" r:id="rId9"/>
    <p:sldId id="41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6" r:id="rId18"/>
    <p:sldId id="429" r:id="rId19"/>
    <p:sldId id="430" r:id="rId20"/>
    <p:sldId id="500" r:id="rId21"/>
    <p:sldId id="447" r:id="rId22"/>
    <p:sldId id="499" r:id="rId23"/>
    <p:sldId id="498" r:id="rId24"/>
    <p:sldId id="468" r:id="rId25"/>
    <p:sldId id="469" r:id="rId26"/>
    <p:sldId id="470" r:id="rId27"/>
    <p:sldId id="473" r:id="rId28"/>
    <p:sldId id="482" r:id="rId29"/>
    <p:sldId id="495" r:id="rId30"/>
    <p:sldId id="488" r:id="rId31"/>
    <p:sldId id="489" r:id="rId32"/>
    <p:sldId id="496" r:id="rId33"/>
    <p:sldId id="494" r:id="rId34"/>
    <p:sldId id="505" r:id="rId35"/>
    <p:sldId id="507" r:id="rId36"/>
    <p:sldId id="504" r:id="rId37"/>
    <p:sldId id="501" r:id="rId38"/>
    <p:sldId id="503" r:id="rId39"/>
    <p:sldId id="508" r:id="rId40"/>
  </p:sldIdLst>
  <p:sldSz cx="1143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2" id="{687F482B-68D7-4247-A3A4-8D4B91F2DA4D}">
          <p14:sldIdLst>
            <p14:sldId id="298"/>
            <p14:sldId id="269"/>
          </p14:sldIdLst>
        </p14:section>
        <p14:section name="lecture 3" id="{09443904-F036-4C97-A181-9822AFB59323}">
          <p14:sldIdLst>
            <p14:sldId id="414"/>
            <p14:sldId id="497"/>
            <p14:sldId id="413"/>
            <p14:sldId id="412"/>
            <p14:sldId id="415"/>
            <p14:sldId id="416"/>
            <p14:sldId id="417"/>
            <p14:sldId id="438"/>
            <p14:sldId id="439"/>
            <p14:sldId id="440"/>
            <p14:sldId id="441"/>
            <p14:sldId id="442"/>
            <p14:sldId id="443"/>
            <p14:sldId id="444"/>
            <p14:sldId id="446"/>
            <p14:sldId id="429"/>
            <p14:sldId id="430"/>
            <p14:sldId id="500"/>
            <p14:sldId id="447"/>
            <p14:sldId id="499"/>
            <p14:sldId id="498"/>
          </p14:sldIdLst>
        </p14:section>
        <p14:section name="lecture 4" id="{765C3E70-B0FC-47BE-8A75-9AC660497F1F}">
          <p14:sldIdLst>
            <p14:sldId id="468"/>
            <p14:sldId id="469"/>
            <p14:sldId id="470"/>
            <p14:sldId id="473"/>
            <p14:sldId id="482"/>
            <p14:sldId id="495"/>
            <p14:sldId id="488"/>
            <p14:sldId id="489"/>
            <p14:sldId id="496"/>
            <p14:sldId id="494"/>
            <p14:sldId id="505"/>
            <p14:sldId id="507"/>
            <p14:sldId id="504"/>
            <p14:sldId id="501"/>
            <p14:sldId id="503"/>
            <p14:sldId id="5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38" autoAdjust="0"/>
  </p:normalViewPr>
  <p:slideViewPr>
    <p:cSldViewPr snapToGrid="0">
      <p:cViewPr varScale="1">
        <p:scale>
          <a:sx n="56" d="100"/>
          <a:sy n="56" d="100"/>
        </p:scale>
        <p:origin x="11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43000"/>
            <a:ext cx="4822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1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en-US" sz="1400" dirty="0" smtClean="0">
                <a:ea typeface="Majalla UI"/>
              </a:rPr>
              <a:t>هي كمية الطاقة الممتصة عند إضافة إلكترون لذرة غازية متعادلة لتكوين أيون غازي بشحنة مقدارها -1. وتصبح شحنتها سالبة عند انطلاق الطاقة</a:t>
            </a:r>
            <a:r>
              <a:rPr lang="ar-SA" altLang="en-US" sz="1600" dirty="0" smtClean="0">
                <a:ea typeface="Majalla UI"/>
              </a:rPr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chemeClr val="bg2"/>
                </a:solidFill>
              </a:rPr>
              <a:t>Co: [</a:t>
            </a:r>
            <a:r>
              <a:rPr lang="en-GB" altLang="en-US" sz="1400" dirty="0" err="1" smtClean="0">
                <a:solidFill>
                  <a:schemeClr val="bg2"/>
                </a:solidFill>
              </a:rPr>
              <a:t>Ar</a:t>
            </a:r>
            <a:r>
              <a:rPr lang="en-GB" altLang="en-US" sz="1400" dirty="0" smtClean="0">
                <a:solidFill>
                  <a:schemeClr val="bg2"/>
                </a:solidFill>
              </a:rPr>
              <a:t>] 4s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2</a:t>
            </a:r>
            <a:r>
              <a:rPr lang="en-GB" altLang="en-US" sz="1400" dirty="0" smtClean="0">
                <a:solidFill>
                  <a:schemeClr val="bg2"/>
                </a:solidFill>
              </a:rPr>
              <a:t> 3d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7</a:t>
            </a:r>
            <a:r>
              <a:rPr lang="en-GB" altLang="en-US" sz="1400" dirty="0" smtClean="0">
                <a:solidFill>
                  <a:schemeClr val="bg2"/>
                </a:solidFill>
              </a:rPr>
              <a:t> (transition metal)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→ </a:t>
            </a:r>
            <a:r>
              <a:rPr lang="en-GB" altLang="en-US" sz="1400" dirty="0" smtClean="0">
                <a:solidFill>
                  <a:schemeClr val="bg2"/>
                </a:solidFill>
              </a:rPr>
              <a:t>Co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2+</a:t>
            </a:r>
            <a:r>
              <a:rPr lang="en-GB" altLang="en-US" sz="1400" dirty="0" smtClean="0">
                <a:solidFill>
                  <a:schemeClr val="bg2"/>
                </a:solidFill>
              </a:rPr>
              <a:t>: [</a:t>
            </a:r>
            <a:r>
              <a:rPr lang="en-GB" altLang="en-US" sz="1400" dirty="0" err="1" smtClean="0">
                <a:solidFill>
                  <a:schemeClr val="bg2"/>
                </a:solidFill>
              </a:rPr>
              <a:t>Ar</a:t>
            </a:r>
            <a:r>
              <a:rPr lang="en-GB" altLang="en-US" sz="1400" dirty="0" smtClean="0">
                <a:solidFill>
                  <a:schemeClr val="bg2"/>
                </a:solidFill>
              </a:rPr>
              <a:t>] 3d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7</a:t>
            </a:r>
            <a:endParaRPr lang="en-GB" altLang="en-US" sz="1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6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chemeClr val="bg2"/>
                </a:solidFill>
              </a:rPr>
              <a:t>Co: [</a:t>
            </a:r>
            <a:r>
              <a:rPr lang="en-GB" altLang="en-US" sz="1400" dirty="0" err="1" smtClean="0">
                <a:solidFill>
                  <a:schemeClr val="bg2"/>
                </a:solidFill>
              </a:rPr>
              <a:t>Ar</a:t>
            </a:r>
            <a:r>
              <a:rPr lang="en-GB" altLang="en-US" sz="1400" dirty="0" smtClean="0">
                <a:solidFill>
                  <a:schemeClr val="bg2"/>
                </a:solidFill>
              </a:rPr>
              <a:t>] 4s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2</a:t>
            </a:r>
            <a:r>
              <a:rPr lang="en-GB" altLang="en-US" sz="1400" dirty="0" smtClean="0">
                <a:solidFill>
                  <a:schemeClr val="bg2"/>
                </a:solidFill>
              </a:rPr>
              <a:t> 3d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7</a:t>
            </a:r>
            <a:r>
              <a:rPr lang="en-GB" altLang="en-US" sz="1400" dirty="0" smtClean="0">
                <a:solidFill>
                  <a:schemeClr val="bg2"/>
                </a:solidFill>
              </a:rPr>
              <a:t> (transition metal)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→ </a:t>
            </a:r>
            <a:r>
              <a:rPr lang="en-GB" altLang="en-US" sz="1400" dirty="0" smtClean="0">
                <a:solidFill>
                  <a:schemeClr val="bg2"/>
                </a:solidFill>
              </a:rPr>
              <a:t>Co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2+</a:t>
            </a:r>
            <a:r>
              <a:rPr lang="en-GB" altLang="en-US" sz="1400" dirty="0" smtClean="0">
                <a:solidFill>
                  <a:schemeClr val="bg2"/>
                </a:solidFill>
              </a:rPr>
              <a:t>: [</a:t>
            </a:r>
            <a:r>
              <a:rPr lang="en-GB" altLang="en-US" sz="1400" dirty="0" err="1" smtClean="0">
                <a:solidFill>
                  <a:schemeClr val="bg2"/>
                </a:solidFill>
              </a:rPr>
              <a:t>Ar</a:t>
            </a:r>
            <a:r>
              <a:rPr lang="en-GB" altLang="en-US" sz="1400" dirty="0" smtClean="0">
                <a:solidFill>
                  <a:schemeClr val="bg2"/>
                </a:solidFill>
              </a:rPr>
              <a:t>] 3d</a:t>
            </a:r>
            <a:r>
              <a:rPr lang="en-GB" altLang="en-US" sz="1400" baseline="30000" dirty="0" smtClean="0">
                <a:solidFill>
                  <a:schemeClr val="bg2"/>
                </a:solidFill>
              </a:rPr>
              <a:t>7</a:t>
            </a:r>
            <a:endParaRPr lang="en-GB" altLang="en-US" sz="1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FB28-3617-416E-BB49-15ECC66A2CE8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5247-D0CB-41AE-BB90-7DB821BD23F1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D6AB-4C40-4E67-BE10-AA24A5AA431E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D121-2FF7-4566-9228-F0B62E79BA84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C5D9BE73-60C4-4CBB-AE77-69C441AD31DB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78E1-7BD5-4776-8077-AFF5ADC1DF7E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3F4-1B2D-4779-B00F-6EA05CC94BB8}" type="datetime1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C840-02A8-4556-98FA-745DBF4866C1}" type="datetime1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924B-EE52-4F4A-814D-F60712C95983}" type="datetime1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7096-6787-42EC-B0EE-5BF19F4201CC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4330-DED9-49CB-833B-1F5619B61F0B}" type="datetime1">
              <a:rPr lang="en-US" smtClean="0"/>
              <a:t>9/28/2017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AEF2F70C-BDEB-4DB6-B0BC-8DE4D307C0A8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61850" y="2291243"/>
            <a:ext cx="9427778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Atoms, Molecules</a:t>
            </a:r>
            <a:r>
              <a:rPr lang="en-US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Ions and Periodicity</a:t>
            </a:r>
            <a:endParaRPr lang="en-US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4" name="Picture 2" descr="نتيجة بحث الصور عن ‪Atoms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3146">
            <a:off x="989625" y="1590821"/>
            <a:ext cx="1341620" cy="1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4179148" y="5858934"/>
            <a:ext cx="1917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/>
              <a:t>He 2 electrons</a:t>
            </a: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4277342" y="6422814"/>
            <a:ext cx="12073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He=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endParaRPr lang="en-US" altLang="en-US" sz="2200" b="1" dirty="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</a:t>
            </a:fld>
            <a:endParaRPr 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918" y="1822273"/>
            <a:ext cx="111949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 smtClean="0"/>
              <a:t>2-Pauli </a:t>
            </a:r>
            <a:r>
              <a:rPr lang="en-US" altLang="en-US" sz="2200" b="1" dirty="0"/>
              <a:t>Exclusion Principal:</a:t>
            </a:r>
            <a:r>
              <a:rPr lang="en-US" altLang="en-US" sz="2200" dirty="0"/>
              <a:t> No two electrons in an atom can have the same set of four quantum numbers</a:t>
            </a:r>
          </a:p>
        </p:txBody>
      </p:sp>
    </p:spTree>
    <p:extLst>
      <p:ext uri="{BB962C8B-B14F-4D97-AF65-F5344CB8AC3E}">
        <p14:creationId xmlns:p14="http://schemas.microsoft.com/office/powerpoint/2010/main" val="67907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46436" y="4895303"/>
            <a:ext cx="1649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dirty="0"/>
              <a:t>Li 3 electrons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286616" y="5382684"/>
            <a:ext cx="1303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dirty="0" smtClean="0"/>
              <a:t>Li=  </a:t>
            </a:r>
            <a:r>
              <a:rPr lang="en-US" altLang="en-US" sz="2000" b="1" dirty="0"/>
              <a:t>1s</a:t>
            </a:r>
            <a:r>
              <a:rPr lang="en-US" altLang="en-US" sz="2000" b="1" baseline="30000" dirty="0"/>
              <a:t>2</a:t>
            </a:r>
            <a:r>
              <a:rPr lang="en-US" altLang="en-US" sz="2000" b="1" dirty="0"/>
              <a:t>2s</a:t>
            </a:r>
            <a:r>
              <a:rPr lang="en-US" altLang="en-US" sz="2000" b="1" baseline="30000" dirty="0"/>
              <a:t>1</a:t>
            </a:r>
            <a:endParaRPr lang="en-US" altLang="en-US" sz="2000" b="1" dirty="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 smtClean="0"/>
              <a:t>1-“Fill </a:t>
            </a:r>
            <a:r>
              <a:rPr lang="en-US" altLang="en-US" sz="2200" b="1" dirty="0"/>
              <a:t>up” </a:t>
            </a:r>
            <a:r>
              <a:rPr lang="en-US" altLang="en-US" sz="2200" dirty="0"/>
              <a:t>electrons in lowest energy orbitals (</a:t>
            </a:r>
            <a:r>
              <a:rPr lang="en-US" altLang="en-US" sz="2200" b="1" dirty="0" err="1"/>
              <a:t>Aufbau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principle): </a:t>
            </a:r>
            <a:r>
              <a:rPr lang="en-US" altLang="en-US" sz="2200" dirty="0"/>
              <a:t>the electrons are added one by one to the atomic orbitals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 smtClean="0"/>
              <a:t>1-“Fill </a:t>
            </a:r>
            <a:r>
              <a:rPr lang="en-US" altLang="en-US" sz="2200" b="1" dirty="0"/>
              <a:t>up” </a:t>
            </a:r>
            <a:r>
              <a:rPr lang="en-US" altLang="en-US" sz="2200" dirty="0"/>
              <a:t>electrons in lowest energy orbitals (</a:t>
            </a:r>
            <a:r>
              <a:rPr lang="en-US" altLang="en-US" sz="2200" b="1" dirty="0" err="1"/>
              <a:t>Aufbau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principle): </a:t>
            </a:r>
            <a:r>
              <a:rPr lang="en-US" altLang="en-US" sz="2200" dirty="0"/>
              <a:t>the electrons are added one by one to the atomic orbitals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533326" y="4976219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965857" y="4860714"/>
            <a:ext cx="18641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 dirty="0"/>
              <a:t>Be 4 electrons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144904" y="5502487"/>
            <a:ext cx="14927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Be=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2s</a:t>
            </a:r>
            <a:r>
              <a:rPr lang="en-US" altLang="en-US" sz="2200" b="1" baseline="30000" dirty="0"/>
              <a:t>2</a:t>
            </a:r>
            <a:endParaRPr lang="en-US" altLang="en-US" sz="2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 smtClean="0"/>
              <a:t>1-“Fill </a:t>
            </a:r>
            <a:r>
              <a:rPr lang="en-US" altLang="en-US" sz="2200" b="1" dirty="0"/>
              <a:t>up” </a:t>
            </a:r>
            <a:r>
              <a:rPr lang="en-US" altLang="en-US" sz="2200" dirty="0"/>
              <a:t>electrons in lowest energy orbitals (</a:t>
            </a:r>
            <a:r>
              <a:rPr lang="en-US" altLang="en-US" sz="2200" b="1" dirty="0" err="1"/>
              <a:t>Aufbau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principle): </a:t>
            </a:r>
            <a:r>
              <a:rPr lang="en-US" altLang="en-US" sz="2200" dirty="0"/>
              <a:t>the electrons are added one by one to the atomic orbitals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533326" y="4976219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10033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988444" y="4777017"/>
            <a:ext cx="17311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/>
              <a:t>B 5 electrons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993028" y="5274212"/>
            <a:ext cx="17219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B=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2p</a:t>
            </a:r>
            <a:r>
              <a:rPr lang="en-US" altLang="en-US" sz="2200" b="1" baseline="30000" dirty="0"/>
              <a:t>1</a:t>
            </a:r>
            <a:endParaRPr lang="en-US" altLang="en-US" sz="2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dirty="0" smtClean="0"/>
              <a:t>3-The </a:t>
            </a:r>
            <a:r>
              <a:rPr lang="en-US" altLang="en-US" sz="2200" dirty="0"/>
              <a:t>most stable arrangement of electrons in subshells is the one with the greatest number of parallel spins </a:t>
            </a:r>
            <a:r>
              <a:rPr lang="en-US" altLang="en-US" sz="2200" b="1" dirty="0"/>
              <a:t>(Hund’s rule).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533326" y="4976219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10033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018859" y="5465170"/>
            <a:ext cx="17311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 dirty="0"/>
              <a:t>C 6 electrons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006102" y="5896057"/>
            <a:ext cx="17363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C=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2p</a:t>
            </a:r>
            <a:r>
              <a:rPr lang="en-US" altLang="en-US" sz="2200" b="1" baseline="30000" dirty="0"/>
              <a:t>2</a:t>
            </a:r>
            <a:endParaRPr lang="en-US" altLang="en-US" sz="2200" b="1" dirty="0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4175302" y="4791646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&quot;No&quot; Symbol 23"/>
          <p:cNvSpPr/>
          <p:nvPr/>
        </p:nvSpPr>
        <p:spPr>
          <a:xfrm>
            <a:off x="4836692" y="4468402"/>
            <a:ext cx="1005840" cy="965682"/>
          </a:xfrm>
          <a:prstGeom prst="noSmoking">
            <a:avLst>
              <a:gd name="adj" fmla="val 7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dirty="0" smtClean="0"/>
              <a:t>3-The </a:t>
            </a:r>
            <a:r>
              <a:rPr lang="en-US" altLang="en-US" sz="2200" dirty="0"/>
              <a:t>most stable arrangement of electrons in subshells is the one with the greatest number of parallel spins </a:t>
            </a:r>
            <a:r>
              <a:rPr lang="en-US" altLang="en-US" sz="2200" b="1" dirty="0"/>
              <a:t>(Hund’s rule).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533326" y="4976219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10033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018859" y="5465170"/>
            <a:ext cx="17311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 dirty="0"/>
              <a:t>C 6 electrons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041368" y="5896057"/>
            <a:ext cx="16658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C=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2p</a:t>
            </a:r>
            <a:r>
              <a:rPr lang="en-US" altLang="en-US" sz="2200" b="1" baseline="30000" dirty="0"/>
              <a:t>2</a:t>
            </a:r>
            <a:endParaRPr lang="en-US" altLang="en-US" sz="2200" b="1" dirty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4407352" y="477810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2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dirty="0" smtClean="0"/>
              <a:t>3-The </a:t>
            </a:r>
            <a:r>
              <a:rPr lang="en-US" altLang="en-US" sz="2200" dirty="0"/>
              <a:t>most stable arrangement of electrons in subshells is the one with the greatest number of parallel spins </a:t>
            </a:r>
            <a:r>
              <a:rPr lang="en-US" altLang="en-US" sz="2200" b="1" dirty="0"/>
              <a:t>(Hund’s rule).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533326" y="4976219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10033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4407352" y="477810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4623558" y="5336186"/>
            <a:ext cx="177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 dirty="0"/>
              <a:t>N 7 electrons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4618300" y="5767073"/>
            <a:ext cx="17844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N=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2p</a:t>
            </a:r>
            <a:r>
              <a:rPr lang="en-US" altLang="en-US" sz="2200" b="1" baseline="30000" dirty="0"/>
              <a:t>3</a:t>
            </a:r>
            <a:endParaRPr lang="en-US" altLang="en-US" sz="2200" b="1" dirty="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466487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9" name="Line 15"/>
          <p:cNvSpPr>
            <a:spLocks noChangeShapeType="1"/>
          </p:cNvSpPr>
          <p:nvPr/>
        </p:nvSpPr>
        <p:spPr bwMode="auto">
          <a:xfrm flipH="1">
            <a:off x="3532094" y="626237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52308" y="4977913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/>
              <a:t>1-“Fill up” </a:t>
            </a:r>
            <a:r>
              <a:rPr lang="en-US" altLang="en-US" sz="2200" dirty="0"/>
              <a:t>electrons in lowest energy orbitals (</a:t>
            </a:r>
            <a:r>
              <a:rPr lang="en-US" altLang="en-US" sz="2200" b="1" dirty="0" err="1"/>
              <a:t>Aufbau</a:t>
            </a:r>
            <a:r>
              <a:rPr lang="en-US" altLang="en-US" sz="2200" b="1" dirty="0"/>
              <a:t> principle): </a:t>
            </a:r>
            <a:r>
              <a:rPr lang="en-US" altLang="en-US" sz="2200" dirty="0"/>
              <a:t>the electrons are added one by one to the atomic orbitals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533326" y="4976219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10033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4407352" y="477810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4664870" y="4793340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4828815" y="4825643"/>
            <a:ext cx="1763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/>
              <a:t>O 8 electrons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769470" y="5295413"/>
            <a:ext cx="17684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O=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2s</a:t>
            </a:r>
            <a:r>
              <a:rPr lang="en-US" altLang="en-US" sz="2200" b="1" baseline="30000" dirty="0"/>
              <a:t>2</a:t>
            </a:r>
            <a:r>
              <a:rPr lang="en-US" altLang="en-US" sz="2200" b="1" dirty="0"/>
              <a:t>2p</a:t>
            </a:r>
            <a:r>
              <a:rPr lang="en-US" altLang="en-US" sz="2200" b="1" baseline="30000" dirty="0"/>
              <a:t>4</a:t>
            </a:r>
            <a:endParaRPr lang="en-US" altLang="en-US" sz="2200" b="1" dirty="0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H="1">
            <a:off x="4178329" y="4776410"/>
            <a:ext cx="2464" cy="319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8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8" name="Content Placeholder 4"/>
          <p:cNvSpPr>
            <a:spLocks/>
          </p:cNvSpPr>
          <p:nvPr/>
        </p:nvSpPr>
        <p:spPr bwMode="auto">
          <a:xfrm>
            <a:off x="167538" y="1719581"/>
            <a:ext cx="10950694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Orbital Diagram:</a:t>
            </a:r>
            <a:r>
              <a:rPr lang="en-US" altLang="en-US" sz="22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en-US" sz="2200" dirty="0" smtClean="0">
                <a:latin typeface="+mn-lt"/>
                <a:cs typeface="Times New Roman" panose="02020603050405020304" pitchFamily="18" charset="0"/>
              </a:rPr>
              <a:t>electron configuration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can also represented by </a:t>
            </a:r>
            <a:r>
              <a:rPr lang="en-US" altLang="en-US" sz="2200" dirty="0" smtClean="0">
                <a:latin typeface="+mn-lt"/>
                <a:cs typeface="Times New Roman" panose="02020603050405020304" pitchFamily="18" charset="0"/>
              </a:rPr>
              <a:t>the orbital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diagram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u="sng" dirty="0">
                <a:latin typeface="+mn-lt"/>
                <a:cs typeface="Times New Roman" panose="02020603050405020304" pitchFamily="18" charset="0"/>
              </a:rPr>
              <a:t>In the Orbital Diagram:</a:t>
            </a:r>
          </a:p>
          <a:p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 Each box represents </a:t>
            </a:r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one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 orbital.</a:t>
            </a:r>
          </a:p>
          <a:p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 Half-arrows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represent the electrons.</a:t>
            </a:r>
          </a:p>
          <a:p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 The direction of the arrow represents the </a:t>
            </a:r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spin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 of the electron.</a:t>
            </a:r>
          </a:p>
          <a:p>
            <a:endParaRPr lang="en-US" altLang="en-US" sz="2200" dirty="0">
              <a:latin typeface="+mn-lt"/>
            </a:endParaRPr>
          </a:p>
        </p:txBody>
      </p:sp>
      <p:pic>
        <p:nvPicPr>
          <p:cNvPr id="364559" name="Picture 5" descr="06_28-01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"/>
          <a:stretch>
            <a:fillRect/>
          </a:stretch>
        </p:blipFill>
        <p:spPr bwMode="auto">
          <a:xfrm>
            <a:off x="4619837" y="4561883"/>
            <a:ext cx="2386752" cy="112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167538" y="1681107"/>
            <a:ext cx="93082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200" b="1" dirty="0" smtClean="0">
                <a:solidFill>
                  <a:srgbClr val="00B050"/>
                </a:solidFill>
              </a:rPr>
              <a:t>Example 2.5: (a)What is the electron configuration of Mg?</a:t>
            </a:r>
            <a:endParaRPr lang="en-US" altLang="en-US" sz="2200" b="1" dirty="0">
              <a:solidFill>
                <a:srgbClr val="00B050"/>
              </a:solidFill>
            </a:endParaRPr>
          </a:p>
        </p:txBody>
      </p:sp>
      <p:pic>
        <p:nvPicPr>
          <p:cNvPr id="35534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99" y="1595508"/>
            <a:ext cx="2003302" cy="207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353350" y="2090071"/>
            <a:ext cx="754140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/>
              <a:t>Mg atom has 12 electrons </a:t>
            </a:r>
            <a:r>
              <a:rPr lang="en-US" altLang="en-US" sz="2000" dirty="0"/>
              <a:t> </a:t>
            </a:r>
            <a:r>
              <a:rPr lang="en-GB" altLang="en-US" sz="2000" dirty="0" smtClean="0"/>
              <a:t>(</a:t>
            </a:r>
            <a:r>
              <a:rPr lang="en-GB" altLang="en-US" sz="2000" dirty="0"/>
              <a:t>from: Periodic table (atomic number))</a:t>
            </a:r>
            <a:endParaRPr lang="ar-SA" altLang="en-US" sz="2000" dirty="0"/>
          </a:p>
          <a:p>
            <a:pPr>
              <a:spcBef>
                <a:spcPct val="50000"/>
              </a:spcBef>
            </a:pPr>
            <a:r>
              <a:rPr lang="en-GB" altLang="en-US" sz="2000" dirty="0"/>
              <a:t> </a:t>
            </a:r>
            <a:r>
              <a:rPr lang="en-GB" altLang="en-US" sz="2000" b="1" u="sng" dirty="0"/>
              <a:t>The Electron Configuration</a:t>
            </a:r>
            <a:r>
              <a:rPr lang="en-GB" altLang="en-US" sz="2000" u="sng" dirty="0"/>
              <a:t>:</a:t>
            </a:r>
            <a:r>
              <a:rPr lang="en-GB" altLang="en-US" sz="2000" dirty="0"/>
              <a:t> </a:t>
            </a:r>
            <a:r>
              <a:rPr lang="en-US" altLang="en-US" sz="2000" b="1" dirty="0">
                <a:solidFill>
                  <a:srgbClr val="00B0F0"/>
                </a:solidFill>
              </a:rPr>
              <a:t>1s</a:t>
            </a:r>
            <a:r>
              <a:rPr lang="en-US" altLang="en-US" sz="2000" b="1" baseline="30000" dirty="0">
                <a:solidFill>
                  <a:srgbClr val="00B0F0"/>
                </a:solidFill>
              </a:rPr>
              <a:t>2</a:t>
            </a:r>
            <a:r>
              <a:rPr lang="en-US" altLang="en-US" sz="2000" b="1" dirty="0">
                <a:solidFill>
                  <a:srgbClr val="00B0F0"/>
                </a:solidFill>
              </a:rPr>
              <a:t>2s</a:t>
            </a:r>
            <a:r>
              <a:rPr lang="en-US" altLang="en-US" sz="2000" b="1" baseline="30000" dirty="0">
                <a:solidFill>
                  <a:srgbClr val="00B0F0"/>
                </a:solidFill>
              </a:rPr>
              <a:t>2</a:t>
            </a:r>
            <a:r>
              <a:rPr lang="en-US" altLang="en-US" sz="2000" b="1" dirty="0">
                <a:solidFill>
                  <a:srgbClr val="00B0F0"/>
                </a:solidFill>
              </a:rPr>
              <a:t>2p</a:t>
            </a:r>
            <a:r>
              <a:rPr lang="en-US" altLang="en-US" sz="2000" b="1" baseline="30000" dirty="0">
                <a:solidFill>
                  <a:srgbClr val="00B0F0"/>
                </a:solidFill>
              </a:rPr>
              <a:t>6</a:t>
            </a:r>
            <a:r>
              <a:rPr lang="en-US" altLang="en-US" sz="2000" b="1" dirty="0">
                <a:solidFill>
                  <a:srgbClr val="00B0F0"/>
                </a:solidFill>
              </a:rPr>
              <a:t>3s</a:t>
            </a:r>
            <a:r>
              <a:rPr lang="en-US" altLang="en-US" sz="2000" b="1" baseline="30000" dirty="0">
                <a:solidFill>
                  <a:srgbClr val="00B0F0"/>
                </a:solidFill>
              </a:rPr>
              <a:t>2</a:t>
            </a:r>
            <a:r>
              <a:rPr lang="en-US" altLang="en-US" sz="2000" baseline="300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/>
              <a:t>2 + 2 + 6 + 2 = 12 electrons</a:t>
            </a:r>
            <a:endParaRPr lang="en-US" altLang="en-US" sz="2000" baseline="30000" dirty="0"/>
          </a:p>
          <a:p>
            <a:pPr>
              <a:spcBef>
                <a:spcPct val="50000"/>
              </a:spcBef>
            </a:pPr>
            <a:r>
              <a:rPr lang="en-US" altLang="en-US" sz="2000" b="1" u="sng" dirty="0"/>
              <a:t>Orbital Diagram:</a:t>
            </a:r>
          </a:p>
          <a:p>
            <a:pPr>
              <a:spcBef>
                <a:spcPct val="50000"/>
              </a:spcBef>
            </a:pPr>
            <a:endParaRPr lang="ar-SA" altLang="en-US" sz="2000" u="sng" dirty="0">
              <a:solidFill>
                <a:srgbClr val="9900CC"/>
              </a:solidFill>
            </a:endParaRPr>
          </a:p>
          <a:p>
            <a:pPr>
              <a:spcBef>
                <a:spcPct val="50000"/>
              </a:spcBef>
            </a:pPr>
            <a:r>
              <a:rPr lang="ar-SA" altLang="en-US" sz="2000" dirty="0"/>
              <a:t> </a:t>
            </a:r>
            <a:r>
              <a:rPr lang="en-US" altLang="en-US" sz="2000" dirty="0"/>
              <a:t>      </a:t>
            </a:r>
            <a:endParaRPr lang="ar-SA" altLang="en-US" sz="2000" dirty="0"/>
          </a:p>
          <a:p>
            <a:pPr>
              <a:spcBef>
                <a:spcPct val="50000"/>
              </a:spcBef>
            </a:pPr>
            <a:endParaRPr lang="en-GB" altLang="en-US" sz="2000" b="1" u="sng" dirty="0" smtClean="0"/>
          </a:p>
          <a:p>
            <a:pPr>
              <a:spcBef>
                <a:spcPct val="50000"/>
              </a:spcBef>
            </a:pPr>
            <a:r>
              <a:rPr lang="en-GB" altLang="en-US" sz="2000" b="1" u="sng" dirty="0" smtClean="0"/>
              <a:t>Short </a:t>
            </a:r>
            <a:r>
              <a:rPr lang="en-GB" altLang="en-US" sz="2000" b="1" u="sng" dirty="0"/>
              <a:t>notation:</a:t>
            </a:r>
            <a:r>
              <a:rPr lang="en-GB" altLang="en-US" sz="2000" dirty="0"/>
              <a:t> </a:t>
            </a:r>
            <a:r>
              <a:rPr lang="en-GB" altLang="en-US" sz="2000" b="1" dirty="0">
                <a:solidFill>
                  <a:srgbClr val="00B0F0"/>
                </a:solidFill>
              </a:rPr>
              <a:t>[Ne] 3s</a:t>
            </a:r>
            <a:r>
              <a:rPr lang="en-GB" altLang="en-US" sz="2000" b="1" baseline="30000" dirty="0">
                <a:solidFill>
                  <a:srgbClr val="00B0F0"/>
                </a:solidFill>
              </a:rPr>
              <a:t>2</a:t>
            </a:r>
            <a:r>
              <a:rPr lang="en-GB" altLang="en-US" sz="2000" dirty="0">
                <a:solidFill>
                  <a:srgbClr val="00B0F0"/>
                </a:solidFill>
              </a:rPr>
              <a:t>; </a:t>
            </a:r>
            <a:endParaRPr lang="en-GB" altLang="en-US" sz="2000" dirty="0" smtClean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/>
              <a:t>Since:  [Ne] </a:t>
            </a:r>
            <a:r>
              <a:rPr lang="en-US" altLang="en-US" sz="2000" dirty="0" smtClean="0"/>
              <a:t>1s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2s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2p</a:t>
            </a:r>
            <a:r>
              <a:rPr lang="en-US" altLang="en-US" sz="2000" baseline="30000" dirty="0" smtClean="0"/>
              <a:t>6</a:t>
            </a:r>
            <a:endParaRPr lang="en-US" altLang="en-US" sz="2000" baseline="30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76585" y="4136785"/>
            <a:ext cx="3420956" cy="839642"/>
            <a:chOff x="1874520" y="5195147"/>
            <a:chExt cx="5209421" cy="1211336"/>
          </a:xfrm>
        </p:grpSpPr>
        <p:sp>
          <p:nvSpPr>
            <p:cNvPr id="355351" name="Rectangle 23"/>
            <p:cNvSpPr>
              <a:spLocks noChangeArrowheads="1"/>
            </p:cNvSpPr>
            <p:nvPr/>
          </p:nvSpPr>
          <p:spPr bwMode="auto">
            <a:xfrm>
              <a:off x="1874520" y="5195147"/>
              <a:ext cx="614681" cy="536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20"/>
            </a:p>
          </p:txBody>
        </p:sp>
        <p:sp>
          <p:nvSpPr>
            <p:cNvPr id="355352" name="Rectangle 24"/>
            <p:cNvSpPr>
              <a:spLocks noChangeArrowheads="1"/>
            </p:cNvSpPr>
            <p:nvPr/>
          </p:nvSpPr>
          <p:spPr bwMode="auto">
            <a:xfrm>
              <a:off x="2873587" y="5195147"/>
              <a:ext cx="614681" cy="536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20"/>
            </a:p>
          </p:txBody>
        </p:sp>
        <p:sp>
          <p:nvSpPr>
            <p:cNvPr id="355353" name="Rectangle 25"/>
            <p:cNvSpPr>
              <a:spLocks noChangeArrowheads="1"/>
            </p:cNvSpPr>
            <p:nvPr/>
          </p:nvSpPr>
          <p:spPr bwMode="auto">
            <a:xfrm>
              <a:off x="3870961" y="5195147"/>
              <a:ext cx="614679" cy="536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20"/>
            </a:p>
          </p:txBody>
        </p:sp>
        <p:sp>
          <p:nvSpPr>
            <p:cNvPr id="355354" name="Rectangle 26"/>
            <p:cNvSpPr>
              <a:spLocks noChangeArrowheads="1"/>
            </p:cNvSpPr>
            <p:nvPr/>
          </p:nvSpPr>
          <p:spPr bwMode="auto">
            <a:xfrm>
              <a:off x="4485640" y="5195147"/>
              <a:ext cx="614681" cy="536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20"/>
            </a:p>
          </p:txBody>
        </p:sp>
        <p:sp>
          <p:nvSpPr>
            <p:cNvPr id="355355" name="Rectangle 27"/>
            <p:cNvSpPr>
              <a:spLocks noChangeArrowheads="1"/>
            </p:cNvSpPr>
            <p:nvPr/>
          </p:nvSpPr>
          <p:spPr bwMode="auto">
            <a:xfrm>
              <a:off x="5100321" y="5195147"/>
              <a:ext cx="614679" cy="536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20"/>
            </a:p>
          </p:txBody>
        </p:sp>
        <p:sp>
          <p:nvSpPr>
            <p:cNvPr id="355356" name="Line 28"/>
            <p:cNvSpPr>
              <a:spLocks noChangeShapeType="1"/>
            </p:cNvSpPr>
            <p:nvPr/>
          </p:nvSpPr>
          <p:spPr bwMode="auto">
            <a:xfrm>
              <a:off x="2104813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57" name="Line 29"/>
            <p:cNvSpPr>
              <a:spLocks noChangeShapeType="1"/>
            </p:cNvSpPr>
            <p:nvPr/>
          </p:nvSpPr>
          <p:spPr bwMode="auto">
            <a:xfrm>
              <a:off x="3103880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58" name="Line 30"/>
            <p:cNvSpPr>
              <a:spLocks noChangeShapeType="1"/>
            </p:cNvSpPr>
            <p:nvPr/>
          </p:nvSpPr>
          <p:spPr bwMode="auto">
            <a:xfrm>
              <a:off x="4101254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59" name="Line 31"/>
            <p:cNvSpPr>
              <a:spLocks noChangeShapeType="1"/>
            </p:cNvSpPr>
            <p:nvPr/>
          </p:nvSpPr>
          <p:spPr bwMode="auto">
            <a:xfrm>
              <a:off x="4715933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0" name="Line 32"/>
            <p:cNvSpPr>
              <a:spLocks noChangeShapeType="1"/>
            </p:cNvSpPr>
            <p:nvPr/>
          </p:nvSpPr>
          <p:spPr bwMode="auto">
            <a:xfrm>
              <a:off x="5330614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1" name="Line 33"/>
            <p:cNvSpPr>
              <a:spLocks noChangeShapeType="1"/>
            </p:cNvSpPr>
            <p:nvPr/>
          </p:nvSpPr>
          <p:spPr bwMode="auto">
            <a:xfrm>
              <a:off x="2258907" y="5349241"/>
              <a:ext cx="0" cy="3826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2" name="Line 34"/>
            <p:cNvSpPr>
              <a:spLocks noChangeShapeType="1"/>
            </p:cNvSpPr>
            <p:nvPr/>
          </p:nvSpPr>
          <p:spPr bwMode="auto">
            <a:xfrm>
              <a:off x="3257974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3" name="Line 35"/>
            <p:cNvSpPr>
              <a:spLocks noChangeShapeType="1"/>
            </p:cNvSpPr>
            <p:nvPr/>
          </p:nvSpPr>
          <p:spPr bwMode="auto">
            <a:xfrm>
              <a:off x="4255347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4" name="Line 36"/>
            <p:cNvSpPr>
              <a:spLocks noChangeShapeType="1"/>
            </p:cNvSpPr>
            <p:nvPr/>
          </p:nvSpPr>
          <p:spPr bwMode="auto">
            <a:xfrm>
              <a:off x="4870027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5" name="Line 37"/>
            <p:cNvSpPr>
              <a:spLocks noChangeShapeType="1"/>
            </p:cNvSpPr>
            <p:nvPr/>
          </p:nvSpPr>
          <p:spPr bwMode="auto">
            <a:xfrm>
              <a:off x="5484707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6" name="Rectangle 38"/>
            <p:cNvSpPr>
              <a:spLocks noChangeArrowheads="1"/>
            </p:cNvSpPr>
            <p:nvPr/>
          </p:nvSpPr>
          <p:spPr bwMode="auto">
            <a:xfrm>
              <a:off x="6099387" y="5195147"/>
              <a:ext cx="614679" cy="536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20"/>
            </a:p>
          </p:txBody>
        </p:sp>
        <p:sp>
          <p:nvSpPr>
            <p:cNvPr id="355367" name="Line 39"/>
            <p:cNvSpPr>
              <a:spLocks noChangeShapeType="1"/>
            </p:cNvSpPr>
            <p:nvPr/>
          </p:nvSpPr>
          <p:spPr bwMode="auto">
            <a:xfrm>
              <a:off x="6329681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55368" name="Line 40"/>
            <p:cNvSpPr>
              <a:spLocks noChangeShapeType="1"/>
            </p:cNvSpPr>
            <p:nvPr/>
          </p:nvSpPr>
          <p:spPr bwMode="auto">
            <a:xfrm>
              <a:off x="6483773" y="5349241"/>
              <a:ext cx="0" cy="3826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983922" y="5782143"/>
              <a:ext cx="5100019" cy="624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/>
                <a:t>1s</a:t>
              </a:r>
              <a:r>
                <a:rPr lang="en-US" altLang="en-US" sz="2400" baseline="30000" dirty="0"/>
                <a:t>2</a:t>
              </a:r>
              <a:r>
                <a:rPr lang="en-US" altLang="en-US" sz="2400" dirty="0"/>
                <a:t> </a:t>
              </a:r>
              <a:r>
                <a:rPr lang="ar-SA" altLang="en-US" sz="2400" dirty="0"/>
                <a:t> </a:t>
              </a:r>
              <a:r>
                <a:rPr lang="en-US" altLang="en-US" sz="2400" dirty="0"/>
                <a:t> </a:t>
              </a:r>
              <a:r>
                <a:rPr lang="en-US" altLang="en-US" sz="2400" dirty="0" smtClean="0"/>
                <a:t>2s</a:t>
              </a:r>
              <a:r>
                <a:rPr lang="en-US" altLang="en-US" sz="2400" baseline="30000" dirty="0" smtClean="0"/>
                <a:t>2 </a:t>
              </a:r>
              <a:r>
                <a:rPr lang="en-US" altLang="en-US" sz="2400" dirty="0" smtClean="0"/>
                <a:t>     </a:t>
              </a:r>
              <a:r>
                <a:rPr lang="ar-SA" altLang="en-US" sz="2400" dirty="0" smtClean="0"/>
                <a:t> </a:t>
              </a:r>
              <a:r>
                <a:rPr lang="en-US" altLang="en-US" sz="2400" dirty="0"/>
                <a:t>2p</a:t>
              </a:r>
              <a:r>
                <a:rPr lang="en-US" altLang="en-US" sz="2400" baseline="30000" dirty="0"/>
                <a:t>6</a:t>
              </a:r>
              <a:r>
                <a:rPr lang="en-US" altLang="en-US" sz="2400" dirty="0"/>
                <a:t>   </a:t>
              </a:r>
              <a:r>
                <a:rPr lang="en-US" altLang="en-US" sz="2400" dirty="0" smtClean="0"/>
                <a:t>         3s</a:t>
              </a:r>
              <a:r>
                <a:rPr lang="en-US" altLang="en-US" sz="2400" baseline="30000" dirty="0" smtClean="0"/>
                <a:t>2</a:t>
              </a:r>
              <a:r>
                <a:rPr lang="en-US" alt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8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Electron Configuration: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70375" y="3879458"/>
            <a:ext cx="2817335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006600"/>
                </a:solidFill>
              </a:rPr>
              <a:t>Short </a:t>
            </a:r>
            <a:r>
              <a:rPr lang="en-US" altLang="en-US" b="1" dirty="0" smtClean="0">
                <a:solidFill>
                  <a:srgbClr val="006600"/>
                </a:solidFill>
              </a:rPr>
              <a:t>Notation: </a:t>
            </a:r>
            <a:r>
              <a:rPr lang="en-US" altLang="en-US" dirty="0" smtClean="0">
                <a:solidFill>
                  <a:srgbClr val="006600"/>
                </a:solidFill>
              </a:rPr>
              <a:t>we </a:t>
            </a:r>
            <a:r>
              <a:rPr lang="en-US" altLang="en-US" dirty="0">
                <a:solidFill>
                  <a:srgbClr val="006600"/>
                </a:solidFill>
              </a:rPr>
              <a:t>write in the electron configuration of any element, the symbol of the </a:t>
            </a:r>
            <a:r>
              <a:rPr lang="en-US" altLang="en-US" b="1" dirty="0">
                <a:solidFill>
                  <a:srgbClr val="006600"/>
                </a:solidFill>
              </a:rPr>
              <a:t>Noble gas </a:t>
            </a:r>
            <a:r>
              <a:rPr lang="en-US" altLang="en-US" dirty="0">
                <a:solidFill>
                  <a:srgbClr val="006600"/>
                </a:solidFill>
              </a:rPr>
              <a:t>element in the previous period in brackets followed by the symbol of highest filled subshells in the outermost shells. </a:t>
            </a:r>
          </a:p>
        </p:txBody>
      </p:sp>
      <p:pic>
        <p:nvPicPr>
          <p:cNvPr id="34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7764486" y="4886885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431" y="6295364"/>
            <a:ext cx="242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B050"/>
                </a:solidFill>
              </a:rPr>
              <a:t>See example: 2.5 p33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9" y="950929"/>
            <a:ext cx="10006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Atoms, 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Molecules, and Ions</a:t>
            </a: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Page:23-41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171" y="3100051"/>
            <a:ext cx="9682939" cy="461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dirty="0" smtClean="0"/>
              <a:t>2.5. Subatomic particles: proton, neutrons and electrons in atom.</a:t>
            </a:r>
            <a:endParaRPr lang="en-US" altLang="en-US" sz="2200" dirty="0"/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2.6. Finding patterns: The </a:t>
            </a:r>
            <a:r>
              <a:rPr lang="en-US" altLang="en-US" sz="2200" dirty="0"/>
              <a:t>periodic </a:t>
            </a:r>
            <a:r>
              <a:rPr lang="en-US" altLang="en-US" sz="2200" dirty="0" smtClean="0"/>
              <a:t>law </a:t>
            </a:r>
            <a:r>
              <a:rPr lang="en-US" altLang="en-US" sz="2200" dirty="0"/>
              <a:t>and periodic table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2.7. Atomic </a:t>
            </a:r>
            <a:r>
              <a:rPr lang="en-US" sz="2200" dirty="0"/>
              <a:t>Mass: </a:t>
            </a:r>
            <a:r>
              <a:rPr lang="en-US" altLang="en-US" sz="2200" dirty="0"/>
              <a:t>Avogadro’s Mass of an element’s atoms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2.8. Molar </a:t>
            </a:r>
            <a:r>
              <a:rPr lang="en-US" altLang="en-US" sz="2200" dirty="0"/>
              <a:t>mass.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2.10. Electron </a:t>
            </a:r>
            <a:r>
              <a:rPr lang="en-US" altLang="en-US" sz="2200" dirty="0"/>
              <a:t>Configuration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2.11. </a:t>
            </a:r>
            <a:r>
              <a:rPr lang="en-US" altLang="en-US" sz="2200" dirty="0"/>
              <a:t>Electron </a:t>
            </a:r>
            <a:r>
              <a:rPr lang="en-US" altLang="en-US" sz="2200" dirty="0" smtClean="0"/>
              <a:t>Configuration and valence electron </a:t>
            </a:r>
            <a:endParaRPr lang="en-US" altLang="en-US" sz="2200" dirty="0"/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2.13. Periodic </a:t>
            </a:r>
            <a:r>
              <a:rPr lang="en-US" altLang="en-US" sz="2200" dirty="0"/>
              <a:t>trends in the size of atoms. 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2.14. Electron </a:t>
            </a:r>
            <a:r>
              <a:rPr lang="en-US" altLang="en-US" sz="2200" dirty="0"/>
              <a:t>affinities and metallic character</a:t>
            </a:r>
            <a:r>
              <a:rPr lang="en-US" altLang="en-US" sz="2200" dirty="0" smtClean="0"/>
              <a:t>.</a:t>
            </a:r>
            <a:endParaRPr lang="en-US" altLang="en-US" sz="2200" dirty="0"/>
          </a:p>
          <a:p>
            <a:pPr>
              <a:lnSpc>
                <a:spcPct val="150000"/>
              </a:lnSpc>
            </a:pPr>
            <a:endParaRPr lang="en-US" altLang="en-US" sz="2200" dirty="0"/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538" y="1058471"/>
            <a:ext cx="731911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2.11. </a:t>
            </a:r>
            <a:r>
              <a:rPr lang="en-US" sz="2600" b="1" dirty="0">
                <a:solidFill>
                  <a:schemeClr val="accent1"/>
                </a:solidFill>
              </a:rPr>
              <a:t>Electron Configuration and valence </a:t>
            </a:r>
            <a:r>
              <a:rPr lang="en-US" sz="2600" b="1" dirty="0" smtClean="0">
                <a:solidFill>
                  <a:schemeClr val="accent1"/>
                </a:solidFill>
              </a:rPr>
              <a:t>electron: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نتيجة بحث الصور عن ‪si valence pearson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41986" r="15326" b="26714"/>
          <a:stretch/>
        </p:blipFill>
        <p:spPr bwMode="auto">
          <a:xfrm>
            <a:off x="1588769" y="4885611"/>
            <a:ext cx="3529981" cy="11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92048" y="4419318"/>
            <a:ext cx="3047363" cy="2109130"/>
            <a:chOff x="7104170" y="3360337"/>
            <a:chExt cx="3707764" cy="2481663"/>
          </a:xfrm>
        </p:grpSpPr>
        <p:grpSp>
          <p:nvGrpSpPr>
            <p:cNvPr id="5" name="Group 4"/>
            <p:cNvGrpSpPr/>
            <p:nvPr/>
          </p:nvGrpSpPr>
          <p:grpSpPr>
            <a:xfrm>
              <a:off x="7104170" y="3360337"/>
              <a:ext cx="3707764" cy="2481663"/>
              <a:chOff x="155575" y="-1951038"/>
              <a:chExt cx="5619750" cy="4076701"/>
            </a:xfrm>
          </p:grpSpPr>
          <p:pic>
            <p:nvPicPr>
              <p:cNvPr id="1028" name="Picture 4" descr="نتيجة بحث الصور عن ‪si valence pearson‬‏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5" y="-1951038"/>
                <a:ext cx="5619750" cy="4076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954530" y="-1951038"/>
                <a:ext cx="3417570" cy="579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4663" y="-1842919"/>
                <a:ext cx="3026886" cy="579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846573" y="4077718"/>
              <a:ext cx="889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Si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40483" y="1817879"/>
            <a:ext cx="109637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Valence electron</a:t>
            </a:r>
            <a:r>
              <a:rPr lang="ar-SA" sz="2200" b="1" dirty="0" smtClean="0">
                <a:solidFill>
                  <a:srgbClr val="00B050"/>
                </a:solidFill>
              </a:rPr>
              <a:t> :(</a:t>
            </a:r>
            <a:r>
              <a:rPr lang="ar-SA" altLang="en-US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الالكترونات الداخلية</a:t>
            </a:r>
            <a:r>
              <a:rPr lang="ar-SA" altLang="en-US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ar-SA" altLang="en-US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dirty="0"/>
              <a:t>t</a:t>
            </a:r>
            <a:r>
              <a:rPr lang="en-US" sz="2200" dirty="0" smtClean="0"/>
              <a:t>hose electron that are important in chemical bonding.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For main group element, the valance electrons are those in outermost principal energy level.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Core electron</a:t>
            </a:r>
            <a:r>
              <a:rPr lang="ar-SA" sz="2200" b="1" dirty="0" smtClean="0">
                <a:solidFill>
                  <a:srgbClr val="00B050"/>
                </a:solidFill>
              </a:rPr>
              <a:t> (إلكترونات التكافؤ) </a:t>
            </a:r>
            <a:r>
              <a:rPr lang="en-US" sz="2200" b="1" dirty="0" smtClean="0">
                <a:solidFill>
                  <a:srgbClr val="00B050"/>
                </a:solidFill>
              </a:rPr>
              <a:t>: </a:t>
            </a:r>
            <a:r>
              <a:rPr lang="en-US" sz="2200" dirty="0" smtClean="0"/>
              <a:t>those electrons in a complete principal energy level and those in complete d and f sublevels.   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B050"/>
                </a:solidFill>
              </a:rPr>
              <a:t>Example: </a:t>
            </a:r>
            <a:r>
              <a:rPr lang="en-US" sz="2200" dirty="0" smtClean="0"/>
              <a:t>Silicon (Si) has 4 valance electrons and has 10 core electrons.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42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538" y="1732895"/>
            <a:ext cx="10999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200" b="1" dirty="0">
                <a:solidFill>
                  <a:srgbClr val="00B050"/>
                </a:solidFill>
              </a:rPr>
              <a:t>Example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2.7: Write the </a:t>
            </a:r>
            <a:r>
              <a:rPr lang="en-US" altLang="en-US" sz="2200" b="1" dirty="0">
                <a:solidFill>
                  <a:srgbClr val="00B050"/>
                </a:solidFill>
              </a:rPr>
              <a:t>electron configuration of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Ge and identify valance and core electrons?</a:t>
            </a:r>
            <a:endParaRPr lang="en-US" altLang="en-US" sz="2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538" y="1058471"/>
            <a:ext cx="731911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2.11. </a:t>
            </a:r>
            <a:r>
              <a:rPr lang="en-US" sz="2600" b="1" dirty="0">
                <a:solidFill>
                  <a:schemeClr val="accent1"/>
                </a:solidFill>
              </a:rPr>
              <a:t>Electron Configuration and valence </a:t>
            </a:r>
            <a:r>
              <a:rPr lang="en-US" sz="2600" b="1" dirty="0" smtClean="0">
                <a:solidFill>
                  <a:schemeClr val="accent1"/>
                </a:solidFill>
              </a:rPr>
              <a:t>electron: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20" name="Picture 4" descr="صورة ذات صل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15605" r="3604" b="32441"/>
          <a:stretch/>
        </p:blipFill>
        <p:spPr bwMode="auto">
          <a:xfrm>
            <a:off x="342900" y="3619319"/>
            <a:ext cx="3808996" cy="15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460" y="2659724"/>
            <a:ext cx="5715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444444"/>
                </a:solidFill>
              </a:rPr>
              <a:t>A</a:t>
            </a:r>
            <a:r>
              <a:rPr lang="en-US" sz="2200" dirty="0" smtClean="0">
                <a:solidFill>
                  <a:srgbClr val="444444"/>
                </a:solidFill>
              </a:rPr>
              <a:t>tomic </a:t>
            </a:r>
            <a:r>
              <a:rPr lang="en-US" sz="2200" dirty="0">
                <a:solidFill>
                  <a:srgbClr val="444444"/>
                </a:solidFill>
              </a:rPr>
              <a:t>number </a:t>
            </a:r>
            <a:r>
              <a:rPr lang="en-US" sz="2200" dirty="0" smtClean="0">
                <a:solidFill>
                  <a:srgbClr val="444444"/>
                </a:solidFill>
              </a:rPr>
              <a:t>of Ge= 32</a:t>
            </a:r>
          </a:p>
          <a:p>
            <a:r>
              <a:rPr lang="en-US" sz="2200" dirty="0" smtClean="0">
                <a:solidFill>
                  <a:srgbClr val="444444"/>
                </a:solidFill>
              </a:rPr>
              <a:t>Ge: 1s</a:t>
            </a:r>
            <a:r>
              <a:rPr lang="en-US" sz="2200" baseline="30000" dirty="0" smtClean="0">
                <a:solidFill>
                  <a:srgbClr val="444444"/>
                </a:solidFill>
              </a:rPr>
              <a:t>2</a:t>
            </a:r>
            <a:r>
              <a:rPr lang="en-US" sz="2200" dirty="0" smtClean="0">
                <a:solidFill>
                  <a:srgbClr val="444444"/>
                </a:solidFill>
              </a:rPr>
              <a:t> 2s</a:t>
            </a:r>
            <a:r>
              <a:rPr lang="en-US" sz="2200" baseline="30000" dirty="0" smtClean="0">
                <a:solidFill>
                  <a:srgbClr val="444444"/>
                </a:solidFill>
              </a:rPr>
              <a:t>2</a:t>
            </a:r>
            <a:r>
              <a:rPr lang="en-US" sz="2200" dirty="0" smtClean="0">
                <a:solidFill>
                  <a:srgbClr val="444444"/>
                </a:solidFill>
              </a:rPr>
              <a:t> 2p</a:t>
            </a:r>
            <a:r>
              <a:rPr lang="en-US" sz="2200" baseline="30000" dirty="0" smtClean="0">
                <a:solidFill>
                  <a:srgbClr val="444444"/>
                </a:solidFill>
              </a:rPr>
              <a:t>6</a:t>
            </a:r>
            <a:r>
              <a:rPr lang="en-US" sz="2200" dirty="0" smtClean="0">
                <a:solidFill>
                  <a:srgbClr val="444444"/>
                </a:solidFill>
              </a:rPr>
              <a:t> 3s</a:t>
            </a:r>
            <a:r>
              <a:rPr lang="en-US" sz="2200" baseline="30000" dirty="0" smtClean="0">
                <a:solidFill>
                  <a:srgbClr val="444444"/>
                </a:solidFill>
              </a:rPr>
              <a:t>2</a:t>
            </a:r>
            <a:r>
              <a:rPr lang="en-US" sz="2200" dirty="0" smtClean="0">
                <a:solidFill>
                  <a:srgbClr val="444444"/>
                </a:solidFill>
              </a:rPr>
              <a:t> 3p</a:t>
            </a:r>
            <a:r>
              <a:rPr lang="en-US" sz="2200" baseline="30000" dirty="0" smtClean="0">
                <a:solidFill>
                  <a:srgbClr val="444444"/>
                </a:solidFill>
              </a:rPr>
              <a:t>6 </a:t>
            </a:r>
            <a:r>
              <a:rPr lang="en-US" sz="2200" dirty="0" smtClean="0"/>
              <a:t>4s</a:t>
            </a:r>
            <a:r>
              <a:rPr lang="en-US" sz="2200" baseline="30000" dirty="0" smtClean="0">
                <a:solidFill>
                  <a:srgbClr val="444444"/>
                </a:solidFill>
              </a:rPr>
              <a:t>2 </a:t>
            </a:r>
            <a:r>
              <a:rPr lang="en-US" sz="2200" dirty="0" smtClean="0"/>
              <a:t>3d</a:t>
            </a:r>
            <a:r>
              <a:rPr lang="en-US" sz="2200" baseline="30000" dirty="0" smtClean="0">
                <a:solidFill>
                  <a:srgbClr val="444444"/>
                </a:solidFill>
              </a:rPr>
              <a:t>10 </a:t>
            </a:r>
            <a:r>
              <a:rPr lang="en-US" sz="2200" dirty="0" smtClean="0"/>
              <a:t>4p</a:t>
            </a:r>
            <a:r>
              <a:rPr lang="en-US" sz="2200" baseline="30000" dirty="0" smtClean="0">
                <a:solidFill>
                  <a:srgbClr val="444444"/>
                </a:solidFill>
              </a:rPr>
              <a:t>2 </a:t>
            </a:r>
            <a:endParaRPr lang="en-US" sz="2200" baseline="30000" dirty="0"/>
          </a:p>
        </p:txBody>
      </p:sp>
      <p:pic>
        <p:nvPicPr>
          <p:cNvPr id="1034" name="Picture 10" descr="صورة ذات صل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56" y="2740558"/>
            <a:ext cx="2803696" cy="28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Electron Configuration: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22</a:t>
            </a:fld>
            <a:endParaRPr lang="en-US"/>
          </a:p>
        </p:txBody>
      </p:sp>
      <p:pic>
        <p:nvPicPr>
          <p:cNvPr id="2052" name="Picture 4" descr="نتيجة بحث الصور عن ‪table electron configuration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45" y="2789974"/>
            <a:ext cx="6096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538" y="1670307"/>
            <a:ext cx="11365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Periodic table are divisible into 4 blocks corresponding to filling of 4 quantum sublevels (</a:t>
            </a:r>
            <a:r>
              <a:rPr lang="en-US" sz="2400" i="1" dirty="0" err="1"/>
              <a:t>s,</a:t>
            </a:r>
            <a:r>
              <a:rPr lang="en-US" sz="2400" dirty="0" err="1"/>
              <a:t>p</a:t>
            </a:r>
            <a:r>
              <a:rPr lang="en-US" sz="2400" i="1" dirty="0" err="1"/>
              <a:t>,d,f</a:t>
            </a:r>
            <a:r>
              <a:rPr lang="en-US" sz="2400" i="1" dirty="0"/>
              <a:t> 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5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7538" y="1058471"/>
            <a:ext cx="7319112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2.11. </a:t>
            </a:r>
            <a:r>
              <a:rPr lang="en-US" sz="2600" b="1" dirty="0">
                <a:solidFill>
                  <a:schemeClr val="accent1"/>
                </a:solidFill>
              </a:rPr>
              <a:t>Electron Configuration and valence </a:t>
            </a:r>
            <a:r>
              <a:rPr lang="en-US" sz="2600" b="1" dirty="0" smtClean="0">
                <a:solidFill>
                  <a:schemeClr val="accent1"/>
                </a:solidFill>
              </a:rPr>
              <a:t>electron: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732" y="1584528"/>
            <a:ext cx="8329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group number is equal to the number of valance electron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row number  is equal to the highest principle quantum number (n).</a:t>
            </a:r>
            <a:endParaRPr lang="en-US" sz="2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1976" y="3167165"/>
            <a:ext cx="6291962" cy="2849849"/>
            <a:chOff x="2314908" y="2606251"/>
            <a:chExt cx="6566200" cy="3264838"/>
          </a:xfrm>
        </p:grpSpPr>
        <p:pic>
          <p:nvPicPr>
            <p:cNvPr id="2054" name="Picture 6" descr="نتيجة بحث الصور عن ‪table electron configurations‬‏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" t="30486" r="1" b="18282"/>
            <a:stretch/>
          </p:blipFill>
          <p:spPr bwMode="auto">
            <a:xfrm>
              <a:off x="2914355" y="3133649"/>
              <a:ext cx="5966753" cy="234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705160" y="3220684"/>
              <a:ext cx="32486" cy="22535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rot="16200000">
              <a:off x="1174371" y="4361220"/>
              <a:ext cx="2650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number </a:t>
              </a:r>
              <a:r>
                <a:rPr lang="en-US" dirty="0"/>
                <a:t>of valance electron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8287" y="2606251"/>
              <a:ext cx="2573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principle quantum number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446038" y="3051127"/>
              <a:ext cx="4903389" cy="69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Elbow Connector 13"/>
          <p:cNvCxnSpPr/>
          <p:nvPr/>
        </p:nvCxnSpPr>
        <p:spPr>
          <a:xfrm rot="16200000" flipH="1">
            <a:off x="7247994" y="5806394"/>
            <a:ext cx="660193" cy="388621"/>
          </a:xfrm>
          <a:prstGeom prst="bentConnector3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82936" y="6239372"/>
            <a:ext cx="6078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Cl is in column 7A </a:t>
            </a:r>
            <a:r>
              <a:rPr lang="en-US" sz="2000" dirty="0"/>
              <a:t>thus it has</a:t>
            </a:r>
            <a:r>
              <a:rPr lang="en-US" sz="2000" dirty="0" smtClean="0"/>
              <a:t> 7 valence electrons </a:t>
            </a:r>
          </a:p>
          <a:p>
            <a:pPr algn="ctr"/>
            <a:r>
              <a:rPr lang="en-US" sz="2000" dirty="0" smtClean="0"/>
              <a:t>Also is in row 3 thus it has 3n (principle </a:t>
            </a:r>
            <a:r>
              <a:rPr lang="en-US" sz="2000" dirty="0"/>
              <a:t>quantum number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7040879" y="5053388"/>
            <a:ext cx="685803" cy="629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مستطيل 1"/>
          <p:cNvSpPr>
            <a:spLocks noChangeArrowheads="1"/>
          </p:cNvSpPr>
          <p:nvPr/>
        </p:nvSpPr>
        <p:spPr bwMode="auto">
          <a:xfrm>
            <a:off x="269240" y="3189522"/>
            <a:ext cx="10978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latin typeface="+mn-lt"/>
              </a:rPr>
              <a:t>a</a:t>
            </a:r>
            <a:r>
              <a:rPr lang="en-US" altLang="en-US" dirty="0" smtClean="0">
                <a:latin typeface="+mn-lt"/>
              </a:rPr>
              <a:t>nd it is </a:t>
            </a:r>
            <a:r>
              <a:rPr lang="en-US" altLang="en-US" dirty="0">
                <a:latin typeface="+mn-lt"/>
              </a:rPr>
              <a:t>one-half (</a:t>
            </a:r>
            <a:r>
              <a:rPr lang="en-GB" altLang="en-US" dirty="0">
                <a:latin typeface="+mn-lt"/>
              </a:rPr>
              <a:t>½</a:t>
            </a:r>
            <a:r>
              <a:rPr lang="en-US" altLang="en-US" dirty="0">
                <a:latin typeface="+mn-lt"/>
              </a:rPr>
              <a:t>) the distance between the two nuclei in two adjacent metal atoms (a) or in  a diatomic molecule (b).</a:t>
            </a:r>
            <a:endParaRPr lang="ar-SA" altLang="en-US" dirty="0">
              <a:latin typeface="+mn-lt"/>
              <a:ea typeface="Majalla UI"/>
            </a:endParaRPr>
          </a:p>
        </p:txBody>
      </p:sp>
      <p:pic>
        <p:nvPicPr>
          <p:cNvPr id="22531" name="Picture 2" descr="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/>
          <a:stretch>
            <a:fillRect/>
          </a:stretch>
        </p:blipFill>
        <p:spPr bwMode="auto">
          <a:xfrm>
            <a:off x="4314825" y="4059643"/>
            <a:ext cx="2691764" cy="31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9240" y="1716685"/>
            <a:ext cx="5114290" cy="73152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Atomic Radius</a:t>
            </a:r>
            <a:r>
              <a:rPr lang="ar-SA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00B050"/>
                </a:solidFill>
                <a:ea typeface="+mj-ea"/>
                <a:cs typeface="Times New Roman" pitchFamily="18" charset="0"/>
              </a:rPr>
              <a:t>(</a:t>
            </a:r>
            <a:r>
              <a:rPr lang="ar-SA" sz="2400" dirty="0">
                <a:solidFill>
                  <a:srgbClr val="00B050"/>
                </a:solidFill>
                <a:cs typeface="Times New Roman" pitchFamily="18" charset="0"/>
              </a:rPr>
              <a:t>نصف القطر الذري)</a:t>
            </a:r>
            <a:r>
              <a:rPr lang="en-US" sz="2400" b="1" dirty="0">
                <a:solidFill>
                  <a:srgbClr val="00B050"/>
                </a:solidFill>
                <a:ea typeface="+mj-ea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B050"/>
                </a:solidFill>
                <a:ea typeface="+mj-ea"/>
                <a:cs typeface="Times New Roman" pitchFamily="18" charset="0"/>
              </a:rPr>
            </a:br>
            <a:endParaRPr lang="en-GB" sz="2400" b="1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  <a:p>
            <a:pPr marL="457200" indent="-457200">
              <a:buAutoNum type="arabicPeriod"/>
              <a:defRPr/>
            </a:pPr>
            <a:endParaRPr lang="en-US" sz="2400" b="1" u="sng" dirty="0" smtClean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2533" name="مستطيل 4"/>
          <p:cNvSpPr>
            <a:spLocks noChangeArrowheads="1"/>
          </p:cNvSpPr>
          <p:nvPr/>
        </p:nvSpPr>
        <p:spPr bwMode="auto">
          <a:xfrm>
            <a:off x="269240" y="2292231"/>
            <a:ext cx="759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 smtClean="0">
                <a:latin typeface="+mn-lt"/>
              </a:rPr>
              <a:t>is </a:t>
            </a:r>
            <a:r>
              <a:rPr lang="en-US" altLang="en-US" dirty="0">
                <a:latin typeface="+mn-lt"/>
              </a:rPr>
              <a:t>a term used to describe the </a:t>
            </a:r>
            <a:r>
              <a:rPr lang="en-US" altLang="en-US" u="sng" dirty="0">
                <a:solidFill>
                  <a:srgbClr val="FF0000"/>
                </a:solidFill>
                <a:latin typeface="+mn-lt"/>
              </a:rPr>
              <a:t>size of the atom</a:t>
            </a:r>
            <a:r>
              <a:rPr lang="en-US" altLang="en-US" dirty="0">
                <a:latin typeface="+mn-lt"/>
              </a:rPr>
              <a:t>, </a:t>
            </a:r>
            <a:endParaRPr lang="ar-SA" altLang="en-US" dirty="0">
              <a:latin typeface="+mn-lt"/>
              <a:ea typeface="Majalla UI"/>
            </a:endParaRPr>
          </a:p>
        </p:txBody>
      </p:sp>
      <p:sp>
        <p:nvSpPr>
          <p:cNvPr id="22534" name="مستطيل 5"/>
          <p:cNvSpPr>
            <a:spLocks noChangeArrowheads="1"/>
          </p:cNvSpPr>
          <p:nvPr/>
        </p:nvSpPr>
        <p:spPr bwMode="auto">
          <a:xfrm>
            <a:off x="1135380" y="2911458"/>
            <a:ext cx="1792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Majalla UI"/>
              </a:rPr>
              <a:t>نصف قطر التشارك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8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2082445"/>
            <a:ext cx="11243310" cy="154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</a:pPr>
            <a:r>
              <a:rPr lang="en-GB" altLang="en-US" sz="2200" b="1" dirty="0">
                <a:latin typeface="+mn-lt"/>
              </a:rPr>
              <a:t>In the same period: </a:t>
            </a:r>
            <a:r>
              <a:rPr lang="en-GB" altLang="en-US" sz="2200" dirty="0">
                <a:latin typeface="+mn-lt"/>
              </a:rPr>
              <a:t>the effective nuclear charge increases from left to right → n is the same → the added valence electron is more strongly attracted by the nucleus → the atomic radius </a:t>
            </a:r>
            <a:r>
              <a:rPr lang="en-GB" altLang="en-US" sz="2200" b="1" u="sng" dirty="0">
                <a:latin typeface="+mn-lt"/>
              </a:rPr>
              <a:t>decreases</a:t>
            </a:r>
            <a:r>
              <a:rPr lang="en-GB" altLang="en-US" sz="2200" dirty="0">
                <a:latin typeface="+mn-lt"/>
              </a:rPr>
              <a:t> from left to right in the period.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200" b="1" dirty="0">
                <a:latin typeface="+mn-lt"/>
              </a:rPr>
              <a:t>In the same group:</a:t>
            </a:r>
            <a:r>
              <a:rPr lang="en-GB" altLang="en-US" sz="2200" dirty="0">
                <a:latin typeface="+mn-lt"/>
              </a:rPr>
              <a:t> n increases → atomic radius </a:t>
            </a:r>
            <a:r>
              <a:rPr lang="en-GB" altLang="en-US" sz="2200" b="1" u="sng" dirty="0">
                <a:latin typeface="+mn-lt"/>
              </a:rPr>
              <a:t>increases</a:t>
            </a:r>
            <a:r>
              <a:rPr lang="en-GB" altLang="en-US" sz="2200" dirty="0">
                <a:latin typeface="+mn-lt"/>
              </a:rPr>
              <a:t> from top to bottom in the group.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GB" altLang="en-US" sz="22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3479" y="4281938"/>
            <a:ext cx="4701772" cy="2798499"/>
            <a:chOff x="3006300" y="3867499"/>
            <a:chExt cx="5714791" cy="3521961"/>
          </a:xfrm>
        </p:grpSpPr>
        <p:grpSp>
          <p:nvGrpSpPr>
            <p:cNvPr id="4" name="مجموعة 8"/>
            <p:cNvGrpSpPr>
              <a:grpSpLocks/>
            </p:cNvGrpSpPr>
            <p:nvPr/>
          </p:nvGrpSpPr>
          <p:grpSpPr bwMode="auto">
            <a:xfrm>
              <a:off x="3006300" y="4534534"/>
              <a:ext cx="580763" cy="2854926"/>
              <a:chOff x="827135" y="3657600"/>
              <a:chExt cx="544465" cy="3233517"/>
            </a:xfrm>
          </p:grpSpPr>
          <p:sp>
            <p:nvSpPr>
              <p:cNvPr id="23559" name="Line 9"/>
              <p:cNvSpPr>
                <a:spLocks noChangeShapeType="1"/>
              </p:cNvSpPr>
              <p:nvPr/>
            </p:nvSpPr>
            <p:spPr bwMode="auto">
              <a:xfrm>
                <a:off x="1371600" y="3657600"/>
                <a:ext cx="0" cy="3048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23560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231749" y="5485984"/>
                <a:ext cx="246401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1" dirty="0">
                    <a:latin typeface="+mn-lt"/>
                  </a:rPr>
                  <a:t>Increasing atomic radius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707131" y="3867499"/>
              <a:ext cx="5013960" cy="3287018"/>
              <a:chOff x="3707130" y="3728714"/>
              <a:chExt cx="5383843" cy="3425803"/>
            </a:xfrm>
          </p:grpSpPr>
          <p:grpSp>
            <p:nvGrpSpPr>
              <p:cNvPr id="3" name="Group 15"/>
              <p:cNvGrpSpPr>
                <a:grpSpLocks/>
              </p:cNvGrpSpPr>
              <p:nvPr/>
            </p:nvGrpSpPr>
            <p:grpSpPr bwMode="auto">
              <a:xfrm>
                <a:off x="3707130" y="3728714"/>
                <a:ext cx="5173980" cy="621997"/>
                <a:chOff x="384" y="1788"/>
                <a:chExt cx="5088" cy="324"/>
              </a:xfrm>
            </p:grpSpPr>
            <p:sp>
              <p:nvSpPr>
                <p:cNvPr id="23561" name="Line 10"/>
                <p:cNvSpPr>
                  <a:spLocks noChangeShapeType="1"/>
                </p:cNvSpPr>
                <p:nvPr/>
              </p:nvSpPr>
              <p:spPr bwMode="auto">
                <a:xfrm>
                  <a:off x="384" y="2112"/>
                  <a:ext cx="508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2356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74" y="1788"/>
                  <a:ext cx="2060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 b="1" dirty="0">
                      <a:latin typeface="+mn-lt"/>
                    </a:rPr>
                    <a:t>Decreasing atomic radius</a:t>
                  </a:r>
                </a:p>
              </p:txBody>
            </p:sp>
          </p:grpSp>
          <p:pic>
            <p:nvPicPr>
              <p:cNvPr id="23558" name="Picture 3" descr="Fig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8" t="7883"/>
              <a:stretch>
                <a:fillRect/>
              </a:stretch>
            </p:blipFill>
            <p:spPr bwMode="auto">
              <a:xfrm>
                <a:off x="3805233" y="4582821"/>
                <a:ext cx="5285740" cy="2571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algn="l"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1.Atomic </a:t>
            </a:r>
            <a:r>
              <a:rPr lang="en-US" sz="2400" b="1" u="sng" dirty="0">
                <a:solidFill>
                  <a:srgbClr val="00B050"/>
                </a:solidFill>
                <a:ea typeface="+mj-ea"/>
                <a:cs typeface="Times New Roman" pitchFamily="18" charset="0"/>
              </a:rPr>
              <a:t>Radius</a:t>
            </a:r>
            <a:br>
              <a:rPr lang="en-US" sz="2400" b="1" u="sng" dirty="0">
                <a:solidFill>
                  <a:srgbClr val="00B050"/>
                </a:solidFill>
                <a:ea typeface="+mj-ea"/>
                <a:cs typeface="Times New Roman" pitchFamily="18" charset="0"/>
              </a:rPr>
            </a:b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3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3081020" y="3268128"/>
            <a:ext cx="6554470" cy="3736339"/>
            <a:chOff x="240" y="528"/>
            <a:chExt cx="5472" cy="3464"/>
          </a:xfrm>
        </p:grpSpPr>
        <p:pic>
          <p:nvPicPr>
            <p:cNvPr id="24587" name="Picture 4" descr="cha56011_08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8"/>
              <a:ext cx="547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1056" y="528"/>
              <a:ext cx="2256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en-US" sz="2560">
                <a:ea typeface="Majalla UI"/>
              </a:endParaRPr>
            </a:p>
          </p:txBody>
        </p:sp>
      </p:grp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7518" y="2188487"/>
            <a:ext cx="4046044" cy="430887"/>
          </a:xfrm>
          <a:prstGeom prst="rect">
            <a:avLst/>
          </a:prstGeom>
          <a:noFill/>
          <a:ln w="19050">
            <a:noFill/>
            <a:prstDash val="lg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B050"/>
                </a:solidFill>
              </a:rPr>
              <a:t>General Trend in Atomic </a:t>
            </a:r>
            <a:r>
              <a:rPr lang="en-US" sz="2200" b="1" dirty="0" smtClean="0">
                <a:solidFill>
                  <a:srgbClr val="00B050"/>
                </a:solidFill>
              </a:rPr>
              <a:t>radius: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321050" y="2720018"/>
            <a:ext cx="6314440" cy="483393"/>
            <a:chOff x="480" y="462"/>
            <a:chExt cx="5088" cy="248"/>
          </a:xfrm>
        </p:grpSpPr>
        <p:sp>
          <p:nvSpPr>
            <p:cNvPr id="24585" name="Line 10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586" name="Text Box 12"/>
            <p:cNvSpPr txBox="1">
              <a:spLocks noChangeArrowheads="1"/>
            </p:cNvSpPr>
            <p:nvPr/>
          </p:nvSpPr>
          <p:spPr bwMode="auto">
            <a:xfrm>
              <a:off x="1687" y="462"/>
              <a:ext cx="19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33" dirty="0"/>
                <a:t>Decreasing atomic radius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54396" y="3150749"/>
            <a:ext cx="475827" cy="4064000"/>
            <a:chOff x="369" y="1400"/>
            <a:chExt cx="281" cy="2400"/>
          </a:xfrm>
        </p:grpSpPr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650" y="1400"/>
              <a:ext cx="0" cy="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 rot="16200000">
              <a:off x="-436" y="2476"/>
              <a:ext cx="18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33" dirty="0"/>
                <a:t>Increasing atomic radius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algn="l"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1.Atomic Radius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952" y="2248216"/>
            <a:ext cx="11132820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00B050"/>
                </a:solidFill>
                <a:latin typeface="+mn-lt"/>
              </a:rPr>
              <a:t>Example: Referring </a:t>
            </a:r>
            <a:r>
              <a:rPr lang="en-GB" altLang="en-US" sz="2200" b="1" dirty="0">
                <a:solidFill>
                  <a:srgbClr val="00B050"/>
                </a:solidFill>
                <a:latin typeface="+mn-lt"/>
              </a:rPr>
              <a:t>to a periodic table, arrange the following atoms in order of </a:t>
            </a:r>
            <a:r>
              <a:rPr lang="en-GB" altLang="en-US" sz="2200" b="1" u="sng" dirty="0">
                <a:solidFill>
                  <a:srgbClr val="00B050"/>
                </a:solidFill>
                <a:latin typeface="+mn-lt"/>
              </a:rPr>
              <a:t>increasing atomic radius</a:t>
            </a:r>
            <a:r>
              <a:rPr lang="en-GB" altLang="en-US" sz="2200" b="1" dirty="0">
                <a:solidFill>
                  <a:srgbClr val="00B050"/>
                </a:solidFill>
                <a:latin typeface="+mn-lt"/>
              </a:rPr>
              <a:t>: P, Si, N.</a:t>
            </a:r>
          </a:p>
          <a:p>
            <a:pPr algn="l">
              <a:spcBef>
                <a:spcPct val="50000"/>
              </a:spcBef>
            </a:pPr>
            <a:r>
              <a:rPr lang="en-GB" altLang="en-US" sz="2200" b="1" u="sng" dirty="0" smtClean="0">
                <a:latin typeface="+mn-lt"/>
              </a:rPr>
              <a:t>Solution</a:t>
            </a:r>
            <a:r>
              <a:rPr lang="en-GB" altLang="en-US" sz="2200" b="1" u="sng" dirty="0">
                <a:latin typeface="+mn-lt"/>
              </a:rPr>
              <a:t>:</a:t>
            </a:r>
          </a:p>
          <a:p>
            <a:pPr marL="285750" indent="-285750" algn="l">
              <a:spcBef>
                <a:spcPct val="50000"/>
              </a:spcBef>
              <a:buFontTx/>
              <a:buAutoNum type="arabicPeriod"/>
            </a:pPr>
            <a:r>
              <a:rPr lang="en-GB" altLang="en-US" sz="2200" dirty="0">
                <a:latin typeface="+mn-lt"/>
              </a:rPr>
              <a:t>N &amp; P are in the same </a:t>
            </a:r>
            <a:r>
              <a:rPr lang="en-GB" altLang="en-US" sz="2200" dirty="0" smtClean="0">
                <a:latin typeface="+mn-lt"/>
              </a:rPr>
              <a:t>group →</a:t>
            </a:r>
            <a:r>
              <a:rPr lang="ar-SA" altLang="en-US" sz="2200" dirty="0" smtClean="0">
                <a:latin typeface="+mn-lt"/>
                <a:ea typeface="Majalla UI"/>
              </a:rPr>
              <a:t> </a:t>
            </a:r>
            <a:r>
              <a:rPr lang="en-GB" altLang="en-US" sz="2200" dirty="0">
                <a:latin typeface="+mn-lt"/>
              </a:rPr>
              <a:t>N is smaller than P</a:t>
            </a:r>
          </a:p>
          <a:p>
            <a:pPr algn="l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2. P &amp; Si are in the same </a:t>
            </a:r>
            <a:r>
              <a:rPr lang="en-GB" altLang="en-US" sz="2200" dirty="0" smtClean="0">
                <a:latin typeface="+mn-lt"/>
              </a:rPr>
              <a:t>period →</a:t>
            </a:r>
            <a:r>
              <a:rPr lang="ar-SA" altLang="en-US" sz="2200" dirty="0" smtClean="0">
                <a:latin typeface="+mn-lt"/>
                <a:ea typeface="Majalla UI"/>
              </a:rPr>
              <a:t> </a:t>
            </a:r>
            <a:r>
              <a:rPr lang="en-GB" altLang="en-US" sz="2200" dirty="0">
                <a:latin typeface="+mn-lt"/>
              </a:rPr>
              <a:t>P is smaller than Si</a:t>
            </a:r>
          </a:p>
          <a:p>
            <a:pPr algn="l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The arrangement of </a:t>
            </a:r>
            <a:r>
              <a:rPr lang="en-GB" altLang="en-US" sz="2200" u="sng" dirty="0">
                <a:latin typeface="+mn-lt"/>
              </a:rPr>
              <a:t>increasing</a:t>
            </a:r>
            <a:r>
              <a:rPr lang="en-GB" altLang="en-US" sz="2200" dirty="0">
                <a:latin typeface="+mn-lt"/>
              </a:rPr>
              <a:t> atomic radius is:</a:t>
            </a:r>
          </a:p>
          <a:p>
            <a:pPr algn="ctr">
              <a:spcBef>
                <a:spcPct val="50000"/>
              </a:spcBef>
            </a:pPr>
            <a:r>
              <a:rPr lang="en-GB" altLang="en-US" sz="2200" dirty="0">
                <a:solidFill>
                  <a:srgbClr val="00B0F0"/>
                </a:solidFill>
                <a:latin typeface="+mn-lt"/>
              </a:rPr>
              <a:t>N &lt; P &lt; Si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algn="l"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1.Atomic Radius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مجموعة 23"/>
          <p:cNvGrpSpPr>
            <a:grpSpLocks/>
          </p:cNvGrpSpPr>
          <p:nvPr/>
        </p:nvGrpSpPr>
        <p:grpSpPr bwMode="auto">
          <a:xfrm>
            <a:off x="1873250" y="3396213"/>
            <a:ext cx="7402904" cy="2106990"/>
            <a:chOff x="609600" y="2514600"/>
            <a:chExt cx="6940222" cy="1975303"/>
          </a:xfrm>
        </p:grpSpPr>
        <p:grpSp>
          <p:nvGrpSpPr>
            <p:cNvPr id="36874" name="Group 22"/>
            <p:cNvGrpSpPr>
              <a:grpSpLocks/>
            </p:cNvGrpSpPr>
            <p:nvPr/>
          </p:nvGrpSpPr>
          <p:grpSpPr bwMode="auto">
            <a:xfrm>
              <a:off x="685800" y="2514600"/>
              <a:ext cx="3333750" cy="433388"/>
              <a:chOff x="528" y="1200"/>
              <a:chExt cx="2100" cy="273"/>
            </a:xfrm>
          </p:grpSpPr>
          <p:sp>
            <p:nvSpPr>
              <p:cNvPr id="36884" name="Text Box 3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210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1" i="1" dirty="0"/>
                  <a:t>I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 + X </a:t>
                </a:r>
                <a:r>
                  <a:rPr lang="en-US" altLang="en-US" sz="2000" baseline="-25000" dirty="0"/>
                  <a:t>(</a:t>
                </a:r>
                <a:r>
                  <a:rPr lang="en-US" altLang="en-US" sz="2000" i="1" baseline="-25000" dirty="0"/>
                  <a:t>g)</a:t>
                </a:r>
                <a:r>
                  <a:rPr lang="en-US" altLang="en-US" sz="2000" dirty="0"/>
                  <a:t>          X</a:t>
                </a:r>
                <a:r>
                  <a:rPr lang="en-US" altLang="en-US" baseline="30000" dirty="0"/>
                  <a:t>+</a:t>
                </a:r>
                <a:r>
                  <a:rPr lang="en-US" altLang="en-US" sz="2000" baseline="-25000" dirty="0"/>
                  <a:t>(</a:t>
                </a:r>
                <a:r>
                  <a:rPr lang="en-US" altLang="en-US" sz="2000" i="1" baseline="-25000" dirty="0"/>
                  <a:t>g)</a:t>
                </a:r>
                <a:r>
                  <a:rPr lang="en-US" altLang="en-US" sz="2000" dirty="0"/>
                  <a:t> + e</a:t>
                </a:r>
                <a:r>
                  <a:rPr lang="en-US" altLang="en-US" baseline="30000" dirty="0"/>
                  <a:t>-</a:t>
                </a:r>
                <a:endParaRPr lang="en-US" altLang="en-US" b="1" i="1" dirty="0"/>
              </a:p>
            </p:txBody>
          </p:sp>
          <p:sp>
            <p:nvSpPr>
              <p:cNvPr id="36885" name="Line 4"/>
              <p:cNvSpPr>
                <a:spLocks noChangeShapeType="1"/>
              </p:cNvSpPr>
              <p:nvPr/>
            </p:nvSpPr>
            <p:spPr bwMode="auto">
              <a:xfrm flipV="1">
                <a:off x="1201" y="1397"/>
                <a:ext cx="200" cy="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365760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 dirty="0"/>
                <a:t>I</a:t>
              </a:r>
              <a:r>
                <a:rPr lang="en-US" altLang="en-US" sz="2000" baseline="-25000" dirty="0"/>
                <a:t>2</a:t>
              </a:r>
              <a:r>
                <a:rPr lang="en-US" altLang="en-US" sz="2000" dirty="0"/>
                <a:t> + X</a:t>
              </a:r>
              <a:r>
                <a:rPr lang="en-US" altLang="en-US" sz="2000" baseline="30000" dirty="0"/>
                <a:t>+</a:t>
              </a:r>
              <a:r>
                <a:rPr lang="en-US" altLang="en-US" sz="2000" baseline="-25000" dirty="0"/>
                <a:t>(</a:t>
              </a:r>
              <a:r>
                <a:rPr lang="en-US" altLang="en-US" sz="2000" i="1" baseline="-25000" dirty="0"/>
                <a:t>g)</a:t>
              </a:r>
              <a:r>
                <a:rPr lang="en-US" altLang="en-US" sz="2000" dirty="0"/>
                <a:t>          X</a:t>
              </a:r>
              <a:r>
                <a:rPr lang="en-US" altLang="en-US" sz="2000" baseline="30000" dirty="0"/>
                <a:t>2</a:t>
              </a:r>
              <a:r>
                <a:rPr lang="en-US" altLang="en-US" baseline="30000" dirty="0"/>
                <a:t>+</a:t>
              </a:r>
              <a:r>
                <a:rPr lang="en-US" altLang="en-US" sz="2000" baseline="-25000" dirty="0"/>
                <a:t>(</a:t>
              </a:r>
              <a:r>
                <a:rPr lang="en-US" altLang="en-US" sz="2000" i="1" baseline="-25000" dirty="0"/>
                <a:t>g)</a:t>
              </a:r>
              <a:r>
                <a:rPr lang="en-US" altLang="en-US" sz="2000" dirty="0"/>
                <a:t> + e</a:t>
              </a:r>
              <a:r>
                <a:rPr lang="en-US" altLang="en-US" baseline="30000" dirty="0"/>
                <a:t>-</a:t>
              </a:r>
              <a:endParaRPr lang="en-US" altLang="en-US" b="1" i="1" dirty="0"/>
            </a:p>
          </p:txBody>
        </p:sp>
        <p:sp>
          <p:nvSpPr>
            <p:cNvPr id="36880" name="Text Box 11"/>
            <p:cNvSpPr txBox="1">
              <a:spLocks noChangeArrowheads="1"/>
            </p:cNvSpPr>
            <p:nvPr/>
          </p:nvSpPr>
          <p:spPr bwMode="auto">
            <a:xfrm>
              <a:off x="609600" y="4038600"/>
              <a:ext cx="358140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 dirty="0"/>
                <a:t>I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 + X</a:t>
              </a:r>
              <a:r>
                <a:rPr lang="en-US" altLang="en-US" sz="2000" baseline="30000" dirty="0"/>
                <a:t>2+</a:t>
              </a:r>
              <a:r>
                <a:rPr lang="en-US" altLang="en-US" sz="2000" baseline="-25000" dirty="0"/>
                <a:t>(</a:t>
              </a:r>
              <a:r>
                <a:rPr lang="en-US" altLang="en-US" sz="2000" i="1" baseline="-25000" dirty="0"/>
                <a:t>g)</a:t>
              </a:r>
              <a:r>
                <a:rPr lang="en-US" altLang="en-US" sz="2000" dirty="0"/>
                <a:t>          X</a:t>
              </a:r>
              <a:r>
                <a:rPr lang="en-US" altLang="en-US" sz="2000" baseline="30000" dirty="0"/>
                <a:t>3</a:t>
              </a:r>
              <a:r>
                <a:rPr lang="en-US" altLang="en-US" baseline="30000" dirty="0"/>
                <a:t>+</a:t>
              </a:r>
              <a:r>
                <a:rPr lang="en-US" altLang="en-US" sz="2000" baseline="-25000" dirty="0"/>
                <a:t>(</a:t>
              </a:r>
              <a:r>
                <a:rPr lang="en-US" altLang="en-US" sz="2000" i="1" baseline="-25000" dirty="0"/>
                <a:t>g)</a:t>
              </a:r>
              <a:r>
                <a:rPr lang="en-US" altLang="en-US" sz="2000" dirty="0"/>
                <a:t> + e</a:t>
              </a:r>
              <a:r>
                <a:rPr lang="en-US" altLang="en-US" baseline="30000" dirty="0"/>
                <a:t>-</a:t>
              </a:r>
              <a:endParaRPr lang="en-US" altLang="en-US" b="1" i="1" dirty="0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4572000" y="2590800"/>
              <a:ext cx="2664792" cy="37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 i="1" dirty="0"/>
                <a:t>I</a:t>
              </a:r>
              <a:r>
                <a:rPr lang="en-US" altLang="en-US" sz="2000" baseline="-25000" dirty="0"/>
                <a:t>1</a:t>
              </a:r>
              <a:r>
                <a:rPr lang="en-US" altLang="en-US" sz="2000" dirty="0"/>
                <a:t> first ionization energy</a:t>
              </a:r>
              <a:endParaRPr lang="en-US" altLang="en-US" sz="2000" b="1" i="1" dirty="0"/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4495800" y="3429000"/>
              <a:ext cx="3054022" cy="37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 i="1"/>
                <a:t>I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second ionization energy</a:t>
              </a:r>
              <a:endParaRPr lang="en-US" altLang="en-US" sz="2000" b="1" i="1"/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4419600" y="4114800"/>
              <a:ext cx="2745944" cy="37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 i="1" dirty="0"/>
                <a:t>I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 third ionization energy</a:t>
              </a:r>
              <a:endParaRPr lang="en-US" altLang="en-US" sz="2000" b="1" i="1" dirty="0"/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1316672" y="5993783"/>
            <a:ext cx="8753475" cy="420564"/>
          </a:xfrm>
          <a:prstGeom prst="rect">
            <a:avLst/>
          </a:prstGeom>
          <a:solidFill>
            <a:srgbClr val="FFFF00"/>
          </a:solidFill>
          <a:ln w="25400">
            <a:solidFill>
              <a:srgbClr val="CC9900"/>
            </a:solidFill>
            <a:prstDash val="lgDash"/>
          </a:ln>
        </p:spPr>
        <p:txBody>
          <a:bodyPr wrap="square">
            <a:spAutoFit/>
          </a:bodyPr>
          <a:lstStyle/>
          <a:p>
            <a:pPr marL="365771" indent="-365771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133" dirty="0">
                <a:latin typeface="Calibri" pitchFamily="34" charset="0"/>
                <a:cs typeface="Calibri" pitchFamily="34" charset="0"/>
              </a:rPr>
              <a:t>The higher ionization energy, the more difficult is to remove </a:t>
            </a:r>
            <a:r>
              <a:rPr lang="en-US" sz="2133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en-US" sz="2133" dirty="0">
                <a:latin typeface="Calibri" pitchFamily="34" charset="0"/>
                <a:cs typeface="Calibri" pitchFamily="34" charset="0"/>
              </a:rPr>
              <a:t>electrons.    </a:t>
            </a:r>
            <a:r>
              <a:rPr lang="ar-SA" sz="2133" dirty="0">
                <a:latin typeface="Calibri" pitchFamily="34" charset="0"/>
                <a:cs typeface="Times New Roman" pitchFamily="18" charset="0"/>
              </a:rPr>
              <a:t> </a:t>
            </a:r>
            <a:endParaRPr lang="en-US" sz="1920" dirty="0"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69240" y="1716684"/>
            <a:ext cx="10935018" cy="137830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2- Ionization </a:t>
            </a:r>
            <a:r>
              <a:rPr lang="en-US" sz="2400" b="1" dirty="0">
                <a:solidFill>
                  <a:srgbClr val="00B050"/>
                </a:solidFill>
                <a:ea typeface="+mj-ea"/>
                <a:cs typeface="Times New Roman" pitchFamily="18" charset="0"/>
              </a:rPr>
              <a:t>Energy </a:t>
            </a: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(طاقة التأين</a:t>
            </a:r>
            <a:r>
              <a:rPr lang="ar-SA" sz="2400" b="1" dirty="0">
                <a:solidFill>
                  <a:srgbClr val="00B050"/>
                </a:solidFill>
                <a:ea typeface="+mj-ea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 : </a:t>
            </a:r>
            <a:r>
              <a:rPr lang="en-US" sz="2200" dirty="0" smtClean="0"/>
              <a:t>is </a:t>
            </a:r>
            <a:r>
              <a:rPr lang="en-US" sz="2200" dirty="0"/>
              <a:t>the minimum energy (kJ/</a:t>
            </a:r>
            <a:r>
              <a:rPr lang="en-US" sz="2200" dirty="0" err="1"/>
              <a:t>mol</a:t>
            </a:r>
            <a:r>
              <a:rPr lang="en-US" sz="2200" dirty="0"/>
              <a:t>) required to remove an electron from a gases atom in its ground state.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/>
              <a:t>Atom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200" b="1" dirty="0"/>
              <a:t> cation</a:t>
            </a:r>
          </a:p>
          <a:p>
            <a:pPr>
              <a:defRPr/>
            </a:pPr>
            <a:endParaRPr lang="en-US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5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28</a:t>
            </a:fld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3094143" y="5327129"/>
            <a:ext cx="338667" cy="1185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3088639" y="4542502"/>
            <a:ext cx="338667" cy="1185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833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3081020" y="3268128"/>
            <a:ext cx="6554470" cy="3736339"/>
            <a:chOff x="240" y="528"/>
            <a:chExt cx="5472" cy="3464"/>
          </a:xfrm>
        </p:grpSpPr>
        <p:pic>
          <p:nvPicPr>
            <p:cNvPr id="24587" name="Picture 4" descr="cha56011_08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8"/>
              <a:ext cx="547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1056" y="528"/>
              <a:ext cx="2256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en-US" sz="2560">
                <a:ea typeface="Majalla UI"/>
              </a:endParaRPr>
            </a:p>
          </p:txBody>
        </p:sp>
      </p:grp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7518" y="2188487"/>
            <a:ext cx="4547527" cy="430887"/>
          </a:xfrm>
          <a:prstGeom prst="rect">
            <a:avLst/>
          </a:prstGeom>
          <a:noFill/>
          <a:ln w="19050">
            <a:noFill/>
            <a:prstDash val="lg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B050"/>
                </a:solidFill>
              </a:rPr>
              <a:t>General Trend in Ionization Energy: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81020" y="2743133"/>
            <a:ext cx="6314440" cy="409325"/>
            <a:chOff x="480" y="462"/>
            <a:chExt cx="5088" cy="210"/>
          </a:xfrm>
        </p:grpSpPr>
        <p:sp>
          <p:nvSpPr>
            <p:cNvPr id="24585" name="Line 10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586" name="Text Box 12"/>
            <p:cNvSpPr txBox="1">
              <a:spLocks noChangeArrowheads="1"/>
            </p:cNvSpPr>
            <p:nvPr/>
          </p:nvSpPr>
          <p:spPr bwMode="auto">
            <a:xfrm>
              <a:off x="1687" y="462"/>
              <a:ext cx="321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Increasing First Ionization Energy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79796" y="3150749"/>
            <a:ext cx="450427" cy="4064000"/>
            <a:chOff x="384" y="1400"/>
            <a:chExt cx="266" cy="2400"/>
          </a:xfrm>
        </p:grpSpPr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650" y="1400"/>
              <a:ext cx="0" cy="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 rot="16200000">
              <a:off x="-603" y="2491"/>
              <a:ext cx="219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/>
                <a:t>Decreasing First Ionization Energy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cs typeface="Times New Roman" pitchFamily="18" charset="0"/>
              </a:rPr>
              <a:t>2. Ionization </a:t>
            </a:r>
            <a:r>
              <a:rPr lang="en-US" sz="2400" b="1" u="sng" dirty="0">
                <a:solidFill>
                  <a:srgbClr val="00B050"/>
                </a:solidFill>
                <a:cs typeface="Times New Roman" pitchFamily="18" charset="0"/>
              </a:rPr>
              <a:t>Energy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202352" y="1554790"/>
            <a:ext cx="10919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</a:rPr>
              <a:t>Electron configuration: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/>
              <a:t>is how the electrons are distributed among the various atomic orbitals in an atom.</a:t>
            </a:r>
            <a:endParaRPr lang="en-US" alt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5" y="2990850"/>
            <a:ext cx="5292581" cy="30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4149" y="2203112"/>
            <a:ext cx="622935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200" b="1" u="sng" dirty="0">
                <a:solidFill>
                  <a:srgbClr val="00B050"/>
                </a:solidFill>
                <a:latin typeface="+mn-lt"/>
              </a:rPr>
              <a:t>Example </a:t>
            </a:r>
            <a:r>
              <a:rPr lang="en-GB" altLang="en-US" sz="2200" b="1" u="sng" dirty="0" smtClean="0">
                <a:solidFill>
                  <a:srgbClr val="00B050"/>
                </a:solidFill>
                <a:latin typeface="+mn-lt"/>
              </a:rPr>
              <a:t>:</a:t>
            </a:r>
            <a:r>
              <a:rPr lang="en-GB" altLang="en-US" sz="2200" b="1" u="sng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altLang="en-US" sz="2200" b="1" dirty="0" smtClean="0">
                <a:solidFill>
                  <a:srgbClr val="00B050"/>
                </a:solidFill>
                <a:latin typeface="+mn-lt"/>
              </a:rPr>
              <a:t>Which </a:t>
            </a:r>
            <a:r>
              <a:rPr lang="en-GB" altLang="en-US" sz="2200" b="1" dirty="0">
                <a:solidFill>
                  <a:srgbClr val="00B050"/>
                </a:solidFill>
                <a:latin typeface="+mn-lt"/>
              </a:rPr>
              <a:t>atom should have a smaller first ionization energy: oxygen </a:t>
            </a:r>
            <a:r>
              <a:rPr lang="en-GB" altLang="en-US" sz="2200" b="1" dirty="0" smtClean="0">
                <a:solidFill>
                  <a:srgbClr val="00B050"/>
                </a:solidFill>
                <a:latin typeface="+mn-lt"/>
              </a:rPr>
              <a:t>(O) or sulphur (S)?</a:t>
            </a:r>
            <a:endParaRPr lang="en-GB" altLang="en-US" sz="2200" b="1" dirty="0">
              <a:solidFill>
                <a:srgbClr val="00B050"/>
              </a:solidFill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GB" altLang="en-US" sz="2200" b="1" u="sng" dirty="0">
                <a:latin typeface="+mn-lt"/>
              </a:rPr>
              <a:t>Solution:</a:t>
            </a:r>
          </a:p>
          <a:p>
            <a:pPr algn="l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O &amp; S are in group 6A</a:t>
            </a:r>
          </a:p>
          <a:p>
            <a:pPr algn="l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O: [He] 2s</a:t>
            </a:r>
            <a:r>
              <a:rPr lang="en-GB" altLang="en-US" sz="2200" baseline="30000" dirty="0">
                <a:latin typeface="+mn-lt"/>
              </a:rPr>
              <a:t>2</a:t>
            </a:r>
            <a:r>
              <a:rPr lang="en-GB" altLang="en-US" sz="2200" dirty="0">
                <a:latin typeface="+mn-lt"/>
              </a:rPr>
              <a:t> 2p</a:t>
            </a:r>
            <a:r>
              <a:rPr lang="en-GB" altLang="en-US" sz="2200" baseline="30000" dirty="0">
                <a:latin typeface="+mn-lt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GB" altLang="en-US" sz="2200" dirty="0">
                <a:latin typeface="+mn-lt"/>
              </a:rPr>
              <a:t>S: [Ne] 3s</a:t>
            </a:r>
            <a:r>
              <a:rPr lang="en-GB" altLang="en-US" sz="2200" baseline="30000" dirty="0">
                <a:latin typeface="+mn-lt"/>
              </a:rPr>
              <a:t>2</a:t>
            </a:r>
            <a:r>
              <a:rPr lang="en-GB" altLang="en-US" sz="2200" dirty="0">
                <a:latin typeface="+mn-lt"/>
              </a:rPr>
              <a:t> 3p</a:t>
            </a:r>
            <a:r>
              <a:rPr lang="en-GB" altLang="en-US" sz="2200" baseline="30000" dirty="0">
                <a:latin typeface="+mn-lt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GB" altLang="en-US" sz="2200" dirty="0">
                <a:solidFill>
                  <a:srgbClr val="666633"/>
                </a:solidFill>
                <a:latin typeface="+mn-lt"/>
              </a:rPr>
              <a:t>The valence electrons in </a:t>
            </a:r>
            <a:r>
              <a:rPr lang="en-GB" altLang="en-US" sz="2200" dirty="0" smtClean="0">
                <a:solidFill>
                  <a:srgbClr val="666633"/>
                </a:solidFill>
                <a:latin typeface="+mn-lt"/>
              </a:rPr>
              <a:t>S </a:t>
            </a:r>
            <a:r>
              <a:rPr lang="en-GB" altLang="en-US" sz="2200" dirty="0">
                <a:solidFill>
                  <a:srgbClr val="666633"/>
                </a:solidFill>
                <a:latin typeface="+mn-lt"/>
              </a:rPr>
              <a:t>are farther </a:t>
            </a:r>
            <a:r>
              <a:rPr lang="en-GB" altLang="en-US" sz="2200" dirty="0" smtClean="0">
                <a:solidFill>
                  <a:srgbClr val="666633"/>
                </a:solidFill>
                <a:latin typeface="+mn-lt"/>
              </a:rPr>
              <a:t>from </a:t>
            </a:r>
            <a:r>
              <a:rPr lang="en-GB" altLang="en-US" sz="2200" dirty="0">
                <a:solidFill>
                  <a:srgbClr val="666633"/>
                </a:solidFill>
                <a:latin typeface="+mn-lt"/>
              </a:rPr>
              <a:t>the nucleus →</a:t>
            </a:r>
            <a:r>
              <a:rPr lang="ar-SA" altLang="en-US" sz="2200" dirty="0">
                <a:solidFill>
                  <a:srgbClr val="666633"/>
                </a:solidFill>
                <a:latin typeface="+mn-lt"/>
                <a:ea typeface="Majalla UI"/>
              </a:rPr>
              <a:t> </a:t>
            </a:r>
            <a:r>
              <a:rPr lang="en-GB" altLang="en-US" sz="2200" dirty="0">
                <a:solidFill>
                  <a:srgbClr val="666633"/>
                </a:solidFill>
                <a:latin typeface="+mn-lt"/>
              </a:rPr>
              <a:t>removing of them is easier</a:t>
            </a:r>
          </a:p>
          <a:p>
            <a:pPr algn="ctr">
              <a:spcBef>
                <a:spcPct val="50000"/>
              </a:spcBef>
            </a:pPr>
            <a:r>
              <a:rPr lang="en-GB" altLang="en-US" sz="2200" dirty="0">
                <a:solidFill>
                  <a:srgbClr val="00B0F0"/>
                </a:solidFill>
                <a:latin typeface="+mn-lt"/>
              </a:rPr>
              <a:t>Thus: I</a:t>
            </a:r>
            <a:r>
              <a:rPr lang="en-GB" altLang="en-US" sz="2200" baseline="-25000" dirty="0">
                <a:solidFill>
                  <a:srgbClr val="00B0F0"/>
                </a:solidFill>
                <a:latin typeface="+mn-lt"/>
              </a:rPr>
              <a:t>1</a:t>
            </a:r>
            <a:r>
              <a:rPr lang="en-GB" altLang="en-US" sz="2200" dirty="0">
                <a:solidFill>
                  <a:srgbClr val="00B0F0"/>
                </a:solidFill>
                <a:latin typeface="+mn-lt"/>
              </a:rPr>
              <a:t> (S) &lt; I</a:t>
            </a:r>
            <a:r>
              <a:rPr lang="en-GB" altLang="en-US" sz="2200" baseline="-25000" dirty="0">
                <a:solidFill>
                  <a:srgbClr val="00B0F0"/>
                </a:solidFill>
                <a:latin typeface="+mn-lt"/>
              </a:rPr>
              <a:t>1</a:t>
            </a:r>
            <a:r>
              <a:rPr lang="en-GB" altLang="en-US" sz="2200" dirty="0">
                <a:solidFill>
                  <a:srgbClr val="00B0F0"/>
                </a:solidFill>
                <a:latin typeface="+mn-lt"/>
              </a:rPr>
              <a:t> (O)</a:t>
            </a:r>
          </a:p>
        </p:txBody>
      </p:sp>
      <p:grpSp>
        <p:nvGrpSpPr>
          <p:cNvPr id="43011" name="مجموعة 10"/>
          <p:cNvGrpSpPr>
            <a:grpSpLocks/>
          </p:cNvGrpSpPr>
          <p:nvPr/>
        </p:nvGrpSpPr>
        <p:grpSpPr bwMode="auto">
          <a:xfrm>
            <a:off x="6768169" y="1993473"/>
            <a:ext cx="4479707" cy="3527219"/>
            <a:chOff x="3863222" y="990720"/>
            <a:chExt cx="4988678" cy="3844202"/>
          </a:xfrm>
        </p:grpSpPr>
        <p:grpSp>
          <p:nvGrpSpPr>
            <p:cNvPr id="43012" name="مجموعة 5"/>
            <p:cNvGrpSpPr>
              <a:grpSpLocks/>
            </p:cNvGrpSpPr>
            <p:nvPr/>
          </p:nvGrpSpPr>
          <p:grpSpPr bwMode="auto">
            <a:xfrm>
              <a:off x="4495800" y="1676400"/>
              <a:ext cx="4356100" cy="2841625"/>
              <a:chOff x="4752975" y="1196975"/>
              <a:chExt cx="4356100" cy="2841625"/>
            </a:xfrm>
          </p:grpSpPr>
          <p:pic>
            <p:nvPicPr>
              <p:cNvPr id="43017" name="Picture 41" descr="02_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0"/>
              <a:stretch>
                <a:fillRect/>
              </a:stretch>
            </p:blipFill>
            <p:spPr bwMode="auto">
              <a:xfrm>
                <a:off x="4752975" y="1196975"/>
                <a:ext cx="4356100" cy="284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8" name="Rectangle 7"/>
              <p:cNvSpPr>
                <a:spLocks noChangeArrowheads="1"/>
              </p:cNvSpPr>
              <p:nvPr/>
            </p:nvSpPr>
            <p:spPr bwMode="auto">
              <a:xfrm>
                <a:off x="8388350" y="1628775"/>
                <a:ext cx="215900" cy="215900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43019" name="Rectangle 8"/>
              <p:cNvSpPr>
                <a:spLocks noChangeArrowheads="1"/>
              </p:cNvSpPr>
              <p:nvPr/>
            </p:nvSpPr>
            <p:spPr bwMode="auto">
              <a:xfrm>
                <a:off x="8388350" y="1844675"/>
                <a:ext cx="215900" cy="288925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</p:grpSp>
        <p:sp>
          <p:nvSpPr>
            <p:cNvPr id="43013" name="Line 10"/>
            <p:cNvSpPr>
              <a:spLocks noChangeShapeType="1"/>
            </p:cNvSpPr>
            <p:nvPr/>
          </p:nvSpPr>
          <p:spPr bwMode="auto">
            <a:xfrm>
              <a:off x="4572000" y="1600200"/>
              <a:ext cx="42672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3014" name="Text Box 12"/>
            <p:cNvSpPr txBox="1">
              <a:spLocks noChangeArrowheads="1"/>
            </p:cNvSpPr>
            <p:nvPr/>
          </p:nvSpPr>
          <p:spPr bwMode="auto">
            <a:xfrm>
              <a:off x="4876799" y="1219200"/>
              <a:ext cx="3595612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/>
                <a:t>Increasing First Ionization Energy</a:t>
              </a:r>
            </a:p>
          </p:txBody>
        </p:sp>
        <p:sp>
          <p:nvSpPr>
            <p:cNvPr id="43015" name="Text Box 13"/>
            <p:cNvSpPr txBox="1">
              <a:spLocks noChangeArrowheads="1"/>
            </p:cNvSpPr>
            <p:nvPr/>
          </p:nvSpPr>
          <p:spPr bwMode="auto">
            <a:xfrm rot="16200000">
              <a:off x="2146768" y="2707174"/>
              <a:ext cx="3844202" cy="41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/>
                <a:t>Decreasing</a:t>
              </a:r>
              <a:r>
                <a:rPr lang="en-US" altLang="en-US" sz="1800" dirty="0"/>
                <a:t> </a:t>
              </a:r>
              <a:r>
                <a:rPr lang="en-US" altLang="en-US" sz="1400" dirty="0"/>
                <a:t>First Ionization Energy</a:t>
              </a:r>
            </a:p>
          </p:txBody>
        </p:sp>
        <p:sp>
          <p:nvSpPr>
            <p:cNvPr id="43016" name="Line 9"/>
            <p:cNvSpPr>
              <a:spLocks noChangeShapeType="1"/>
            </p:cNvSpPr>
            <p:nvPr/>
          </p:nvSpPr>
          <p:spPr bwMode="auto">
            <a:xfrm>
              <a:off x="4343400" y="1676400"/>
              <a:ext cx="0" cy="30248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12" name="مستطيل 21"/>
          <p:cNvSpPr>
            <a:spLocks noChangeArrowheads="1"/>
          </p:cNvSpPr>
          <p:nvPr/>
        </p:nvSpPr>
        <p:spPr bwMode="auto">
          <a:xfrm>
            <a:off x="5715000" y="1"/>
            <a:ext cx="48768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en-US" sz="2560" dirty="0">
              <a:ea typeface="Majalla U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4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09721" y="3150998"/>
            <a:ext cx="3556000" cy="485987"/>
            <a:chOff x="528" y="1200"/>
            <a:chExt cx="2100" cy="287"/>
          </a:xfrm>
        </p:grpSpPr>
        <p:sp>
          <p:nvSpPr>
            <p:cNvPr id="44053" name="Text Box 4"/>
            <p:cNvSpPr txBox="1">
              <a:spLocks noChangeArrowheads="1"/>
            </p:cNvSpPr>
            <p:nvPr/>
          </p:nvSpPr>
          <p:spPr bwMode="auto">
            <a:xfrm>
              <a:off x="528" y="1200"/>
              <a:ext cx="210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60"/>
                <a:t>X </a:t>
              </a:r>
              <a:r>
                <a:rPr lang="en-US" altLang="en-US" sz="2560" baseline="-25000"/>
                <a:t>(</a:t>
              </a:r>
              <a:r>
                <a:rPr lang="en-US" altLang="en-US" sz="2560" i="1" baseline="-25000"/>
                <a:t>g)</a:t>
              </a:r>
              <a:r>
                <a:rPr lang="en-US" altLang="en-US" sz="2560" i="1"/>
                <a:t> + e</a:t>
              </a:r>
              <a:r>
                <a:rPr lang="en-US" altLang="en-US" sz="2560" i="1" baseline="30000"/>
                <a:t>-</a:t>
              </a:r>
              <a:r>
                <a:rPr lang="en-US" altLang="en-US" sz="2560"/>
                <a:t>          X</a:t>
              </a:r>
              <a:r>
                <a:rPr lang="en-US" altLang="en-US" sz="2987" baseline="30000"/>
                <a:t>-</a:t>
              </a:r>
              <a:r>
                <a:rPr lang="en-US" altLang="en-US" sz="2560" baseline="-25000"/>
                <a:t>(</a:t>
              </a:r>
              <a:r>
                <a:rPr lang="en-US" altLang="en-US" sz="2560" i="1" baseline="-25000"/>
                <a:t>g)</a:t>
              </a:r>
              <a:endParaRPr lang="en-US" altLang="en-US" sz="2987" b="1" i="1"/>
            </a:p>
          </p:txBody>
        </p:sp>
        <p:sp>
          <p:nvSpPr>
            <p:cNvPr id="44054" name="Line 5"/>
            <p:cNvSpPr>
              <a:spLocks noChangeShapeType="1"/>
            </p:cNvSpPr>
            <p:nvPr/>
          </p:nvSpPr>
          <p:spPr bwMode="auto">
            <a:xfrm>
              <a:off x="1386" y="1357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  <p:grpSp>
        <p:nvGrpSpPr>
          <p:cNvPr id="44035" name="مجموعة 19"/>
          <p:cNvGrpSpPr>
            <a:grpSpLocks/>
          </p:cNvGrpSpPr>
          <p:nvPr/>
        </p:nvGrpSpPr>
        <p:grpSpPr bwMode="auto">
          <a:xfrm>
            <a:off x="1082040" y="3982721"/>
            <a:ext cx="9347157" cy="1217807"/>
            <a:chOff x="152400" y="2857500"/>
            <a:chExt cx="8762959" cy="1141694"/>
          </a:xfrm>
        </p:grpSpPr>
        <p:grpSp>
          <p:nvGrpSpPr>
            <p:cNvPr id="44043" name="Group 19"/>
            <p:cNvGrpSpPr>
              <a:grpSpLocks/>
            </p:cNvGrpSpPr>
            <p:nvPr/>
          </p:nvGrpSpPr>
          <p:grpSpPr bwMode="auto">
            <a:xfrm>
              <a:off x="152400" y="2857502"/>
              <a:ext cx="3333750" cy="455613"/>
              <a:chOff x="528" y="1200"/>
              <a:chExt cx="2100" cy="287"/>
            </a:xfrm>
          </p:grpSpPr>
          <p:sp>
            <p:nvSpPr>
              <p:cNvPr id="44051" name="Text Box 20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210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560"/>
                  <a:t>F </a:t>
                </a:r>
                <a:r>
                  <a:rPr lang="en-US" altLang="en-US" sz="2560" baseline="-25000"/>
                  <a:t>(</a:t>
                </a:r>
                <a:r>
                  <a:rPr lang="en-US" altLang="en-US" sz="2560" i="1" baseline="-25000"/>
                  <a:t>g)</a:t>
                </a:r>
                <a:r>
                  <a:rPr lang="en-US" altLang="en-US" sz="2560" i="1"/>
                  <a:t> + e</a:t>
                </a:r>
                <a:r>
                  <a:rPr lang="en-US" altLang="en-US" sz="2560" i="1" baseline="30000"/>
                  <a:t>-</a:t>
                </a:r>
                <a:r>
                  <a:rPr lang="en-US" altLang="en-US" sz="2560"/>
                  <a:t>          F</a:t>
                </a:r>
                <a:r>
                  <a:rPr lang="en-US" altLang="en-US" sz="2987" baseline="30000"/>
                  <a:t>-</a:t>
                </a:r>
                <a:r>
                  <a:rPr lang="en-US" altLang="en-US" sz="2560" baseline="-25000"/>
                  <a:t>(</a:t>
                </a:r>
                <a:r>
                  <a:rPr lang="en-US" altLang="en-US" sz="2560" i="1" baseline="-25000"/>
                  <a:t>g)</a:t>
                </a:r>
                <a:endParaRPr lang="en-US" altLang="en-US" sz="2987" b="1" i="1"/>
              </a:p>
            </p:txBody>
          </p:sp>
          <p:sp>
            <p:nvSpPr>
              <p:cNvPr id="44052" name="Line 21"/>
              <p:cNvSpPr>
                <a:spLocks noChangeShapeType="1"/>
              </p:cNvSpPr>
              <p:nvPr/>
            </p:nvSpPr>
            <p:spPr bwMode="auto">
              <a:xfrm>
                <a:off x="1322" y="1389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grpSp>
          <p:nvGrpSpPr>
            <p:cNvPr id="44044" name="Group 22"/>
            <p:cNvGrpSpPr>
              <a:grpSpLocks/>
            </p:cNvGrpSpPr>
            <p:nvPr/>
          </p:nvGrpSpPr>
          <p:grpSpPr bwMode="auto">
            <a:xfrm>
              <a:off x="152400" y="3543302"/>
              <a:ext cx="3333750" cy="455613"/>
              <a:chOff x="528" y="1200"/>
              <a:chExt cx="2100" cy="287"/>
            </a:xfrm>
          </p:grpSpPr>
          <p:sp>
            <p:nvSpPr>
              <p:cNvPr id="44049" name="Text Box 23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210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560"/>
                  <a:t>O </a:t>
                </a:r>
                <a:r>
                  <a:rPr lang="en-US" altLang="en-US" sz="2560" baseline="-25000"/>
                  <a:t>(</a:t>
                </a:r>
                <a:r>
                  <a:rPr lang="en-US" altLang="en-US" sz="2560" i="1" baseline="-25000"/>
                  <a:t>g)</a:t>
                </a:r>
                <a:r>
                  <a:rPr lang="en-US" altLang="en-US" sz="2560" i="1"/>
                  <a:t> + e</a:t>
                </a:r>
                <a:r>
                  <a:rPr lang="en-US" altLang="en-US" sz="2560" i="1" baseline="30000"/>
                  <a:t>-</a:t>
                </a:r>
                <a:r>
                  <a:rPr lang="en-US" altLang="en-US" sz="2560"/>
                  <a:t>          O</a:t>
                </a:r>
                <a:r>
                  <a:rPr lang="en-US" altLang="en-US" sz="2987" baseline="30000"/>
                  <a:t>-</a:t>
                </a:r>
                <a:r>
                  <a:rPr lang="en-US" altLang="en-US" sz="2560" baseline="-25000"/>
                  <a:t>(</a:t>
                </a:r>
                <a:r>
                  <a:rPr lang="en-US" altLang="en-US" sz="2560" i="1" baseline="-25000"/>
                  <a:t>g)</a:t>
                </a:r>
                <a:endParaRPr lang="en-US" altLang="en-US" sz="2987" b="1" i="1"/>
              </a:p>
            </p:txBody>
          </p:sp>
          <p:sp>
            <p:nvSpPr>
              <p:cNvPr id="44050" name="Line 24"/>
              <p:cNvSpPr>
                <a:spLocks noChangeShapeType="1"/>
              </p:cNvSpPr>
              <p:nvPr/>
            </p:nvSpPr>
            <p:spPr bwMode="auto">
              <a:xfrm>
                <a:off x="1326" y="1343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4045" name="Text Box 25"/>
            <p:cNvSpPr txBox="1">
              <a:spLocks noChangeArrowheads="1"/>
            </p:cNvSpPr>
            <p:nvPr/>
          </p:nvSpPr>
          <p:spPr bwMode="auto">
            <a:xfrm>
              <a:off x="3430588" y="2857500"/>
              <a:ext cx="2526533" cy="45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60">
                  <a:latin typeface="Symbol" panose="05050102010706020507" pitchFamily="18" charset="2"/>
                </a:rPr>
                <a:t>D</a:t>
              </a:r>
              <a:r>
                <a:rPr lang="en-US" altLang="en-US" sz="2560"/>
                <a:t>H = </a:t>
              </a:r>
              <a:r>
                <a:rPr lang="en-US" altLang="en-US" sz="2560">
                  <a:solidFill>
                    <a:srgbClr val="FF0000"/>
                  </a:solidFill>
                </a:rPr>
                <a:t>-</a:t>
              </a:r>
              <a:r>
                <a:rPr lang="en-US" altLang="en-US" sz="2560"/>
                <a:t>328 kJ/mol</a:t>
              </a:r>
            </a:p>
          </p:txBody>
        </p:sp>
        <p:sp>
          <p:nvSpPr>
            <p:cNvPr id="44046" name="Text Box 26"/>
            <p:cNvSpPr txBox="1">
              <a:spLocks noChangeArrowheads="1"/>
            </p:cNvSpPr>
            <p:nvPr/>
          </p:nvSpPr>
          <p:spPr bwMode="auto">
            <a:xfrm>
              <a:off x="6324600" y="2857500"/>
              <a:ext cx="2589171" cy="45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60"/>
                <a:t>EA = </a:t>
              </a:r>
              <a:r>
                <a:rPr lang="en-US" altLang="en-US" sz="2560">
                  <a:solidFill>
                    <a:srgbClr val="FF0000"/>
                  </a:solidFill>
                </a:rPr>
                <a:t>+</a:t>
              </a:r>
              <a:r>
                <a:rPr lang="en-US" altLang="en-US" sz="2560"/>
                <a:t>328 kJ/mol</a:t>
              </a:r>
            </a:p>
          </p:txBody>
        </p:sp>
        <p:sp>
          <p:nvSpPr>
            <p:cNvPr id="44047" name="Text Box 27"/>
            <p:cNvSpPr txBox="1">
              <a:spLocks noChangeArrowheads="1"/>
            </p:cNvSpPr>
            <p:nvPr/>
          </p:nvSpPr>
          <p:spPr bwMode="auto">
            <a:xfrm>
              <a:off x="3430588" y="3543300"/>
              <a:ext cx="2526533" cy="45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60">
                  <a:latin typeface="Symbol" panose="05050102010706020507" pitchFamily="18" charset="2"/>
                </a:rPr>
                <a:t>D</a:t>
              </a:r>
              <a:r>
                <a:rPr lang="en-US" altLang="en-US" sz="2560"/>
                <a:t>H = </a:t>
              </a:r>
              <a:r>
                <a:rPr lang="en-US" altLang="en-US" sz="2560">
                  <a:solidFill>
                    <a:srgbClr val="FF0000"/>
                  </a:solidFill>
                </a:rPr>
                <a:t>-</a:t>
              </a:r>
              <a:r>
                <a:rPr lang="en-US" altLang="en-US" sz="2560"/>
                <a:t>141 kJ/mol</a:t>
              </a:r>
            </a:p>
          </p:txBody>
        </p:sp>
        <p:sp>
          <p:nvSpPr>
            <p:cNvPr id="44048" name="Text Box 28"/>
            <p:cNvSpPr txBox="1">
              <a:spLocks noChangeArrowheads="1"/>
            </p:cNvSpPr>
            <p:nvPr/>
          </p:nvSpPr>
          <p:spPr bwMode="auto">
            <a:xfrm>
              <a:off x="6326188" y="3543300"/>
              <a:ext cx="2589171" cy="45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60"/>
                <a:t>EA = </a:t>
              </a:r>
              <a:r>
                <a:rPr lang="en-US" altLang="en-US" sz="2560">
                  <a:solidFill>
                    <a:srgbClr val="FF0000"/>
                  </a:solidFill>
                </a:rPr>
                <a:t>+</a:t>
              </a:r>
              <a:r>
                <a:rPr lang="en-US" altLang="en-US" sz="2560"/>
                <a:t>141 kJ/mol</a:t>
              </a:r>
            </a:p>
          </p:txBody>
        </p:sp>
      </p:grpSp>
      <p:sp>
        <p:nvSpPr>
          <p:cNvPr id="44040" name="مستطيل 21"/>
          <p:cNvSpPr>
            <a:spLocks noChangeArrowheads="1"/>
          </p:cNvSpPr>
          <p:nvPr/>
        </p:nvSpPr>
        <p:spPr bwMode="auto">
          <a:xfrm>
            <a:off x="5715000" y="1"/>
            <a:ext cx="48768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en-US" sz="2560" dirty="0">
              <a:ea typeface="Majalla UI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69240" y="1716685"/>
            <a:ext cx="10474960" cy="8032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3- Electron 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Affinity </a:t>
            </a:r>
            <a:r>
              <a:rPr lang="ar-SA" sz="2400" b="1" dirty="0" smtClean="0">
                <a:solidFill>
                  <a:srgbClr val="00B050"/>
                </a:solidFill>
                <a:cs typeface="Times New Roman" pitchFamily="18" charset="0"/>
              </a:rPr>
              <a:t> :(الألفة الالكترونية) </a:t>
            </a:r>
            <a:r>
              <a:rPr lang="en-US" sz="2400" dirty="0" smtClean="0"/>
              <a:t>is </a:t>
            </a:r>
            <a:r>
              <a:rPr lang="en-US" sz="2400" dirty="0"/>
              <a:t>the negative of the energy change that occurs when an electron is accepted by an atom in the gases state to form an anion.</a:t>
            </a:r>
          </a:p>
          <a:p>
            <a:pPr rtl="1">
              <a:defRPr/>
            </a:pP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9" name="مستطيل 22"/>
          <p:cNvSpPr/>
          <p:nvPr/>
        </p:nvSpPr>
        <p:spPr>
          <a:xfrm>
            <a:off x="1316672" y="5993783"/>
            <a:ext cx="8753475" cy="420564"/>
          </a:xfrm>
          <a:prstGeom prst="rect">
            <a:avLst/>
          </a:prstGeom>
          <a:solidFill>
            <a:srgbClr val="FFFF00"/>
          </a:solidFill>
          <a:ln w="25400">
            <a:solidFill>
              <a:srgbClr val="CC9900"/>
            </a:solidFill>
            <a:prstDash val="lgDash"/>
          </a:ln>
        </p:spPr>
        <p:txBody>
          <a:bodyPr wrap="square">
            <a:spAutoFit/>
          </a:bodyPr>
          <a:lstStyle/>
          <a:p>
            <a:pPr marL="365771" indent="-365771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133" dirty="0">
                <a:latin typeface="Calibri" pitchFamily="34" charset="0"/>
                <a:cs typeface="Calibri" pitchFamily="34" charset="0"/>
              </a:rPr>
              <a:t>The higher electron affinity, the greater affinity to accept the electron. </a:t>
            </a:r>
            <a:endParaRPr lang="en-US" sz="1920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3081020" y="3268128"/>
            <a:ext cx="6554470" cy="3736339"/>
            <a:chOff x="240" y="528"/>
            <a:chExt cx="5472" cy="3464"/>
          </a:xfrm>
        </p:grpSpPr>
        <p:pic>
          <p:nvPicPr>
            <p:cNvPr id="24587" name="Picture 4" descr="cha56011_08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8"/>
              <a:ext cx="547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1056" y="528"/>
              <a:ext cx="2256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en-US" sz="2560">
                <a:ea typeface="Majalla UI"/>
              </a:endParaRPr>
            </a:p>
          </p:txBody>
        </p:sp>
      </p:grp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7518" y="2188487"/>
            <a:ext cx="4547527" cy="430887"/>
          </a:xfrm>
          <a:prstGeom prst="rect">
            <a:avLst/>
          </a:prstGeom>
          <a:noFill/>
          <a:ln w="19050">
            <a:noFill/>
            <a:prstDash val="lg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General Trend in Electron affinity :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81020" y="2743133"/>
            <a:ext cx="6314440" cy="409325"/>
            <a:chOff x="480" y="462"/>
            <a:chExt cx="5088" cy="210"/>
          </a:xfrm>
        </p:grpSpPr>
        <p:sp>
          <p:nvSpPr>
            <p:cNvPr id="24585" name="Line 10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586" name="Text Box 12"/>
            <p:cNvSpPr txBox="1">
              <a:spLocks noChangeArrowheads="1"/>
            </p:cNvSpPr>
            <p:nvPr/>
          </p:nvSpPr>
          <p:spPr bwMode="auto">
            <a:xfrm>
              <a:off x="1687" y="462"/>
              <a:ext cx="2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Increasing Electron affinity 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79796" y="3150749"/>
            <a:ext cx="450427" cy="4064000"/>
            <a:chOff x="384" y="1400"/>
            <a:chExt cx="266" cy="2400"/>
          </a:xfrm>
        </p:grpSpPr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650" y="1400"/>
              <a:ext cx="0" cy="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 rot="16200000">
              <a:off x="-409" y="2491"/>
              <a:ext cx="180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/>
                <a:t>Decreasing Electron affinity 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cs typeface="Times New Roman" pitchFamily="18" charset="0"/>
              </a:rPr>
              <a:t>3. </a:t>
            </a:r>
            <a:r>
              <a:rPr lang="en-US" sz="2400" b="1" u="sng" dirty="0">
                <a:solidFill>
                  <a:srgbClr val="00B050"/>
                </a:solidFill>
                <a:cs typeface="Times New Roman" pitchFamily="18" charset="0"/>
              </a:rPr>
              <a:t>Electron affinity 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4600" y="162560"/>
            <a:ext cx="8859520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987" dirty="0">
              <a:solidFill>
                <a:srgbClr val="CC33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9606" y="3252949"/>
            <a:ext cx="5593972" cy="30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  <a:buSzPct val="75000"/>
            </a:pP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Which choice correctly lists the elements in order of </a:t>
            </a:r>
            <a:r>
              <a:rPr lang="en-US" altLang="en-US" b="1" u="sng" dirty="0">
                <a:solidFill>
                  <a:srgbClr val="00B050"/>
                </a:solidFill>
                <a:latin typeface="+mn-lt"/>
              </a:rPr>
              <a:t>decreasing</a:t>
            </a: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 electron affinity</a:t>
            </a:r>
            <a:r>
              <a:rPr lang="en-US" altLang="en-US" b="1" dirty="0" smtClean="0">
                <a:solidFill>
                  <a:srgbClr val="00B050"/>
                </a:solidFill>
                <a:latin typeface="+mn-lt"/>
              </a:rPr>
              <a:t>?</a:t>
            </a:r>
          </a:p>
          <a:p>
            <a:pPr marL="0" indent="0">
              <a:spcBef>
                <a:spcPct val="20000"/>
              </a:spcBef>
              <a:buSzPct val="75000"/>
            </a:pPr>
            <a:endParaRPr lang="en-US" altLang="en-US" dirty="0" smtClean="0">
              <a:solidFill>
                <a:srgbClr val="CC3300"/>
              </a:solidFill>
              <a:latin typeface="+mn-lt"/>
            </a:endParaRP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en-US" dirty="0" smtClean="0">
                <a:latin typeface="+mn-lt"/>
              </a:rPr>
              <a:t>O</a:t>
            </a:r>
            <a:r>
              <a:rPr lang="en-US" altLang="en-US" dirty="0">
                <a:latin typeface="+mn-lt"/>
              </a:rPr>
              <a:t>, Cl, B, C</a:t>
            </a: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en-US" dirty="0">
                <a:latin typeface="+mn-lt"/>
              </a:rPr>
              <a:t>O, Cl, C, B</a:t>
            </a: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en-US" dirty="0">
                <a:solidFill>
                  <a:srgbClr val="FF0000"/>
                </a:solidFill>
                <a:latin typeface="+mn-lt"/>
              </a:rPr>
              <a:t>Cl, O, C, B</a:t>
            </a:r>
          </a:p>
          <a:p>
            <a:pPr algn="l">
              <a:spcBef>
                <a:spcPct val="20000"/>
              </a:spcBef>
              <a:buSzPct val="75000"/>
              <a:buFontTx/>
              <a:buAutoNum type="alphaLcPeriod"/>
            </a:pPr>
            <a:r>
              <a:rPr lang="en-US" altLang="en-US" dirty="0">
                <a:latin typeface="+mn-lt"/>
              </a:rPr>
              <a:t>Cl, O, B, 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01638" y="1791759"/>
            <a:ext cx="4848381" cy="3596216"/>
            <a:chOff x="4035497" y="1444414"/>
            <a:chExt cx="6556303" cy="4431453"/>
          </a:xfrm>
        </p:grpSpPr>
        <p:pic>
          <p:nvPicPr>
            <p:cNvPr id="49156" name="Picture 41" descr="0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0"/>
            <a:stretch>
              <a:fillRect/>
            </a:stretch>
          </p:blipFill>
          <p:spPr bwMode="auto">
            <a:xfrm>
              <a:off x="4658360" y="1950720"/>
              <a:ext cx="5933440" cy="392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59" name="مجموعة 10"/>
            <p:cNvGrpSpPr>
              <a:grpSpLocks/>
            </p:cNvGrpSpPr>
            <p:nvPr/>
          </p:nvGrpSpPr>
          <p:grpSpPr bwMode="auto">
            <a:xfrm>
              <a:off x="8641080" y="2519680"/>
              <a:ext cx="1610361" cy="650240"/>
              <a:chOff x="7086600" y="2060575"/>
              <a:chExt cx="1662113" cy="720725"/>
            </a:xfrm>
          </p:grpSpPr>
          <p:sp>
            <p:nvSpPr>
              <p:cNvPr id="49165" name="Rectangle 9"/>
              <p:cNvSpPr>
                <a:spLocks noChangeArrowheads="1"/>
              </p:cNvSpPr>
              <p:nvPr/>
            </p:nvSpPr>
            <p:spPr bwMode="auto">
              <a:xfrm>
                <a:off x="8101013" y="2060575"/>
                <a:ext cx="327861" cy="360363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49166" name="Rectangle 10"/>
              <p:cNvSpPr>
                <a:spLocks noChangeArrowheads="1"/>
              </p:cNvSpPr>
              <p:nvPr/>
            </p:nvSpPr>
            <p:spPr bwMode="auto">
              <a:xfrm>
                <a:off x="8428874" y="2420938"/>
                <a:ext cx="319839" cy="360362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49167" name="Rectangle 11"/>
              <p:cNvSpPr>
                <a:spLocks noChangeArrowheads="1"/>
              </p:cNvSpPr>
              <p:nvPr/>
            </p:nvSpPr>
            <p:spPr bwMode="auto">
              <a:xfrm>
                <a:off x="7086600" y="2060575"/>
                <a:ext cx="293688" cy="360363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49168" name="Rectangle 12"/>
              <p:cNvSpPr>
                <a:spLocks noChangeArrowheads="1"/>
              </p:cNvSpPr>
              <p:nvPr/>
            </p:nvSpPr>
            <p:spPr bwMode="auto">
              <a:xfrm>
                <a:off x="7380288" y="2060575"/>
                <a:ext cx="360362" cy="360363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</p:grpSp>
        <p:sp>
          <p:nvSpPr>
            <p:cNvPr id="49161" name="Line 10"/>
            <p:cNvSpPr>
              <a:spLocks noChangeShapeType="1"/>
            </p:cNvSpPr>
            <p:nvPr/>
          </p:nvSpPr>
          <p:spPr bwMode="auto">
            <a:xfrm>
              <a:off x="5308600" y="1869440"/>
              <a:ext cx="487002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9162" name="Text Box 12"/>
            <p:cNvSpPr txBox="1">
              <a:spLocks noChangeArrowheads="1"/>
            </p:cNvSpPr>
            <p:nvPr/>
          </p:nvSpPr>
          <p:spPr bwMode="auto">
            <a:xfrm>
              <a:off x="6211147" y="1444414"/>
              <a:ext cx="2808782" cy="35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7"/>
                <a:t>Increasing </a:t>
              </a:r>
              <a:r>
                <a:rPr lang="en-US" altLang="en-US" sz="1707" i="1"/>
                <a:t>Electron affinity</a:t>
              </a:r>
              <a:r>
                <a:rPr lang="en-US" altLang="en-US" sz="1707"/>
                <a:t> </a:t>
              </a:r>
            </a:p>
          </p:txBody>
        </p:sp>
        <p:sp>
          <p:nvSpPr>
            <p:cNvPr id="49163" name="Line 9"/>
            <p:cNvSpPr>
              <a:spLocks noChangeShapeType="1"/>
            </p:cNvSpPr>
            <p:nvPr/>
          </p:nvSpPr>
          <p:spPr bwMode="auto">
            <a:xfrm>
              <a:off x="4495800" y="2438401"/>
              <a:ext cx="0" cy="273304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9164" name="Text Box 13"/>
            <p:cNvSpPr txBox="1">
              <a:spLocks noChangeArrowheads="1"/>
            </p:cNvSpPr>
            <p:nvPr/>
          </p:nvSpPr>
          <p:spPr bwMode="auto">
            <a:xfrm rot="-5400000">
              <a:off x="2761719" y="3469077"/>
              <a:ext cx="2902589" cy="35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7"/>
                <a:t>Decreasing Electron affinity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8848" y="4010144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US" sz="1400" b="1" dirty="0">
                <a:ea typeface="Majalla UI"/>
              </a:rPr>
              <a:t>من الأكبر إلى الأصغر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cs typeface="Times New Roman" pitchFamily="18" charset="0"/>
              </a:rPr>
              <a:t>3. </a:t>
            </a:r>
            <a:r>
              <a:rPr lang="en-US" sz="2400" b="1" u="sng" dirty="0">
                <a:solidFill>
                  <a:srgbClr val="00B050"/>
                </a:solidFill>
                <a:cs typeface="Times New Roman" pitchFamily="18" charset="0"/>
              </a:rPr>
              <a:t>Electron affinity 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2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</p:spTree>
    <p:extLst>
      <p:ext uri="{BB962C8B-B14F-4D97-AF65-F5344CB8AC3E}">
        <p14:creationId xmlns:p14="http://schemas.microsoft.com/office/powerpoint/2010/main" val="753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4600" y="162560"/>
            <a:ext cx="8859520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987" dirty="0">
              <a:solidFill>
                <a:srgbClr val="CC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34</a:t>
            </a:fld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cs typeface="Times New Roman" pitchFamily="18" charset="0"/>
              </a:rPr>
              <a:t>4. Metallic Character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2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40284" y="2248216"/>
            <a:ext cx="10463899" cy="1107996"/>
          </a:xfrm>
          <a:prstGeom prst="rect">
            <a:avLst/>
          </a:prstGeom>
          <a:noFill/>
          <a:ln w="19050">
            <a:noFill/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Metal: </a:t>
            </a:r>
            <a:r>
              <a:rPr lang="en-US" sz="2200" dirty="0" smtClean="0"/>
              <a:t>large class of element that are </a:t>
            </a:r>
            <a:r>
              <a:rPr lang="en-US" sz="2200" dirty="0" smtClean="0"/>
              <a:t>generally </a:t>
            </a:r>
            <a:r>
              <a:rPr lang="en-US" sz="2200" b="1" dirty="0" smtClean="0"/>
              <a:t>good</a:t>
            </a:r>
            <a:r>
              <a:rPr lang="en-US" sz="2200" dirty="0" smtClean="0"/>
              <a:t> conductor of heat and electricity, malleable (</a:t>
            </a:r>
            <a:r>
              <a:rPr lang="ar-SA" sz="2200" dirty="0" smtClean="0"/>
              <a:t>قابلة للطرق</a:t>
            </a:r>
            <a:r>
              <a:rPr lang="en-US" sz="2200" dirty="0" smtClean="0"/>
              <a:t>), ductile </a:t>
            </a:r>
            <a:r>
              <a:rPr lang="ar-SA" sz="2200" dirty="0" smtClean="0"/>
              <a:t>(قابلة لسحب)</a:t>
            </a:r>
            <a:r>
              <a:rPr lang="en-US" sz="2200" dirty="0" smtClean="0"/>
              <a:t>, lustrous </a:t>
            </a:r>
            <a:r>
              <a:rPr lang="ar-SA" sz="2200" dirty="0" smtClean="0"/>
              <a:t>(لامعة)</a:t>
            </a:r>
            <a:r>
              <a:rPr lang="en-US" sz="2200" dirty="0" smtClean="0"/>
              <a:t>, and tend to lose electrons during chemical change. </a:t>
            </a:r>
            <a:endParaRPr lang="en-US" sz="2200" dirty="0"/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17043" y="3492553"/>
            <a:ext cx="2055114" cy="430887"/>
          </a:xfrm>
          <a:prstGeom prst="rect">
            <a:avLst/>
          </a:prstGeom>
          <a:noFill/>
          <a:ln w="19050">
            <a:noFill/>
            <a:prstDash val="lg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B050"/>
                </a:solidFill>
              </a:rPr>
              <a:t>General </a:t>
            </a:r>
            <a:r>
              <a:rPr lang="en-US" sz="2200" b="1" dirty="0" smtClean="0">
                <a:solidFill>
                  <a:srgbClr val="00B050"/>
                </a:solidFill>
              </a:rPr>
              <a:t>Trend: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596920" y="4053514"/>
            <a:ext cx="5284191" cy="3261603"/>
            <a:chOff x="2234170" y="2495589"/>
            <a:chExt cx="7401320" cy="4963000"/>
          </a:xfrm>
        </p:grpSpPr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3081020" y="3268128"/>
              <a:ext cx="6554470" cy="3736339"/>
              <a:chOff x="240" y="528"/>
              <a:chExt cx="5472" cy="3464"/>
            </a:xfrm>
          </p:grpSpPr>
          <p:pic>
            <p:nvPicPr>
              <p:cNvPr id="53" name="Picture 4" descr="cha56011_080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648"/>
                <a:ext cx="5472" cy="3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1056" y="528"/>
                <a:ext cx="2256" cy="1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</p:grpSp>
        <p:grpSp>
          <p:nvGrpSpPr>
            <p:cNvPr id="47" name="Group 15"/>
            <p:cNvGrpSpPr>
              <a:grpSpLocks/>
            </p:cNvGrpSpPr>
            <p:nvPr/>
          </p:nvGrpSpPr>
          <p:grpSpPr bwMode="auto">
            <a:xfrm>
              <a:off x="3081020" y="2495589"/>
              <a:ext cx="6314440" cy="707547"/>
              <a:chOff x="480" y="335"/>
              <a:chExt cx="5088" cy="363"/>
            </a:xfrm>
          </p:grpSpPr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>
                <a:off x="480" y="672"/>
                <a:ext cx="50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887" y="335"/>
                <a:ext cx="2939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 smtClean="0"/>
                  <a:t>decreasing  </a:t>
                </a:r>
                <a:r>
                  <a:rPr lang="en-US" altLang="en-US" sz="2000" dirty="0"/>
                  <a:t>Metallic Character</a:t>
                </a:r>
              </a:p>
              <a:p>
                <a:endParaRPr lang="en-US" altLang="en-US" sz="2000" dirty="0"/>
              </a:p>
            </p:txBody>
          </p:sp>
        </p:grpSp>
        <p:grpSp>
          <p:nvGrpSpPr>
            <p:cNvPr id="48" name="Group 14"/>
            <p:cNvGrpSpPr>
              <a:grpSpLocks/>
            </p:cNvGrpSpPr>
            <p:nvPr/>
          </p:nvGrpSpPr>
          <p:grpSpPr bwMode="auto">
            <a:xfrm>
              <a:off x="2234170" y="3150749"/>
              <a:ext cx="646854" cy="4307840"/>
              <a:chOff x="298" y="1400"/>
              <a:chExt cx="382" cy="2544"/>
            </a:xfrm>
          </p:grpSpPr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650" y="1400"/>
                <a:ext cx="0" cy="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467" y="2798"/>
                <a:ext cx="1911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dirty="0"/>
                  <a:t>Increasing  </a:t>
                </a:r>
                <a:r>
                  <a:rPr lang="en-US" altLang="en-US" sz="1800" dirty="0" smtClean="0"/>
                  <a:t>Metallic </a:t>
                </a:r>
                <a:r>
                  <a:rPr lang="en-US" altLang="en-US" sz="1800" dirty="0"/>
                  <a:t>Character</a:t>
                </a:r>
              </a:p>
              <a:p>
                <a:endParaRPr lang="en-US" alt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5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2256" y="2519965"/>
            <a:ext cx="6203124" cy="2800767"/>
          </a:xfrm>
          <a:prstGeom prst="rect">
            <a:avLst/>
          </a:prstGeom>
          <a:noFill/>
          <a:ln w="19050">
            <a:noFill/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Example 2.9 (p43): </a:t>
            </a:r>
          </a:p>
          <a:p>
            <a:pPr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choose the </a:t>
            </a:r>
            <a:r>
              <a:rPr lang="en-US" sz="2200" u="sng" dirty="0" smtClean="0">
                <a:solidFill>
                  <a:srgbClr val="00B050"/>
                </a:solidFill>
              </a:rPr>
              <a:t>more</a:t>
            </a:r>
            <a:r>
              <a:rPr lang="en-US" sz="2200" dirty="0" smtClean="0">
                <a:solidFill>
                  <a:srgbClr val="00B050"/>
                </a:solidFill>
              </a:rPr>
              <a:t> metallic element from following:</a:t>
            </a:r>
          </a:p>
          <a:p>
            <a:pPr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  <a:p>
            <a:pPr marL="457200" indent="-457200">
              <a:buAutoNum type="alphaLcParenBoth"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Sn or </a:t>
            </a:r>
            <a:r>
              <a:rPr lang="en-US" sz="2200" b="1" dirty="0" err="1" smtClean="0">
                <a:solidFill>
                  <a:srgbClr val="00B050"/>
                </a:solidFill>
              </a:rPr>
              <a:t>Te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00B0F0"/>
                </a:solidFill>
              </a:rPr>
              <a:t>Sn&gt;</a:t>
            </a:r>
            <a:r>
              <a:rPr lang="en-US" sz="2200" b="1" dirty="0" err="1" smtClean="0">
                <a:solidFill>
                  <a:srgbClr val="00B0F0"/>
                </a:solidFill>
              </a:rPr>
              <a:t>Te</a:t>
            </a:r>
            <a:endParaRPr lang="en-US" sz="2200" b="1" dirty="0">
              <a:solidFill>
                <a:srgbClr val="00B0F0"/>
              </a:solidFill>
            </a:endParaRPr>
          </a:p>
          <a:p>
            <a:pPr marL="457200" indent="-457200">
              <a:buAutoNum type="alphaLcParenBoth"/>
              <a:defRPr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(b) P or Sb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rgbClr val="00B0F0"/>
                </a:solidFill>
              </a:rPr>
              <a:t>Sb &gt; P</a:t>
            </a:r>
            <a:endParaRPr lang="en-US" sz="2200" b="1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5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2.13. Periodic </a:t>
            </a:r>
            <a:r>
              <a:rPr lang="en-US" sz="2600" b="1" dirty="0">
                <a:solidFill>
                  <a:schemeClr val="accent1"/>
                </a:solidFill>
              </a:rPr>
              <a:t>trends in the size of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9240" y="1716685"/>
            <a:ext cx="3765550" cy="365760"/>
          </a:xfrm>
          <a:prstGeom prst="rect">
            <a:avLst/>
          </a:prstGeom>
        </p:spPr>
        <p:txBody>
          <a:bodyPr/>
          <a:lstStyle/>
          <a:p>
            <a:pPr rtl="1">
              <a:defRPr/>
            </a:pPr>
            <a:r>
              <a:rPr lang="en-US" sz="2400" b="1" u="sng" dirty="0" smtClean="0">
                <a:solidFill>
                  <a:srgbClr val="00B050"/>
                </a:solidFill>
                <a:cs typeface="Times New Roman" pitchFamily="18" charset="0"/>
              </a:rPr>
              <a:t>4. Metallic Character</a:t>
            </a:r>
            <a:endParaRPr lang="en-GB" sz="2400" b="1" u="sng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09633" y="2329029"/>
            <a:ext cx="4894625" cy="3596216"/>
            <a:chOff x="3972963" y="1444414"/>
            <a:chExt cx="6618837" cy="4431453"/>
          </a:xfrm>
        </p:grpSpPr>
        <p:pic>
          <p:nvPicPr>
            <p:cNvPr id="10" name="Picture 41" descr="02_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0"/>
            <a:stretch>
              <a:fillRect/>
            </a:stretch>
          </p:blipFill>
          <p:spPr bwMode="auto">
            <a:xfrm>
              <a:off x="4658361" y="1950720"/>
              <a:ext cx="5933439" cy="392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مجموعة 10"/>
            <p:cNvGrpSpPr>
              <a:grpSpLocks/>
            </p:cNvGrpSpPr>
            <p:nvPr/>
          </p:nvGrpSpPr>
          <p:grpSpPr bwMode="auto">
            <a:xfrm>
              <a:off x="8942182" y="2871612"/>
              <a:ext cx="992918" cy="995354"/>
              <a:chOff x="7397377" y="2450656"/>
              <a:chExt cx="1024827" cy="1103249"/>
            </a:xfrm>
          </p:grpSpPr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7733981" y="2450656"/>
                <a:ext cx="327861" cy="360363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7726550" y="3193542"/>
                <a:ext cx="319839" cy="360362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7397377" y="3193542"/>
                <a:ext cx="293688" cy="360363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8061842" y="3193542"/>
                <a:ext cx="360362" cy="360363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ar-SA" altLang="en-US" sz="2560">
                  <a:ea typeface="Majalla UI"/>
                </a:endParaRPr>
              </a:p>
            </p:txBody>
          </p:sp>
        </p:grp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308600" y="1869440"/>
              <a:ext cx="487002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211146" y="1444414"/>
              <a:ext cx="3880594" cy="43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7" dirty="0" smtClean="0"/>
                <a:t>decreasing </a:t>
              </a:r>
              <a:r>
                <a:rPr lang="en-US" altLang="en-US" sz="1707" i="1" dirty="0"/>
                <a:t>Electron affinity</a:t>
              </a:r>
              <a:r>
                <a:rPr lang="en-US" altLang="en-US" sz="1707" dirty="0"/>
                <a:t> 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495800" y="2438401"/>
              <a:ext cx="0" cy="273304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 rot="16200000">
              <a:off x="2492797" y="3406544"/>
              <a:ext cx="3440433" cy="48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7" dirty="0" smtClean="0"/>
                <a:t>increasing </a:t>
              </a:r>
              <a:r>
                <a:rPr lang="en-US" altLang="en-US" sz="1707" dirty="0"/>
                <a:t>Electron affinity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2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4600" y="162560"/>
            <a:ext cx="8859520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987" dirty="0">
              <a:solidFill>
                <a:srgbClr val="CC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36</a:t>
            </a:fld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497614" y="2343954"/>
            <a:ext cx="6046470" cy="187371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u="sng" dirty="0" smtClean="0">
                <a:solidFill>
                  <a:srgbClr val="00B050"/>
                </a:solidFill>
                <a:cs typeface="Times New Roman" pitchFamily="18" charset="0"/>
              </a:rPr>
              <a:t>H.W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23, 24 (a and b) 25, 29, p45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B050"/>
                </a:solidFill>
                <a:ea typeface="+mj-ea"/>
                <a:cs typeface="Times New Roman" pitchFamily="18" charset="0"/>
              </a:rPr>
              <a:t>38, 43  p46</a:t>
            </a:r>
            <a:endParaRPr lang="en-GB" sz="2400" b="1" dirty="0">
              <a:solidFill>
                <a:srgbClr val="00B05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2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4600" y="162560"/>
            <a:ext cx="8859520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987" dirty="0">
              <a:solidFill>
                <a:srgbClr val="CC3300"/>
              </a:solidFill>
            </a:endParaRPr>
          </a:p>
        </p:txBody>
      </p:sp>
      <p:pic>
        <p:nvPicPr>
          <p:cNvPr id="49156" name="Picture 41" descr="0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7029450" y="2020570"/>
            <a:ext cx="4387775" cy="31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2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47748" y="777750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 Review</a:t>
            </a:r>
            <a:r>
              <a:rPr lang="ar-SA" sz="2600" b="1" dirty="0" smtClean="0">
                <a:solidFill>
                  <a:schemeClr val="accent1"/>
                </a:solidFill>
              </a:rPr>
              <a:t>مراجعة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67538" y="1722666"/>
            <a:ext cx="6861912" cy="4769574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260" indent="-650260">
              <a:buFont typeface="Wingdings" pitchFamily="2" charset="2"/>
              <a:buNone/>
            </a:pPr>
            <a:r>
              <a:rPr lang="en-GB" altLang="en-US" sz="2200" b="1" dirty="0" smtClean="0">
                <a:solidFill>
                  <a:srgbClr val="00B050"/>
                </a:solidFill>
              </a:rPr>
              <a:t>(1) </a:t>
            </a:r>
            <a:r>
              <a:rPr lang="en-GB" altLang="en-US" sz="2200" dirty="0" smtClean="0">
                <a:solidFill>
                  <a:srgbClr val="00B050"/>
                </a:solidFill>
              </a:rPr>
              <a:t>The element that has the valance electron configuration 3s</a:t>
            </a:r>
            <a:r>
              <a:rPr lang="en-GB" altLang="en-US" sz="2200" baseline="30000" dirty="0" smtClean="0">
                <a:solidFill>
                  <a:srgbClr val="00B050"/>
                </a:solidFill>
              </a:rPr>
              <a:t>2</a:t>
            </a:r>
            <a:r>
              <a:rPr lang="en-GB" altLang="en-US" sz="2200" dirty="0" smtClean="0">
                <a:solidFill>
                  <a:srgbClr val="00B050"/>
                </a:solidFill>
              </a:rPr>
              <a:t> 3p</a:t>
            </a:r>
            <a:r>
              <a:rPr lang="en-GB" altLang="en-US" sz="2200" baseline="30000" dirty="0" smtClean="0">
                <a:solidFill>
                  <a:srgbClr val="00B050"/>
                </a:solidFill>
              </a:rPr>
              <a:t>3</a:t>
            </a:r>
            <a:r>
              <a:rPr lang="en-GB" altLang="en-US" sz="2200" dirty="0" smtClean="0">
                <a:solidFill>
                  <a:srgbClr val="00B050"/>
                </a:solidFill>
              </a:rPr>
              <a:t> is:</a:t>
            </a:r>
            <a:endParaRPr lang="ar-SA" altLang="en-US" sz="2200" dirty="0" smtClean="0">
              <a:solidFill>
                <a:srgbClr val="00B050"/>
              </a:solidFill>
            </a:endParaRPr>
          </a:p>
          <a:p>
            <a:pPr marL="228600" indent="-228600">
              <a:buFont typeface="Wingdings" pitchFamily="2" charset="2"/>
              <a:buAutoNum type="alphaLcParenR"/>
            </a:pPr>
            <a:r>
              <a:rPr lang="en-GB" altLang="en-US" sz="2200" dirty="0" smtClean="0"/>
              <a:t>Carbon</a:t>
            </a:r>
          </a:p>
          <a:p>
            <a:pPr marL="228600" indent="-228600">
              <a:buFont typeface="Wingdings" pitchFamily="2" charset="2"/>
              <a:buAutoNum type="alphaLcParenR"/>
            </a:pPr>
            <a:r>
              <a:rPr lang="en-GB" altLang="en-US" sz="2200" dirty="0" smtClean="0"/>
              <a:t>Nitrogen</a:t>
            </a:r>
          </a:p>
          <a:p>
            <a:pPr marL="228600" indent="-228600">
              <a:buFont typeface="Wingdings" pitchFamily="2" charset="2"/>
              <a:buAutoNum type="alphaLcParenR"/>
            </a:pPr>
            <a:r>
              <a:rPr lang="en-GB" altLang="en-US" sz="2200" dirty="0" smtClean="0">
                <a:solidFill>
                  <a:schemeClr val="accent1"/>
                </a:solidFill>
              </a:rPr>
              <a:t>Phosphorus</a:t>
            </a:r>
          </a:p>
          <a:p>
            <a:pPr marL="228600" indent="-228600">
              <a:buFont typeface="Wingdings" pitchFamily="2" charset="2"/>
              <a:buAutoNum type="alphaLcParenR"/>
            </a:pPr>
            <a:r>
              <a:rPr lang="en-GB" altLang="en-US" sz="2200" dirty="0" smtClean="0"/>
              <a:t>Neon</a:t>
            </a:r>
          </a:p>
          <a:p>
            <a:pPr marL="228600" indent="-228600">
              <a:buFont typeface="Wingdings" pitchFamily="2" charset="2"/>
              <a:buAutoNum type="alphaLcParenR"/>
            </a:pPr>
            <a:endParaRPr lang="en-GB" altLang="en-US" sz="2200" dirty="0" smtClean="0"/>
          </a:p>
          <a:p>
            <a:pPr marL="0" indent="0">
              <a:buNone/>
            </a:pPr>
            <a:r>
              <a:rPr lang="en-GB" altLang="en-US" sz="2200" b="1" dirty="0" smtClean="0">
                <a:solidFill>
                  <a:srgbClr val="00B050"/>
                </a:solidFill>
              </a:rPr>
              <a:t>(2) </a:t>
            </a:r>
            <a:r>
              <a:rPr lang="en-US" altLang="en-US" sz="2200" dirty="0" smtClean="0">
                <a:solidFill>
                  <a:srgbClr val="00B050"/>
                </a:solidFill>
              </a:rPr>
              <a:t>Titanium </a:t>
            </a:r>
            <a:r>
              <a:rPr lang="en-US" altLang="en-US" sz="2200" dirty="0">
                <a:solidFill>
                  <a:srgbClr val="00B050"/>
                </a:solidFill>
              </a:rPr>
              <a:t>(</a:t>
            </a:r>
            <a:r>
              <a:rPr lang="en-US" altLang="en-US" sz="2200" dirty="0" err="1" smtClean="0">
                <a:solidFill>
                  <a:srgbClr val="00B050"/>
                </a:solidFill>
              </a:rPr>
              <a:t>Ti</a:t>
            </a:r>
            <a:r>
              <a:rPr lang="en-US" altLang="en-US" sz="2200" dirty="0" smtClean="0">
                <a:solidFill>
                  <a:srgbClr val="00B050"/>
                </a:solidFill>
              </a:rPr>
              <a:t>) element </a:t>
            </a:r>
            <a:r>
              <a:rPr lang="en-US" altLang="en-US" sz="2200" dirty="0">
                <a:solidFill>
                  <a:srgbClr val="00B050"/>
                </a:solidFill>
              </a:rPr>
              <a:t>is found in </a:t>
            </a:r>
            <a:r>
              <a:rPr lang="en-US" altLang="en-US" sz="2200" dirty="0" smtClean="0">
                <a:solidFill>
                  <a:srgbClr val="00B050"/>
                </a:solidFill>
              </a:rPr>
              <a:t>the periodic </a:t>
            </a:r>
            <a:r>
              <a:rPr lang="en-US" altLang="en-US" sz="2200" dirty="0">
                <a:solidFill>
                  <a:srgbClr val="00B050"/>
                </a:solidFill>
              </a:rPr>
              <a:t>table in </a:t>
            </a:r>
          </a:p>
          <a:p>
            <a:pPr marL="228600" indent="-228600">
              <a:buFont typeface="+mj-lt"/>
              <a:buAutoNum type="alphaLcParenR"/>
            </a:pPr>
            <a:r>
              <a:rPr lang="en-US" altLang="en-US" sz="2200" dirty="0" smtClean="0"/>
              <a:t>s-block</a:t>
            </a:r>
          </a:p>
          <a:p>
            <a:pPr marL="228600" indent="-228600">
              <a:buFont typeface="+mj-lt"/>
              <a:buAutoNum type="alphaLcParenR"/>
            </a:pPr>
            <a:r>
              <a:rPr lang="en-US" altLang="en-US" sz="2200" dirty="0" smtClean="0"/>
              <a:t>P-block</a:t>
            </a:r>
            <a:endParaRPr lang="en-US" altLang="en-US" sz="2200" dirty="0"/>
          </a:p>
          <a:p>
            <a:pPr marL="228600" indent="-228600">
              <a:buFont typeface="+mj-lt"/>
              <a:buAutoNum type="alphaLcParenR"/>
            </a:pPr>
            <a:r>
              <a:rPr lang="en-US" altLang="en-US" sz="2200" dirty="0" smtClean="0">
                <a:solidFill>
                  <a:schemeClr val="accent1"/>
                </a:solidFill>
              </a:rPr>
              <a:t>d-block</a:t>
            </a:r>
            <a:endParaRPr lang="en-US" altLang="en-US" sz="2200" dirty="0">
              <a:solidFill>
                <a:schemeClr val="accent1"/>
              </a:solidFill>
            </a:endParaRPr>
          </a:p>
          <a:p>
            <a:pPr marL="228600" indent="-228600">
              <a:buFont typeface="+mj-lt"/>
              <a:buAutoNum type="alphaLcParenR"/>
            </a:pPr>
            <a:r>
              <a:rPr lang="en-US" altLang="en-US" sz="2200" dirty="0" smtClean="0"/>
              <a:t>f-block</a:t>
            </a:r>
            <a:endParaRPr lang="en-US" altLang="en-US" sz="2200" dirty="0"/>
          </a:p>
          <a:p>
            <a:pPr marL="0" indent="0">
              <a:buNone/>
            </a:pPr>
            <a:endParaRPr lang="en-GB" altLang="en-US" sz="2200" dirty="0" smtClean="0"/>
          </a:p>
          <a:p>
            <a:pPr marL="650260" indent="-650260">
              <a:buFont typeface="Wingdings" pitchFamily="2" charset="2"/>
              <a:buNone/>
            </a:pPr>
            <a:endParaRPr lang="en-GB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762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4600" y="162560"/>
            <a:ext cx="8859520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987" dirty="0">
              <a:solidFill>
                <a:srgbClr val="CC3300"/>
              </a:solidFill>
            </a:endParaRPr>
          </a:p>
        </p:txBody>
      </p:sp>
      <p:pic>
        <p:nvPicPr>
          <p:cNvPr id="49156" name="Picture 41" descr="0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7029450" y="2020570"/>
            <a:ext cx="4387775" cy="31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38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2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47748" y="777750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 Review</a:t>
            </a:r>
            <a:r>
              <a:rPr lang="ar-SA" sz="2600" b="1" dirty="0" smtClean="0">
                <a:solidFill>
                  <a:schemeClr val="accent1"/>
                </a:solidFill>
              </a:rPr>
              <a:t>مراجعة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67538" y="1698923"/>
            <a:ext cx="6861912" cy="4769574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260" indent="-650260">
              <a:buNone/>
            </a:pPr>
            <a:r>
              <a:rPr lang="en-GB" altLang="en-US" sz="2000" b="1" dirty="0" smtClean="0">
                <a:solidFill>
                  <a:srgbClr val="00B050"/>
                </a:solidFill>
              </a:rPr>
              <a:t>(3) </a:t>
            </a:r>
            <a:r>
              <a:rPr lang="en-GB" altLang="en-US" sz="2000" dirty="0" smtClean="0">
                <a:solidFill>
                  <a:srgbClr val="00B050"/>
                </a:solidFill>
              </a:rPr>
              <a:t>What the </a:t>
            </a:r>
            <a:r>
              <a:rPr lang="en-GB" altLang="en-US" sz="2000" dirty="0">
                <a:solidFill>
                  <a:srgbClr val="00B050"/>
                </a:solidFill>
              </a:rPr>
              <a:t>electronic configuration for 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Co</a:t>
            </a:r>
            <a:endParaRPr lang="en-GB" altLang="en-US" sz="2000" b="1" baseline="30000" dirty="0">
              <a:solidFill>
                <a:srgbClr val="00B050"/>
              </a:solidFill>
            </a:endParaRPr>
          </a:p>
          <a:p>
            <a:pPr marL="285750" indent="-285750">
              <a:buFont typeface="+mj-lt"/>
              <a:buAutoNum type="alphaLcParenR"/>
            </a:pPr>
            <a:r>
              <a:rPr lang="en-GB" altLang="en-US" sz="2000" dirty="0" smtClean="0"/>
              <a:t>[</a:t>
            </a:r>
            <a:r>
              <a:rPr lang="en-GB" altLang="en-US" sz="2000" dirty="0" err="1" smtClean="0"/>
              <a:t>Ar</a:t>
            </a:r>
            <a:r>
              <a:rPr lang="en-GB" altLang="en-US" sz="2000" dirty="0"/>
              <a:t>] 4s</a:t>
            </a:r>
            <a:r>
              <a:rPr lang="en-GB" altLang="en-US" sz="2000" baseline="30000" dirty="0"/>
              <a:t>2</a:t>
            </a:r>
            <a:r>
              <a:rPr lang="en-GB" altLang="en-US" sz="2000" dirty="0"/>
              <a:t> </a:t>
            </a:r>
            <a:r>
              <a:rPr lang="en-GB" altLang="en-US" sz="2000" dirty="0" smtClean="0"/>
              <a:t>3d</a:t>
            </a:r>
            <a:r>
              <a:rPr lang="en-GB" altLang="en-US" sz="2000" baseline="30000" dirty="0" smtClean="0"/>
              <a:t>5</a:t>
            </a:r>
            <a:endParaRPr lang="en-GB" altLang="en-US" sz="2000" baseline="30000" dirty="0"/>
          </a:p>
          <a:p>
            <a:pPr marL="285750" indent="-285750">
              <a:buFont typeface="+mj-lt"/>
              <a:buAutoNum type="alphaLcParenR"/>
            </a:pPr>
            <a:r>
              <a:rPr lang="en-GB" altLang="en-US" sz="2000" dirty="0">
                <a:solidFill>
                  <a:schemeClr val="accent1"/>
                </a:solidFill>
              </a:rPr>
              <a:t>[</a:t>
            </a:r>
            <a:r>
              <a:rPr lang="en-GB" altLang="en-US" sz="2000" dirty="0" err="1">
                <a:solidFill>
                  <a:schemeClr val="accent1"/>
                </a:solidFill>
              </a:rPr>
              <a:t>Ar</a:t>
            </a:r>
            <a:r>
              <a:rPr lang="en-GB" altLang="en-US" sz="2000" dirty="0">
                <a:solidFill>
                  <a:schemeClr val="accent1"/>
                </a:solidFill>
              </a:rPr>
              <a:t>] 4s</a:t>
            </a:r>
            <a:r>
              <a:rPr lang="en-GB" altLang="en-US" sz="2000" baseline="30000" dirty="0">
                <a:solidFill>
                  <a:schemeClr val="accent1"/>
                </a:solidFill>
              </a:rPr>
              <a:t>2</a:t>
            </a:r>
            <a:r>
              <a:rPr lang="en-GB" altLang="en-US" sz="2000" dirty="0">
                <a:solidFill>
                  <a:schemeClr val="accent1"/>
                </a:solidFill>
              </a:rPr>
              <a:t> 3d</a:t>
            </a:r>
            <a:r>
              <a:rPr lang="en-GB" altLang="en-US" sz="2000" baseline="30000" dirty="0">
                <a:solidFill>
                  <a:schemeClr val="accent1"/>
                </a:solidFill>
              </a:rPr>
              <a:t>7</a:t>
            </a:r>
            <a:r>
              <a:rPr lang="en-GB" altLang="en-US" sz="2000" dirty="0">
                <a:solidFill>
                  <a:schemeClr val="accent1"/>
                </a:solidFill>
              </a:rPr>
              <a:t> </a:t>
            </a:r>
            <a:endParaRPr lang="en-GB" altLang="en-US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+mj-lt"/>
              <a:buAutoNum type="alphaLcParenR"/>
            </a:pPr>
            <a:r>
              <a:rPr lang="en-GB" altLang="en-US" sz="2000" dirty="0" smtClean="0"/>
              <a:t>[</a:t>
            </a:r>
            <a:r>
              <a:rPr lang="en-GB" altLang="en-US" sz="2000" dirty="0" err="1" smtClean="0"/>
              <a:t>Ar</a:t>
            </a:r>
            <a:r>
              <a:rPr lang="en-GB" altLang="en-US" sz="2000" dirty="0"/>
              <a:t>] 4s</a:t>
            </a:r>
            <a:r>
              <a:rPr lang="en-GB" altLang="en-US" sz="2000" baseline="30000" dirty="0"/>
              <a:t>1</a:t>
            </a:r>
            <a:r>
              <a:rPr lang="en-GB" altLang="en-US" sz="2000" dirty="0"/>
              <a:t> 3d</a:t>
            </a:r>
            <a:r>
              <a:rPr lang="en-GB" altLang="en-US" sz="2000" baseline="30000" dirty="0"/>
              <a:t>6</a:t>
            </a:r>
            <a:r>
              <a:rPr lang="en-GB" altLang="en-US" sz="2000" dirty="0"/>
              <a:t> </a:t>
            </a:r>
            <a:endParaRPr lang="en-GB" altLang="en-US" sz="2000" dirty="0" smtClean="0"/>
          </a:p>
          <a:p>
            <a:pPr marL="285750" indent="-285750">
              <a:buFont typeface="+mj-lt"/>
              <a:buAutoNum type="alphaLcParenR"/>
            </a:pPr>
            <a:r>
              <a:rPr lang="en-GB" altLang="en-US" sz="2000" dirty="0" smtClean="0"/>
              <a:t>[</a:t>
            </a:r>
            <a:r>
              <a:rPr lang="en-GB" altLang="en-US" sz="2000" dirty="0" err="1" smtClean="0"/>
              <a:t>Ar</a:t>
            </a:r>
            <a:r>
              <a:rPr lang="en-GB" altLang="en-US" sz="2000" dirty="0" smtClean="0"/>
              <a:t>] 4s</a:t>
            </a:r>
            <a:r>
              <a:rPr lang="en-GB" altLang="en-US" sz="2000" baseline="30000" dirty="0" smtClean="0"/>
              <a:t>2</a:t>
            </a:r>
            <a:r>
              <a:rPr lang="en-GB" altLang="en-US" sz="2000" dirty="0" smtClean="0"/>
              <a:t> 3d</a:t>
            </a:r>
            <a:r>
              <a:rPr lang="en-GB" altLang="en-US" sz="2000" baseline="30000" dirty="0" smtClean="0"/>
              <a:t>4</a:t>
            </a:r>
            <a:r>
              <a:rPr lang="en-GB" altLang="en-US" sz="2000" dirty="0" smtClean="0"/>
              <a:t> </a:t>
            </a:r>
            <a:endParaRPr lang="en-GB" altLang="en-US" sz="2000" dirty="0"/>
          </a:p>
          <a:p>
            <a:pPr marL="0" indent="0">
              <a:buNone/>
            </a:pPr>
            <a:endParaRPr lang="en-GB" altLang="en-U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altLang="en-US" sz="2000" b="1" dirty="0" smtClean="0">
                <a:solidFill>
                  <a:srgbClr val="00B050"/>
                </a:solidFill>
              </a:rPr>
              <a:t>(4) </a:t>
            </a:r>
            <a:r>
              <a:rPr lang="en-US" altLang="en-US" sz="2000" dirty="0" smtClean="0">
                <a:solidFill>
                  <a:srgbClr val="00B050"/>
                </a:solidFill>
              </a:rPr>
              <a:t>Arrange </a:t>
            </a:r>
            <a:r>
              <a:rPr lang="en-US" altLang="en-US" sz="2000" dirty="0">
                <a:solidFill>
                  <a:srgbClr val="00B050"/>
                </a:solidFill>
              </a:rPr>
              <a:t>the following in order of </a:t>
            </a:r>
            <a:r>
              <a:rPr lang="en-US" altLang="en-US" sz="2000" b="1" u="sng" dirty="0">
                <a:solidFill>
                  <a:srgbClr val="00B050"/>
                </a:solidFill>
              </a:rPr>
              <a:t>increasing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</a:rPr>
              <a:t>first ionization </a:t>
            </a:r>
            <a:r>
              <a:rPr lang="en-US" altLang="en-US" sz="2000" dirty="0">
                <a:solidFill>
                  <a:srgbClr val="00B050"/>
                </a:solidFill>
              </a:rPr>
              <a:t>energy: </a:t>
            </a:r>
            <a:r>
              <a:rPr lang="en-US" altLang="en-US" sz="2000" b="1" dirty="0">
                <a:solidFill>
                  <a:srgbClr val="00B050"/>
                </a:solidFill>
              </a:rPr>
              <a:t/>
            </a:r>
            <a:br>
              <a:rPr lang="en-US" altLang="en-US" sz="2000" b="1" dirty="0">
                <a:solidFill>
                  <a:srgbClr val="00B050"/>
                </a:solidFill>
              </a:rPr>
            </a:br>
            <a:r>
              <a:rPr lang="en-US" altLang="en-US" sz="2000" b="1" dirty="0">
                <a:solidFill>
                  <a:srgbClr val="00B050"/>
                </a:solidFill>
              </a:rPr>
              <a:t>F, K, P, Ca, and Ne.</a:t>
            </a:r>
            <a:br>
              <a:rPr lang="en-US" altLang="en-US" sz="2000" b="1" dirty="0">
                <a:solidFill>
                  <a:srgbClr val="00B050"/>
                </a:solidFill>
              </a:rPr>
            </a:br>
            <a:r>
              <a:rPr lang="en-GB" altLang="en-US" sz="2000" dirty="0" smtClean="0"/>
              <a:t> </a:t>
            </a:r>
            <a:endParaRPr lang="en-GB" altLang="en-US" sz="2000" baseline="30000" dirty="0" smtClean="0"/>
          </a:p>
          <a:p>
            <a:pPr marL="285750" indent="-285750">
              <a:buFont typeface="+mj-lt"/>
              <a:buAutoNum type="alphaLcParenR"/>
            </a:pPr>
            <a:r>
              <a:rPr lang="nn-NO" altLang="en-US" sz="2000" dirty="0">
                <a:solidFill>
                  <a:schemeClr val="accent1"/>
                </a:solidFill>
              </a:rPr>
              <a:t>K &lt; Ca &lt; P &lt; F &lt; Ne </a:t>
            </a:r>
            <a:endParaRPr lang="nn-NO" altLang="en-US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+mj-lt"/>
              <a:buAutoNum type="alphaLcParenR"/>
            </a:pPr>
            <a:r>
              <a:rPr lang="nn-NO" altLang="en-US" sz="2000" dirty="0" smtClean="0"/>
              <a:t>Ne &lt; F &lt; Ca &lt; K &lt; P</a:t>
            </a:r>
          </a:p>
          <a:p>
            <a:pPr marL="285750" indent="-285750">
              <a:buFont typeface="+mj-lt"/>
              <a:buAutoNum type="alphaLcParenR"/>
            </a:pPr>
            <a:r>
              <a:rPr lang="nn-NO" altLang="en-US" sz="2000" dirty="0" smtClean="0"/>
              <a:t>P &lt; F &lt; Ne &lt; K &lt; Ca</a:t>
            </a:r>
          </a:p>
          <a:p>
            <a:pPr marL="285750" indent="-285750">
              <a:buFont typeface="+mj-lt"/>
              <a:buAutoNum type="alphaLcParenR"/>
            </a:pPr>
            <a:r>
              <a:rPr lang="nn-NO" altLang="en-US" sz="2000" dirty="0" smtClean="0"/>
              <a:t>K &lt; F &lt; P &lt; Ne &lt; Ca</a:t>
            </a:r>
            <a:r>
              <a:rPr lang="en-US" altLang="en-US" sz="2000" b="1" dirty="0">
                <a:solidFill>
                  <a:srgbClr val="00B050"/>
                </a:solidFill>
              </a:rPr>
              <a:t/>
            </a:r>
            <a:br>
              <a:rPr lang="en-US" altLang="en-US" sz="2000" b="1" dirty="0">
                <a:solidFill>
                  <a:srgbClr val="00B050"/>
                </a:solidFill>
              </a:rPr>
            </a:br>
            <a:r>
              <a:rPr lang="en-US" altLang="en-US" sz="2000" b="1" dirty="0">
                <a:solidFill>
                  <a:srgbClr val="00B050"/>
                </a:solidFill>
              </a:rPr>
              <a:t/>
            </a:r>
            <a:br>
              <a:rPr lang="en-US" altLang="en-US" sz="2000" b="1" dirty="0">
                <a:solidFill>
                  <a:srgbClr val="00B050"/>
                </a:solidFill>
              </a:rPr>
            </a:br>
            <a:endParaRPr lang="en-US" altLang="en-U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altLang="en-US" sz="2000" dirty="0" smtClean="0"/>
          </a:p>
          <a:p>
            <a:pPr marL="650260" indent="-650260">
              <a:buFont typeface="Wingdings" pitchFamily="2" charset="2"/>
              <a:buNone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222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4600" y="162560"/>
            <a:ext cx="8859520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987" dirty="0">
              <a:solidFill>
                <a:srgbClr val="CC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39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2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47748" y="777750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 Review</a:t>
            </a:r>
            <a:r>
              <a:rPr lang="ar-SA" sz="2600" b="1" dirty="0" smtClean="0">
                <a:solidFill>
                  <a:schemeClr val="accent1"/>
                </a:solidFill>
              </a:rPr>
              <a:t>مراجعة 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67538" y="1698923"/>
            <a:ext cx="5753202" cy="4769574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260" indent="-650260">
              <a:buNone/>
            </a:pPr>
            <a:r>
              <a:rPr lang="en-GB" altLang="en-US" sz="2000" b="1" dirty="0" smtClean="0">
                <a:solidFill>
                  <a:srgbClr val="00B050"/>
                </a:solidFill>
              </a:rPr>
              <a:t>(5) </a:t>
            </a:r>
            <a:r>
              <a:rPr lang="en-US" altLang="en-US" sz="2000" dirty="0">
                <a:solidFill>
                  <a:srgbClr val="00B050"/>
                </a:solidFill>
              </a:rPr>
              <a:t>Which of these elements is most likely to be a </a:t>
            </a:r>
            <a:r>
              <a:rPr lang="en-US" altLang="en-US" sz="2000" b="1" dirty="0">
                <a:solidFill>
                  <a:srgbClr val="00B050"/>
                </a:solidFill>
              </a:rPr>
              <a:t>good</a:t>
            </a:r>
          </a:p>
          <a:p>
            <a:pPr marL="650260" indent="-650260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conductor of electricity? 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/>
              <a:t>N</a:t>
            </a:r>
            <a:r>
              <a:rPr lang="en-US" altLang="en-US" sz="2000" dirty="0"/>
              <a:t>	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/>
              <a:t>S</a:t>
            </a:r>
            <a:endParaRPr lang="en-US" alt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/>
              <a:t>He</a:t>
            </a:r>
            <a:endParaRPr lang="en-US" alt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>
                <a:solidFill>
                  <a:schemeClr val="accent1"/>
                </a:solidFill>
              </a:rPr>
              <a:t>Fe</a:t>
            </a:r>
            <a:endParaRPr lang="en-US" alt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altLang="en-U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altLang="en-US" sz="2000" b="1" dirty="0" smtClean="0">
                <a:solidFill>
                  <a:srgbClr val="00B050"/>
                </a:solidFill>
              </a:rPr>
              <a:t>(6) 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magnesium </a:t>
            </a:r>
            <a:r>
              <a:rPr lang="en-US" altLang="en-US" sz="2000" b="1" dirty="0">
                <a:solidFill>
                  <a:srgbClr val="00B050"/>
                </a:solidFill>
              </a:rPr>
              <a:t>ion, </a:t>
            </a:r>
            <a:r>
              <a:rPr lang="en-US" altLang="en-US" sz="2000" b="1" baseline="-25000" dirty="0">
                <a:solidFill>
                  <a:srgbClr val="00B050"/>
                </a:solidFill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</a:rPr>
              <a:t>Mg</a:t>
            </a:r>
            <a:r>
              <a:rPr lang="en-US" altLang="en-US" sz="2000" b="1" baseline="30000" dirty="0">
                <a:solidFill>
                  <a:srgbClr val="00B050"/>
                </a:solidFill>
              </a:rPr>
              <a:t>2</a:t>
            </a:r>
            <a:r>
              <a:rPr lang="en-US" altLang="en-US" sz="2000" b="1" baseline="30000" dirty="0" smtClean="0">
                <a:solidFill>
                  <a:srgbClr val="00B050"/>
                </a:solidFill>
              </a:rPr>
              <a:t>+ 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altLang="en-US" sz="2000" b="1" dirty="0">
                <a:solidFill>
                  <a:srgbClr val="00B050"/>
                </a:solidFill>
              </a:rPr>
              <a:t>has 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/>
              <a:t>12 </a:t>
            </a:r>
            <a:r>
              <a:rPr lang="en-US" altLang="en-US" sz="2000" dirty="0"/>
              <a:t>protons and 13 electrons.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/>
              <a:t>24 </a:t>
            </a:r>
            <a:r>
              <a:rPr lang="en-US" altLang="en-US" sz="2000" dirty="0"/>
              <a:t>protons and 26 electrons.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>
                <a:solidFill>
                  <a:schemeClr val="accent2"/>
                </a:solidFill>
              </a:rPr>
              <a:t>12 </a:t>
            </a:r>
            <a:r>
              <a:rPr lang="en-US" altLang="en-US" sz="2000" dirty="0">
                <a:solidFill>
                  <a:schemeClr val="accent2"/>
                </a:solidFill>
              </a:rPr>
              <a:t>protons and 10 electrons.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 smtClean="0"/>
              <a:t>24 </a:t>
            </a:r>
            <a:r>
              <a:rPr lang="en-US" altLang="en-US" sz="2000" dirty="0"/>
              <a:t>protons and 22 electrons</a:t>
            </a:r>
            <a:r>
              <a:rPr lang="en-US" altLang="en-US" sz="2000" dirty="0" smtClean="0"/>
              <a:t>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>
              <a:buNone/>
            </a:pPr>
            <a:endParaRPr lang="en-GB" altLang="en-US" sz="2000" dirty="0" smtClean="0"/>
          </a:p>
          <a:p>
            <a:pPr marL="650260" indent="-650260">
              <a:buFont typeface="Wingdings" pitchFamily="2" charset="2"/>
              <a:buNone/>
            </a:pPr>
            <a:endParaRPr lang="en-GB" altLang="en-US" sz="2000" dirty="0" smtClean="0"/>
          </a:p>
        </p:txBody>
      </p:sp>
      <p:pic>
        <p:nvPicPr>
          <p:cNvPr id="9" name="Picture 41" descr="02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7029450" y="2020570"/>
            <a:ext cx="4387775" cy="31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202352" y="1554790"/>
            <a:ext cx="110019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</a:rPr>
              <a:t>Electron configuration: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/>
              <a:t>is how the electrons are distributed among the various atomic orbitals in an </a:t>
            </a:r>
            <a:r>
              <a:rPr lang="en-US" altLang="en-US" sz="2400" dirty="0" smtClean="0"/>
              <a:t>atom.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400" b="1" dirty="0" smtClean="0"/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</a:rPr>
              <a:t>Example: 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808964" y="2997684"/>
            <a:ext cx="137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dirty="0" smtClean="0">
                <a:solidFill>
                  <a:schemeClr val="accent2"/>
                </a:solidFill>
              </a:rPr>
              <a:t>H=   1s</a:t>
            </a:r>
            <a:r>
              <a:rPr lang="en-US" altLang="en-US" sz="2800" baseline="30000" dirty="0" smtClean="0">
                <a:solidFill>
                  <a:schemeClr val="accent2"/>
                </a:solidFill>
              </a:rPr>
              <a:t>1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</a:t>
            </a:fld>
            <a:endParaRPr lang="en-US"/>
          </a:p>
        </p:txBody>
      </p:sp>
      <p:pic>
        <p:nvPicPr>
          <p:cNvPr id="19" name="Picture 6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73" y="4963798"/>
            <a:ext cx="3511428" cy="2043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0" name="Group 19"/>
          <p:cNvGrpSpPr/>
          <p:nvPr/>
        </p:nvGrpSpPr>
        <p:grpSpPr>
          <a:xfrm>
            <a:off x="6394684" y="2380591"/>
            <a:ext cx="2383556" cy="2226381"/>
            <a:chOff x="155575" y="-2286000"/>
            <a:chExt cx="4762500" cy="4762500"/>
          </a:xfrm>
        </p:grpSpPr>
        <p:pic>
          <p:nvPicPr>
            <p:cNvPr id="21" name="Picture 8" descr="صورة ذات صل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-2286000"/>
              <a:ext cx="4762500" cy="4762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2" name="Rectangle 21"/>
            <p:cNvSpPr/>
            <p:nvPr/>
          </p:nvSpPr>
          <p:spPr>
            <a:xfrm>
              <a:off x="3587063" y="-2059828"/>
              <a:ext cx="744305" cy="348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42758" y="-1406775"/>
              <a:ext cx="744305" cy="348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640330" y="3629118"/>
            <a:ext cx="431634" cy="827483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3954877" y="5348264"/>
            <a:ext cx="747512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dirty="0">
                <a:solidFill>
                  <a:schemeClr val="accent2"/>
                </a:solidFill>
              </a:rPr>
              <a:t>1s &lt; 2s &lt; 2p &lt; 3s &lt; 3p &lt; 4s &lt; 3d &lt; 4p &lt; 5s &lt; 4d &lt; 5p &lt; 6s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73" y="2250180"/>
            <a:ext cx="2439005" cy="25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9376222" y="2685683"/>
            <a:ext cx="19981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altLang="en-US" sz="2400" b="1" dirty="0"/>
              <a:t>اما ان يحفظ هذا 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b="1" dirty="0" smtClean="0"/>
              <a:t>(</a:t>
            </a:r>
            <a:r>
              <a:rPr lang="ar-SA" altLang="en-US" sz="2400" b="1" dirty="0"/>
              <a:t>أ</a:t>
            </a:r>
            <a:r>
              <a:rPr lang="ar-SA" altLang="en-US" sz="2400" b="1" dirty="0" smtClean="0"/>
              <a:t>و</a:t>
            </a:r>
            <a:r>
              <a:rPr lang="en-GB" altLang="en-US" sz="2400" b="1" dirty="0" smtClean="0"/>
              <a:t>)</a:t>
            </a:r>
            <a:endParaRPr lang="ar-SA" altLang="en-US" sz="2400" b="1" dirty="0" smtClean="0"/>
          </a:p>
          <a:p>
            <a:pPr algn="ctr">
              <a:spcBef>
                <a:spcPct val="50000"/>
              </a:spcBef>
            </a:pPr>
            <a:r>
              <a:rPr lang="ar-SA" altLang="en-US" sz="2400" b="1" dirty="0" smtClean="0"/>
              <a:t> هذا </a:t>
            </a:r>
            <a:endParaRPr lang="en-GB" altLang="en-US" sz="2400" b="1" dirty="0"/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 flipH="1" flipV="1">
            <a:off x="9101478" y="2914650"/>
            <a:ext cx="549488" cy="592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10375288" y="4469029"/>
            <a:ext cx="13063" cy="45329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0" name="Rectangle 9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1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1050" y="1676753"/>
            <a:ext cx="59989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/>
              <a:t>Order of orbitals (filling) in multi-electron </a:t>
            </a:r>
            <a:r>
              <a:rPr lang="en-US" altLang="en-US" sz="2200" b="1" dirty="0" smtClean="0"/>
              <a:t>atom</a:t>
            </a:r>
            <a:endParaRPr lang="en-US" alt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46344" y="2402756"/>
            <a:ext cx="6611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The s sublevel </a:t>
            </a:r>
            <a:r>
              <a:rPr lang="en-US" sz="2000" dirty="0"/>
              <a:t>has just </a:t>
            </a:r>
            <a:r>
              <a:rPr lang="en-US" sz="2000" dirty="0" smtClean="0"/>
              <a:t>1 </a:t>
            </a:r>
            <a:r>
              <a:rPr lang="en-US" sz="2000" dirty="0"/>
              <a:t>orbital, so can contain 2 </a:t>
            </a:r>
            <a:r>
              <a:rPr lang="en-US" sz="2000" dirty="0" smtClean="0"/>
              <a:t>electrons.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p sublevel </a:t>
            </a:r>
            <a:r>
              <a:rPr lang="en-US" sz="2000" dirty="0"/>
              <a:t>has 3 orbitals, so can contain 6 </a:t>
            </a:r>
            <a:r>
              <a:rPr lang="en-US" sz="2000" dirty="0" smtClean="0"/>
              <a:t>electrons.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d sublevel </a:t>
            </a:r>
            <a:r>
              <a:rPr lang="en-US" sz="2000" dirty="0"/>
              <a:t>has 5 orbitals, so can contain 10 </a:t>
            </a:r>
            <a:r>
              <a:rPr lang="en-US" sz="2000" dirty="0" smtClean="0"/>
              <a:t>electrons.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</a:t>
            </a:r>
            <a:r>
              <a:rPr lang="en-US" sz="2000" b="1" dirty="0" smtClean="0"/>
              <a:t>he f </a:t>
            </a:r>
            <a:r>
              <a:rPr lang="en-US" sz="2000" b="1" dirty="0"/>
              <a:t>sublevel </a:t>
            </a:r>
            <a:r>
              <a:rPr lang="en-US" sz="2000" dirty="0"/>
              <a:t>has 7 orbitals, so can contain 14 </a:t>
            </a:r>
            <a:r>
              <a:rPr lang="en-US" sz="2000" dirty="0" smtClean="0"/>
              <a:t>electrons.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319875"/>
            <a:ext cx="4804410" cy="408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0233" name="Text Box 25"/>
          <p:cNvSpPr txBox="1">
            <a:spLocks noChangeArrowheads="1"/>
          </p:cNvSpPr>
          <p:nvPr/>
        </p:nvSpPr>
        <p:spPr bwMode="auto">
          <a:xfrm>
            <a:off x="1675498" y="6576907"/>
            <a:ext cx="7967245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560"/>
              <a:t>1s &lt; 2s &lt; 2p &lt; 3s &lt; 3p &lt; 4s &lt; 3d &lt; 4p &lt; 5s &lt; 4d &lt; 5p &lt; 6s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2159" y="1760425"/>
            <a:ext cx="265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Energy </a:t>
            </a:r>
            <a:r>
              <a:rPr lang="en-US" altLang="en-US" sz="2400" b="1" dirty="0"/>
              <a:t>of </a:t>
            </a:r>
            <a:r>
              <a:rPr lang="en-US" altLang="en-US" sz="2400" b="1" dirty="0" smtClean="0"/>
              <a:t>orbitals: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4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116087" y="1824196"/>
            <a:ext cx="8061262" cy="35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+mj-cs"/>
              </a:rPr>
              <a:t>1-Aufbau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+mj-cs"/>
              </a:rPr>
              <a:t>Principle </a:t>
            </a:r>
            <a:r>
              <a:rPr lang="en-GB" altLang="en-US" sz="2400" b="1" dirty="0">
                <a:solidFill>
                  <a:srgbClr val="00B050"/>
                </a:solidFill>
                <a:latin typeface="+mn-lt"/>
                <a:cs typeface="+mj-cs"/>
              </a:rPr>
              <a:t>(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+mj-cs"/>
              </a:rPr>
              <a:t>“Fill up” electrons)</a:t>
            </a:r>
            <a:r>
              <a:rPr lang="en-GB" altLang="en-US" sz="2400" dirty="0">
                <a:solidFill>
                  <a:srgbClr val="00B050"/>
                </a:solidFill>
                <a:latin typeface="+mn-lt"/>
                <a:cs typeface="+mj-cs"/>
              </a:rPr>
              <a:t>: </a:t>
            </a:r>
            <a:r>
              <a:rPr lang="en-US" altLang="en-US" sz="2400" dirty="0">
                <a:latin typeface="+mn-lt"/>
                <a:cs typeface="+mj-cs"/>
              </a:rPr>
              <a:t>the electrons are added one by one to the atomic orbitals</a:t>
            </a:r>
            <a:r>
              <a:rPr lang="en-GB" altLang="en-US" sz="2400" dirty="0">
                <a:latin typeface="+mn-lt"/>
                <a:cs typeface="+mj-cs"/>
              </a:rPr>
              <a:t> </a:t>
            </a:r>
            <a:r>
              <a:rPr lang="en-US" altLang="en-US" sz="2400" dirty="0">
                <a:latin typeface="+mn-lt"/>
                <a:cs typeface="+mj-cs"/>
              </a:rPr>
              <a:t>in lowest energy </a:t>
            </a:r>
            <a:r>
              <a:rPr lang="en-US" altLang="en-US" sz="2400" dirty="0" smtClean="0">
                <a:latin typeface="+mn-lt"/>
                <a:cs typeface="+mj-cs"/>
              </a:rPr>
              <a:t>orbitals.</a:t>
            </a:r>
            <a:r>
              <a:rPr lang="en-US" altLang="en-US" sz="2400" dirty="0">
                <a:latin typeface="+mn-lt"/>
                <a:cs typeface="+mj-cs"/>
              </a:rPr>
              <a:t/>
            </a:r>
            <a:br>
              <a:rPr lang="en-US" altLang="en-US" sz="2400" dirty="0">
                <a:latin typeface="+mn-lt"/>
                <a:cs typeface="+mj-cs"/>
              </a:rPr>
            </a:br>
            <a:r>
              <a:rPr lang="ar-SA" altLang="en-US" sz="2400" dirty="0">
                <a:latin typeface="+mn-lt"/>
                <a:cs typeface="+mj-cs"/>
              </a:rPr>
              <a:t> </a:t>
            </a:r>
            <a:r>
              <a:rPr lang="en-US" altLang="en-US" sz="2400" dirty="0">
                <a:latin typeface="+mn-lt"/>
                <a:cs typeface="+mj-cs"/>
              </a:rPr>
              <a:t/>
            </a:r>
            <a:br>
              <a:rPr lang="en-US" altLang="en-US" sz="2400" dirty="0">
                <a:latin typeface="+mn-lt"/>
                <a:cs typeface="+mj-cs"/>
              </a:rPr>
            </a:b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+mj-cs"/>
              </a:rPr>
              <a:t>2-</a:t>
            </a:r>
            <a:r>
              <a:rPr lang="en-GB" altLang="en-US" sz="2400" b="1" dirty="0" smtClean="0">
                <a:solidFill>
                  <a:srgbClr val="00B050"/>
                </a:solidFill>
                <a:latin typeface="+mn-lt"/>
                <a:cs typeface="+mj-cs"/>
              </a:rPr>
              <a:t>The </a:t>
            </a:r>
            <a:r>
              <a:rPr lang="en-GB" altLang="en-US" sz="2400" b="1" dirty="0">
                <a:solidFill>
                  <a:srgbClr val="00B050"/>
                </a:solidFill>
                <a:latin typeface="+mn-lt"/>
                <a:cs typeface="+mj-cs"/>
              </a:rPr>
              <a:t>Pauli Exclusion </a:t>
            </a:r>
            <a:r>
              <a:rPr lang="en-GB" altLang="en-US" sz="2400" b="1" dirty="0" smtClean="0">
                <a:solidFill>
                  <a:srgbClr val="00B050"/>
                </a:solidFill>
                <a:latin typeface="+mn-lt"/>
                <a:cs typeface="+mj-cs"/>
              </a:rPr>
              <a:t>Principal</a:t>
            </a: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+mj-cs"/>
              </a:rPr>
              <a:t>: </a:t>
            </a:r>
            <a:r>
              <a:rPr lang="en-GB" altLang="en-US" sz="2400" b="1" dirty="0" smtClean="0">
                <a:latin typeface="+mn-lt"/>
                <a:cs typeface="+mj-cs"/>
              </a:rPr>
              <a:t>NO</a:t>
            </a:r>
            <a:r>
              <a:rPr lang="en-GB" altLang="en-US" sz="2400" dirty="0" smtClean="0">
                <a:latin typeface="+mn-lt"/>
                <a:cs typeface="+mj-cs"/>
              </a:rPr>
              <a:t> </a:t>
            </a:r>
            <a:r>
              <a:rPr lang="en-GB" altLang="en-US" sz="2400" dirty="0">
                <a:latin typeface="+mn-lt"/>
                <a:cs typeface="+mj-cs"/>
              </a:rPr>
              <a:t>two electrons in an atom can have the same set of four quantum </a:t>
            </a:r>
            <a:r>
              <a:rPr lang="en-GB" altLang="en-US" sz="2400" dirty="0" smtClean="0">
                <a:latin typeface="+mn-lt"/>
                <a:cs typeface="+mj-cs"/>
              </a:rPr>
              <a:t>numbers.</a:t>
            </a:r>
            <a:r>
              <a:rPr lang="en-GB" altLang="en-US" sz="2400" dirty="0">
                <a:latin typeface="+mn-lt"/>
                <a:cs typeface="+mj-cs"/>
              </a:rPr>
              <a:t/>
            </a:r>
            <a:br>
              <a:rPr lang="en-GB" altLang="en-US" sz="2400" dirty="0">
                <a:latin typeface="+mn-lt"/>
                <a:cs typeface="+mj-cs"/>
              </a:rPr>
            </a:br>
            <a:r>
              <a:rPr lang="ar-SA" altLang="en-US" sz="2400" dirty="0">
                <a:latin typeface="+mn-lt"/>
                <a:cs typeface="+mj-cs"/>
              </a:rPr>
              <a:t/>
            </a:r>
            <a:br>
              <a:rPr lang="ar-SA" altLang="en-US" sz="2400" dirty="0">
                <a:latin typeface="+mn-lt"/>
                <a:cs typeface="+mj-cs"/>
              </a:rPr>
            </a:br>
            <a:r>
              <a:rPr lang="en-US" altLang="en-US" sz="2400" b="1" dirty="0" smtClean="0">
                <a:solidFill>
                  <a:srgbClr val="00B050"/>
                </a:solidFill>
                <a:latin typeface="+mn-lt"/>
                <a:cs typeface="+mj-cs"/>
              </a:rPr>
              <a:t>3-Hund’s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+mj-cs"/>
              </a:rPr>
              <a:t>Rule: </a:t>
            </a:r>
            <a:r>
              <a:rPr lang="ar-SA" altLang="en-US" sz="2400" dirty="0">
                <a:solidFill>
                  <a:srgbClr val="00B050"/>
                </a:solidFill>
                <a:latin typeface="+mn-lt"/>
                <a:cs typeface="+mj-cs"/>
              </a:rPr>
              <a:t> </a:t>
            </a:r>
            <a:r>
              <a:rPr lang="en-US" altLang="en-US" sz="2400" dirty="0">
                <a:latin typeface="+mn-lt"/>
                <a:cs typeface="+mj-cs"/>
              </a:rPr>
              <a:t>The most stable arrangement of electrons in subshells is the one with the greatest number of parallel </a:t>
            </a:r>
            <a:r>
              <a:rPr lang="en-US" altLang="en-US" sz="2400" dirty="0" smtClean="0">
                <a:latin typeface="+mn-lt"/>
                <a:cs typeface="+mj-cs"/>
              </a:rPr>
              <a:t>spins.</a:t>
            </a:r>
            <a:r>
              <a:rPr lang="en-US" altLang="en-US" sz="2400" dirty="0">
                <a:latin typeface="+mn-lt"/>
                <a:cs typeface="+mj-cs"/>
              </a:rPr>
              <a:t/>
            </a:r>
            <a:br>
              <a:rPr lang="en-US" altLang="en-US" sz="2400" dirty="0">
                <a:latin typeface="+mn-lt"/>
                <a:cs typeface="+mj-cs"/>
              </a:rPr>
            </a:br>
            <a:endParaRPr lang="en-GB" altLang="en-US" sz="2400" dirty="0">
              <a:latin typeface="+mn-lt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96578" y="2416418"/>
            <a:ext cx="2817335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>
                <a:solidFill>
                  <a:srgbClr val="006600"/>
                </a:solidFill>
              </a:rPr>
              <a:t>Quantum numbers?</a:t>
            </a:r>
          </a:p>
          <a:p>
            <a:pPr marL="57150" indent="-5715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 smtClean="0">
                <a:solidFill>
                  <a:srgbClr val="006600"/>
                </a:solidFill>
              </a:rPr>
              <a:t> The principal quantum number (n) (1,2,3..)</a:t>
            </a:r>
          </a:p>
          <a:p>
            <a:pPr marL="57150" indent="-5715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 smtClean="0">
                <a:solidFill>
                  <a:srgbClr val="006600"/>
                </a:solidFill>
              </a:rPr>
              <a:t> The angular momentum quantum number (l) (</a:t>
            </a:r>
            <a:r>
              <a:rPr lang="en-US" altLang="en-US" dirty="0" err="1" smtClean="0">
                <a:solidFill>
                  <a:srgbClr val="006600"/>
                </a:solidFill>
              </a:rPr>
              <a:t>s,p,d</a:t>
            </a:r>
            <a:r>
              <a:rPr lang="en-US" altLang="en-US" dirty="0" smtClean="0">
                <a:solidFill>
                  <a:srgbClr val="006600"/>
                </a:solidFill>
              </a:rPr>
              <a:t>..)</a:t>
            </a:r>
          </a:p>
          <a:p>
            <a:pPr marL="57150" indent="-5715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 smtClean="0">
                <a:solidFill>
                  <a:srgbClr val="006600"/>
                </a:solidFill>
              </a:rPr>
              <a:t> The magnetic quantum number (m</a:t>
            </a:r>
            <a:r>
              <a:rPr lang="en-US" altLang="en-US" baseline="-25000" dirty="0" smtClean="0">
                <a:solidFill>
                  <a:srgbClr val="006600"/>
                </a:solidFill>
              </a:rPr>
              <a:t>l</a:t>
            </a:r>
            <a:r>
              <a:rPr lang="en-US" altLang="en-US" dirty="0" smtClean="0">
                <a:solidFill>
                  <a:srgbClr val="006600"/>
                </a:solidFill>
              </a:rPr>
              <a:t>) (</a:t>
            </a:r>
            <a:r>
              <a:rPr lang="en-US" altLang="en-US" dirty="0" err="1" smtClean="0">
                <a:solidFill>
                  <a:srgbClr val="006600"/>
                </a:solidFill>
              </a:rPr>
              <a:t>px</a:t>
            </a:r>
            <a:r>
              <a:rPr lang="en-US" altLang="en-US" dirty="0" smtClean="0">
                <a:solidFill>
                  <a:srgbClr val="006600"/>
                </a:solidFill>
              </a:rPr>
              <a:t>, </a:t>
            </a:r>
            <a:r>
              <a:rPr lang="en-US" altLang="en-US" dirty="0" err="1" smtClean="0">
                <a:solidFill>
                  <a:srgbClr val="006600"/>
                </a:solidFill>
              </a:rPr>
              <a:t>py</a:t>
            </a:r>
            <a:r>
              <a:rPr lang="en-US" altLang="en-US" dirty="0" smtClean="0">
                <a:solidFill>
                  <a:srgbClr val="006600"/>
                </a:solidFill>
              </a:rPr>
              <a:t>, </a:t>
            </a:r>
            <a:r>
              <a:rPr lang="en-US" altLang="en-US" dirty="0" err="1" smtClean="0">
                <a:solidFill>
                  <a:srgbClr val="006600"/>
                </a:solidFill>
              </a:rPr>
              <a:t>pz</a:t>
            </a:r>
            <a:r>
              <a:rPr lang="en-US" altLang="en-US" dirty="0" smtClean="0">
                <a:solidFill>
                  <a:srgbClr val="006600"/>
                </a:solidFill>
              </a:rPr>
              <a:t>..)</a:t>
            </a:r>
          </a:p>
          <a:p>
            <a:pPr marL="57150" indent="-57150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 smtClean="0">
                <a:solidFill>
                  <a:srgbClr val="006600"/>
                </a:solidFill>
              </a:rPr>
              <a:t> The spin quantum number (</a:t>
            </a:r>
            <a:r>
              <a:rPr lang="en-US" altLang="en-US" dirty="0" err="1" smtClean="0">
                <a:solidFill>
                  <a:srgbClr val="006600"/>
                </a:solidFill>
              </a:rPr>
              <a:t>m</a:t>
            </a:r>
            <a:r>
              <a:rPr lang="en-US" altLang="en-US" baseline="-25000" dirty="0" err="1">
                <a:solidFill>
                  <a:srgbClr val="006600"/>
                </a:solidFill>
              </a:rPr>
              <a:t>s</a:t>
            </a:r>
            <a:r>
              <a:rPr lang="en-US" altLang="en-US" dirty="0">
                <a:solidFill>
                  <a:srgbClr val="006600"/>
                </a:solidFill>
              </a:rPr>
              <a:t>) (+½ </a:t>
            </a:r>
            <a:r>
              <a:rPr lang="en-US" altLang="en-US" dirty="0" smtClean="0">
                <a:solidFill>
                  <a:srgbClr val="006600"/>
                </a:solidFill>
              </a:rPr>
              <a:t>, -½)</a:t>
            </a:r>
            <a:endParaRPr lang="en-US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65" name="Text Box 33"/>
          <p:cNvSpPr txBox="1">
            <a:spLocks noChangeArrowheads="1"/>
          </p:cNvSpPr>
          <p:nvPr/>
        </p:nvSpPr>
        <p:spPr bwMode="auto">
          <a:xfrm>
            <a:off x="167538" y="1824196"/>
            <a:ext cx="113499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 smtClean="0"/>
              <a:t>1-“Fill </a:t>
            </a:r>
            <a:r>
              <a:rPr lang="en-US" altLang="en-US" sz="2200" b="1" dirty="0"/>
              <a:t>up” </a:t>
            </a:r>
            <a:r>
              <a:rPr lang="en-US" altLang="en-US" sz="2200" dirty="0"/>
              <a:t>electrons in lowest energy orbitals (</a:t>
            </a:r>
            <a:r>
              <a:rPr lang="en-US" altLang="en-US" sz="2200" b="1" dirty="0" err="1"/>
              <a:t>Aufbau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principle): </a:t>
            </a:r>
            <a:r>
              <a:rPr lang="en-US" altLang="en-US" sz="2200" dirty="0"/>
              <a:t>the electrons are added one by one to the atomic orbitals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79148" y="5858934"/>
            <a:ext cx="16461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 dirty="0" smtClean="0"/>
              <a:t>H </a:t>
            </a:r>
            <a:r>
              <a:rPr lang="en-US" altLang="en-US" sz="2200" b="1" dirty="0"/>
              <a:t>1</a:t>
            </a:r>
            <a:r>
              <a:rPr lang="en-US" altLang="en-US" sz="2200" b="1" dirty="0" smtClean="0"/>
              <a:t> electron</a:t>
            </a:r>
            <a:endParaRPr lang="en-US" altLang="en-US" sz="2200" b="1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351079" y="6422814"/>
            <a:ext cx="10599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H=  1s</a:t>
            </a:r>
            <a:r>
              <a:rPr lang="en-US" altLang="en-US" sz="2200" b="1" baseline="30000" dirty="0"/>
              <a:t>1</a:t>
            </a:r>
            <a:endParaRPr lang="en-US" altLang="en-US" sz="2200" b="1" dirty="0"/>
          </a:p>
        </p:txBody>
      </p:sp>
      <p:sp>
        <p:nvSpPr>
          <p:cNvPr id="19" name="Rectangle 18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59" y="2875389"/>
            <a:ext cx="4942839" cy="42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52918" y="1822273"/>
            <a:ext cx="111949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 smtClean="0"/>
              <a:t>2-Pauli </a:t>
            </a:r>
            <a:r>
              <a:rPr lang="en-US" altLang="en-US" sz="2200" b="1" dirty="0"/>
              <a:t>Exclusion Principal:</a:t>
            </a:r>
            <a:r>
              <a:rPr lang="en-US" altLang="en-US" sz="2200" dirty="0"/>
              <a:t> No two electrons in an atom can have the same set of four quantum numbers</a:t>
            </a:r>
          </a:p>
        </p:txBody>
      </p:sp>
      <p:sp>
        <p:nvSpPr>
          <p:cNvPr id="385028" name="Line 4"/>
          <p:cNvSpPr>
            <a:spLocks noChangeShapeType="1"/>
          </p:cNvSpPr>
          <p:nvPr/>
        </p:nvSpPr>
        <p:spPr bwMode="auto">
          <a:xfrm flipV="1">
            <a:off x="3440529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4179148" y="5858934"/>
            <a:ext cx="1917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00" b="1"/>
              <a:t>He 2 electrons</a:t>
            </a: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4277342" y="6422814"/>
            <a:ext cx="12073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dirty="0" smtClean="0"/>
              <a:t>He=  </a:t>
            </a:r>
            <a:r>
              <a:rPr lang="en-US" altLang="en-US" sz="2200" b="1" dirty="0"/>
              <a:t>1s</a:t>
            </a:r>
            <a:r>
              <a:rPr lang="en-US" altLang="en-US" sz="2200" b="1" baseline="30000" dirty="0"/>
              <a:t>2</a:t>
            </a:r>
            <a:endParaRPr lang="en-US" altLang="en-US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2.10. </a:t>
            </a:r>
            <a:r>
              <a:rPr lang="en-US" sz="2600" b="1" dirty="0">
                <a:solidFill>
                  <a:schemeClr val="accent1"/>
                </a:solidFill>
              </a:rPr>
              <a:t>Electron </a:t>
            </a:r>
            <a:r>
              <a:rPr lang="en-US" sz="2600" b="1" dirty="0" smtClean="0">
                <a:solidFill>
                  <a:schemeClr val="accent1"/>
                </a:solidFill>
              </a:rPr>
              <a:t>Configuration</a:t>
            </a:r>
            <a:r>
              <a:rPr lang="en-US" sz="26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3584374" y="6264064"/>
            <a:ext cx="268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</a:t>
            </a:fld>
            <a:endParaRPr lang="en-US"/>
          </a:p>
        </p:txBody>
      </p:sp>
      <p:sp>
        <p:nvSpPr>
          <p:cNvPr id="13" name="&quot;No&quot; Symbol 12"/>
          <p:cNvSpPr/>
          <p:nvPr/>
        </p:nvSpPr>
        <p:spPr>
          <a:xfrm>
            <a:off x="4874288" y="4468402"/>
            <a:ext cx="1005840" cy="965682"/>
          </a:xfrm>
          <a:prstGeom prst="noSmoking">
            <a:avLst>
              <a:gd name="adj" fmla="val 7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/>
      <p:bldP spid="385031" grpId="0" autoUpdateAnimBg="0"/>
      <p:bldP spid="38503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4678</TotalTime>
  <Words>2320</Words>
  <Application>Microsoft Office PowerPoint</Application>
  <PresentationFormat>Custom</PresentationFormat>
  <Paragraphs>339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Comic Sans MS</vt:lpstr>
      <vt:lpstr>Garamond</vt:lpstr>
      <vt:lpstr>Majalla UI</vt:lpstr>
      <vt:lpstr>Symbol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Ohoud Al-Qurashi</cp:lastModifiedBy>
  <cp:revision>251</cp:revision>
  <dcterms:created xsi:type="dcterms:W3CDTF">2017-09-11T08:43:17Z</dcterms:created>
  <dcterms:modified xsi:type="dcterms:W3CDTF">2017-09-28T10:35:57Z</dcterms:modified>
</cp:coreProperties>
</file>