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 Mohammed Althobaiti" initials="MM" lastIdx="1" clrIdx="0">
    <p:extLst>
      <p:ext uri="{19B8F6BF-5375-455C-9EA6-DF929625EA0E}">
        <p15:presenceInfo xmlns:p15="http://schemas.microsoft.com/office/powerpoint/2012/main" userId="826b6d3efb4b96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FFFF"/>
    <a:srgbClr val="0A847A"/>
    <a:srgbClr val="009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1" autoAdjust="0"/>
  </p:normalViewPr>
  <p:slideViewPr>
    <p:cSldViewPr snapToGrid="0">
      <p:cViewPr varScale="1">
        <p:scale>
          <a:sx n="86" d="100"/>
          <a:sy n="86" d="100"/>
        </p:scale>
        <p:origin x="14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B94C-C594-4735-8C80-483BC86A1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1BCBF-7094-4983-AA21-C846A996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A3CA-FB07-4347-8786-54905FE4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7AB4-AE5B-4F78-A647-25C6BCE0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F087-C2E8-412C-9195-114581A8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2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C9F2-4859-4960-9EA7-6A3221C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179FE-69A2-4639-8355-3947EBDD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0505E-E115-485E-812F-3B9EA88A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2AF41-71FC-47CB-A961-99AF38E3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7BBCD-47F2-4930-AF5D-6032AC7D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78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66EF1-AF9E-4342-A6D7-EAE342159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DEB0D-7947-4550-B9FC-E958BFCAA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FCC1B-EE2C-4EE3-910A-E30F80DE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EED46-7F45-469E-ACF8-BC436408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AAD0-94A7-46ED-9FCC-052E9E40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9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FCD-965B-4C12-8003-4197D047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F7D7-9D4F-45F3-86F3-DD4D802C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60BF-760D-4015-9A06-92580688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9856E-B9FA-4D80-88A7-BC15D7DF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81B2-5EB2-4B00-BAB0-6C3AB554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E5A4-C4F8-436F-A691-0A5651C9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15418-5951-470F-BAAF-D5A8CA6D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1846-B31C-4BE2-AC7D-B317F85D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00D0-F96B-4821-A25B-1A641CBD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7A23-545F-429B-A849-4B572AB1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11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C1E4-4A4B-4C17-B822-9173B7F8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EC54-C962-4AFA-ACED-2A35368E2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73EA6-E62B-4B7A-9B82-81CB18EB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4F0A6-6BAD-4F62-9E4C-1AA7B91D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57D78-03C6-49B4-B464-1400BED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5AF17-3256-4848-AF3B-A1C91AE3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3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0A56-71DE-47E3-8C5D-03AB506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B7211-7096-4290-8861-2C6D21FA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2AFAF-F93E-4545-AE9B-75B5BE84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7105A-2DBD-44A1-9DF9-9D371BF43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7AACF-212D-4729-8726-9C0481BC6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C8165-1CC2-4C0F-B762-65A0AACF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DB2C1-0498-471E-96AE-20880150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F90F0-AC4E-4CA1-A41A-941C73F1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01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E53-3DFC-4B01-B272-EB0776A8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84726-8871-4C7F-B5D9-9BFDD09C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40404-8252-4E77-8687-2DF49FFD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401BE-C007-43AE-ACFD-E3C9BF58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61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D2BD9-6992-46E0-8C7A-696A9AB2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3D8E8-9AF7-4C68-935C-67F3EC0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D4AC-A802-4A5D-8D83-EABBA26D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91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47BD-883A-4569-9789-DE82848C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342D7-B99A-41E8-BA92-75285AFD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BC32-423A-4373-AB88-C3A88FCE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9374-68AD-4FC5-84B2-0BE8735A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A6448-CE32-4706-9B84-83622C53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D67E-26C0-4354-9494-E0F35BB3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71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5064-C16A-493E-9E33-77F48DF5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F391B-05CE-473C-8D8C-A008606E8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067D4-A7EE-4F85-9B1C-7DCA30A4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5B1AD-A9DE-4FE7-9802-445DEAF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D0635-70BD-4C48-9BC0-D52BB4FD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DF4D0-ECF8-4A58-BC4A-58DD1FA7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8371-2B3E-49C5-A0A6-5102F99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2E142-3102-4902-AE2B-ADA4500E5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0BB7-9F1C-4237-9A9F-6EA3FCA00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5303-6B70-4273-822E-E09AAC0304EA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6053-6E40-4B6F-AA2C-649F78E8E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F5846-3921-4FEA-8DA1-605A0040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8A39-E18F-41B1-9B9A-D6111CA179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3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5DD7917-DC43-4DB1-8719-34243DF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7282D5D-ACEF-49F8-9DEB-68986A4DDB07}"/>
              </a:ext>
            </a:extLst>
          </p:cNvPr>
          <p:cNvSpPr/>
          <p:nvPr/>
        </p:nvSpPr>
        <p:spPr>
          <a:xfrm rot="4719658">
            <a:off x="16992508" y="-37210436"/>
            <a:ext cx="11680671" cy="87257762"/>
          </a:xfrm>
          <a:prstGeom prst="cloud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3940E68-D059-44EC-A1DD-397696222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" y="201670"/>
            <a:ext cx="3332105" cy="3332105"/>
          </a:xfrm>
          <a:prstGeom prst="rect">
            <a:avLst/>
          </a:prstGeom>
        </p:spPr>
      </p:pic>
      <p:pic>
        <p:nvPicPr>
          <p:cNvPr id="11" name="صورة 16">
            <a:extLst>
              <a:ext uri="{FF2B5EF4-FFF2-40B4-BE49-F238E27FC236}">
                <a16:creationId xmlns:a16="http://schemas.microsoft.com/office/drawing/2014/main" id="{B7D207C5-B748-4017-8609-16778E57A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60" y="2625705"/>
            <a:ext cx="4587890" cy="1525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66576-4A25-4327-8AB5-3EA872227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92" y="873099"/>
            <a:ext cx="2976503" cy="198924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E075BB12-23BA-44A6-ABE6-664ACD6AC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2BC04747-F6F9-4ED6-BE92-B4059869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94E94A-8938-4CC4-AC3C-E016837AE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BB070-045C-4824-82E5-04FFE400DDE5}"/>
              </a:ext>
            </a:extLst>
          </p:cNvPr>
          <p:cNvSpPr txBox="1"/>
          <p:nvPr/>
        </p:nvSpPr>
        <p:spPr>
          <a:xfrm>
            <a:off x="3430569" y="439555"/>
            <a:ext cx="5490412" cy="335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A847A"/>
                </a:solidFill>
                <a:effectLst/>
              </a:rPr>
              <a:t>المملكة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العربية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السعودية</a:t>
            </a:r>
            <a:endParaRPr lang="en-US" sz="2400" dirty="0">
              <a:solidFill>
                <a:srgbClr val="0A847A"/>
              </a:solidFill>
              <a:effectLst/>
            </a:endParaRP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A847A"/>
                </a:solidFill>
                <a:effectLst/>
              </a:rPr>
              <a:t>وزارة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التعليم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endParaRPr lang="en-US" sz="2400" dirty="0">
              <a:solidFill>
                <a:srgbClr val="0A847A"/>
              </a:solidFill>
              <a:effectLst/>
            </a:endParaRP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A847A"/>
                </a:solidFill>
                <a:effectLst/>
              </a:rPr>
              <a:t>الإدارة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العامة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للتعليم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بمحافظة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جدة</a:t>
            </a:r>
            <a:endParaRPr lang="en-US" sz="2400" dirty="0">
              <a:solidFill>
                <a:srgbClr val="0A847A"/>
              </a:solidFill>
              <a:effectLst/>
            </a:endParaRP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A847A"/>
                </a:solidFill>
                <a:effectLst/>
              </a:rPr>
              <a:t>مكتب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ar-SA" sz="2400" b="1" dirty="0">
                <a:solidFill>
                  <a:srgbClr val="0A847A"/>
                </a:solidFill>
              </a:rPr>
              <a:t>تعليم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ar-SA" sz="2400" b="1" dirty="0">
                <a:solidFill>
                  <a:srgbClr val="0A847A"/>
                </a:solidFill>
                <a:effectLst/>
              </a:rPr>
              <a:t>الفيحاء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جدة</a:t>
            </a:r>
            <a:endParaRPr lang="en-US" sz="2400" dirty="0">
              <a:solidFill>
                <a:srgbClr val="0A847A"/>
              </a:solidFill>
              <a:effectLst/>
            </a:endParaRP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A847A"/>
                </a:solidFill>
                <a:effectLst/>
              </a:rPr>
              <a:t>مدرسة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ثانوية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A847A"/>
                </a:solidFill>
                <a:effectLst/>
              </a:rPr>
              <a:t>قريش</a:t>
            </a:r>
            <a:r>
              <a:rPr lang="en-US" sz="2400" b="1" dirty="0">
                <a:solidFill>
                  <a:srgbClr val="0A847A"/>
                </a:solidFill>
                <a:effectLst/>
              </a:rPr>
              <a:t>   </a:t>
            </a:r>
            <a:endParaRPr lang="en-US" sz="2400" dirty="0">
              <a:solidFill>
                <a:srgbClr val="0A847A"/>
              </a:solidFill>
              <a:effectLst/>
            </a:endParaRP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A847A"/>
                </a:solidFill>
                <a:effectLst/>
              </a:rPr>
              <a:t> </a:t>
            </a:r>
          </a:p>
          <a:p>
            <a:pPr marR="0" algn="ctr" rt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A847A"/>
                </a:solidFill>
                <a:effectLst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B7105-794D-4760-B82B-86F0D3701DA6}"/>
              </a:ext>
            </a:extLst>
          </p:cNvPr>
          <p:cNvSpPr txBox="1"/>
          <p:nvPr/>
        </p:nvSpPr>
        <p:spPr>
          <a:xfrm>
            <a:off x="1222645" y="4552132"/>
            <a:ext cx="10651792" cy="22744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cs typeface="Asmaa Font" panose="00000500000000000000" pitchFamily="50" charset="-78"/>
              </a:rPr>
              <a:t>أبرز عناصر تقييم المعلمين وفق الأداء الوظيفي الجديد مع أمثلة لتحقيق العنصر مع التوزيع النسبي لكل عنصر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cs typeface="Asmaa Font" panose="00000500000000000000" pitchFamily="50" charset="-78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cs typeface="Asmaa Font" panose="00000500000000000000" pitchFamily="50" charset="-78"/>
              </a:rPr>
              <a:t> </a:t>
            </a:r>
            <a:endParaRPr lang="en-US" sz="3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cs typeface="Asmaa Font" panose="00000500000000000000" pitchFamily="50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F386C-3552-42F5-AB70-023E527E661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  <p:sp>
        <p:nvSpPr>
          <p:cNvPr id="39" name="شكل حر: شكل 199">
            <a:extLst>
              <a:ext uri="{FF2B5EF4-FFF2-40B4-BE49-F238E27FC236}">
                <a16:creationId xmlns:a16="http://schemas.microsoft.com/office/drawing/2014/main" id="{69ED62FD-E6DF-43CA-9A64-27F275C9D8D1}"/>
              </a:ext>
            </a:extLst>
          </p:cNvPr>
          <p:cNvSpPr/>
          <p:nvPr/>
        </p:nvSpPr>
        <p:spPr>
          <a:xfrm flipH="1">
            <a:off x="-3048" y="-14882"/>
            <a:ext cx="3108176" cy="1066142"/>
          </a:xfrm>
          <a:custGeom>
            <a:avLst/>
            <a:gdLst>
              <a:gd name="connsiteX0" fmla="*/ 0 w 3108176"/>
              <a:gd name="connsiteY0" fmla="*/ 0 h 1066142"/>
              <a:gd name="connsiteX1" fmla="*/ 3056962 w 3108176"/>
              <a:gd name="connsiteY1" fmla="*/ 0 h 1066142"/>
              <a:gd name="connsiteX2" fmla="*/ 3095260 w 3108176"/>
              <a:gd name="connsiteY2" fmla="*/ 3844 h 1066142"/>
              <a:gd name="connsiteX3" fmla="*/ 3108176 w 3108176"/>
              <a:gd name="connsiteY3" fmla="*/ 7841 h 1066142"/>
              <a:gd name="connsiteX4" fmla="*/ 3108176 w 3108176"/>
              <a:gd name="connsiteY4" fmla="*/ 1053624 h 1066142"/>
              <a:gd name="connsiteX5" fmla="*/ 2955907 w 3108176"/>
              <a:gd name="connsiteY5" fmla="*/ 1061390 h 1066142"/>
              <a:gd name="connsiteX6" fmla="*/ 0 w 3108176"/>
              <a:gd name="connsiteY6" fmla="*/ 0 h 106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176" h="1066142">
                <a:moveTo>
                  <a:pt x="0" y="0"/>
                </a:moveTo>
                <a:lnTo>
                  <a:pt x="3056962" y="0"/>
                </a:lnTo>
                <a:cubicBezTo>
                  <a:pt x="3070088" y="0"/>
                  <a:pt x="3082895" y="1323"/>
                  <a:pt x="3095260" y="3844"/>
                </a:cubicBezTo>
                <a:lnTo>
                  <a:pt x="3108176" y="7841"/>
                </a:lnTo>
                <a:lnTo>
                  <a:pt x="3108176" y="1053624"/>
                </a:lnTo>
                <a:lnTo>
                  <a:pt x="2955907" y="1061390"/>
                </a:lnTo>
                <a:cubicBezTo>
                  <a:pt x="1537444" y="1110239"/>
                  <a:pt x="522371" y="784352"/>
                  <a:pt x="0" y="0"/>
                </a:cubicBezTo>
                <a:close/>
              </a:path>
            </a:pathLst>
          </a:custGeom>
          <a:solidFill>
            <a:srgbClr val="DEE8FF"/>
          </a:solidFill>
          <a:ln w="685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2" name="رسم 2">
            <a:extLst>
              <a:ext uri="{FF2B5EF4-FFF2-40B4-BE49-F238E27FC236}">
                <a16:creationId xmlns:a16="http://schemas.microsoft.com/office/drawing/2014/main" id="{833E8223-3335-480C-8CA3-523BCA29F0BA}"/>
              </a:ext>
            </a:extLst>
          </p:cNvPr>
          <p:cNvGrpSpPr/>
          <p:nvPr/>
        </p:nvGrpSpPr>
        <p:grpSpPr>
          <a:xfrm>
            <a:off x="11225774" y="3401797"/>
            <a:ext cx="1607233" cy="1602151"/>
            <a:chOff x="3088081" y="2195931"/>
            <a:chExt cx="650824" cy="648766"/>
          </a:xfrm>
        </p:grpSpPr>
        <p:sp>
          <p:nvSpPr>
            <p:cNvPr id="53" name="شكل حر: شكل 181">
              <a:extLst>
                <a:ext uri="{FF2B5EF4-FFF2-40B4-BE49-F238E27FC236}">
                  <a16:creationId xmlns:a16="http://schemas.microsoft.com/office/drawing/2014/main" id="{580D54A3-4114-4820-8968-63FD35AD0E86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" name="شكل حر: شكل 182">
              <a:extLst>
                <a:ext uri="{FF2B5EF4-FFF2-40B4-BE49-F238E27FC236}">
                  <a16:creationId xmlns:a16="http://schemas.microsoft.com/office/drawing/2014/main" id="{C5E8496A-3D2E-45C5-9BD6-605527B9C39E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" name="شكل حر: شكل 183">
              <a:extLst>
                <a:ext uri="{FF2B5EF4-FFF2-40B4-BE49-F238E27FC236}">
                  <a16:creationId xmlns:a16="http://schemas.microsoft.com/office/drawing/2014/main" id="{9557C279-650E-4DFB-B888-7AE9029E7D6F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" name="شكل حر: شكل 184">
              <a:extLst>
                <a:ext uri="{FF2B5EF4-FFF2-40B4-BE49-F238E27FC236}">
                  <a16:creationId xmlns:a16="http://schemas.microsoft.com/office/drawing/2014/main" id="{AE71CD83-589C-4A3E-9A5C-D89B2E44334C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7" name="شكل حر: شكل 185">
              <a:extLst>
                <a:ext uri="{FF2B5EF4-FFF2-40B4-BE49-F238E27FC236}">
                  <a16:creationId xmlns:a16="http://schemas.microsoft.com/office/drawing/2014/main" id="{0B8C2B78-7373-42C4-8FAA-849F3745A18F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8" name="شكل حر: شكل 186">
              <a:extLst>
                <a:ext uri="{FF2B5EF4-FFF2-40B4-BE49-F238E27FC236}">
                  <a16:creationId xmlns:a16="http://schemas.microsoft.com/office/drawing/2014/main" id="{FE9DFE20-89FE-4F1C-B101-8ECCE5E895AE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9" name="شكل حر: شكل 187">
              <a:extLst>
                <a:ext uri="{FF2B5EF4-FFF2-40B4-BE49-F238E27FC236}">
                  <a16:creationId xmlns:a16="http://schemas.microsoft.com/office/drawing/2014/main" id="{6C553FB1-266B-480E-B7C3-A0D6EFE17B71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0" name="شكل حر: شكل 188">
              <a:extLst>
                <a:ext uri="{FF2B5EF4-FFF2-40B4-BE49-F238E27FC236}">
                  <a16:creationId xmlns:a16="http://schemas.microsoft.com/office/drawing/2014/main" id="{A96A09CA-F253-4719-8987-47B581F5DF19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1" name="شكل حر: شكل 189">
              <a:extLst>
                <a:ext uri="{FF2B5EF4-FFF2-40B4-BE49-F238E27FC236}">
                  <a16:creationId xmlns:a16="http://schemas.microsoft.com/office/drawing/2014/main" id="{D929304B-4EAC-42C9-8C3F-9FEE93253AA1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2" name="شكل حر: شكل 190">
              <a:extLst>
                <a:ext uri="{FF2B5EF4-FFF2-40B4-BE49-F238E27FC236}">
                  <a16:creationId xmlns:a16="http://schemas.microsoft.com/office/drawing/2014/main" id="{2388BF08-EB5E-412D-940F-CB325215AFFF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74" name="رسم 2">
            <a:extLst>
              <a:ext uri="{FF2B5EF4-FFF2-40B4-BE49-F238E27FC236}">
                <a16:creationId xmlns:a16="http://schemas.microsoft.com/office/drawing/2014/main" id="{F2295594-3465-4287-BE80-6C2DDD7099F6}"/>
              </a:ext>
            </a:extLst>
          </p:cNvPr>
          <p:cNvGrpSpPr/>
          <p:nvPr/>
        </p:nvGrpSpPr>
        <p:grpSpPr>
          <a:xfrm>
            <a:off x="959760" y="5864820"/>
            <a:ext cx="1607233" cy="1602151"/>
            <a:chOff x="3088081" y="2195931"/>
            <a:chExt cx="650824" cy="648766"/>
          </a:xfrm>
        </p:grpSpPr>
        <p:sp>
          <p:nvSpPr>
            <p:cNvPr id="75" name="شكل حر: شكل 181">
              <a:extLst>
                <a:ext uri="{FF2B5EF4-FFF2-40B4-BE49-F238E27FC236}">
                  <a16:creationId xmlns:a16="http://schemas.microsoft.com/office/drawing/2014/main" id="{7CB5CFB5-923C-4BCD-B23F-A8E3143B2A55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6" name="شكل حر: شكل 182">
              <a:extLst>
                <a:ext uri="{FF2B5EF4-FFF2-40B4-BE49-F238E27FC236}">
                  <a16:creationId xmlns:a16="http://schemas.microsoft.com/office/drawing/2014/main" id="{7F69AF5C-14A8-49D2-92A2-824527AA002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7" name="شكل حر: شكل 183">
              <a:extLst>
                <a:ext uri="{FF2B5EF4-FFF2-40B4-BE49-F238E27FC236}">
                  <a16:creationId xmlns:a16="http://schemas.microsoft.com/office/drawing/2014/main" id="{DEA67D54-147E-44CD-BA16-C0553F7A874A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8" name="شكل حر: شكل 184">
              <a:extLst>
                <a:ext uri="{FF2B5EF4-FFF2-40B4-BE49-F238E27FC236}">
                  <a16:creationId xmlns:a16="http://schemas.microsoft.com/office/drawing/2014/main" id="{C34BE1E9-5B8E-46B0-88C1-8104E6709CB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9" name="شكل حر: شكل 185">
              <a:extLst>
                <a:ext uri="{FF2B5EF4-FFF2-40B4-BE49-F238E27FC236}">
                  <a16:creationId xmlns:a16="http://schemas.microsoft.com/office/drawing/2014/main" id="{1063A2BD-B268-4FCD-A1BB-27C7678B526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0" name="شكل حر: شكل 186">
              <a:extLst>
                <a:ext uri="{FF2B5EF4-FFF2-40B4-BE49-F238E27FC236}">
                  <a16:creationId xmlns:a16="http://schemas.microsoft.com/office/drawing/2014/main" id="{FD18B2FF-1206-4300-975F-B3FB810D963A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187">
              <a:extLst>
                <a:ext uri="{FF2B5EF4-FFF2-40B4-BE49-F238E27FC236}">
                  <a16:creationId xmlns:a16="http://schemas.microsoft.com/office/drawing/2014/main" id="{85207009-E8C2-4D7B-80E1-BE74C6807AB8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188">
              <a:extLst>
                <a:ext uri="{FF2B5EF4-FFF2-40B4-BE49-F238E27FC236}">
                  <a16:creationId xmlns:a16="http://schemas.microsoft.com/office/drawing/2014/main" id="{A663C37F-F4A9-4C2F-8AA5-8F2BF61F94AA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3" name="شكل حر: شكل 189">
              <a:extLst>
                <a:ext uri="{FF2B5EF4-FFF2-40B4-BE49-F238E27FC236}">
                  <a16:creationId xmlns:a16="http://schemas.microsoft.com/office/drawing/2014/main" id="{7F4435DC-17CB-4DFB-A1C4-8F58EB683C7B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4" name="شكل حر: شكل 190">
              <a:extLst>
                <a:ext uri="{FF2B5EF4-FFF2-40B4-BE49-F238E27FC236}">
                  <a16:creationId xmlns:a16="http://schemas.microsoft.com/office/drawing/2014/main" id="{421B8E53-4F59-4D4E-A7A5-471E1B089B46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13411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51138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صور من الوسائل التعليمية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 عن برنامج تقني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تفعيل تطبيق المدرسة الرقمية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405083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4197"/>
              </p:ext>
            </p:extLst>
          </p:nvPr>
        </p:nvGraphicFramePr>
        <p:xfrm>
          <a:off x="-9970" y="36526"/>
          <a:ext cx="5836672" cy="610496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تهيئة البيئة التعليمية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توفير بيئة تعليمية محفزة للتعلم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ترتيب الصف بما يحقق التفاعل الإيجابي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تهيئة أماكن التعلم الإلكتروني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توفير وسائل الأمن والسلامة داخل الصف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تعزيز العلاقة الإيجابية بين الطلاب والمعلم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19223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69573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5%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 عن تصنيف الطلاب حسب أنماط التعلم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نماذج من التحفيز المادي والمعنوي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215863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17524"/>
              </p:ext>
            </p:extLst>
          </p:nvPr>
        </p:nvGraphicFramePr>
        <p:xfrm>
          <a:off x="-9970" y="36526"/>
          <a:ext cx="5836672" cy="6467747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الإدارة الصفية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ضبط سلوك الطلاب باستخدام أساليب إدارة صفية إيجابية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استراتيجيات تعزيز الانضباط الذاتي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التعامل الفعال مع المشكلات الصفية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تنظيم الوقت بفاعلية داخل الحصة الدراسية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توزيع الأدوار والمهام بين الطلاب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65225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38559"/>
              </p:ext>
            </p:extLst>
          </p:nvPr>
        </p:nvGraphicFramePr>
        <p:xfrm>
          <a:off x="-9970" y="36526"/>
          <a:ext cx="5836672" cy="674504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5%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كشف المتابعة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تطبيق إدارة الصف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2531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53285"/>
              </p:ext>
            </p:extLst>
          </p:nvPr>
        </p:nvGraphicFramePr>
        <p:xfrm>
          <a:off x="-9970" y="36526"/>
          <a:ext cx="5836672" cy="7035165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تحليل نتائج المتعلمين وتشخيص مستوياتهم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أدوات تقويم متنوعة لتحديد مستويات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تحليل البيانات التقويمية بطرق علمية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تقديم تغذية راجعة بنّاءة للطلاب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تصميم خطط علاجية وإثرائية بناءً على نتائج التحليل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متابعة تنفيذ برامج الدعم الأكاديمي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214467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66841"/>
              </p:ext>
            </p:extLst>
          </p:nvPr>
        </p:nvGraphicFramePr>
        <p:xfrm>
          <a:off x="-9970" y="36526"/>
          <a:ext cx="5836672" cy="674504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تقريرتحليل</a:t>
                      </a: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 نتائج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معالجة الفاقد التعليمي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15588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22384"/>
              </p:ext>
            </p:extLst>
          </p:nvPr>
        </p:nvGraphicFramePr>
        <p:xfrm>
          <a:off x="-9970" y="36526"/>
          <a:ext cx="5836672" cy="6993527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تنوع أساليب التقويم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التقويم التكويني والختامي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التقويم الذاتي وتقويم الأقران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تصميم اختبارات تتناسب مع معايير الأداء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أدوات تقويم متنوعة مثل الملاحظة ، قوائم الشطب ،السلالم </a:t>
                      </a:r>
                      <a:r>
                        <a:rPr lang="ar-SA" sz="23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التقديرية،ملفات</a:t>
                      </a: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 الانجاز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تحليل نتائج التقويم لتحسين مخرجات التعلم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720290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15486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نماذج من الاختبارات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ملفات إنجاز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نماذج من المهام الأدائية والمشاريع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28095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6762"/>
              </p:ext>
            </p:extLst>
          </p:nvPr>
        </p:nvGraphicFramePr>
        <p:xfrm>
          <a:off x="-9970" y="36526"/>
          <a:ext cx="5836672" cy="610496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أداء الواجبات الوظيفية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التقيد بالدوام الرسمي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تأدية الحصص وفق الجدول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المشاركة في الإشراف </a:t>
                      </a:r>
                      <a:r>
                        <a:rPr lang="ar-SA" sz="23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والمنابة</a:t>
                      </a: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إعداد ومتابعة الدروس والواجبات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81438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578EA114-C7A4-4BA9-AEB4-88F07BDDEA2B}"/>
              </a:ext>
            </a:extLst>
          </p:cNvPr>
          <p:cNvSpPr txBox="1"/>
          <p:nvPr/>
        </p:nvSpPr>
        <p:spPr>
          <a:xfrm>
            <a:off x="1098616" y="2247993"/>
            <a:ext cx="4248318" cy="12481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ea typeface="+mj-ea"/>
                <a:cs typeface="Asmaa Font" panose="00000500000000000000" pitchFamily="50" charset="-78"/>
              </a:rPr>
              <a:t>أبرز عناصر تقييم </a:t>
            </a:r>
            <a:r>
              <a:rPr lang="ar-SA" sz="36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ea typeface="+mj-ea"/>
                <a:cs typeface="Asmaa Font" panose="00000500000000000000" pitchFamily="50" charset="-78"/>
              </a:rPr>
              <a:t>المعلميين</a:t>
            </a:r>
            <a:endParaRPr lang="en-US" sz="3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ea typeface="+mj-ea"/>
              <a:cs typeface="Asmaa Font" panose="00000500000000000000" pitchFamily="50" charset="-78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ea typeface="+mj-ea"/>
              <a:cs typeface="Asmaa Font" panose="00000500000000000000" pitchFamily="50" charset="-78"/>
            </a:endParaRPr>
          </a:p>
        </p:txBody>
      </p:sp>
      <p:sp>
        <p:nvSpPr>
          <p:cNvPr id="29" name="Isosceles Triangle 17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endParaRPr lang="ar-SA"/>
          </a:p>
          <a:p>
            <a:pPr>
              <a:spcAft>
                <a:spcPts val="600"/>
              </a:spcAft>
            </a:pPr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90EB6-011D-4242-90A9-B977B6213F2F}"/>
              </a:ext>
            </a:extLst>
          </p:cNvPr>
          <p:cNvSpPr txBox="1"/>
          <p:nvPr/>
        </p:nvSpPr>
        <p:spPr>
          <a:xfrm>
            <a:off x="4693920" y="3251200"/>
            <a:ext cx="4419600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endParaRPr lang="ar-SA"/>
          </a:p>
          <a:p>
            <a:pPr>
              <a:spcAft>
                <a:spcPts val="600"/>
              </a:spcAft>
            </a:pPr>
            <a:endParaRPr lang="ar-SA"/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4AD5A277-596C-4F53-9123-503D32C12A61}"/>
              </a:ext>
            </a:extLst>
          </p:cNvPr>
          <p:cNvSpPr txBox="1"/>
          <p:nvPr/>
        </p:nvSpPr>
        <p:spPr>
          <a:xfrm>
            <a:off x="1429800" y="2784119"/>
            <a:ext cx="346732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ea typeface="+mj-ea"/>
                <a:cs typeface="Asmaa Font" panose="00000500000000000000" pitchFamily="50" charset="-78"/>
              </a:rPr>
              <a:t>وفق الأداء الوظيفي الجديد</a:t>
            </a:r>
            <a:endParaRPr lang="en-US" sz="36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ea typeface="+mj-ea"/>
              <a:cs typeface="Asmaa Font" panose="00000500000000000000" pitchFamily="50" charset="-78"/>
            </a:endParaRPr>
          </a:p>
          <a:p>
            <a:pPr algn="ctr"/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cs typeface="Asmaa Font" panose="00000500000000000000" pitchFamily="50" charset="-78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71" name="TextBox 70">
            <a:hlinkClick r:id="" action="ppaction://noaction"/>
            <a:extLst>
              <a:ext uri="{FF2B5EF4-FFF2-40B4-BE49-F238E27FC236}">
                <a16:creationId xmlns:a16="http://schemas.microsoft.com/office/drawing/2014/main" id="{32CE2E1F-0E9E-4CC4-9363-71A3BEFA4BF5}"/>
              </a:ext>
            </a:extLst>
          </p:cNvPr>
          <p:cNvSpPr txBox="1"/>
          <p:nvPr/>
        </p:nvSpPr>
        <p:spPr>
          <a:xfrm>
            <a:off x="1239992" y="3798651"/>
            <a:ext cx="399740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maa Font" panose="00000500000000000000" pitchFamily="50" charset="-78"/>
                <a:ea typeface="+mj-ea"/>
                <a:cs typeface="Asmaa Font" panose="00000500000000000000" pitchFamily="50" charset="-78"/>
              </a:rPr>
              <a:t>مع أمثلة لتحقيق العنصر مع التوزيع النسبي لكل عنصر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maa Font" panose="00000500000000000000" pitchFamily="50" charset="-78"/>
              <a:cs typeface="Asmaa Font" panose="00000500000000000000" pitchFamily="50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10188E-0E7F-2D9D-675E-7BDF01311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5" y="6126545"/>
            <a:ext cx="352379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71" grpId="0"/>
      <p:bldP spid="7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0493"/>
              </p:ext>
            </p:extLst>
          </p:nvPr>
        </p:nvGraphicFramePr>
        <p:xfrm>
          <a:off x="-9970" y="36526"/>
          <a:ext cx="5836672" cy="674504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الدوام الرسمي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المناوبة والإشراف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الانتظار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خطة توزيع المنهج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768525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24014"/>
              </p:ext>
            </p:extLst>
          </p:nvPr>
        </p:nvGraphicFramePr>
        <p:xfrm>
          <a:off x="-9970" y="36526"/>
          <a:ext cx="5836672" cy="60844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التفاعل مع المجتمع المهني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المشاركة في     مجتمعات التعلم المهنية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تبادل الزيارات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الدروس التطبيقية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حضور الدورات والورش التدريبية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210633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43061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مجتمعات التعلم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سجل تبادل الزيارات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 درس تطبيقي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شهادات حضور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288434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18908"/>
              </p:ext>
            </p:extLst>
          </p:nvPr>
        </p:nvGraphicFramePr>
        <p:xfrm>
          <a:off x="-9970" y="36526"/>
          <a:ext cx="5836672" cy="610496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التفاعل مع أولياء الأمور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التواصل مع أولياء الأمور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تزويدهم بمستويات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إيصال الملاحظات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المشاركة في الجمعية العمومية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425243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96336"/>
              </p:ext>
            </p:extLst>
          </p:nvPr>
        </p:nvGraphicFramePr>
        <p:xfrm>
          <a:off x="-9970" y="36526"/>
          <a:ext cx="5836672" cy="6745041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صور من الجمعية العمومية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 اجتماع مع ولي الأمر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نسخة من الخطة الأسبوعية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82333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90110"/>
              </p:ext>
            </p:extLst>
          </p:nvPr>
        </p:nvGraphicFramePr>
        <p:xfrm>
          <a:off x="-9970" y="36526"/>
          <a:ext cx="5836672" cy="6467747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التنويع في استراتيجيات التدريس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المعلم لأساليب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تدريس متنوعة تتناسب مع الفروق الفردية بين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تفعيل استراتيجيات التعلم النشط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دمج مهارات التفكير العليا في التدريس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الأنشطة الصفية واللاصفية لتعزيز تعلم الطلاب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17414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87690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تقرير عن تطبيق استراتيجية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ملف انجاز المعلم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340486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78339"/>
              </p:ext>
            </p:extLst>
          </p:nvPr>
        </p:nvGraphicFramePr>
        <p:xfrm>
          <a:off x="-9970" y="36526"/>
          <a:ext cx="5836672" cy="6467747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تحسين نتائج المتعلمين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نتائج التقويم في تحسين مستوى الطلاب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تقديم الدعم الأكاديمي للطلاب ذوي الأداء المتدني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إثراء تعلم الطلاب المتفوقين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أساليب التحفيز المناسبة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تعزيز مهارات التعلم الذاتي لدى الطلاب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46407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92436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نتائج الاختبارات القبلية والبعدية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كشف متابعة الطلاب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982178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192"/>
              </p:ext>
            </p:extLst>
          </p:nvPr>
        </p:nvGraphicFramePr>
        <p:xfrm>
          <a:off x="-9970" y="36526"/>
          <a:ext cx="5836672" cy="60844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إعداد وتنفيذ خطة التعلم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إعداد خطط دراسية تتضمن أهدافاً واضحة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اختيار أساليب تدريس مناسبة 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تحديد استراتيجيات التقويم الملائمة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مصادر التعلم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تحقيق الترابط بين مكونات الخطة الدراسية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872711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52892"/>
              </p:ext>
            </p:extLst>
          </p:nvPr>
        </p:nvGraphicFramePr>
        <p:xfrm>
          <a:off x="-9970" y="36526"/>
          <a:ext cx="5836672" cy="671932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النسبة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توفر الشاهد ونوع الشاهد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10%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خطة توزيع المنهج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نماذج من إعداد الدروس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نماذج من الواجبات والاختبارات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04926633-8851-8EED-077C-798207BB338E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413831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51CD1-A348-432F-BD98-5409FBAA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688" y1="51500" x2="53938" y2="71625"/>
                        <a14:foregroundMark x1="53938" y1="71625" x2="31125" y2="51750"/>
                        <a14:foregroundMark x1="31125" y1="51750" x2="41063" y2="72063"/>
                        <a14:foregroundMark x1="41063" y1="72063" x2="70438" y2="69063"/>
                        <a14:foregroundMark x1="70438" y1="69063" x2="80250" y2="50688"/>
                        <a14:foregroundMark x1="80250" y1="50688" x2="67313" y2="31000"/>
                        <a14:foregroundMark x1="67313" y1="31000" x2="41813" y2="32250"/>
                        <a14:foregroundMark x1="41813" y1="32250" x2="26625" y2="41563"/>
                        <a14:foregroundMark x1="26625" y1="41563" x2="21500" y2="51812"/>
                        <a14:foregroundMark x1="72188" y1="39688" x2="87688" y2="50000"/>
                        <a14:foregroundMark x1="87688" y1="50000" x2="73250" y2="70313"/>
                        <a14:foregroundMark x1="73250" y1="70313" x2="50750" y2="77875"/>
                        <a14:foregroundMark x1="74313" y1="60063" x2="60375" y2="47563"/>
                        <a14:foregroundMark x1="60375" y1="47563" x2="63938" y2="54313"/>
                        <a14:foregroundMark x1="66813" y1="68625" x2="48125" y2="65500"/>
                        <a14:foregroundMark x1="48125" y1="65500" x2="48250" y2="60750"/>
                        <a14:foregroundMark x1="45750" y1="72563" x2="59438" y2="50063"/>
                        <a14:foregroundMark x1="59438" y1="50063" x2="40750" y2="57563"/>
                        <a14:foregroundMark x1="40750" y1="57563" x2="40750" y2="54000"/>
                        <a14:foregroundMark x1="43625" y1="46813" x2="47563" y2="47875"/>
                        <a14:foregroundMark x1="50375" y1="52875" x2="36500" y2="49000"/>
                        <a14:foregroundMark x1="53938" y1="49688" x2="47875" y2="44313"/>
                        <a14:foregroundMark x1="56125" y1="50375" x2="53250" y2="51125"/>
                        <a14:foregroundMark x1="33625" y1="70063" x2="23500" y2="52625"/>
                        <a14:foregroundMark x1="23500" y1="52625" x2="42125" y2="61125"/>
                        <a14:foregroundMark x1="42125" y1="61125" x2="30375" y2="68625"/>
                        <a14:foregroundMark x1="21500" y1="71438" x2="20063" y2="60750"/>
                        <a14:foregroundMark x1="72500" y1="45438" x2="71813" y2="39000"/>
                        <a14:foregroundMark x1="80750" y1="42563" x2="77500" y2="68125"/>
                        <a14:foregroundMark x1="77500" y1="68125" x2="63250" y2="56813"/>
                        <a14:backgroundMark x1="56125" y1="61500" x2="56125" y2="61500"/>
                        <a14:backgroundMark x1="62187" y1="39000" x2="62187" y2="39000"/>
                        <a14:backgroundMark x1="54688" y1="26500" x2="54688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8" y="-144693"/>
            <a:ext cx="2846386" cy="2846386"/>
          </a:xfrm>
          <a:prstGeom prst="rect">
            <a:avLst/>
          </a:prstGeom>
        </p:spPr>
      </p:pic>
      <p:pic>
        <p:nvPicPr>
          <p:cNvPr id="7" name="صورة 16" descr="Text&#10;&#10;Description automatically generated">
            <a:extLst>
              <a:ext uri="{FF2B5EF4-FFF2-40B4-BE49-F238E27FC236}">
                <a16:creationId xmlns:a16="http://schemas.microsoft.com/office/drawing/2014/main" id="{A01985AD-B915-4D45-B2B3-6E42F089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6" y="2641526"/>
            <a:ext cx="4913594" cy="16337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B350B5-CA19-4DA3-8008-27D671310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80" y="4858185"/>
            <a:ext cx="2141658" cy="1431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A3626-35C2-4396-A73C-7556130A9322}"/>
              </a:ext>
            </a:extLst>
          </p:cNvPr>
          <p:cNvSpPr txBox="1"/>
          <p:nvPr/>
        </p:nvSpPr>
        <p:spPr>
          <a:xfrm>
            <a:off x="1837113" y="1147156"/>
            <a:ext cx="395685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رسم 2">
            <a:extLst>
              <a:ext uri="{FF2B5EF4-FFF2-40B4-BE49-F238E27FC236}">
                <a16:creationId xmlns:a16="http://schemas.microsoft.com/office/drawing/2014/main" id="{61168099-68C4-40B1-B38B-294980EC6E2E}"/>
              </a:ext>
            </a:extLst>
          </p:cNvPr>
          <p:cNvGrpSpPr/>
          <p:nvPr/>
        </p:nvGrpSpPr>
        <p:grpSpPr>
          <a:xfrm>
            <a:off x="3167564" y="5210097"/>
            <a:ext cx="1607233" cy="1602151"/>
            <a:chOff x="3088081" y="2195931"/>
            <a:chExt cx="650824" cy="648766"/>
          </a:xfrm>
        </p:grpSpPr>
        <p:sp>
          <p:nvSpPr>
            <p:cNvPr id="39" name="شكل حر: شكل 181">
              <a:extLst>
                <a:ext uri="{FF2B5EF4-FFF2-40B4-BE49-F238E27FC236}">
                  <a16:creationId xmlns:a16="http://schemas.microsoft.com/office/drawing/2014/main" id="{505AFF90-0903-40C5-B74A-9D0F11ED6A1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شكل حر: شكل 182">
              <a:extLst>
                <a:ext uri="{FF2B5EF4-FFF2-40B4-BE49-F238E27FC236}">
                  <a16:creationId xmlns:a16="http://schemas.microsoft.com/office/drawing/2014/main" id="{43B2A7C4-6380-48E6-9396-860C7076AE3F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شكل حر: شكل 183">
              <a:extLst>
                <a:ext uri="{FF2B5EF4-FFF2-40B4-BE49-F238E27FC236}">
                  <a16:creationId xmlns:a16="http://schemas.microsoft.com/office/drawing/2014/main" id="{31BFA4C0-1AD0-498E-BEC1-3EB83594D1BD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شكل حر: شكل 184">
              <a:extLst>
                <a:ext uri="{FF2B5EF4-FFF2-40B4-BE49-F238E27FC236}">
                  <a16:creationId xmlns:a16="http://schemas.microsoft.com/office/drawing/2014/main" id="{6A07A643-F3E7-4F7A-87EC-F00A5FF3639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شكل حر: شكل 185">
              <a:extLst>
                <a:ext uri="{FF2B5EF4-FFF2-40B4-BE49-F238E27FC236}">
                  <a16:creationId xmlns:a16="http://schemas.microsoft.com/office/drawing/2014/main" id="{785ED72A-BC5B-45AF-8C37-3D7A7EC37F05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شكل حر: شكل 186">
              <a:extLst>
                <a:ext uri="{FF2B5EF4-FFF2-40B4-BE49-F238E27FC236}">
                  <a16:creationId xmlns:a16="http://schemas.microsoft.com/office/drawing/2014/main" id="{32873780-4851-497F-82E9-1E3D993ECEB7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شكل حر: شكل 187">
              <a:extLst>
                <a:ext uri="{FF2B5EF4-FFF2-40B4-BE49-F238E27FC236}">
                  <a16:creationId xmlns:a16="http://schemas.microsoft.com/office/drawing/2014/main" id="{7EF84B51-C41F-4A30-A099-4A040EDFD50F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شكل حر: شكل 188">
              <a:extLst>
                <a:ext uri="{FF2B5EF4-FFF2-40B4-BE49-F238E27FC236}">
                  <a16:creationId xmlns:a16="http://schemas.microsoft.com/office/drawing/2014/main" id="{E649C3B5-7726-41CF-8186-E178B2DEE05D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شكل حر: شكل 189">
              <a:extLst>
                <a:ext uri="{FF2B5EF4-FFF2-40B4-BE49-F238E27FC236}">
                  <a16:creationId xmlns:a16="http://schemas.microsoft.com/office/drawing/2014/main" id="{674BB6BD-B5ED-4961-B5A3-831A46C49184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شكل حر: شكل 190">
              <a:extLst>
                <a:ext uri="{FF2B5EF4-FFF2-40B4-BE49-F238E27FC236}">
                  <a16:creationId xmlns:a16="http://schemas.microsoft.com/office/drawing/2014/main" id="{8C4E2957-2805-4578-B073-C2D414364630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رسم 2">
            <a:extLst>
              <a:ext uri="{FF2B5EF4-FFF2-40B4-BE49-F238E27FC236}">
                <a16:creationId xmlns:a16="http://schemas.microsoft.com/office/drawing/2014/main" id="{90E5ED0F-DD06-4686-9C57-98975C0D60A6}"/>
              </a:ext>
            </a:extLst>
          </p:cNvPr>
          <p:cNvGrpSpPr/>
          <p:nvPr/>
        </p:nvGrpSpPr>
        <p:grpSpPr>
          <a:xfrm>
            <a:off x="4300151" y="174325"/>
            <a:ext cx="1607233" cy="1602151"/>
            <a:chOff x="3088081" y="2195931"/>
            <a:chExt cx="650824" cy="648766"/>
          </a:xfrm>
        </p:grpSpPr>
        <p:sp>
          <p:nvSpPr>
            <p:cNvPr id="50" name="شكل حر: شكل 181">
              <a:extLst>
                <a:ext uri="{FF2B5EF4-FFF2-40B4-BE49-F238E27FC236}">
                  <a16:creationId xmlns:a16="http://schemas.microsoft.com/office/drawing/2014/main" id="{30BBC098-BEDC-46DB-A18F-76D23EBB0753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شكل حر: شكل 182">
              <a:extLst>
                <a:ext uri="{FF2B5EF4-FFF2-40B4-BE49-F238E27FC236}">
                  <a16:creationId xmlns:a16="http://schemas.microsoft.com/office/drawing/2014/main" id="{50DFA8CE-4914-47C0-B6A5-9EBBA96E1E75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شكل حر: شكل 183">
              <a:extLst>
                <a:ext uri="{FF2B5EF4-FFF2-40B4-BE49-F238E27FC236}">
                  <a16:creationId xmlns:a16="http://schemas.microsoft.com/office/drawing/2014/main" id="{46B7DE5A-0D66-4482-A7C0-8FD474089EB0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شكل حر: شكل 184">
              <a:extLst>
                <a:ext uri="{FF2B5EF4-FFF2-40B4-BE49-F238E27FC236}">
                  <a16:creationId xmlns:a16="http://schemas.microsoft.com/office/drawing/2014/main" id="{46DA0EBD-8F36-4E61-A258-B1390AA035FB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شكل حر: شكل 185">
              <a:extLst>
                <a:ext uri="{FF2B5EF4-FFF2-40B4-BE49-F238E27FC236}">
                  <a16:creationId xmlns:a16="http://schemas.microsoft.com/office/drawing/2014/main" id="{70A32199-4BB7-4E14-B929-BBB90DC4DCAE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شكل حر: شكل 186">
              <a:extLst>
                <a:ext uri="{FF2B5EF4-FFF2-40B4-BE49-F238E27FC236}">
                  <a16:creationId xmlns:a16="http://schemas.microsoft.com/office/drawing/2014/main" id="{24199F37-F596-4EDB-BB6C-931121C203A6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شكل حر: شكل 187">
              <a:extLst>
                <a:ext uri="{FF2B5EF4-FFF2-40B4-BE49-F238E27FC236}">
                  <a16:creationId xmlns:a16="http://schemas.microsoft.com/office/drawing/2014/main" id="{4752FC2B-7850-41AA-BFBA-F83E8FDA188E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شكل حر: شكل 188">
              <a:extLst>
                <a:ext uri="{FF2B5EF4-FFF2-40B4-BE49-F238E27FC236}">
                  <a16:creationId xmlns:a16="http://schemas.microsoft.com/office/drawing/2014/main" id="{32F397E9-5DFA-4578-9435-0640B8C1DF95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شكل حر: شكل 189">
              <a:extLst>
                <a:ext uri="{FF2B5EF4-FFF2-40B4-BE49-F238E27FC236}">
                  <a16:creationId xmlns:a16="http://schemas.microsoft.com/office/drawing/2014/main" id="{D9C41801-B3FB-4422-8CD6-53E49F5D271D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شكل حر: شكل 190">
              <a:extLst>
                <a:ext uri="{FF2B5EF4-FFF2-40B4-BE49-F238E27FC236}">
                  <a16:creationId xmlns:a16="http://schemas.microsoft.com/office/drawing/2014/main" id="{C2B2DF6A-011E-4706-A906-42D444A7EE81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رسم 2">
            <a:extLst>
              <a:ext uri="{FF2B5EF4-FFF2-40B4-BE49-F238E27FC236}">
                <a16:creationId xmlns:a16="http://schemas.microsoft.com/office/drawing/2014/main" id="{32111E70-B08B-4CAC-B56D-9C01F51A4766}"/>
              </a:ext>
            </a:extLst>
          </p:cNvPr>
          <p:cNvGrpSpPr/>
          <p:nvPr/>
        </p:nvGrpSpPr>
        <p:grpSpPr>
          <a:xfrm>
            <a:off x="9176680" y="4950976"/>
            <a:ext cx="1607233" cy="1602151"/>
            <a:chOff x="3088081" y="2195931"/>
            <a:chExt cx="650824" cy="648766"/>
          </a:xfrm>
        </p:grpSpPr>
        <p:sp>
          <p:nvSpPr>
            <p:cNvPr id="61" name="شكل حر: شكل 181">
              <a:extLst>
                <a:ext uri="{FF2B5EF4-FFF2-40B4-BE49-F238E27FC236}">
                  <a16:creationId xmlns:a16="http://schemas.microsoft.com/office/drawing/2014/main" id="{8A94367E-63D6-4CB2-9F98-5329E6DE9D7C}"/>
                </a:ext>
              </a:extLst>
            </p:cNvPr>
            <p:cNvSpPr/>
            <p:nvPr/>
          </p:nvSpPr>
          <p:spPr>
            <a:xfrm>
              <a:off x="3088081" y="2204161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شكل حر: شكل 182">
              <a:extLst>
                <a:ext uri="{FF2B5EF4-FFF2-40B4-BE49-F238E27FC236}">
                  <a16:creationId xmlns:a16="http://schemas.microsoft.com/office/drawing/2014/main" id="{0CFF128C-BCD2-411B-B607-53345EEADD44}"/>
                </a:ext>
              </a:extLst>
            </p:cNvPr>
            <p:cNvSpPr/>
            <p:nvPr/>
          </p:nvSpPr>
          <p:spPr>
            <a:xfrm>
              <a:off x="3101797" y="2195931"/>
              <a:ext cx="344957" cy="418338"/>
            </a:xfrm>
            <a:custGeom>
              <a:avLst/>
              <a:gdLst>
                <a:gd name="connsiteX0" fmla="*/ 344957 w 344957"/>
                <a:gd name="connsiteY0" fmla="*/ 0 h 418338"/>
                <a:gd name="connsiteX1" fmla="*/ 0 w 344957"/>
                <a:gd name="connsiteY1" fmla="*/ 418338 h 4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8338">
                  <a:moveTo>
                    <a:pt x="344957" y="0"/>
                  </a:moveTo>
                  <a:lnTo>
                    <a:pt x="0" y="418338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شكل حر: شكل 183">
              <a:extLst>
                <a:ext uri="{FF2B5EF4-FFF2-40B4-BE49-F238E27FC236}">
                  <a16:creationId xmlns:a16="http://schemas.microsoft.com/office/drawing/2014/main" id="{FC372BB5-91A1-4A58-B9E3-1AA7369E2929}"/>
                </a:ext>
              </a:extLst>
            </p:cNvPr>
            <p:cNvSpPr/>
            <p:nvPr/>
          </p:nvSpPr>
          <p:spPr>
            <a:xfrm>
              <a:off x="3134715" y="2215134"/>
              <a:ext cx="395020" cy="479374"/>
            </a:xfrm>
            <a:custGeom>
              <a:avLst/>
              <a:gdLst>
                <a:gd name="connsiteX0" fmla="*/ 395021 w 395020"/>
                <a:gd name="connsiteY0" fmla="*/ 0 h 479374"/>
                <a:gd name="connsiteX1" fmla="*/ 0 w 395020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020" h="479374">
                  <a:moveTo>
                    <a:pt x="395021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شكل حر: شكل 184">
              <a:extLst>
                <a:ext uri="{FF2B5EF4-FFF2-40B4-BE49-F238E27FC236}">
                  <a16:creationId xmlns:a16="http://schemas.microsoft.com/office/drawing/2014/main" id="{AC01E21B-B890-46BD-A12F-A35964086750}"/>
                </a:ext>
              </a:extLst>
            </p:cNvPr>
            <p:cNvSpPr/>
            <p:nvPr/>
          </p:nvSpPr>
          <p:spPr>
            <a:xfrm>
              <a:off x="3489960" y="2536088"/>
              <a:ext cx="248945" cy="301752"/>
            </a:xfrm>
            <a:custGeom>
              <a:avLst/>
              <a:gdLst>
                <a:gd name="connsiteX0" fmla="*/ 248945 w 248945"/>
                <a:gd name="connsiteY0" fmla="*/ 0 h 301752"/>
                <a:gd name="connsiteX1" fmla="*/ 0 w 248945"/>
                <a:gd name="connsiteY1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45" h="301752">
                  <a:moveTo>
                    <a:pt x="248945" y="0"/>
                  </a:moveTo>
                  <a:lnTo>
                    <a:pt x="0" y="3017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شكل حر: شكل 185">
              <a:extLst>
                <a:ext uri="{FF2B5EF4-FFF2-40B4-BE49-F238E27FC236}">
                  <a16:creationId xmlns:a16="http://schemas.microsoft.com/office/drawing/2014/main" id="{8C378FD6-30EB-4475-A4DF-63E9483A0C59}"/>
                </a:ext>
              </a:extLst>
            </p:cNvPr>
            <p:cNvSpPr/>
            <p:nvPr/>
          </p:nvSpPr>
          <p:spPr>
            <a:xfrm>
              <a:off x="3622319" y="2692450"/>
              <a:ext cx="78181" cy="94640"/>
            </a:xfrm>
            <a:custGeom>
              <a:avLst/>
              <a:gdLst>
                <a:gd name="connsiteX0" fmla="*/ 78181 w 78181"/>
                <a:gd name="connsiteY0" fmla="*/ 0 h 94640"/>
                <a:gd name="connsiteX1" fmla="*/ 0 w 78181"/>
                <a:gd name="connsiteY1" fmla="*/ 94640 h 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81" h="94640">
                  <a:moveTo>
                    <a:pt x="78181" y="0"/>
                  </a:moveTo>
                  <a:lnTo>
                    <a:pt x="0" y="94640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شكل حر: شكل 186">
              <a:extLst>
                <a:ext uri="{FF2B5EF4-FFF2-40B4-BE49-F238E27FC236}">
                  <a16:creationId xmlns:a16="http://schemas.microsoft.com/office/drawing/2014/main" id="{B726B5CD-438B-469A-8A10-756CFB72627F}"/>
                </a:ext>
              </a:extLst>
            </p:cNvPr>
            <p:cNvSpPr/>
            <p:nvPr/>
          </p:nvSpPr>
          <p:spPr>
            <a:xfrm>
              <a:off x="3116884" y="2274798"/>
              <a:ext cx="78867" cy="95326"/>
            </a:xfrm>
            <a:custGeom>
              <a:avLst/>
              <a:gdLst>
                <a:gd name="connsiteX0" fmla="*/ 78867 w 78867"/>
                <a:gd name="connsiteY0" fmla="*/ 0 h 95326"/>
                <a:gd name="connsiteX1" fmla="*/ 0 w 78867"/>
                <a:gd name="connsiteY1" fmla="*/ 95326 h 9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67" h="95326">
                  <a:moveTo>
                    <a:pt x="78867" y="0"/>
                  </a:moveTo>
                  <a:lnTo>
                    <a:pt x="0" y="95326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شكل حر: شكل 187">
              <a:extLst>
                <a:ext uri="{FF2B5EF4-FFF2-40B4-BE49-F238E27FC236}">
                  <a16:creationId xmlns:a16="http://schemas.microsoft.com/office/drawing/2014/main" id="{F8F0F8D2-075C-4D83-8499-A46323F61094}"/>
                </a:ext>
              </a:extLst>
            </p:cNvPr>
            <p:cNvSpPr/>
            <p:nvPr/>
          </p:nvSpPr>
          <p:spPr>
            <a:xfrm>
              <a:off x="3381603" y="2427046"/>
              <a:ext cx="344957" cy="417652"/>
            </a:xfrm>
            <a:custGeom>
              <a:avLst/>
              <a:gdLst>
                <a:gd name="connsiteX0" fmla="*/ 344957 w 344957"/>
                <a:gd name="connsiteY0" fmla="*/ 0 h 417652"/>
                <a:gd name="connsiteX1" fmla="*/ 0 w 344957"/>
                <a:gd name="connsiteY1" fmla="*/ 417652 h 4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957" h="417652">
                  <a:moveTo>
                    <a:pt x="344957" y="0"/>
                  </a:moveTo>
                  <a:lnTo>
                    <a:pt x="0" y="417652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شكل حر: شكل 188">
              <a:extLst>
                <a:ext uri="{FF2B5EF4-FFF2-40B4-BE49-F238E27FC236}">
                  <a16:creationId xmlns:a16="http://schemas.microsoft.com/office/drawing/2014/main" id="{2E1E2900-B8B1-4873-B8A9-52CCF9A53508}"/>
                </a:ext>
              </a:extLst>
            </p:cNvPr>
            <p:cNvSpPr/>
            <p:nvPr/>
          </p:nvSpPr>
          <p:spPr>
            <a:xfrm>
              <a:off x="3296564" y="2348865"/>
              <a:ext cx="395706" cy="479374"/>
            </a:xfrm>
            <a:custGeom>
              <a:avLst/>
              <a:gdLst>
                <a:gd name="connsiteX0" fmla="*/ 395707 w 395706"/>
                <a:gd name="connsiteY0" fmla="*/ 0 h 479374"/>
                <a:gd name="connsiteX1" fmla="*/ 0 w 395706"/>
                <a:gd name="connsiteY1" fmla="*/ 479374 h 4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706" h="479374">
                  <a:moveTo>
                    <a:pt x="395707" y="0"/>
                  </a:moveTo>
                  <a:lnTo>
                    <a:pt x="0" y="479374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شكل حر: شكل 189">
              <a:extLst>
                <a:ext uri="{FF2B5EF4-FFF2-40B4-BE49-F238E27FC236}">
                  <a16:creationId xmlns:a16="http://schemas.microsoft.com/office/drawing/2014/main" id="{1C22B963-58E5-436F-AD48-5A61C745E888}"/>
                </a:ext>
              </a:extLst>
            </p:cNvPr>
            <p:cNvSpPr/>
            <p:nvPr/>
          </p:nvSpPr>
          <p:spPr>
            <a:xfrm>
              <a:off x="3184779" y="225148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شكل حر: شكل 190">
              <a:extLst>
                <a:ext uri="{FF2B5EF4-FFF2-40B4-BE49-F238E27FC236}">
                  <a16:creationId xmlns:a16="http://schemas.microsoft.com/office/drawing/2014/main" id="{0D10345E-3DA6-4324-BE84-E30FDB22232E}"/>
                </a:ext>
              </a:extLst>
            </p:cNvPr>
            <p:cNvSpPr/>
            <p:nvPr/>
          </p:nvSpPr>
          <p:spPr>
            <a:xfrm>
              <a:off x="3235528" y="2294001"/>
              <a:ext cx="416280" cy="504063"/>
            </a:xfrm>
            <a:custGeom>
              <a:avLst/>
              <a:gdLst>
                <a:gd name="connsiteX0" fmla="*/ 416281 w 416280"/>
                <a:gd name="connsiteY0" fmla="*/ 0 h 504063"/>
                <a:gd name="connsiteX1" fmla="*/ 0 w 416280"/>
                <a:gd name="connsiteY1" fmla="*/ 504063 h 50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280" h="504063">
                  <a:moveTo>
                    <a:pt x="416281" y="0"/>
                  </a:moveTo>
                  <a:lnTo>
                    <a:pt x="0" y="504063"/>
                  </a:lnTo>
                </a:path>
              </a:pathLst>
            </a:custGeom>
            <a:ln w="6858" cap="flat">
              <a:solidFill>
                <a:srgbClr val="BFD3F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04B728-1C24-E202-05A9-E89DC932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2533"/>
              </p:ext>
            </p:extLst>
          </p:nvPr>
        </p:nvGraphicFramePr>
        <p:xfrm>
          <a:off x="-9970" y="36526"/>
          <a:ext cx="5836672" cy="60844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2918336">
                  <a:extLst>
                    <a:ext uri="{9D8B030D-6E8A-4147-A177-3AD203B41FA5}">
                      <a16:colId xmlns:a16="http://schemas.microsoft.com/office/drawing/2014/main" val="2255314915"/>
                    </a:ext>
                  </a:extLst>
                </a:gridCol>
                <a:gridCol w="2918336">
                  <a:extLst>
                    <a:ext uri="{9D8B030D-6E8A-4147-A177-3AD203B41FA5}">
                      <a16:colId xmlns:a16="http://schemas.microsoft.com/office/drawing/2014/main" val="629998458"/>
                    </a:ext>
                  </a:extLst>
                </a:gridCol>
              </a:tblGrid>
              <a:tr h="6576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البند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المحتوى الكامل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126095"/>
                  </a:ext>
                </a:extLst>
              </a:tr>
              <a:tr h="542678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smaa Font" panose="00000500000000000000" pitchFamily="50" charset="-78"/>
                        <a:cs typeface="Asmaa Font" panose="00000500000000000000" pitchFamily="50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تقنيات ووسائل التعلم المناسبة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التقنية في التعليم بما يتناسب مع المحتوى الدراسي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توظيف التطبيقات التفاعلية لدعم التعلم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استخدام الوسائل التعليمية المناسبة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تعزيز التعلم الإلكتروني</a:t>
                      </a:r>
                    </a:p>
                    <a:p>
                      <a:pPr marL="342900" indent="-342900" algn="ct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23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smaa Font" panose="00000500000000000000" pitchFamily="50" charset="-78"/>
                          <a:cs typeface="Asmaa Font" panose="00000500000000000000" pitchFamily="50" charset="-78"/>
                        </a:rPr>
                        <a:t>الاستفادة من منصات التعليم الرقمية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441950"/>
                  </a:ext>
                </a:extLst>
              </a:tr>
            </a:tbl>
          </a:graphicData>
        </a:graphic>
      </p:graphicFrame>
      <p:sp>
        <p:nvSpPr>
          <p:cNvPr id="10" name="TextBox 18">
            <a:extLst>
              <a:ext uri="{FF2B5EF4-FFF2-40B4-BE49-F238E27FC236}">
                <a16:creationId xmlns:a16="http://schemas.microsoft.com/office/drawing/2014/main" id="{3F75294B-00E0-534F-BD70-B39E1A4007F8}"/>
              </a:ext>
            </a:extLst>
          </p:cNvPr>
          <p:cNvSpPr txBox="1"/>
          <p:nvPr/>
        </p:nvSpPr>
        <p:spPr>
          <a:xfrm>
            <a:off x="8726170" y="6420927"/>
            <a:ext cx="34627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مدير المدرسة :    محمد عوض الثبيتي</a:t>
            </a:r>
          </a:p>
        </p:txBody>
      </p:sp>
    </p:spTree>
    <p:extLst>
      <p:ext uri="{BB962C8B-B14F-4D97-AF65-F5344CB8AC3E}">
        <p14:creationId xmlns:p14="http://schemas.microsoft.com/office/powerpoint/2010/main" val="147887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717</Words>
  <Application>Microsoft Office PowerPoint</Application>
  <PresentationFormat>شاشة عريضة</PresentationFormat>
  <Paragraphs>321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Asmaa Font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عمر زيات</dc:creator>
  <cp:lastModifiedBy>Adnan Ali</cp:lastModifiedBy>
  <cp:revision>30</cp:revision>
  <dcterms:created xsi:type="dcterms:W3CDTF">2021-11-01T18:48:30Z</dcterms:created>
  <dcterms:modified xsi:type="dcterms:W3CDTF">2025-04-07T15:02:43Z</dcterms:modified>
</cp:coreProperties>
</file>