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5" r:id="rId2"/>
    <p:sldId id="268" r:id="rId3"/>
    <p:sldId id="261" r:id="rId4"/>
    <p:sldId id="262" r:id="rId5"/>
    <p:sldId id="264" r:id="rId6"/>
    <p:sldId id="257" r:id="rId7"/>
    <p:sldId id="256" r:id="rId8"/>
    <p:sldId id="258" r:id="rId9"/>
    <p:sldId id="259" r:id="rId10"/>
    <p:sldId id="260" r:id="rId11"/>
    <p:sldId id="263" r:id="rId12"/>
    <p:sldId id="266" r:id="rId13"/>
    <p:sldId id="267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F98B25-D0EA-6A4A-B7F0-EDBC0A5B5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7C54D7D-7BA3-864B-8A70-10D1743BF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D39D209-B0D4-9842-87DE-B5E3BF0A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4E83-05C5-CA49-A3FF-2E078B973A6D}" type="datetimeFigureOut">
              <a:rPr lang="ar-SA" smtClean="0"/>
              <a:t>27 شعبان،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628C46B-5B35-1F43-96C8-279D0EAAC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A4C8F3E-9828-CD47-A0A9-2524354B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751A-E532-7348-B2BF-7A537BE8D8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771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DA96A5-5BA6-494B-B245-B657E4277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D69C127-3D2A-3D4B-A569-ADFDF879B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9460910-67A0-0447-A8FE-41C536A7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4E83-05C5-CA49-A3FF-2E078B973A6D}" type="datetimeFigureOut">
              <a:rPr lang="ar-SA" smtClean="0"/>
              <a:t>27 شعبان،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6F137D2-4A69-AB49-ADFA-A8BB503F4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7FA3109-EE3B-7A4D-9509-5DB7EF39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751A-E532-7348-B2BF-7A537BE8D8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826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06289DA-D5AD-7449-9D47-ACF1D2A70C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17C8272-4203-4649-96D4-063037A26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C97F769-ADB9-BA40-8DB1-EBB3E92C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4E83-05C5-CA49-A3FF-2E078B973A6D}" type="datetimeFigureOut">
              <a:rPr lang="ar-SA" smtClean="0"/>
              <a:t>27 شعبان،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3B190A0-EBC2-1941-AB9A-6B0811045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19067C-6C6F-6147-8912-22F9F82AE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751A-E532-7348-B2BF-7A537BE8D8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309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4B9CFF-A918-744B-91A9-225C9161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4ACACE1-A743-1341-BFAC-C0450F20E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B5E764-D4E3-8844-A8AF-87C728B8B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4E83-05C5-CA49-A3FF-2E078B973A6D}" type="datetimeFigureOut">
              <a:rPr lang="ar-SA" smtClean="0"/>
              <a:t>27 شعبان،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81F772-DF84-0444-90DA-44AE100F8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E340B07-D857-144C-99C9-E83D79B9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751A-E532-7348-B2BF-7A537BE8D8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910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0D72AD-0C41-7645-AA9C-E6C5176E6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8158F4F-E018-1342-86EA-3D58A7D2C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D2EA95B-EA87-994F-BCAB-F68991D2D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4E83-05C5-CA49-A3FF-2E078B973A6D}" type="datetimeFigureOut">
              <a:rPr lang="ar-SA" smtClean="0"/>
              <a:t>27 شعبان،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968959D-5ABD-424D-8FF6-88E35DAA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90EB1F-42A2-3A4B-BEB8-95D34142A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751A-E532-7348-B2BF-7A537BE8D8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6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2ADF77-2A32-2A42-A162-E0687F45C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E95894F-6069-FA4B-9C92-AD0E814F0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285F25-F858-074A-8BD1-F52F5903E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052DEC3-DD60-E94D-8CFF-70282F246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4E83-05C5-CA49-A3FF-2E078B973A6D}" type="datetimeFigureOut">
              <a:rPr lang="ar-SA" smtClean="0"/>
              <a:t>27 شعبان،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759D6DE-AB57-E34B-A76B-A93EC22C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36D1E60-CCBA-4746-B6F5-1284307F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751A-E532-7348-B2BF-7A537BE8D8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254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644865-E124-614F-8B37-B39176D31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19A28D6-8940-0A4B-A0D8-6E4206231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4751B63-14D3-3E43-BFB6-051A2F5AE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CBC2E70-7353-E844-9409-32975C2BB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9DA1D37-5C5B-4944-BA91-1D24A87940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91E0A8B-5AB8-7B44-B001-B07DBC81F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4E83-05C5-CA49-A3FF-2E078B973A6D}" type="datetimeFigureOut">
              <a:rPr lang="ar-SA" smtClean="0"/>
              <a:t>27 شعبان،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872FAB9-A1CF-E841-B745-F11D4E1A2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3E0D398-4CD3-4F4E-AA82-827C865A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751A-E532-7348-B2BF-7A537BE8D8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63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A52880-95AE-764F-82D6-741D60790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1D2592E-ECAE-3942-8ACD-EC1BBA08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4E83-05C5-CA49-A3FF-2E078B973A6D}" type="datetimeFigureOut">
              <a:rPr lang="ar-SA" smtClean="0"/>
              <a:t>27 شعبان،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39CB466-EC2C-DC4E-8D96-5AD35DFA5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DDC0751-4593-AB47-A3F1-4FDA1CA03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751A-E532-7348-B2BF-7A537BE8D8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737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52B859D-F779-4B46-A93D-622AFE703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4E83-05C5-CA49-A3FF-2E078B973A6D}" type="datetimeFigureOut">
              <a:rPr lang="ar-SA" smtClean="0"/>
              <a:t>27 شعبان،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4DFD67A-762D-7848-A59D-CD08C59CC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0485E31-7AC1-7F4F-BED9-AF98124A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751A-E532-7348-B2BF-7A537BE8D8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4394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F77B00-7969-E14B-A62C-A07591C4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539FD4F-6AE7-9A45-8204-A98B9883B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252C8FD-E0E3-0F4B-9BBA-0B2EAEC65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29EF69E-D0C7-6345-BCCF-EA41DDB2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4E83-05C5-CA49-A3FF-2E078B973A6D}" type="datetimeFigureOut">
              <a:rPr lang="ar-SA" smtClean="0"/>
              <a:t>27 شعبان،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49052B3-F059-3F4A-8E8E-093503836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4757675-2523-084C-B590-DE890E189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751A-E532-7348-B2BF-7A537BE8D8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445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E63960-52CC-AE4D-885E-2BFD875C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FB4C471-8887-AE4A-A1A8-310D26E0B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7AAFDB0-EB20-CC4C-A020-082BD6E4B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D730C97-E7C3-2544-A525-BC0B28E4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4E83-05C5-CA49-A3FF-2E078B973A6D}" type="datetimeFigureOut">
              <a:rPr lang="ar-SA" smtClean="0"/>
              <a:t>27 شعبان،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BEF4FBD-9472-7347-AD81-8B8B0EAF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70D38CC-A73F-6943-9851-C9E549AE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751A-E532-7348-B2BF-7A537BE8D8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235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60C4951-BA79-8448-9C06-7765233A3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A3BE705-B2E4-9242-A34E-F39BC4DD3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9A0BA0-04E1-6548-9610-394B13BD20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64E83-05C5-CA49-A3FF-2E078B973A6D}" type="datetimeFigureOut">
              <a:rPr lang="ar-SA" smtClean="0"/>
              <a:t>27 شعبان،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3776D3-2A63-8245-B70B-CC4AC48EB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F43137-D4DF-EA4B-8E0E-345E412FC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6751A-E532-7348-B2BF-7A537BE8D8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347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sadeemalmatr2021/759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.me/sadeemalmatr2021/843" TargetMode="External"/><Relationship Id="rId5" Type="http://schemas.openxmlformats.org/officeDocument/2006/relationships/hyperlink" Target="https://t.me/sadeemalmatr2021/760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sadeemalmatr2021/84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sadeemalmatr2021/76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.me/sadeemalmatr2021/75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9DBC0A88-8A6A-824E-8EBC-87BD908A1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899" y="2604975"/>
            <a:ext cx="4747537" cy="2690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C3C1FC5-C5B5-3C43-B122-364C7BBC7E7B}"/>
              </a:ext>
            </a:extLst>
          </p:cNvPr>
          <p:cNvSpPr txBox="1"/>
          <p:nvPr/>
        </p:nvSpPr>
        <p:spPr>
          <a:xfrm>
            <a:off x="0" y="1617208"/>
            <a:ext cx="976667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ar-SA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التعلم النشط في حصة القرآن الكريم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53002CC-60F5-4C49-987D-64B8AFE3B852}"/>
              </a:ext>
            </a:extLst>
          </p:cNvPr>
          <p:cNvSpPr txBox="1"/>
          <p:nvPr/>
        </p:nvSpPr>
        <p:spPr>
          <a:xfrm>
            <a:off x="-675488" y="970877"/>
            <a:ext cx="976667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ar-SA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خطة تدريب و تطوير معلمات القرآن الكريم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5B1C9CF4-2F9D-9E4E-A467-209DBCDCA8CF}"/>
              </a:ext>
            </a:extLst>
          </p:cNvPr>
          <p:cNvSpPr txBox="1"/>
          <p:nvPr/>
        </p:nvSpPr>
        <p:spPr>
          <a:xfrm>
            <a:off x="-2597338" y="5563957"/>
            <a:ext cx="976667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ar-SA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لعام ١٤٤٣ هجري </a:t>
            </a:r>
          </a:p>
        </p:txBody>
      </p:sp>
    </p:spTree>
    <p:extLst>
      <p:ext uri="{BB962C8B-B14F-4D97-AF65-F5344CB8AC3E}">
        <p14:creationId xmlns:p14="http://schemas.microsoft.com/office/powerpoint/2010/main" val="283334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جدول 18">
            <a:extLst>
              <a:ext uri="{FF2B5EF4-FFF2-40B4-BE49-F238E27FC236}">
                <a16:creationId xmlns:a16="http://schemas.microsoft.com/office/drawing/2014/main" id="{1E3FE199-E0AB-484C-A290-EB0166427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679059"/>
              </p:ext>
            </p:extLst>
          </p:nvPr>
        </p:nvGraphicFramePr>
        <p:xfrm>
          <a:off x="6262690" y="1438568"/>
          <a:ext cx="5442000" cy="292608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682941">
                  <a:extLst>
                    <a:ext uri="{9D8B030D-6E8A-4147-A177-3AD203B41FA5}">
                      <a16:colId xmlns:a16="http://schemas.microsoft.com/office/drawing/2014/main" val="3095284419"/>
                    </a:ext>
                  </a:extLst>
                </a:gridCol>
                <a:gridCol w="1562418">
                  <a:extLst>
                    <a:ext uri="{9D8B030D-6E8A-4147-A177-3AD203B41FA5}">
                      <a16:colId xmlns:a16="http://schemas.microsoft.com/office/drawing/2014/main" val="343879125"/>
                    </a:ext>
                  </a:extLst>
                </a:gridCol>
                <a:gridCol w="2196641">
                  <a:extLst>
                    <a:ext uri="{9D8B030D-6E8A-4147-A177-3AD203B41FA5}">
                      <a16:colId xmlns:a16="http://schemas.microsoft.com/office/drawing/2014/main" val="3568494680"/>
                    </a:ext>
                  </a:extLst>
                </a:gridCol>
              </a:tblGrid>
              <a:tr h="280090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العدد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وقت التنفيذ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الهدف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830583"/>
                  </a:ext>
                </a:extLst>
              </a:tr>
              <a:tr h="1400452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مجموعات –يتم تزويد القائدة بجرس لتنبيه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التقويم الختامي </a:t>
                      </a:r>
                    </a:p>
                    <a:p>
                      <a:pPr rtl="1"/>
                      <a:r>
                        <a:rPr lang="ar-SA" sz="2000" b="1" dirty="0"/>
                        <a:t>ويتم تصويب الخطأ من القائد أو أفراد المجموعة.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١- تدريب الطالبات على التعلم الذاتي و تقويم الأقران.</a:t>
                      </a:r>
                    </a:p>
                    <a:p>
                      <a:pPr rtl="1"/>
                      <a:r>
                        <a:rPr lang="ar-SA" sz="2000" b="1" dirty="0"/>
                        <a:t>٢- تشجيع الطالبات على حسن الانصات و الاستماع.</a:t>
                      </a:r>
                    </a:p>
                    <a:p>
                      <a:pPr rtl="1"/>
                      <a:r>
                        <a:rPr lang="ar-SA" sz="2000" b="1" dirty="0"/>
                        <a:t>٣- تقوية التعاون.</a:t>
                      </a:r>
                    </a:p>
                    <a:p>
                      <a:pPr rtl="1"/>
                      <a:r>
                        <a:rPr lang="ar-SA" sz="2000" b="1" dirty="0"/>
                        <a:t>٤-تصويب الأخطاء.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00993"/>
                  </a:ext>
                </a:extLst>
              </a:tr>
            </a:tbl>
          </a:graphicData>
        </a:graphic>
      </p:graphicFrame>
      <p:sp>
        <p:nvSpPr>
          <p:cNvPr id="19" name="سهم: لليسار 18">
            <a:extLst>
              <a:ext uri="{FF2B5EF4-FFF2-40B4-BE49-F238E27FC236}">
                <a16:creationId xmlns:a16="http://schemas.microsoft.com/office/drawing/2014/main" id="{9032FAA3-4E0C-0B4A-8EC3-E348F7C41EEB}"/>
              </a:ext>
            </a:extLst>
          </p:cNvPr>
          <p:cNvSpPr/>
          <p:nvPr/>
        </p:nvSpPr>
        <p:spPr>
          <a:xfrm>
            <a:off x="7932351" y="85139"/>
            <a:ext cx="4259649" cy="1311505"/>
          </a:xfrm>
          <a:prstGeom prst="leftArrow">
            <a:avLst>
              <a:gd name="adj1" fmla="val 47406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الجرس  </a:t>
            </a:r>
          </a:p>
        </p:txBody>
      </p:sp>
      <p:pic>
        <p:nvPicPr>
          <p:cNvPr id="5" name="صورة 5">
            <a:extLst>
              <a:ext uri="{FF2B5EF4-FFF2-40B4-BE49-F238E27FC236}">
                <a16:creationId xmlns:a16="http://schemas.microsoft.com/office/drawing/2014/main" id="{6E38C5D9-1E59-8D47-B29D-47B1FD85E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59" y="1247572"/>
            <a:ext cx="3536950" cy="4161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6211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سهم: لليسار 18">
            <a:extLst>
              <a:ext uri="{FF2B5EF4-FFF2-40B4-BE49-F238E27FC236}">
                <a16:creationId xmlns:a16="http://schemas.microsoft.com/office/drawing/2014/main" id="{9032FAA3-4E0C-0B4A-8EC3-E348F7C41EEB}"/>
              </a:ext>
            </a:extLst>
          </p:cNvPr>
          <p:cNvSpPr/>
          <p:nvPr/>
        </p:nvSpPr>
        <p:spPr>
          <a:xfrm>
            <a:off x="7932351" y="85139"/>
            <a:ext cx="4259649" cy="1311505"/>
          </a:xfrm>
          <a:prstGeom prst="leftArrow">
            <a:avLst>
              <a:gd name="adj1" fmla="val 47406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المسابقات  </a:t>
            </a:r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61268E06-C726-BF45-AD31-63FDB4162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01" y="2567847"/>
            <a:ext cx="3625161" cy="3625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3">
            <a:hlinkClick r:id="rId3"/>
            <a:extLst>
              <a:ext uri="{FF2B5EF4-FFF2-40B4-BE49-F238E27FC236}">
                <a16:creationId xmlns:a16="http://schemas.microsoft.com/office/drawing/2014/main" id="{60B51C32-3AC8-BC40-8D4D-A55200CF3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009" y="2567847"/>
            <a:ext cx="2941925" cy="1213544"/>
          </a:xfrm>
          <a:prstGeom prst="rect">
            <a:avLst/>
          </a:prstGeom>
        </p:spPr>
      </p:pic>
      <p:pic>
        <p:nvPicPr>
          <p:cNvPr id="4" name="صورة 3">
            <a:hlinkClick r:id="rId5"/>
            <a:extLst>
              <a:ext uri="{FF2B5EF4-FFF2-40B4-BE49-F238E27FC236}">
                <a16:creationId xmlns:a16="http://schemas.microsoft.com/office/drawing/2014/main" id="{DCE826FC-DA8B-7248-8D25-C5DB5EA21D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010" y="3652693"/>
            <a:ext cx="2941925" cy="1213544"/>
          </a:xfrm>
          <a:prstGeom prst="rect">
            <a:avLst/>
          </a:prstGeom>
        </p:spPr>
      </p:pic>
      <p:pic>
        <p:nvPicPr>
          <p:cNvPr id="6" name="صورة 5">
            <a:hlinkClick r:id="rId6"/>
            <a:extLst>
              <a:ext uri="{FF2B5EF4-FFF2-40B4-BE49-F238E27FC236}">
                <a16:creationId xmlns:a16="http://schemas.microsoft.com/office/drawing/2014/main" id="{3988CEA5-3194-354C-8ECA-AA15F17F92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008" y="4737539"/>
            <a:ext cx="2941925" cy="1213544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CBBAD7C0-659A-5B47-BDDE-DEA29AEF0E16}"/>
              </a:ext>
            </a:extLst>
          </p:cNvPr>
          <p:cNvSpPr/>
          <p:nvPr/>
        </p:nvSpPr>
        <p:spPr>
          <a:xfrm>
            <a:off x="5543500" y="1627548"/>
            <a:ext cx="5357018" cy="7900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b="1" dirty="0">
                <a:solidFill>
                  <a:srgbClr val="FF0000"/>
                </a:solidFill>
              </a:rPr>
              <a:t>نماذج قابلة لتعديل </a:t>
            </a:r>
          </a:p>
        </p:txBody>
      </p:sp>
    </p:spTree>
    <p:extLst>
      <p:ext uri="{BB962C8B-B14F-4D97-AF65-F5344CB8AC3E}">
        <p14:creationId xmlns:p14="http://schemas.microsoft.com/office/powerpoint/2010/main" val="2717181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سهم: لليسار 18">
            <a:extLst>
              <a:ext uri="{FF2B5EF4-FFF2-40B4-BE49-F238E27FC236}">
                <a16:creationId xmlns:a16="http://schemas.microsoft.com/office/drawing/2014/main" id="{9032FAA3-4E0C-0B4A-8EC3-E348F7C41EEB}"/>
              </a:ext>
            </a:extLst>
          </p:cNvPr>
          <p:cNvSpPr/>
          <p:nvPr/>
        </p:nvSpPr>
        <p:spPr>
          <a:xfrm>
            <a:off x="7932351" y="85139"/>
            <a:ext cx="4259649" cy="1311505"/>
          </a:xfrm>
          <a:prstGeom prst="leftArrow">
            <a:avLst>
              <a:gd name="adj1" fmla="val 47406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لوحة التميز   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CBBAD7C0-659A-5B47-BDDE-DEA29AEF0E16}"/>
              </a:ext>
            </a:extLst>
          </p:cNvPr>
          <p:cNvSpPr/>
          <p:nvPr/>
        </p:nvSpPr>
        <p:spPr>
          <a:xfrm>
            <a:off x="7815271" y="1751281"/>
            <a:ext cx="4068916" cy="6001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>
                <a:solidFill>
                  <a:srgbClr val="FF0000"/>
                </a:solidFill>
              </a:rPr>
              <a:t>نماذج قابلة لتعديل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7CC26AB8-C75A-3340-AEAF-62C16B85E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4" r="5278" b="14290"/>
          <a:stretch/>
        </p:blipFill>
        <p:spPr>
          <a:xfrm>
            <a:off x="597021" y="2051333"/>
            <a:ext cx="7057969" cy="3923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8">
            <a:hlinkClick r:id="rId3"/>
            <a:extLst>
              <a:ext uri="{FF2B5EF4-FFF2-40B4-BE49-F238E27FC236}">
                <a16:creationId xmlns:a16="http://schemas.microsoft.com/office/drawing/2014/main" id="{797773E0-C8AE-C74B-9227-4A6CB76F17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12" y="3074802"/>
            <a:ext cx="3582432" cy="147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40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9DBC0A88-8A6A-824E-8EBC-87BD908A1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364" y="2146935"/>
            <a:ext cx="5363675" cy="30397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C3C1FC5-C5B5-3C43-B122-364C7BBC7E7B}"/>
              </a:ext>
            </a:extLst>
          </p:cNvPr>
          <p:cNvSpPr txBox="1"/>
          <p:nvPr/>
        </p:nvSpPr>
        <p:spPr>
          <a:xfrm>
            <a:off x="-3231584" y="1008856"/>
            <a:ext cx="1054980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ar-SA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النهاية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53002CC-60F5-4C49-987D-64B8AFE3B852}"/>
              </a:ext>
            </a:extLst>
          </p:cNvPr>
          <p:cNvSpPr txBox="1"/>
          <p:nvPr/>
        </p:nvSpPr>
        <p:spPr>
          <a:xfrm>
            <a:off x="-247963" y="5525978"/>
            <a:ext cx="976667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ar-SA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خطة تدريب و تطوير معلمات القرآن الكريم</a:t>
            </a:r>
          </a:p>
        </p:txBody>
      </p:sp>
    </p:spTree>
    <p:extLst>
      <p:ext uri="{BB962C8B-B14F-4D97-AF65-F5344CB8AC3E}">
        <p14:creationId xmlns:p14="http://schemas.microsoft.com/office/powerpoint/2010/main" val="268392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1C3C1FC5-C5B5-3C43-B122-364C7BBC7E7B}"/>
              </a:ext>
            </a:extLst>
          </p:cNvPr>
          <p:cNvSpPr txBox="1"/>
          <p:nvPr/>
        </p:nvSpPr>
        <p:spPr>
          <a:xfrm>
            <a:off x="301782" y="410080"/>
            <a:ext cx="976667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ar-SA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التعلم النشط في حصة القرآن الكريم </a:t>
            </a:r>
          </a:p>
        </p:txBody>
      </p:sp>
      <p:pic>
        <p:nvPicPr>
          <p:cNvPr id="3" name="صورة 5">
            <a:extLst>
              <a:ext uri="{FF2B5EF4-FFF2-40B4-BE49-F238E27FC236}">
                <a16:creationId xmlns:a16="http://schemas.microsoft.com/office/drawing/2014/main" id="{907D9250-1D0A-724B-9E5B-9B60C73DA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249" y="1986732"/>
            <a:ext cx="4457700" cy="3168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جدول 7">
            <a:extLst>
              <a:ext uri="{FF2B5EF4-FFF2-40B4-BE49-F238E27FC236}">
                <a16:creationId xmlns:a16="http://schemas.microsoft.com/office/drawing/2014/main" id="{64E97DC5-67F1-8F42-AD31-468FEE21E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096049"/>
              </p:ext>
            </p:extLst>
          </p:nvPr>
        </p:nvGraphicFramePr>
        <p:xfrm>
          <a:off x="887051" y="1418720"/>
          <a:ext cx="5384478" cy="5029200"/>
        </p:xfrm>
        <a:graphic>
          <a:graphicData uri="http://schemas.openxmlformats.org/drawingml/2006/table">
            <a:tbl>
              <a:tblPr rtl="1" firstRow="1" bandRow="1">
                <a:tableStyleId>{D7AC3CCA-C797-4891-BE02-D94E43425B78}</a:tableStyleId>
              </a:tblPr>
              <a:tblGrid>
                <a:gridCol w="976758">
                  <a:extLst>
                    <a:ext uri="{9D8B030D-6E8A-4147-A177-3AD203B41FA5}">
                      <a16:colId xmlns:a16="http://schemas.microsoft.com/office/drawing/2014/main" val="1379204158"/>
                    </a:ext>
                  </a:extLst>
                </a:gridCol>
                <a:gridCol w="4407720">
                  <a:extLst>
                    <a:ext uri="{9D8B030D-6E8A-4147-A177-3AD203B41FA5}">
                      <a16:colId xmlns:a16="http://schemas.microsoft.com/office/drawing/2014/main" val="30090528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الرقم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الاستراتيجية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77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مفاتيح حصة القرآن الكريم.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950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نظام الحلقات.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639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التتابع الحلقي.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007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اللوحات.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350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مثلث الاستماع.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094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شبكة المفاهيم.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730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المدرب.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138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الجرس.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868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المسابقات.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12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١٠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لوحة التميز.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635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42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سهم: لليسار 8">
            <a:extLst>
              <a:ext uri="{FF2B5EF4-FFF2-40B4-BE49-F238E27FC236}">
                <a16:creationId xmlns:a16="http://schemas.microsoft.com/office/drawing/2014/main" id="{1288463B-EF6D-1340-95F4-C2F65B4684F4}"/>
              </a:ext>
            </a:extLst>
          </p:cNvPr>
          <p:cNvSpPr/>
          <p:nvPr/>
        </p:nvSpPr>
        <p:spPr>
          <a:xfrm>
            <a:off x="1936437" y="85139"/>
            <a:ext cx="10255564" cy="1311505"/>
          </a:xfrm>
          <a:prstGeom prst="leftArrow">
            <a:avLst>
              <a:gd name="adj1" fmla="val 47406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مفاتيح الحصة  - خطة متكاملة للفصل الدراسي  </a:t>
            </a:r>
          </a:p>
        </p:txBody>
      </p:sp>
      <p:pic>
        <p:nvPicPr>
          <p:cNvPr id="2" name="صورة 7">
            <a:extLst>
              <a:ext uri="{FF2B5EF4-FFF2-40B4-BE49-F238E27FC236}">
                <a16:creationId xmlns:a16="http://schemas.microsoft.com/office/drawing/2014/main" id="{8A7EB0DB-BDE8-D049-882A-F84CD4746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10797">
            <a:off x="1178536" y="642889"/>
            <a:ext cx="2404709" cy="193672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01B2588A-BA3B-734A-B666-FF05AD1D1616}"/>
              </a:ext>
            </a:extLst>
          </p:cNvPr>
          <p:cNvSpPr txBox="1"/>
          <p:nvPr/>
        </p:nvSpPr>
        <p:spPr>
          <a:xfrm>
            <a:off x="4011188" y="1429620"/>
            <a:ext cx="754455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>
                <a:solidFill>
                  <a:srgbClr val="FF0000"/>
                </a:solidFill>
              </a:rPr>
              <a:t>-تعرض هذه المفاتيح في أول حصة لمادة القرآن الكريم .</a:t>
            </a:r>
          </a:p>
          <a:p>
            <a:pPr marL="285750" indent="-285750" algn="r">
              <a:buFontTx/>
              <a:buChar char="-"/>
            </a:pPr>
            <a:r>
              <a:rPr lang="ar-SA" sz="2800" b="1" dirty="0">
                <a:solidFill>
                  <a:srgbClr val="FF0000"/>
                </a:solidFill>
              </a:rPr>
              <a:t>تنقسم إلى مفاتيح عامة و مفاتيح خاصة.</a:t>
            </a:r>
          </a:p>
          <a:p>
            <a:pPr marL="285750" indent="-285750" algn="r">
              <a:buFontTx/>
              <a:buChar char="-"/>
            </a:pPr>
            <a:r>
              <a:rPr lang="ar-SA" sz="2800" b="1" dirty="0">
                <a:solidFill>
                  <a:srgbClr val="FF0000"/>
                </a:solidFill>
              </a:rPr>
              <a:t>تقسم المفاتيح الخاصة بمهاراتها على حصص التلاوة .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864A2267-414D-7146-ABDB-E46747B81755}"/>
              </a:ext>
            </a:extLst>
          </p:cNvPr>
          <p:cNvSpPr/>
          <p:nvPr/>
        </p:nvSpPr>
        <p:spPr>
          <a:xfrm>
            <a:off x="4841071" y="3429000"/>
            <a:ext cx="2942394" cy="91499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</a:rPr>
              <a:t>الرابط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C019FF3-B88E-4948-B475-6A2D2D1961F8}"/>
              </a:ext>
            </a:extLst>
          </p:cNvPr>
          <p:cNvSpPr txBox="1"/>
          <p:nvPr/>
        </p:nvSpPr>
        <p:spPr>
          <a:xfrm>
            <a:off x="5184115" y="251837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pic>
        <p:nvPicPr>
          <p:cNvPr id="4" name="صورة 7">
            <a:hlinkClick r:id="rId3"/>
            <a:extLst>
              <a:ext uri="{FF2B5EF4-FFF2-40B4-BE49-F238E27FC236}">
                <a16:creationId xmlns:a16="http://schemas.microsoft.com/office/drawing/2014/main" id="{275E3657-0EEE-EB42-A441-EB6244245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84" y="4561756"/>
            <a:ext cx="3108356" cy="128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88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سهم: لليسار 8">
            <a:extLst>
              <a:ext uri="{FF2B5EF4-FFF2-40B4-BE49-F238E27FC236}">
                <a16:creationId xmlns:a16="http://schemas.microsoft.com/office/drawing/2014/main" id="{1288463B-EF6D-1340-95F4-C2F65B4684F4}"/>
              </a:ext>
            </a:extLst>
          </p:cNvPr>
          <p:cNvSpPr/>
          <p:nvPr/>
        </p:nvSpPr>
        <p:spPr>
          <a:xfrm>
            <a:off x="1936437" y="85139"/>
            <a:ext cx="10255564" cy="1311505"/>
          </a:xfrm>
          <a:prstGeom prst="leftArrow">
            <a:avLst>
              <a:gd name="adj1" fmla="val 47406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نظام الحلقات   - خطة متكاملة للفصل الدراسي  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864A2267-414D-7146-ABDB-E46747B81755}"/>
              </a:ext>
            </a:extLst>
          </p:cNvPr>
          <p:cNvSpPr/>
          <p:nvPr/>
        </p:nvSpPr>
        <p:spPr>
          <a:xfrm>
            <a:off x="7531962" y="1970386"/>
            <a:ext cx="2942394" cy="91499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</a:rPr>
              <a:t>الرابط</a:t>
            </a:r>
          </a:p>
        </p:txBody>
      </p:sp>
      <p:pic>
        <p:nvPicPr>
          <p:cNvPr id="4" name="صورة 7">
            <a:hlinkClick r:id="rId2"/>
            <a:extLst>
              <a:ext uri="{FF2B5EF4-FFF2-40B4-BE49-F238E27FC236}">
                <a16:creationId xmlns:a16="http://schemas.microsoft.com/office/drawing/2014/main" id="{275E3657-0EEE-EB42-A441-EB6244245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62" y="3017728"/>
            <a:ext cx="3108356" cy="1282197"/>
          </a:xfrm>
          <a:prstGeom prst="rect">
            <a:avLst/>
          </a:prstGeom>
        </p:spPr>
      </p:pic>
      <p:pic>
        <p:nvPicPr>
          <p:cNvPr id="6" name="صورة 7">
            <a:extLst>
              <a:ext uri="{FF2B5EF4-FFF2-40B4-BE49-F238E27FC236}">
                <a16:creationId xmlns:a16="http://schemas.microsoft.com/office/drawing/2014/main" id="{E489DD0E-2AFD-4F4A-9032-4CE0B6A40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15" y="1962090"/>
            <a:ext cx="4296233" cy="3859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021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سهم: لليسار 8">
            <a:extLst>
              <a:ext uri="{FF2B5EF4-FFF2-40B4-BE49-F238E27FC236}">
                <a16:creationId xmlns:a16="http://schemas.microsoft.com/office/drawing/2014/main" id="{1288463B-EF6D-1340-95F4-C2F65B4684F4}"/>
              </a:ext>
            </a:extLst>
          </p:cNvPr>
          <p:cNvSpPr/>
          <p:nvPr/>
        </p:nvSpPr>
        <p:spPr>
          <a:xfrm>
            <a:off x="1936437" y="85139"/>
            <a:ext cx="10255564" cy="1311505"/>
          </a:xfrm>
          <a:prstGeom prst="leftArrow">
            <a:avLst>
              <a:gd name="adj1" fmla="val 47406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نظام الحلقات   -التتابع الحلقي   </a:t>
            </a:r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70758C07-0171-1149-A97D-6001FD7E8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82" y="2090758"/>
            <a:ext cx="3816978" cy="3238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5F597CC6-D7CB-144E-BB72-0D9C0CEAC7E4}"/>
              </a:ext>
            </a:extLst>
          </p:cNvPr>
          <p:cNvSpPr/>
          <p:nvPr/>
        </p:nvSpPr>
        <p:spPr>
          <a:xfrm>
            <a:off x="9101971" y="1396645"/>
            <a:ext cx="1925654" cy="10256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b="1" dirty="0">
                <a:solidFill>
                  <a:srgbClr val="FF0000"/>
                </a:solidFill>
              </a:rPr>
              <a:t>طالبة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4BA45596-4A84-6E43-B0EB-0E0A7D357C1B}"/>
              </a:ext>
            </a:extLst>
          </p:cNvPr>
          <p:cNvSpPr/>
          <p:nvPr/>
        </p:nvSpPr>
        <p:spPr>
          <a:xfrm>
            <a:off x="7064219" y="1438180"/>
            <a:ext cx="1925654" cy="10256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b="1" dirty="0">
                <a:solidFill>
                  <a:srgbClr val="FF0000"/>
                </a:solidFill>
              </a:rPr>
              <a:t>آية 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1E722C11-4E60-2648-AFB6-EDC58F459EB2}"/>
              </a:ext>
            </a:extLst>
          </p:cNvPr>
          <p:cNvSpPr/>
          <p:nvPr/>
        </p:nvSpPr>
        <p:spPr>
          <a:xfrm>
            <a:off x="7060023" y="2556627"/>
            <a:ext cx="1925654" cy="10256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b="1" dirty="0">
                <a:solidFill>
                  <a:srgbClr val="FF0000"/>
                </a:solidFill>
              </a:rPr>
              <a:t>آية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182D261-57E3-244C-B69F-80E2684732E1}"/>
              </a:ext>
            </a:extLst>
          </p:cNvPr>
          <p:cNvSpPr/>
          <p:nvPr/>
        </p:nvSpPr>
        <p:spPr>
          <a:xfrm>
            <a:off x="7093712" y="3710082"/>
            <a:ext cx="1925654" cy="10256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b="1" dirty="0">
                <a:solidFill>
                  <a:srgbClr val="FF0000"/>
                </a:solidFill>
              </a:rPr>
              <a:t>آية </a:t>
            </a:r>
          </a:p>
        </p:txBody>
      </p:sp>
      <p:sp>
        <p:nvSpPr>
          <p:cNvPr id="16" name="سهم: منحني لأسفل 15">
            <a:extLst>
              <a:ext uri="{FF2B5EF4-FFF2-40B4-BE49-F238E27FC236}">
                <a16:creationId xmlns:a16="http://schemas.microsoft.com/office/drawing/2014/main" id="{DD30FB62-6552-F547-B051-B8A0763AA954}"/>
              </a:ext>
            </a:extLst>
          </p:cNvPr>
          <p:cNvSpPr/>
          <p:nvPr/>
        </p:nvSpPr>
        <p:spPr>
          <a:xfrm rot="5400000">
            <a:off x="10962654" y="3247778"/>
            <a:ext cx="1002038" cy="1092502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0" name="سهم: منحني لأسفل 19">
            <a:extLst>
              <a:ext uri="{FF2B5EF4-FFF2-40B4-BE49-F238E27FC236}">
                <a16:creationId xmlns:a16="http://schemas.microsoft.com/office/drawing/2014/main" id="{6C2B0023-1EB9-7E49-9660-26AFA2F3BE52}"/>
              </a:ext>
            </a:extLst>
          </p:cNvPr>
          <p:cNvSpPr/>
          <p:nvPr/>
        </p:nvSpPr>
        <p:spPr>
          <a:xfrm rot="5400000">
            <a:off x="10962654" y="2134967"/>
            <a:ext cx="1002038" cy="1092502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2" name="سهم: منحني لأسفل 21">
            <a:extLst>
              <a:ext uri="{FF2B5EF4-FFF2-40B4-BE49-F238E27FC236}">
                <a16:creationId xmlns:a16="http://schemas.microsoft.com/office/drawing/2014/main" id="{A488E49A-8E6B-8C4C-A36E-ED94175293C2}"/>
              </a:ext>
            </a:extLst>
          </p:cNvPr>
          <p:cNvSpPr/>
          <p:nvPr/>
        </p:nvSpPr>
        <p:spPr>
          <a:xfrm rot="5400000">
            <a:off x="11045401" y="4439911"/>
            <a:ext cx="1002038" cy="1092502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CCF16DA-3C29-9242-A427-8C8AE98154F6}"/>
              </a:ext>
            </a:extLst>
          </p:cNvPr>
          <p:cNvSpPr/>
          <p:nvPr/>
        </p:nvSpPr>
        <p:spPr>
          <a:xfrm>
            <a:off x="9101971" y="2505380"/>
            <a:ext cx="1925654" cy="10256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b="1" dirty="0">
                <a:solidFill>
                  <a:srgbClr val="FF0000"/>
                </a:solidFill>
              </a:rPr>
              <a:t>طالبة </a:t>
            </a: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951A9935-440F-E443-AD4D-637A3D2DF4B0}"/>
              </a:ext>
            </a:extLst>
          </p:cNvPr>
          <p:cNvSpPr/>
          <p:nvPr/>
        </p:nvSpPr>
        <p:spPr>
          <a:xfrm>
            <a:off x="9129711" y="3669451"/>
            <a:ext cx="1925654" cy="10256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b="1" dirty="0">
                <a:solidFill>
                  <a:srgbClr val="FF0000"/>
                </a:solidFill>
              </a:rPr>
              <a:t>طالبة</a:t>
            </a:r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62DEC821-F570-E94A-ADC1-2233FABC934B}"/>
              </a:ext>
            </a:extLst>
          </p:cNvPr>
          <p:cNvSpPr/>
          <p:nvPr/>
        </p:nvSpPr>
        <p:spPr>
          <a:xfrm>
            <a:off x="9129711" y="4885210"/>
            <a:ext cx="1925654" cy="10256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b="1" dirty="0">
                <a:solidFill>
                  <a:srgbClr val="FF0000"/>
                </a:solidFill>
              </a:rPr>
              <a:t>طالبة 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E39F5514-A3A5-334A-AD6C-DC2339BE4DE1}"/>
              </a:ext>
            </a:extLst>
          </p:cNvPr>
          <p:cNvSpPr/>
          <p:nvPr/>
        </p:nvSpPr>
        <p:spPr>
          <a:xfrm>
            <a:off x="7129578" y="4906988"/>
            <a:ext cx="1925654" cy="10256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b="1" dirty="0">
                <a:solidFill>
                  <a:srgbClr val="FF0000"/>
                </a:solidFill>
              </a:rPr>
              <a:t>آية </a:t>
            </a:r>
          </a:p>
        </p:txBody>
      </p:sp>
    </p:spTree>
    <p:extLst>
      <p:ext uri="{BB962C8B-B14F-4D97-AF65-F5344CB8AC3E}">
        <p14:creationId xmlns:p14="http://schemas.microsoft.com/office/powerpoint/2010/main" val="343401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5" grpId="0" animBg="1"/>
      <p:bldP spid="24" grpId="0" animBg="1"/>
      <p:bldP spid="26" grpId="0" animBg="1"/>
      <p:bldP spid="28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جدول 18">
            <a:extLst>
              <a:ext uri="{FF2B5EF4-FFF2-40B4-BE49-F238E27FC236}">
                <a16:creationId xmlns:a16="http://schemas.microsoft.com/office/drawing/2014/main" id="{1E3FE199-E0AB-484C-A290-EB0166427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132423"/>
              </p:ext>
            </p:extLst>
          </p:nvPr>
        </p:nvGraphicFramePr>
        <p:xfrm>
          <a:off x="6098769" y="1916390"/>
          <a:ext cx="5442000" cy="231648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682941">
                  <a:extLst>
                    <a:ext uri="{9D8B030D-6E8A-4147-A177-3AD203B41FA5}">
                      <a16:colId xmlns:a16="http://schemas.microsoft.com/office/drawing/2014/main" val="3095284419"/>
                    </a:ext>
                  </a:extLst>
                </a:gridCol>
                <a:gridCol w="1562418">
                  <a:extLst>
                    <a:ext uri="{9D8B030D-6E8A-4147-A177-3AD203B41FA5}">
                      <a16:colId xmlns:a16="http://schemas.microsoft.com/office/drawing/2014/main" val="343879125"/>
                    </a:ext>
                  </a:extLst>
                </a:gridCol>
                <a:gridCol w="2196641">
                  <a:extLst>
                    <a:ext uri="{9D8B030D-6E8A-4147-A177-3AD203B41FA5}">
                      <a16:colId xmlns:a16="http://schemas.microsoft.com/office/drawing/2014/main" val="3568494680"/>
                    </a:ext>
                  </a:extLst>
                </a:gridCol>
              </a:tblGrid>
              <a:tr h="280090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العدد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وقت التنفيذ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الهدف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830583"/>
                  </a:ext>
                </a:extLst>
              </a:tr>
              <a:tr h="1400452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جميع طالبات الفصل –أو مجموعات –يزودن باللوحات أو أوراق.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التقويم القبلي و البنائي الختامي- </a:t>
                      </a:r>
                    </a:p>
                    <a:p>
                      <a:pPr rtl="1"/>
                      <a:r>
                        <a:rPr lang="ar-SA" sz="2000" b="1" dirty="0"/>
                        <a:t>لمعاني الكلمات و الفهم القرآئي و الحكم التجويدي 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١-تنمية مهارة الكتابة والفهم و الاستيعاب-</a:t>
                      </a:r>
                    </a:p>
                    <a:p>
                      <a:pPr rtl="1"/>
                      <a:r>
                        <a:rPr lang="ar-SA" sz="2000" b="1" dirty="0"/>
                        <a:t>٢- معرفة نقاط الضعف و القوة لدى المتعلمات.</a:t>
                      </a:r>
                    </a:p>
                    <a:p>
                      <a:pPr rtl="1"/>
                      <a:r>
                        <a:rPr lang="ar-SA" sz="2000" b="1" dirty="0"/>
                        <a:t>٣-تشجيع الطالبات على المشاركة.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00993"/>
                  </a:ext>
                </a:extLst>
              </a:tr>
            </a:tbl>
          </a:graphicData>
        </a:graphic>
      </p:graphicFrame>
      <p:sp>
        <p:nvSpPr>
          <p:cNvPr id="19" name="سهم: لليسار 18">
            <a:extLst>
              <a:ext uri="{FF2B5EF4-FFF2-40B4-BE49-F238E27FC236}">
                <a16:creationId xmlns:a16="http://schemas.microsoft.com/office/drawing/2014/main" id="{9032FAA3-4E0C-0B4A-8EC3-E348F7C41EEB}"/>
              </a:ext>
            </a:extLst>
          </p:cNvPr>
          <p:cNvSpPr/>
          <p:nvPr/>
        </p:nvSpPr>
        <p:spPr>
          <a:xfrm>
            <a:off x="7932351" y="424644"/>
            <a:ext cx="4259649" cy="1311505"/>
          </a:xfrm>
          <a:prstGeom prst="leftArrow">
            <a:avLst>
              <a:gd name="adj1" fmla="val 47406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اللوحات  </a:t>
            </a: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id="{83867819-9203-4146-AFD2-BC3D482C0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06" y="1080396"/>
            <a:ext cx="2899090" cy="2576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3">
            <a:extLst>
              <a:ext uri="{FF2B5EF4-FFF2-40B4-BE49-F238E27FC236}">
                <a16:creationId xmlns:a16="http://schemas.microsoft.com/office/drawing/2014/main" id="{F8B922BF-31DC-A641-9876-6AA0CCFF5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06" y="3982455"/>
            <a:ext cx="3004556" cy="204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7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5">
            <a:extLst>
              <a:ext uri="{FF2B5EF4-FFF2-40B4-BE49-F238E27FC236}">
                <a16:creationId xmlns:a16="http://schemas.microsoft.com/office/drawing/2014/main" id="{BFBDD75C-5003-A544-85C1-F992C19D9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775" y="2176099"/>
            <a:ext cx="3063342" cy="306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AD3C4D42-43B1-8E4A-B624-93E3FB38D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23" y="1003060"/>
            <a:ext cx="722046" cy="860446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6EEF87A0-9534-9247-AD6D-B0A6D0FB9F24}"/>
              </a:ext>
            </a:extLst>
          </p:cNvPr>
          <p:cNvSpPr/>
          <p:nvPr/>
        </p:nvSpPr>
        <p:spPr>
          <a:xfrm>
            <a:off x="2879488" y="1863506"/>
            <a:ext cx="2010435" cy="6251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</a:rPr>
              <a:t>القارئ</a:t>
            </a:r>
          </a:p>
        </p:txBody>
      </p:sp>
      <p:pic>
        <p:nvPicPr>
          <p:cNvPr id="9" name="صورة 6">
            <a:extLst>
              <a:ext uri="{FF2B5EF4-FFF2-40B4-BE49-F238E27FC236}">
                <a16:creationId xmlns:a16="http://schemas.microsoft.com/office/drawing/2014/main" id="{B33FC253-34F8-2143-92F3-1FF1CBB86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550" y="3129210"/>
            <a:ext cx="722046" cy="860446"/>
          </a:xfrm>
          <a:prstGeom prst="rect">
            <a:avLst/>
          </a:prstGeom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C3E65EE-1210-EE42-B656-EC5AEE8233F5}"/>
              </a:ext>
            </a:extLst>
          </p:cNvPr>
          <p:cNvSpPr/>
          <p:nvPr/>
        </p:nvSpPr>
        <p:spPr>
          <a:xfrm>
            <a:off x="4370101" y="4001158"/>
            <a:ext cx="2458603" cy="76455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</a:rPr>
              <a:t>المصحح</a:t>
            </a:r>
          </a:p>
        </p:txBody>
      </p:sp>
      <p:pic>
        <p:nvPicPr>
          <p:cNvPr id="12" name="صورة 12">
            <a:extLst>
              <a:ext uri="{FF2B5EF4-FFF2-40B4-BE49-F238E27FC236}">
                <a16:creationId xmlns:a16="http://schemas.microsoft.com/office/drawing/2014/main" id="{0F39A67A-D8E0-EF48-88CF-E4C641EDD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275" y="4980448"/>
            <a:ext cx="1563577" cy="1175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DC64054-6CA6-C04E-A5DB-6725A5B0FA2C}"/>
              </a:ext>
            </a:extLst>
          </p:cNvPr>
          <p:cNvSpPr/>
          <p:nvPr/>
        </p:nvSpPr>
        <p:spPr>
          <a:xfrm>
            <a:off x="583167" y="3980289"/>
            <a:ext cx="2458603" cy="76455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التغذية الراجعة</a:t>
            </a:r>
          </a:p>
        </p:txBody>
      </p:sp>
      <p:pic>
        <p:nvPicPr>
          <p:cNvPr id="16" name="صورة 6">
            <a:extLst>
              <a:ext uri="{FF2B5EF4-FFF2-40B4-BE49-F238E27FC236}">
                <a16:creationId xmlns:a16="http://schemas.microsoft.com/office/drawing/2014/main" id="{CBE531C0-5F2C-4B45-8EBC-8AF80A246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57" y="2998777"/>
            <a:ext cx="722046" cy="860446"/>
          </a:xfrm>
          <a:prstGeom prst="rect">
            <a:avLst/>
          </a:prstGeom>
        </p:spPr>
      </p:pic>
      <p:pic>
        <p:nvPicPr>
          <p:cNvPr id="17" name="صورة 17">
            <a:extLst>
              <a:ext uri="{FF2B5EF4-FFF2-40B4-BE49-F238E27FC236}">
                <a16:creationId xmlns:a16="http://schemas.microsoft.com/office/drawing/2014/main" id="{4B55BEEF-058B-DE49-85DE-71695C4529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45" y="4865908"/>
            <a:ext cx="1830592" cy="1344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8" name="جدول 18">
            <a:extLst>
              <a:ext uri="{FF2B5EF4-FFF2-40B4-BE49-F238E27FC236}">
                <a16:creationId xmlns:a16="http://schemas.microsoft.com/office/drawing/2014/main" id="{1E3FE199-E0AB-484C-A290-EB0166427E56}"/>
              </a:ext>
            </a:extLst>
          </p:cNvPr>
          <p:cNvGraphicFramePr>
            <a:graphicFrameLocks noGrp="1"/>
          </p:cNvGraphicFramePr>
          <p:nvPr/>
        </p:nvGraphicFramePr>
        <p:xfrm>
          <a:off x="6262690" y="1438568"/>
          <a:ext cx="5442000" cy="231648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682941">
                  <a:extLst>
                    <a:ext uri="{9D8B030D-6E8A-4147-A177-3AD203B41FA5}">
                      <a16:colId xmlns:a16="http://schemas.microsoft.com/office/drawing/2014/main" val="3095284419"/>
                    </a:ext>
                  </a:extLst>
                </a:gridCol>
                <a:gridCol w="1562418">
                  <a:extLst>
                    <a:ext uri="{9D8B030D-6E8A-4147-A177-3AD203B41FA5}">
                      <a16:colId xmlns:a16="http://schemas.microsoft.com/office/drawing/2014/main" val="343879125"/>
                    </a:ext>
                  </a:extLst>
                </a:gridCol>
                <a:gridCol w="2196641">
                  <a:extLst>
                    <a:ext uri="{9D8B030D-6E8A-4147-A177-3AD203B41FA5}">
                      <a16:colId xmlns:a16="http://schemas.microsoft.com/office/drawing/2014/main" val="3568494680"/>
                    </a:ext>
                  </a:extLst>
                </a:gridCol>
              </a:tblGrid>
              <a:tr h="280090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العدد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وقت التنفيذ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الهدف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830583"/>
                  </a:ext>
                </a:extLst>
              </a:tr>
              <a:tr h="1400452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٣ طالبات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التقويم الختامي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١- تدريب الطالبات على التعلم الذاتي و تقويم الأقران.</a:t>
                      </a:r>
                    </a:p>
                    <a:p>
                      <a:pPr rtl="1"/>
                      <a:r>
                        <a:rPr lang="ar-SA" sz="2000" b="1" dirty="0"/>
                        <a:t>٢- تشجيع الطالبات على حسن الانصات و الاستماع.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00993"/>
                  </a:ext>
                </a:extLst>
              </a:tr>
            </a:tbl>
          </a:graphicData>
        </a:graphic>
      </p:graphicFrame>
      <p:sp>
        <p:nvSpPr>
          <p:cNvPr id="19" name="سهم: لليسار 18">
            <a:extLst>
              <a:ext uri="{FF2B5EF4-FFF2-40B4-BE49-F238E27FC236}">
                <a16:creationId xmlns:a16="http://schemas.microsoft.com/office/drawing/2014/main" id="{9032FAA3-4E0C-0B4A-8EC3-E348F7C41EEB}"/>
              </a:ext>
            </a:extLst>
          </p:cNvPr>
          <p:cNvSpPr/>
          <p:nvPr/>
        </p:nvSpPr>
        <p:spPr>
          <a:xfrm>
            <a:off x="7932351" y="85139"/>
            <a:ext cx="4259649" cy="1311505"/>
          </a:xfrm>
          <a:prstGeom prst="leftArrow">
            <a:avLst>
              <a:gd name="adj1" fmla="val 47406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مثلث الاستماع </a:t>
            </a:r>
          </a:p>
        </p:txBody>
      </p:sp>
    </p:spTree>
    <p:extLst>
      <p:ext uri="{BB962C8B-B14F-4D97-AF65-F5344CB8AC3E}">
        <p14:creationId xmlns:p14="http://schemas.microsoft.com/office/powerpoint/2010/main" val="240167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جدول 18">
            <a:extLst>
              <a:ext uri="{FF2B5EF4-FFF2-40B4-BE49-F238E27FC236}">
                <a16:creationId xmlns:a16="http://schemas.microsoft.com/office/drawing/2014/main" id="{1E3FE199-E0AB-484C-A290-EB0166427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864442"/>
              </p:ext>
            </p:extLst>
          </p:nvPr>
        </p:nvGraphicFramePr>
        <p:xfrm>
          <a:off x="6098769" y="1916390"/>
          <a:ext cx="5442000" cy="231648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682941">
                  <a:extLst>
                    <a:ext uri="{9D8B030D-6E8A-4147-A177-3AD203B41FA5}">
                      <a16:colId xmlns:a16="http://schemas.microsoft.com/office/drawing/2014/main" val="3095284419"/>
                    </a:ext>
                  </a:extLst>
                </a:gridCol>
                <a:gridCol w="1562418">
                  <a:extLst>
                    <a:ext uri="{9D8B030D-6E8A-4147-A177-3AD203B41FA5}">
                      <a16:colId xmlns:a16="http://schemas.microsoft.com/office/drawing/2014/main" val="343879125"/>
                    </a:ext>
                  </a:extLst>
                </a:gridCol>
                <a:gridCol w="2196641">
                  <a:extLst>
                    <a:ext uri="{9D8B030D-6E8A-4147-A177-3AD203B41FA5}">
                      <a16:colId xmlns:a16="http://schemas.microsoft.com/office/drawing/2014/main" val="3568494680"/>
                    </a:ext>
                  </a:extLst>
                </a:gridCol>
              </a:tblGrid>
              <a:tr h="280090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العدد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وقت التنفيذ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الهدف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830583"/>
                  </a:ext>
                </a:extLst>
              </a:tr>
              <a:tr h="1400452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جميع طالبات الفصل فرديا –أو مجموعات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التقويم القبلي و البنائي الختامي- </a:t>
                      </a:r>
                    </a:p>
                    <a:p>
                      <a:pPr rtl="1"/>
                      <a:r>
                        <a:rPr lang="ar-SA" sz="2000" b="1" dirty="0"/>
                        <a:t>لمعاني الكلمات و الفهم القرآئي و الحكم التجويدي 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١-تنمية مهارة الكتابة والفهم و الاستيعاب-</a:t>
                      </a:r>
                    </a:p>
                    <a:p>
                      <a:pPr rtl="1"/>
                      <a:r>
                        <a:rPr lang="ar-SA" sz="2000" b="1" dirty="0"/>
                        <a:t>٢- تنمية مهارة التواصل </a:t>
                      </a:r>
                    </a:p>
                    <a:p>
                      <a:pPr rtl="1"/>
                      <a:r>
                        <a:rPr lang="ar-SA" sz="2000" b="1" dirty="0"/>
                        <a:t>٣-تصحيح الأخطاء.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00993"/>
                  </a:ext>
                </a:extLst>
              </a:tr>
            </a:tbl>
          </a:graphicData>
        </a:graphic>
      </p:graphicFrame>
      <p:sp>
        <p:nvSpPr>
          <p:cNvPr id="19" name="سهم: لليسار 18">
            <a:extLst>
              <a:ext uri="{FF2B5EF4-FFF2-40B4-BE49-F238E27FC236}">
                <a16:creationId xmlns:a16="http://schemas.microsoft.com/office/drawing/2014/main" id="{9032FAA3-4E0C-0B4A-8EC3-E348F7C41EEB}"/>
              </a:ext>
            </a:extLst>
          </p:cNvPr>
          <p:cNvSpPr/>
          <p:nvPr/>
        </p:nvSpPr>
        <p:spPr>
          <a:xfrm>
            <a:off x="7932351" y="424644"/>
            <a:ext cx="4259649" cy="1311505"/>
          </a:xfrm>
          <a:prstGeom prst="leftArrow">
            <a:avLst>
              <a:gd name="adj1" fmla="val 47406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شبكة المفاهيم</a:t>
            </a:r>
          </a:p>
        </p:txBody>
      </p:sp>
      <p:pic>
        <p:nvPicPr>
          <p:cNvPr id="2" name="صورة 3">
            <a:extLst>
              <a:ext uri="{FF2B5EF4-FFF2-40B4-BE49-F238E27FC236}">
                <a16:creationId xmlns:a16="http://schemas.microsoft.com/office/drawing/2014/main" id="{C4BDC9A5-54A7-EE45-99AE-200F64D00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97" y="3881674"/>
            <a:ext cx="2319321" cy="2265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4B54D463-0E8B-FC43-B828-63D55FF5A1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3" t="16886" r="46556" b="54830"/>
          <a:stretch/>
        </p:blipFill>
        <p:spPr>
          <a:xfrm>
            <a:off x="651231" y="963116"/>
            <a:ext cx="4957232" cy="2518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8185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6EEF87A0-9534-9247-AD6D-B0A6D0FB9F24}"/>
              </a:ext>
            </a:extLst>
          </p:cNvPr>
          <p:cNvSpPr/>
          <p:nvPr/>
        </p:nvSpPr>
        <p:spPr>
          <a:xfrm>
            <a:off x="1177592" y="945966"/>
            <a:ext cx="4212376" cy="9013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</a:rPr>
              <a:t>مهام المدرب </a:t>
            </a:r>
          </a:p>
        </p:txBody>
      </p:sp>
      <p:pic>
        <p:nvPicPr>
          <p:cNvPr id="12" name="صورة 12">
            <a:extLst>
              <a:ext uri="{FF2B5EF4-FFF2-40B4-BE49-F238E27FC236}">
                <a16:creationId xmlns:a16="http://schemas.microsoft.com/office/drawing/2014/main" id="{0F39A67A-D8E0-EF48-88CF-E4C641EDD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54" y="2161351"/>
            <a:ext cx="1111775" cy="901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صورة 17">
            <a:extLst>
              <a:ext uri="{FF2B5EF4-FFF2-40B4-BE49-F238E27FC236}">
                <a16:creationId xmlns:a16="http://schemas.microsoft.com/office/drawing/2014/main" id="{4B55BEEF-058B-DE49-85DE-71695C452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693" y="3231804"/>
            <a:ext cx="1145636" cy="841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8" name="جدول 18">
            <a:extLst>
              <a:ext uri="{FF2B5EF4-FFF2-40B4-BE49-F238E27FC236}">
                <a16:creationId xmlns:a16="http://schemas.microsoft.com/office/drawing/2014/main" id="{1E3FE199-E0AB-484C-A290-EB0166427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584983"/>
              </p:ext>
            </p:extLst>
          </p:nvPr>
        </p:nvGraphicFramePr>
        <p:xfrm>
          <a:off x="6262690" y="1438568"/>
          <a:ext cx="5442000" cy="262128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682941">
                  <a:extLst>
                    <a:ext uri="{9D8B030D-6E8A-4147-A177-3AD203B41FA5}">
                      <a16:colId xmlns:a16="http://schemas.microsoft.com/office/drawing/2014/main" val="3095284419"/>
                    </a:ext>
                  </a:extLst>
                </a:gridCol>
                <a:gridCol w="1562418">
                  <a:extLst>
                    <a:ext uri="{9D8B030D-6E8A-4147-A177-3AD203B41FA5}">
                      <a16:colId xmlns:a16="http://schemas.microsoft.com/office/drawing/2014/main" val="343879125"/>
                    </a:ext>
                  </a:extLst>
                </a:gridCol>
                <a:gridCol w="2196641">
                  <a:extLst>
                    <a:ext uri="{9D8B030D-6E8A-4147-A177-3AD203B41FA5}">
                      <a16:colId xmlns:a16="http://schemas.microsoft.com/office/drawing/2014/main" val="3568494680"/>
                    </a:ext>
                  </a:extLst>
                </a:gridCol>
              </a:tblGrid>
              <a:tr h="280090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العدد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وقت التنفيذ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الهدف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830583"/>
                  </a:ext>
                </a:extLst>
              </a:tr>
              <a:tr h="1400452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مجموعات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التقويم القبلي البنائي و الختامي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/>
                        <a:t>١- تدريب الطالبات على التعلم الذاتي و تقويم الأقران.</a:t>
                      </a:r>
                    </a:p>
                    <a:p>
                      <a:pPr rtl="1"/>
                      <a:r>
                        <a:rPr lang="ar-SA" sz="2000" b="1" dirty="0"/>
                        <a:t>٢- تشجيع الطالبات على حسن الانصات و الاستماع.</a:t>
                      </a:r>
                    </a:p>
                    <a:p>
                      <a:pPr rtl="1"/>
                      <a:r>
                        <a:rPr lang="ar-SA" sz="2000" b="1" dirty="0"/>
                        <a:t>٣- تقوية التعاون.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00993"/>
                  </a:ext>
                </a:extLst>
              </a:tr>
            </a:tbl>
          </a:graphicData>
        </a:graphic>
      </p:graphicFrame>
      <p:sp>
        <p:nvSpPr>
          <p:cNvPr id="19" name="سهم: لليسار 18">
            <a:extLst>
              <a:ext uri="{FF2B5EF4-FFF2-40B4-BE49-F238E27FC236}">
                <a16:creationId xmlns:a16="http://schemas.microsoft.com/office/drawing/2014/main" id="{9032FAA3-4E0C-0B4A-8EC3-E348F7C41EEB}"/>
              </a:ext>
            </a:extLst>
          </p:cNvPr>
          <p:cNvSpPr/>
          <p:nvPr/>
        </p:nvSpPr>
        <p:spPr>
          <a:xfrm>
            <a:off x="7932351" y="85139"/>
            <a:ext cx="4259649" cy="1311505"/>
          </a:xfrm>
          <a:prstGeom prst="leftArrow">
            <a:avLst>
              <a:gd name="adj1" fmla="val 47406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المدرب  </a:t>
            </a:r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38465F02-6791-004F-90EF-7437DA7EE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05" y="4235590"/>
            <a:ext cx="1187253" cy="1007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AABD3CE8-10D7-8141-A79A-4EBF8B0AE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53" y="5457418"/>
            <a:ext cx="1146247" cy="876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92ED88A2-3A74-D945-947D-76CEFBF8271F}"/>
              </a:ext>
            </a:extLst>
          </p:cNvPr>
          <p:cNvSpPr/>
          <p:nvPr/>
        </p:nvSpPr>
        <p:spPr>
          <a:xfrm>
            <a:off x="1629183" y="2245604"/>
            <a:ext cx="2943551" cy="7328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/>
                </a:solidFill>
              </a:rPr>
              <a:t>تصويب الأخطاء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D79E3B90-5C90-AF4B-ABCE-C374D0B4C56B}"/>
              </a:ext>
            </a:extLst>
          </p:cNvPr>
          <p:cNvSpPr/>
          <p:nvPr/>
        </p:nvSpPr>
        <p:spPr>
          <a:xfrm>
            <a:off x="1629182" y="3218717"/>
            <a:ext cx="2943551" cy="8411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/>
                </a:solidFill>
              </a:rPr>
              <a:t>التغذية الراجعة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2CD5A94F-1B20-5848-B48D-66BA172C8ABD}"/>
              </a:ext>
            </a:extLst>
          </p:cNvPr>
          <p:cNvSpPr/>
          <p:nvPr/>
        </p:nvSpPr>
        <p:spPr>
          <a:xfrm>
            <a:off x="1629181" y="4348236"/>
            <a:ext cx="2943551" cy="8411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/>
                </a:solidFill>
              </a:rPr>
              <a:t>تبادل الأدوار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75752DCB-E0A4-C040-A711-9AF2D3EC9AEB}"/>
              </a:ext>
            </a:extLst>
          </p:cNvPr>
          <p:cNvSpPr/>
          <p:nvPr/>
        </p:nvSpPr>
        <p:spPr>
          <a:xfrm>
            <a:off x="1629180" y="5477755"/>
            <a:ext cx="2943551" cy="8411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/>
                </a:solidFill>
              </a:rPr>
              <a:t>تعزيز المجيدين</a:t>
            </a:r>
          </a:p>
        </p:txBody>
      </p:sp>
    </p:spTree>
    <p:extLst>
      <p:ext uri="{BB962C8B-B14F-4D97-AF65-F5344CB8AC3E}">
        <p14:creationId xmlns:p14="http://schemas.microsoft.com/office/powerpoint/2010/main" val="41325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8" grpId="0" animBg="1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13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sharifah12356@outlook.sa</dc:creator>
  <cp:lastModifiedBy>sharifah12356@outlook.sa</cp:lastModifiedBy>
  <cp:revision>5</cp:revision>
  <dcterms:created xsi:type="dcterms:W3CDTF">2022-03-30T18:06:37Z</dcterms:created>
  <dcterms:modified xsi:type="dcterms:W3CDTF">2022-03-30T19:42:33Z</dcterms:modified>
</cp:coreProperties>
</file>