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31" r:id="rId3"/>
    <p:sldId id="333" r:id="rId4"/>
    <p:sldId id="332" r:id="rId5"/>
    <p:sldId id="336" r:id="rId6"/>
    <p:sldId id="334" r:id="rId7"/>
    <p:sldId id="337" r:id="rId8"/>
    <p:sldId id="341" r:id="rId9"/>
    <p:sldId id="340" r:id="rId10"/>
    <p:sldId id="342" r:id="rId11"/>
    <p:sldId id="343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0EE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519" autoAdjust="0"/>
  </p:normalViewPr>
  <p:slideViewPr>
    <p:cSldViewPr snapToGrid="0">
      <p:cViewPr>
        <p:scale>
          <a:sx n="70" d="100"/>
          <a:sy n="70" d="100"/>
        </p:scale>
        <p:origin x="4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34D5A0E-1A3A-44A9-96A6-D1435E390A0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E5E760F1-CB40-40A7-877D-CBCECFDE9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0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60F1-CB40-40A7-877D-CBCECFDE9B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3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60F1-CB40-40A7-877D-CBCECFDE9B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5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60F1-CB40-40A7-877D-CBCECFDE9B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6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0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5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9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0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5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100CE191-E0A6-4C3E-AF42-7ACAD2DD3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762" y="2820081"/>
            <a:ext cx="10144476" cy="1946680"/>
          </a:xfrm>
        </p:spPr>
        <p:txBody>
          <a:bodyPr>
            <a:normAutofit/>
          </a:bodyPr>
          <a:lstStyle/>
          <a:p>
            <a:pPr algn="ctr"/>
            <a:r>
              <a:rPr lang="ar-BH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«تَصْميمُ إِعْلانٍ»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7578CFFA-8B0A-47AC-8502-1083DB0F6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4882191"/>
            <a:ext cx="6990735" cy="2080259"/>
          </a:xfrm>
        </p:spPr>
        <p:txBody>
          <a:bodyPr>
            <a:normAutofit/>
          </a:bodyPr>
          <a:lstStyle/>
          <a:p>
            <a:pPr algn="ctr"/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الصَّفُّ الر</a:t>
            </a:r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ابعُ الابْتِدَائِي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endParaRPr lang="ar-BH" sz="4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BH" sz="4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7810D1B-8D09-4C9D-BF61-C7EF09A9C0EB}"/>
              </a:ext>
            </a:extLst>
          </p:cNvPr>
          <p:cNvSpPr txBox="1"/>
          <p:nvPr/>
        </p:nvSpPr>
        <p:spPr>
          <a:xfrm>
            <a:off x="3587211" y="1932549"/>
            <a:ext cx="53863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دَرْسٌ في مادَّةِ اللُّغَةِ العَرَبِيّةِ</a:t>
            </a:r>
            <a:b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A" sz="6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6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عبيرُ الكِتابيّ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9BE084-5A61-453A-B919-3331C3C69852}"/>
              </a:ext>
            </a:extLst>
          </p:cNvPr>
          <p:cNvSpPr/>
          <p:nvPr/>
        </p:nvSpPr>
        <p:spPr>
          <a:xfrm>
            <a:off x="1831945" y="60509"/>
            <a:ext cx="7809331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أُصَمِّمُ إِعْلَانًا لِـمَجَلَّةِ الـمَدْرَسَةِ مُسْتَعِينًا بالـمُخَطَّطِ.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46101F-96A6-4D8D-9CB6-C8E0B86CF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58718" y="21026"/>
            <a:ext cx="1733282" cy="8068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أُنْتِجُ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A4DD52-6F11-4826-B745-EAA3C415FC14}"/>
              </a:ext>
            </a:extLst>
          </p:cNvPr>
          <p:cNvSpPr/>
          <p:nvPr/>
        </p:nvSpPr>
        <p:spPr>
          <a:xfrm>
            <a:off x="2798064" y="705105"/>
            <a:ext cx="5687568" cy="5736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D013FB-B75D-4165-824B-66BCC1D22472}"/>
              </a:ext>
            </a:extLst>
          </p:cNvPr>
          <p:cNvSpPr txBox="1"/>
          <p:nvPr/>
        </p:nvSpPr>
        <p:spPr>
          <a:xfrm flipH="1">
            <a:off x="5874258" y="827878"/>
            <a:ext cx="2389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الإعلان</a:t>
            </a:r>
          </a:p>
          <a:p>
            <a:pPr lvl="0" algn="r" rtl="1">
              <a:tabLst>
                <a:tab pos="284163" algn="l"/>
              </a:tabLst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F68554-DEF6-4755-A52B-05F370BBD014}"/>
              </a:ext>
            </a:extLst>
          </p:cNvPr>
          <p:cNvSpPr txBox="1"/>
          <p:nvPr/>
        </p:nvSpPr>
        <p:spPr>
          <a:xfrm flipH="1">
            <a:off x="2909847" y="2839536"/>
            <a:ext cx="5575784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/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عناصرالـمُنْتَجِ الَّذي يرَوّجُ لَهُ الإعلَانُ</a:t>
            </a:r>
          </a:p>
          <a:p>
            <a:pPr lvl="0" algn="ctr" rtl="1"/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2AF272-8212-4E49-8F62-D0F31116EAAB}"/>
              </a:ext>
            </a:extLst>
          </p:cNvPr>
          <p:cNvSpPr/>
          <p:nvPr/>
        </p:nvSpPr>
        <p:spPr>
          <a:xfrm>
            <a:off x="6227046" y="900009"/>
            <a:ext cx="164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الإعلان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76548B-1FDD-4DC1-9474-343EAD9D9D7E}"/>
              </a:ext>
            </a:extLst>
          </p:cNvPr>
          <p:cNvSpPr/>
          <p:nvPr/>
        </p:nvSpPr>
        <p:spPr>
          <a:xfrm>
            <a:off x="3929351" y="2905147"/>
            <a:ext cx="376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عناصرالـمُنْتَجِ الَّذي يرَوّجُ لَهُ الإعلَانُ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09DE868E-A625-423A-B700-F5EE7D8C2A3A}"/>
              </a:ext>
            </a:extLst>
          </p:cNvPr>
          <p:cNvSpPr/>
          <p:nvPr/>
        </p:nvSpPr>
        <p:spPr>
          <a:xfrm>
            <a:off x="2550724" y="616174"/>
            <a:ext cx="3147015" cy="2624328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D30F3-2EEC-433E-948C-0CAEE2D8F337}"/>
              </a:ext>
            </a:extLst>
          </p:cNvPr>
          <p:cNvSpPr txBox="1"/>
          <p:nvPr/>
        </p:nvSpPr>
        <p:spPr>
          <a:xfrm flipH="1">
            <a:off x="2885386" y="1063941"/>
            <a:ext cx="2389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عبارة جاذبة</a:t>
            </a:r>
          </a:p>
          <a:p>
            <a:pPr lvl="0" algn="r" rtl="1">
              <a:tabLst>
                <a:tab pos="284163" algn="l"/>
              </a:tabLst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101CF-25BB-4C57-AC51-E11FEFD58241}"/>
              </a:ext>
            </a:extLst>
          </p:cNvPr>
          <p:cNvSpPr/>
          <p:nvPr/>
        </p:nvSpPr>
        <p:spPr>
          <a:xfrm>
            <a:off x="3488451" y="1060515"/>
            <a:ext cx="1414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عبارة جاذبة</a:t>
            </a:r>
          </a:p>
        </p:txBody>
      </p:sp>
    </p:spTree>
    <p:extLst>
      <p:ext uri="{BB962C8B-B14F-4D97-AF65-F5344CB8AC3E}">
        <p14:creationId xmlns:p14="http://schemas.microsoft.com/office/powerpoint/2010/main" val="139496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9BE084-5A61-453A-B919-3331C3C69852}"/>
              </a:ext>
            </a:extLst>
          </p:cNvPr>
          <p:cNvSpPr/>
          <p:nvPr/>
        </p:nvSpPr>
        <p:spPr>
          <a:xfrm>
            <a:off x="1831945" y="60509"/>
            <a:ext cx="7809331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أُصَمِّمُ إِعْلَانًا لِـمَجَلَّةِ الـمَدْرَسَةِ مُسْتَعِينًا بالـمُخَطَّطِ.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46101F-96A6-4D8D-9CB6-C8E0B86CF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58718" y="21026"/>
            <a:ext cx="1733282" cy="8068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أُطَبِّقُ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A4DD52-6F11-4826-B745-EAA3C415FC14}"/>
              </a:ext>
            </a:extLst>
          </p:cNvPr>
          <p:cNvSpPr/>
          <p:nvPr/>
        </p:nvSpPr>
        <p:spPr>
          <a:xfrm>
            <a:off x="2798064" y="705105"/>
            <a:ext cx="5687568" cy="5736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2AF272-8212-4E49-8F62-D0F31116EAAB}"/>
              </a:ext>
            </a:extLst>
          </p:cNvPr>
          <p:cNvSpPr/>
          <p:nvPr/>
        </p:nvSpPr>
        <p:spPr>
          <a:xfrm>
            <a:off x="5530473" y="977361"/>
            <a:ext cx="2860855" cy="954107"/>
          </a:xfrm>
          <a:prstGeom prst="rect">
            <a:avLst/>
          </a:prstGeom>
          <a:solidFill>
            <a:srgbClr val="00B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إِبداع بِلا حُدود فِي العدد القادم من مجلّة الـمدرسة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2C0EB65A-E924-4C6D-9330-83CADE246E0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81169" cy="775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أقيّمُ إجابتي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09DE868E-A625-423A-B700-F5EE7D8C2A3A}"/>
              </a:ext>
            </a:extLst>
          </p:cNvPr>
          <p:cNvSpPr/>
          <p:nvPr/>
        </p:nvSpPr>
        <p:spPr>
          <a:xfrm>
            <a:off x="2505580" y="665290"/>
            <a:ext cx="3147015" cy="2624328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101CF-25BB-4C57-AC51-E11FEFD58241}"/>
              </a:ext>
            </a:extLst>
          </p:cNvPr>
          <p:cNvSpPr/>
          <p:nvPr/>
        </p:nvSpPr>
        <p:spPr>
          <a:xfrm rot="19874256">
            <a:off x="2401218" y="1498703"/>
            <a:ext cx="2998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قريبا رحلة إلى </a:t>
            </a:r>
          </a:p>
          <a:p>
            <a:pPr lvl="0" algn="ct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الـمعرفة والتّسلية</a:t>
            </a:r>
          </a:p>
        </p:txBody>
      </p:sp>
      <p:pic>
        <p:nvPicPr>
          <p:cNvPr id="4" name="Graphic 3" descr="Head with gears">
            <a:extLst>
              <a:ext uri="{FF2B5EF4-FFF2-40B4-BE49-F238E27FC236}">
                <a16:creationId xmlns:a16="http://schemas.microsoft.com/office/drawing/2014/main" id="{0DA2D03A-5B29-4FAE-97EC-C47C7AC1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2287" y="4459392"/>
            <a:ext cx="1183776" cy="1183776"/>
          </a:xfrm>
          <a:prstGeom prst="rect">
            <a:avLst/>
          </a:prstGeom>
        </p:spPr>
      </p:pic>
      <p:pic>
        <p:nvPicPr>
          <p:cNvPr id="10" name="Graphic 9" descr="Document">
            <a:extLst>
              <a:ext uri="{FF2B5EF4-FFF2-40B4-BE49-F238E27FC236}">
                <a16:creationId xmlns:a16="http://schemas.microsoft.com/office/drawing/2014/main" id="{95897681-B882-48B8-A0E7-E2B96E4A8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104996">
            <a:off x="3126304" y="3259743"/>
            <a:ext cx="914400" cy="914400"/>
          </a:xfrm>
          <a:prstGeom prst="rect">
            <a:avLst/>
          </a:prstGeom>
        </p:spPr>
      </p:pic>
      <p:pic>
        <p:nvPicPr>
          <p:cNvPr id="12" name="Graphic 11" descr="Open book">
            <a:extLst>
              <a:ext uri="{FF2B5EF4-FFF2-40B4-BE49-F238E27FC236}">
                <a16:creationId xmlns:a16="http://schemas.microsoft.com/office/drawing/2014/main" id="{A648C935-9424-4445-9286-7EE5C04F84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57681">
            <a:off x="5358262" y="2279889"/>
            <a:ext cx="1061243" cy="1061243"/>
          </a:xfrm>
          <a:prstGeom prst="rect">
            <a:avLst/>
          </a:prstGeom>
        </p:spPr>
      </p:pic>
      <p:pic>
        <p:nvPicPr>
          <p:cNvPr id="15" name="Graphic 14" descr="Apple">
            <a:extLst>
              <a:ext uri="{FF2B5EF4-FFF2-40B4-BE49-F238E27FC236}">
                <a16:creationId xmlns:a16="http://schemas.microsoft.com/office/drawing/2014/main" id="{0E2689A3-7AF0-4EF1-AA5F-FA5C40EBBA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88757" y="1786213"/>
            <a:ext cx="1281530" cy="1281530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1D0B42C5-7970-4C64-BB9B-0370A32A3B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96581" y="3807924"/>
            <a:ext cx="1176251" cy="117625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F672282-ED2F-4552-A97A-870AEAD4A9DB}"/>
              </a:ext>
            </a:extLst>
          </p:cNvPr>
          <p:cNvSpPr/>
          <p:nvPr/>
        </p:nvSpPr>
        <p:spPr>
          <a:xfrm>
            <a:off x="7181265" y="2981267"/>
            <a:ext cx="764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00B050"/>
                </a:solidFill>
              </a:rPr>
              <a:t>صحّة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078F2A-89A8-4F77-A897-FA32AD138A11}"/>
              </a:ext>
            </a:extLst>
          </p:cNvPr>
          <p:cNvSpPr/>
          <p:nvPr/>
        </p:nvSpPr>
        <p:spPr>
          <a:xfrm rot="1491237">
            <a:off x="5099568" y="3159013"/>
            <a:ext cx="764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قصّة</a:t>
            </a:r>
            <a:endParaRPr lang="en-US" sz="2800" b="1" dirty="0">
              <a:solidFill>
                <a:schemeClr val="accent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C09263-165D-41DB-8045-CE0B8F270D47}"/>
              </a:ext>
            </a:extLst>
          </p:cNvPr>
          <p:cNvSpPr/>
          <p:nvPr/>
        </p:nvSpPr>
        <p:spPr>
          <a:xfrm rot="20098467">
            <a:off x="3381525" y="4093372"/>
            <a:ext cx="101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/>
              <a:t>تقارير</a:t>
            </a:r>
            <a:endParaRPr lang="en-US" sz="24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E87918-0CF2-4DA0-A46D-DA7CB2B18915}"/>
              </a:ext>
            </a:extLst>
          </p:cNvPr>
          <p:cNvSpPr/>
          <p:nvPr/>
        </p:nvSpPr>
        <p:spPr>
          <a:xfrm>
            <a:off x="3312709" y="5579592"/>
            <a:ext cx="1831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مسابقات فكريّة</a:t>
            </a:r>
            <a:endParaRPr lang="en-US" sz="28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790897-EF64-407E-B450-44CBA4A6F30E}"/>
              </a:ext>
            </a:extLst>
          </p:cNvPr>
          <p:cNvSpPr/>
          <p:nvPr/>
        </p:nvSpPr>
        <p:spPr>
          <a:xfrm>
            <a:off x="5736610" y="4915916"/>
            <a:ext cx="1017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رياضة</a:t>
            </a:r>
            <a:endParaRPr lang="en-US" sz="2800" b="1" dirty="0">
              <a:solidFill>
                <a:srgbClr val="92D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Graphic 22" descr="Microscope">
            <a:extLst>
              <a:ext uri="{FF2B5EF4-FFF2-40B4-BE49-F238E27FC236}">
                <a16:creationId xmlns:a16="http://schemas.microsoft.com/office/drawing/2014/main" id="{DA1D8E02-4A5D-42ED-B0FD-9809454D0E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15474" y="4278951"/>
            <a:ext cx="1176251" cy="117625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CDE5D62-D6A9-4C67-A22A-21617D2D0D4B}"/>
              </a:ext>
            </a:extLst>
          </p:cNvPr>
          <p:cNvSpPr/>
          <p:nvPr/>
        </p:nvSpPr>
        <p:spPr>
          <a:xfrm>
            <a:off x="7096810" y="5410016"/>
            <a:ext cx="1017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علوم</a:t>
            </a: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5077A92D-CE61-4299-8B75-A7DC3ECF8F0B}"/>
              </a:ext>
            </a:extLst>
          </p:cNvPr>
          <p:cNvSpPr/>
          <p:nvPr/>
        </p:nvSpPr>
        <p:spPr>
          <a:xfrm>
            <a:off x="6772832" y="3818658"/>
            <a:ext cx="1937714" cy="2634089"/>
          </a:xfrm>
          <a:prstGeom prst="irregularSeal1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2BFEE781-F61B-4761-9B17-E1EA06DAA4DB}"/>
              </a:ext>
            </a:extLst>
          </p:cNvPr>
          <p:cNvSpPr/>
          <p:nvPr/>
        </p:nvSpPr>
        <p:spPr>
          <a:xfrm>
            <a:off x="5496591" y="3568383"/>
            <a:ext cx="1522711" cy="1907714"/>
          </a:xfrm>
          <a:prstGeom prst="hexagon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AD9B06-C66C-450A-BF3B-9AE19D2D5850}"/>
              </a:ext>
            </a:extLst>
          </p:cNvPr>
          <p:cNvSpPr/>
          <p:nvPr/>
        </p:nvSpPr>
        <p:spPr>
          <a:xfrm>
            <a:off x="2931352" y="3155219"/>
            <a:ext cx="1648380" cy="1494993"/>
          </a:xfrm>
          <a:prstGeom prst="ellipse">
            <a:avLst/>
          </a:prstGeom>
          <a:noFill/>
          <a:ln w="28575">
            <a:solidFill>
              <a:srgbClr val="EE60E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aque 36">
            <a:extLst>
              <a:ext uri="{FF2B5EF4-FFF2-40B4-BE49-F238E27FC236}">
                <a16:creationId xmlns:a16="http://schemas.microsoft.com/office/drawing/2014/main" id="{01AC42CC-ACE8-4F73-B4D7-433E63411039}"/>
              </a:ext>
            </a:extLst>
          </p:cNvPr>
          <p:cNvSpPr/>
          <p:nvPr/>
        </p:nvSpPr>
        <p:spPr>
          <a:xfrm>
            <a:off x="3331642" y="4522240"/>
            <a:ext cx="1875210" cy="1670470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44B50DD-1692-4992-A1D1-8AEA461CCA1F}"/>
              </a:ext>
            </a:extLst>
          </p:cNvPr>
          <p:cNvSpPr/>
          <p:nvPr/>
        </p:nvSpPr>
        <p:spPr>
          <a:xfrm rot="1631971">
            <a:off x="4993094" y="2276483"/>
            <a:ext cx="1648380" cy="13430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528A-6C88-4745-A61C-F740956E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084" y="2766218"/>
            <a:ext cx="4751832" cy="1325563"/>
          </a:xfrm>
        </p:spPr>
        <p:txBody>
          <a:bodyPr>
            <a:normAutofit/>
          </a:bodyPr>
          <a:lstStyle/>
          <a:p>
            <a:pPr algn="ctr"/>
            <a:r>
              <a:rPr lang="ar-SA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الدّرس</a:t>
            </a:r>
            <a:endParaRPr lang="en-US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523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9BE084-5A61-453A-B919-3331C3C69852}"/>
              </a:ext>
            </a:extLst>
          </p:cNvPr>
          <p:cNvSpPr/>
          <p:nvPr/>
        </p:nvSpPr>
        <p:spPr>
          <a:xfrm>
            <a:off x="3955774" y="100324"/>
            <a:ext cx="470877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أَقْرَأُ الإعلَانَ ، وَأُجِيبُ عَنِ الَأسْئِلَةِ.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46101F-96A6-4D8D-9CB6-C8E0B86CF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58718" y="21026"/>
            <a:ext cx="1733282" cy="8068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أَكْتَشِفُ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EDF4A8-66B6-4462-86D0-CA14CB4DDC08}"/>
              </a:ext>
            </a:extLst>
          </p:cNvPr>
          <p:cNvSpPr/>
          <p:nvPr/>
        </p:nvSpPr>
        <p:spPr>
          <a:xfrm>
            <a:off x="5854149" y="1374578"/>
            <a:ext cx="6469302" cy="3738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أَذْكُرُ عَنَاصِرَ الإِعْلَانِ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</a:t>
            </a: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SA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SA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SA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979003A-2000-4E9E-BBBA-A0249AAFD79E}"/>
              </a:ext>
            </a:extLst>
          </p:cNvPr>
          <p:cNvSpPr/>
          <p:nvPr/>
        </p:nvSpPr>
        <p:spPr>
          <a:xfrm>
            <a:off x="20501" y="1460490"/>
            <a:ext cx="3147015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3CB6C9-D592-4278-A47B-2B2AC56F34A9}"/>
              </a:ext>
            </a:extLst>
          </p:cNvPr>
          <p:cNvGrpSpPr/>
          <p:nvPr/>
        </p:nvGrpSpPr>
        <p:grpSpPr>
          <a:xfrm>
            <a:off x="3167516" y="610005"/>
            <a:ext cx="6364110" cy="5820612"/>
            <a:chOff x="3167516" y="610005"/>
            <a:chExt cx="6364110" cy="5820612"/>
          </a:xfrm>
        </p:grpSpPr>
        <p:pic>
          <p:nvPicPr>
            <p:cNvPr id="5" name="Picture 4" descr="A screenshot of a cell phone screen with text&#10;&#10;Description automatically generated">
              <a:extLst>
                <a:ext uri="{FF2B5EF4-FFF2-40B4-BE49-F238E27FC236}">
                  <a16:creationId xmlns:a16="http://schemas.microsoft.com/office/drawing/2014/main" id="{03603640-4BB9-41BE-B773-D54ED80CB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4" t="1812" r="1511" b="1775"/>
            <a:stretch/>
          </p:blipFill>
          <p:spPr>
            <a:xfrm>
              <a:off x="3433329" y="610005"/>
              <a:ext cx="5428747" cy="582061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5708CD-AF57-4E96-81C3-6CDDE540F77F}"/>
                </a:ext>
              </a:extLst>
            </p:cNvPr>
            <p:cNvSpPr/>
            <p:nvPr/>
          </p:nvSpPr>
          <p:spPr>
            <a:xfrm>
              <a:off x="5854150" y="827879"/>
              <a:ext cx="2405268" cy="8418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C157CCF-F19E-400B-9000-A8FCC1E4F47D}"/>
                </a:ext>
              </a:extLst>
            </p:cNvPr>
            <p:cNvCxnSpPr>
              <a:cxnSpLocks/>
            </p:cNvCxnSpPr>
            <p:nvPr/>
          </p:nvCxnSpPr>
          <p:spPr>
            <a:xfrm>
              <a:off x="8259418" y="1073426"/>
              <a:ext cx="1272208" cy="11414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65ABEC9-E2B7-4326-924B-4AAA6EB8AAB6}"/>
                </a:ext>
              </a:extLst>
            </p:cNvPr>
            <p:cNvGrpSpPr/>
            <p:nvPr/>
          </p:nvGrpSpPr>
          <p:grpSpPr>
            <a:xfrm>
              <a:off x="3433329" y="1712865"/>
              <a:ext cx="5955522" cy="4717752"/>
              <a:chOff x="3433329" y="1712865"/>
              <a:chExt cx="5955522" cy="471775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48357-11E7-4A80-82B3-78CE42DAFB94}"/>
                  </a:ext>
                </a:extLst>
              </p:cNvPr>
              <p:cNvGrpSpPr/>
              <p:nvPr/>
            </p:nvGrpSpPr>
            <p:grpSpPr>
              <a:xfrm>
                <a:off x="3433329" y="1712865"/>
                <a:ext cx="5428747" cy="4717752"/>
                <a:chOff x="3433329" y="1712865"/>
                <a:chExt cx="5428747" cy="4717752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66080FE1-F5E7-436A-81ED-F1108AFF57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855451" y="1712865"/>
                  <a:ext cx="6625" cy="471775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4109E3C5-177E-477B-B8E4-F8336DE47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27374" y="1724261"/>
                  <a:ext cx="3534702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2D2A4B47-4546-4E4B-8973-F4E963B3C7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27373" y="1724261"/>
                  <a:ext cx="1" cy="35512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0B70CDA-0CB4-4682-B9D8-AACECA6C9C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3329" y="6430617"/>
                  <a:ext cx="542874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5B21EA7-AF70-40CB-B3D2-59CEF7282E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2893" y="2057400"/>
                  <a:ext cx="0" cy="437321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AC24FCC4-0185-4037-AD4F-2BC129EB7F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65533" y="2079387"/>
                  <a:ext cx="1861840" cy="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8E8B972-1CDE-4CB3-AA96-B7B01A7F18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451" y="3311258"/>
                <a:ext cx="533400" cy="133182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6A7CC0-67F7-4794-A925-924488EBD48E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 flipV="1">
              <a:off x="3167516" y="1567647"/>
              <a:ext cx="385408" cy="19523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09D5E2A-EADC-40B0-B74A-65AFF4331E2B}"/>
              </a:ext>
            </a:extLst>
          </p:cNvPr>
          <p:cNvSpPr/>
          <p:nvPr/>
        </p:nvSpPr>
        <p:spPr>
          <a:xfrm>
            <a:off x="4396453" y="6442013"/>
            <a:ext cx="2919390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كتاب التدريبات – الجزء الثاني ص 52</a:t>
            </a:r>
          </a:p>
        </p:txBody>
      </p:sp>
    </p:spTree>
    <p:extLst>
      <p:ext uri="{BB962C8B-B14F-4D97-AF65-F5344CB8AC3E}">
        <p14:creationId xmlns:p14="http://schemas.microsoft.com/office/powerpoint/2010/main" val="163531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3603640-4BB9-41BE-B773-D54ED80CB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812" r="1511" b="1775"/>
          <a:stretch/>
        </p:blipFill>
        <p:spPr>
          <a:xfrm>
            <a:off x="3433329" y="610005"/>
            <a:ext cx="5428747" cy="58206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9BE084-5A61-453A-B919-3331C3C69852}"/>
              </a:ext>
            </a:extLst>
          </p:cNvPr>
          <p:cNvSpPr/>
          <p:nvPr/>
        </p:nvSpPr>
        <p:spPr>
          <a:xfrm>
            <a:off x="3955774" y="100324"/>
            <a:ext cx="470877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أَقْرَأُ الإعلَانَ ، وَأُجِيبُ عَنِ الَأسْئِلَةِ.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46101F-96A6-4D8D-9CB6-C8E0B86CF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58718" y="21026"/>
            <a:ext cx="1733282" cy="8068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أَكْتَشِفُ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EDF4A8-66B6-4462-86D0-CA14CB4DDC08}"/>
              </a:ext>
            </a:extLst>
          </p:cNvPr>
          <p:cNvSpPr/>
          <p:nvPr/>
        </p:nvSpPr>
        <p:spPr>
          <a:xfrm>
            <a:off x="5799285" y="1374578"/>
            <a:ext cx="6469302" cy="3738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أَذْكُرُ عَنَاصِرَ الإِعْلَانِ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</a:t>
            </a: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SA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SA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SA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5708CD-AF57-4E96-81C3-6CDDE540F77F}"/>
              </a:ext>
            </a:extLst>
          </p:cNvPr>
          <p:cNvSpPr/>
          <p:nvPr/>
        </p:nvSpPr>
        <p:spPr>
          <a:xfrm>
            <a:off x="5854150" y="827879"/>
            <a:ext cx="2405268" cy="841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157CCF-F19E-400B-9000-A8FCC1E4F47D}"/>
              </a:ext>
            </a:extLst>
          </p:cNvPr>
          <p:cNvCxnSpPr>
            <a:cxnSpLocks/>
          </p:cNvCxnSpPr>
          <p:nvPr/>
        </p:nvCxnSpPr>
        <p:spPr>
          <a:xfrm>
            <a:off x="8259418" y="1073426"/>
            <a:ext cx="1272208" cy="1141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65ABEC9-E2B7-4326-924B-4AAA6EB8AAB6}"/>
              </a:ext>
            </a:extLst>
          </p:cNvPr>
          <p:cNvGrpSpPr/>
          <p:nvPr/>
        </p:nvGrpSpPr>
        <p:grpSpPr>
          <a:xfrm>
            <a:off x="3433329" y="1712865"/>
            <a:ext cx="5955522" cy="4717752"/>
            <a:chOff x="3433329" y="1712865"/>
            <a:chExt cx="5955522" cy="471775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3248357-11E7-4A80-82B3-78CE42DAFB94}"/>
                </a:ext>
              </a:extLst>
            </p:cNvPr>
            <p:cNvGrpSpPr/>
            <p:nvPr/>
          </p:nvGrpSpPr>
          <p:grpSpPr>
            <a:xfrm>
              <a:off x="3433329" y="1712865"/>
              <a:ext cx="5428747" cy="4717752"/>
              <a:chOff x="3433329" y="1712865"/>
              <a:chExt cx="5428747" cy="471775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6080FE1-F5E7-436A-81ED-F1108AFF57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55451" y="1712865"/>
                <a:ext cx="6625" cy="471775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09E3C5-177E-477B-B8E4-F8336DE47D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7374" y="1724261"/>
                <a:ext cx="353470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D2A4B47-4546-4E4B-8973-F4E963B3C7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7373" y="1724261"/>
                <a:ext cx="1" cy="35512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0B70CDA-0CB4-4682-B9D8-AACECA6C9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3329" y="6430617"/>
                <a:ext cx="542874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B21EA7-AF70-40CB-B3D2-59CEF7282E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2893" y="2057400"/>
                <a:ext cx="0" cy="437321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C24FCC4-0185-4037-AD4F-2BC129EB7F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5533" y="2079387"/>
                <a:ext cx="1861840" cy="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8E8B972-1CDE-4CB3-AA96-B7B01A7F182B}"/>
                </a:ext>
              </a:extLst>
            </p:cNvPr>
            <p:cNvCxnSpPr>
              <a:cxnSpLocks/>
            </p:cNvCxnSpPr>
            <p:nvPr/>
          </p:nvCxnSpPr>
          <p:spPr>
            <a:xfrm>
              <a:off x="8855451" y="3311258"/>
              <a:ext cx="533400" cy="133182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979003A-2000-4E9E-BBBA-A0249AAFD79E}"/>
              </a:ext>
            </a:extLst>
          </p:cNvPr>
          <p:cNvSpPr/>
          <p:nvPr/>
        </p:nvSpPr>
        <p:spPr>
          <a:xfrm>
            <a:off x="20501" y="1460490"/>
            <a:ext cx="3147015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76A7CC0-67F7-4794-A925-924488EBD48E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3167516" y="1567647"/>
            <a:ext cx="385408" cy="195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3D79781-7F9F-4269-8BE4-4BA6E35083A2}"/>
              </a:ext>
            </a:extLst>
          </p:cNvPr>
          <p:cNvSpPr/>
          <p:nvPr/>
        </p:nvSpPr>
        <p:spPr>
          <a:xfrm>
            <a:off x="10811766" y="1970587"/>
            <a:ext cx="1228221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العُنْوَانُ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40E226-9F68-47ED-941D-E7D7DC01B1F1}"/>
              </a:ext>
            </a:extLst>
          </p:cNvPr>
          <p:cNvSpPr/>
          <p:nvPr/>
        </p:nvSpPr>
        <p:spPr>
          <a:xfrm>
            <a:off x="1457938" y="1474606"/>
            <a:ext cx="1771639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عِبَارَةٌ جَاذِبَةٌ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0FEDA3-711C-4C55-865A-AEC8096A76B7}"/>
              </a:ext>
            </a:extLst>
          </p:cNvPr>
          <p:cNvSpPr/>
          <p:nvPr/>
        </p:nvSpPr>
        <p:spPr>
          <a:xfrm>
            <a:off x="8664550" y="4465787"/>
            <a:ext cx="3512597" cy="11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عَرْضُ الـمُنْتَجِ الَّذي يرَوّجُ لَهُ الإعلَانُ.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980DDC9-56D8-4CC6-AE56-0CE9620BA0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81169" cy="775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أقيّمُ إجابتي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16CE6C-B0B5-495C-9FAE-62886522133A}"/>
              </a:ext>
            </a:extLst>
          </p:cNvPr>
          <p:cNvSpPr/>
          <p:nvPr/>
        </p:nvSpPr>
        <p:spPr>
          <a:xfrm>
            <a:off x="4396453" y="6442013"/>
            <a:ext cx="2919390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كتاب التدريبات – الجزء الثاني ص 52</a:t>
            </a:r>
          </a:p>
        </p:txBody>
      </p:sp>
    </p:spTree>
    <p:extLst>
      <p:ext uri="{BB962C8B-B14F-4D97-AF65-F5344CB8AC3E}">
        <p14:creationId xmlns:p14="http://schemas.microsoft.com/office/powerpoint/2010/main" val="402617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3603640-4BB9-41BE-B773-D54ED80CB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812" r="1511" b="1775"/>
          <a:stretch/>
        </p:blipFill>
        <p:spPr>
          <a:xfrm>
            <a:off x="847131" y="827878"/>
            <a:ext cx="5550631" cy="59512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9BE084-5A61-453A-B919-3331C3C69852}"/>
              </a:ext>
            </a:extLst>
          </p:cNvPr>
          <p:cNvSpPr/>
          <p:nvPr/>
        </p:nvSpPr>
        <p:spPr>
          <a:xfrm>
            <a:off x="5573069" y="64858"/>
            <a:ext cx="470877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أَقْرَأُ الإعلَانَ ، وَأُجِيبُ عَنِ الَأسْئِلَةِ.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46101F-96A6-4D8D-9CB6-C8E0B86CF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58718" y="21026"/>
            <a:ext cx="1733282" cy="8068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أَفْهَمُ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678172-89EF-4AA9-B693-43B964F73FA5}"/>
              </a:ext>
            </a:extLst>
          </p:cNvPr>
          <p:cNvSpPr/>
          <p:nvPr/>
        </p:nvSpPr>
        <p:spPr>
          <a:xfrm>
            <a:off x="6716110" y="2824672"/>
            <a:ext cx="547589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مَا الـمُنْتَجُ الّذِي يُرَوِّجُ لَهُ الإعلَانُ؟ 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BC0E66-B094-49FD-B4A2-F9CEB72F7128}"/>
              </a:ext>
            </a:extLst>
          </p:cNvPr>
          <p:cNvSpPr/>
          <p:nvPr/>
        </p:nvSpPr>
        <p:spPr>
          <a:xfrm>
            <a:off x="7746328" y="1138441"/>
            <a:ext cx="4288215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إِلَى مَنْ يتَوَجَّهُ هَذا الإعلَان؟ 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E4525-0EE6-4781-A5C2-5A4F00829E0C}"/>
              </a:ext>
            </a:extLst>
          </p:cNvPr>
          <p:cNvSpPr/>
          <p:nvPr/>
        </p:nvSpPr>
        <p:spPr>
          <a:xfrm>
            <a:off x="6397762" y="4566957"/>
            <a:ext cx="5864352" cy="1231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 أُحَوِّطُ نَوْعَ وَسِيلَةَ عَرْضِ الإِعْلَانِ:</a:t>
            </a: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مَرئيَّة            مسموعة              وَرَقيّة 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AE6E6A-8A0B-4B1B-B018-99252B1190A1}"/>
              </a:ext>
            </a:extLst>
          </p:cNvPr>
          <p:cNvSpPr/>
          <p:nvPr/>
        </p:nvSpPr>
        <p:spPr>
          <a:xfrm>
            <a:off x="6716111" y="1739241"/>
            <a:ext cx="531843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D7F107-18C7-4756-90CC-EB1D8AD89423}"/>
              </a:ext>
            </a:extLst>
          </p:cNvPr>
          <p:cNvSpPr/>
          <p:nvPr/>
        </p:nvSpPr>
        <p:spPr>
          <a:xfrm>
            <a:off x="6716111" y="3396750"/>
            <a:ext cx="531843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273651-28DC-4D26-B097-1D9227464766}"/>
              </a:ext>
            </a:extLst>
          </p:cNvPr>
          <p:cNvSpPr/>
          <p:nvPr/>
        </p:nvSpPr>
        <p:spPr>
          <a:xfrm>
            <a:off x="1762981" y="6509443"/>
            <a:ext cx="2919390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كتاب التدريبات – الجزء الثاني ص 52</a:t>
            </a:r>
          </a:p>
        </p:txBody>
      </p:sp>
    </p:spTree>
    <p:extLst>
      <p:ext uri="{BB962C8B-B14F-4D97-AF65-F5344CB8AC3E}">
        <p14:creationId xmlns:p14="http://schemas.microsoft.com/office/powerpoint/2010/main" val="47684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3603640-4BB9-41BE-B773-D54ED80CB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812" r="1511" b="1775"/>
          <a:stretch/>
        </p:blipFill>
        <p:spPr>
          <a:xfrm>
            <a:off x="847131" y="827878"/>
            <a:ext cx="5550631" cy="59512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9BE084-5A61-453A-B919-3331C3C69852}"/>
              </a:ext>
            </a:extLst>
          </p:cNvPr>
          <p:cNvSpPr/>
          <p:nvPr/>
        </p:nvSpPr>
        <p:spPr>
          <a:xfrm>
            <a:off x="5573069" y="64858"/>
            <a:ext cx="470877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أَقْرَأُ الإعلَانَ ، وَأُجِيبُ عَنِ الَأسْئِلَةِ.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46101F-96A6-4D8D-9CB6-C8E0B86CF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58718" y="21026"/>
            <a:ext cx="1733282" cy="8068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أَفْهَمُ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678172-89EF-4AA9-B693-43B964F73FA5}"/>
              </a:ext>
            </a:extLst>
          </p:cNvPr>
          <p:cNvSpPr/>
          <p:nvPr/>
        </p:nvSpPr>
        <p:spPr>
          <a:xfrm>
            <a:off x="6716110" y="2824672"/>
            <a:ext cx="547589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مَا الـمُنْتَجُ الّذِي يُرَوِّجُ لَهُ الإعلَانُ؟ 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BC0E66-B094-49FD-B4A2-F9CEB72F7128}"/>
              </a:ext>
            </a:extLst>
          </p:cNvPr>
          <p:cNvSpPr/>
          <p:nvPr/>
        </p:nvSpPr>
        <p:spPr>
          <a:xfrm>
            <a:off x="7746328" y="1138441"/>
            <a:ext cx="4288215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إِلَى مَنْ يتَوَجَّهُ هَذا الإعلَان؟ 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E4525-0EE6-4781-A5C2-5A4F00829E0C}"/>
              </a:ext>
            </a:extLst>
          </p:cNvPr>
          <p:cNvSpPr/>
          <p:nvPr/>
        </p:nvSpPr>
        <p:spPr>
          <a:xfrm>
            <a:off x="6397762" y="4912894"/>
            <a:ext cx="5864352" cy="1231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 أُحَوِّطُ نَوْعَ وَسِيلَةَ عَرْضِ الإِعْلَانِ:</a:t>
            </a: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مَرئيَّة            مسموعة              وَرَقيّة 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AE6E6A-8A0B-4B1B-B018-99252B1190A1}"/>
              </a:ext>
            </a:extLst>
          </p:cNvPr>
          <p:cNvSpPr/>
          <p:nvPr/>
        </p:nvSpPr>
        <p:spPr>
          <a:xfrm>
            <a:off x="6716110" y="1909633"/>
            <a:ext cx="531843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D7F107-18C7-4756-90CC-EB1D8AD89423}"/>
              </a:ext>
            </a:extLst>
          </p:cNvPr>
          <p:cNvSpPr/>
          <p:nvPr/>
        </p:nvSpPr>
        <p:spPr>
          <a:xfrm>
            <a:off x="6236208" y="3587692"/>
            <a:ext cx="5798335" cy="11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يُرَوِّجُ الإعلَانُ لِسلسلة من الحكايات الشعبيّة عنوانها "كان يا ما كان".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712679-3B94-46AF-AFE3-D1621407F8D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81169" cy="775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أقيّمُ إجابتي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5EBCCC-2A14-404B-A05B-D0BD302B7169}"/>
              </a:ext>
            </a:extLst>
          </p:cNvPr>
          <p:cNvSpPr/>
          <p:nvPr/>
        </p:nvSpPr>
        <p:spPr>
          <a:xfrm>
            <a:off x="6716110" y="1906821"/>
            <a:ext cx="531843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يتَوَجَّهُ هَذا الإعلَان إٍلى أولياء الأمور.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6C8A46-E110-42DF-9C9D-84BA93A7BC96}"/>
              </a:ext>
            </a:extLst>
          </p:cNvPr>
          <p:cNvSpPr/>
          <p:nvPr/>
        </p:nvSpPr>
        <p:spPr>
          <a:xfrm>
            <a:off x="6716111" y="3566332"/>
            <a:ext cx="531843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301B75-0950-49B4-A054-7B24061E0E01}"/>
              </a:ext>
            </a:extLst>
          </p:cNvPr>
          <p:cNvSpPr/>
          <p:nvPr/>
        </p:nvSpPr>
        <p:spPr>
          <a:xfrm>
            <a:off x="7077456" y="5519559"/>
            <a:ext cx="1280160" cy="6158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C9FADC-44A4-42E4-BF74-A3EA0BB1086E}"/>
              </a:ext>
            </a:extLst>
          </p:cNvPr>
          <p:cNvSpPr/>
          <p:nvPr/>
        </p:nvSpPr>
        <p:spPr>
          <a:xfrm>
            <a:off x="2162751" y="6509443"/>
            <a:ext cx="2919390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كتاب التدريبات – الجزء الثاني ص 52</a:t>
            </a:r>
          </a:p>
        </p:txBody>
      </p:sp>
    </p:spTree>
    <p:extLst>
      <p:ext uri="{BB962C8B-B14F-4D97-AF65-F5344CB8AC3E}">
        <p14:creationId xmlns:p14="http://schemas.microsoft.com/office/powerpoint/2010/main" val="27072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/>
      <p:bldP spid="1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3603640-4BB9-41BE-B773-D54ED80CB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812" r="1511" b="1775"/>
          <a:stretch/>
        </p:blipFill>
        <p:spPr>
          <a:xfrm>
            <a:off x="847131" y="827878"/>
            <a:ext cx="5550631" cy="59512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9BE084-5A61-453A-B919-3331C3C69852}"/>
              </a:ext>
            </a:extLst>
          </p:cNvPr>
          <p:cNvSpPr/>
          <p:nvPr/>
        </p:nvSpPr>
        <p:spPr>
          <a:xfrm>
            <a:off x="5573069" y="64858"/>
            <a:ext cx="470877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أَقْرَأُ الإعلَانَ ، وَأُجِيبُ عَنِ الَأسْئِلَةِ.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46101F-96A6-4D8D-9CB6-C8E0B86CF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58718" y="21026"/>
            <a:ext cx="1733282" cy="8068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أَفْهَمُ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E4525-0EE6-4781-A5C2-5A4F00829E0C}"/>
              </a:ext>
            </a:extLst>
          </p:cNvPr>
          <p:cNvSpPr/>
          <p:nvPr/>
        </p:nvSpPr>
        <p:spPr>
          <a:xfrm>
            <a:off x="6281928" y="1059597"/>
            <a:ext cx="5864352" cy="11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 مَا العَنَاصِرُ الَّتِي أَبْرَزَهَا الإِعْلَانُ فِي عَرْضِ الـمُنْتَجِ؟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25CBC-7227-497B-9660-B00DB6E7F691}"/>
              </a:ext>
            </a:extLst>
          </p:cNvPr>
          <p:cNvSpPr/>
          <p:nvPr/>
        </p:nvSpPr>
        <p:spPr>
          <a:xfrm>
            <a:off x="6397762" y="3803525"/>
            <a:ext cx="586435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6-  أَذْكُرُ ثَلَاثةَ عَنَاصِرَ مُشَوِّقَةٍ فِي الإعْلَانِ.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1B3AE3-83EE-4154-A0E4-DA1EF254E0E6}"/>
              </a:ext>
            </a:extLst>
          </p:cNvPr>
          <p:cNvSpPr/>
          <p:nvPr/>
        </p:nvSpPr>
        <p:spPr>
          <a:xfrm>
            <a:off x="6397762" y="2245029"/>
            <a:ext cx="5864352" cy="11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1CDB16-E3BA-4BC6-837A-D31965AE2CAB}"/>
              </a:ext>
            </a:extLst>
          </p:cNvPr>
          <p:cNvSpPr/>
          <p:nvPr/>
        </p:nvSpPr>
        <p:spPr>
          <a:xfrm>
            <a:off x="6281928" y="4323597"/>
            <a:ext cx="5864352" cy="160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99BB7E-A6BA-42ED-B678-F671C545D43B}"/>
              </a:ext>
            </a:extLst>
          </p:cNvPr>
          <p:cNvSpPr/>
          <p:nvPr/>
        </p:nvSpPr>
        <p:spPr>
          <a:xfrm>
            <a:off x="2162751" y="6509443"/>
            <a:ext cx="2919390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كتاب التدريبات – الجزء الثاني ص 52</a:t>
            </a:r>
          </a:p>
        </p:txBody>
      </p:sp>
    </p:spTree>
    <p:extLst>
      <p:ext uri="{BB962C8B-B14F-4D97-AF65-F5344CB8AC3E}">
        <p14:creationId xmlns:p14="http://schemas.microsoft.com/office/powerpoint/2010/main" val="415792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3603640-4BB9-41BE-B773-D54ED80CB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812" r="1511" b="1775"/>
          <a:stretch/>
        </p:blipFill>
        <p:spPr>
          <a:xfrm>
            <a:off x="847131" y="827878"/>
            <a:ext cx="5550631" cy="59512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9BE084-5A61-453A-B919-3331C3C69852}"/>
              </a:ext>
            </a:extLst>
          </p:cNvPr>
          <p:cNvSpPr/>
          <p:nvPr/>
        </p:nvSpPr>
        <p:spPr>
          <a:xfrm>
            <a:off x="5573069" y="64858"/>
            <a:ext cx="470877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أَقْرَأُ الإعلَانَ ، وَأُجِيبُ عَنِ الَأسْئِلَةِ.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46101F-96A6-4D8D-9CB6-C8E0B86CF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58718" y="21026"/>
            <a:ext cx="1733282" cy="8068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أَفْهَمُ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E4525-0EE6-4781-A5C2-5A4F00829E0C}"/>
              </a:ext>
            </a:extLst>
          </p:cNvPr>
          <p:cNvSpPr/>
          <p:nvPr/>
        </p:nvSpPr>
        <p:spPr>
          <a:xfrm>
            <a:off x="6281928" y="797355"/>
            <a:ext cx="5864352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 مَا العَنَاصِرُ الَّتِي أَبْرَزَهَا الإِعْلَانُ فِي عَرْضِ الـمُنْتَجِ؟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25CBC-7227-497B-9660-B00DB6E7F691}"/>
              </a:ext>
            </a:extLst>
          </p:cNvPr>
          <p:cNvSpPr/>
          <p:nvPr/>
        </p:nvSpPr>
        <p:spPr>
          <a:xfrm>
            <a:off x="6371849" y="2738488"/>
            <a:ext cx="586435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6-  أَذْكُرُ ثَلَاثةَ عَنَاصِرَ مُشَوِّقَةٍ فِي الإعْلَانِ.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1B3AE3-83EE-4154-A0E4-DA1EF254E0E6}"/>
              </a:ext>
            </a:extLst>
          </p:cNvPr>
          <p:cNvSpPr/>
          <p:nvPr/>
        </p:nvSpPr>
        <p:spPr>
          <a:xfrm>
            <a:off x="6192007" y="1695170"/>
            <a:ext cx="6044194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تَضَمَّنَ عَرْضُ الـمُنْتَجِ صَفْحَتَيْنِ مِنْ قِصَّتين؛ كُلّ صَفْحَةٍ تَحْتَوِي عَلَى حَدثٍ مشوّقٍ وَصُورَةٍ.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1CDB16-E3BA-4BC6-837A-D31965AE2CAB}"/>
              </a:ext>
            </a:extLst>
          </p:cNvPr>
          <p:cNvSpPr/>
          <p:nvPr/>
        </p:nvSpPr>
        <p:spPr>
          <a:xfrm>
            <a:off x="6313284" y="1678061"/>
            <a:ext cx="5864352" cy="11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5EDA29-CB84-4FF2-A4DE-002511E2B15A}"/>
              </a:ext>
            </a:extLst>
          </p:cNvPr>
          <p:cNvSpPr/>
          <p:nvPr/>
        </p:nvSpPr>
        <p:spPr>
          <a:xfrm>
            <a:off x="6228806" y="3395546"/>
            <a:ext cx="5864352" cy="368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ts val="1000"/>
              </a:spcBef>
            </a:pP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عناصر التشويق في الإعلان:</a:t>
            </a:r>
          </a:p>
          <a:p>
            <a:pPr marL="571500" lvl="0" indent="-571500" algn="r" rtl="1">
              <a:spcBef>
                <a:spcPts val="1000"/>
              </a:spcBef>
              <a:buFontTx/>
              <a:buChar char="-"/>
            </a:pP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تصميم الإعلان.</a:t>
            </a:r>
          </a:p>
          <a:p>
            <a:pPr marL="571500" lvl="0" indent="-571500" algn="r" rtl="1">
              <a:spcBef>
                <a:spcPts val="1000"/>
              </a:spcBef>
              <a:buFontTx/>
              <a:buChar char="-"/>
            </a:pP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طريقة عرض الـمنتج.</a:t>
            </a:r>
          </a:p>
          <a:p>
            <a:pPr marL="571500" lvl="0" indent="-571500" algn="r" rtl="1">
              <a:spcBef>
                <a:spcPts val="1000"/>
              </a:spcBef>
              <a:buFontTx/>
              <a:buChar char="-"/>
            </a:pP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عبارة العنوان.</a:t>
            </a:r>
          </a:p>
          <a:p>
            <a:pPr marL="571500" lvl="0" indent="-571500" algn="r" rtl="1">
              <a:spcBef>
                <a:spcPts val="1000"/>
              </a:spcBef>
              <a:buFontTx/>
              <a:buChar char="-"/>
            </a:pP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العبارة الجاذبة.</a:t>
            </a:r>
          </a:p>
          <a:p>
            <a:pPr marL="571500" lvl="0" indent="-571500" algn="r" rtl="1">
              <a:spcBef>
                <a:spcPts val="1000"/>
              </a:spcBef>
              <a:buFontTx/>
              <a:buChar char="-"/>
            </a:pPr>
            <a:endParaRPr lang="ar-BH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9A79833-7EF0-4D75-9D30-4D5FB24038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81169" cy="775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أقيّمُ إجابتي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AF6D69-81D0-4756-8723-4B6153C99E9F}"/>
              </a:ext>
            </a:extLst>
          </p:cNvPr>
          <p:cNvSpPr/>
          <p:nvPr/>
        </p:nvSpPr>
        <p:spPr>
          <a:xfrm>
            <a:off x="2162751" y="6509443"/>
            <a:ext cx="2919390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كتاب التدريبات – الجزء الثاني ص 52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EE9C2D-32F5-4534-9A7D-DAC9077DF378}"/>
              </a:ext>
            </a:extLst>
          </p:cNvPr>
          <p:cNvSpPr/>
          <p:nvPr/>
        </p:nvSpPr>
        <p:spPr>
          <a:xfrm>
            <a:off x="6492245" y="3495669"/>
            <a:ext cx="5864352" cy="160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25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9BE084-5A61-453A-B919-3331C3C69852}"/>
              </a:ext>
            </a:extLst>
          </p:cNvPr>
          <p:cNvSpPr/>
          <p:nvPr/>
        </p:nvSpPr>
        <p:spPr>
          <a:xfrm>
            <a:off x="1831945" y="60509"/>
            <a:ext cx="6183381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أَمْلأ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الـ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مخَطَّطَ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الآتيَ بِعَنَاصِرِ الإعلانِ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.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46101F-96A6-4D8D-9CB6-C8E0B86CF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58718" y="21026"/>
            <a:ext cx="1733282" cy="8068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أُطَبِّقُ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A4DD52-6F11-4826-B745-EAA3C415FC14}"/>
              </a:ext>
            </a:extLst>
          </p:cNvPr>
          <p:cNvSpPr/>
          <p:nvPr/>
        </p:nvSpPr>
        <p:spPr>
          <a:xfrm>
            <a:off x="2798064" y="705105"/>
            <a:ext cx="5687568" cy="5736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D013FB-B75D-4165-824B-66BCC1D22472}"/>
              </a:ext>
            </a:extLst>
          </p:cNvPr>
          <p:cNvSpPr txBox="1"/>
          <p:nvPr/>
        </p:nvSpPr>
        <p:spPr>
          <a:xfrm flipH="1">
            <a:off x="5874258" y="827878"/>
            <a:ext cx="2389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</a:t>
            </a:r>
          </a:p>
          <a:p>
            <a:pPr lvl="0" algn="r" rtl="1">
              <a:tabLst>
                <a:tab pos="284163" algn="l"/>
              </a:tabLst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F68554-DEF6-4755-A52B-05F370BBD014}"/>
              </a:ext>
            </a:extLst>
          </p:cNvPr>
          <p:cNvSpPr txBox="1"/>
          <p:nvPr/>
        </p:nvSpPr>
        <p:spPr>
          <a:xfrm flipH="1">
            <a:off x="2798064" y="2820654"/>
            <a:ext cx="5575784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</a:t>
            </a:r>
          </a:p>
          <a:p>
            <a:pPr lvl="0" algn="ctr" rtl="1"/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09DE868E-A625-423A-B700-F5EE7D8C2A3A}"/>
              </a:ext>
            </a:extLst>
          </p:cNvPr>
          <p:cNvSpPr/>
          <p:nvPr/>
        </p:nvSpPr>
        <p:spPr>
          <a:xfrm>
            <a:off x="2615459" y="665290"/>
            <a:ext cx="3147015" cy="2624328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D30F3-2EEC-433E-948C-0CAEE2D8F337}"/>
              </a:ext>
            </a:extLst>
          </p:cNvPr>
          <p:cNvSpPr txBox="1"/>
          <p:nvPr/>
        </p:nvSpPr>
        <p:spPr>
          <a:xfrm flipH="1">
            <a:off x="3026235" y="1070382"/>
            <a:ext cx="2389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</a:t>
            </a:r>
          </a:p>
          <a:p>
            <a:pPr lvl="0" algn="r" rtl="1">
              <a:tabLst>
                <a:tab pos="284163" algn="l"/>
              </a:tabLst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71729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9BE084-5A61-453A-B919-3331C3C69852}"/>
              </a:ext>
            </a:extLst>
          </p:cNvPr>
          <p:cNvSpPr/>
          <p:nvPr/>
        </p:nvSpPr>
        <p:spPr>
          <a:xfrm>
            <a:off x="1831945" y="60509"/>
            <a:ext cx="6183381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أَمْلأ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الـ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مخَطَّطَ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الآتيَ بِعَنَاصِرِ الإعلانِ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.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46101F-96A6-4D8D-9CB6-C8E0B86CF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58718" y="21026"/>
            <a:ext cx="1733282" cy="8068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أُطَبِّقُ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A4DD52-6F11-4826-B745-EAA3C415FC14}"/>
              </a:ext>
            </a:extLst>
          </p:cNvPr>
          <p:cNvSpPr/>
          <p:nvPr/>
        </p:nvSpPr>
        <p:spPr>
          <a:xfrm>
            <a:off x="2798064" y="705105"/>
            <a:ext cx="5687568" cy="5736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D013FB-B75D-4165-824B-66BCC1D22472}"/>
              </a:ext>
            </a:extLst>
          </p:cNvPr>
          <p:cNvSpPr txBox="1"/>
          <p:nvPr/>
        </p:nvSpPr>
        <p:spPr>
          <a:xfrm flipH="1">
            <a:off x="5874258" y="827878"/>
            <a:ext cx="2389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الإعلان</a:t>
            </a:r>
          </a:p>
          <a:p>
            <a:pPr lvl="0" algn="r" rtl="1">
              <a:tabLst>
                <a:tab pos="284163" algn="l"/>
              </a:tabLst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F68554-DEF6-4755-A52B-05F370BBD014}"/>
              </a:ext>
            </a:extLst>
          </p:cNvPr>
          <p:cNvSpPr txBox="1"/>
          <p:nvPr/>
        </p:nvSpPr>
        <p:spPr>
          <a:xfrm flipH="1">
            <a:off x="2909847" y="2839536"/>
            <a:ext cx="5575784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/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عناصرالـمُنْتَجِ الَّذي يرَوّجُ لَهُ الإعلَانُ</a:t>
            </a:r>
          </a:p>
          <a:p>
            <a:pPr lvl="0" algn="ctr" rtl="1"/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EBC59-941D-498F-9CE3-F5E1CCDC0563}"/>
              </a:ext>
            </a:extLst>
          </p:cNvPr>
          <p:cNvSpPr/>
          <p:nvPr/>
        </p:nvSpPr>
        <p:spPr>
          <a:xfrm>
            <a:off x="6053328" y="827878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2AF272-8212-4E49-8F62-D0F31116EAAB}"/>
              </a:ext>
            </a:extLst>
          </p:cNvPr>
          <p:cNvSpPr/>
          <p:nvPr/>
        </p:nvSpPr>
        <p:spPr>
          <a:xfrm>
            <a:off x="6229364" y="827878"/>
            <a:ext cx="164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الإعلان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76548B-1FDD-4DC1-9474-343EAD9D9D7E}"/>
              </a:ext>
            </a:extLst>
          </p:cNvPr>
          <p:cNvSpPr/>
          <p:nvPr/>
        </p:nvSpPr>
        <p:spPr>
          <a:xfrm>
            <a:off x="3929351" y="2905147"/>
            <a:ext cx="376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عناصرالـمُنْتَجِ الَّذي يرَوّجُ لَهُ الإعلَانُ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BA4BD4-FA9C-49AE-A47D-F6D253158787}"/>
              </a:ext>
            </a:extLst>
          </p:cNvPr>
          <p:cNvSpPr/>
          <p:nvPr/>
        </p:nvSpPr>
        <p:spPr>
          <a:xfrm flipH="1">
            <a:off x="3246962" y="2912394"/>
            <a:ext cx="459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</a:t>
            </a:r>
            <a:endParaRPr 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2C0EB65A-E924-4C6D-9330-83CADE246E0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81169" cy="775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أقيّمُ إجابتي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09DE868E-A625-423A-B700-F5EE7D8C2A3A}"/>
              </a:ext>
            </a:extLst>
          </p:cNvPr>
          <p:cNvSpPr/>
          <p:nvPr/>
        </p:nvSpPr>
        <p:spPr>
          <a:xfrm>
            <a:off x="2550724" y="616174"/>
            <a:ext cx="3147015" cy="2624328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D30F3-2EEC-433E-948C-0CAEE2D8F337}"/>
              </a:ext>
            </a:extLst>
          </p:cNvPr>
          <p:cNvSpPr txBox="1"/>
          <p:nvPr/>
        </p:nvSpPr>
        <p:spPr>
          <a:xfrm flipH="1">
            <a:off x="2885386" y="1063941"/>
            <a:ext cx="2389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عبارة جاذبة</a:t>
            </a:r>
          </a:p>
          <a:p>
            <a:pPr lvl="0" algn="r" rtl="1">
              <a:tabLst>
                <a:tab pos="284163" algn="l"/>
              </a:tabLst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101CF-25BB-4C57-AC51-E11FEFD58241}"/>
              </a:ext>
            </a:extLst>
          </p:cNvPr>
          <p:cNvSpPr/>
          <p:nvPr/>
        </p:nvSpPr>
        <p:spPr>
          <a:xfrm>
            <a:off x="3488451" y="1060515"/>
            <a:ext cx="1414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عبارة جاذبة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E7C0DD-E26A-4F9D-9278-CE3BC0044273}"/>
              </a:ext>
            </a:extLst>
          </p:cNvPr>
          <p:cNvSpPr/>
          <p:nvPr/>
        </p:nvSpPr>
        <p:spPr>
          <a:xfrm flipH="1">
            <a:off x="3246962" y="1053268"/>
            <a:ext cx="459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36" grpId="0"/>
      <p:bldP spid="16" grpId="0"/>
      <p:bldP spid="32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2343</TotalTime>
  <Words>407</Words>
  <Application>Microsoft Office PowerPoint</Application>
  <PresentationFormat>Widescreen</PresentationFormat>
  <Paragraphs>120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Traditional Arabic</vt:lpstr>
      <vt:lpstr>قالب الدروس</vt:lpstr>
      <vt:lpstr> «تَصْميمُ إِعْلانٍ»</vt:lpstr>
      <vt:lpstr>أَكْتَشِفُ</vt:lpstr>
      <vt:lpstr>أَكْتَشِفُ</vt:lpstr>
      <vt:lpstr>أَفْهَمُ</vt:lpstr>
      <vt:lpstr>أَفْهَمُ</vt:lpstr>
      <vt:lpstr>أَفْهَمُ</vt:lpstr>
      <vt:lpstr>أَفْهَمُ</vt:lpstr>
      <vt:lpstr>أُطَبِّقُ</vt:lpstr>
      <vt:lpstr>أُطَبِّقُ</vt:lpstr>
      <vt:lpstr>أُنْتِجُ</vt:lpstr>
      <vt:lpstr>أُطَبِّقُ</vt:lpstr>
      <vt:lpstr>انتهى الدّرس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تدريب على إنتاج نص سردي مغتنٍ بالوصف</dc:title>
  <dc:creator>Hatem bin Saleh Darwish</dc:creator>
  <cp:lastModifiedBy>Tufik Ben Saleh Aldaaji</cp:lastModifiedBy>
  <cp:revision>175</cp:revision>
  <dcterms:created xsi:type="dcterms:W3CDTF">2020-03-04T10:19:37Z</dcterms:created>
  <dcterms:modified xsi:type="dcterms:W3CDTF">2020-04-07T13:24:32Z</dcterms:modified>
</cp:coreProperties>
</file>