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9"/>
  </p:notesMasterIdLst>
  <p:handoutMasterIdLst>
    <p:handoutMasterId r:id="rId40"/>
  </p:handoutMasterIdLst>
  <p:sldIdLst>
    <p:sldId id="257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9671050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6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479520" y="0"/>
            <a:ext cx="4191530" cy="34494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30" y="0"/>
            <a:ext cx="4191530" cy="34494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4BD467-BB06-41D0-B9A6-5157A66C8D9E}" type="datetimeFigureOut">
              <a:rPr lang="ar-SA" smtClean="0"/>
              <a:t>29/01/40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479520" y="6543679"/>
            <a:ext cx="4191530" cy="34494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30" y="6543679"/>
            <a:ext cx="4191530" cy="34494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237C48-1298-4126-993C-3B2BFA12294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210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3" y="0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F07EC342-F361-AD49-A0E4-6A4322BC63ED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3088" y="517525"/>
            <a:ext cx="3444875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5" y="3272632"/>
            <a:ext cx="7736840" cy="3100388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3" y="6544067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20B382EA-AA09-204F-829A-6CA1531C9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B7958-D159-B74C-9504-16609124699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01136-F7CF-F442-B8A0-41E65EBD92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/>
              <a:t>Ethyl alcohol boiling at 78°C</a:t>
            </a:r>
          </a:p>
          <a:p>
            <a:pPr lvl="1" eaLnBrk="1" hangingPunct="1">
              <a:defRPr/>
            </a:pPr>
            <a:r>
              <a:rPr lang="en-US" smtClean="0"/>
              <a:t>Physical property: boiling point is associated with a phase change. It describes an inherent characteristic of alcohol.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1400"/>
              <a:t>Hardness of a diamond.</a:t>
            </a:r>
          </a:p>
          <a:p>
            <a:pPr lvl="1" eaLnBrk="1" hangingPunct="1">
              <a:defRPr/>
            </a:pPr>
            <a:r>
              <a:rPr lang="en-US" smtClean="0"/>
              <a:t>Physical property: describes an inherent characteristic of diamond – hardness.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1400"/>
              <a:t>Sugar fermenting to form ethyl alcohol.</a:t>
            </a:r>
          </a:p>
          <a:p>
            <a:pPr lvl="1" eaLnBrk="1" hangingPunct="1">
              <a:defRPr/>
            </a:pPr>
            <a:r>
              <a:rPr lang="en-US" smtClean="0"/>
              <a:t>Chemical property: describes behavior of sugar – forming a new substance (ethyl alcohol) through a chemical reaction.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5C18E-F4F2-8E46-A200-B643F1A2BC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37239-3FE7-DA46-B986-5FCF4D35CC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554D9-08C7-044D-A253-6790469CD1B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289F1-BE7C-5945-B282-07A126A318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5CA94-A9D1-5441-B39E-553B4C9D3EA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8139A-D966-2543-9EFE-1DC61B87EDC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1 (burning of wood)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17ED8-D044-054C-AD1B-CC147266DC8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/>
              <a:t>Sugar fermenting to form ethyl alcohol.</a:t>
            </a:r>
          </a:p>
          <a:p>
            <a:pPr lvl="1" eaLnBrk="1" hangingPunct="1">
              <a:defRPr/>
            </a:pPr>
            <a:r>
              <a:rPr lang="en-US" sz="1300"/>
              <a:t>Chemical change: describes how sugar forms a new substance (ethyl alcohol) via a chemical reaction.</a:t>
            </a:r>
          </a:p>
          <a:p>
            <a:pPr lvl="1" eaLnBrk="1" hangingPunct="1">
              <a:defRPr/>
            </a:pPr>
            <a:endParaRPr lang="en-US" sz="1300"/>
          </a:p>
          <a:p>
            <a:pPr eaLnBrk="1" hangingPunct="1">
              <a:defRPr/>
            </a:pPr>
            <a:r>
              <a:rPr lang="en-US" sz="1700"/>
              <a:t>Iron metal melting.</a:t>
            </a:r>
          </a:p>
          <a:p>
            <a:pPr lvl="1" eaLnBrk="1" hangingPunct="1">
              <a:defRPr/>
            </a:pPr>
            <a:r>
              <a:rPr lang="en-US" sz="1300"/>
              <a:t>Physical change: describes a state change, but the material is still iron.</a:t>
            </a:r>
          </a:p>
          <a:p>
            <a:pPr lvl="1" eaLnBrk="1" hangingPunct="1">
              <a:defRPr/>
            </a:pPr>
            <a:endParaRPr lang="en-US" sz="900"/>
          </a:p>
          <a:p>
            <a:pPr eaLnBrk="1" hangingPunct="1">
              <a:defRPr/>
            </a:pPr>
            <a:r>
              <a:rPr lang="en-US" sz="1700"/>
              <a:t>Iron combining with oxygen to form rust.</a:t>
            </a:r>
          </a:p>
          <a:p>
            <a:pPr lvl="1" eaLnBrk="1" hangingPunct="1">
              <a:defRPr/>
            </a:pPr>
            <a:r>
              <a:rPr lang="en-US" sz="1300"/>
              <a:t>Chemical change: describes how iron and oxygen react to make a new substance, rust.</a:t>
            </a:r>
            <a:br>
              <a:rPr lang="en-US" sz="1300"/>
            </a:br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3F1E0-058D-7A4D-BCFD-9ADCDB75212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2D00A-6D8D-0844-803A-D42244F2FC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D221E-93C6-8C4C-8431-57F842516D1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78F82-14F2-004F-AC34-CC34173F84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Five – All of the substances are compounds.  Compounds always contain atoms of different elements.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413E6-BFE9-494D-BB15-88C728B7B57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9F9E5-B818-5348-AF3E-6DC092453F8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6E2C7-7F39-1441-BB6C-14C78A22D9C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EEF4E-AD59-E544-A29C-52CC779BD01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744B1-E837-714C-880E-FE69E02932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BE04-19DB-C849-87F1-75DA156EB92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0C09E-9279-1B4E-BD3A-2A3E22E38883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gasoline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5297C-9DCA-534B-9713-A1793B6A251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BBC88-4677-A64D-8291-39651121237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52380-2E73-8149-B703-DCFA936B247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E7A3A-CC97-D44C-AA3B-1348679BC51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5AB0F-F02F-5F47-BFC5-284CC0CD0E5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FDDA4-9DF0-FE47-AE6D-A8590FD5DC5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B5759-6A13-0048-BAB3-7C7872E14AB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83927-0F47-6241-B684-D48CFE71177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E548B-8E73-5347-893A-C4D63250376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A6720-20D8-AC44-AFF5-BAAC60B23D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2321B-FFC7-814B-A795-C268D4F8FE6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61AEB-0CE1-D84E-9CE7-41CDCF456E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4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9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3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1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4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9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5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0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0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0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0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4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9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7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1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0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4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7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0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5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4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5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8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7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6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5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8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1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3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4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2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0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5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4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6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2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4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Matter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3.2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Physical and Chemical Properties and Changes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Elements and Compounds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9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Mixtures and Pure Substances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Separation of Mixtures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Chapter 3</a:t>
            </a:r>
            <a:endParaRPr lang="en-US" dirty="0" smtClean="0">
              <a:cs typeface="+mj-cs"/>
            </a:endParaRP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Matter</a:t>
            </a:r>
            <a:endParaRPr lang="en-US" dirty="0" smtClean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391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41742"/>
            <a:ext cx="7620000" cy="420422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cs typeface="+mn-cs"/>
              </a:rPr>
              <a:t>	</a:t>
            </a:r>
            <a:r>
              <a:rPr lang="en-US" dirty="0" smtClean="0">
                <a:cs typeface="+mn-cs"/>
              </a:rPr>
              <a:t>Classify each of the following as a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physical</a:t>
            </a:r>
            <a:r>
              <a:rPr lang="en-US" dirty="0" smtClean="0">
                <a:cs typeface="+mn-cs"/>
              </a:rPr>
              <a:t> or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chemical</a:t>
            </a:r>
            <a:r>
              <a:rPr lang="en-US" dirty="0" smtClean="0">
                <a:cs typeface="+mn-cs"/>
              </a:rPr>
              <a:t> property.</a:t>
            </a:r>
          </a:p>
          <a:p>
            <a:pPr eaLnBrk="1" hangingPunct="1">
              <a:buFontTx/>
              <a:buNone/>
              <a:defRPr/>
            </a:pPr>
            <a:r>
              <a:rPr lang="ar-SA" dirty="0"/>
              <a:t>صنف كل ما يلي كخاصية فيزيائية أو </a:t>
            </a:r>
            <a:r>
              <a:rPr lang="ar-SA" dirty="0" smtClean="0"/>
              <a:t>كيميائية</a:t>
            </a:r>
            <a:endParaRPr lang="en-US" dirty="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Ethyl alcohol boiling at 78°C</a:t>
            </a:r>
          </a:p>
          <a:p>
            <a:pPr>
              <a:buFont typeface="Wingdings" charset="0"/>
              <a:buChar char="§"/>
              <a:defRPr/>
            </a:pPr>
            <a:r>
              <a:rPr lang="ar-SA" sz="2400" dirty="0"/>
              <a:t>الكحول </a:t>
            </a:r>
            <a:r>
              <a:rPr lang="ar-SA" sz="2400" dirty="0" err="1"/>
              <a:t>الإيثيلي</a:t>
            </a:r>
            <a:r>
              <a:rPr lang="ar-SA" sz="2400" dirty="0"/>
              <a:t> يغلي عند 78 درجة مئوية</a:t>
            </a:r>
            <a:endParaRPr lang="en-US" sz="24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Hardness of a diamond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ar-SA" dirty="0"/>
              <a:t>صلابة الماس</a:t>
            </a:r>
            <a:endParaRPr lang="en-US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Sugar fermenting to form ethyl alcohol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ar-SA" dirty="0"/>
              <a:t>تخمر السكر لتشكيل الكحول </a:t>
            </a:r>
            <a:r>
              <a:rPr lang="ar-SA" dirty="0" err="1"/>
              <a:t>الإيثيلي</a:t>
            </a:r>
            <a:endParaRPr lang="en-US" dirty="0" smtClean="0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3519814"/>
            <a:ext cx="1828800" cy="223445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99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99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chemical</a:t>
            </a:r>
          </a:p>
        </p:txBody>
      </p:sp>
      <p:pic>
        <p:nvPicPr>
          <p:cNvPr id="96261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97031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Change in one or more physical properties of a substance, not in its chemical composition.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التغيير في واحد أو أكثر من الخواص الفيزيائية للمادة ، وليس في تركيبتها الكيميائية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Boiling or freezing water</a:t>
            </a:r>
            <a:endParaRPr lang="ar-SA" sz="2800" dirty="0">
              <a:solidFill>
                <a:srgbClr val="0000FF"/>
              </a:solidFill>
            </a:endParaRP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الغليان أو الماء المتجمد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Physical Change   </a:t>
            </a:r>
            <a:r>
              <a:rPr lang="ar-SA" dirty="0" smtClean="0">
                <a:cs typeface="+mj-cs"/>
              </a:rPr>
              <a:t>تغيرات الفيزيائية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6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160591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In all three phases, water molecules are still intact.</a:t>
            </a:r>
          </a:p>
          <a:p>
            <a:pPr marL="533400" indent="-533400" eaLnBrk="1" hangingPunct="1">
              <a:defRPr/>
            </a:pPr>
            <a:r>
              <a:rPr lang="ar-SA" dirty="0"/>
              <a:t>في جميع المراحل الثلاث ، لا تزال جزيئات الماء سليمة</a:t>
            </a:r>
            <a:endParaRPr lang="en-US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Motions of molecules and the distances between them change.</a:t>
            </a:r>
          </a:p>
          <a:p>
            <a:pPr marL="533400" indent="-533400" eaLnBrk="1" hangingPunct="1">
              <a:defRPr/>
            </a:pPr>
            <a:r>
              <a:rPr lang="ar-SA" dirty="0">
                <a:solidFill>
                  <a:srgbClr val="FF0000"/>
                </a:solidFill>
              </a:rPr>
              <a:t>حركة الجزيئات والمسافات بينها تتغير.</a:t>
            </a:r>
            <a:endParaRPr lang="en-US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Three States of Water   </a:t>
            </a:r>
            <a:r>
              <a:rPr lang="ar-SA" dirty="0" smtClean="0">
                <a:cs typeface="+mj-cs"/>
              </a:rPr>
              <a:t>3 حالات لتغيرات الماء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46_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64" y="3875091"/>
            <a:ext cx="4323348" cy="24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74591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given substance becomes a new substance or substances with different properties and different composition.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تصبح مادة معينة مادة جديدة أو مواد ذات خصائص مختلفة وتكوينات مختلفة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Bunsen burner (methane reacts with oxygen to form carbon dioxide and water)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لموقد </a:t>
            </a:r>
            <a:r>
              <a:rPr lang="ar-SA" sz="2800" dirty="0" err="1">
                <a:solidFill>
                  <a:srgbClr val="0000FF"/>
                </a:solidFill>
              </a:rPr>
              <a:t>بنسن</a:t>
            </a:r>
            <a:r>
              <a:rPr lang="ar-SA" sz="2800" dirty="0">
                <a:solidFill>
                  <a:srgbClr val="0000FF"/>
                </a:solidFill>
              </a:rPr>
              <a:t> (يتفاعل الميثان مع الأكسجين لتشكيل ثاني أكسيد الكربون والماء)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Chemical Change  </a:t>
            </a:r>
            <a:r>
              <a:rPr lang="ar-SA" dirty="0" smtClean="0">
                <a:cs typeface="+mj-cs"/>
              </a:rPr>
              <a:t>تغيرات الكيميائية 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58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Electrolysis of Water  </a:t>
            </a:r>
            <a:r>
              <a:rPr lang="ar-SA" dirty="0"/>
              <a:t>التحليل الكهربائي للمياه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47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799"/>
            <a:ext cx="3505200" cy="47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9461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Water decomposes to hydrogen and oxygen gases.</a:t>
            </a:r>
            <a:endParaRPr lang="en-US" sz="280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Electrolysis of Water</a:t>
            </a:r>
          </a:p>
        </p:txBody>
      </p:sp>
      <p:pic>
        <p:nvPicPr>
          <p:cNvPr id="3" name="Picture 2" descr="03p047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276600"/>
            <a:ext cx="7557025" cy="28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5649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800" dirty="0" smtClean="0">
                <a:cs typeface="+mn-cs"/>
              </a:rPr>
              <a:t>Which of the following are examples of a 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chemical change</a:t>
            </a:r>
            <a:r>
              <a:rPr lang="en-US" sz="2800" dirty="0" smtClean="0">
                <a:cs typeface="+mn-cs"/>
              </a:rPr>
              <a:t>?</a:t>
            </a:r>
            <a:endParaRPr lang="ar-SA" sz="2800" dirty="0"/>
          </a:p>
          <a:p>
            <a:pPr eaLnBrk="1" hangingPunct="1">
              <a:buFontTx/>
              <a:buNone/>
              <a:defRPr/>
            </a:pPr>
            <a:r>
              <a:rPr lang="ar-SA" sz="2800" dirty="0"/>
              <a:t>تكسير (سحق) ملح </a:t>
            </a:r>
            <a:r>
              <a:rPr lang="ar-SA" sz="2800" dirty="0" smtClean="0"/>
              <a:t>الصخور</a:t>
            </a:r>
            <a:endParaRPr lang="en-US" sz="2800" dirty="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Pulverizing (crushing) rock salt </a:t>
            </a:r>
            <a:endParaRPr lang="ar-SA" sz="2800" dirty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Burning of wood 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ar-SA" sz="2800" dirty="0"/>
              <a:t>حرق الخشب</a:t>
            </a:r>
            <a:endParaRPr lang="en-US" sz="28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Dissolving of sugar in water </a:t>
            </a:r>
            <a:r>
              <a:rPr lang="ar-SA" sz="2800" dirty="0"/>
              <a:t>حل السكر في الماء</a:t>
            </a:r>
            <a:endParaRPr lang="en-US" sz="28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Melting a popsicle on a warm summer day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ar-SA" sz="2800" dirty="0"/>
              <a:t>ذوبان المصاصة في يوم صيفي دافئ</a:t>
            </a:r>
            <a:endParaRPr lang="en-US" sz="2800" dirty="0" smtClean="0"/>
          </a:p>
        </p:txBody>
      </p:sp>
      <p:pic>
        <p:nvPicPr>
          <p:cNvPr id="10854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609600" y="4114800"/>
            <a:ext cx="3124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6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391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7620000" cy="3687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cs typeface="+mn-cs"/>
              </a:rPr>
              <a:t>	</a:t>
            </a:r>
            <a:r>
              <a:rPr lang="en-US" dirty="0" smtClean="0">
                <a:cs typeface="+mn-cs"/>
              </a:rPr>
              <a:t>Classify each of the following as a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physical</a:t>
            </a:r>
            <a:r>
              <a:rPr lang="en-US" dirty="0" smtClean="0">
                <a:cs typeface="+mn-cs"/>
              </a:rPr>
              <a:t> or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chemical</a:t>
            </a:r>
            <a:r>
              <a:rPr lang="en-US" dirty="0" smtClean="0">
                <a:cs typeface="+mn-cs"/>
              </a:rPr>
              <a:t> change.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Sugar fermenting to form ethyl alcohol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ar-SA" dirty="0"/>
              <a:t>تخمر السكر لتشكيل الكحول </a:t>
            </a:r>
            <a:r>
              <a:rPr lang="ar-SA" dirty="0" err="1"/>
              <a:t>الإيثيلي</a:t>
            </a:r>
            <a:endParaRPr lang="en-US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Iron metal melting </a:t>
            </a:r>
            <a:r>
              <a:rPr lang="ar-SA" dirty="0"/>
              <a:t>ذوبان معدن الحديد</a:t>
            </a:r>
            <a:endParaRPr lang="en-US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Iron combining with oxygen to form rust</a:t>
            </a:r>
            <a:endParaRPr lang="ar-SA" dirty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ar-SA" dirty="0"/>
              <a:t>الجمع بين الحديد والأكسجين لتشكيل الصدأ</a:t>
            </a:r>
            <a:endParaRPr lang="en-US" dirty="0" smtClean="0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3581400"/>
            <a:ext cx="1828800" cy="179126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Chemical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99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cs typeface="+mn-cs"/>
              </a:rPr>
              <a:t>chemical</a:t>
            </a:r>
          </a:p>
        </p:txBody>
      </p:sp>
      <p:pic>
        <p:nvPicPr>
          <p:cNvPr id="110597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0120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substance that cannot be broken down into other substances by chemical methods.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مادة لا يمكن تقسيمها إلى مواد أخرى بالطرق الكيميائية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Iron (Fe), aluminum (Al), oxygen (O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), and hydrogen (H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All of the matter in the world around us contains elements.</a:t>
            </a:r>
          </a:p>
          <a:p>
            <a:pPr marL="533400" indent="-533400" eaLnBrk="1" hangingPunct="1">
              <a:defRPr/>
            </a:pPr>
            <a:r>
              <a:rPr lang="ar-SA" sz="2800" dirty="0"/>
              <a:t>كل الأمور في العالم من حولنا تحتوي على عناصر</a:t>
            </a:r>
            <a:endParaRPr lang="en-US" sz="2800" dirty="0" smtClean="0">
              <a:cs typeface="+mn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45402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Element  </a:t>
            </a:r>
            <a:r>
              <a:rPr lang="ar-SA" dirty="0" smtClean="0"/>
              <a:t>عنصر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67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7053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substance composed of a given combination of elements that can be broken down into those elements by chemical methods.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Water (H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O), carbon dioxide (CO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), table sugar (C</a:t>
            </a:r>
            <a:r>
              <a:rPr lang="en-US" sz="2800" baseline="-25000" dirty="0" smtClean="0">
                <a:solidFill>
                  <a:srgbClr val="0000FF"/>
                </a:solidFill>
              </a:rPr>
              <a:t>12</a:t>
            </a:r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</a:rPr>
              <a:t>11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compound always contains atoms of </a:t>
            </a:r>
            <a:r>
              <a:rPr lang="en-US" sz="2800" i="1" dirty="0" smtClean="0">
                <a:cs typeface="+mn-cs"/>
              </a:rPr>
              <a:t>different</a:t>
            </a:r>
            <a:r>
              <a:rPr lang="en-US" sz="2800" dirty="0" smtClean="0">
                <a:cs typeface="+mn-cs"/>
              </a:rPr>
              <a:t> elements.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compound always has the same composition (same combination of atoms).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Compound  </a:t>
            </a:r>
            <a:r>
              <a:rPr lang="ar-SA" dirty="0"/>
              <a:t>مركب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5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73341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Anything occupying space and having mass.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أي شيء يشغل مساحة ويمتلك كتلة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Matter exists in three states.</a:t>
            </a:r>
            <a:endParaRPr lang="ar-SA" dirty="0"/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dirty="0"/>
              <a:t>المسألة موجودة في </a:t>
            </a:r>
            <a:r>
              <a:rPr lang="ar-SA" dirty="0" smtClean="0"/>
              <a:t>ثلاث.</a:t>
            </a:r>
            <a:endParaRPr lang="en-US" dirty="0" smtClean="0"/>
          </a:p>
          <a:p>
            <a:pPr marL="457200" lvl="1" indent="0" eaLnBrk="1" hangingPunct="1">
              <a:buNone/>
              <a:defRPr/>
            </a:pPr>
            <a:r>
              <a:rPr lang="ar-SA" dirty="0" smtClean="0"/>
              <a:t>حالات </a:t>
            </a:r>
            <a:r>
              <a:rPr lang="ar-SA" dirty="0" err="1" smtClean="0"/>
              <a:t>الموجوده</a:t>
            </a:r>
            <a:r>
              <a:rPr lang="ar-SA" dirty="0" smtClean="0"/>
              <a:t> 3</a:t>
            </a:r>
            <a:endParaRPr lang="en-US" dirty="0" smtClean="0"/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 smtClean="0"/>
              <a:t>Solid           </a:t>
            </a:r>
            <a:r>
              <a:rPr lang="ar-SA" dirty="0" smtClean="0"/>
              <a:t>صلب</a:t>
            </a:r>
            <a:r>
              <a:rPr lang="en-US" dirty="0" smtClean="0"/>
              <a:t>               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 smtClean="0"/>
              <a:t>Liquid         </a:t>
            </a:r>
            <a:r>
              <a:rPr lang="ar-SA" dirty="0"/>
              <a:t>سائل</a:t>
            </a:r>
            <a:r>
              <a:rPr lang="en-US" dirty="0" smtClean="0"/>
              <a:t>               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 smtClean="0"/>
              <a:t>Gas               </a:t>
            </a:r>
            <a:r>
              <a:rPr lang="ar-SA" dirty="0" smtClean="0"/>
              <a:t>غاز</a:t>
            </a:r>
            <a:endParaRPr lang="en-US" dirty="0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41535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62560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+mn-cs"/>
              </a:rPr>
              <a:t>	How many of the following are 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compounds</a:t>
            </a:r>
            <a:r>
              <a:rPr lang="en-US" sz="2800" dirty="0" smtClean="0"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s-ES_tradnl" sz="2800" dirty="0" smtClean="0">
                <a:cs typeface="+mn-cs"/>
              </a:rPr>
              <a:t>		</a:t>
            </a:r>
            <a:r>
              <a:rPr lang="ar-SA" sz="2800" dirty="0"/>
              <a:t>كم عدد المركبات التالية مركبات؟</a:t>
            </a:r>
            <a:r>
              <a:rPr lang="es-ES_tradnl" sz="2800" dirty="0" smtClean="0">
                <a:cs typeface="+mn-cs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s-ES_tradnl" sz="2800" dirty="0" smtClean="0">
                <a:cs typeface="+mn-cs"/>
              </a:rPr>
              <a:t>		      H</a:t>
            </a:r>
            <a:r>
              <a:rPr lang="es-ES_tradnl" sz="2800" baseline="-25000" dirty="0" smtClean="0">
                <a:cs typeface="+mn-cs"/>
              </a:rPr>
              <a:t>2</a:t>
            </a:r>
            <a:r>
              <a:rPr lang="es-ES_tradnl" sz="2800" dirty="0" smtClean="0">
                <a:cs typeface="+mn-cs"/>
              </a:rPr>
              <a:t>O, N</a:t>
            </a:r>
            <a:r>
              <a:rPr lang="es-ES_tradnl" sz="2800" baseline="-25000" dirty="0" smtClean="0">
                <a:cs typeface="+mn-cs"/>
              </a:rPr>
              <a:t>2</a:t>
            </a:r>
            <a:r>
              <a:rPr lang="es-ES_tradnl" sz="2800" dirty="0" smtClean="0">
                <a:cs typeface="+mn-cs"/>
              </a:rPr>
              <a:t>O</a:t>
            </a:r>
            <a:r>
              <a:rPr lang="es-ES_tradnl" sz="2800" baseline="-25000" dirty="0" smtClean="0">
                <a:cs typeface="+mn-cs"/>
              </a:rPr>
              <a:t>4</a:t>
            </a:r>
            <a:r>
              <a:rPr lang="es-ES_tradnl" sz="2800" dirty="0" smtClean="0">
                <a:cs typeface="+mn-cs"/>
              </a:rPr>
              <a:t>, NaOH, MnO</a:t>
            </a:r>
            <a:r>
              <a:rPr lang="es-ES_tradnl" sz="2800" baseline="-25000" dirty="0" smtClean="0">
                <a:cs typeface="+mn-cs"/>
              </a:rPr>
              <a:t>2</a:t>
            </a:r>
            <a:r>
              <a:rPr lang="es-ES_tradnl" sz="2800" dirty="0" smtClean="0">
                <a:cs typeface="+mn-cs"/>
              </a:rPr>
              <a:t>, HF</a:t>
            </a:r>
            <a:endParaRPr lang="en-US" sz="2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2800" dirty="0" smtClean="0"/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Five – All of the substances are compounds.</a:t>
            </a:r>
            <a:endParaRPr lang="en-US" sz="2800" dirty="0">
              <a:solidFill>
                <a:srgbClr val="008000"/>
              </a:solidFill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ar-SA" sz="2800" dirty="0">
                <a:solidFill>
                  <a:srgbClr val="009900"/>
                </a:solidFill>
              </a:rPr>
              <a:t>خمسة - جميع المواد هي مركبات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pic>
        <p:nvPicPr>
          <p:cNvPr id="11674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8738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Always have the same composition.</a:t>
            </a:r>
          </a:p>
          <a:p>
            <a:pPr marL="533400" indent="-533400" eaLnBrk="1" hangingPunct="1">
              <a:defRPr/>
            </a:pPr>
            <a:r>
              <a:rPr lang="ar-SA" sz="2800" dirty="0"/>
              <a:t>دائما يكون نفس التكوين.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Either elements or compounds.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إما العناصر أو المركبات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Pure water (H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O), carbon dioxide (CO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), hydrogen (H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), gold (Au)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الماء النقي </a:t>
            </a:r>
            <a:r>
              <a:rPr lang="en-US" sz="2800" dirty="0" smtClean="0">
                <a:solidFill>
                  <a:srgbClr val="0000FF"/>
                </a:solidFill>
              </a:rPr>
              <a:t>H2O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ar-SA" sz="2800" dirty="0" smtClean="0">
                <a:solidFill>
                  <a:srgbClr val="0000FF"/>
                </a:solidFill>
              </a:rPr>
              <a:t> وثاني </a:t>
            </a:r>
            <a:r>
              <a:rPr lang="ar-SA" sz="2800" dirty="0">
                <a:solidFill>
                  <a:srgbClr val="0000FF"/>
                </a:solidFill>
              </a:rPr>
              <a:t>أكسيد الكربون </a:t>
            </a:r>
            <a:r>
              <a:rPr lang="en-US" sz="2800" dirty="0" smtClean="0">
                <a:solidFill>
                  <a:srgbClr val="0000FF"/>
                </a:solidFill>
              </a:rPr>
              <a:t>CO2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ar-SA" sz="2800" dirty="0">
                <a:solidFill>
                  <a:srgbClr val="0000FF"/>
                </a:solidFill>
              </a:rPr>
              <a:t>والهيدروجين </a:t>
            </a:r>
            <a:r>
              <a:rPr lang="en-US" sz="2800" dirty="0" smtClean="0">
                <a:solidFill>
                  <a:srgbClr val="0000FF"/>
                </a:solidFill>
              </a:rPr>
              <a:t>H2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ar-SA" sz="2800" dirty="0">
                <a:solidFill>
                  <a:srgbClr val="0000FF"/>
                </a:solidFill>
              </a:rPr>
              <a:t>والذهب </a:t>
            </a:r>
            <a:r>
              <a:rPr lang="en-US" sz="2800" dirty="0" smtClean="0">
                <a:solidFill>
                  <a:srgbClr val="0000FF"/>
                </a:solidFill>
              </a:rPr>
              <a:t>Au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Pure Substances  </a:t>
            </a:r>
            <a:r>
              <a:rPr lang="ar-SA" dirty="0"/>
              <a:t>مواد نقية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3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22366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Have variable composition. </a:t>
            </a:r>
            <a:r>
              <a:rPr lang="ar-SA" sz="2800" dirty="0" smtClean="0"/>
              <a:t>لديك تكوين متغير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Wood, wine, coffee  </a:t>
            </a:r>
            <a:r>
              <a:rPr lang="ar-SA" sz="2800" dirty="0">
                <a:solidFill>
                  <a:srgbClr val="0000FF"/>
                </a:solidFill>
              </a:rPr>
              <a:t>الخشب والنبيذ والقهوة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Can be separated into pure substances: elements and/or compounds.</a:t>
            </a:r>
          </a:p>
          <a:p>
            <a:pPr marL="533400" indent="-533400" eaLnBrk="1" hangingPunct="1">
              <a:defRPr/>
            </a:pPr>
            <a:r>
              <a:rPr lang="ar-SA" sz="2800" dirty="0">
                <a:solidFill>
                  <a:srgbClr val="FF0000"/>
                </a:solidFill>
              </a:rPr>
              <a:t>يمكن فصله إلى مواد نقية: عناصر و / أو مركبات.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Mixtures  </a:t>
            </a:r>
            <a:r>
              <a:rPr lang="ar-SA" dirty="0"/>
              <a:t>مخاليط</a:t>
            </a:r>
            <a:endParaRPr lang="en-US" dirty="0" smtClean="0">
              <a:cs typeface="+mj-cs"/>
            </a:endParaRPr>
          </a:p>
        </p:txBody>
      </p:sp>
      <p:pic>
        <p:nvPicPr>
          <p:cNvPr id="120836" name="Picture 9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47989"/>
            <a:ext cx="6581775" cy="14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3943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Same throughout. </a:t>
            </a:r>
            <a:r>
              <a:rPr lang="ar-SA" sz="2800" dirty="0"/>
              <a:t>نفسه في كل مكان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Consists of visibly indistinguishable parts.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يتكون من أجزاء لا يمكن تمييزها بوضوح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solution. </a:t>
            </a:r>
            <a:r>
              <a:rPr lang="ar-SA" sz="2800" dirty="0" smtClean="0"/>
              <a:t>حل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Does not vary in composition from one region to another.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لا يختلف في التكوين من منطقة إلى أخرى.</a:t>
            </a:r>
            <a:endParaRPr lang="en-US" sz="2800" dirty="0" smtClean="0">
              <a:cs typeface="+mn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Homogeneous Mixture </a:t>
            </a:r>
            <a:r>
              <a:rPr lang="ar-SA" dirty="0" smtClean="0">
                <a:cs typeface="+mj-cs"/>
              </a:rPr>
              <a:t>مخاليط متجانس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74414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Air around you</a:t>
            </a:r>
            <a:r>
              <a:rPr lang="en-US" sz="2800" dirty="0" smtClean="0"/>
              <a:t> </a:t>
            </a:r>
            <a:r>
              <a:rPr lang="ar-SA" sz="2800" dirty="0" smtClean="0"/>
              <a:t>الهواء </a:t>
            </a:r>
            <a:r>
              <a:rPr lang="ar-SA" sz="2800" dirty="0"/>
              <a:t>من </a:t>
            </a:r>
            <a:r>
              <a:rPr lang="ar-SA" sz="2800" dirty="0" smtClean="0"/>
              <a:t>حولك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Brass </a:t>
            </a:r>
            <a:r>
              <a:rPr lang="ar-SA" sz="2800" dirty="0"/>
              <a:t>نحاس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Table salt stirred into water </a:t>
            </a:r>
            <a:endParaRPr lang="ar-SA" sz="2800" dirty="0">
              <a:solidFill>
                <a:srgbClr val="FF0000"/>
              </a:solidFill>
            </a:endParaRPr>
          </a:p>
          <a:p>
            <a:pPr marL="533400" indent="-533400" eaLnBrk="1" hangingPunct="1">
              <a:defRPr/>
            </a:pPr>
            <a:r>
              <a:rPr lang="ar-SA" sz="2800" dirty="0">
                <a:solidFill>
                  <a:srgbClr val="FF0000"/>
                </a:solidFill>
              </a:rPr>
              <a:t>أثار ملح الطعام في الماء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Homogeneous Mixture – Examples </a:t>
            </a:r>
            <a:r>
              <a:rPr lang="ar-SA" dirty="0" smtClean="0">
                <a:cs typeface="+mj-cs"/>
              </a:rPr>
              <a:t>مخاليط متجانسه - امثلة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51_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0959"/>
            <a:ext cx="3962400" cy="23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3618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Consists of visibly distinguishable parts.</a:t>
            </a:r>
          </a:p>
          <a:p>
            <a:pPr marL="533400" indent="-533400" eaLnBrk="1" hangingPunct="1">
              <a:defRPr/>
            </a:pPr>
            <a:r>
              <a:rPr lang="ar-SA" sz="2800" dirty="0"/>
              <a:t>يتكون من أجزاء يمكن تمييزها بوضوح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Contains regions that have different properties from those of other regions.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يحتوي على مناطق لها خصائص مختلفة عن تلك الموجودة في مناطق أخرى.</a:t>
            </a:r>
            <a:endParaRPr lang="en-US" sz="2800" dirty="0" smtClean="0">
              <a:cs typeface="+mn-cs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13776" y="11430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Heterogeneous Mixture </a:t>
            </a:r>
            <a:r>
              <a:rPr lang="ar-SA" dirty="0" smtClean="0"/>
              <a:t>خليط </a:t>
            </a:r>
            <a:r>
              <a:rPr lang="ar-SA" dirty="0"/>
              <a:t>غير متجانس</a:t>
            </a:r>
            <a:r>
              <a:rPr lang="en-US" dirty="0" smtClean="0"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2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318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Oil and vinegar dressing </a:t>
            </a:r>
            <a:r>
              <a:rPr lang="ar-SA" sz="2800" dirty="0"/>
              <a:t>خلع الزيت والخل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Sand stirred into water  </a:t>
            </a:r>
            <a:r>
              <a:rPr lang="ar-SA" sz="2800" dirty="0"/>
              <a:t>أثار الرمل في الماء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49791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Heterogeneous Mixture – Examples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خليط غير متجانس - </a:t>
            </a:r>
            <a:r>
              <a:rPr lang="ar-SA" dirty="0" smtClean="0"/>
              <a:t>أمثلة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51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3" y="3098466"/>
            <a:ext cx="4477214" cy="32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Concept Check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5649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800" dirty="0" smtClean="0">
                <a:cs typeface="+mn-cs"/>
              </a:rPr>
              <a:t>Which of the following is a 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homogeneous mixture</a:t>
            </a:r>
            <a:r>
              <a:rPr lang="en-US" sz="2800" dirty="0" smtClean="0"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ar-SA" sz="2800" dirty="0"/>
              <a:t>أي من التالي هو خليط متجانس؟</a:t>
            </a:r>
            <a:endParaRPr lang="en-US" sz="2800" dirty="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Pure water    </a:t>
            </a:r>
            <a:r>
              <a:rPr lang="ar-SA" sz="2800" dirty="0"/>
              <a:t>ماء نقي</a:t>
            </a:r>
            <a:endParaRPr lang="en-US" sz="28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Gasoline      </a:t>
            </a:r>
            <a:r>
              <a:rPr lang="ar-SA" sz="2800" dirty="0" smtClean="0"/>
              <a:t>غازولين</a:t>
            </a:r>
            <a:endParaRPr lang="ar-SA" sz="2800" dirty="0"/>
          </a:p>
          <a:p>
            <a:pPr marL="457200" lvl="1" indent="0" eaLnBrk="1" hangingPunct="1">
              <a:buNone/>
              <a:defRPr/>
            </a:pPr>
            <a:r>
              <a:rPr lang="en-US" sz="2800" dirty="0" smtClean="0"/>
              <a:t>Jar of jelly beans  </a:t>
            </a:r>
            <a:r>
              <a:rPr lang="ar-SA" sz="2800" dirty="0"/>
              <a:t>جرة الفول جيلي</a:t>
            </a:r>
            <a:endParaRPr lang="en-US" sz="28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Soil   </a:t>
            </a:r>
            <a:r>
              <a:rPr lang="ar-SA" sz="2800" dirty="0"/>
              <a:t>تربة</a:t>
            </a:r>
            <a:endParaRPr lang="en-US" sz="28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Copper metal  </a:t>
            </a:r>
            <a:r>
              <a:rPr lang="ar-SA" sz="2800" dirty="0"/>
              <a:t>معدن النحاس</a:t>
            </a:r>
            <a:endParaRPr lang="en-US" sz="2800" dirty="0" smtClean="0"/>
          </a:p>
        </p:txBody>
      </p:sp>
      <p:pic>
        <p:nvPicPr>
          <p:cNvPr id="13107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609600" y="4114800"/>
            <a:ext cx="2057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8469" y="1077239"/>
            <a:ext cx="8229600" cy="1778949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Mixtures can be separated based on different physical properties of the components</a:t>
            </a:r>
            <a:r>
              <a:rPr lang="en-US" sz="2800" dirty="0" smtClean="0">
                <a:cs typeface="+mn-cs"/>
              </a:rPr>
              <a:t>.</a:t>
            </a:r>
            <a:endParaRPr lang="ar-SA" dirty="0"/>
          </a:p>
          <a:p>
            <a:pPr marL="533400" indent="-533400" eaLnBrk="1" hangingPunct="1">
              <a:defRPr/>
            </a:pPr>
            <a:r>
              <a:rPr lang="ar-SA" dirty="0"/>
              <a:t>يمكن فصل </a:t>
            </a:r>
            <a:r>
              <a:rPr lang="ar-SA" dirty="0" err="1"/>
              <a:t>الخلائط</a:t>
            </a:r>
            <a:r>
              <a:rPr lang="ar-SA" dirty="0"/>
              <a:t> بناءً على الخواص الفيزيائية المختلفة للمكونات</a:t>
            </a:r>
            <a:r>
              <a:rPr lang="ar-SA" dirty="0" smtClean="0"/>
              <a:t>.</a:t>
            </a:r>
            <a:endParaRPr lang="ar-SA" dirty="0"/>
          </a:p>
          <a:p>
            <a:pPr marL="533400" indent="-533400" eaLnBrk="1" hangingPunct="1">
              <a:defRPr/>
            </a:pPr>
            <a:r>
              <a:rPr lang="ar-SA" dirty="0"/>
              <a:t>الملكية الفيزيائية </a:t>
            </a:r>
            <a:r>
              <a:rPr lang="ar-SA" dirty="0" smtClean="0"/>
              <a:t>المختلفة        </a:t>
            </a:r>
            <a:r>
              <a:rPr lang="en-US" dirty="0" smtClean="0"/>
              <a:t>                            </a:t>
            </a:r>
            <a:r>
              <a:rPr lang="ar-SA" dirty="0" smtClean="0"/>
              <a:t>تقنية </a:t>
            </a:r>
            <a:r>
              <a:rPr lang="en-US" dirty="0" smtClean="0"/>
              <a:t>  </a:t>
            </a:r>
            <a:endParaRPr lang="en-US" dirty="0" smtClean="0">
              <a:cs typeface="+mn-cs"/>
            </a:endParaRPr>
          </a:p>
        </p:txBody>
      </p:sp>
      <p:grpSp>
        <p:nvGrpSpPr>
          <p:cNvPr id="133123" name="Group 5"/>
          <p:cNvGrpSpPr>
            <a:grpSpLocks/>
          </p:cNvGrpSpPr>
          <p:nvPr/>
        </p:nvGrpSpPr>
        <p:grpSpPr bwMode="auto">
          <a:xfrm>
            <a:off x="942975" y="2938463"/>
            <a:ext cx="7239000" cy="3382962"/>
            <a:chOff x="432" y="1824"/>
            <a:chExt cx="4560" cy="2131"/>
          </a:xfrm>
        </p:grpSpPr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3312" y="3571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600" dirty="0" smtClean="0">
                  <a:latin typeface="Times New Roman" charset="0"/>
                </a:rPr>
                <a:t>تبخر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  Evaporation</a:t>
              </a:r>
              <a:endParaRPr lang="en-US" sz="2600" baseline="0" dirty="0">
                <a:latin typeface="Times New Roman" charset="0"/>
                <a:cs typeface="+mn-cs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432" y="3571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 smtClean="0">
                  <a:latin typeface="Times New Roman" charset="0"/>
                  <a:cs typeface="+mn-cs"/>
                </a:rPr>
                <a:t> </a:t>
              </a:r>
              <a:r>
                <a:rPr lang="ar-SA" sz="2600" baseline="0" dirty="0" smtClean="0">
                  <a:latin typeface="Times New Roman" charset="0"/>
                  <a:cs typeface="+mn-cs"/>
                </a:rPr>
                <a:t>التقلب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 Volatility</a:t>
              </a:r>
              <a:endParaRPr lang="en-US" sz="2600" baseline="0" dirty="0">
                <a:latin typeface="Times New Roman" charset="0"/>
                <a:cs typeface="+mn-cs"/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312" y="3187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>
                  <a:latin typeface="Times New Roman" charset="0"/>
                  <a:cs typeface="+mn-cs"/>
                </a:rPr>
                <a:t>Chromatography</a:t>
              </a:r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432" y="3187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>
                  <a:latin typeface="Times New Roman" charset="0"/>
                  <a:cs typeface="+mn-cs"/>
                </a:rPr>
                <a:t>Adherence to a surface</a:t>
              </a: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3312" y="2592"/>
              <a:ext cx="168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600" baseline="0" dirty="0" smtClean="0">
                  <a:latin typeface="Times New Roman" charset="0"/>
                  <a:cs typeface="+mn-cs"/>
                </a:rPr>
                <a:t>تصفية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   Filtration</a:t>
              </a:r>
              <a:endParaRPr lang="en-US" sz="2600" baseline="0" dirty="0">
                <a:latin typeface="Times New Roman" charset="0"/>
                <a:cs typeface="+mn-cs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432" y="2592"/>
              <a:ext cx="288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 smtClean="0">
                  <a:latin typeface="Times New Roman" charset="0"/>
                  <a:cs typeface="+mn-cs"/>
                </a:rPr>
                <a:t> </a:t>
              </a:r>
              <a:r>
                <a:rPr lang="ar-SA" sz="2400" baseline="0" dirty="0" smtClean="0">
                  <a:latin typeface="Times New Roman" charset="0"/>
                  <a:cs typeface="+mn-cs"/>
                </a:rPr>
                <a:t>حاله</a:t>
              </a:r>
              <a:r>
                <a:rPr lang="ar-SA" sz="2400" dirty="0" smtClean="0">
                  <a:latin typeface="Times New Roman" charset="0"/>
                  <a:cs typeface="+mn-cs"/>
                </a:rPr>
                <a:t> من المادة</a:t>
              </a:r>
              <a:r>
                <a:rPr lang="en-US" sz="2400" baseline="0" dirty="0" smtClean="0">
                  <a:latin typeface="Times New Roman" charset="0"/>
                  <a:cs typeface="+mn-cs"/>
                </a:rPr>
                <a:t>  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State </a:t>
              </a:r>
              <a:r>
                <a:rPr lang="en-US" sz="2600" baseline="0" dirty="0">
                  <a:latin typeface="Times New Roman" charset="0"/>
                  <a:cs typeface="+mn-cs"/>
                </a:rPr>
                <a:t>of matter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>
                  <a:latin typeface="Times New Roman" charset="0"/>
                  <a:cs typeface="+mn-cs"/>
                </a:rPr>
                <a:t>(solid/liquid/gas)</a:t>
              </a: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3312" y="2208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 dirty="0" smtClean="0">
                  <a:latin typeface="Times New Roman" charset="0"/>
                  <a:cs typeface="+mn-cs"/>
                </a:rPr>
                <a:t>   </a:t>
              </a:r>
              <a:r>
                <a:rPr lang="ar-SA" sz="2400" baseline="0" dirty="0" smtClean="0">
                  <a:latin typeface="Times New Roman" charset="0"/>
                  <a:cs typeface="+mn-cs"/>
                </a:rPr>
                <a:t>تقطير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  Distillation</a:t>
              </a:r>
              <a:endParaRPr lang="en-US" sz="2600" baseline="0" dirty="0">
                <a:latin typeface="Times New Roman" charset="0"/>
                <a:cs typeface="+mn-cs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432" y="2208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600" dirty="0" smtClean="0">
                  <a:latin typeface="Times New Roman" charset="0"/>
                </a:rPr>
                <a:t>نقطة غليان</a:t>
              </a:r>
              <a:r>
                <a:rPr lang="en-US" sz="2600" baseline="0" dirty="0" smtClean="0">
                  <a:latin typeface="Times New Roman" charset="0"/>
                  <a:cs typeface="+mn-cs"/>
                </a:rPr>
                <a:t>   Boiling </a:t>
              </a:r>
              <a:r>
                <a:rPr lang="en-US" sz="2600" baseline="0" dirty="0">
                  <a:latin typeface="Times New Roman" charset="0"/>
                  <a:cs typeface="+mn-cs"/>
                </a:rPr>
                <a:t>point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3312" y="1824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="1" baseline="0" dirty="0">
                  <a:latin typeface="Times New Roman" charset="0"/>
                  <a:cs typeface="+mn-cs"/>
                </a:rPr>
                <a:t>Technique</a:t>
              </a: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32" y="1824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="1" baseline="0" dirty="0">
                  <a:latin typeface="Times New Roman" charset="0"/>
                  <a:cs typeface="+mn-cs"/>
                </a:rPr>
                <a:t>Different Physical Property</a:t>
              </a:r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441" y="1824"/>
              <a:ext cx="45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449" y="2208"/>
              <a:ext cx="452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37" y="2592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437" y="3187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37" y="3571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441" y="3955"/>
              <a:ext cx="45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432" y="1833"/>
              <a:ext cx="0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3312" y="1829"/>
              <a:ext cx="0" cy="2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4992" y="1833"/>
              <a:ext cx="0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432" y="2217"/>
              <a:ext cx="0" cy="17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4992" y="2217"/>
              <a:ext cx="0" cy="17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1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89556"/>
            <a:ext cx="8229600" cy="82671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j-cs"/>
              </a:rPr>
              <a:t>Distillation </a:t>
            </a:r>
            <a:r>
              <a:rPr lang="en-US" sz="2000" dirty="0" smtClean="0">
                <a:solidFill>
                  <a:srgbClr val="666633"/>
                </a:solidFill>
                <a:cs typeface="+mj-cs"/>
              </a:rPr>
              <a:t>of</a:t>
            </a:r>
            <a:r>
              <a:rPr lang="en-US" sz="2000" dirty="0" smtClean="0">
                <a:cs typeface="+mj-cs"/>
              </a:rPr>
              <a:t> a Solution Consisting of Salt Dissolved in Water</a:t>
            </a:r>
          </a:p>
        </p:txBody>
      </p:sp>
      <p:pic>
        <p:nvPicPr>
          <p:cNvPr id="2" name="Picture 1" descr="03p052_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7" y="1664784"/>
            <a:ext cx="8589148" cy="4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Three States of Water      </a:t>
            </a:r>
          </a:p>
        </p:txBody>
      </p:sp>
      <p:pic>
        <p:nvPicPr>
          <p:cNvPr id="2" name="Picture 1" descr="03p046_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0" y="1752600"/>
            <a:ext cx="555427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40077"/>
            <a:ext cx="8229600" cy="147117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No chemical change occurs when salt water is distilled.</a:t>
            </a:r>
            <a:endParaRPr lang="ar-SA" sz="2800" dirty="0">
              <a:solidFill>
                <a:srgbClr val="FF0000"/>
              </a:solidFill>
            </a:endParaRPr>
          </a:p>
          <a:p>
            <a:pPr marL="533400" indent="-533400" eaLnBrk="1" hangingPunct="1">
              <a:defRPr/>
            </a:pPr>
            <a:r>
              <a:rPr lang="ar-SA" sz="2800" dirty="0">
                <a:solidFill>
                  <a:srgbClr val="FF0000"/>
                </a:solidFill>
              </a:rPr>
              <a:t>لا يحدث أي تغيير كيميائي عند تقطير المياه المالحة.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" name="Picture 1" descr="03p052_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8686800" cy="28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33"/>
                </a:solidFill>
                <a:cs typeface="+mj-cs"/>
              </a:rPr>
              <a:t>Filtration </a:t>
            </a:r>
            <a:r>
              <a:rPr lang="ar-SA" dirty="0" smtClean="0">
                <a:solidFill>
                  <a:srgbClr val="666633"/>
                </a:solidFill>
                <a:cs typeface="+mj-cs"/>
              </a:rPr>
              <a:t>تصفية </a:t>
            </a:r>
            <a:endParaRPr lang="en-US" dirty="0" smtClean="0">
              <a:solidFill>
                <a:srgbClr val="666633"/>
              </a:solidFill>
              <a:cs typeface="+mj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147117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Separates a liquid from a solid.</a:t>
            </a:r>
          </a:p>
          <a:p>
            <a:pPr marL="533400" indent="-533400" eaLnBrk="1" hangingPunct="1">
              <a:defRPr/>
            </a:pPr>
            <a:r>
              <a:rPr lang="ar-SA" dirty="0"/>
              <a:t>يفصل سائل من مادة صلبة</a:t>
            </a:r>
            <a:endParaRPr lang="en-US" dirty="0" smtClean="0">
              <a:cs typeface="+mn-cs"/>
            </a:endParaRPr>
          </a:p>
        </p:txBody>
      </p:sp>
      <p:pic>
        <p:nvPicPr>
          <p:cNvPr id="2" name="Picture 1" descr="03p053_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25" y="1073142"/>
            <a:ext cx="2514600" cy="54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p053_f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54592"/>
            <a:ext cx="5338255" cy="52457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Cengage Learning. All rights reserved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230543" y="1142998"/>
            <a:ext cx="2893657" cy="2702491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</a:t>
            </a:r>
            <a:r>
              <a:rPr lang="en-US" dirty="0" smtClean="0">
                <a:cs typeface="+mj-cs"/>
              </a:rPr>
              <a:t>Organization of Matter</a:t>
            </a: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ar-SA" dirty="0"/>
              <a:t>تنظيم المسألة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6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73341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Rigid. </a:t>
            </a: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ar-SA" sz="2800" dirty="0" smtClean="0"/>
              <a:t>جامدة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Has a </a:t>
            </a:r>
            <a:r>
              <a:rPr lang="en-US" sz="3600" dirty="0" smtClean="0">
                <a:cs typeface="+mn-cs"/>
              </a:rPr>
              <a:t>fixed</a:t>
            </a:r>
            <a:r>
              <a:rPr lang="en-US" sz="2800" dirty="0" smtClean="0">
                <a:cs typeface="+mn-cs"/>
              </a:rPr>
              <a:t> volume and shape.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لديه حجم وشكل ثابت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533400" indent="-533400" eaLnBrk="1" hangingPunct="1">
              <a:defRPr/>
            </a:pPr>
            <a:r>
              <a:rPr lang="ar-SA" sz="2800" dirty="0" smtClean="0"/>
              <a:t>مثال:</a:t>
            </a:r>
            <a:endParaRPr lang="en-US" sz="2800" dirty="0" smtClean="0">
              <a:cs typeface="+mn-cs"/>
            </a:endParaRP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Ice cube, diamond, iron bar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مكعبات الثلج ، الماس ، شريط الحديد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Solid    </a:t>
            </a:r>
            <a:r>
              <a:rPr lang="ar-SA" dirty="0" smtClean="0">
                <a:cs typeface="+mj-cs"/>
              </a:rPr>
              <a:t> صلب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05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578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Has a </a:t>
            </a:r>
            <a:r>
              <a:rPr lang="en-US" sz="3600" dirty="0" smtClean="0">
                <a:cs typeface="+mn-cs"/>
              </a:rPr>
              <a:t>definite</a:t>
            </a:r>
            <a:r>
              <a:rPr lang="en-US" sz="2800" dirty="0" smtClean="0">
                <a:cs typeface="+mn-cs"/>
              </a:rPr>
              <a:t> volume. 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لديه حجم محدد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Assumes shape of container.</a:t>
            </a:r>
            <a:endParaRPr lang="ar-SA" sz="2800" dirty="0"/>
          </a:p>
          <a:p>
            <a:pPr marL="533400" indent="-533400" eaLnBrk="1" hangingPunct="1">
              <a:defRPr/>
            </a:pPr>
            <a:r>
              <a:rPr lang="ar-SA" sz="2800" dirty="0"/>
              <a:t>لديه حجم </a:t>
            </a:r>
            <a:r>
              <a:rPr lang="ar-SA" sz="2800" dirty="0" smtClean="0"/>
              <a:t>محدد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533400" indent="-533400" eaLnBrk="1" hangingPunct="1">
              <a:defRPr/>
            </a:pPr>
            <a:r>
              <a:rPr lang="ar-SA" sz="2800" dirty="0" smtClean="0"/>
              <a:t>مثال:</a:t>
            </a:r>
            <a:endParaRPr lang="en-US" sz="2800" dirty="0" smtClean="0">
              <a:cs typeface="+mn-cs"/>
            </a:endParaRP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Gasoline, water, alcohol, blood </a:t>
            </a:r>
            <a:endParaRPr lang="ar-SA" sz="2800" dirty="0">
              <a:solidFill>
                <a:srgbClr val="0000FF"/>
              </a:solidFill>
            </a:endParaRP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البنزين والماء والكحول والدم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  </a:t>
            </a:r>
            <a:r>
              <a:rPr lang="ar-SA" dirty="0" smtClean="0">
                <a:cs typeface="+mj-cs"/>
              </a:rPr>
              <a:t>سائل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20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76095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Water Takes the Shape of Its Container</a:t>
            </a:r>
            <a:br>
              <a:rPr lang="en-US" dirty="0" smtClean="0">
                <a:cs typeface="+mj-cs"/>
              </a:rPr>
            </a:br>
            <a:r>
              <a:rPr lang="ar-SA" dirty="0"/>
              <a:t>الماء السائل يأخذ شكل الحاوية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44_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3" y="2789646"/>
            <a:ext cx="3730314" cy="37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31654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Has </a:t>
            </a:r>
            <a:r>
              <a:rPr lang="en-US" sz="3600" dirty="0" smtClean="0">
                <a:cs typeface="+mn-cs"/>
              </a:rPr>
              <a:t>no fixed </a:t>
            </a:r>
            <a:r>
              <a:rPr lang="en-US" sz="2800" dirty="0" smtClean="0">
                <a:cs typeface="+mn-cs"/>
              </a:rPr>
              <a:t>volume or shape.</a:t>
            </a:r>
          </a:p>
          <a:p>
            <a:pPr marL="533400" indent="-533400" eaLnBrk="1" hangingPunct="1">
              <a:defRPr/>
            </a:pPr>
            <a:r>
              <a:rPr lang="ar-SA" sz="2800" dirty="0"/>
              <a:t>لا يوجد حجم ثابت أو شكل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Takes the shape and volume of its container.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Air, helium, oxygen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ar-SA" sz="2800" dirty="0">
                <a:solidFill>
                  <a:srgbClr val="0000FF"/>
                </a:solidFill>
              </a:rPr>
              <a:t>الهواء والهيليوم والأكسجين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Gas </a:t>
            </a:r>
            <a:r>
              <a:rPr lang="ar-SA" dirty="0" smtClean="0">
                <a:cs typeface="+mj-cs"/>
              </a:rPr>
              <a:t>غاز 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52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34245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Characteristics that are directly observable and unique to a substance.</a:t>
            </a:r>
            <a:endParaRPr lang="ar-SA" dirty="0"/>
          </a:p>
          <a:p>
            <a:pPr marL="533400" indent="-533400" eaLnBrk="1" hangingPunct="1">
              <a:defRPr/>
            </a:pPr>
            <a:r>
              <a:rPr lang="ar-SA" dirty="0"/>
              <a:t>الخصائص التي يمكن ملاحظتها مباشرة وفريدة من نوعها إلى مادة</a:t>
            </a:r>
            <a:endParaRPr lang="en-US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FF"/>
                </a:solidFill>
              </a:rPr>
              <a:t>Odor, color, volume, state (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, or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), density, melting point, and boiling point</a:t>
            </a:r>
          </a:p>
          <a:p>
            <a:pPr marL="914400" lvl="1" indent="-457200" eaLnBrk="1" hangingPunct="1">
              <a:buFont typeface="Wingdings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				</a:t>
            </a:r>
            <a:r>
              <a:rPr lang="ar-SA" dirty="0">
                <a:solidFill>
                  <a:srgbClr val="0000FF"/>
                </a:solidFill>
              </a:rPr>
              <a:t>الرائحة ، اللون ، الحجم ، الحالة (</a:t>
            </a:r>
            <a:r>
              <a:rPr lang="en-US" dirty="0">
                <a:solidFill>
                  <a:srgbClr val="0000FF"/>
                </a:solidFill>
              </a:rPr>
              <a:t>s ، l ، </a:t>
            </a:r>
            <a:r>
              <a:rPr lang="ar-SA" dirty="0">
                <a:solidFill>
                  <a:srgbClr val="0000FF"/>
                </a:solidFill>
              </a:rPr>
              <a:t>أو </a:t>
            </a:r>
            <a:r>
              <a:rPr lang="en-US" dirty="0">
                <a:solidFill>
                  <a:srgbClr val="0000FF"/>
                </a:solidFill>
              </a:rPr>
              <a:t>g) ، </a:t>
            </a:r>
            <a:r>
              <a:rPr lang="ar-SA" dirty="0">
                <a:solidFill>
                  <a:srgbClr val="0000FF"/>
                </a:solidFill>
              </a:rPr>
              <a:t>الكثافة ، نقطة الانصهار ، ونقطة الغليان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Physical Properties    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الخصائص الفيزيائية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 descr="03p045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87622"/>
            <a:ext cx="2514600" cy="17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74591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A </a:t>
            </a:r>
            <a:r>
              <a:rPr lang="en-US" sz="2800" dirty="0"/>
              <a:t>substance’s ability to form new </a:t>
            </a:r>
            <a:r>
              <a:rPr lang="en-US" sz="2800" dirty="0"/>
              <a:t>substances</a:t>
            </a: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The characteristics that determine how the composition of matter changes as a result of contact with other matter or the influence of energy.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Characteristics that describe the behavior of matter.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Flammability, rusting of steel, and the digestion of food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Chemical Properties    </a:t>
            </a:r>
            <a:r>
              <a:rPr lang="ar-SA" dirty="0" smtClean="0">
                <a:cs typeface="+mj-cs"/>
              </a:rPr>
              <a:t>خصائص كيميائية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22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3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3.2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3.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3.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3.5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1351</Words>
  <Application>Microsoft Office PowerPoint</Application>
  <PresentationFormat>عرض على الشاشة (3:4)‏</PresentationFormat>
  <Paragraphs>269</Paragraphs>
  <Slides>32</Slides>
  <Notes>32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Chapter 3</vt:lpstr>
      <vt:lpstr>Section 3.1</vt:lpstr>
      <vt:lpstr>Section 3.2</vt:lpstr>
      <vt:lpstr>Section 3.3</vt:lpstr>
      <vt:lpstr>Section 3.4</vt:lpstr>
      <vt:lpstr>Section 3.5</vt:lpstr>
      <vt:lpstr>Chapter 3</vt:lpstr>
      <vt:lpstr>Matter</vt:lpstr>
      <vt:lpstr>The Three States of Water      </vt:lpstr>
      <vt:lpstr>Solid     صلب</vt:lpstr>
      <vt:lpstr>Liquid   سائل</vt:lpstr>
      <vt:lpstr>Liquid Water Takes the Shape of Its Container الماء السائل يأخذ شكل الحاوية</vt:lpstr>
      <vt:lpstr>Gas غاز </vt:lpstr>
      <vt:lpstr>Physical Properties     الخصائص الفيزيائية</vt:lpstr>
      <vt:lpstr>Chemical Properties    خصائص كيميائية</vt:lpstr>
      <vt:lpstr>Concept Check</vt:lpstr>
      <vt:lpstr>Physical Change   تغيرات الفيزيائية</vt:lpstr>
      <vt:lpstr>Three States of Water   3 حالات لتغيرات الماء</vt:lpstr>
      <vt:lpstr>Chemical Change  تغيرات الكيميائية </vt:lpstr>
      <vt:lpstr>Electrolysis of Water  التحليل الكهربائي للمياه</vt:lpstr>
      <vt:lpstr>Electrolysis of Water</vt:lpstr>
      <vt:lpstr>Concept Check</vt:lpstr>
      <vt:lpstr>Concept Check</vt:lpstr>
      <vt:lpstr>Element  عنصر</vt:lpstr>
      <vt:lpstr>Compound  مركب</vt:lpstr>
      <vt:lpstr>Concept Check</vt:lpstr>
      <vt:lpstr>Pure Substances  مواد نقية</vt:lpstr>
      <vt:lpstr>Mixtures  مخاليط</vt:lpstr>
      <vt:lpstr>Homogeneous Mixture مخاليط متجانس</vt:lpstr>
      <vt:lpstr>Homogeneous Mixture – Examples مخاليط متجانسه - امثلة</vt:lpstr>
      <vt:lpstr>Heterogeneous Mixture خليط غير متجانس </vt:lpstr>
      <vt:lpstr>Heterogeneous Mixture – Examples خليط غير متجانس - أمثلة</vt:lpstr>
      <vt:lpstr>Concept Check</vt:lpstr>
      <vt:lpstr>عرض تقديمي في PowerPoint</vt:lpstr>
      <vt:lpstr>Distillation of a Solution Consisting of Salt Dissolved in Water</vt:lpstr>
      <vt:lpstr>عرض تقديمي في PowerPoint</vt:lpstr>
      <vt:lpstr>Filtration تصفية </vt:lpstr>
      <vt:lpstr>the Organization of Matter  تنظيم المسألة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Jensen</dc:creator>
  <cp:lastModifiedBy>Hp Pavilion g6</cp:lastModifiedBy>
  <cp:revision>26</cp:revision>
  <cp:lastPrinted>2018-09-29T20:48:28Z</cp:lastPrinted>
  <dcterms:created xsi:type="dcterms:W3CDTF">2013-12-25T05:30:28Z</dcterms:created>
  <dcterms:modified xsi:type="dcterms:W3CDTF">2018-10-09T18:16:07Z</dcterms:modified>
</cp:coreProperties>
</file>