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</p:sldMasterIdLst>
  <p:notesMasterIdLst>
    <p:notesMasterId r:id="rId39"/>
  </p:notesMasterIdLst>
  <p:handoutMasterIdLst>
    <p:handoutMasterId r:id="rId40"/>
  </p:handoutMasterIdLst>
  <p:sldIdLst>
    <p:sldId id="257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9" r:id="rId25"/>
    <p:sldId id="280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0" r:id="rId34"/>
    <p:sldId id="291" r:id="rId35"/>
    <p:sldId id="292" r:id="rId36"/>
    <p:sldId id="293" r:id="rId37"/>
    <p:sldId id="294" r:id="rId38"/>
  </p:sldIdLst>
  <p:sldSz cx="9144000" cy="6858000" type="screen4x3"/>
  <p:notesSz cx="9671050" cy="68897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960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5479520" y="0"/>
            <a:ext cx="4191530" cy="34494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2230" y="0"/>
            <a:ext cx="4191530" cy="34494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A4BD467-BB06-41D0-B9A6-5157A66C8D9E}" type="datetimeFigureOut">
              <a:rPr lang="ar-SA" smtClean="0"/>
              <a:t>29/01/40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5479520" y="6543679"/>
            <a:ext cx="4191530" cy="34494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2230" y="6543679"/>
            <a:ext cx="4191530" cy="34494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3237C48-1298-4126-993C-3B2BFA122941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121024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90788" cy="344488"/>
          </a:xfrm>
          <a:prstGeom prst="rect">
            <a:avLst/>
          </a:prstGeom>
        </p:spPr>
        <p:txBody>
          <a:bodyPr vert="horz" lIns="94631" tIns="47316" rIns="94631" bIns="4731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78023" y="0"/>
            <a:ext cx="4190788" cy="344488"/>
          </a:xfrm>
          <a:prstGeom prst="rect">
            <a:avLst/>
          </a:prstGeom>
        </p:spPr>
        <p:txBody>
          <a:bodyPr vert="horz" lIns="94631" tIns="47316" rIns="94631" bIns="47316" rtlCol="0"/>
          <a:lstStyle>
            <a:lvl1pPr algn="r">
              <a:defRPr sz="1200"/>
            </a:lvl1pPr>
          </a:lstStyle>
          <a:p>
            <a:fld id="{F07EC342-F361-AD49-A0E4-6A4322BC63ED}" type="datetimeFigureOut">
              <a:rPr lang="en-US" smtClean="0"/>
              <a:t>10/9/2018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13088" y="517525"/>
            <a:ext cx="3444875" cy="2582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1" tIns="47316" rIns="94631" bIns="4731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7105" y="3272632"/>
            <a:ext cx="7736840" cy="3100388"/>
          </a:xfrm>
          <a:prstGeom prst="rect">
            <a:avLst/>
          </a:prstGeom>
        </p:spPr>
        <p:txBody>
          <a:bodyPr vert="horz" lIns="94631" tIns="47316" rIns="94631" bIns="4731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44067"/>
            <a:ext cx="4190788" cy="344488"/>
          </a:xfrm>
          <a:prstGeom prst="rect">
            <a:avLst/>
          </a:prstGeom>
        </p:spPr>
        <p:txBody>
          <a:bodyPr vert="horz" lIns="94631" tIns="47316" rIns="94631" bIns="4731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78023" y="6544067"/>
            <a:ext cx="4190788" cy="344488"/>
          </a:xfrm>
          <a:prstGeom prst="rect">
            <a:avLst/>
          </a:prstGeom>
        </p:spPr>
        <p:txBody>
          <a:bodyPr vert="horz" lIns="94631" tIns="47316" rIns="94631" bIns="47316" rtlCol="0" anchor="b"/>
          <a:lstStyle>
            <a:lvl1pPr algn="r">
              <a:defRPr sz="1200"/>
            </a:lvl1pPr>
          </a:lstStyle>
          <a:p>
            <a:fld id="{20B382EA-AA09-204F-829A-6CA1531C99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61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2B7958-D159-B74C-9504-166091246992}" type="slidenum">
              <a:rPr lang="en-US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08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08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001136-F7CF-F442-B8A0-41E65EBD92EF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1400"/>
              <a:t>Ethyl alcohol boiling at 78°C</a:t>
            </a:r>
          </a:p>
          <a:p>
            <a:pPr lvl="1" eaLnBrk="1" hangingPunct="1">
              <a:defRPr/>
            </a:pPr>
            <a:r>
              <a:rPr lang="en-US" smtClean="0"/>
              <a:t>Physical property: boiling point is associated with a phase change. It describes an inherent characteristic of alcohol.</a:t>
            </a:r>
          </a:p>
          <a:p>
            <a:pPr lvl="1" eaLnBrk="1" hangingPunct="1">
              <a:defRPr/>
            </a:pPr>
            <a:endParaRPr lang="en-US" smtClean="0"/>
          </a:p>
          <a:p>
            <a:pPr eaLnBrk="1" hangingPunct="1">
              <a:defRPr/>
            </a:pPr>
            <a:r>
              <a:rPr lang="en-US" sz="1400"/>
              <a:t>Hardness of a diamond.</a:t>
            </a:r>
          </a:p>
          <a:p>
            <a:pPr lvl="1" eaLnBrk="1" hangingPunct="1">
              <a:defRPr/>
            </a:pPr>
            <a:r>
              <a:rPr lang="en-US" smtClean="0"/>
              <a:t>Physical property: describes an inherent characteristic of diamond – hardness.</a:t>
            </a:r>
          </a:p>
          <a:p>
            <a:pPr lvl="1" eaLnBrk="1" hangingPunct="1">
              <a:defRPr/>
            </a:pPr>
            <a:endParaRPr lang="en-US" smtClean="0"/>
          </a:p>
          <a:p>
            <a:pPr eaLnBrk="1" hangingPunct="1">
              <a:defRPr/>
            </a:pPr>
            <a:r>
              <a:rPr lang="en-US" sz="1400"/>
              <a:t>Sugar fermenting to form ethyl alcohol.</a:t>
            </a:r>
          </a:p>
          <a:p>
            <a:pPr lvl="1" eaLnBrk="1" hangingPunct="1">
              <a:defRPr/>
            </a:pPr>
            <a:r>
              <a:rPr lang="en-US" smtClean="0"/>
              <a:t>Chemical property: describes behavior of sugar – forming a new substance (ethyl alcohol) through a chemical reaction.</a:t>
            </a:r>
          </a:p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45C18E-F4F2-8E46-A200-B643F1A2BC14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296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937239-3FE7-DA46-B986-5FCF4D35CC14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F554D9-08C7-044D-A253-6790469CD1BE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292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9289F1-BE7C-5945-B282-07A126A318FE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B5CA94-A9D1-5441-B39E-553B4C9D3EA5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38139A-D966-2543-9EFE-1DC61B87EDCD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n-cs"/>
              </a:rPr>
              <a:t>1 (burning of wood)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517ED8-D044-054C-AD1B-CC147266DC8B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1400"/>
              <a:t>Sugar fermenting to form ethyl alcohol.</a:t>
            </a:r>
          </a:p>
          <a:p>
            <a:pPr lvl="1" eaLnBrk="1" hangingPunct="1">
              <a:defRPr/>
            </a:pPr>
            <a:r>
              <a:rPr lang="en-US" sz="1300"/>
              <a:t>Chemical change: describes how sugar forms a new substance (ethyl alcohol) via a chemical reaction.</a:t>
            </a:r>
          </a:p>
          <a:p>
            <a:pPr lvl="1" eaLnBrk="1" hangingPunct="1">
              <a:defRPr/>
            </a:pPr>
            <a:endParaRPr lang="en-US" sz="1300"/>
          </a:p>
          <a:p>
            <a:pPr eaLnBrk="1" hangingPunct="1">
              <a:defRPr/>
            </a:pPr>
            <a:r>
              <a:rPr lang="en-US" sz="1700"/>
              <a:t>Iron metal melting.</a:t>
            </a:r>
          </a:p>
          <a:p>
            <a:pPr lvl="1" eaLnBrk="1" hangingPunct="1">
              <a:defRPr/>
            </a:pPr>
            <a:r>
              <a:rPr lang="en-US" sz="1300"/>
              <a:t>Physical change: describes a state change, but the material is still iron.</a:t>
            </a:r>
          </a:p>
          <a:p>
            <a:pPr lvl="1" eaLnBrk="1" hangingPunct="1">
              <a:defRPr/>
            </a:pPr>
            <a:endParaRPr lang="en-US" sz="900"/>
          </a:p>
          <a:p>
            <a:pPr eaLnBrk="1" hangingPunct="1">
              <a:defRPr/>
            </a:pPr>
            <a:r>
              <a:rPr lang="en-US" sz="1700"/>
              <a:t>Iron combining with oxygen to form rust.</a:t>
            </a:r>
          </a:p>
          <a:p>
            <a:pPr lvl="1" eaLnBrk="1" hangingPunct="1">
              <a:defRPr/>
            </a:pPr>
            <a:r>
              <a:rPr lang="en-US" sz="1300"/>
              <a:t>Chemical change: describes how iron and oxygen react to make a new substance, rust.</a:t>
            </a:r>
            <a:br>
              <a:rPr lang="en-US" sz="1300"/>
            </a:br>
            <a:endParaRPr lang="en-US" sz="13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4C3F1E0-058D-7A4D-BCFD-9ADCDB75212F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32D00A-6D8D-0844-803A-D42244F2FCF1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322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6D221E-93C6-8C4C-8431-57F842516D18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251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A78F82-14F2-004F-AC34-CC34173F84B9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351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+mn-cs"/>
              </a:rPr>
              <a:t>Five – All of the substances are compounds.  Compounds always contain atoms of different elements.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CD413E6-BFE9-494D-BB15-88C728B7B57E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A89F9E5-B818-5348-AF3E-6DC092453F81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334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36E2C7-7F39-1441-BB6C-14C78A22D9C6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336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DEEF4E-AD59-E544-A29C-52CC779BD012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340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9744B1-E837-714C-880E-FE69E029322A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338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38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5BBE04-19DB-C849-87F1-75DA156EB92C}" type="slidenum">
              <a:rPr lang="en-US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34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650C09E-9279-1B4E-BD3A-2A3E22E38883}" type="slidenum">
              <a:rPr lang="en-US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33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n-cs"/>
              </a:rPr>
              <a:t>gasoline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F15297C-9DCA-534B-9713-A1793B6A2516}" type="slidenum">
              <a:rPr lang="en-US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C4BBC88-4677-A64D-8291-396511212370}" type="slidenum">
              <a:rPr lang="en-US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D52380-2E73-8149-B703-DCFA936B2475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6E7A3A-CC97-D44C-AA3B-1348679BC51F}" type="slidenum">
              <a:rPr lang="en-US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6E5AB0F-F02F-5F47-BFC5-284CC0CD0E53}" type="slidenum">
              <a:rPr lang="en-US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0FDDA4-9DF0-FE47-AE6D-A8590FD5DC55}" type="slidenum">
              <a:rPr lang="en-US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349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CB5759-6A13-0048-BAB3-7C7872E14AB1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25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A83927-0F47-6241-B684-D48CFE711777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9E548B-8E73-5347-893A-C4D632503761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28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7A6720-20D8-AC44-AFF5-BAAC60B23D6C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264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2A2321B-FFC7-814B-A795-C268D4F8FE6F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29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661AEB-0CE1-D84E-9CE7-41CDCF456E25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902" name="Rectangle 14"/>
          <p:cNvSpPr>
            <a:spLocks noChangeArrowheads="1"/>
          </p:cNvSpPr>
          <p:nvPr userDrawn="1"/>
        </p:nvSpPr>
        <p:spPr bwMode="auto">
          <a:xfrm>
            <a:off x="1" y="1981200"/>
            <a:ext cx="9144000" cy="2528888"/>
          </a:xfrm>
          <a:prstGeom prst="rect">
            <a:avLst/>
          </a:prstGeom>
          <a:solidFill>
            <a:srgbClr val="518C26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421903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4876800" y="2133600"/>
            <a:ext cx="3886200" cy="9144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21904" name="Rectangle 16"/>
          <p:cNvSpPr>
            <a:spLocks noGrp="1" noChangeArrowheads="1"/>
          </p:cNvSpPr>
          <p:nvPr>
            <p:ph type="subTitle" idx="1"/>
          </p:nvPr>
        </p:nvSpPr>
        <p:spPr>
          <a:xfrm>
            <a:off x="5257800" y="3276600"/>
            <a:ext cx="3200400" cy="822325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pic>
        <p:nvPicPr>
          <p:cNvPr id="8" name="Picture 7" descr="covercropp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33400"/>
            <a:ext cx="4114800" cy="5486400"/>
          </a:xfrm>
          <a:prstGeom prst="rect">
            <a:avLst/>
          </a:prstGeom>
        </p:spPr>
      </p:pic>
      <p:pic>
        <p:nvPicPr>
          <p:cNvPr id="6" name="Picture 13" descr="BrooksCole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999" y="6388390"/>
            <a:ext cx="1141413" cy="469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59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93B72C4-3618-084E-8BAA-A790291FF0A8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948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143000"/>
            <a:ext cx="2057400" cy="2636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019800" cy="2636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63E223-6943-9741-92C6-46845804409E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596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902" name="Rectangle 14"/>
          <p:cNvSpPr>
            <a:spLocks noChangeArrowheads="1"/>
          </p:cNvSpPr>
          <p:nvPr userDrawn="1"/>
        </p:nvSpPr>
        <p:spPr bwMode="auto">
          <a:xfrm>
            <a:off x="1" y="1981200"/>
            <a:ext cx="9144000" cy="2528888"/>
          </a:xfrm>
          <a:prstGeom prst="rect">
            <a:avLst/>
          </a:prstGeom>
          <a:solidFill>
            <a:srgbClr val="518C26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421903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4876800" y="2133600"/>
            <a:ext cx="3886200" cy="9144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21904" name="Rectangle 16"/>
          <p:cNvSpPr>
            <a:spLocks noGrp="1" noChangeArrowheads="1"/>
          </p:cNvSpPr>
          <p:nvPr>
            <p:ph type="subTitle" idx="1"/>
          </p:nvPr>
        </p:nvSpPr>
        <p:spPr>
          <a:xfrm>
            <a:off x="5257800" y="3276600"/>
            <a:ext cx="3200400" cy="822325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pic>
        <p:nvPicPr>
          <p:cNvPr id="8" name="Picture 7" descr="covercropp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33400"/>
            <a:ext cx="4114800" cy="5486400"/>
          </a:xfrm>
          <a:prstGeom prst="rect">
            <a:avLst/>
          </a:prstGeom>
        </p:spPr>
      </p:pic>
      <p:pic>
        <p:nvPicPr>
          <p:cNvPr id="6" name="Picture 13" descr="BrooksCole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999" y="6388390"/>
            <a:ext cx="1141413" cy="469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86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6092B02-CF88-894A-8A99-22CE79F0C308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815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D81403-8F11-0E42-9125-A97D7273BE91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335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2027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2027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C5D6A3B-D815-2A46-8AAA-52AB28E15A32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412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2F0933-F9D3-8A47-B0CB-908DB3BA0F9D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446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CCAA2D9-10F7-3A41-8F18-841F8379194A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395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7A91BA0-4E16-544B-B0D6-96D0CBD2E542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429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8B5BD9-43DE-AF48-8E88-B13660CCCE37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255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6092B02-CF88-894A-8A99-22CE79F0C308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896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8518561-BA9E-634F-9CD7-86BE11D374C3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851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93B72C4-3618-084E-8BAA-A790291FF0A8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3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143000"/>
            <a:ext cx="2057400" cy="2636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019800" cy="2636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63E223-6943-9741-92C6-46845804409E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091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902" name="Rectangle 14"/>
          <p:cNvSpPr>
            <a:spLocks noChangeArrowheads="1"/>
          </p:cNvSpPr>
          <p:nvPr userDrawn="1"/>
        </p:nvSpPr>
        <p:spPr bwMode="auto">
          <a:xfrm>
            <a:off x="1" y="1981200"/>
            <a:ext cx="9144000" cy="2528888"/>
          </a:xfrm>
          <a:prstGeom prst="rect">
            <a:avLst/>
          </a:prstGeom>
          <a:solidFill>
            <a:srgbClr val="518C26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421903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4876800" y="2133600"/>
            <a:ext cx="3886200" cy="9144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21904" name="Rectangle 16"/>
          <p:cNvSpPr>
            <a:spLocks noGrp="1" noChangeArrowheads="1"/>
          </p:cNvSpPr>
          <p:nvPr>
            <p:ph type="subTitle" idx="1"/>
          </p:nvPr>
        </p:nvSpPr>
        <p:spPr>
          <a:xfrm>
            <a:off x="5257800" y="3276600"/>
            <a:ext cx="3200400" cy="822325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pic>
        <p:nvPicPr>
          <p:cNvPr id="8" name="Picture 7" descr="covercropp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33400"/>
            <a:ext cx="4114800" cy="5486400"/>
          </a:xfrm>
          <a:prstGeom prst="rect">
            <a:avLst/>
          </a:prstGeom>
        </p:spPr>
      </p:pic>
      <p:pic>
        <p:nvPicPr>
          <p:cNvPr id="6" name="Picture 13" descr="BrooksCole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999" y="6388390"/>
            <a:ext cx="1141413" cy="469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582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6092B02-CF88-894A-8A99-22CE79F0C308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504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D81403-8F11-0E42-9125-A97D7273BE91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194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2027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2027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C5D6A3B-D815-2A46-8AAA-52AB28E15A32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300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2F0933-F9D3-8A47-B0CB-908DB3BA0F9D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901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CCAA2D9-10F7-3A41-8F18-841F8379194A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400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7A91BA0-4E16-544B-B0D6-96D0CBD2E542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148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D81403-8F11-0E42-9125-A97D7273BE91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499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8B5BD9-43DE-AF48-8E88-B13660CCCE37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671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8518561-BA9E-634F-9CD7-86BE11D374C3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412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93B72C4-3618-084E-8BAA-A790291FF0A8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903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143000"/>
            <a:ext cx="2057400" cy="2636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019800" cy="2636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63E223-6943-9741-92C6-46845804409E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619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902" name="Rectangle 14"/>
          <p:cNvSpPr>
            <a:spLocks noChangeArrowheads="1"/>
          </p:cNvSpPr>
          <p:nvPr userDrawn="1"/>
        </p:nvSpPr>
        <p:spPr bwMode="auto">
          <a:xfrm>
            <a:off x="1" y="1981200"/>
            <a:ext cx="9144000" cy="2528888"/>
          </a:xfrm>
          <a:prstGeom prst="rect">
            <a:avLst/>
          </a:prstGeom>
          <a:solidFill>
            <a:srgbClr val="518C26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421903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4876800" y="2133600"/>
            <a:ext cx="3886200" cy="9144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21904" name="Rectangle 16"/>
          <p:cNvSpPr>
            <a:spLocks noGrp="1" noChangeArrowheads="1"/>
          </p:cNvSpPr>
          <p:nvPr>
            <p:ph type="subTitle" idx="1"/>
          </p:nvPr>
        </p:nvSpPr>
        <p:spPr>
          <a:xfrm>
            <a:off x="5257800" y="3276600"/>
            <a:ext cx="3200400" cy="822325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pic>
        <p:nvPicPr>
          <p:cNvPr id="8" name="Picture 7" descr="covercropp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33400"/>
            <a:ext cx="4114800" cy="5486400"/>
          </a:xfrm>
          <a:prstGeom prst="rect">
            <a:avLst/>
          </a:prstGeom>
        </p:spPr>
      </p:pic>
      <p:pic>
        <p:nvPicPr>
          <p:cNvPr id="6" name="Picture 13" descr="BrooksCole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999" y="6388390"/>
            <a:ext cx="1141413" cy="469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775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6092B02-CF88-894A-8A99-22CE79F0C308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603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D81403-8F11-0E42-9125-A97D7273BE91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643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2027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2027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C5D6A3B-D815-2A46-8AAA-52AB28E15A32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34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2F0933-F9D3-8A47-B0CB-908DB3BA0F9D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810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CCAA2D9-10F7-3A41-8F18-841F8379194A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876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2027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2027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C5D6A3B-D815-2A46-8AAA-52AB28E15A32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108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7A91BA0-4E16-544B-B0D6-96D0CBD2E542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250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8B5BD9-43DE-AF48-8E88-B13660CCCE37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445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8518561-BA9E-634F-9CD7-86BE11D374C3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108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93B72C4-3618-084E-8BAA-A790291FF0A8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351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143000"/>
            <a:ext cx="2057400" cy="2636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019800" cy="2636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63E223-6943-9741-92C6-46845804409E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787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902" name="Rectangle 14"/>
          <p:cNvSpPr>
            <a:spLocks noChangeArrowheads="1"/>
          </p:cNvSpPr>
          <p:nvPr userDrawn="1"/>
        </p:nvSpPr>
        <p:spPr bwMode="auto">
          <a:xfrm>
            <a:off x="1" y="1981200"/>
            <a:ext cx="9144000" cy="2528888"/>
          </a:xfrm>
          <a:prstGeom prst="rect">
            <a:avLst/>
          </a:prstGeom>
          <a:solidFill>
            <a:srgbClr val="518C26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421903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4876800" y="2133600"/>
            <a:ext cx="3886200" cy="9144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21904" name="Rectangle 16"/>
          <p:cNvSpPr>
            <a:spLocks noGrp="1" noChangeArrowheads="1"/>
          </p:cNvSpPr>
          <p:nvPr>
            <p:ph type="subTitle" idx="1"/>
          </p:nvPr>
        </p:nvSpPr>
        <p:spPr>
          <a:xfrm>
            <a:off x="5257800" y="3276600"/>
            <a:ext cx="3200400" cy="822325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pic>
        <p:nvPicPr>
          <p:cNvPr id="8" name="Picture 7" descr="covercropp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33400"/>
            <a:ext cx="4114800" cy="5486400"/>
          </a:xfrm>
          <a:prstGeom prst="rect">
            <a:avLst/>
          </a:prstGeom>
        </p:spPr>
      </p:pic>
      <p:pic>
        <p:nvPicPr>
          <p:cNvPr id="6" name="Picture 13" descr="BrooksCole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999" y="6388390"/>
            <a:ext cx="1141413" cy="469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997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6092B02-CF88-894A-8A99-22CE79F0C308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914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D81403-8F11-0E42-9125-A97D7273BE91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675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2027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2027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C5D6A3B-D815-2A46-8AAA-52AB28E15A32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619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2F0933-F9D3-8A47-B0CB-908DB3BA0F9D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860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2F0933-F9D3-8A47-B0CB-908DB3BA0F9D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954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CCAA2D9-10F7-3A41-8F18-841F8379194A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386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7A91BA0-4E16-544B-B0D6-96D0CBD2E542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85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8B5BD9-43DE-AF48-8E88-B13660CCCE37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119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8518561-BA9E-634F-9CD7-86BE11D374C3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432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93B72C4-3618-084E-8BAA-A790291FF0A8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447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143000"/>
            <a:ext cx="2057400" cy="2636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019800" cy="2636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63E223-6943-9741-92C6-46845804409E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224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902" name="Rectangle 14"/>
          <p:cNvSpPr>
            <a:spLocks noChangeArrowheads="1"/>
          </p:cNvSpPr>
          <p:nvPr userDrawn="1"/>
        </p:nvSpPr>
        <p:spPr bwMode="auto">
          <a:xfrm>
            <a:off x="1" y="1981200"/>
            <a:ext cx="9144000" cy="2528888"/>
          </a:xfrm>
          <a:prstGeom prst="rect">
            <a:avLst/>
          </a:prstGeom>
          <a:solidFill>
            <a:srgbClr val="518C26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421903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4876800" y="2133600"/>
            <a:ext cx="3886200" cy="9144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21904" name="Rectangle 16"/>
          <p:cNvSpPr>
            <a:spLocks noGrp="1" noChangeArrowheads="1"/>
          </p:cNvSpPr>
          <p:nvPr>
            <p:ph type="subTitle" idx="1"/>
          </p:nvPr>
        </p:nvSpPr>
        <p:spPr>
          <a:xfrm>
            <a:off x="5257800" y="3276600"/>
            <a:ext cx="3200400" cy="822325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pic>
        <p:nvPicPr>
          <p:cNvPr id="8" name="Picture 7" descr="covercropp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33400"/>
            <a:ext cx="4114800" cy="5486400"/>
          </a:xfrm>
          <a:prstGeom prst="rect">
            <a:avLst/>
          </a:prstGeom>
        </p:spPr>
      </p:pic>
      <p:pic>
        <p:nvPicPr>
          <p:cNvPr id="6" name="Picture 13" descr="BrooksCole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999" y="6388390"/>
            <a:ext cx="1141413" cy="469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66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6092B02-CF88-894A-8A99-22CE79F0C308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900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D81403-8F11-0E42-9125-A97D7273BE91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856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2027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2027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C5D6A3B-D815-2A46-8AAA-52AB28E15A32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644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CCAA2D9-10F7-3A41-8F18-841F8379194A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064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2F0933-F9D3-8A47-B0CB-908DB3BA0F9D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52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CCAA2D9-10F7-3A41-8F18-841F8379194A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320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7A91BA0-4E16-544B-B0D6-96D0CBD2E542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848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8B5BD9-43DE-AF48-8E88-B13660CCCE37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38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8518561-BA9E-634F-9CD7-86BE11D374C3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404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93B72C4-3618-084E-8BAA-A790291FF0A8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47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143000"/>
            <a:ext cx="2057400" cy="2636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019800" cy="2636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63E223-6943-9741-92C6-46845804409E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7A91BA0-4E16-544B-B0D6-96D0CBD2E542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040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8B5BD9-43DE-AF48-8E88-B13660CCCE37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140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0000"/>
                </a:solidFill>
                <a:latin typeface="Arial"/>
              </a:rPr>
              <a:t>Copyright © Cengage Learning. All rights reserved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8518561-BA9E-634F-9CD7-86BE11D374C3}" type="slidenum">
              <a:rPr lang="en-US">
                <a:solidFill>
                  <a:srgbClr val="000000"/>
                </a:solidFill>
                <a:latin typeface="Arial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926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0"/>
            <a:ext cx="457200" cy="515938"/>
          </a:xfrm>
          <a:prstGeom prst="rect">
            <a:avLst/>
          </a:prstGeom>
          <a:solidFill>
            <a:srgbClr val="518C26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pic>
        <p:nvPicPr>
          <p:cNvPr id="3" name="Picture 2" descr="screenshot_3903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324"/>
            <a:ext cx="9144000" cy="566739"/>
          </a:xfrm>
          <a:prstGeom prst="rect">
            <a:avLst/>
          </a:prstGeom>
        </p:spPr>
      </p:pic>
      <p:sp>
        <p:nvSpPr>
          <p:cNvPr id="1045" name="Rectangle 21"/>
          <p:cNvSpPr>
            <a:spLocks noChangeArrowheads="1"/>
          </p:cNvSpPr>
          <p:nvPr userDrawn="1"/>
        </p:nvSpPr>
        <p:spPr bwMode="auto">
          <a:xfrm>
            <a:off x="0" y="6629399"/>
            <a:ext cx="9144000" cy="225425"/>
          </a:xfrm>
          <a:prstGeom prst="rect">
            <a:avLst/>
          </a:prstGeom>
          <a:solidFill>
            <a:srgbClr val="518C26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43000"/>
            <a:ext cx="8229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229600" cy="202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7" name="Text Box 13"/>
          <p:cNvSpPr txBox="1">
            <a:spLocks noChangeArrowheads="1"/>
          </p:cNvSpPr>
          <p:nvPr userDrawn="1"/>
        </p:nvSpPr>
        <p:spPr bwMode="auto">
          <a:xfrm>
            <a:off x="457200" y="30163"/>
            <a:ext cx="26066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srgbClr val="6F662E"/>
                </a:solidFill>
                <a:latin typeface="Arial" charset="0"/>
                <a:ea typeface="ＭＳ Ｐゴシック" charset="0"/>
              </a:rPr>
              <a:t>Chapter 3</a:t>
            </a:r>
          </a:p>
        </p:txBody>
      </p:sp>
      <p:sp>
        <p:nvSpPr>
          <p:cNvPr id="1040" name="Text Box 16"/>
          <p:cNvSpPr txBox="1">
            <a:spLocks noChangeArrowheads="1"/>
          </p:cNvSpPr>
          <p:nvPr userDrawn="1"/>
        </p:nvSpPr>
        <p:spPr bwMode="auto">
          <a:xfrm>
            <a:off x="457200" y="492123"/>
            <a:ext cx="8686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latin typeface="Arial" charset="0"/>
                <a:ea typeface="ＭＳ Ｐゴシック" charset="0"/>
                <a:cs typeface="Times New Roman" charset="0"/>
              </a:rPr>
              <a:t>Table of Contents</a:t>
            </a:r>
            <a:endParaRPr lang="en-US" sz="2400" b="1" dirty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7313" y="6618288"/>
            <a:ext cx="5867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aseline="0">
                <a:latin typeface="+mn-lt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/>
                <a:ea typeface="ＭＳ Ｐゴシック" charset="0"/>
              </a:rPr>
              <a:t>Copyright © Cengage Learning. All rights reserved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29400" y="6629400"/>
            <a:ext cx="2438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aseline="0">
                <a:latin typeface="+mn-lt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fld id="{47926A21-7C55-2E43-BE77-D1E75D93BE7E}" type="slidenum">
              <a:rPr lang="en-US">
                <a:solidFill>
                  <a:srgbClr val="000000"/>
                </a:solidFill>
                <a:latin typeface="Arial"/>
                <a:ea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  <a:latin typeface="Arial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032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rgbClr val="6F662E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0"/>
            <a:ext cx="457200" cy="515938"/>
          </a:xfrm>
          <a:prstGeom prst="rect">
            <a:avLst/>
          </a:prstGeom>
          <a:solidFill>
            <a:srgbClr val="518C26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pic>
        <p:nvPicPr>
          <p:cNvPr id="3" name="Picture 2" descr="screenshot_3903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324"/>
            <a:ext cx="9144000" cy="566739"/>
          </a:xfrm>
          <a:prstGeom prst="rect">
            <a:avLst/>
          </a:prstGeom>
        </p:spPr>
      </p:pic>
      <p:sp>
        <p:nvSpPr>
          <p:cNvPr id="1045" name="Rectangle 21"/>
          <p:cNvSpPr>
            <a:spLocks noChangeArrowheads="1"/>
          </p:cNvSpPr>
          <p:nvPr userDrawn="1"/>
        </p:nvSpPr>
        <p:spPr bwMode="auto">
          <a:xfrm>
            <a:off x="0" y="6629399"/>
            <a:ext cx="9144000" cy="225425"/>
          </a:xfrm>
          <a:prstGeom prst="rect">
            <a:avLst/>
          </a:prstGeom>
          <a:solidFill>
            <a:srgbClr val="518C26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43000"/>
            <a:ext cx="8229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229600" cy="202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7" name="Text Box 13"/>
          <p:cNvSpPr txBox="1">
            <a:spLocks noChangeArrowheads="1"/>
          </p:cNvSpPr>
          <p:nvPr userDrawn="1"/>
        </p:nvSpPr>
        <p:spPr bwMode="auto">
          <a:xfrm>
            <a:off x="457200" y="30163"/>
            <a:ext cx="26066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srgbClr val="6F662E"/>
                </a:solidFill>
                <a:latin typeface="Arial" charset="0"/>
                <a:ea typeface="ＭＳ Ｐゴシック" charset="0"/>
              </a:rPr>
              <a:t>Section 3.1</a:t>
            </a:r>
          </a:p>
        </p:txBody>
      </p:sp>
      <p:sp>
        <p:nvSpPr>
          <p:cNvPr id="1040" name="Text Box 16"/>
          <p:cNvSpPr txBox="1">
            <a:spLocks noChangeArrowheads="1"/>
          </p:cNvSpPr>
          <p:nvPr userDrawn="1"/>
        </p:nvSpPr>
        <p:spPr bwMode="auto">
          <a:xfrm>
            <a:off x="457200" y="492123"/>
            <a:ext cx="8686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latin typeface="Arial" charset="0"/>
                <a:ea typeface="ＭＳ Ｐゴシック" charset="0"/>
                <a:cs typeface="Times New Roman" charset="0"/>
              </a:rPr>
              <a:t>Matter</a:t>
            </a:r>
            <a:r>
              <a:rPr lang="en-US" sz="2400" b="1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 </a:t>
            </a: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7313" y="6618288"/>
            <a:ext cx="5867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aseline="0">
                <a:latin typeface="+mn-lt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/>
                <a:ea typeface="ＭＳ Ｐゴシック" charset="0"/>
              </a:rPr>
              <a:t>Copyright © Cengage Learning. All rights reserved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29400" y="6629400"/>
            <a:ext cx="2438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aseline="0">
                <a:latin typeface="+mn-lt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fld id="{47926A21-7C55-2E43-BE77-D1E75D93BE7E}" type="slidenum">
              <a:rPr lang="en-US">
                <a:solidFill>
                  <a:srgbClr val="000000"/>
                </a:solidFill>
                <a:latin typeface="Arial"/>
                <a:ea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  <a:latin typeface="Arial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033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rgbClr val="6F662E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0"/>
            <a:ext cx="457200" cy="515938"/>
          </a:xfrm>
          <a:prstGeom prst="rect">
            <a:avLst/>
          </a:prstGeom>
          <a:solidFill>
            <a:srgbClr val="518C26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pic>
        <p:nvPicPr>
          <p:cNvPr id="3" name="Picture 2" descr="screenshot_3903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324"/>
            <a:ext cx="9144000" cy="566739"/>
          </a:xfrm>
          <a:prstGeom prst="rect">
            <a:avLst/>
          </a:prstGeom>
        </p:spPr>
      </p:pic>
      <p:sp>
        <p:nvSpPr>
          <p:cNvPr id="1045" name="Rectangle 21"/>
          <p:cNvSpPr>
            <a:spLocks noChangeArrowheads="1"/>
          </p:cNvSpPr>
          <p:nvPr userDrawn="1"/>
        </p:nvSpPr>
        <p:spPr bwMode="auto">
          <a:xfrm>
            <a:off x="0" y="6629399"/>
            <a:ext cx="9144000" cy="225425"/>
          </a:xfrm>
          <a:prstGeom prst="rect">
            <a:avLst/>
          </a:prstGeom>
          <a:solidFill>
            <a:srgbClr val="518C26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43000"/>
            <a:ext cx="8229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229600" cy="202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7" name="Text Box 13"/>
          <p:cNvSpPr txBox="1">
            <a:spLocks noChangeArrowheads="1"/>
          </p:cNvSpPr>
          <p:nvPr userDrawn="1"/>
        </p:nvSpPr>
        <p:spPr bwMode="auto">
          <a:xfrm>
            <a:off x="457200" y="30163"/>
            <a:ext cx="26066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srgbClr val="6F662E"/>
                </a:solidFill>
                <a:latin typeface="Arial" charset="0"/>
                <a:ea typeface="ＭＳ Ｐゴシック" charset="0"/>
              </a:rPr>
              <a:t>Section 3.2</a:t>
            </a:r>
          </a:p>
        </p:txBody>
      </p:sp>
      <p:sp>
        <p:nvSpPr>
          <p:cNvPr id="1040" name="Text Box 16"/>
          <p:cNvSpPr txBox="1">
            <a:spLocks noChangeArrowheads="1"/>
          </p:cNvSpPr>
          <p:nvPr userDrawn="1"/>
        </p:nvSpPr>
        <p:spPr bwMode="auto">
          <a:xfrm>
            <a:off x="457200" y="492123"/>
            <a:ext cx="8686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latin typeface="Arial" charset="0"/>
                <a:ea typeface="ＭＳ Ｐゴシック" charset="0"/>
                <a:cs typeface="Times New Roman" charset="0"/>
              </a:rPr>
              <a:t>Physical and Chemical Properties and Changes</a:t>
            </a:r>
            <a:endParaRPr lang="en-US" sz="2400" b="1" dirty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7313" y="6618288"/>
            <a:ext cx="5867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aseline="0">
                <a:latin typeface="+mn-lt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/>
                <a:ea typeface="ＭＳ Ｐゴシック" charset="0"/>
              </a:rPr>
              <a:t>Copyright © Cengage Learning. All rights reserved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29400" y="6629400"/>
            <a:ext cx="2438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aseline="0">
                <a:latin typeface="+mn-lt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fld id="{47926A21-7C55-2E43-BE77-D1E75D93BE7E}" type="slidenum">
              <a:rPr lang="en-US">
                <a:solidFill>
                  <a:srgbClr val="000000"/>
                </a:solidFill>
                <a:latin typeface="Arial"/>
                <a:ea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  <a:latin typeface="Arial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1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rgbClr val="6F662E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0"/>
            <a:ext cx="457200" cy="515938"/>
          </a:xfrm>
          <a:prstGeom prst="rect">
            <a:avLst/>
          </a:prstGeom>
          <a:solidFill>
            <a:srgbClr val="518C26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pic>
        <p:nvPicPr>
          <p:cNvPr id="3" name="Picture 2" descr="screenshot_3903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324"/>
            <a:ext cx="9144000" cy="566739"/>
          </a:xfrm>
          <a:prstGeom prst="rect">
            <a:avLst/>
          </a:prstGeom>
        </p:spPr>
      </p:pic>
      <p:sp>
        <p:nvSpPr>
          <p:cNvPr id="1045" name="Rectangle 21"/>
          <p:cNvSpPr>
            <a:spLocks noChangeArrowheads="1"/>
          </p:cNvSpPr>
          <p:nvPr userDrawn="1"/>
        </p:nvSpPr>
        <p:spPr bwMode="auto">
          <a:xfrm>
            <a:off x="0" y="6629399"/>
            <a:ext cx="9144000" cy="225425"/>
          </a:xfrm>
          <a:prstGeom prst="rect">
            <a:avLst/>
          </a:prstGeom>
          <a:solidFill>
            <a:srgbClr val="518C26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43000"/>
            <a:ext cx="8229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229600" cy="202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7" name="Text Box 13"/>
          <p:cNvSpPr txBox="1">
            <a:spLocks noChangeArrowheads="1"/>
          </p:cNvSpPr>
          <p:nvPr userDrawn="1"/>
        </p:nvSpPr>
        <p:spPr bwMode="auto">
          <a:xfrm>
            <a:off x="457200" y="30163"/>
            <a:ext cx="26066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srgbClr val="6F662E"/>
                </a:solidFill>
                <a:latin typeface="Arial" charset="0"/>
                <a:ea typeface="ＭＳ Ｐゴシック" charset="0"/>
              </a:rPr>
              <a:t>Section 3.3</a:t>
            </a:r>
          </a:p>
        </p:txBody>
      </p:sp>
      <p:sp>
        <p:nvSpPr>
          <p:cNvPr id="1040" name="Text Box 16"/>
          <p:cNvSpPr txBox="1">
            <a:spLocks noChangeArrowheads="1"/>
          </p:cNvSpPr>
          <p:nvPr userDrawn="1"/>
        </p:nvSpPr>
        <p:spPr bwMode="auto">
          <a:xfrm>
            <a:off x="457200" y="492123"/>
            <a:ext cx="8686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latin typeface="Arial" charset="0"/>
                <a:ea typeface="ＭＳ Ｐゴシック" charset="0"/>
                <a:cs typeface="Times New Roman" charset="0"/>
              </a:rPr>
              <a:t>Elements and Compounds</a:t>
            </a:r>
            <a:endParaRPr lang="en-US" sz="2400" b="1" dirty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7313" y="6618288"/>
            <a:ext cx="5867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aseline="0">
                <a:latin typeface="+mn-lt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/>
                <a:ea typeface="ＭＳ Ｐゴシック" charset="0"/>
              </a:rPr>
              <a:t>Copyright © Cengage Learning. All rights reserved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29400" y="6629400"/>
            <a:ext cx="2438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aseline="0">
                <a:latin typeface="+mn-lt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fld id="{47926A21-7C55-2E43-BE77-D1E75D93BE7E}" type="slidenum">
              <a:rPr lang="en-US">
                <a:solidFill>
                  <a:srgbClr val="000000"/>
                </a:solidFill>
                <a:latin typeface="Arial"/>
                <a:ea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  <a:latin typeface="Arial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695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rgbClr val="6F662E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0"/>
            <a:ext cx="457200" cy="515938"/>
          </a:xfrm>
          <a:prstGeom prst="rect">
            <a:avLst/>
          </a:prstGeom>
          <a:solidFill>
            <a:srgbClr val="518C26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pic>
        <p:nvPicPr>
          <p:cNvPr id="3" name="Picture 2" descr="screenshot_3903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324"/>
            <a:ext cx="9144000" cy="566739"/>
          </a:xfrm>
          <a:prstGeom prst="rect">
            <a:avLst/>
          </a:prstGeom>
        </p:spPr>
      </p:pic>
      <p:sp>
        <p:nvSpPr>
          <p:cNvPr id="1045" name="Rectangle 21"/>
          <p:cNvSpPr>
            <a:spLocks noChangeArrowheads="1"/>
          </p:cNvSpPr>
          <p:nvPr userDrawn="1"/>
        </p:nvSpPr>
        <p:spPr bwMode="auto">
          <a:xfrm>
            <a:off x="0" y="6629399"/>
            <a:ext cx="9144000" cy="225425"/>
          </a:xfrm>
          <a:prstGeom prst="rect">
            <a:avLst/>
          </a:prstGeom>
          <a:solidFill>
            <a:srgbClr val="518C26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43000"/>
            <a:ext cx="8229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229600" cy="202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7" name="Text Box 13"/>
          <p:cNvSpPr txBox="1">
            <a:spLocks noChangeArrowheads="1"/>
          </p:cNvSpPr>
          <p:nvPr userDrawn="1"/>
        </p:nvSpPr>
        <p:spPr bwMode="auto">
          <a:xfrm>
            <a:off x="457200" y="30163"/>
            <a:ext cx="26066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srgbClr val="6F662E"/>
                </a:solidFill>
                <a:latin typeface="Arial" charset="0"/>
                <a:ea typeface="ＭＳ Ｐゴシック" charset="0"/>
              </a:rPr>
              <a:t>Section 3.4</a:t>
            </a:r>
          </a:p>
        </p:txBody>
      </p:sp>
      <p:sp>
        <p:nvSpPr>
          <p:cNvPr id="1040" name="Text Box 16"/>
          <p:cNvSpPr txBox="1">
            <a:spLocks noChangeArrowheads="1"/>
          </p:cNvSpPr>
          <p:nvPr userDrawn="1"/>
        </p:nvSpPr>
        <p:spPr bwMode="auto">
          <a:xfrm>
            <a:off x="457200" y="492123"/>
            <a:ext cx="8686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latin typeface="Arial" charset="0"/>
                <a:ea typeface="ＭＳ Ｐゴシック" charset="0"/>
                <a:cs typeface="Times New Roman" charset="0"/>
              </a:rPr>
              <a:t>Mixtures and Pure Substances</a:t>
            </a:r>
            <a:endParaRPr lang="en-US" sz="2400" b="1" dirty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7313" y="6618288"/>
            <a:ext cx="5867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aseline="0">
                <a:latin typeface="+mn-lt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/>
                <a:ea typeface="ＭＳ Ｐゴシック" charset="0"/>
              </a:rPr>
              <a:t>Copyright © Cengage Learning. All rights reserved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29400" y="6629400"/>
            <a:ext cx="2438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aseline="0">
                <a:latin typeface="+mn-lt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fld id="{47926A21-7C55-2E43-BE77-D1E75D93BE7E}" type="slidenum">
              <a:rPr lang="en-US">
                <a:solidFill>
                  <a:srgbClr val="000000"/>
                </a:solidFill>
                <a:latin typeface="Arial"/>
                <a:ea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  <a:latin typeface="Arial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84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rgbClr val="6F662E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0"/>
            <a:ext cx="457200" cy="515938"/>
          </a:xfrm>
          <a:prstGeom prst="rect">
            <a:avLst/>
          </a:prstGeom>
          <a:solidFill>
            <a:srgbClr val="518C26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pic>
        <p:nvPicPr>
          <p:cNvPr id="3" name="Picture 2" descr="screenshot_3903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324"/>
            <a:ext cx="9144000" cy="566739"/>
          </a:xfrm>
          <a:prstGeom prst="rect">
            <a:avLst/>
          </a:prstGeom>
        </p:spPr>
      </p:pic>
      <p:sp>
        <p:nvSpPr>
          <p:cNvPr id="1045" name="Rectangle 21"/>
          <p:cNvSpPr>
            <a:spLocks noChangeArrowheads="1"/>
          </p:cNvSpPr>
          <p:nvPr userDrawn="1"/>
        </p:nvSpPr>
        <p:spPr bwMode="auto">
          <a:xfrm>
            <a:off x="0" y="6629399"/>
            <a:ext cx="9144000" cy="225425"/>
          </a:xfrm>
          <a:prstGeom prst="rect">
            <a:avLst/>
          </a:prstGeom>
          <a:solidFill>
            <a:srgbClr val="518C26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aseline="300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43000"/>
            <a:ext cx="8229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229600" cy="202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7" name="Text Box 13"/>
          <p:cNvSpPr txBox="1">
            <a:spLocks noChangeArrowheads="1"/>
          </p:cNvSpPr>
          <p:nvPr userDrawn="1"/>
        </p:nvSpPr>
        <p:spPr bwMode="auto">
          <a:xfrm>
            <a:off x="457200" y="30163"/>
            <a:ext cx="26066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srgbClr val="6F662E"/>
                </a:solidFill>
                <a:latin typeface="Arial" charset="0"/>
                <a:ea typeface="ＭＳ Ｐゴシック" charset="0"/>
              </a:rPr>
              <a:t>Section 3.5</a:t>
            </a:r>
          </a:p>
        </p:txBody>
      </p:sp>
      <p:sp>
        <p:nvSpPr>
          <p:cNvPr id="1040" name="Text Box 16"/>
          <p:cNvSpPr txBox="1">
            <a:spLocks noChangeArrowheads="1"/>
          </p:cNvSpPr>
          <p:nvPr userDrawn="1"/>
        </p:nvSpPr>
        <p:spPr bwMode="auto">
          <a:xfrm>
            <a:off x="457200" y="492123"/>
            <a:ext cx="8686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FFFF"/>
                </a:solidFill>
                <a:latin typeface="Arial" charset="0"/>
                <a:ea typeface="ＭＳ Ｐゴシック" charset="0"/>
                <a:cs typeface="Times New Roman" charset="0"/>
              </a:rPr>
              <a:t>Separation of Mixtures</a:t>
            </a:r>
            <a:r>
              <a:rPr lang="en-US" sz="2400" b="1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 </a:t>
            </a: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7313" y="6618288"/>
            <a:ext cx="5867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aseline="0">
                <a:latin typeface="+mn-lt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/>
                <a:ea typeface="ＭＳ Ｐゴシック" charset="0"/>
              </a:rPr>
              <a:t>Copyright © Cengage Learning. All rights reserved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29400" y="6629400"/>
            <a:ext cx="2438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aseline="0">
                <a:latin typeface="+mn-lt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fld id="{47926A21-7C55-2E43-BE77-D1E75D93BE7E}" type="slidenum">
              <a:rPr lang="en-US">
                <a:solidFill>
                  <a:srgbClr val="000000"/>
                </a:solidFill>
                <a:latin typeface="Arial"/>
                <a:ea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  <a:latin typeface="Arial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074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rgbClr val="6F662E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991B1E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4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cs typeface="+mj-cs"/>
              </a:rPr>
              <a:t>Chapter 3</a:t>
            </a:r>
            <a:endParaRPr lang="en-US" dirty="0" smtClean="0">
              <a:cs typeface="+mj-cs"/>
            </a:endParaRPr>
          </a:p>
        </p:txBody>
      </p:sp>
      <p:sp>
        <p:nvSpPr>
          <p:cNvPr id="191495" name="Rectangle 7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n-cs"/>
              </a:rPr>
              <a:t>Matter</a:t>
            </a:r>
            <a:endParaRPr lang="en-US" dirty="0" smtClean="0">
              <a:solidFill>
                <a:srgbClr val="FF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79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1143000"/>
            <a:ext cx="739140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Concept Check</a:t>
            </a: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41742"/>
            <a:ext cx="7620000" cy="4204228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000" dirty="0" smtClean="0">
                <a:cs typeface="+mn-cs"/>
              </a:rPr>
              <a:t>	</a:t>
            </a:r>
            <a:r>
              <a:rPr lang="en-US" dirty="0" smtClean="0">
                <a:cs typeface="+mn-cs"/>
              </a:rPr>
              <a:t>Classify each of the following as a </a:t>
            </a:r>
            <a:r>
              <a:rPr lang="en-US" dirty="0" smtClean="0">
                <a:solidFill>
                  <a:srgbClr val="0000FF"/>
                </a:solidFill>
                <a:cs typeface="+mn-cs"/>
              </a:rPr>
              <a:t>physical</a:t>
            </a:r>
            <a:r>
              <a:rPr lang="en-US" dirty="0" smtClean="0">
                <a:cs typeface="+mn-cs"/>
              </a:rPr>
              <a:t> or </a:t>
            </a:r>
            <a:r>
              <a:rPr lang="en-US" dirty="0" smtClean="0">
                <a:solidFill>
                  <a:srgbClr val="0000FF"/>
                </a:solidFill>
                <a:cs typeface="+mn-cs"/>
              </a:rPr>
              <a:t>chemical</a:t>
            </a:r>
            <a:r>
              <a:rPr lang="en-US" dirty="0" smtClean="0">
                <a:cs typeface="+mn-cs"/>
              </a:rPr>
              <a:t> property.</a:t>
            </a:r>
          </a:p>
          <a:p>
            <a:pPr eaLnBrk="1" hangingPunct="1">
              <a:buFontTx/>
              <a:buNone/>
              <a:defRPr/>
            </a:pPr>
            <a:r>
              <a:rPr lang="ar-SA" dirty="0"/>
              <a:t>صنف كل ما يلي كخاصية فيزيائية أو </a:t>
            </a:r>
            <a:r>
              <a:rPr lang="ar-SA" dirty="0" smtClean="0"/>
              <a:t>كيميائية</a:t>
            </a:r>
            <a:endParaRPr lang="en-US" dirty="0" smtClean="0">
              <a:cs typeface="+mn-cs"/>
            </a:endParaRP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 dirty="0" smtClean="0"/>
              <a:t>Ethyl alcohol boiling at 78°C</a:t>
            </a:r>
          </a:p>
          <a:p>
            <a:pPr>
              <a:buFont typeface="Wingdings" charset="0"/>
              <a:buChar char="§"/>
              <a:defRPr/>
            </a:pPr>
            <a:r>
              <a:rPr lang="ar-SA" sz="2400" dirty="0"/>
              <a:t>الكحول </a:t>
            </a:r>
            <a:r>
              <a:rPr lang="ar-SA" sz="2400" dirty="0" err="1"/>
              <a:t>الإيثيلي</a:t>
            </a:r>
            <a:r>
              <a:rPr lang="ar-SA" sz="2400" dirty="0"/>
              <a:t> يغلي عند 78 درجة مئوية</a:t>
            </a:r>
            <a:endParaRPr lang="en-US" sz="2400" dirty="0" smtClean="0"/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 dirty="0" smtClean="0"/>
              <a:t>Hardness of a diamond</a:t>
            </a: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ar-SA" dirty="0"/>
              <a:t>صلابة الماس</a:t>
            </a:r>
            <a:endParaRPr lang="en-US" dirty="0" smtClean="0"/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 dirty="0" smtClean="0"/>
              <a:t>Sugar fermenting to form ethyl alcohol</a:t>
            </a: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ar-SA" dirty="0"/>
              <a:t>تخمر السكر لتشكيل الكحول </a:t>
            </a:r>
            <a:r>
              <a:rPr lang="ar-SA" dirty="0" err="1"/>
              <a:t>الإيثيلي</a:t>
            </a:r>
            <a:endParaRPr lang="en-US" dirty="0" smtClean="0"/>
          </a:p>
        </p:txBody>
      </p:sp>
      <p:sp>
        <p:nvSpPr>
          <p:cNvPr id="30003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6705600" y="3519814"/>
            <a:ext cx="1828800" cy="2234458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400" dirty="0" smtClean="0">
                <a:solidFill>
                  <a:srgbClr val="009900"/>
                </a:solidFill>
                <a:cs typeface="+mn-cs"/>
              </a:rPr>
              <a:t>Physical</a:t>
            </a:r>
          </a:p>
          <a:p>
            <a:pPr eaLnBrk="1" hangingPunct="1">
              <a:buFontTx/>
              <a:buNone/>
              <a:defRPr/>
            </a:pPr>
            <a:endParaRPr lang="en-US" sz="2400" dirty="0" smtClean="0">
              <a:solidFill>
                <a:srgbClr val="009900"/>
              </a:solidFill>
              <a:cs typeface="+mn-cs"/>
            </a:endParaRPr>
          </a:p>
          <a:p>
            <a:pPr eaLnBrk="1" hangingPunct="1">
              <a:buFontTx/>
              <a:buNone/>
              <a:defRPr/>
            </a:pPr>
            <a:r>
              <a:rPr lang="en-US" sz="2400" dirty="0" smtClean="0">
                <a:solidFill>
                  <a:srgbClr val="009900"/>
                </a:solidFill>
                <a:cs typeface="+mn-cs"/>
              </a:rPr>
              <a:t>Physical</a:t>
            </a:r>
          </a:p>
          <a:p>
            <a:pPr eaLnBrk="1" hangingPunct="1">
              <a:buFontTx/>
              <a:buNone/>
              <a:defRPr/>
            </a:pPr>
            <a:endParaRPr lang="en-US" sz="2400" dirty="0" smtClean="0">
              <a:solidFill>
                <a:srgbClr val="009900"/>
              </a:solidFill>
              <a:cs typeface="+mn-cs"/>
            </a:endParaRPr>
          </a:p>
          <a:p>
            <a:pPr eaLnBrk="1" hangingPunct="1">
              <a:buFontTx/>
              <a:buNone/>
              <a:defRPr/>
            </a:pPr>
            <a:r>
              <a:rPr lang="en-US" sz="2400" dirty="0" smtClean="0">
                <a:solidFill>
                  <a:srgbClr val="009900"/>
                </a:solidFill>
                <a:cs typeface="+mn-cs"/>
              </a:rPr>
              <a:t>chemical</a:t>
            </a:r>
          </a:p>
        </p:txBody>
      </p:sp>
      <p:pic>
        <p:nvPicPr>
          <p:cNvPr id="96261" name="Picture 4" descr="MMj0254447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9525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407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14500"/>
            <a:ext cx="8229600" cy="3970318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Change in one or more physical properties of a substance, not in its chemical composition.</a:t>
            </a:r>
            <a:endParaRPr lang="ar-SA" sz="2800" dirty="0"/>
          </a:p>
          <a:p>
            <a:pPr marL="533400" indent="-533400" eaLnBrk="1" hangingPunct="1">
              <a:defRPr/>
            </a:pPr>
            <a:r>
              <a:rPr lang="ar-SA" sz="2800" dirty="0"/>
              <a:t>التغيير في واحد أو أكثر من الخواص الفيزيائية للمادة ، وليس في تركيبتها الكيميائية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Example:</a:t>
            </a: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en-US" sz="2800" dirty="0" smtClean="0">
                <a:solidFill>
                  <a:srgbClr val="0000FF"/>
                </a:solidFill>
              </a:rPr>
              <a:t>Boiling or freezing water</a:t>
            </a:r>
            <a:endParaRPr lang="ar-SA" sz="2800" dirty="0">
              <a:solidFill>
                <a:srgbClr val="0000FF"/>
              </a:solidFill>
            </a:endParaRP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ar-SA" sz="2800" dirty="0">
                <a:solidFill>
                  <a:srgbClr val="0000FF"/>
                </a:solidFill>
              </a:rPr>
              <a:t>الغليان أو الماء المتجمد</a:t>
            </a:r>
            <a:endParaRPr lang="en-US" sz="2800" dirty="0" smtClean="0">
              <a:solidFill>
                <a:srgbClr val="0000FF"/>
              </a:solidFill>
            </a:endParaRP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endParaRPr lang="en-US" sz="2800" dirty="0" smtClean="0">
              <a:solidFill>
                <a:srgbClr val="0000FF"/>
              </a:solidFill>
            </a:endParaRP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Physical Change   </a:t>
            </a:r>
            <a:r>
              <a:rPr lang="ar-SA" dirty="0" smtClean="0">
                <a:cs typeface="+mj-cs"/>
              </a:rPr>
              <a:t>تغيرات الفيزيائية</a:t>
            </a:r>
            <a:endParaRPr lang="en-US" dirty="0" smtClean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163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313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14500"/>
            <a:ext cx="8229600" cy="2160591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dirty="0" smtClean="0">
                <a:cs typeface="+mn-cs"/>
              </a:rPr>
              <a:t>In all three phases, water molecules are still intact.</a:t>
            </a:r>
          </a:p>
          <a:p>
            <a:pPr marL="533400" indent="-533400" eaLnBrk="1" hangingPunct="1">
              <a:defRPr/>
            </a:pPr>
            <a:r>
              <a:rPr lang="ar-SA" dirty="0"/>
              <a:t>في جميع المراحل الثلاث ، لا تزال جزيئات الماء سليمة</a:t>
            </a:r>
            <a:endParaRPr lang="en-US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dirty="0" smtClean="0">
                <a:cs typeface="+mn-cs"/>
              </a:rPr>
              <a:t>Motions of molecules and the distances between them change.</a:t>
            </a:r>
          </a:p>
          <a:p>
            <a:pPr marL="533400" indent="-533400" eaLnBrk="1" hangingPunct="1">
              <a:defRPr/>
            </a:pPr>
            <a:r>
              <a:rPr lang="ar-SA" dirty="0">
                <a:solidFill>
                  <a:srgbClr val="FF0000"/>
                </a:solidFill>
              </a:rPr>
              <a:t>حركة الجزيئات والمسافات بينها تتغير.</a:t>
            </a:r>
            <a:endParaRPr lang="en-US" dirty="0" smtClean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133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Three States of Water   </a:t>
            </a:r>
            <a:r>
              <a:rPr lang="ar-SA" dirty="0" smtClean="0">
                <a:cs typeface="+mj-cs"/>
              </a:rPr>
              <a:t>3 حالات لتغيرات الماء</a:t>
            </a:r>
            <a:endParaRPr lang="en-US" dirty="0" smtClean="0">
              <a:cs typeface="+mj-cs"/>
            </a:endParaRPr>
          </a:p>
        </p:txBody>
      </p:sp>
      <p:pic>
        <p:nvPicPr>
          <p:cNvPr id="2" name="Picture 1" descr="03p046_f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264" y="3875091"/>
            <a:ext cx="4323348" cy="242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291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14500"/>
            <a:ext cx="8229600" cy="4745915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A given substance becomes a new substance or substances with different properties and different composition.</a:t>
            </a:r>
            <a:endParaRPr lang="ar-SA" sz="2800" dirty="0"/>
          </a:p>
          <a:p>
            <a:pPr marL="533400" indent="-533400" eaLnBrk="1" hangingPunct="1">
              <a:defRPr/>
            </a:pPr>
            <a:r>
              <a:rPr lang="ar-SA" sz="2800" dirty="0"/>
              <a:t>تصبح مادة معينة مادة جديدة أو مواد ذات خصائص مختلفة وتكوينات مختلفة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Example:</a:t>
            </a: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en-US" sz="2800" dirty="0" smtClean="0">
                <a:solidFill>
                  <a:srgbClr val="0000FF"/>
                </a:solidFill>
              </a:rPr>
              <a:t>Bunsen burner (methane reacts with oxygen to form carbon dioxide and water)</a:t>
            </a: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ar-SA" sz="2800" dirty="0">
                <a:solidFill>
                  <a:srgbClr val="0000FF"/>
                </a:solidFill>
              </a:rPr>
              <a:t>لموقد </a:t>
            </a:r>
            <a:r>
              <a:rPr lang="ar-SA" sz="2800" dirty="0" err="1">
                <a:solidFill>
                  <a:srgbClr val="0000FF"/>
                </a:solidFill>
              </a:rPr>
              <a:t>بنسن</a:t>
            </a:r>
            <a:r>
              <a:rPr lang="ar-SA" sz="2800" dirty="0">
                <a:solidFill>
                  <a:srgbClr val="0000FF"/>
                </a:solidFill>
              </a:rPr>
              <a:t> (يتفاعل الميثان مع الأكسجين لتشكيل ثاني أكسيد الكربون والماء)</a:t>
            </a:r>
            <a:endParaRPr lang="en-US" sz="2800" dirty="0" smtClean="0">
              <a:solidFill>
                <a:srgbClr val="0000FF"/>
              </a:solidFill>
            </a:endParaRP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Chemical Change  </a:t>
            </a:r>
            <a:r>
              <a:rPr lang="ar-SA" dirty="0" smtClean="0">
                <a:cs typeface="+mj-cs"/>
              </a:rPr>
              <a:t>تغيرات الكيميائية </a:t>
            </a:r>
            <a:endParaRPr lang="en-US" dirty="0" smtClean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6580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Electrolysis of Water  </a:t>
            </a:r>
            <a:r>
              <a:rPr lang="ar-SA" dirty="0"/>
              <a:t>التحليل الكهربائي للمياه</a:t>
            </a:r>
            <a:endParaRPr lang="en-US" dirty="0" smtClean="0">
              <a:cs typeface="+mj-cs"/>
            </a:endParaRPr>
          </a:p>
        </p:txBody>
      </p:sp>
      <p:pic>
        <p:nvPicPr>
          <p:cNvPr id="2" name="Picture 1" descr="03p047_f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828799"/>
            <a:ext cx="3505200" cy="475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1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14500"/>
            <a:ext cx="8229600" cy="946150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smtClean="0">
                <a:cs typeface="+mn-cs"/>
              </a:rPr>
              <a:t>Water decomposes to hydrogen and oxygen gases.</a:t>
            </a:r>
            <a:endParaRPr lang="en-US" sz="2800" smtClean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Electrolysis of Water</a:t>
            </a:r>
          </a:p>
        </p:txBody>
      </p:sp>
      <p:pic>
        <p:nvPicPr>
          <p:cNvPr id="3" name="Picture 2" descr="03p047_u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88" y="3276600"/>
            <a:ext cx="7557025" cy="287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15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293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143000"/>
            <a:ext cx="693420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Concept Check</a:t>
            </a:r>
          </a:p>
        </p:txBody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001000" cy="4056495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dirty="0" smtClean="0">
                <a:cs typeface="+mn-cs"/>
              </a:rPr>
              <a:t>	</a:t>
            </a:r>
            <a:r>
              <a:rPr lang="en-US" sz="2800" dirty="0" smtClean="0">
                <a:cs typeface="+mn-cs"/>
              </a:rPr>
              <a:t>Which of the following are examples of a </a:t>
            </a:r>
            <a:r>
              <a:rPr lang="en-US" sz="2800" dirty="0" smtClean="0">
                <a:solidFill>
                  <a:srgbClr val="0000FF"/>
                </a:solidFill>
                <a:cs typeface="+mn-cs"/>
              </a:rPr>
              <a:t>chemical change</a:t>
            </a:r>
            <a:r>
              <a:rPr lang="en-US" sz="2800" dirty="0" smtClean="0">
                <a:cs typeface="+mn-cs"/>
              </a:rPr>
              <a:t>?</a:t>
            </a:r>
            <a:endParaRPr lang="ar-SA" sz="2800" dirty="0"/>
          </a:p>
          <a:p>
            <a:pPr eaLnBrk="1" hangingPunct="1">
              <a:buFontTx/>
              <a:buNone/>
              <a:defRPr/>
            </a:pPr>
            <a:r>
              <a:rPr lang="ar-SA" sz="2800" dirty="0"/>
              <a:t>تكسير (سحق) ملح </a:t>
            </a:r>
            <a:r>
              <a:rPr lang="ar-SA" sz="2800" dirty="0" smtClean="0"/>
              <a:t>الصخور</a:t>
            </a:r>
            <a:endParaRPr lang="en-US" sz="2800" dirty="0" smtClean="0">
              <a:cs typeface="+mn-cs"/>
            </a:endParaRP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 sz="2800" dirty="0" smtClean="0"/>
              <a:t>Pulverizing (crushing) rock salt </a:t>
            </a:r>
            <a:endParaRPr lang="ar-SA" sz="2800" dirty="0"/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 sz="2800" dirty="0" smtClean="0"/>
              <a:t>Burning of wood </a:t>
            </a: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ar-SA" sz="2800" dirty="0"/>
              <a:t>حرق الخشب</a:t>
            </a:r>
            <a:endParaRPr lang="en-US" sz="2800" dirty="0" smtClean="0"/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 sz="2800" dirty="0" smtClean="0"/>
              <a:t>Dissolving of sugar in water </a:t>
            </a:r>
            <a:r>
              <a:rPr lang="ar-SA" sz="2800" dirty="0"/>
              <a:t>حل السكر في الماء</a:t>
            </a:r>
            <a:endParaRPr lang="en-US" sz="2800" dirty="0" smtClean="0"/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 sz="2800" dirty="0" smtClean="0"/>
              <a:t>Melting a popsicle on a warm summer day </a:t>
            </a: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ar-SA" sz="2800" dirty="0"/>
              <a:t>ذوبان المصاصة في يوم صيفي دافئ</a:t>
            </a:r>
            <a:endParaRPr lang="en-US" sz="2800" dirty="0" smtClean="0"/>
          </a:p>
        </p:txBody>
      </p:sp>
      <p:pic>
        <p:nvPicPr>
          <p:cNvPr id="108548" name="Picture 4" descr="MMj0254447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9525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3893" name="Rectangle 5"/>
          <p:cNvSpPr>
            <a:spLocks noChangeArrowheads="1"/>
          </p:cNvSpPr>
          <p:nvPr/>
        </p:nvSpPr>
        <p:spPr bwMode="auto">
          <a:xfrm>
            <a:off x="609600" y="4114800"/>
            <a:ext cx="3124200" cy="53340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69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1143000"/>
            <a:ext cx="739140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Concept Check</a:t>
            </a:r>
          </a:p>
        </p:txBody>
      </p:sp>
      <p:sp>
        <p:nvSpPr>
          <p:cNvPr id="319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7620000" cy="368716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000" dirty="0" smtClean="0">
                <a:cs typeface="+mn-cs"/>
              </a:rPr>
              <a:t>	</a:t>
            </a:r>
            <a:r>
              <a:rPr lang="en-US" dirty="0" smtClean="0">
                <a:cs typeface="+mn-cs"/>
              </a:rPr>
              <a:t>Classify each of the following as a </a:t>
            </a:r>
            <a:r>
              <a:rPr lang="en-US" dirty="0" smtClean="0">
                <a:solidFill>
                  <a:srgbClr val="0000FF"/>
                </a:solidFill>
                <a:cs typeface="+mn-cs"/>
              </a:rPr>
              <a:t>physical</a:t>
            </a:r>
            <a:r>
              <a:rPr lang="en-US" dirty="0" smtClean="0">
                <a:cs typeface="+mn-cs"/>
              </a:rPr>
              <a:t> or </a:t>
            </a:r>
            <a:r>
              <a:rPr lang="en-US" dirty="0" smtClean="0">
                <a:solidFill>
                  <a:srgbClr val="0000FF"/>
                </a:solidFill>
                <a:cs typeface="+mn-cs"/>
              </a:rPr>
              <a:t>chemical</a:t>
            </a:r>
            <a:r>
              <a:rPr lang="en-US" dirty="0" smtClean="0">
                <a:cs typeface="+mn-cs"/>
              </a:rPr>
              <a:t> change.</a:t>
            </a:r>
          </a:p>
          <a:p>
            <a:pPr eaLnBrk="1" hangingPunct="1">
              <a:buFontTx/>
              <a:buNone/>
              <a:defRPr/>
            </a:pPr>
            <a:endParaRPr lang="en-US" dirty="0" smtClean="0">
              <a:cs typeface="+mn-cs"/>
            </a:endParaRP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 dirty="0" smtClean="0"/>
              <a:t>Sugar fermenting to form ethyl alcohol </a:t>
            </a: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ar-SA" dirty="0"/>
              <a:t>تخمر السكر لتشكيل الكحول </a:t>
            </a:r>
            <a:r>
              <a:rPr lang="ar-SA" dirty="0" err="1"/>
              <a:t>الإيثيلي</a:t>
            </a:r>
            <a:endParaRPr lang="en-US" dirty="0" smtClean="0"/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 dirty="0" smtClean="0"/>
              <a:t>Iron metal melting </a:t>
            </a:r>
            <a:r>
              <a:rPr lang="ar-SA" dirty="0"/>
              <a:t>ذوبان معدن الحديد</a:t>
            </a:r>
            <a:endParaRPr lang="en-US" dirty="0" smtClean="0"/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 dirty="0" smtClean="0"/>
              <a:t>Iron combining with oxygen to form rust</a:t>
            </a:r>
            <a:endParaRPr lang="ar-SA" dirty="0"/>
          </a:p>
          <a:p>
            <a:pPr lvl="1" eaLnBrk="1" hangingPunct="1">
              <a:buFont typeface="Wingdings" charset="0"/>
              <a:buChar char="§"/>
              <a:defRPr/>
            </a:pPr>
            <a:r>
              <a:rPr lang="ar-SA" dirty="0"/>
              <a:t>الجمع بين الحديد والأكسجين لتشكيل الصدأ</a:t>
            </a:r>
            <a:endParaRPr lang="en-US" dirty="0" smtClean="0"/>
          </a:p>
        </p:txBody>
      </p:sp>
      <p:sp>
        <p:nvSpPr>
          <p:cNvPr id="3194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705600" y="3581400"/>
            <a:ext cx="1828800" cy="179126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400" dirty="0" smtClean="0">
                <a:solidFill>
                  <a:srgbClr val="009900"/>
                </a:solidFill>
                <a:cs typeface="+mn-cs"/>
              </a:rPr>
              <a:t>Chemical</a:t>
            </a:r>
          </a:p>
          <a:p>
            <a:pPr eaLnBrk="1" hangingPunct="1">
              <a:buFontTx/>
              <a:buNone/>
              <a:defRPr/>
            </a:pPr>
            <a:endParaRPr lang="en-US" sz="2400" dirty="0" smtClean="0">
              <a:solidFill>
                <a:srgbClr val="009900"/>
              </a:solidFill>
              <a:cs typeface="+mn-cs"/>
            </a:endParaRPr>
          </a:p>
          <a:p>
            <a:pPr eaLnBrk="1" hangingPunct="1">
              <a:buFontTx/>
              <a:buNone/>
              <a:defRPr/>
            </a:pPr>
            <a:r>
              <a:rPr lang="en-US" sz="2400" dirty="0" smtClean="0">
                <a:solidFill>
                  <a:srgbClr val="009900"/>
                </a:solidFill>
                <a:cs typeface="+mn-cs"/>
              </a:rPr>
              <a:t>Physical</a:t>
            </a:r>
          </a:p>
          <a:p>
            <a:pPr eaLnBrk="1" hangingPunct="1">
              <a:buFontTx/>
              <a:buNone/>
              <a:defRPr/>
            </a:pPr>
            <a:r>
              <a:rPr lang="en-US" sz="2400" dirty="0" smtClean="0">
                <a:solidFill>
                  <a:srgbClr val="009900"/>
                </a:solidFill>
                <a:cs typeface="+mn-cs"/>
              </a:rPr>
              <a:t>chemical</a:t>
            </a:r>
          </a:p>
        </p:txBody>
      </p:sp>
      <p:pic>
        <p:nvPicPr>
          <p:cNvPr id="110597" name="Picture 5" descr="MMj0254447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9525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36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229600" cy="4401205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A substance that cannot be broken down into other substances by chemical methods.</a:t>
            </a:r>
            <a:endParaRPr lang="ar-SA" sz="2800" dirty="0"/>
          </a:p>
          <a:p>
            <a:pPr marL="533400" indent="-533400" eaLnBrk="1" hangingPunct="1">
              <a:defRPr/>
            </a:pPr>
            <a:r>
              <a:rPr lang="ar-SA" sz="2800" dirty="0"/>
              <a:t>مادة لا يمكن تقسيمها إلى مواد أخرى بالطرق الكيميائية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Examples:</a:t>
            </a: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en-US" sz="2800" dirty="0" smtClean="0">
                <a:solidFill>
                  <a:srgbClr val="0000FF"/>
                </a:solidFill>
              </a:rPr>
              <a:t>Iron (Fe), aluminum (Al), oxygen (O</a:t>
            </a:r>
            <a:r>
              <a:rPr lang="en-US" sz="2800" baseline="-25000" dirty="0" smtClean="0">
                <a:solidFill>
                  <a:srgbClr val="0000FF"/>
                </a:solidFill>
              </a:rPr>
              <a:t>2</a:t>
            </a:r>
            <a:r>
              <a:rPr lang="en-US" sz="2800" dirty="0" smtClean="0">
                <a:solidFill>
                  <a:srgbClr val="0000FF"/>
                </a:solidFill>
              </a:rPr>
              <a:t>), and hydrogen (H</a:t>
            </a:r>
            <a:r>
              <a:rPr lang="en-US" sz="2800" baseline="-25000" dirty="0" smtClean="0">
                <a:solidFill>
                  <a:srgbClr val="0000FF"/>
                </a:solidFill>
              </a:rPr>
              <a:t>2</a:t>
            </a:r>
            <a:r>
              <a:rPr lang="en-US" sz="2800" dirty="0" smtClean="0">
                <a:solidFill>
                  <a:srgbClr val="0000FF"/>
                </a:solidFill>
              </a:rPr>
              <a:t>)</a:t>
            </a: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All of the matter in the world around us contains elements.</a:t>
            </a:r>
          </a:p>
          <a:p>
            <a:pPr marL="533400" indent="-533400" eaLnBrk="1" hangingPunct="1">
              <a:defRPr/>
            </a:pPr>
            <a:r>
              <a:rPr lang="ar-SA" sz="2800" dirty="0"/>
              <a:t>كل الأمور في العالم من حولنا تحتوي على عناصر</a:t>
            </a:r>
            <a:endParaRPr lang="en-US" sz="2800" dirty="0" smtClean="0">
              <a:cs typeface="+mn-cs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1143000"/>
            <a:ext cx="8454025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Element  </a:t>
            </a:r>
            <a:r>
              <a:rPr lang="ar-SA" dirty="0" smtClean="0"/>
              <a:t>عنصر</a:t>
            </a:r>
            <a:endParaRPr lang="en-US" dirty="0" smtClean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0671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3215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229600" cy="4705350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A substance composed of a given combination of elements that can be broken down into those elements by chemical methods.</a:t>
            </a: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Examples:</a:t>
            </a: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en-US" sz="2800" dirty="0" smtClean="0">
                <a:solidFill>
                  <a:srgbClr val="0000FF"/>
                </a:solidFill>
              </a:rPr>
              <a:t>Water (H</a:t>
            </a:r>
            <a:r>
              <a:rPr lang="en-US" sz="2800" baseline="-25000" dirty="0" smtClean="0">
                <a:solidFill>
                  <a:srgbClr val="0000FF"/>
                </a:solidFill>
              </a:rPr>
              <a:t>2</a:t>
            </a:r>
            <a:r>
              <a:rPr lang="en-US" sz="2800" dirty="0" smtClean="0">
                <a:solidFill>
                  <a:srgbClr val="0000FF"/>
                </a:solidFill>
              </a:rPr>
              <a:t>O), carbon dioxide (CO</a:t>
            </a:r>
            <a:r>
              <a:rPr lang="en-US" sz="2800" baseline="-25000" dirty="0" smtClean="0">
                <a:solidFill>
                  <a:srgbClr val="0000FF"/>
                </a:solidFill>
              </a:rPr>
              <a:t>2</a:t>
            </a:r>
            <a:r>
              <a:rPr lang="en-US" sz="2800" dirty="0" smtClean="0">
                <a:solidFill>
                  <a:srgbClr val="0000FF"/>
                </a:solidFill>
              </a:rPr>
              <a:t>), table sugar (C</a:t>
            </a:r>
            <a:r>
              <a:rPr lang="en-US" sz="2800" baseline="-25000" dirty="0" smtClean="0">
                <a:solidFill>
                  <a:srgbClr val="0000FF"/>
                </a:solidFill>
              </a:rPr>
              <a:t>12</a:t>
            </a:r>
            <a:r>
              <a:rPr lang="en-US" sz="2800" dirty="0" smtClean="0">
                <a:solidFill>
                  <a:srgbClr val="0000FF"/>
                </a:solidFill>
              </a:rPr>
              <a:t>H</a:t>
            </a:r>
            <a:r>
              <a:rPr lang="en-US" sz="2800" baseline="-25000" dirty="0" smtClean="0">
                <a:solidFill>
                  <a:srgbClr val="0000FF"/>
                </a:solidFill>
              </a:rPr>
              <a:t>22</a:t>
            </a:r>
            <a:r>
              <a:rPr lang="en-US" sz="2800" dirty="0" smtClean="0">
                <a:solidFill>
                  <a:srgbClr val="0000FF"/>
                </a:solidFill>
              </a:rPr>
              <a:t>O</a:t>
            </a:r>
            <a:r>
              <a:rPr lang="en-US" sz="2800" baseline="-25000" dirty="0" smtClean="0">
                <a:solidFill>
                  <a:srgbClr val="0000FF"/>
                </a:solidFill>
              </a:rPr>
              <a:t>11</a:t>
            </a:r>
            <a:r>
              <a:rPr lang="en-US" sz="2800" dirty="0" smtClean="0">
                <a:solidFill>
                  <a:srgbClr val="0000FF"/>
                </a:solidFill>
              </a:rPr>
              <a:t>)</a:t>
            </a: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A compound always contains atoms of </a:t>
            </a:r>
            <a:r>
              <a:rPr lang="en-US" sz="2800" i="1" dirty="0" smtClean="0">
                <a:cs typeface="+mn-cs"/>
              </a:rPr>
              <a:t>different</a:t>
            </a:r>
            <a:r>
              <a:rPr lang="en-US" sz="2800" dirty="0" smtClean="0">
                <a:cs typeface="+mn-cs"/>
              </a:rPr>
              <a:t> elements.</a:t>
            </a: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A compound always has the same composition (same combination of atoms).</a:t>
            </a:r>
          </a:p>
        </p:txBody>
      </p:sp>
      <p:sp>
        <p:nvSpPr>
          <p:cNvPr id="32153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Compound  </a:t>
            </a:r>
            <a:r>
              <a:rPr lang="ar-SA" dirty="0"/>
              <a:t>مركب</a:t>
            </a:r>
            <a:endParaRPr lang="en-US" dirty="0" smtClean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8152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 © Cengage Learning. All rights reserved</a:t>
            </a:r>
          </a:p>
        </p:txBody>
      </p:sp>
      <p:sp>
        <p:nvSpPr>
          <p:cNvPr id="2508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3773341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Anything occupying space and having mass.</a:t>
            </a:r>
            <a:endParaRPr lang="ar-SA" sz="2800" dirty="0"/>
          </a:p>
          <a:p>
            <a:pPr marL="533400" indent="-533400" eaLnBrk="1" hangingPunct="1">
              <a:defRPr/>
            </a:pPr>
            <a:r>
              <a:rPr lang="ar-SA" sz="2800" dirty="0"/>
              <a:t>أي شيء يشغل مساحة ويمتلك كتلة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Matter exists in three states.</a:t>
            </a:r>
            <a:endParaRPr lang="ar-SA" dirty="0"/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ar-SA" dirty="0"/>
              <a:t>المسألة موجودة في </a:t>
            </a:r>
            <a:r>
              <a:rPr lang="ar-SA" dirty="0" smtClean="0"/>
              <a:t>ثلاث.</a:t>
            </a:r>
            <a:endParaRPr lang="en-US" dirty="0" smtClean="0"/>
          </a:p>
          <a:p>
            <a:pPr marL="457200" lvl="1" indent="0" eaLnBrk="1" hangingPunct="1">
              <a:buNone/>
              <a:defRPr/>
            </a:pPr>
            <a:r>
              <a:rPr lang="ar-SA" dirty="0" smtClean="0"/>
              <a:t>حالات </a:t>
            </a:r>
            <a:r>
              <a:rPr lang="ar-SA" dirty="0" err="1" smtClean="0"/>
              <a:t>الموجوده</a:t>
            </a:r>
            <a:r>
              <a:rPr lang="ar-SA" dirty="0" smtClean="0"/>
              <a:t> 3</a:t>
            </a:r>
            <a:endParaRPr lang="en-US" dirty="0" smtClean="0"/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en-US" dirty="0" smtClean="0"/>
              <a:t>Solid           </a:t>
            </a:r>
            <a:r>
              <a:rPr lang="ar-SA" dirty="0" smtClean="0"/>
              <a:t>صلب</a:t>
            </a:r>
            <a:r>
              <a:rPr lang="en-US" dirty="0" smtClean="0"/>
              <a:t>               </a:t>
            </a: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en-US" dirty="0" smtClean="0"/>
              <a:t>Liquid         </a:t>
            </a:r>
            <a:r>
              <a:rPr lang="ar-SA" dirty="0"/>
              <a:t>سائل</a:t>
            </a:r>
            <a:r>
              <a:rPr lang="en-US" dirty="0" smtClean="0"/>
              <a:t>               </a:t>
            </a: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en-US" dirty="0" smtClean="0"/>
              <a:t>Gas               </a:t>
            </a:r>
            <a:r>
              <a:rPr lang="ar-SA" dirty="0" smtClean="0"/>
              <a:t>غاز</a:t>
            </a:r>
            <a:endParaRPr lang="en-US" dirty="0" smtClean="0"/>
          </a:p>
        </p:txBody>
      </p:sp>
      <p:sp>
        <p:nvSpPr>
          <p:cNvPr id="2508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Matter</a:t>
            </a:r>
          </a:p>
        </p:txBody>
      </p:sp>
    </p:spTree>
    <p:extLst>
      <p:ext uri="{BB962C8B-B14F-4D97-AF65-F5344CB8AC3E}">
        <p14:creationId xmlns:p14="http://schemas.microsoft.com/office/powerpoint/2010/main" val="415350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350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143000"/>
            <a:ext cx="693420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Concept Check</a:t>
            </a:r>
          </a:p>
        </p:txBody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001000" cy="3625608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800" dirty="0" smtClean="0">
                <a:cs typeface="+mn-cs"/>
              </a:rPr>
              <a:t>	How many of the following are </a:t>
            </a:r>
            <a:r>
              <a:rPr lang="en-US" sz="2800" dirty="0" smtClean="0">
                <a:solidFill>
                  <a:srgbClr val="0000FF"/>
                </a:solidFill>
                <a:cs typeface="+mn-cs"/>
              </a:rPr>
              <a:t>compounds</a:t>
            </a:r>
            <a:r>
              <a:rPr lang="en-US" sz="2800" dirty="0" smtClean="0">
                <a:cs typeface="+mn-cs"/>
              </a:rPr>
              <a:t>?</a:t>
            </a:r>
          </a:p>
          <a:p>
            <a:pPr eaLnBrk="1" hangingPunct="1">
              <a:buFontTx/>
              <a:buNone/>
              <a:defRPr/>
            </a:pPr>
            <a:r>
              <a:rPr lang="es-ES_tradnl" sz="2800" dirty="0" smtClean="0">
                <a:cs typeface="+mn-cs"/>
              </a:rPr>
              <a:t>		</a:t>
            </a:r>
            <a:r>
              <a:rPr lang="ar-SA" sz="2800" dirty="0"/>
              <a:t>كم عدد المركبات التالية مركبات؟</a:t>
            </a:r>
            <a:r>
              <a:rPr lang="es-ES_tradnl" sz="2800" dirty="0" smtClean="0">
                <a:cs typeface="+mn-cs"/>
              </a:rPr>
              <a:t>	</a:t>
            </a:r>
          </a:p>
          <a:p>
            <a:pPr eaLnBrk="1" hangingPunct="1">
              <a:buFontTx/>
              <a:buNone/>
              <a:defRPr/>
            </a:pPr>
            <a:r>
              <a:rPr lang="es-ES_tradnl" sz="2800" dirty="0" smtClean="0">
                <a:cs typeface="+mn-cs"/>
              </a:rPr>
              <a:t>		      H</a:t>
            </a:r>
            <a:r>
              <a:rPr lang="es-ES_tradnl" sz="2800" baseline="-25000" dirty="0" smtClean="0">
                <a:cs typeface="+mn-cs"/>
              </a:rPr>
              <a:t>2</a:t>
            </a:r>
            <a:r>
              <a:rPr lang="es-ES_tradnl" sz="2800" dirty="0" smtClean="0">
                <a:cs typeface="+mn-cs"/>
              </a:rPr>
              <a:t>O, N</a:t>
            </a:r>
            <a:r>
              <a:rPr lang="es-ES_tradnl" sz="2800" baseline="-25000" dirty="0" smtClean="0">
                <a:cs typeface="+mn-cs"/>
              </a:rPr>
              <a:t>2</a:t>
            </a:r>
            <a:r>
              <a:rPr lang="es-ES_tradnl" sz="2800" dirty="0" smtClean="0">
                <a:cs typeface="+mn-cs"/>
              </a:rPr>
              <a:t>O</a:t>
            </a:r>
            <a:r>
              <a:rPr lang="es-ES_tradnl" sz="2800" baseline="-25000" dirty="0" smtClean="0">
                <a:cs typeface="+mn-cs"/>
              </a:rPr>
              <a:t>4</a:t>
            </a:r>
            <a:r>
              <a:rPr lang="es-ES_tradnl" sz="2800" dirty="0" smtClean="0">
                <a:cs typeface="+mn-cs"/>
              </a:rPr>
              <a:t>, NaOH, MnO</a:t>
            </a:r>
            <a:r>
              <a:rPr lang="es-ES_tradnl" sz="2800" baseline="-25000" dirty="0" smtClean="0">
                <a:cs typeface="+mn-cs"/>
              </a:rPr>
              <a:t>2</a:t>
            </a:r>
            <a:r>
              <a:rPr lang="es-ES_tradnl" sz="2800" dirty="0" smtClean="0">
                <a:cs typeface="+mn-cs"/>
              </a:rPr>
              <a:t>, HF</a:t>
            </a:r>
            <a:endParaRPr lang="en-US" sz="2800" dirty="0" smtClean="0">
              <a:cs typeface="+mn-cs"/>
            </a:endParaRPr>
          </a:p>
          <a:p>
            <a:pPr eaLnBrk="1" hangingPunct="1">
              <a:buFontTx/>
              <a:buNone/>
              <a:defRPr/>
            </a:pPr>
            <a:endParaRPr lang="en-US" sz="2800" dirty="0" smtClean="0">
              <a:cs typeface="+mn-cs"/>
            </a:endParaRPr>
          </a:p>
          <a:p>
            <a:pPr lvl="1" eaLnBrk="1" hangingPunct="1">
              <a:buFont typeface="Wingdings" charset="0"/>
              <a:buNone/>
              <a:defRPr/>
            </a:pPr>
            <a:endParaRPr lang="en-US" sz="2800" dirty="0" smtClean="0"/>
          </a:p>
          <a:p>
            <a:pPr lvl="1" eaLnBrk="1" hangingPunct="1">
              <a:buFont typeface="Wingdings" charset="0"/>
              <a:buNone/>
              <a:defRPr/>
            </a:pPr>
            <a:r>
              <a:rPr lang="en-US" sz="2800" dirty="0" smtClean="0">
                <a:solidFill>
                  <a:srgbClr val="008000"/>
                </a:solidFill>
              </a:rPr>
              <a:t>Five – All of the substances are compounds.</a:t>
            </a:r>
            <a:endParaRPr lang="en-US" sz="2800" dirty="0">
              <a:solidFill>
                <a:srgbClr val="008000"/>
              </a:solidFill>
            </a:endParaRPr>
          </a:p>
          <a:p>
            <a:pPr lvl="1" eaLnBrk="1" hangingPunct="1">
              <a:buFont typeface="Wingdings" charset="0"/>
              <a:buNone/>
              <a:defRPr/>
            </a:pPr>
            <a:r>
              <a:rPr lang="ar-SA" sz="2800" dirty="0">
                <a:solidFill>
                  <a:srgbClr val="009900"/>
                </a:solidFill>
              </a:rPr>
              <a:t>خمسة - جميع المواد هي مركبات</a:t>
            </a:r>
            <a:endParaRPr lang="en-US" sz="2800" dirty="0" smtClean="0">
              <a:solidFill>
                <a:srgbClr val="009900"/>
              </a:solidFill>
            </a:endParaRPr>
          </a:p>
        </p:txBody>
      </p:sp>
      <p:pic>
        <p:nvPicPr>
          <p:cNvPr id="116740" name="Picture 4" descr="MMj0254447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9525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427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3235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487382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Always have the same composition.</a:t>
            </a:r>
          </a:p>
          <a:p>
            <a:pPr marL="533400" indent="-533400" eaLnBrk="1" hangingPunct="1">
              <a:defRPr/>
            </a:pPr>
            <a:r>
              <a:rPr lang="ar-SA" sz="2800" dirty="0"/>
              <a:t>دائما يكون نفس التكوين.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Either elements or compounds.</a:t>
            </a:r>
            <a:endParaRPr lang="ar-SA" sz="2800" dirty="0"/>
          </a:p>
          <a:p>
            <a:pPr marL="533400" indent="-533400" eaLnBrk="1" hangingPunct="1">
              <a:defRPr/>
            </a:pPr>
            <a:r>
              <a:rPr lang="ar-SA" sz="2800" dirty="0"/>
              <a:t>إما العناصر أو المركبات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Examples:</a:t>
            </a: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en-US" sz="2800" dirty="0" smtClean="0">
                <a:solidFill>
                  <a:srgbClr val="0000FF"/>
                </a:solidFill>
              </a:rPr>
              <a:t>Pure water (H</a:t>
            </a:r>
            <a:r>
              <a:rPr lang="en-US" sz="2800" baseline="-25000" dirty="0" smtClean="0">
                <a:solidFill>
                  <a:srgbClr val="0000FF"/>
                </a:solidFill>
              </a:rPr>
              <a:t>2</a:t>
            </a:r>
            <a:r>
              <a:rPr lang="en-US" sz="2800" dirty="0" smtClean="0">
                <a:solidFill>
                  <a:srgbClr val="0000FF"/>
                </a:solidFill>
              </a:rPr>
              <a:t>O), carbon dioxide (CO</a:t>
            </a:r>
            <a:r>
              <a:rPr lang="en-US" sz="2800" baseline="-25000" dirty="0" smtClean="0">
                <a:solidFill>
                  <a:srgbClr val="0000FF"/>
                </a:solidFill>
              </a:rPr>
              <a:t>2</a:t>
            </a:r>
            <a:r>
              <a:rPr lang="en-US" sz="2800" dirty="0" smtClean="0">
                <a:solidFill>
                  <a:srgbClr val="0000FF"/>
                </a:solidFill>
              </a:rPr>
              <a:t>), hydrogen (H</a:t>
            </a:r>
            <a:r>
              <a:rPr lang="en-US" sz="2800" baseline="-25000" dirty="0" smtClean="0">
                <a:solidFill>
                  <a:srgbClr val="0000FF"/>
                </a:solidFill>
              </a:rPr>
              <a:t>2</a:t>
            </a:r>
            <a:r>
              <a:rPr lang="en-US" sz="2800" dirty="0" smtClean="0">
                <a:solidFill>
                  <a:srgbClr val="0000FF"/>
                </a:solidFill>
              </a:rPr>
              <a:t>), gold (Au)</a:t>
            </a: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ar-SA" sz="2800" dirty="0">
                <a:solidFill>
                  <a:srgbClr val="0000FF"/>
                </a:solidFill>
              </a:rPr>
              <a:t>الماء النقي </a:t>
            </a:r>
            <a:r>
              <a:rPr lang="en-US" sz="2800" dirty="0" smtClean="0">
                <a:solidFill>
                  <a:srgbClr val="0000FF"/>
                </a:solidFill>
              </a:rPr>
              <a:t>H2O</a:t>
            </a:r>
            <a:r>
              <a:rPr lang="en-US" sz="2800" dirty="0">
                <a:solidFill>
                  <a:srgbClr val="0000FF"/>
                </a:solidFill>
              </a:rPr>
              <a:t>) </a:t>
            </a:r>
            <a:r>
              <a:rPr lang="ar-SA" sz="2800" dirty="0" smtClean="0">
                <a:solidFill>
                  <a:srgbClr val="0000FF"/>
                </a:solidFill>
              </a:rPr>
              <a:t> وثاني </a:t>
            </a:r>
            <a:r>
              <a:rPr lang="ar-SA" sz="2800" dirty="0">
                <a:solidFill>
                  <a:srgbClr val="0000FF"/>
                </a:solidFill>
              </a:rPr>
              <a:t>أكسيد الكربون </a:t>
            </a:r>
            <a:r>
              <a:rPr lang="en-US" sz="2800" dirty="0" smtClean="0">
                <a:solidFill>
                  <a:srgbClr val="0000FF"/>
                </a:solidFill>
              </a:rPr>
              <a:t>CO2</a:t>
            </a:r>
            <a:r>
              <a:rPr lang="en-US" sz="2800" dirty="0">
                <a:solidFill>
                  <a:srgbClr val="0000FF"/>
                </a:solidFill>
              </a:rPr>
              <a:t>) </a:t>
            </a:r>
            <a:r>
              <a:rPr lang="ar-SA" sz="2800" dirty="0">
                <a:solidFill>
                  <a:srgbClr val="0000FF"/>
                </a:solidFill>
              </a:rPr>
              <a:t>والهيدروجين </a:t>
            </a:r>
            <a:r>
              <a:rPr lang="en-US" sz="2800" dirty="0" smtClean="0">
                <a:solidFill>
                  <a:srgbClr val="0000FF"/>
                </a:solidFill>
              </a:rPr>
              <a:t>H2</a:t>
            </a:r>
            <a:r>
              <a:rPr lang="en-US" sz="2800" dirty="0">
                <a:solidFill>
                  <a:srgbClr val="0000FF"/>
                </a:solidFill>
              </a:rPr>
              <a:t>) </a:t>
            </a:r>
            <a:r>
              <a:rPr lang="ar-SA" sz="2800" dirty="0">
                <a:solidFill>
                  <a:srgbClr val="0000FF"/>
                </a:solidFill>
              </a:rPr>
              <a:t>والذهب </a:t>
            </a:r>
            <a:r>
              <a:rPr lang="en-US" sz="2800" dirty="0" smtClean="0">
                <a:solidFill>
                  <a:srgbClr val="0000FF"/>
                </a:solidFill>
              </a:rPr>
              <a:t>Au</a:t>
            </a:r>
          </a:p>
        </p:txBody>
      </p:sp>
      <p:sp>
        <p:nvSpPr>
          <p:cNvPr id="3235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Pure Substances  </a:t>
            </a:r>
            <a:r>
              <a:rPr lang="ar-SA" dirty="0"/>
              <a:t>مواد نقية</a:t>
            </a:r>
            <a:endParaRPr lang="en-US" dirty="0" smtClean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2636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3338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3022366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Have variable composition. </a:t>
            </a:r>
            <a:r>
              <a:rPr lang="ar-SA" sz="2800" dirty="0" smtClean="0"/>
              <a:t>لديك تكوين متغير</a:t>
            </a:r>
            <a:endParaRPr lang="ar-SA" sz="2800" dirty="0"/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Examples</a:t>
            </a: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en-US" sz="2800" dirty="0" smtClean="0">
                <a:solidFill>
                  <a:srgbClr val="0000FF"/>
                </a:solidFill>
              </a:rPr>
              <a:t>Wood, wine, coffee  </a:t>
            </a:r>
            <a:r>
              <a:rPr lang="ar-SA" sz="2800" dirty="0">
                <a:solidFill>
                  <a:srgbClr val="0000FF"/>
                </a:solidFill>
              </a:rPr>
              <a:t>الخشب والنبيذ والقهوة</a:t>
            </a:r>
            <a:endParaRPr lang="en-US" sz="2800" dirty="0" smtClean="0">
              <a:solidFill>
                <a:srgbClr val="0000FF"/>
              </a:solidFill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Can be separated into pure substances: elements and/or compounds.</a:t>
            </a:r>
          </a:p>
          <a:p>
            <a:pPr marL="533400" indent="-533400" eaLnBrk="1" hangingPunct="1">
              <a:defRPr/>
            </a:pPr>
            <a:r>
              <a:rPr lang="ar-SA" sz="2800" dirty="0">
                <a:solidFill>
                  <a:srgbClr val="FF0000"/>
                </a:solidFill>
              </a:rPr>
              <a:t>يمكن فصله إلى مواد نقية: عناصر و / أو مركبات.</a:t>
            </a:r>
            <a:endParaRPr lang="en-US" sz="2800" dirty="0" smtClean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338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Mixtures  </a:t>
            </a:r>
            <a:r>
              <a:rPr lang="ar-SA" dirty="0"/>
              <a:t>مخاليط</a:t>
            </a:r>
            <a:endParaRPr lang="en-US" dirty="0" smtClean="0">
              <a:cs typeface="+mj-cs"/>
            </a:endParaRPr>
          </a:p>
        </p:txBody>
      </p:sp>
      <p:pic>
        <p:nvPicPr>
          <p:cNvPr id="120836" name="Picture 9" descr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047989"/>
            <a:ext cx="6581775" cy="144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534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3358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3539430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Same throughout. </a:t>
            </a:r>
            <a:r>
              <a:rPr lang="ar-SA" sz="2800" dirty="0"/>
              <a:t>نفسه في كل مكان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Consists of visibly indistinguishable parts.</a:t>
            </a:r>
            <a:endParaRPr lang="ar-SA" sz="2800" dirty="0"/>
          </a:p>
          <a:p>
            <a:pPr marL="533400" indent="-533400" eaLnBrk="1" hangingPunct="1">
              <a:defRPr/>
            </a:pPr>
            <a:r>
              <a:rPr lang="ar-SA" sz="2800" dirty="0"/>
              <a:t>يتكون من أجزاء لا يمكن تمييزها بوضوح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A solution. </a:t>
            </a:r>
            <a:r>
              <a:rPr lang="ar-SA" sz="2800" dirty="0" smtClean="0"/>
              <a:t>حل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Does not vary in composition from one region to another.</a:t>
            </a:r>
            <a:endParaRPr lang="ar-SA" sz="2800" dirty="0"/>
          </a:p>
          <a:p>
            <a:pPr marL="533400" indent="-533400" eaLnBrk="1" hangingPunct="1">
              <a:defRPr/>
            </a:pPr>
            <a:r>
              <a:rPr lang="ar-SA" sz="2800" dirty="0"/>
              <a:t>لا يختلف في التكوين من منطقة إلى أخرى.</a:t>
            </a:r>
            <a:endParaRPr lang="en-US" sz="2800" dirty="0" smtClean="0">
              <a:cs typeface="+mn-cs"/>
            </a:endParaRP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Homogeneous Mixture </a:t>
            </a:r>
            <a:r>
              <a:rPr lang="ar-SA" dirty="0" smtClean="0">
                <a:cs typeface="+mj-cs"/>
              </a:rPr>
              <a:t>مخاليط متجانس</a:t>
            </a:r>
            <a:endParaRPr lang="en-US" dirty="0" smtClean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1568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3399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2074414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Air around you</a:t>
            </a:r>
            <a:r>
              <a:rPr lang="en-US" sz="2800" dirty="0" smtClean="0"/>
              <a:t> </a:t>
            </a:r>
            <a:r>
              <a:rPr lang="ar-SA" sz="2800" dirty="0" smtClean="0"/>
              <a:t>الهواء </a:t>
            </a:r>
            <a:r>
              <a:rPr lang="ar-SA" sz="2800" dirty="0"/>
              <a:t>من </a:t>
            </a:r>
            <a:r>
              <a:rPr lang="ar-SA" sz="2800" dirty="0" smtClean="0"/>
              <a:t>حولك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Brass </a:t>
            </a:r>
            <a:r>
              <a:rPr lang="ar-SA" sz="2800" dirty="0"/>
              <a:t>نحاس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Table salt stirred into water </a:t>
            </a:r>
            <a:endParaRPr lang="ar-SA" sz="2800" dirty="0">
              <a:solidFill>
                <a:srgbClr val="FF0000"/>
              </a:solidFill>
            </a:endParaRPr>
          </a:p>
          <a:p>
            <a:pPr marL="533400" indent="-533400" eaLnBrk="1" hangingPunct="1">
              <a:defRPr/>
            </a:pPr>
            <a:r>
              <a:rPr lang="ar-SA" sz="2800" dirty="0">
                <a:solidFill>
                  <a:srgbClr val="FF0000"/>
                </a:solidFill>
              </a:rPr>
              <a:t>أثار ملح الطعام في الماء</a:t>
            </a:r>
            <a:endParaRPr lang="en-US" sz="2800" dirty="0" smtClean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3997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Homogeneous Mixture – Examples </a:t>
            </a:r>
            <a:r>
              <a:rPr lang="ar-SA" dirty="0" smtClean="0">
                <a:cs typeface="+mj-cs"/>
              </a:rPr>
              <a:t>مخاليط متجانسه - امثلة</a:t>
            </a:r>
            <a:endParaRPr lang="en-US" dirty="0" smtClean="0">
              <a:cs typeface="+mj-cs"/>
            </a:endParaRPr>
          </a:p>
        </p:txBody>
      </p:sp>
      <p:pic>
        <p:nvPicPr>
          <p:cNvPr id="2" name="Picture 1" descr="03p051_f0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4070959"/>
            <a:ext cx="3962400" cy="231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62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3379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2936188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Consists of visibly distinguishable parts.</a:t>
            </a:r>
          </a:p>
          <a:p>
            <a:pPr marL="533400" indent="-533400" eaLnBrk="1" hangingPunct="1">
              <a:defRPr/>
            </a:pPr>
            <a:r>
              <a:rPr lang="ar-SA" sz="2800" dirty="0"/>
              <a:t>يتكون من أجزاء يمكن تمييزها بوضوح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Contains regions that have different properties from those of other regions.</a:t>
            </a:r>
            <a:endParaRPr lang="ar-SA" sz="2800" dirty="0"/>
          </a:p>
          <a:p>
            <a:pPr marL="533400" indent="-533400" eaLnBrk="1" hangingPunct="1">
              <a:defRPr/>
            </a:pPr>
            <a:r>
              <a:rPr lang="ar-SA" sz="2800" dirty="0"/>
              <a:t>يحتوي على مناطق لها خصائص مختلفة عن تلك الموجودة في مناطق أخرى.</a:t>
            </a:r>
            <a:endParaRPr lang="en-US" sz="2800" dirty="0" smtClean="0">
              <a:cs typeface="+mn-cs"/>
            </a:endParaRPr>
          </a:p>
        </p:txBody>
      </p:sp>
      <p:sp>
        <p:nvSpPr>
          <p:cNvPr id="337923" name="Rectangle 3"/>
          <p:cNvSpPr>
            <a:spLocks noGrp="1" noChangeArrowheads="1"/>
          </p:cNvSpPr>
          <p:nvPr>
            <p:ph type="title"/>
          </p:nvPr>
        </p:nvSpPr>
        <p:spPr>
          <a:xfrm>
            <a:off x="613776" y="1143000"/>
            <a:ext cx="822960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Heterogeneous Mixture </a:t>
            </a:r>
            <a:r>
              <a:rPr lang="ar-SA" dirty="0" smtClean="0"/>
              <a:t>خليط </a:t>
            </a:r>
            <a:r>
              <a:rPr lang="ar-SA" dirty="0"/>
              <a:t>غير متجانس</a:t>
            </a:r>
            <a:r>
              <a:rPr lang="en-US" dirty="0" smtClean="0"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622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3420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1031875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Oil and vinegar dressing </a:t>
            </a:r>
            <a:r>
              <a:rPr lang="ar-SA" sz="2800" dirty="0"/>
              <a:t>خلع الزيت والخل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Sand stirred into water  </a:t>
            </a:r>
            <a:r>
              <a:rPr lang="ar-SA" sz="2800" dirty="0"/>
              <a:t>أثار الرمل في الماء</a:t>
            </a:r>
            <a:endParaRPr lang="en-US" sz="2800" dirty="0" smtClean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143000"/>
            <a:ext cx="8229600" cy="49791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Heterogeneous Mixture – Examples</a:t>
            </a:r>
            <a:r>
              <a:rPr lang="ar-SA" dirty="0"/>
              <a:t/>
            </a:r>
            <a:br>
              <a:rPr lang="ar-SA" dirty="0"/>
            </a:br>
            <a:r>
              <a:rPr lang="ar-SA" dirty="0"/>
              <a:t>خليط غير متجانس - </a:t>
            </a:r>
            <a:r>
              <a:rPr lang="ar-SA" dirty="0" smtClean="0"/>
              <a:t>أمثلة</a:t>
            </a:r>
            <a:endParaRPr lang="en-US" dirty="0" smtClean="0">
              <a:cs typeface="+mj-cs"/>
            </a:endParaRPr>
          </a:p>
        </p:txBody>
      </p:sp>
      <p:pic>
        <p:nvPicPr>
          <p:cNvPr id="2" name="Picture 1" descr="03p051_f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393" y="3098466"/>
            <a:ext cx="4477214" cy="322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2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 © Cengage Learning. All rights reserved</a:t>
            </a:r>
          </a:p>
        </p:txBody>
      </p:sp>
      <p:sp>
        <p:nvSpPr>
          <p:cNvPr id="331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143000"/>
            <a:ext cx="693420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Concept Check</a:t>
            </a:r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001000" cy="4056495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dirty="0" smtClean="0">
                <a:cs typeface="+mn-cs"/>
              </a:rPr>
              <a:t>	</a:t>
            </a:r>
            <a:r>
              <a:rPr lang="en-US" sz="2800" dirty="0" smtClean="0">
                <a:cs typeface="+mn-cs"/>
              </a:rPr>
              <a:t>Which of the following is a </a:t>
            </a:r>
            <a:r>
              <a:rPr lang="en-US" sz="2800" dirty="0" smtClean="0">
                <a:solidFill>
                  <a:srgbClr val="0000FF"/>
                </a:solidFill>
                <a:cs typeface="+mn-cs"/>
              </a:rPr>
              <a:t>homogeneous mixture</a:t>
            </a:r>
            <a:r>
              <a:rPr lang="en-US" sz="2800" dirty="0" smtClean="0">
                <a:cs typeface="+mn-cs"/>
              </a:rPr>
              <a:t>?</a:t>
            </a:r>
          </a:p>
          <a:p>
            <a:pPr eaLnBrk="1" hangingPunct="1">
              <a:buFontTx/>
              <a:buNone/>
              <a:defRPr/>
            </a:pPr>
            <a:r>
              <a:rPr lang="ar-SA" sz="2800" dirty="0"/>
              <a:t>أي من التالي هو خليط متجانس؟</a:t>
            </a:r>
            <a:endParaRPr lang="en-US" sz="2800" dirty="0" smtClean="0">
              <a:cs typeface="+mn-cs"/>
            </a:endParaRP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 sz="2800" dirty="0" smtClean="0"/>
              <a:t>Pure water    </a:t>
            </a:r>
            <a:r>
              <a:rPr lang="ar-SA" sz="2800" dirty="0"/>
              <a:t>ماء نقي</a:t>
            </a:r>
            <a:endParaRPr lang="en-US" sz="2800" dirty="0" smtClean="0"/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 sz="2800" dirty="0" smtClean="0"/>
              <a:t>Gasoline      </a:t>
            </a:r>
            <a:r>
              <a:rPr lang="ar-SA" sz="2800" dirty="0" smtClean="0"/>
              <a:t>غازولين</a:t>
            </a:r>
            <a:endParaRPr lang="ar-SA" sz="2800" dirty="0"/>
          </a:p>
          <a:p>
            <a:pPr marL="457200" lvl="1" indent="0" eaLnBrk="1" hangingPunct="1">
              <a:buNone/>
              <a:defRPr/>
            </a:pPr>
            <a:r>
              <a:rPr lang="en-US" sz="2800" dirty="0" smtClean="0"/>
              <a:t>Jar of jelly beans  </a:t>
            </a:r>
            <a:r>
              <a:rPr lang="ar-SA" sz="2800" dirty="0"/>
              <a:t>جرة الفول جيلي</a:t>
            </a:r>
            <a:endParaRPr lang="en-US" sz="2800" dirty="0" smtClean="0"/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 sz="2800" dirty="0" smtClean="0"/>
              <a:t>Soil   </a:t>
            </a:r>
            <a:r>
              <a:rPr lang="ar-SA" sz="2800" dirty="0"/>
              <a:t>تربة</a:t>
            </a:r>
            <a:endParaRPr lang="en-US" sz="2800" dirty="0" smtClean="0"/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 sz="2800" dirty="0" smtClean="0"/>
              <a:t>Copper metal  </a:t>
            </a:r>
            <a:r>
              <a:rPr lang="ar-SA" sz="2800" dirty="0"/>
              <a:t>معدن النحاس</a:t>
            </a:r>
            <a:endParaRPr lang="en-US" sz="2800" dirty="0" smtClean="0"/>
          </a:p>
        </p:txBody>
      </p:sp>
      <p:pic>
        <p:nvPicPr>
          <p:cNvPr id="131076" name="Picture 4" descr="MMj0254447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9525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1781" name="Rectangle 5"/>
          <p:cNvSpPr>
            <a:spLocks noChangeArrowheads="1"/>
          </p:cNvSpPr>
          <p:nvPr/>
        </p:nvSpPr>
        <p:spPr bwMode="auto">
          <a:xfrm>
            <a:off x="609600" y="4114800"/>
            <a:ext cx="2057400" cy="53340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856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 © Cengage Learning. All rights reserved</a:t>
            </a:r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48469" y="1077239"/>
            <a:ext cx="8229600" cy="1778949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dirty="0" smtClean="0">
                <a:cs typeface="+mn-cs"/>
              </a:rPr>
              <a:t>Mixtures can be separated based on different physical properties of the components</a:t>
            </a:r>
            <a:r>
              <a:rPr lang="en-US" sz="2800" dirty="0" smtClean="0">
                <a:cs typeface="+mn-cs"/>
              </a:rPr>
              <a:t>.</a:t>
            </a:r>
            <a:endParaRPr lang="ar-SA" dirty="0"/>
          </a:p>
          <a:p>
            <a:pPr marL="533400" indent="-533400" eaLnBrk="1" hangingPunct="1">
              <a:defRPr/>
            </a:pPr>
            <a:r>
              <a:rPr lang="ar-SA" dirty="0"/>
              <a:t>يمكن فصل </a:t>
            </a:r>
            <a:r>
              <a:rPr lang="ar-SA" dirty="0" err="1"/>
              <a:t>الخلائط</a:t>
            </a:r>
            <a:r>
              <a:rPr lang="ar-SA" dirty="0"/>
              <a:t> بناءً على الخواص الفيزيائية المختلفة للمكونات</a:t>
            </a:r>
            <a:r>
              <a:rPr lang="ar-SA" dirty="0" smtClean="0"/>
              <a:t>.</a:t>
            </a:r>
            <a:endParaRPr lang="ar-SA" dirty="0"/>
          </a:p>
          <a:p>
            <a:pPr marL="533400" indent="-533400" eaLnBrk="1" hangingPunct="1">
              <a:defRPr/>
            </a:pPr>
            <a:r>
              <a:rPr lang="ar-SA" dirty="0"/>
              <a:t>الملكية الفيزيائية </a:t>
            </a:r>
            <a:r>
              <a:rPr lang="ar-SA" dirty="0" smtClean="0"/>
              <a:t>المختلفة        </a:t>
            </a:r>
            <a:r>
              <a:rPr lang="en-US" dirty="0" smtClean="0"/>
              <a:t>                            </a:t>
            </a:r>
            <a:r>
              <a:rPr lang="ar-SA" dirty="0" smtClean="0"/>
              <a:t>تقنية </a:t>
            </a:r>
            <a:r>
              <a:rPr lang="en-US" dirty="0" smtClean="0"/>
              <a:t>  </a:t>
            </a:r>
            <a:endParaRPr lang="en-US" dirty="0" smtClean="0">
              <a:cs typeface="+mn-cs"/>
            </a:endParaRPr>
          </a:p>
        </p:txBody>
      </p:sp>
      <p:grpSp>
        <p:nvGrpSpPr>
          <p:cNvPr id="133123" name="Group 5"/>
          <p:cNvGrpSpPr>
            <a:grpSpLocks/>
          </p:cNvGrpSpPr>
          <p:nvPr/>
        </p:nvGrpSpPr>
        <p:grpSpPr bwMode="auto">
          <a:xfrm>
            <a:off x="942975" y="2938463"/>
            <a:ext cx="7239000" cy="3382962"/>
            <a:chOff x="432" y="1824"/>
            <a:chExt cx="4560" cy="2131"/>
          </a:xfrm>
        </p:grpSpPr>
        <p:sp>
          <p:nvSpPr>
            <p:cNvPr id="61446" name="Rectangle 6"/>
            <p:cNvSpPr>
              <a:spLocks noChangeArrowheads="1"/>
            </p:cNvSpPr>
            <p:nvPr/>
          </p:nvSpPr>
          <p:spPr bwMode="auto">
            <a:xfrm>
              <a:off x="3312" y="3571"/>
              <a:ext cx="1680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/>
            <a:p>
              <a:pPr algn="ctr">
                <a:spcBef>
                  <a:spcPct val="20000"/>
                </a:spcBef>
                <a:defRPr/>
              </a:pPr>
              <a:r>
                <a:rPr lang="ar-SA" sz="2600" dirty="0" smtClean="0">
                  <a:latin typeface="Times New Roman" charset="0"/>
                </a:rPr>
                <a:t>تبخر</a:t>
              </a:r>
              <a:r>
                <a:rPr lang="en-US" sz="2600" baseline="0" dirty="0" smtClean="0">
                  <a:latin typeface="Times New Roman" charset="0"/>
                  <a:cs typeface="+mn-cs"/>
                </a:rPr>
                <a:t>  Evaporation</a:t>
              </a:r>
              <a:endParaRPr lang="en-US" sz="2600" baseline="0" dirty="0">
                <a:latin typeface="Times New Roman" charset="0"/>
                <a:cs typeface="+mn-cs"/>
              </a:endParaRPr>
            </a:p>
          </p:txBody>
        </p:sp>
        <p:sp>
          <p:nvSpPr>
            <p:cNvPr id="61447" name="Rectangle 7"/>
            <p:cNvSpPr>
              <a:spLocks noChangeArrowheads="1"/>
            </p:cNvSpPr>
            <p:nvPr/>
          </p:nvSpPr>
          <p:spPr bwMode="auto">
            <a:xfrm>
              <a:off x="432" y="3571"/>
              <a:ext cx="2880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/>
            <a:p>
              <a:pPr algn="ctr">
                <a:spcBef>
                  <a:spcPct val="20000"/>
                </a:spcBef>
                <a:defRPr/>
              </a:pPr>
              <a:r>
                <a:rPr lang="en-US" sz="2600" baseline="0" dirty="0" smtClean="0">
                  <a:latin typeface="Times New Roman" charset="0"/>
                  <a:cs typeface="+mn-cs"/>
                </a:rPr>
                <a:t> </a:t>
              </a:r>
              <a:r>
                <a:rPr lang="ar-SA" sz="2600" baseline="0" dirty="0" smtClean="0">
                  <a:latin typeface="Times New Roman" charset="0"/>
                  <a:cs typeface="+mn-cs"/>
                </a:rPr>
                <a:t>التقلب</a:t>
              </a:r>
              <a:r>
                <a:rPr lang="en-US" sz="2600" baseline="0" dirty="0" smtClean="0">
                  <a:latin typeface="Times New Roman" charset="0"/>
                  <a:cs typeface="+mn-cs"/>
                </a:rPr>
                <a:t> Volatility</a:t>
              </a:r>
              <a:endParaRPr lang="en-US" sz="2600" baseline="0" dirty="0">
                <a:latin typeface="Times New Roman" charset="0"/>
                <a:cs typeface="+mn-cs"/>
              </a:endParaRPr>
            </a:p>
          </p:txBody>
        </p:sp>
        <p:sp>
          <p:nvSpPr>
            <p:cNvPr id="61448" name="Rectangle 8"/>
            <p:cNvSpPr>
              <a:spLocks noChangeArrowheads="1"/>
            </p:cNvSpPr>
            <p:nvPr/>
          </p:nvSpPr>
          <p:spPr bwMode="auto">
            <a:xfrm>
              <a:off x="3312" y="3187"/>
              <a:ext cx="1680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/>
            <a:p>
              <a:pPr algn="ctr">
                <a:spcBef>
                  <a:spcPct val="20000"/>
                </a:spcBef>
                <a:defRPr/>
              </a:pPr>
              <a:r>
                <a:rPr lang="en-US" sz="2600" baseline="0" dirty="0">
                  <a:latin typeface="Times New Roman" charset="0"/>
                  <a:cs typeface="+mn-cs"/>
                </a:rPr>
                <a:t>Chromatography</a:t>
              </a:r>
            </a:p>
          </p:txBody>
        </p:sp>
        <p:sp>
          <p:nvSpPr>
            <p:cNvPr id="61449" name="Rectangle 9"/>
            <p:cNvSpPr>
              <a:spLocks noChangeArrowheads="1"/>
            </p:cNvSpPr>
            <p:nvPr/>
          </p:nvSpPr>
          <p:spPr bwMode="auto">
            <a:xfrm>
              <a:off x="432" y="3187"/>
              <a:ext cx="2880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/>
            <a:p>
              <a:pPr algn="ctr">
                <a:spcBef>
                  <a:spcPct val="20000"/>
                </a:spcBef>
                <a:defRPr/>
              </a:pPr>
              <a:r>
                <a:rPr lang="en-US" sz="2600" baseline="0" dirty="0">
                  <a:latin typeface="Times New Roman" charset="0"/>
                  <a:cs typeface="+mn-cs"/>
                </a:rPr>
                <a:t>Adherence to a surface</a:t>
              </a:r>
            </a:p>
          </p:txBody>
        </p:sp>
        <p:sp>
          <p:nvSpPr>
            <p:cNvPr id="61450" name="Rectangle 10"/>
            <p:cNvSpPr>
              <a:spLocks noChangeArrowheads="1"/>
            </p:cNvSpPr>
            <p:nvPr/>
          </p:nvSpPr>
          <p:spPr bwMode="auto">
            <a:xfrm>
              <a:off x="3312" y="2592"/>
              <a:ext cx="1680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 anchor="ctr"/>
            <a:lstStyle/>
            <a:p>
              <a:pPr algn="ctr">
                <a:spcBef>
                  <a:spcPct val="20000"/>
                </a:spcBef>
                <a:defRPr/>
              </a:pPr>
              <a:r>
                <a:rPr lang="ar-SA" sz="2600" baseline="0" dirty="0" smtClean="0">
                  <a:latin typeface="Times New Roman" charset="0"/>
                  <a:cs typeface="+mn-cs"/>
                </a:rPr>
                <a:t>تصفية</a:t>
              </a:r>
              <a:r>
                <a:rPr lang="en-US" sz="2600" baseline="0" dirty="0" smtClean="0">
                  <a:latin typeface="Times New Roman" charset="0"/>
                  <a:cs typeface="+mn-cs"/>
                </a:rPr>
                <a:t>   Filtration</a:t>
              </a:r>
              <a:endParaRPr lang="en-US" sz="2600" baseline="0" dirty="0">
                <a:latin typeface="Times New Roman" charset="0"/>
                <a:cs typeface="+mn-cs"/>
              </a:endParaRPr>
            </a:p>
          </p:txBody>
        </p:sp>
        <p:sp>
          <p:nvSpPr>
            <p:cNvPr id="61451" name="Rectangle 11"/>
            <p:cNvSpPr>
              <a:spLocks noChangeArrowheads="1"/>
            </p:cNvSpPr>
            <p:nvPr/>
          </p:nvSpPr>
          <p:spPr bwMode="auto">
            <a:xfrm>
              <a:off x="432" y="2592"/>
              <a:ext cx="2880" cy="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/>
            <a:p>
              <a:pPr algn="ctr">
                <a:spcBef>
                  <a:spcPct val="20000"/>
                </a:spcBef>
                <a:defRPr/>
              </a:pPr>
              <a:r>
                <a:rPr lang="en-US" sz="2600" baseline="0" dirty="0" smtClean="0">
                  <a:latin typeface="Times New Roman" charset="0"/>
                  <a:cs typeface="+mn-cs"/>
                </a:rPr>
                <a:t> </a:t>
              </a:r>
              <a:r>
                <a:rPr lang="ar-SA" sz="2400" baseline="0" dirty="0" smtClean="0">
                  <a:latin typeface="Times New Roman" charset="0"/>
                  <a:cs typeface="+mn-cs"/>
                </a:rPr>
                <a:t>حاله</a:t>
              </a:r>
              <a:r>
                <a:rPr lang="ar-SA" sz="2400" dirty="0" smtClean="0">
                  <a:latin typeface="Times New Roman" charset="0"/>
                  <a:cs typeface="+mn-cs"/>
                </a:rPr>
                <a:t> من المادة</a:t>
              </a:r>
              <a:r>
                <a:rPr lang="en-US" sz="2400" baseline="0" dirty="0" smtClean="0">
                  <a:latin typeface="Times New Roman" charset="0"/>
                  <a:cs typeface="+mn-cs"/>
                </a:rPr>
                <a:t>  </a:t>
              </a:r>
              <a:r>
                <a:rPr lang="en-US" sz="2600" baseline="0" dirty="0" smtClean="0">
                  <a:latin typeface="Times New Roman" charset="0"/>
                  <a:cs typeface="+mn-cs"/>
                </a:rPr>
                <a:t>State </a:t>
              </a:r>
              <a:r>
                <a:rPr lang="en-US" sz="2600" baseline="0" dirty="0">
                  <a:latin typeface="Times New Roman" charset="0"/>
                  <a:cs typeface="+mn-cs"/>
                </a:rPr>
                <a:t>of matter</a:t>
              </a:r>
            </a:p>
            <a:p>
              <a:pPr algn="ctr">
                <a:spcBef>
                  <a:spcPct val="20000"/>
                </a:spcBef>
                <a:defRPr/>
              </a:pPr>
              <a:r>
                <a:rPr lang="en-US" sz="2600" baseline="0" dirty="0">
                  <a:latin typeface="Times New Roman" charset="0"/>
                  <a:cs typeface="+mn-cs"/>
                </a:rPr>
                <a:t>(solid/liquid/gas)</a:t>
              </a:r>
            </a:p>
          </p:txBody>
        </p:sp>
        <p:sp>
          <p:nvSpPr>
            <p:cNvPr id="61452" name="Rectangle 12"/>
            <p:cNvSpPr>
              <a:spLocks noChangeArrowheads="1"/>
            </p:cNvSpPr>
            <p:nvPr/>
          </p:nvSpPr>
          <p:spPr bwMode="auto">
            <a:xfrm>
              <a:off x="3312" y="2208"/>
              <a:ext cx="1680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/>
            <a:p>
              <a:pPr algn="ctr">
                <a:spcBef>
                  <a:spcPct val="20000"/>
                </a:spcBef>
                <a:defRPr/>
              </a:pPr>
              <a:r>
                <a:rPr lang="en-US" sz="2600" baseline="0" dirty="0" smtClean="0">
                  <a:latin typeface="Times New Roman" charset="0"/>
                  <a:cs typeface="+mn-cs"/>
                </a:rPr>
                <a:t>   </a:t>
              </a:r>
              <a:r>
                <a:rPr lang="ar-SA" sz="2400" baseline="0" dirty="0" smtClean="0">
                  <a:latin typeface="Times New Roman" charset="0"/>
                  <a:cs typeface="+mn-cs"/>
                </a:rPr>
                <a:t>تقطير</a:t>
              </a:r>
              <a:r>
                <a:rPr lang="en-US" sz="2600" baseline="0" dirty="0" smtClean="0">
                  <a:latin typeface="Times New Roman" charset="0"/>
                  <a:cs typeface="+mn-cs"/>
                </a:rPr>
                <a:t>  Distillation</a:t>
              </a:r>
              <a:endParaRPr lang="en-US" sz="2600" baseline="0" dirty="0">
                <a:latin typeface="Times New Roman" charset="0"/>
                <a:cs typeface="+mn-cs"/>
              </a:endParaRPr>
            </a:p>
          </p:txBody>
        </p:sp>
        <p:sp>
          <p:nvSpPr>
            <p:cNvPr id="61453" name="Rectangle 13"/>
            <p:cNvSpPr>
              <a:spLocks noChangeArrowheads="1"/>
            </p:cNvSpPr>
            <p:nvPr/>
          </p:nvSpPr>
          <p:spPr bwMode="auto">
            <a:xfrm>
              <a:off x="432" y="2208"/>
              <a:ext cx="2880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/>
            <a:p>
              <a:pPr algn="ctr">
                <a:spcBef>
                  <a:spcPct val="20000"/>
                </a:spcBef>
                <a:defRPr/>
              </a:pPr>
              <a:r>
                <a:rPr lang="ar-SA" sz="2600" dirty="0" smtClean="0">
                  <a:latin typeface="Times New Roman" charset="0"/>
                </a:rPr>
                <a:t>نقطة غليان</a:t>
              </a:r>
              <a:r>
                <a:rPr lang="en-US" sz="2600" baseline="0" dirty="0" smtClean="0">
                  <a:latin typeface="Times New Roman" charset="0"/>
                  <a:cs typeface="+mn-cs"/>
                </a:rPr>
                <a:t>   Boiling </a:t>
              </a:r>
              <a:r>
                <a:rPr lang="en-US" sz="2600" baseline="0" dirty="0">
                  <a:latin typeface="Times New Roman" charset="0"/>
                  <a:cs typeface="+mn-cs"/>
                </a:rPr>
                <a:t>point</a:t>
              </a:r>
            </a:p>
          </p:txBody>
        </p:sp>
        <p:sp>
          <p:nvSpPr>
            <p:cNvPr id="61454" name="Rectangle 14"/>
            <p:cNvSpPr>
              <a:spLocks noChangeArrowheads="1"/>
            </p:cNvSpPr>
            <p:nvPr/>
          </p:nvSpPr>
          <p:spPr bwMode="auto">
            <a:xfrm>
              <a:off x="3312" y="1824"/>
              <a:ext cx="1680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/>
            <a:p>
              <a:pPr algn="ctr">
                <a:spcBef>
                  <a:spcPct val="20000"/>
                </a:spcBef>
                <a:defRPr/>
              </a:pPr>
              <a:r>
                <a:rPr lang="en-US" sz="2600" b="1" baseline="0" dirty="0">
                  <a:latin typeface="Times New Roman" charset="0"/>
                  <a:cs typeface="+mn-cs"/>
                </a:rPr>
                <a:t>Technique</a:t>
              </a:r>
            </a:p>
          </p:txBody>
        </p:sp>
        <p:sp>
          <p:nvSpPr>
            <p:cNvPr id="61455" name="Rectangle 15"/>
            <p:cNvSpPr>
              <a:spLocks noChangeArrowheads="1"/>
            </p:cNvSpPr>
            <p:nvPr/>
          </p:nvSpPr>
          <p:spPr bwMode="auto">
            <a:xfrm>
              <a:off x="432" y="1824"/>
              <a:ext cx="2880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488" tIns="44450" rIns="90488" bIns="44450"/>
            <a:lstStyle/>
            <a:p>
              <a:pPr algn="ctr">
                <a:spcBef>
                  <a:spcPct val="20000"/>
                </a:spcBef>
                <a:defRPr/>
              </a:pPr>
              <a:r>
                <a:rPr lang="en-US" sz="2600" b="1" baseline="0" dirty="0">
                  <a:latin typeface="Times New Roman" charset="0"/>
                  <a:cs typeface="+mn-cs"/>
                </a:rPr>
                <a:t>Different Physical Property</a:t>
              </a:r>
            </a:p>
          </p:txBody>
        </p:sp>
        <p:sp>
          <p:nvSpPr>
            <p:cNvPr id="61456" name="Line 16"/>
            <p:cNvSpPr>
              <a:spLocks noChangeShapeType="1"/>
            </p:cNvSpPr>
            <p:nvPr/>
          </p:nvSpPr>
          <p:spPr bwMode="auto">
            <a:xfrm>
              <a:off x="441" y="1824"/>
              <a:ext cx="454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457" name="Line 17"/>
            <p:cNvSpPr>
              <a:spLocks noChangeShapeType="1"/>
            </p:cNvSpPr>
            <p:nvPr/>
          </p:nvSpPr>
          <p:spPr bwMode="auto">
            <a:xfrm>
              <a:off x="449" y="2208"/>
              <a:ext cx="4527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458" name="Line 18"/>
            <p:cNvSpPr>
              <a:spLocks noChangeShapeType="1"/>
            </p:cNvSpPr>
            <p:nvPr/>
          </p:nvSpPr>
          <p:spPr bwMode="auto">
            <a:xfrm>
              <a:off x="437" y="2592"/>
              <a:ext cx="455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459" name="Line 19"/>
            <p:cNvSpPr>
              <a:spLocks noChangeShapeType="1"/>
            </p:cNvSpPr>
            <p:nvPr/>
          </p:nvSpPr>
          <p:spPr bwMode="auto">
            <a:xfrm>
              <a:off x="437" y="3187"/>
              <a:ext cx="455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460" name="Line 20"/>
            <p:cNvSpPr>
              <a:spLocks noChangeShapeType="1"/>
            </p:cNvSpPr>
            <p:nvPr/>
          </p:nvSpPr>
          <p:spPr bwMode="auto">
            <a:xfrm>
              <a:off x="437" y="3571"/>
              <a:ext cx="455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461" name="Line 21"/>
            <p:cNvSpPr>
              <a:spLocks noChangeShapeType="1"/>
            </p:cNvSpPr>
            <p:nvPr/>
          </p:nvSpPr>
          <p:spPr bwMode="auto">
            <a:xfrm>
              <a:off x="441" y="3955"/>
              <a:ext cx="454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462" name="Line 22"/>
            <p:cNvSpPr>
              <a:spLocks noChangeShapeType="1"/>
            </p:cNvSpPr>
            <p:nvPr/>
          </p:nvSpPr>
          <p:spPr bwMode="auto">
            <a:xfrm>
              <a:off x="432" y="1833"/>
              <a:ext cx="0" cy="36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463" name="Line 23"/>
            <p:cNvSpPr>
              <a:spLocks noChangeShapeType="1"/>
            </p:cNvSpPr>
            <p:nvPr/>
          </p:nvSpPr>
          <p:spPr bwMode="auto">
            <a:xfrm>
              <a:off x="3312" y="1829"/>
              <a:ext cx="0" cy="212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464" name="Line 24"/>
            <p:cNvSpPr>
              <a:spLocks noChangeShapeType="1"/>
            </p:cNvSpPr>
            <p:nvPr/>
          </p:nvSpPr>
          <p:spPr bwMode="auto">
            <a:xfrm>
              <a:off x="4992" y="1833"/>
              <a:ext cx="0" cy="36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465" name="Line 25"/>
            <p:cNvSpPr>
              <a:spLocks noChangeShapeType="1"/>
            </p:cNvSpPr>
            <p:nvPr/>
          </p:nvSpPr>
          <p:spPr bwMode="auto">
            <a:xfrm>
              <a:off x="432" y="2217"/>
              <a:ext cx="0" cy="173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466" name="Line 26"/>
            <p:cNvSpPr>
              <a:spLocks noChangeShapeType="1"/>
            </p:cNvSpPr>
            <p:nvPr/>
          </p:nvSpPr>
          <p:spPr bwMode="auto">
            <a:xfrm>
              <a:off x="4992" y="2217"/>
              <a:ext cx="0" cy="173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416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 © Cengage Learning. All rights reserved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989556"/>
            <a:ext cx="8229600" cy="826718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 smtClean="0">
                <a:cs typeface="+mj-cs"/>
              </a:rPr>
              <a:t>Distillation </a:t>
            </a:r>
            <a:r>
              <a:rPr lang="en-US" sz="2000" dirty="0" smtClean="0">
                <a:solidFill>
                  <a:srgbClr val="666633"/>
                </a:solidFill>
                <a:cs typeface="+mj-cs"/>
              </a:rPr>
              <a:t>of</a:t>
            </a:r>
            <a:r>
              <a:rPr lang="en-US" sz="2000" dirty="0" smtClean="0">
                <a:cs typeface="+mj-cs"/>
              </a:rPr>
              <a:t> a Solution Consisting of Salt Dissolved in Water</a:t>
            </a:r>
          </a:p>
        </p:txBody>
      </p:sp>
      <p:pic>
        <p:nvPicPr>
          <p:cNvPr id="2" name="Picture 1" descr="03p052_f0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27" y="1664784"/>
            <a:ext cx="8589148" cy="473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21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The Three States of Water      </a:t>
            </a:r>
          </a:p>
        </p:txBody>
      </p:sp>
      <p:pic>
        <p:nvPicPr>
          <p:cNvPr id="2" name="Picture 1" descr="03p046_f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020" y="1752600"/>
            <a:ext cx="5554277" cy="468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0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 © Cengage Learning. All rights reserved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240077"/>
            <a:ext cx="8229600" cy="1471172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No chemical change occurs when salt water is distilled.</a:t>
            </a:r>
            <a:endParaRPr lang="ar-SA" sz="2800" dirty="0">
              <a:solidFill>
                <a:srgbClr val="FF0000"/>
              </a:solidFill>
            </a:endParaRPr>
          </a:p>
          <a:p>
            <a:pPr marL="533400" indent="-533400" eaLnBrk="1" hangingPunct="1">
              <a:defRPr/>
            </a:pPr>
            <a:r>
              <a:rPr lang="ar-SA" sz="2800" dirty="0">
                <a:solidFill>
                  <a:srgbClr val="FF0000"/>
                </a:solidFill>
              </a:rPr>
              <a:t>لا يحدث أي تغيير كيميائي عند تقطير المياه المالحة.</a:t>
            </a:r>
            <a:endParaRPr lang="en-US" sz="2800" dirty="0" smtClean="0">
              <a:solidFill>
                <a:srgbClr val="FF0000"/>
              </a:solidFill>
              <a:cs typeface="+mn-cs"/>
            </a:endParaRPr>
          </a:p>
        </p:txBody>
      </p:sp>
      <p:pic>
        <p:nvPicPr>
          <p:cNvPr id="2" name="Picture 1" descr="03p052_f0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048000"/>
            <a:ext cx="8686800" cy="289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9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 © Cengage Learning. All rights reserved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666633"/>
                </a:solidFill>
                <a:cs typeface="+mj-cs"/>
              </a:rPr>
              <a:t>Filtration </a:t>
            </a:r>
            <a:r>
              <a:rPr lang="ar-SA" dirty="0" smtClean="0">
                <a:solidFill>
                  <a:srgbClr val="666633"/>
                </a:solidFill>
                <a:cs typeface="+mj-cs"/>
              </a:rPr>
              <a:t>تصفية </a:t>
            </a:r>
            <a:endParaRPr lang="en-US" dirty="0" smtClean="0">
              <a:solidFill>
                <a:srgbClr val="666633"/>
              </a:solidFill>
              <a:cs typeface="+mj-cs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52600"/>
            <a:ext cx="4038600" cy="1471172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dirty="0" smtClean="0">
                <a:cs typeface="+mn-cs"/>
              </a:rPr>
              <a:t>Separates a liquid from a solid.</a:t>
            </a:r>
          </a:p>
          <a:p>
            <a:pPr marL="533400" indent="-533400" eaLnBrk="1" hangingPunct="1">
              <a:defRPr/>
            </a:pPr>
            <a:r>
              <a:rPr lang="ar-SA" dirty="0"/>
              <a:t>يفصل سائل من مادة صلبة</a:t>
            </a:r>
            <a:endParaRPr lang="en-US" dirty="0" smtClean="0">
              <a:cs typeface="+mn-cs"/>
            </a:endParaRPr>
          </a:p>
        </p:txBody>
      </p:sp>
      <p:pic>
        <p:nvPicPr>
          <p:cNvPr id="2" name="Picture 1" descr="03p053_f0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825" y="1073142"/>
            <a:ext cx="2514600" cy="548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27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p053_f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354592"/>
            <a:ext cx="5338255" cy="524572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 © Cengage Learning. All rights reserved</a:t>
            </a:r>
          </a:p>
        </p:txBody>
      </p:sp>
      <p:sp>
        <p:nvSpPr>
          <p:cNvPr id="348163" name="Rectangle 3"/>
          <p:cNvSpPr>
            <a:spLocks noGrp="1" noChangeArrowheads="1"/>
          </p:cNvSpPr>
          <p:nvPr>
            <p:ph type="title"/>
          </p:nvPr>
        </p:nvSpPr>
        <p:spPr>
          <a:xfrm>
            <a:off x="230543" y="1142998"/>
            <a:ext cx="2893657" cy="2702491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the </a:t>
            </a:r>
            <a:r>
              <a:rPr lang="en-US" dirty="0" smtClean="0">
                <a:cs typeface="+mj-cs"/>
              </a:rPr>
              <a:t>Organization of Matter</a:t>
            </a:r>
            <a:r>
              <a:rPr lang="en-US" smtClean="0">
                <a:cs typeface="+mj-cs"/>
              </a:rPr>
              <a:t/>
            </a:r>
            <a:br>
              <a:rPr lang="en-US" smtClean="0">
                <a:cs typeface="+mj-cs"/>
              </a:rPr>
            </a:br>
            <a:r>
              <a:rPr lang="en-US" dirty="0"/>
              <a:t/>
            </a:r>
            <a:br>
              <a:rPr lang="en-US" dirty="0"/>
            </a:br>
            <a:r>
              <a:rPr lang="ar-SA" dirty="0"/>
              <a:t>تنظيم المسألة</a:t>
            </a:r>
            <a:r>
              <a:rPr lang="en-US" dirty="0"/>
              <a:t/>
            </a:r>
            <a:br>
              <a:rPr lang="en-US" dirty="0"/>
            </a:br>
            <a:endParaRPr lang="en-US" dirty="0" smtClean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267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2549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3773341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Rigid. </a:t>
            </a:r>
            <a:r>
              <a:rPr lang="en-US" sz="2800" dirty="0"/>
              <a:t> </a:t>
            </a:r>
            <a:r>
              <a:rPr lang="en-US" sz="2800" dirty="0" smtClean="0"/>
              <a:t>   </a:t>
            </a:r>
            <a:r>
              <a:rPr lang="ar-SA" sz="2800" dirty="0" smtClean="0"/>
              <a:t>جامدة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Has a </a:t>
            </a:r>
            <a:r>
              <a:rPr lang="en-US" sz="3600" dirty="0" smtClean="0">
                <a:cs typeface="+mn-cs"/>
              </a:rPr>
              <a:t>fixed</a:t>
            </a:r>
            <a:r>
              <a:rPr lang="en-US" sz="2800" dirty="0" smtClean="0">
                <a:cs typeface="+mn-cs"/>
              </a:rPr>
              <a:t> volume and shape.</a:t>
            </a:r>
            <a:endParaRPr lang="ar-SA" sz="2800" dirty="0"/>
          </a:p>
          <a:p>
            <a:pPr marL="533400" indent="-533400" eaLnBrk="1" hangingPunct="1">
              <a:defRPr/>
            </a:pPr>
            <a:r>
              <a:rPr lang="ar-SA" sz="2800" dirty="0"/>
              <a:t>لديه حجم وشكل ثابت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Examples:</a:t>
            </a:r>
          </a:p>
          <a:p>
            <a:pPr marL="533400" indent="-533400" eaLnBrk="1" hangingPunct="1">
              <a:defRPr/>
            </a:pPr>
            <a:r>
              <a:rPr lang="ar-SA" sz="2800" dirty="0" smtClean="0"/>
              <a:t>مثال:</a:t>
            </a:r>
            <a:endParaRPr lang="en-US" sz="2800" dirty="0" smtClean="0">
              <a:cs typeface="+mn-cs"/>
            </a:endParaRP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en-US" sz="2800" dirty="0" smtClean="0">
                <a:solidFill>
                  <a:srgbClr val="0000FF"/>
                </a:solidFill>
              </a:rPr>
              <a:t>Ice cube, diamond, iron bar</a:t>
            </a: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ar-SA" sz="2800" dirty="0">
                <a:solidFill>
                  <a:srgbClr val="0000FF"/>
                </a:solidFill>
              </a:rPr>
              <a:t>مكعبات الثلج ، الماس ، شريط الحديد</a:t>
            </a:r>
            <a:endParaRPr lang="en-US" sz="2800" dirty="0" smtClean="0">
              <a:solidFill>
                <a:srgbClr val="0000FF"/>
              </a:solidFill>
            </a:endParaRPr>
          </a:p>
        </p:txBody>
      </p:sp>
      <p:sp>
        <p:nvSpPr>
          <p:cNvPr id="2549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Solid    </a:t>
            </a:r>
            <a:r>
              <a:rPr lang="ar-SA" dirty="0" smtClean="0">
                <a:cs typeface="+mj-cs"/>
              </a:rPr>
              <a:t> صلب</a:t>
            </a:r>
            <a:endParaRPr lang="en-US" dirty="0" smtClean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5059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259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265783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Has a </a:t>
            </a:r>
            <a:r>
              <a:rPr lang="en-US" sz="3600" dirty="0" smtClean="0">
                <a:cs typeface="+mn-cs"/>
              </a:rPr>
              <a:t>definite</a:t>
            </a:r>
            <a:r>
              <a:rPr lang="en-US" sz="2800" dirty="0" smtClean="0">
                <a:cs typeface="+mn-cs"/>
              </a:rPr>
              <a:t> volume. </a:t>
            </a:r>
            <a:endParaRPr lang="ar-SA" sz="2800" dirty="0"/>
          </a:p>
          <a:p>
            <a:pPr marL="533400" indent="-533400" eaLnBrk="1" hangingPunct="1">
              <a:defRPr/>
            </a:pPr>
            <a:r>
              <a:rPr lang="ar-SA" sz="2800" dirty="0"/>
              <a:t>لديه حجم محدد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Assumes shape of container.</a:t>
            </a:r>
            <a:endParaRPr lang="ar-SA" sz="2800" dirty="0"/>
          </a:p>
          <a:p>
            <a:pPr marL="533400" indent="-533400" eaLnBrk="1" hangingPunct="1">
              <a:defRPr/>
            </a:pPr>
            <a:r>
              <a:rPr lang="ar-SA" sz="2800" dirty="0"/>
              <a:t>لديه حجم </a:t>
            </a:r>
            <a:r>
              <a:rPr lang="ar-SA" sz="2800" dirty="0" smtClean="0"/>
              <a:t>محدد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Examples:</a:t>
            </a:r>
          </a:p>
          <a:p>
            <a:pPr marL="533400" indent="-533400" eaLnBrk="1" hangingPunct="1">
              <a:defRPr/>
            </a:pPr>
            <a:r>
              <a:rPr lang="ar-SA" sz="2800" dirty="0" smtClean="0"/>
              <a:t>مثال:</a:t>
            </a:r>
            <a:endParaRPr lang="en-US" sz="2800" dirty="0" smtClean="0">
              <a:cs typeface="+mn-cs"/>
            </a:endParaRP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en-US" sz="2800" dirty="0" smtClean="0">
                <a:solidFill>
                  <a:srgbClr val="0000FF"/>
                </a:solidFill>
              </a:rPr>
              <a:t>Gasoline, water, alcohol, blood </a:t>
            </a:r>
            <a:endParaRPr lang="ar-SA" sz="2800" dirty="0">
              <a:solidFill>
                <a:srgbClr val="0000FF"/>
              </a:solidFill>
            </a:endParaRP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ar-SA" sz="2800" dirty="0">
                <a:solidFill>
                  <a:srgbClr val="0000FF"/>
                </a:solidFill>
              </a:rPr>
              <a:t>البنزين والماء والكحول والدم</a:t>
            </a:r>
            <a:endParaRPr lang="en-US" sz="2800" dirty="0" smtClean="0">
              <a:solidFill>
                <a:srgbClr val="0000FF"/>
              </a:solidFill>
            </a:endParaRPr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Liquid   </a:t>
            </a:r>
            <a:r>
              <a:rPr lang="ar-SA" dirty="0" smtClean="0">
                <a:cs typeface="+mj-cs"/>
              </a:rPr>
              <a:t>سائل</a:t>
            </a:r>
            <a:endParaRPr lang="en-US" dirty="0" smtClean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8204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143000"/>
            <a:ext cx="8229600" cy="760956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Liquid Water Takes the Shape of Its Container</a:t>
            </a:r>
            <a:br>
              <a:rPr lang="en-US" dirty="0" smtClean="0">
                <a:cs typeface="+mj-cs"/>
              </a:rPr>
            </a:br>
            <a:r>
              <a:rPr lang="ar-SA" dirty="0"/>
              <a:t>الماء السائل يأخذ شكل الحاوية</a:t>
            </a:r>
            <a:endParaRPr lang="en-US" dirty="0" smtClean="0">
              <a:cs typeface="+mj-cs"/>
            </a:endParaRPr>
          </a:p>
        </p:txBody>
      </p:sp>
      <p:pic>
        <p:nvPicPr>
          <p:cNvPr id="2" name="Picture 1" descr="03p044_f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843" y="2789646"/>
            <a:ext cx="3730314" cy="373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4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263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3231654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Has </a:t>
            </a:r>
            <a:r>
              <a:rPr lang="en-US" sz="3600" dirty="0" smtClean="0">
                <a:cs typeface="+mn-cs"/>
              </a:rPr>
              <a:t>no fixed </a:t>
            </a:r>
            <a:r>
              <a:rPr lang="en-US" sz="2800" dirty="0" smtClean="0">
                <a:cs typeface="+mn-cs"/>
              </a:rPr>
              <a:t>volume or shape.</a:t>
            </a:r>
          </a:p>
          <a:p>
            <a:pPr marL="533400" indent="-533400" eaLnBrk="1" hangingPunct="1">
              <a:defRPr/>
            </a:pPr>
            <a:r>
              <a:rPr lang="ar-SA" sz="2800" dirty="0"/>
              <a:t>لا يوجد حجم ثابت أو شكل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Takes the shape and volume of its container.</a:t>
            </a: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Examples:</a:t>
            </a: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en-US" sz="2800" dirty="0" smtClean="0">
                <a:solidFill>
                  <a:srgbClr val="0000FF"/>
                </a:solidFill>
              </a:rPr>
              <a:t>Air, helium, oxygen</a:t>
            </a: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ar-SA" sz="2800" dirty="0">
                <a:solidFill>
                  <a:srgbClr val="0000FF"/>
                </a:solidFill>
              </a:rPr>
              <a:t>الهواء والهيليوم والأكسجين</a:t>
            </a:r>
            <a:endParaRPr lang="en-US" sz="2800" dirty="0" smtClean="0">
              <a:solidFill>
                <a:srgbClr val="0000FF"/>
              </a:solidFill>
            </a:endParaRPr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Gas </a:t>
            </a:r>
            <a:r>
              <a:rPr lang="ar-SA" dirty="0" smtClean="0">
                <a:cs typeface="+mj-cs"/>
              </a:rPr>
              <a:t>غاز </a:t>
            </a:r>
            <a:endParaRPr lang="en-US" dirty="0" smtClean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2526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289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14500"/>
            <a:ext cx="8229600" cy="3342453"/>
          </a:xfrm>
        </p:spPr>
        <p:txBody>
          <a:bodyPr/>
          <a:lstStyle/>
          <a:p>
            <a:pPr marL="533400" indent="-533400" eaLnBrk="1" hangingPunct="1">
              <a:defRPr/>
            </a:pPr>
            <a:r>
              <a:rPr lang="en-US" dirty="0" smtClean="0">
                <a:cs typeface="+mn-cs"/>
              </a:rPr>
              <a:t>Characteristics that are directly observable and unique to a substance.</a:t>
            </a:r>
            <a:endParaRPr lang="ar-SA" dirty="0"/>
          </a:p>
          <a:p>
            <a:pPr marL="533400" indent="-533400" eaLnBrk="1" hangingPunct="1">
              <a:defRPr/>
            </a:pPr>
            <a:r>
              <a:rPr lang="ar-SA" dirty="0"/>
              <a:t>الخصائص التي يمكن ملاحظتها مباشرة وفريدة من نوعها إلى مادة</a:t>
            </a:r>
            <a:endParaRPr lang="en-US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dirty="0" smtClean="0">
                <a:cs typeface="+mn-cs"/>
              </a:rPr>
              <a:t>Examples:</a:t>
            </a: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en-US" dirty="0" smtClean="0">
                <a:solidFill>
                  <a:srgbClr val="0000FF"/>
                </a:solidFill>
              </a:rPr>
              <a:t>Odor, color, volume, state (</a:t>
            </a:r>
            <a:r>
              <a:rPr lang="en-US" i="1" dirty="0" smtClean="0">
                <a:solidFill>
                  <a:srgbClr val="0000FF"/>
                </a:solidFill>
              </a:rPr>
              <a:t>s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i="1" dirty="0" smtClean="0">
                <a:solidFill>
                  <a:srgbClr val="0000FF"/>
                </a:solidFill>
              </a:rPr>
              <a:t>l</a:t>
            </a:r>
            <a:r>
              <a:rPr lang="en-US" dirty="0" smtClean="0">
                <a:solidFill>
                  <a:srgbClr val="0000FF"/>
                </a:solidFill>
              </a:rPr>
              <a:t>, or </a:t>
            </a:r>
            <a:r>
              <a:rPr lang="en-US" i="1" dirty="0" smtClean="0">
                <a:solidFill>
                  <a:srgbClr val="0000FF"/>
                </a:solidFill>
              </a:rPr>
              <a:t>g</a:t>
            </a:r>
            <a:r>
              <a:rPr lang="en-US" dirty="0" smtClean="0">
                <a:solidFill>
                  <a:srgbClr val="0000FF"/>
                </a:solidFill>
              </a:rPr>
              <a:t>), density, melting point, and boiling point</a:t>
            </a:r>
          </a:p>
          <a:p>
            <a:pPr marL="914400" lvl="1" indent="-457200" eaLnBrk="1" hangingPunct="1">
              <a:buFont typeface="Wingdings" charset="0"/>
              <a:buNone/>
              <a:defRPr/>
            </a:pPr>
            <a:r>
              <a:rPr lang="en-US" dirty="0" smtClean="0">
                <a:solidFill>
                  <a:srgbClr val="0000FF"/>
                </a:solidFill>
              </a:rPr>
              <a:t>				</a:t>
            </a:r>
            <a:r>
              <a:rPr lang="ar-SA" dirty="0">
                <a:solidFill>
                  <a:srgbClr val="0000FF"/>
                </a:solidFill>
              </a:rPr>
              <a:t>الرائحة ، اللون ، الحجم ، الحالة (</a:t>
            </a:r>
            <a:r>
              <a:rPr lang="en-US" dirty="0">
                <a:solidFill>
                  <a:srgbClr val="0000FF"/>
                </a:solidFill>
              </a:rPr>
              <a:t>s ، l ، </a:t>
            </a:r>
            <a:r>
              <a:rPr lang="ar-SA" dirty="0">
                <a:solidFill>
                  <a:srgbClr val="0000FF"/>
                </a:solidFill>
              </a:rPr>
              <a:t>أو </a:t>
            </a:r>
            <a:r>
              <a:rPr lang="en-US" dirty="0">
                <a:solidFill>
                  <a:srgbClr val="0000FF"/>
                </a:solidFill>
              </a:rPr>
              <a:t>g) ، </a:t>
            </a:r>
            <a:r>
              <a:rPr lang="ar-SA" dirty="0">
                <a:solidFill>
                  <a:srgbClr val="0000FF"/>
                </a:solidFill>
              </a:rPr>
              <a:t>الكثافة ، نقطة الانصهار ، ونقطة الغليان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143000"/>
            <a:ext cx="8229600" cy="5715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Physical Properties    </a:t>
            </a:r>
            <a:r>
              <a:rPr lang="ar-SA" dirty="0"/>
              <a:t/>
            </a:r>
            <a:br>
              <a:rPr lang="ar-SA" dirty="0"/>
            </a:br>
            <a:r>
              <a:rPr lang="ar-SA" dirty="0"/>
              <a:t>الخصائص الفيزيائية</a:t>
            </a:r>
            <a:endParaRPr lang="en-US" dirty="0" smtClean="0">
              <a:cs typeface="+mj-cs"/>
            </a:endParaRPr>
          </a:p>
        </p:txBody>
      </p:sp>
      <p:pic>
        <p:nvPicPr>
          <p:cNvPr id="2" name="Picture 1" descr="03p045_u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4687622"/>
            <a:ext cx="2514600" cy="175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6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Cengage Learning. All rights reserved</a:t>
            </a:r>
          </a:p>
        </p:txBody>
      </p:sp>
      <p:sp>
        <p:nvSpPr>
          <p:cNvPr id="297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14500"/>
            <a:ext cx="8229600" cy="4745915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sz="2800" dirty="0" smtClean="0"/>
              <a:t>A </a:t>
            </a:r>
            <a:r>
              <a:rPr lang="en-US" sz="2800" dirty="0"/>
              <a:t>substance’s ability to form new </a:t>
            </a:r>
            <a:r>
              <a:rPr lang="en-US" sz="2800" dirty="0"/>
              <a:t>substances</a:t>
            </a:r>
            <a:endParaRPr lang="en-US" sz="2800" dirty="0" smtClean="0">
              <a:cs typeface="+mn-cs"/>
            </a:endParaRP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The characteristics that determine how the composition of matter changes as a result of contact with other matter or the influence of energy.</a:t>
            </a: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Characteristics that describe the behavior of matter.</a:t>
            </a:r>
          </a:p>
          <a:p>
            <a:pPr marL="533400" indent="-533400" eaLnBrk="1" hangingPunct="1">
              <a:defRPr/>
            </a:pPr>
            <a:r>
              <a:rPr lang="en-US" sz="2800" dirty="0" smtClean="0">
                <a:cs typeface="+mn-cs"/>
              </a:rPr>
              <a:t>Examples:</a:t>
            </a:r>
          </a:p>
          <a:p>
            <a:pPr marL="914400" lvl="1" indent="-457200" eaLnBrk="1" hangingPunct="1">
              <a:buFont typeface="Wingdings" charset="0"/>
              <a:buChar char="§"/>
              <a:defRPr/>
            </a:pPr>
            <a:r>
              <a:rPr lang="en-US" sz="2800" dirty="0" smtClean="0">
                <a:solidFill>
                  <a:srgbClr val="0000FF"/>
                </a:solidFill>
              </a:rPr>
              <a:t>Flammability, rusting of steel, and the digestion of food</a:t>
            </a:r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Chemical Properties    </a:t>
            </a:r>
            <a:r>
              <a:rPr lang="ar-SA" dirty="0" smtClean="0">
                <a:cs typeface="+mj-cs"/>
              </a:rPr>
              <a:t>خصائص كيميائية</a:t>
            </a:r>
            <a:endParaRPr lang="en-US" dirty="0" smtClean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5220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apter 3">
  <a:themeElements>
    <a:clrScheme name="Section 6.1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333399"/>
      </a:folHlink>
    </a:clrScheme>
    <a:fontScheme name="Section 6.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3000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3000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Section 6.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FF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ection 3.1">
  <a:themeElements>
    <a:clrScheme name="Section 6.1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333399"/>
      </a:folHlink>
    </a:clrScheme>
    <a:fontScheme name="Section 6.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3000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3000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Section 6.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FF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ection 3.2">
  <a:themeElements>
    <a:clrScheme name="Section 6.1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333399"/>
      </a:folHlink>
    </a:clrScheme>
    <a:fontScheme name="Section 6.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3000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3000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Section 6.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FF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Section 3.3">
  <a:themeElements>
    <a:clrScheme name="Section 6.1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333399"/>
      </a:folHlink>
    </a:clrScheme>
    <a:fontScheme name="Section 6.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3000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3000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Section 6.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FF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Section 3.4">
  <a:themeElements>
    <a:clrScheme name="Section 6.1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333399"/>
      </a:folHlink>
    </a:clrScheme>
    <a:fontScheme name="Section 6.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3000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3000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Section 6.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FF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Section 3.5">
  <a:themeElements>
    <a:clrScheme name="Section 6.1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333399"/>
      </a:folHlink>
    </a:clrScheme>
    <a:fontScheme name="Section 6.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3000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3000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Section 6.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tion 6.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tion 6.1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FF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1351</Words>
  <Application>Microsoft Office PowerPoint</Application>
  <PresentationFormat>عرض على الشاشة (3:4)‏</PresentationFormat>
  <Paragraphs>269</Paragraphs>
  <Slides>32</Slides>
  <Notes>32</Notes>
  <HiddenSlides>0</HiddenSlides>
  <MMClips>0</MMClips>
  <ScaleCrop>false</ScaleCrop>
  <HeadingPairs>
    <vt:vector size="4" baseType="variant">
      <vt:variant>
        <vt:lpstr>نسق</vt:lpstr>
      </vt:variant>
      <vt:variant>
        <vt:i4>6</vt:i4>
      </vt:variant>
      <vt:variant>
        <vt:lpstr>عناوين الشرائح</vt:lpstr>
      </vt:variant>
      <vt:variant>
        <vt:i4>32</vt:i4>
      </vt:variant>
    </vt:vector>
  </HeadingPairs>
  <TitlesOfParts>
    <vt:vector size="38" baseType="lpstr">
      <vt:lpstr>Chapter 3</vt:lpstr>
      <vt:lpstr>Section 3.1</vt:lpstr>
      <vt:lpstr>Section 3.2</vt:lpstr>
      <vt:lpstr>Section 3.3</vt:lpstr>
      <vt:lpstr>Section 3.4</vt:lpstr>
      <vt:lpstr>Section 3.5</vt:lpstr>
      <vt:lpstr>Chapter 3</vt:lpstr>
      <vt:lpstr>Matter</vt:lpstr>
      <vt:lpstr>The Three States of Water      </vt:lpstr>
      <vt:lpstr>Solid     صلب</vt:lpstr>
      <vt:lpstr>Liquid   سائل</vt:lpstr>
      <vt:lpstr>Liquid Water Takes the Shape of Its Container الماء السائل يأخذ شكل الحاوية</vt:lpstr>
      <vt:lpstr>Gas غاز </vt:lpstr>
      <vt:lpstr>Physical Properties     الخصائص الفيزيائية</vt:lpstr>
      <vt:lpstr>Chemical Properties    خصائص كيميائية</vt:lpstr>
      <vt:lpstr>Concept Check</vt:lpstr>
      <vt:lpstr>Physical Change   تغيرات الفيزيائية</vt:lpstr>
      <vt:lpstr>Three States of Water   3 حالات لتغيرات الماء</vt:lpstr>
      <vt:lpstr>Chemical Change  تغيرات الكيميائية </vt:lpstr>
      <vt:lpstr>Electrolysis of Water  التحليل الكهربائي للمياه</vt:lpstr>
      <vt:lpstr>Electrolysis of Water</vt:lpstr>
      <vt:lpstr>Concept Check</vt:lpstr>
      <vt:lpstr>Concept Check</vt:lpstr>
      <vt:lpstr>Element  عنصر</vt:lpstr>
      <vt:lpstr>Compound  مركب</vt:lpstr>
      <vt:lpstr>Concept Check</vt:lpstr>
      <vt:lpstr>Pure Substances  مواد نقية</vt:lpstr>
      <vt:lpstr>Mixtures  مخاليط</vt:lpstr>
      <vt:lpstr>Homogeneous Mixture مخاليط متجانس</vt:lpstr>
      <vt:lpstr>Homogeneous Mixture – Examples مخاليط متجانسه - امثلة</vt:lpstr>
      <vt:lpstr>Heterogeneous Mixture خليط غير متجانس </vt:lpstr>
      <vt:lpstr>Heterogeneous Mixture – Examples خليط غير متجانس - أمثلة</vt:lpstr>
      <vt:lpstr>Concept Check</vt:lpstr>
      <vt:lpstr>عرض تقديمي في PowerPoint</vt:lpstr>
      <vt:lpstr>Distillation of a Solution Consisting of Salt Dissolved in Water</vt:lpstr>
      <vt:lpstr>عرض تقديمي في PowerPoint</vt:lpstr>
      <vt:lpstr>Filtration تصفية </vt:lpstr>
      <vt:lpstr>the Organization of Matter  تنظيم المسألة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Melinda Jensen</dc:creator>
  <cp:lastModifiedBy>Hp Pavilion g6</cp:lastModifiedBy>
  <cp:revision>26</cp:revision>
  <cp:lastPrinted>2018-09-29T20:48:28Z</cp:lastPrinted>
  <dcterms:created xsi:type="dcterms:W3CDTF">2013-12-25T05:30:28Z</dcterms:created>
  <dcterms:modified xsi:type="dcterms:W3CDTF">2018-10-09T18:16:07Z</dcterms:modified>
</cp:coreProperties>
</file>