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Default Extension="wav" ContentType="audio/x-wav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8" r:id="rId3"/>
    <p:sldId id="265" r:id="rId4"/>
    <p:sldId id="280" r:id="rId5"/>
    <p:sldId id="266" r:id="rId6"/>
    <p:sldId id="281" r:id="rId7"/>
    <p:sldId id="283" r:id="rId8"/>
    <p:sldId id="322" r:id="rId9"/>
    <p:sldId id="286" r:id="rId10"/>
    <p:sldId id="278" r:id="rId11"/>
    <p:sldId id="284" r:id="rId12"/>
    <p:sldId id="282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312" r:id="rId21"/>
    <p:sldId id="313" r:id="rId22"/>
    <p:sldId id="314" r:id="rId23"/>
    <p:sldId id="315" r:id="rId24"/>
    <p:sldId id="316" r:id="rId25"/>
    <p:sldId id="317" r:id="rId26"/>
    <p:sldId id="318" r:id="rId27"/>
    <p:sldId id="319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EEEEE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4.png"/><Relationship Id="rId5" Type="http://schemas.openxmlformats.org/officeDocument/2006/relationships/slide" Target="slide25.xml"/><Relationship Id="rId4" Type="http://schemas.openxmlformats.org/officeDocument/2006/relationships/slide" Target="slide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4.png"/><Relationship Id="rId5" Type="http://schemas.openxmlformats.org/officeDocument/2006/relationships/slide" Target="slide27.xml"/><Relationship Id="rId4" Type="http://schemas.openxmlformats.org/officeDocument/2006/relationships/slide" Target="slide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6" Type="http://schemas.openxmlformats.org/officeDocument/2006/relationships/slide" Target="slide5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slide" Target="slide5.xml"/><Relationship Id="rId5" Type="http://schemas.openxmlformats.org/officeDocument/2006/relationships/image" Target="../media/image4.png"/><Relationship Id="rId4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6" Type="http://schemas.openxmlformats.org/officeDocument/2006/relationships/slide" Target="slide4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slide" Target="slide4.xml"/><Relationship Id="rId5" Type="http://schemas.openxmlformats.org/officeDocument/2006/relationships/image" Target="../media/image4.png"/><Relationship Id="rId4" Type="http://schemas.openxmlformats.org/officeDocument/2006/relationships/image" Target="../media/image1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6" Type="http://schemas.openxmlformats.org/officeDocument/2006/relationships/slide" Target="slide7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slide" Target="slide7.xml"/><Relationship Id="rId5" Type="http://schemas.openxmlformats.org/officeDocument/2006/relationships/image" Target="../media/image4.png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6" Type="http://schemas.openxmlformats.org/officeDocument/2006/relationships/slide" Target="slide8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slide" Target="slide8.xml"/><Relationship Id="rId5" Type="http://schemas.openxmlformats.org/officeDocument/2006/relationships/image" Target="../media/image4.png"/><Relationship Id="rId4" Type="http://schemas.openxmlformats.org/officeDocument/2006/relationships/image" Target="../media/image1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6" Type="http://schemas.openxmlformats.org/officeDocument/2006/relationships/slide" Target="slide9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slide" Target="slide9.xml"/><Relationship Id="rId5" Type="http://schemas.openxmlformats.org/officeDocument/2006/relationships/image" Target="../media/image4.png"/><Relationship Id="rId4" Type="http://schemas.openxmlformats.org/officeDocument/2006/relationships/image" Target="../media/image1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6" Type="http://schemas.openxmlformats.org/officeDocument/2006/relationships/slide" Target="slide10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slide" Target="slide10.xml"/><Relationship Id="rId5" Type="http://schemas.openxmlformats.org/officeDocument/2006/relationships/image" Target="../media/image4.png"/><Relationship Id="rId4" Type="http://schemas.openxmlformats.org/officeDocument/2006/relationships/image" Target="../media/image11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6" Type="http://schemas.openxmlformats.org/officeDocument/2006/relationships/slide" Target="slide12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slide" Target="slide12.xml"/><Relationship Id="rId5" Type="http://schemas.openxmlformats.org/officeDocument/2006/relationships/image" Target="../media/image4.png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4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slide" Target="slide16.xml"/><Relationship Id="rId5" Type="http://schemas.openxmlformats.org/officeDocument/2006/relationships/slide" Target="slide17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4.png"/><Relationship Id="rId5" Type="http://schemas.openxmlformats.org/officeDocument/2006/relationships/slide" Target="slide15.xml"/><Relationship Id="rId4" Type="http://schemas.openxmlformats.org/officeDocument/2006/relationships/slide" Target="slide1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7.m4a"/><Relationship Id="rId7" Type="http://schemas.openxmlformats.org/officeDocument/2006/relationships/image" Target="../media/image4.png"/><Relationship Id="rId2" Type="http://schemas.openxmlformats.org/officeDocument/2006/relationships/video" Target="../media/media6.mp4"/><Relationship Id="rId1" Type="http://schemas.microsoft.com/office/2007/relationships/media" Target="../media/media6.mp4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7.m4a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slide" Target="slide19.xml"/><Relationship Id="rId5" Type="http://schemas.openxmlformats.org/officeDocument/2006/relationships/slide" Target="slide18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slide" Target="slide21.xml"/><Relationship Id="rId5" Type="http://schemas.openxmlformats.org/officeDocument/2006/relationships/slide" Target="slide20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4.png"/><Relationship Id="rId5" Type="http://schemas.openxmlformats.org/officeDocument/2006/relationships/slide" Target="slide23.xml"/><Relationship Id="rId4" Type="http://schemas.openxmlformats.org/officeDocument/2006/relationships/slide" Target="slide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1" t="19530" r="8285" b="13615"/>
          <a:stretch/>
        </p:blipFill>
        <p:spPr>
          <a:xfrm>
            <a:off x="2566554" y="3206839"/>
            <a:ext cx="6223216" cy="3315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8925059" y="1423732"/>
            <a:ext cx="301365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rgbClr val="FF0000"/>
                </a:solidFill>
                <a:cs typeface="+mj-cs"/>
              </a:rPr>
              <a:t>الْدرسُ (25)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557093"/>
            <a:ext cx="425993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 smtClean="0">
                <a:solidFill>
                  <a:srgbClr val="FF0000"/>
                </a:solidFill>
                <a:cs typeface="+mj-cs"/>
              </a:rPr>
              <a:t>صفحة </a:t>
            </a:r>
            <a:r>
              <a:rPr lang="ar-BH" sz="3200" b="1" dirty="0">
                <a:solidFill>
                  <a:srgbClr val="FF0000"/>
                </a:solidFill>
                <a:cs typeface="+mj-cs"/>
              </a:rPr>
              <a:t>40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62141" y="2458613"/>
            <a:ext cx="58276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3200" b="1" dirty="0" smtClean="0">
                <a:cs typeface="+mj-cs"/>
              </a:rPr>
              <a:t>الحَلَقَةُ </a:t>
            </a:r>
            <a:r>
              <a:rPr lang="ar-BH" sz="3200" b="1" dirty="0">
                <a:cs typeface="+mj-cs"/>
              </a:rPr>
              <a:t>الأولى – </a:t>
            </a:r>
            <a:r>
              <a:rPr lang="ar-BH" sz="3200" b="1" dirty="0" smtClean="0">
                <a:cs typeface="+mj-cs"/>
              </a:rPr>
              <a:t>اللُّغَةُ العَرَبِيَّةُ- الصَّفُ الأَوَلُ </a:t>
            </a:r>
            <a:endParaRPr lang="ar-BH" sz="3200" b="1" dirty="0"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12564" y="1568721"/>
            <a:ext cx="292236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BH" sz="3200" b="1" dirty="0">
                <a:solidFill>
                  <a:srgbClr val="FF0000"/>
                </a:solidFill>
              </a:rPr>
              <a:t>(فِي مَكْتَبَةِ الْصَّفِ)</a:t>
            </a:r>
            <a:endParaRPr lang="ar-BH" sz="3200" dirty="0"/>
          </a:p>
        </p:txBody>
      </p:sp>
      <p:pic>
        <p:nvPicPr>
          <p:cNvPr id="7" name="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23900" y="591295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226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994001" y="1654146"/>
            <a:ext cx="335540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عنْدي حِذاءٌ </a:t>
            </a:r>
            <a:r>
              <a:rPr lang="ar-BH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جَميلٌ.</a:t>
            </a:r>
            <a:endParaRPr lang="ar-BH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  <a:p>
            <a:pPr algn="ctr"/>
            <a:r>
              <a:rPr lang="ar-BH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عنْدي دَراجَةٌ </a:t>
            </a:r>
            <a:r>
              <a:rPr lang="ar-BH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جَميلَةٌ.</a:t>
            </a:r>
            <a:endParaRPr lang="en-US" sz="40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594099" y="3427132"/>
            <a:ext cx="239841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القارِبُ </a:t>
            </a:r>
            <a:r>
              <a:rPr lang="ar-BH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سَريعٌ.</a:t>
            </a:r>
            <a:endParaRPr lang="ar-BH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7594099" y="4717256"/>
            <a:ext cx="1770556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(سَريعَةٌ</a:t>
            </a:r>
            <a:r>
              <a:rPr lang="ar-BH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).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570196" y="4787272"/>
            <a:ext cx="130516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الْسَيَّارَةُ</a:t>
            </a:r>
            <a:endParaRPr lang="en-US" sz="40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48646" y="3545820"/>
            <a:ext cx="28392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عَنْدي كَلْبٌ </a:t>
            </a:r>
            <a:r>
              <a:rPr lang="ar-BH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كَبيرٌ.</a:t>
            </a:r>
            <a:endParaRPr lang="ar-BH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868800" y="4688224"/>
            <a:ext cx="1502334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(كَبيرَةٌ</a:t>
            </a:r>
            <a:r>
              <a:rPr lang="ar-BH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).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327926" y="4739878"/>
            <a:ext cx="18325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عَنْدي لُعْبَةٌ</a:t>
            </a:r>
            <a:endParaRPr lang="en-US" sz="40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5707296" y="4710112"/>
            <a:ext cx="1642111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(سَريعٌ</a:t>
            </a:r>
            <a:r>
              <a:rPr lang="ar-BH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).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266044" y="4688224"/>
            <a:ext cx="1358064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(كَبيرٌ</a:t>
            </a:r>
            <a:r>
              <a:rPr lang="ar-BH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).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045064" y="1723192"/>
            <a:ext cx="1159292" cy="923330"/>
          </a:xfrm>
          <a:prstGeom prst="rect">
            <a:avLst/>
          </a:prstGeom>
          <a:solidFill>
            <a:srgbClr val="92D05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مِثَالٌ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46987" y="456772"/>
            <a:ext cx="904110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3600" b="1" dirty="0" smtClean="0">
                <a:solidFill>
                  <a:srgbClr val="FF0000"/>
                </a:solidFill>
                <a:cs typeface="+mj-cs"/>
              </a:rPr>
              <a:t>أَخْتارُ الكَلِمَةَ المُناسِبِةَ لِأَحْصِلَ على جُمْلَةٍ تامةٍ كَما </a:t>
            </a:r>
            <a:r>
              <a:rPr lang="ar-BH" sz="3600" b="1" dirty="0">
                <a:solidFill>
                  <a:srgbClr val="FF0000"/>
                </a:solidFill>
                <a:cs typeface="+mj-cs"/>
              </a:rPr>
              <a:t>في المِثالِ: </a:t>
            </a:r>
          </a:p>
        </p:txBody>
      </p:sp>
      <p:pic>
        <p:nvPicPr>
          <p:cNvPr id="2" name="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86605" y="6096000"/>
            <a:ext cx="609600" cy="609600"/>
          </a:xfrm>
          <a:prstGeom prst="rect">
            <a:avLst/>
          </a:prstGeom>
        </p:spPr>
      </p:pic>
      <p:sp>
        <p:nvSpPr>
          <p:cNvPr id="25" name="مستطيل مستدير الزوايا 24"/>
          <p:cNvSpPr/>
          <p:nvPr/>
        </p:nvSpPr>
        <p:spPr>
          <a:xfrm>
            <a:off x="613895" y="456772"/>
            <a:ext cx="1254905" cy="73460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400" dirty="0" smtClean="0">
                <a:solidFill>
                  <a:schemeClr val="tx1"/>
                </a:solidFill>
              </a:rPr>
              <a:t>التدريبُ السَّادِسُ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3324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 animBg="1"/>
      <p:bldP spid="19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714795" y="432465"/>
            <a:ext cx="816858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3600" b="1" dirty="0">
                <a:solidFill>
                  <a:srgbClr val="FF0000"/>
                </a:solidFill>
                <a:cs typeface="+mj-cs"/>
              </a:rPr>
              <a:t>أَقْرَأُ الكَلِماتِ التالِيَةِ بَعْدَ وَضْعِ المَقْطَعِ المُناسِب: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0470776" y="2878428"/>
            <a:ext cx="1377787" cy="12232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4800" dirty="0">
                <a:solidFill>
                  <a:schemeClr val="tx1"/>
                </a:solidFill>
                <a:cs typeface="+mj-cs"/>
              </a:rPr>
              <a:t>تا 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8225305" y="2034862"/>
            <a:ext cx="2078867" cy="843566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7919083" y="3432115"/>
            <a:ext cx="2200142" cy="62248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8225305" y="4101706"/>
            <a:ext cx="1983347" cy="661808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7005178" y="1422548"/>
            <a:ext cx="103251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جِرٌ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850895" y="2849250"/>
            <a:ext cx="86073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مِرٌ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856116" y="4301849"/>
            <a:ext cx="8627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سِعٌ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421303" y="2970449"/>
            <a:ext cx="1377787" cy="12232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4800" dirty="0">
                <a:solidFill>
                  <a:schemeClr val="tx1"/>
                </a:solidFill>
                <a:cs typeface="+mj-cs"/>
              </a:rPr>
              <a:t>تمـ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2282101" y="2177658"/>
            <a:ext cx="1972598" cy="79279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1869610" y="3524136"/>
            <a:ext cx="2200142" cy="62248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2395470" y="4301849"/>
            <a:ext cx="1853653" cy="92333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904314" y="1391693"/>
            <a:ext cx="137778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سَاحٌ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18040" y="3062470"/>
            <a:ext cx="9124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رَحُ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369783" y="4763514"/>
            <a:ext cx="8082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دَحُ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05178" y="2177658"/>
            <a:ext cx="1296473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BH" sz="4400" dirty="0">
                <a:solidFill>
                  <a:srgbClr val="C00000"/>
                </a:solidFill>
              </a:rPr>
              <a:t>تاجِرٌ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753056" y="3622368"/>
            <a:ext cx="1296473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BH" sz="4400" dirty="0">
                <a:solidFill>
                  <a:srgbClr val="C00000"/>
                </a:solidFill>
              </a:rPr>
              <a:t>تامِرٌ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856115" y="5153356"/>
            <a:ext cx="1296473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BH" sz="4400" dirty="0">
                <a:solidFill>
                  <a:srgbClr val="C00000"/>
                </a:solidFill>
              </a:rPr>
              <a:t>تاسِعٌ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85628" y="2269679"/>
            <a:ext cx="1296473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BH" sz="4400" dirty="0">
                <a:solidFill>
                  <a:srgbClr val="C00000"/>
                </a:solidFill>
              </a:rPr>
              <a:t>تِمْسَاحٌ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066013" y="3925402"/>
            <a:ext cx="1296473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BH" sz="4400" dirty="0">
                <a:solidFill>
                  <a:srgbClr val="C00000"/>
                </a:solidFill>
              </a:rPr>
              <a:t>تَمْرَحُ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098997" y="5538076"/>
            <a:ext cx="1296473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BH" sz="4400" dirty="0">
                <a:solidFill>
                  <a:srgbClr val="C00000"/>
                </a:solidFill>
              </a:rPr>
              <a:t>تَمْدَحُ</a:t>
            </a:r>
          </a:p>
        </p:txBody>
      </p:sp>
      <p:pic>
        <p:nvPicPr>
          <p:cNvPr id="4" name="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3368" y="6134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3302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" grpId="0" animBg="1"/>
      <p:bldP spid="23" grpId="0"/>
      <p:bldP spid="24" grpId="0"/>
      <p:bldP spid="25" grpId="0"/>
      <p:bldP spid="26" grpId="0" animBg="1"/>
      <p:bldP spid="30" grpId="0"/>
      <p:bldP spid="31" grpId="0"/>
      <p:bldP spid="32" grpId="0"/>
      <p:bldP spid="3" grpId="0"/>
      <p:bldP spid="21" grpId="0"/>
      <p:bldP spid="22" grpId="0"/>
      <p:bldP spid="33" grpId="0"/>
      <p:bldP spid="34" grpId="0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915568" y="615911"/>
            <a:ext cx="69280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3600" b="1" dirty="0">
                <a:solidFill>
                  <a:srgbClr val="FF0000"/>
                </a:solidFill>
              </a:rPr>
              <a:t>أَخْتارُ المَقْطَعَ المُناسِبَ بِحَسَبِ الكَلِمَةِ: 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0363308"/>
              </p:ext>
            </p:extLst>
          </p:nvPr>
        </p:nvGraphicFramePr>
        <p:xfrm>
          <a:off x="1915569" y="1732057"/>
          <a:ext cx="7412158" cy="359979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4824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6486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96486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952053">
                <a:tc>
                  <a:txBody>
                    <a:bodyPr/>
                    <a:lstStyle/>
                    <a:p>
                      <a:pPr algn="ctr" rtl="1"/>
                      <a:r>
                        <a:rPr lang="ar-BH" sz="2400" b="1" dirty="0" smtClean="0">
                          <a:cs typeface="+mj-cs"/>
                        </a:rPr>
                        <a:t>الْكَلِمَةُ</a:t>
                      </a:r>
                      <a:r>
                        <a:rPr lang="ar-BH" sz="2400" b="1" baseline="0" dirty="0" smtClean="0">
                          <a:cs typeface="+mj-cs"/>
                        </a:rPr>
                        <a:t> </a:t>
                      </a:r>
                      <a:endParaRPr lang="ar-BH" sz="2400" b="1" dirty="0">
                        <a:cs typeface="+mj-cs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ar-BH" sz="2400" b="1" smtClean="0">
                          <a:cs typeface="+mj-cs"/>
                        </a:rPr>
                        <a:t>الْمَقْطَعُ</a:t>
                      </a:r>
                      <a:endParaRPr lang="ar-BH" sz="2400" b="1" dirty="0">
                        <a:cs typeface="+mj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BH" sz="2400" b="1" dirty="0"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82581">
                <a:tc>
                  <a:txBody>
                    <a:bodyPr/>
                    <a:lstStyle/>
                    <a:p>
                      <a:pPr algn="ctr" rtl="1"/>
                      <a:r>
                        <a:rPr lang="ar-BH" sz="2400" b="1" dirty="0">
                          <a:cs typeface="+mj-cs"/>
                        </a:rPr>
                        <a:t>تُـوتٌ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4" action="ppaction://hlinksldjump"/>
                        </a:rPr>
                        <a:t>تـو</a:t>
                      </a:r>
                      <a:endParaRPr lang="ar-BH" sz="2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5" action="ppaction://hlinksldjump"/>
                        </a:rPr>
                        <a:t>ت</a:t>
                      </a:r>
                      <a:endParaRPr lang="ar-BH" sz="2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82581">
                <a:tc>
                  <a:txBody>
                    <a:bodyPr/>
                    <a:lstStyle/>
                    <a:p>
                      <a:pPr algn="ctr" rtl="1"/>
                      <a:r>
                        <a:rPr lang="ar-BH" sz="2400" b="1" dirty="0">
                          <a:cs typeface="+mj-cs"/>
                        </a:rPr>
                        <a:t>مِفْـتَاحٌ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2400" b="1" dirty="0" smtClean="0">
                          <a:cs typeface="+mj-cs"/>
                          <a:hlinkClick r:id="rId5" action="ppaction://hlinksldjump"/>
                        </a:rPr>
                        <a:t>تا</a:t>
                      </a:r>
                      <a:endParaRPr lang="ar-BH" sz="2400" b="1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4" action="ppaction://hlinksldjump"/>
                        </a:rPr>
                        <a:t>ـتـا</a:t>
                      </a:r>
                      <a:endParaRPr lang="ar-BH" sz="2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82581">
                <a:tc>
                  <a:txBody>
                    <a:bodyPr/>
                    <a:lstStyle/>
                    <a:p>
                      <a:pPr algn="ctr" rtl="1"/>
                      <a:r>
                        <a:rPr lang="ar-BH" sz="2400" b="1" dirty="0">
                          <a:cs typeface="+mj-cs"/>
                        </a:rPr>
                        <a:t>تِيـنٌ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4" action="ppaction://hlinksldjump"/>
                        </a:rPr>
                        <a:t>تيـ</a:t>
                      </a:r>
                      <a:endParaRPr lang="ar-BH" sz="2400" b="1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2400" b="1" dirty="0" smtClean="0">
                          <a:cs typeface="+mj-cs"/>
                          <a:hlinkClick r:id="rId5" action="ppaction://hlinksldjump"/>
                        </a:rPr>
                        <a:t>ـتـ</a:t>
                      </a:r>
                      <a:endParaRPr lang="ar-BH" sz="2400" b="1" dirty="0"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2128" y="6083300"/>
            <a:ext cx="609600" cy="609600"/>
          </a:xfrm>
          <a:prstGeom prst="rect">
            <a:avLst/>
          </a:prstGeom>
        </p:spPr>
      </p:pic>
      <p:sp>
        <p:nvSpPr>
          <p:cNvPr id="6" name="مستطيل مستدير الزوايا 5"/>
          <p:cNvSpPr/>
          <p:nvPr/>
        </p:nvSpPr>
        <p:spPr>
          <a:xfrm>
            <a:off x="412128" y="615911"/>
            <a:ext cx="1254905" cy="73460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400" dirty="0" smtClean="0">
                <a:solidFill>
                  <a:schemeClr val="tx1"/>
                </a:solidFill>
              </a:rPr>
              <a:t>التدْريبُ السَّابِعُ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7553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0970" y="2304489"/>
            <a:ext cx="9144000" cy="3658427"/>
          </a:xfrm>
        </p:spPr>
        <p:txBody>
          <a:bodyPr>
            <a:noAutofit/>
          </a:bodyPr>
          <a:lstStyle/>
          <a:p>
            <a:pPr algn="ctr"/>
            <a:r>
              <a:rPr lang="ar-BH" sz="16600" b="1" dirty="0">
                <a:solidFill>
                  <a:schemeClr val="tx2"/>
                </a:solidFill>
              </a:rPr>
              <a:t>وفَّقَكَ الله</a:t>
            </a:r>
          </a:p>
        </p:txBody>
      </p:sp>
      <p:pic>
        <p:nvPicPr>
          <p:cNvPr id="2" name="1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9900" y="60579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47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33578" y="4280980"/>
            <a:ext cx="412484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13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أَحْسَنْتَ</a:t>
            </a:r>
            <a:endParaRPr lang="en-US" sz="13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577" y="967982"/>
            <a:ext cx="4286848" cy="3067478"/>
          </a:xfrm>
          <a:prstGeom prst="rect">
            <a:avLst/>
          </a:prstGeom>
        </p:spPr>
      </p:pic>
      <p:pic>
        <p:nvPicPr>
          <p:cNvPr id="5" name="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3700" y="6032500"/>
            <a:ext cx="609600" cy="609600"/>
          </a:xfrm>
          <a:prstGeom prst="rect">
            <a:avLst/>
          </a:prstGeom>
        </p:spPr>
      </p:pic>
      <p:sp>
        <p:nvSpPr>
          <p:cNvPr id="6" name="مستطيل مستدير الزوايا 5">
            <a:hlinkClick r:id="rId6" action="ppaction://hlinksldjump"/>
          </p:cNvPr>
          <p:cNvSpPr/>
          <p:nvPr/>
        </p:nvSpPr>
        <p:spPr>
          <a:xfrm>
            <a:off x="393700" y="600678"/>
            <a:ext cx="1254905" cy="7346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400" dirty="0" smtClean="0">
                <a:solidFill>
                  <a:schemeClr val="tx1"/>
                </a:solidFill>
              </a:rPr>
              <a:t>التدريبُ الثَّاني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6250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86442" y="4835964"/>
            <a:ext cx="661912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9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حاوِلْ مَرَةً أُخرى</a:t>
            </a:r>
            <a:endParaRPr lang="en-US" sz="9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756" y="1573820"/>
            <a:ext cx="3251984" cy="2150522"/>
          </a:xfrm>
          <a:prstGeom prst="rect">
            <a:avLst/>
          </a:prstGeom>
        </p:spPr>
      </p:pic>
      <p:pic>
        <p:nvPicPr>
          <p:cNvPr id="5" name="1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2600" y="6100824"/>
            <a:ext cx="609600" cy="609600"/>
          </a:xfrm>
          <a:prstGeom prst="rect">
            <a:avLst/>
          </a:prstGeom>
        </p:spPr>
      </p:pic>
      <p:sp>
        <p:nvSpPr>
          <p:cNvPr id="6" name="مستطيل مستدير الزوايا 5">
            <a:hlinkClick r:id="rId6" action="ppaction://hlinksldjump"/>
          </p:cNvPr>
          <p:cNvSpPr/>
          <p:nvPr/>
        </p:nvSpPr>
        <p:spPr>
          <a:xfrm>
            <a:off x="264945" y="630913"/>
            <a:ext cx="1254905" cy="7346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400" dirty="0" smtClean="0">
                <a:solidFill>
                  <a:schemeClr val="tx1"/>
                </a:solidFill>
              </a:rPr>
              <a:t>التدريبُ الثَّاني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4007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33578" y="4280980"/>
            <a:ext cx="412484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13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أَحْسَنْتَ</a:t>
            </a:r>
            <a:endParaRPr lang="en-US" sz="13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577" y="967982"/>
            <a:ext cx="4286848" cy="3067478"/>
          </a:xfrm>
          <a:prstGeom prst="rect">
            <a:avLst/>
          </a:prstGeom>
        </p:spPr>
      </p:pic>
      <p:pic>
        <p:nvPicPr>
          <p:cNvPr id="3" name="1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3588" y="6057900"/>
            <a:ext cx="609600" cy="609600"/>
          </a:xfrm>
          <a:prstGeom prst="rect">
            <a:avLst/>
          </a:prstGeom>
        </p:spPr>
      </p:pic>
      <p:sp>
        <p:nvSpPr>
          <p:cNvPr id="6" name="مستطيل مستدير الزوايا 5">
            <a:hlinkClick r:id="rId6" action="ppaction://hlinksldjump"/>
          </p:cNvPr>
          <p:cNvSpPr/>
          <p:nvPr/>
        </p:nvSpPr>
        <p:spPr>
          <a:xfrm>
            <a:off x="738388" y="347899"/>
            <a:ext cx="1254905" cy="73460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400" dirty="0" smtClean="0">
                <a:solidFill>
                  <a:schemeClr val="tx1"/>
                </a:solidFill>
              </a:rPr>
              <a:t>التدريبُ الأوَّلُ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5226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86442" y="4835964"/>
            <a:ext cx="661912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9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حاوِلْ مَرَةً أُخرى</a:t>
            </a:r>
            <a:endParaRPr lang="en-US" sz="9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756" y="1573820"/>
            <a:ext cx="3251984" cy="2150522"/>
          </a:xfrm>
          <a:prstGeom prst="rect">
            <a:avLst/>
          </a:prstGeom>
        </p:spPr>
      </p:pic>
      <p:pic>
        <p:nvPicPr>
          <p:cNvPr id="3" name="1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3588" y="6100824"/>
            <a:ext cx="609600" cy="609600"/>
          </a:xfrm>
          <a:prstGeom prst="rect">
            <a:avLst/>
          </a:prstGeom>
        </p:spPr>
      </p:pic>
      <p:sp>
        <p:nvSpPr>
          <p:cNvPr id="6" name="مستطيل مستدير الزوايا 5">
            <a:hlinkClick r:id="rId6" action="ppaction://hlinksldjump"/>
          </p:cNvPr>
          <p:cNvSpPr/>
          <p:nvPr/>
        </p:nvSpPr>
        <p:spPr>
          <a:xfrm>
            <a:off x="738388" y="347899"/>
            <a:ext cx="1254905" cy="73460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400" dirty="0" smtClean="0">
                <a:solidFill>
                  <a:schemeClr val="tx1"/>
                </a:solidFill>
              </a:rPr>
              <a:t>التدريبُ الأوَّلُ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7693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33578" y="4280980"/>
            <a:ext cx="412484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13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أَحْسَنْتَ</a:t>
            </a:r>
            <a:endParaRPr lang="en-US" sz="13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577" y="967982"/>
            <a:ext cx="4286848" cy="3067478"/>
          </a:xfrm>
          <a:prstGeom prst="rect">
            <a:avLst/>
          </a:prstGeom>
        </p:spPr>
      </p:pic>
      <p:pic>
        <p:nvPicPr>
          <p:cNvPr id="3" name="1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2660" y="6096000"/>
            <a:ext cx="609600" cy="609600"/>
          </a:xfrm>
          <a:prstGeom prst="rect">
            <a:avLst/>
          </a:prstGeom>
        </p:spPr>
      </p:pic>
      <p:sp>
        <p:nvSpPr>
          <p:cNvPr id="6" name="مستطيل مستدير الزوايا 5">
            <a:hlinkClick r:id="rId6" action="ppaction://hlinksldjump"/>
          </p:cNvPr>
          <p:cNvSpPr/>
          <p:nvPr/>
        </p:nvSpPr>
        <p:spPr>
          <a:xfrm>
            <a:off x="596040" y="477002"/>
            <a:ext cx="1254905" cy="73460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400" dirty="0" smtClean="0">
                <a:solidFill>
                  <a:schemeClr val="tx1"/>
                </a:solidFill>
              </a:rPr>
              <a:t>التدريبُ الثَّالث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6423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86442" y="4835964"/>
            <a:ext cx="661912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9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حاوِلْ مَرَةً أُخرى</a:t>
            </a:r>
            <a:endParaRPr lang="en-US" sz="9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756" y="1573820"/>
            <a:ext cx="3251984" cy="2150522"/>
          </a:xfrm>
          <a:prstGeom prst="rect">
            <a:avLst/>
          </a:prstGeom>
        </p:spPr>
      </p:pic>
      <p:pic>
        <p:nvPicPr>
          <p:cNvPr id="3" name="1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2660" y="6100824"/>
            <a:ext cx="609600" cy="609600"/>
          </a:xfrm>
          <a:prstGeom prst="rect">
            <a:avLst/>
          </a:prstGeom>
        </p:spPr>
      </p:pic>
      <p:sp>
        <p:nvSpPr>
          <p:cNvPr id="6" name="مستطيل مستدير الزوايا 5">
            <a:hlinkClick r:id="rId6" action="ppaction://hlinksldjump"/>
          </p:cNvPr>
          <p:cNvSpPr/>
          <p:nvPr/>
        </p:nvSpPr>
        <p:spPr>
          <a:xfrm>
            <a:off x="596040" y="477002"/>
            <a:ext cx="1254905" cy="73460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400" dirty="0" smtClean="0">
                <a:solidFill>
                  <a:schemeClr val="tx1"/>
                </a:solidFill>
              </a:rPr>
              <a:t>التدريبُ الثَّالث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2755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2" t="57416" r="49242" b="20575"/>
          <a:stretch/>
        </p:blipFill>
        <p:spPr>
          <a:xfrm>
            <a:off x="1435444" y="3369266"/>
            <a:ext cx="3143546" cy="24262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006884" y="360608"/>
            <a:ext cx="153258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4800" dirty="0" smtClean="0">
                <a:solidFill>
                  <a:srgbClr val="FF0000"/>
                </a:solidFill>
                <a:cs typeface="+mj-cs"/>
              </a:rPr>
              <a:t>أَقْرَأُ: </a:t>
            </a:r>
            <a:endParaRPr lang="ar-BH" sz="4800" dirty="0">
              <a:solidFill>
                <a:srgbClr val="FF0000"/>
              </a:solidFill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2" t="18404" r="49016" b="61126"/>
          <a:stretch/>
        </p:blipFill>
        <p:spPr>
          <a:xfrm>
            <a:off x="1403797" y="675379"/>
            <a:ext cx="3206840" cy="22996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37915" y="1451400"/>
            <a:ext cx="446896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3600" b="1" dirty="0" smtClean="0">
                <a:cs typeface="+mj-cs"/>
              </a:rPr>
              <a:t>أَمَل</a:t>
            </a:r>
            <a:r>
              <a:rPr lang="ar-BH" sz="3600" b="1" dirty="0" smtClean="0">
                <a:solidFill>
                  <a:srgbClr val="FF0000"/>
                </a:solidFill>
                <a:cs typeface="+mj-cs"/>
              </a:rPr>
              <a:t>ُ </a:t>
            </a:r>
            <a:r>
              <a:rPr lang="ar-BH" sz="3600" b="1" dirty="0" smtClean="0">
                <a:cs typeface="+mj-cs"/>
              </a:rPr>
              <a:t>في </a:t>
            </a:r>
            <a:r>
              <a:rPr lang="ar-BH" sz="3600" b="1" dirty="0">
                <a:cs typeface="+mj-cs"/>
              </a:rPr>
              <a:t>مَكْ</a:t>
            </a:r>
            <a:r>
              <a:rPr lang="ar-BH" sz="3600" b="1" dirty="0">
                <a:solidFill>
                  <a:srgbClr val="FF0000"/>
                </a:solidFill>
                <a:cs typeface="+mj-cs"/>
              </a:rPr>
              <a:t>تَ</a:t>
            </a:r>
            <a:r>
              <a:rPr lang="ar-BH" sz="3600" b="1" dirty="0">
                <a:cs typeface="+mj-cs"/>
              </a:rPr>
              <a:t>بَ</a:t>
            </a:r>
            <a:r>
              <a:rPr lang="ar-BH" sz="3600" b="1" dirty="0">
                <a:solidFill>
                  <a:schemeClr val="accent1">
                    <a:lumMod val="75000"/>
                  </a:schemeClr>
                </a:solidFill>
                <a:cs typeface="+mj-cs"/>
              </a:rPr>
              <a:t>ةِ</a:t>
            </a:r>
            <a:r>
              <a:rPr lang="ar-BH" sz="3600" b="1" dirty="0">
                <a:cs typeface="+mj-cs"/>
              </a:rPr>
              <a:t> </a:t>
            </a:r>
            <a:r>
              <a:rPr lang="ar-BH" sz="3600" b="1" dirty="0" smtClean="0">
                <a:cs typeface="+mj-cs"/>
              </a:rPr>
              <a:t>الصَّفِ.</a:t>
            </a:r>
            <a:endParaRPr lang="ar-BH" sz="3600" b="1" dirty="0"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51550" y="3127094"/>
            <a:ext cx="525458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3600" b="1" dirty="0">
                <a:cs typeface="+mj-cs"/>
              </a:rPr>
              <a:t>في </a:t>
            </a:r>
            <a:r>
              <a:rPr lang="ar-BH" sz="3600" b="1" dirty="0" smtClean="0">
                <a:cs typeface="+mj-cs"/>
              </a:rPr>
              <a:t>مَكْ</a:t>
            </a:r>
            <a:r>
              <a:rPr lang="ar-BH" sz="3600" b="1" dirty="0" smtClean="0">
                <a:solidFill>
                  <a:srgbClr val="FF0000"/>
                </a:solidFill>
                <a:cs typeface="+mj-cs"/>
              </a:rPr>
              <a:t>تَ</a:t>
            </a:r>
            <a:r>
              <a:rPr lang="ar-BH" sz="3600" b="1" dirty="0" smtClean="0">
                <a:cs typeface="+mj-cs"/>
              </a:rPr>
              <a:t>بَ</a:t>
            </a:r>
            <a:r>
              <a:rPr lang="ar-BH" sz="3600" b="1" dirty="0" smtClean="0">
                <a:solidFill>
                  <a:schemeClr val="accent1">
                    <a:lumMod val="75000"/>
                  </a:schemeClr>
                </a:solidFill>
                <a:cs typeface="+mj-cs"/>
              </a:rPr>
              <a:t>ةِ</a:t>
            </a:r>
            <a:r>
              <a:rPr lang="ar-BH" sz="3600" b="1" dirty="0" smtClean="0">
                <a:cs typeface="+mj-cs"/>
              </a:rPr>
              <a:t> </a:t>
            </a:r>
            <a:r>
              <a:rPr lang="ar-BH" sz="3600" b="1" dirty="0">
                <a:cs typeface="+mj-cs"/>
              </a:rPr>
              <a:t>الصَّفِ </a:t>
            </a:r>
            <a:r>
              <a:rPr lang="ar-BH" sz="3600" b="1" dirty="0" smtClean="0">
                <a:cs typeface="+mj-cs"/>
              </a:rPr>
              <a:t>قِصَصٌ ومَجَلاتٌ.</a:t>
            </a:r>
            <a:endParaRPr lang="ar-BH" sz="3600" b="1" dirty="0"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86022" y="4802788"/>
            <a:ext cx="446896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3600" b="1" dirty="0" smtClean="0">
                <a:cs typeface="+mj-cs"/>
              </a:rPr>
              <a:t>أَمَلُ </a:t>
            </a:r>
            <a:r>
              <a:rPr lang="ar-BH" sz="3600" b="1" dirty="0" smtClean="0">
                <a:solidFill>
                  <a:srgbClr val="FF0000"/>
                </a:solidFill>
                <a:cs typeface="+mj-cs"/>
              </a:rPr>
              <a:t>تُـ</a:t>
            </a:r>
            <a:r>
              <a:rPr lang="ar-BH" sz="3600" b="1" dirty="0" smtClean="0">
                <a:cs typeface="+mj-cs"/>
              </a:rPr>
              <a:t>حِبُّ القِصَصَ.</a:t>
            </a:r>
            <a:endParaRPr lang="ar-BH" sz="3600" b="1" dirty="0">
              <a:solidFill>
                <a:srgbClr val="FF0000"/>
              </a:solidFill>
              <a:cs typeface="+mj-cs"/>
            </a:endParaRPr>
          </a:p>
        </p:txBody>
      </p:sp>
      <p:pic>
        <p:nvPicPr>
          <p:cNvPr id="3" name="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8412" y="57954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3175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33578" y="4280980"/>
            <a:ext cx="412484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13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أَحْسَنْتَ</a:t>
            </a:r>
            <a:endParaRPr lang="en-US" sz="13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577" y="967982"/>
            <a:ext cx="4286848" cy="3067478"/>
          </a:xfrm>
          <a:prstGeom prst="rect">
            <a:avLst/>
          </a:prstGeom>
        </p:spPr>
      </p:pic>
      <p:pic>
        <p:nvPicPr>
          <p:cNvPr id="3" name="2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2660" y="6096000"/>
            <a:ext cx="609600" cy="609600"/>
          </a:xfrm>
          <a:prstGeom prst="rect">
            <a:avLst/>
          </a:prstGeom>
        </p:spPr>
      </p:pic>
      <p:sp>
        <p:nvSpPr>
          <p:cNvPr id="6" name="مستطيل مستدير الزوايا 5">
            <a:hlinkClick r:id="rId6" action="ppaction://hlinksldjump"/>
          </p:cNvPr>
          <p:cNvSpPr/>
          <p:nvPr/>
        </p:nvSpPr>
        <p:spPr>
          <a:xfrm>
            <a:off x="396936" y="421353"/>
            <a:ext cx="1254905" cy="73460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400" dirty="0" smtClean="0">
                <a:solidFill>
                  <a:schemeClr val="tx1"/>
                </a:solidFill>
              </a:rPr>
              <a:t>التدريبُ الرَّابعُ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5553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86442" y="4835964"/>
            <a:ext cx="661912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9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حاوِلْ مَرَةً أُخرى</a:t>
            </a:r>
            <a:endParaRPr lang="en-US" sz="9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756" y="1573820"/>
            <a:ext cx="3251984" cy="2150522"/>
          </a:xfrm>
          <a:prstGeom prst="rect">
            <a:avLst/>
          </a:prstGeom>
        </p:spPr>
      </p:pic>
      <p:pic>
        <p:nvPicPr>
          <p:cNvPr id="3" name="2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2660" y="6100824"/>
            <a:ext cx="609600" cy="609600"/>
          </a:xfrm>
          <a:prstGeom prst="rect">
            <a:avLst/>
          </a:prstGeom>
        </p:spPr>
      </p:pic>
      <p:sp>
        <p:nvSpPr>
          <p:cNvPr id="6" name="مستطيل مستدير الزوايا 5">
            <a:hlinkClick r:id="rId6" action="ppaction://hlinksldjump"/>
          </p:cNvPr>
          <p:cNvSpPr/>
          <p:nvPr/>
        </p:nvSpPr>
        <p:spPr>
          <a:xfrm>
            <a:off x="396936" y="421353"/>
            <a:ext cx="1254905" cy="73460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400" dirty="0" smtClean="0">
                <a:solidFill>
                  <a:schemeClr val="tx1"/>
                </a:solidFill>
              </a:rPr>
              <a:t>التدريبُ الرَّابعُ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9691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33578" y="4280980"/>
            <a:ext cx="412484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13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أَحْسَنْتَ</a:t>
            </a:r>
            <a:endParaRPr lang="en-US" sz="13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577" y="967982"/>
            <a:ext cx="4286848" cy="3067478"/>
          </a:xfrm>
          <a:prstGeom prst="rect">
            <a:avLst/>
          </a:prstGeom>
        </p:spPr>
      </p:pic>
      <p:pic>
        <p:nvPicPr>
          <p:cNvPr id="3" name="2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821" y="6083300"/>
            <a:ext cx="609600" cy="609600"/>
          </a:xfrm>
          <a:prstGeom prst="rect">
            <a:avLst/>
          </a:prstGeom>
        </p:spPr>
      </p:pic>
      <p:sp>
        <p:nvSpPr>
          <p:cNvPr id="6" name="مستطيل مستدير الزوايا 5">
            <a:hlinkClick r:id="rId6" action="ppaction://hlinksldjump"/>
          </p:cNvPr>
          <p:cNvSpPr/>
          <p:nvPr/>
        </p:nvSpPr>
        <p:spPr>
          <a:xfrm>
            <a:off x="579799" y="551394"/>
            <a:ext cx="1254905" cy="734607"/>
          </a:xfrm>
          <a:prstGeom prst="roundRect">
            <a:avLst/>
          </a:prstGeom>
          <a:solidFill>
            <a:srgbClr val="FF6699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400" dirty="0" smtClean="0">
                <a:solidFill>
                  <a:schemeClr val="tx1"/>
                </a:solidFill>
              </a:rPr>
              <a:t>التدْريبُ الخامس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3958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86442" y="4835964"/>
            <a:ext cx="661912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9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حاوِلْ مَرَةً أُخرى</a:t>
            </a:r>
            <a:endParaRPr lang="en-US" sz="9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756" y="1573820"/>
            <a:ext cx="3251984" cy="2150522"/>
          </a:xfrm>
          <a:prstGeom prst="rect">
            <a:avLst/>
          </a:prstGeom>
        </p:spPr>
      </p:pic>
      <p:pic>
        <p:nvPicPr>
          <p:cNvPr id="3" name="2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2128" y="6100824"/>
            <a:ext cx="609600" cy="609600"/>
          </a:xfrm>
          <a:prstGeom prst="rect">
            <a:avLst/>
          </a:prstGeom>
        </p:spPr>
      </p:pic>
      <p:sp>
        <p:nvSpPr>
          <p:cNvPr id="6" name="مستطيل مستدير الزوايا 5">
            <a:hlinkClick r:id="rId6" action="ppaction://hlinksldjump"/>
          </p:cNvPr>
          <p:cNvSpPr/>
          <p:nvPr/>
        </p:nvSpPr>
        <p:spPr>
          <a:xfrm>
            <a:off x="579799" y="551394"/>
            <a:ext cx="1254905" cy="734607"/>
          </a:xfrm>
          <a:prstGeom prst="roundRect">
            <a:avLst/>
          </a:prstGeom>
          <a:solidFill>
            <a:srgbClr val="FF6699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400" dirty="0" smtClean="0">
                <a:solidFill>
                  <a:schemeClr val="tx1"/>
                </a:solidFill>
              </a:rPr>
              <a:t>التدْريبُ الخامس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6978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33578" y="4280980"/>
            <a:ext cx="412484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13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أَحْسَنْتَ</a:t>
            </a:r>
            <a:endParaRPr lang="en-US" sz="13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577" y="967982"/>
            <a:ext cx="4286848" cy="3067478"/>
          </a:xfrm>
          <a:prstGeom prst="rect">
            <a:avLst/>
          </a:prstGeom>
        </p:spPr>
      </p:pic>
      <p:pic>
        <p:nvPicPr>
          <p:cNvPr id="3" name="2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1368" y="6057900"/>
            <a:ext cx="609600" cy="609600"/>
          </a:xfrm>
          <a:prstGeom prst="rect">
            <a:avLst/>
          </a:prstGeom>
        </p:spPr>
      </p:pic>
      <p:sp>
        <p:nvSpPr>
          <p:cNvPr id="6" name="مستطيل مستدير الزوايا 5">
            <a:hlinkClick r:id="rId6" action="ppaction://hlinksldjump"/>
          </p:cNvPr>
          <p:cNvSpPr/>
          <p:nvPr/>
        </p:nvSpPr>
        <p:spPr>
          <a:xfrm>
            <a:off x="613895" y="456772"/>
            <a:ext cx="1254905" cy="73460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400" dirty="0" smtClean="0">
                <a:solidFill>
                  <a:schemeClr val="tx1"/>
                </a:solidFill>
              </a:rPr>
              <a:t>التدريبُ السَّادِسُ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8874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86442" y="4835964"/>
            <a:ext cx="661912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9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حاوِلْ مَرَةً أُخرى</a:t>
            </a:r>
            <a:endParaRPr lang="en-US" sz="9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756" y="1573820"/>
            <a:ext cx="3251984" cy="2150522"/>
          </a:xfrm>
          <a:prstGeom prst="rect">
            <a:avLst/>
          </a:prstGeom>
        </p:spPr>
      </p:pic>
      <p:pic>
        <p:nvPicPr>
          <p:cNvPr id="3" name="2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1368" y="6100824"/>
            <a:ext cx="609600" cy="609600"/>
          </a:xfrm>
          <a:prstGeom prst="rect">
            <a:avLst/>
          </a:prstGeom>
        </p:spPr>
      </p:pic>
      <p:sp>
        <p:nvSpPr>
          <p:cNvPr id="6" name="مستطيل مستدير الزوايا 5">
            <a:hlinkClick r:id="rId6" action="ppaction://hlinksldjump"/>
          </p:cNvPr>
          <p:cNvSpPr/>
          <p:nvPr/>
        </p:nvSpPr>
        <p:spPr>
          <a:xfrm>
            <a:off x="613895" y="456772"/>
            <a:ext cx="1254905" cy="73460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400" dirty="0" smtClean="0">
                <a:solidFill>
                  <a:schemeClr val="tx1"/>
                </a:solidFill>
              </a:rPr>
              <a:t>التدريبُ السَّادِسُ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0327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33578" y="4280980"/>
            <a:ext cx="412484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13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أَحْسَنْتَ</a:t>
            </a:r>
            <a:endParaRPr lang="en-US" sz="13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577" y="967982"/>
            <a:ext cx="4286848" cy="3067478"/>
          </a:xfrm>
          <a:prstGeom prst="rect">
            <a:avLst/>
          </a:prstGeom>
        </p:spPr>
      </p:pic>
      <p:pic>
        <p:nvPicPr>
          <p:cNvPr id="3" name="2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2128" y="6057900"/>
            <a:ext cx="609600" cy="609600"/>
          </a:xfrm>
          <a:prstGeom prst="rect">
            <a:avLst/>
          </a:prstGeom>
        </p:spPr>
      </p:pic>
      <p:sp>
        <p:nvSpPr>
          <p:cNvPr id="6" name="مستطيل مستدير الزوايا 5">
            <a:hlinkClick r:id="rId6" action="ppaction://hlinksldjump"/>
          </p:cNvPr>
          <p:cNvSpPr/>
          <p:nvPr/>
        </p:nvSpPr>
        <p:spPr>
          <a:xfrm>
            <a:off x="412128" y="615911"/>
            <a:ext cx="1254905" cy="73460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400" dirty="0" smtClean="0">
                <a:solidFill>
                  <a:schemeClr val="tx1"/>
                </a:solidFill>
              </a:rPr>
              <a:t>التدْريبُ السَّابِعُ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5149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86442" y="4835964"/>
            <a:ext cx="661912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9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حاوِلْ مَرَةً أُخرى</a:t>
            </a:r>
            <a:endParaRPr lang="en-US" sz="9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756" y="1573820"/>
            <a:ext cx="3251984" cy="2150522"/>
          </a:xfrm>
          <a:prstGeom prst="rect">
            <a:avLst/>
          </a:prstGeom>
        </p:spPr>
      </p:pic>
      <p:pic>
        <p:nvPicPr>
          <p:cNvPr id="3" name="2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821" y="6100824"/>
            <a:ext cx="609600" cy="609600"/>
          </a:xfrm>
          <a:prstGeom prst="rect">
            <a:avLst/>
          </a:prstGeom>
        </p:spPr>
      </p:pic>
      <p:sp>
        <p:nvSpPr>
          <p:cNvPr id="6" name="مستطيل مستدير الزوايا 5">
            <a:hlinkClick r:id="rId6" action="ppaction://hlinksldjump"/>
          </p:cNvPr>
          <p:cNvSpPr/>
          <p:nvPr/>
        </p:nvSpPr>
        <p:spPr>
          <a:xfrm>
            <a:off x="412128" y="615911"/>
            <a:ext cx="1254905" cy="73460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400" dirty="0" smtClean="0">
                <a:solidFill>
                  <a:schemeClr val="tx1"/>
                </a:solidFill>
              </a:rPr>
              <a:t>التدْريبُ السَّابِعُ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3588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1" t="57465" r="23230" b="13803"/>
          <a:stretch/>
        </p:blipFill>
        <p:spPr>
          <a:xfrm>
            <a:off x="2099257" y="4248049"/>
            <a:ext cx="3181082" cy="19704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96" t="13333" r="8725" b="56620"/>
          <a:stretch/>
        </p:blipFill>
        <p:spPr>
          <a:xfrm>
            <a:off x="7250805" y="927279"/>
            <a:ext cx="2781837" cy="34238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06884" y="360608"/>
            <a:ext cx="153258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4800" dirty="0">
                <a:solidFill>
                  <a:srgbClr val="FF0000"/>
                </a:solidFill>
              </a:rPr>
              <a:t>أَقْرَأُ: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51149" y="1191605"/>
            <a:ext cx="446896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3600" b="1" dirty="0" smtClean="0"/>
              <a:t>أَمَلُ </a:t>
            </a:r>
            <a:r>
              <a:rPr lang="ar-BH" sz="3600" b="1" dirty="0">
                <a:solidFill>
                  <a:srgbClr val="FF0000"/>
                </a:solidFill>
              </a:rPr>
              <a:t>تَ</a:t>
            </a:r>
            <a:r>
              <a:rPr lang="ar-BH" sz="3600" b="1" dirty="0"/>
              <a:t>قْرَأُ </a:t>
            </a:r>
            <a:r>
              <a:rPr lang="ar-BH" sz="3600" b="1" dirty="0" smtClean="0"/>
              <a:t>قِصَّ</a:t>
            </a:r>
            <a:r>
              <a:rPr lang="ar-BH" sz="3600" b="1" dirty="0" smtClean="0">
                <a:solidFill>
                  <a:schemeClr val="accent1">
                    <a:lumMod val="75000"/>
                  </a:schemeClr>
                </a:solidFill>
              </a:rPr>
              <a:t>ةً</a:t>
            </a:r>
            <a:r>
              <a:rPr lang="ar-BH" sz="3600" b="1" dirty="0" smtClean="0"/>
              <a:t> جَديدَ</a:t>
            </a:r>
            <a:r>
              <a:rPr lang="ar-BH" sz="3600" b="1" dirty="0" smtClean="0">
                <a:solidFill>
                  <a:schemeClr val="accent1">
                    <a:lumMod val="75000"/>
                  </a:schemeClr>
                </a:solidFill>
              </a:rPr>
              <a:t>ةً.</a:t>
            </a:r>
            <a:endParaRPr lang="ar-BH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25770" y="2639179"/>
            <a:ext cx="337426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3600" b="1" dirty="0"/>
              <a:t>الْمُعَلِمَ</a:t>
            </a:r>
            <a:r>
              <a:rPr lang="ar-BH" sz="3600" b="1" dirty="0">
                <a:solidFill>
                  <a:schemeClr val="accent1">
                    <a:lumMod val="75000"/>
                  </a:schemeClr>
                </a:solidFill>
              </a:rPr>
              <a:t>ةُ</a:t>
            </a:r>
            <a:r>
              <a:rPr lang="ar-BH" sz="3600" b="1" dirty="0"/>
              <a:t> سَألَ</a:t>
            </a:r>
            <a:r>
              <a:rPr lang="ar-BH" sz="3600" b="1" dirty="0">
                <a:solidFill>
                  <a:srgbClr val="FF0000"/>
                </a:solidFill>
              </a:rPr>
              <a:t>تْ</a:t>
            </a:r>
            <a:r>
              <a:rPr lang="ar-BH" sz="3600" b="1" dirty="0"/>
              <a:t>:</a:t>
            </a:r>
          </a:p>
          <a:p>
            <a:pPr algn="r"/>
            <a:r>
              <a:rPr lang="ar-BH" sz="3600" b="1" dirty="0"/>
              <a:t>مَاذَا </a:t>
            </a:r>
            <a:r>
              <a:rPr lang="ar-BH" sz="3600" b="1" dirty="0" smtClean="0"/>
              <a:t>قَرَأْ</a:t>
            </a:r>
            <a:r>
              <a:rPr lang="ar-BH" sz="3600" b="1" dirty="0" smtClean="0">
                <a:solidFill>
                  <a:srgbClr val="FF0000"/>
                </a:solidFill>
              </a:rPr>
              <a:t>تِ</a:t>
            </a:r>
            <a:r>
              <a:rPr lang="ar-BH" sz="3600" b="1" dirty="0" smtClean="0"/>
              <a:t> </a:t>
            </a:r>
            <a:r>
              <a:rPr lang="ar-BH" sz="3600" b="1" dirty="0"/>
              <a:t>يا أمَلُ؟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04080" y="4633118"/>
            <a:ext cx="4468969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3600" b="1" dirty="0"/>
              <a:t>أجاب</a:t>
            </a:r>
            <a:r>
              <a:rPr lang="ar-BH" sz="3600" b="1" dirty="0">
                <a:solidFill>
                  <a:srgbClr val="FF0000"/>
                </a:solidFill>
              </a:rPr>
              <a:t>تْ</a:t>
            </a:r>
            <a:r>
              <a:rPr lang="ar-BH" sz="3600" b="1" dirty="0"/>
              <a:t> أملُ:</a:t>
            </a:r>
          </a:p>
          <a:p>
            <a:pPr algn="r"/>
            <a:r>
              <a:rPr lang="ar-BH" sz="3600" b="1" dirty="0"/>
              <a:t>قَرَأ</a:t>
            </a:r>
            <a:r>
              <a:rPr lang="ar-BH" sz="3600" b="1" dirty="0">
                <a:solidFill>
                  <a:srgbClr val="FF0000"/>
                </a:solidFill>
              </a:rPr>
              <a:t>تُ</a:t>
            </a:r>
            <a:r>
              <a:rPr lang="ar-BH" sz="3600" b="1" dirty="0"/>
              <a:t> قِصَّ</a:t>
            </a:r>
            <a:r>
              <a:rPr lang="ar-BH" sz="3600" b="1" dirty="0">
                <a:solidFill>
                  <a:schemeClr val="accent1">
                    <a:lumMod val="75000"/>
                  </a:schemeClr>
                </a:solidFill>
              </a:rPr>
              <a:t>ةَ</a:t>
            </a:r>
            <a:r>
              <a:rPr lang="ar-BH" sz="3600" b="1" dirty="0"/>
              <a:t> الْحَمَامَ</a:t>
            </a:r>
            <a:r>
              <a:rPr lang="ar-BH" sz="3600" b="1" dirty="0">
                <a:solidFill>
                  <a:schemeClr val="accent1">
                    <a:lumMod val="75000"/>
                  </a:schemeClr>
                </a:solidFill>
              </a:rPr>
              <a:t>ةِ</a:t>
            </a:r>
            <a:r>
              <a:rPr lang="ar-BH" sz="3600" b="1" dirty="0"/>
              <a:t> والْنَّمْلَ</a:t>
            </a:r>
            <a:r>
              <a:rPr lang="ar-BH" sz="3600" b="1" dirty="0">
                <a:solidFill>
                  <a:schemeClr val="accent1">
                    <a:lumMod val="75000"/>
                  </a:schemeClr>
                </a:solidFill>
              </a:rPr>
              <a:t>ةِ</a:t>
            </a:r>
            <a:r>
              <a:rPr lang="ar-BH" sz="3600" b="1" dirty="0"/>
              <a:t>؟</a:t>
            </a:r>
          </a:p>
        </p:txBody>
      </p:sp>
      <p:pic>
        <p:nvPicPr>
          <p:cNvPr id="4" name="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7500" y="55286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2288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7" t="45862" r="60253" b="40419"/>
          <a:stretch/>
        </p:blipFill>
        <p:spPr>
          <a:xfrm>
            <a:off x="7500940" y="1374541"/>
            <a:ext cx="3079944" cy="232633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459865" y="436175"/>
            <a:ext cx="625556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3600" b="1" dirty="0" smtClean="0">
                <a:solidFill>
                  <a:schemeClr val="accent1">
                    <a:lumMod val="50000"/>
                  </a:schemeClr>
                </a:solidFill>
                <a:cs typeface="+mj-cs"/>
              </a:rPr>
              <a:t>أَخْتارُ الجُمْلَةَ </a:t>
            </a:r>
            <a:r>
              <a:rPr lang="ar-BH" sz="3600" b="1" dirty="0">
                <a:solidFill>
                  <a:schemeClr val="accent1">
                    <a:lumMod val="50000"/>
                  </a:schemeClr>
                </a:solidFill>
                <a:cs typeface="+mj-cs"/>
              </a:rPr>
              <a:t>التي </a:t>
            </a:r>
            <a:r>
              <a:rPr lang="ar-BH" sz="3600" b="1" dirty="0" smtClean="0">
                <a:solidFill>
                  <a:schemeClr val="accent1">
                    <a:lumMod val="50000"/>
                  </a:schemeClr>
                </a:solidFill>
                <a:cs typeface="+mj-cs"/>
              </a:rPr>
              <a:t>تَتَناسَبُ مَعَ الصّورَةِ</a:t>
            </a:r>
            <a:r>
              <a:rPr lang="ar-BH" sz="3600" b="1" dirty="0">
                <a:solidFill>
                  <a:schemeClr val="accent1">
                    <a:lumMod val="50000"/>
                  </a:schemeClr>
                </a:solidFill>
                <a:cs typeface="+mj-cs"/>
              </a:rPr>
              <a:t>: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5" t="68406" r="57500" b="16522"/>
          <a:stretch/>
        </p:blipFill>
        <p:spPr>
          <a:xfrm>
            <a:off x="1568928" y="3998509"/>
            <a:ext cx="3122324" cy="2332382"/>
          </a:xfrm>
          <a:prstGeom prst="rect">
            <a:avLst/>
          </a:prstGeom>
        </p:spPr>
      </p:pic>
      <p:sp>
        <p:nvSpPr>
          <p:cNvPr id="15" name="TextBox 14">
            <a:hlinkClick r:id="rId5" action="ppaction://hlinksldjump"/>
          </p:cNvPr>
          <p:cNvSpPr txBox="1"/>
          <p:nvPr/>
        </p:nvSpPr>
        <p:spPr>
          <a:xfrm>
            <a:off x="3309870" y="2836122"/>
            <a:ext cx="387542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4000" dirty="0" smtClean="0">
                <a:cs typeface="+mj-cs"/>
                <a:hlinkClick r:id="rId5" action="ppaction://hlinksldjump"/>
              </a:rPr>
              <a:t>أمَلُ </a:t>
            </a:r>
            <a:r>
              <a:rPr lang="ar-BH" sz="4000" dirty="0">
                <a:cs typeface="+mj-cs"/>
                <a:hlinkClick r:id="rId5" action="ppaction://hlinksldjump"/>
              </a:rPr>
              <a:t>في </a:t>
            </a:r>
            <a:r>
              <a:rPr lang="ar-BH" sz="4000" dirty="0" smtClean="0">
                <a:cs typeface="+mj-cs"/>
                <a:hlinkClick r:id="rId5" action="ppaction://hlinksldjump"/>
              </a:rPr>
              <a:t>سَاحَةِ المَدْرَسَةِ</a:t>
            </a:r>
            <a:r>
              <a:rPr lang="ar-BH" sz="3600" b="1" dirty="0">
                <a:cs typeface="+mj-cs"/>
                <a:hlinkClick r:id="rId5" action="ppaction://hlinksldjump"/>
              </a:rPr>
              <a:t>.</a:t>
            </a:r>
            <a:endParaRPr lang="ar-BH" sz="3600" b="1" dirty="0">
              <a:cs typeface="+mj-cs"/>
            </a:endParaRPr>
          </a:p>
        </p:txBody>
      </p:sp>
      <p:sp>
        <p:nvSpPr>
          <p:cNvPr id="16" name="TextBox 15">
            <a:hlinkClick r:id="rId5" action="ppaction://hlinksldjump"/>
          </p:cNvPr>
          <p:cNvSpPr txBox="1"/>
          <p:nvPr/>
        </p:nvSpPr>
        <p:spPr>
          <a:xfrm>
            <a:off x="5550793" y="4379760"/>
            <a:ext cx="3809729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4000" dirty="0">
                <a:cs typeface="+mj-cs"/>
                <a:hlinkClick r:id="rId5" action="ppaction://hlinksldjump"/>
              </a:rPr>
              <a:t>عَامِرٌ يَقْرَأُ قِصَّةً جَديدَةً.</a:t>
            </a:r>
            <a:endParaRPr lang="ar-BH" sz="4000" dirty="0">
              <a:cs typeface="+mj-cs"/>
            </a:endParaRPr>
          </a:p>
        </p:txBody>
      </p:sp>
      <p:sp>
        <p:nvSpPr>
          <p:cNvPr id="17" name="TextBox 16">
            <a:hlinkClick r:id="rId6" action="ppaction://hlinksldjump"/>
          </p:cNvPr>
          <p:cNvSpPr txBox="1"/>
          <p:nvPr/>
        </p:nvSpPr>
        <p:spPr>
          <a:xfrm>
            <a:off x="5641357" y="5026091"/>
            <a:ext cx="371916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4000" dirty="0" smtClean="0">
                <a:cs typeface="+mj-cs"/>
                <a:hlinkClick r:id="rId6" action="ppaction://hlinksldjump"/>
              </a:rPr>
              <a:t>أملُ </a:t>
            </a:r>
            <a:r>
              <a:rPr lang="ar-BH" sz="4000" dirty="0">
                <a:cs typeface="+mj-cs"/>
                <a:hlinkClick r:id="rId6" action="ppaction://hlinksldjump"/>
              </a:rPr>
              <a:t>تَقْـرَأُ </a:t>
            </a:r>
            <a:r>
              <a:rPr lang="ar-BH" sz="4000" dirty="0" smtClean="0">
                <a:cs typeface="+mj-cs"/>
                <a:hlinkClick r:id="rId6" action="ppaction://hlinksldjump"/>
              </a:rPr>
              <a:t>قِصَّةً </a:t>
            </a:r>
            <a:r>
              <a:rPr lang="ar-BH" sz="4000" dirty="0">
                <a:cs typeface="+mj-cs"/>
                <a:hlinkClick r:id="rId6" action="ppaction://hlinksldjump"/>
              </a:rPr>
              <a:t>جديدةً.</a:t>
            </a:r>
            <a:endParaRPr lang="ar-BH" sz="4000" dirty="0">
              <a:cs typeface="+mj-cs"/>
            </a:endParaRPr>
          </a:p>
        </p:txBody>
      </p:sp>
      <p:sp>
        <p:nvSpPr>
          <p:cNvPr id="18" name="TextBox 17">
            <a:hlinkClick r:id="rId5" action="ppaction://hlinksldjump"/>
          </p:cNvPr>
          <p:cNvSpPr txBox="1"/>
          <p:nvPr/>
        </p:nvSpPr>
        <p:spPr>
          <a:xfrm>
            <a:off x="5267459" y="5672422"/>
            <a:ext cx="40930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4000" dirty="0">
                <a:cs typeface="+mj-cs"/>
                <a:hlinkClick r:id="rId5" action="ppaction://hlinksldjump"/>
              </a:rPr>
              <a:t>المُعلِمَةُ تَقْرَأُ قِصَّةً جَديدَةً.</a:t>
            </a:r>
            <a:endParaRPr lang="ar-BH" sz="4000" dirty="0">
              <a:cs typeface="+mj-cs"/>
            </a:endParaRPr>
          </a:p>
        </p:txBody>
      </p:sp>
      <p:sp>
        <p:nvSpPr>
          <p:cNvPr id="19" name="TextBox 18">
            <a:hlinkClick r:id="rId6" action="ppaction://hlinksldjump"/>
          </p:cNvPr>
          <p:cNvSpPr txBox="1"/>
          <p:nvPr/>
        </p:nvSpPr>
        <p:spPr>
          <a:xfrm>
            <a:off x="3309870" y="2143434"/>
            <a:ext cx="387542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4000" dirty="0" smtClean="0">
                <a:cs typeface="+mj-cs"/>
                <a:hlinkClick r:id="rId6" action="ppaction://hlinksldjump"/>
              </a:rPr>
              <a:t>أَمَـلُ </a:t>
            </a:r>
            <a:r>
              <a:rPr lang="ar-BH" sz="4000" dirty="0">
                <a:cs typeface="+mj-cs"/>
                <a:hlinkClick r:id="rId6" action="ppaction://hlinksldjump"/>
              </a:rPr>
              <a:t>فِـي </a:t>
            </a:r>
            <a:r>
              <a:rPr lang="ar-BH" sz="4000" dirty="0">
                <a:hlinkClick r:id="rId6" action="ppaction://hlinksldjump"/>
              </a:rPr>
              <a:t>مَكْـتَبَةِ</a:t>
            </a:r>
            <a:r>
              <a:rPr lang="ar-BH" sz="4000" dirty="0">
                <a:cs typeface="+mj-cs"/>
                <a:hlinkClick r:id="rId6" action="ppaction://hlinksldjump"/>
              </a:rPr>
              <a:t> الصَّفِ</a:t>
            </a:r>
            <a:r>
              <a:rPr lang="ar-BH" sz="3600" b="1" dirty="0">
                <a:cs typeface="+mj-cs"/>
                <a:hlinkClick r:id="rId6" action="ppaction://hlinksldjump"/>
              </a:rPr>
              <a:t>.</a:t>
            </a:r>
            <a:endParaRPr lang="ar-BH" sz="3600" b="1" dirty="0">
              <a:cs typeface="+mj-cs"/>
            </a:endParaRPr>
          </a:p>
        </p:txBody>
      </p:sp>
      <p:sp>
        <p:nvSpPr>
          <p:cNvPr id="20" name="TextBox 19">
            <a:hlinkClick r:id="rId5" action="ppaction://hlinksldjump"/>
          </p:cNvPr>
          <p:cNvSpPr txBox="1"/>
          <p:nvPr/>
        </p:nvSpPr>
        <p:spPr>
          <a:xfrm>
            <a:off x="3142445" y="1497103"/>
            <a:ext cx="398818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4000" dirty="0" smtClean="0">
                <a:cs typeface="+mj-cs"/>
                <a:hlinkClick r:id="rId5" action="ppaction://hlinksldjump"/>
              </a:rPr>
              <a:t>عَامِرٌ </a:t>
            </a:r>
            <a:r>
              <a:rPr lang="ar-BH" sz="4000" dirty="0">
                <a:cs typeface="+mj-cs"/>
                <a:hlinkClick r:id="rId5" action="ppaction://hlinksldjump"/>
              </a:rPr>
              <a:t>في مَكْـتَبَةِ الصَّفِ</a:t>
            </a:r>
            <a:r>
              <a:rPr lang="ar-BH" sz="3600" b="1" dirty="0">
                <a:cs typeface="+mj-cs"/>
                <a:hlinkClick r:id="rId5" action="ppaction://hlinksldjump"/>
              </a:rPr>
              <a:t>.</a:t>
            </a:r>
            <a:endParaRPr lang="ar-BH" sz="3600" b="1" dirty="0">
              <a:cs typeface="+mj-cs"/>
            </a:endParaRPr>
          </a:p>
        </p:txBody>
      </p:sp>
      <p:pic>
        <p:nvPicPr>
          <p:cNvPr id="3" name="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4023" y="6075508"/>
            <a:ext cx="609600" cy="609600"/>
          </a:xfrm>
          <a:prstGeom prst="rect">
            <a:avLst/>
          </a:prstGeom>
        </p:spPr>
      </p:pic>
      <p:sp>
        <p:nvSpPr>
          <p:cNvPr id="4" name="مستطيل مستدير الزوايا 3"/>
          <p:cNvSpPr/>
          <p:nvPr/>
        </p:nvSpPr>
        <p:spPr>
          <a:xfrm>
            <a:off x="491823" y="347899"/>
            <a:ext cx="1254905" cy="73460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400" dirty="0" smtClean="0">
                <a:solidFill>
                  <a:schemeClr val="tx1"/>
                </a:solidFill>
              </a:rPr>
              <a:t>التدريبُ الأوَّلُ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6149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772991" y="453373"/>
            <a:ext cx="786756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3600" b="1" dirty="0" smtClean="0">
                <a:solidFill>
                  <a:srgbClr val="FF0000"/>
                </a:solidFill>
                <a:cs typeface="+mj-cs"/>
              </a:rPr>
              <a:t>أَقْرَأُ الكَلِماتِ التالِيَةِ ثُمَّ أَخْتارُ حَرْفَ التَجْريدِ المُناسِبِ</a:t>
            </a:r>
            <a:r>
              <a:rPr lang="ar-BH" sz="3600" b="1" dirty="0">
                <a:solidFill>
                  <a:srgbClr val="FF0000"/>
                </a:solidFill>
                <a:cs typeface="+mj-cs"/>
              </a:rPr>
              <a:t>: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4406779"/>
              </p:ext>
            </p:extLst>
          </p:nvPr>
        </p:nvGraphicFramePr>
        <p:xfrm>
          <a:off x="2067775" y="1390920"/>
          <a:ext cx="7797442" cy="421106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77596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214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01844">
                <a:tc>
                  <a:txBody>
                    <a:bodyPr/>
                    <a:lstStyle/>
                    <a:p>
                      <a:pPr algn="r" rtl="1"/>
                      <a:r>
                        <a:rPr lang="ar-BH" sz="32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j-cs"/>
                        </a:rPr>
                        <a:t>تَـ</a:t>
                      </a:r>
                      <a:r>
                        <a:rPr lang="ar-BH" sz="3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j-cs"/>
                        </a:rPr>
                        <a:t>قْـرَأُ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40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j-cs"/>
                          <a:hlinkClick r:id="rId4" action="ppaction://hlinksldjump"/>
                        </a:rPr>
                        <a:t>تـ</a:t>
                      </a:r>
                      <a:r>
                        <a:rPr lang="ar-BH" sz="40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j-cs"/>
                        </a:rPr>
                        <a:t> ، </a:t>
                      </a:r>
                      <a:r>
                        <a:rPr lang="ar-BH" sz="40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j-cs"/>
                          <a:hlinkClick r:id="rId5" action="ppaction://hlinksldjump"/>
                        </a:rPr>
                        <a:t>ـتـ </a:t>
                      </a:r>
                      <a:endParaRPr lang="ar-BH" sz="40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01844">
                <a:tc>
                  <a:txBody>
                    <a:bodyPr/>
                    <a:lstStyle/>
                    <a:p>
                      <a:pPr algn="r" rtl="1"/>
                      <a:r>
                        <a:rPr lang="ar-BH" sz="3200" b="1" dirty="0" smtClean="0">
                          <a:cs typeface="+mj-cs"/>
                        </a:rPr>
                        <a:t>مَـكْـ</a:t>
                      </a:r>
                      <a:r>
                        <a:rPr lang="ar-BH" sz="3200" b="1" dirty="0" smtClean="0">
                          <a:solidFill>
                            <a:srgbClr val="FF0000"/>
                          </a:solidFill>
                          <a:cs typeface="+mj-cs"/>
                        </a:rPr>
                        <a:t>تَـ</a:t>
                      </a:r>
                      <a:r>
                        <a:rPr lang="ar-BH" sz="3200" b="1" dirty="0" smtClean="0">
                          <a:cs typeface="+mj-cs"/>
                        </a:rPr>
                        <a:t>بَـةٌ</a:t>
                      </a:r>
                      <a:endParaRPr lang="ar-BH" sz="3200" b="1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40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j-cs"/>
                          <a:hlinkClick r:id="rId4" action="ppaction://hlinksldjump"/>
                        </a:rPr>
                        <a:t>ـتـ</a:t>
                      </a:r>
                      <a:r>
                        <a:rPr lang="ar-BH" sz="40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j-cs"/>
                        </a:rPr>
                        <a:t> ، </a:t>
                      </a:r>
                      <a:r>
                        <a:rPr lang="ar-BH" sz="40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j-cs"/>
                          <a:hlinkClick r:id="rId5" action="ppaction://hlinksldjump"/>
                        </a:rPr>
                        <a:t>ـت</a:t>
                      </a:r>
                      <a:endParaRPr lang="ar-BH" sz="40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01844">
                <a:tc>
                  <a:txBody>
                    <a:bodyPr/>
                    <a:lstStyle/>
                    <a:p>
                      <a:pPr algn="r" rtl="1"/>
                      <a:r>
                        <a:rPr lang="ar-BH" sz="3200" b="1" dirty="0">
                          <a:cs typeface="+mj-cs"/>
                        </a:rPr>
                        <a:t>جَلَسَ</a:t>
                      </a:r>
                      <a:r>
                        <a:rPr lang="ar-BH" sz="3200" b="1" dirty="0">
                          <a:solidFill>
                            <a:srgbClr val="FF0000"/>
                          </a:solidFill>
                          <a:cs typeface="+mj-cs"/>
                        </a:rPr>
                        <a:t>تْ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40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j-cs"/>
                          <a:hlinkClick r:id="rId4" action="ppaction://hlinksldjump"/>
                        </a:rPr>
                        <a:t>ـت</a:t>
                      </a:r>
                      <a:r>
                        <a:rPr lang="ar-BH" sz="40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j-cs"/>
                        </a:rPr>
                        <a:t> ، </a:t>
                      </a:r>
                      <a:r>
                        <a:rPr lang="ar-BH" sz="40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j-cs"/>
                          <a:hlinkClick r:id="rId5" action="ppaction://hlinksldjump"/>
                        </a:rPr>
                        <a:t>ت</a:t>
                      </a:r>
                      <a:r>
                        <a:rPr lang="ar-BH" sz="40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j-cs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01844">
                <a:tc>
                  <a:txBody>
                    <a:bodyPr/>
                    <a:lstStyle/>
                    <a:p>
                      <a:pPr algn="r" rtl="1"/>
                      <a:r>
                        <a:rPr lang="ar-BH" sz="3200" b="1" dirty="0">
                          <a:cs typeface="+mj-cs"/>
                        </a:rPr>
                        <a:t>قـَرَأَ</a:t>
                      </a:r>
                      <a:r>
                        <a:rPr lang="ar-BH" sz="3200" b="1" dirty="0">
                          <a:solidFill>
                            <a:srgbClr val="FF0000"/>
                          </a:solidFill>
                          <a:cs typeface="+mj-cs"/>
                        </a:rPr>
                        <a:t>تْ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40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j-cs"/>
                          <a:hlinkClick r:id="rId5" action="ppaction://hlinksldjump"/>
                        </a:rPr>
                        <a:t>تـ</a:t>
                      </a:r>
                      <a:r>
                        <a:rPr lang="ar-BH" sz="40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j-cs"/>
                        </a:rPr>
                        <a:t> ، </a:t>
                      </a:r>
                      <a:r>
                        <a:rPr lang="ar-BH" sz="4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j-cs"/>
                          <a:hlinkClick r:id="rId4" action="ppaction://hlinksldjump"/>
                        </a:rPr>
                        <a:t>ت  </a:t>
                      </a:r>
                      <a:endParaRPr lang="ar-BH" sz="40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01844">
                <a:tc>
                  <a:txBody>
                    <a:bodyPr/>
                    <a:lstStyle/>
                    <a:p>
                      <a:pPr algn="r" rtl="1"/>
                      <a:r>
                        <a:rPr lang="ar-BH" sz="3200" b="1" dirty="0">
                          <a:solidFill>
                            <a:schemeClr val="tx1"/>
                          </a:solidFill>
                          <a:cs typeface="+mj-cs"/>
                        </a:rPr>
                        <a:t>قِـصَّـ</a:t>
                      </a:r>
                      <a:r>
                        <a:rPr lang="ar-BH" sz="3200" b="1" dirty="0">
                          <a:solidFill>
                            <a:srgbClr val="FF0000"/>
                          </a:solidFill>
                          <a:cs typeface="+mj-cs"/>
                        </a:rPr>
                        <a:t>ةٌ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40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j-cs"/>
                          <a:hlinkClick r:id="rId4" action="ppaction://hlinksldjump"/>
                        </a:rPr>
                        <a:t>ـة</a:t>
                      </a:r>
                      <a:r>
                        <a:rPr lang="ar-BH" sz="40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j-cs"/>
                        </a:rPr>
                        <a:t> ، </a:t>
                      </a:r>
                      <a:r>
                        <a:rPr lang="ar-BH" sz="40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j-cs"/>
                          <a:hlinkClick r:id="rId5" action="ppaction://hlinksldjump"/>
                        </a:rPr>
                        <a:t>ة</a:t>
                      </a:r>
                      <a:endParaRPr lang="ar-BH" sz="40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01844">
                <a:tc>
                  <a:txBody>
                    <a:bodyPr/>
                    <a:lstStyle/>
                    <a:p>
                      <a:pPr algn="r" rtl="1"/>
                      <a:r>
                        <a:rPr lang="ar-BH" sz="3200" b="1" dirty="0">
                          <a:solidFill>
                            <a:schemeClr val="tx1"/>
                          </a:solidFill>
                          <a:cs typeface="+mj-cs"/>
                        </a:rPr>
                        <a:t>جَـديـدَ</a:t>
                      </a:r>
                      <a:r>
                        <a:rPr lang="ar-BH" sz="3200" b="1" dirty="0">
                          <a:solidFill>
                            <a:srgbClr val="FF0000"/>
                          </a:solidFill>
                          <a:cs typeface="+mj-cs"/>
                        </a:rPr>
                        <a:t>ةٌ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4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j-cs"/>
                          <a:hlinkClick r:id="rId5" action="ppaction://hlinksldjump"/>
                        </a:rPr>
                        <a:t>ـة</a:t>
                      </a:r>
                      <a:r>
                        <a:rPr lang="ar-BH" sz="4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j-cs"/>
                        </a:rPr>
                        <a:t> </a:t>
                      </a:r>
                      <a:r>
                        <a:rPr lang="ar-BH" sz="40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j-cs"/>
                        </a:rPr>
                        <a:t>، </a:t>
                      </a:r>
                      <a:r>
                        <a:rPr lang="ar-BH" sz="40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j-cs"/>
                          <a:hlinkClick r:id="rId4" action="ppaction://hlinksldjump"/>
                        </a:rPr>
                        <a:t>ة</a:t>
                      </a:r>
                      <a:endParaRPr lang="ar-BH" sz="40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" name="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97098" y="5994400"/>
            <a:ext cx="609600" cy="609600"/>
          </a:xfrm>
          <a:prstGeom prst="rect">
            <a:avLst/>
          </a:prstGeom>
        </p:spPr>
      </p:pic>
      <p:sp>
        <p:nvSpPr>
          <p:cNvPr id="6" name="مستطيل مستدير الزوايا 5"/>
          <p:cNvSpPr/>
          <p:nvPr/>
        </p:nvSpPr>
        <p:spPr>
          <a:xfrm>
            <a:off x="379245" y="554713"/>
            <a:ext cx="1254905" cy="7346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400" dirty="0" smtClean="0">
                <a:solidFill>
                  <a:schemeClr val="tx1"/>
                </a:solidFill>
              </a:rPr>
              <a:t>التدريبُ الثَّاني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5276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143223" y="396970"/>
            <a:ext cx="552090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3600" dirty="0">
                <a:solidFill>
                  <a:schemeClr val="accent1">
                    <a:lumMod val="50000"/>
                  </a:schemeClr>
                </a:solidFill>
                <a:cs typeface="+mj-cs"/>
              </a:rPr>
              <a:t>أُشاهِدُ كًيْفَ أكْتُبُ حَرْفَ (</a:t>
            </a:r>
            <a:r>
              <a:rPr lang="ar-BH" sz="3600" dirty="0">
                <a:solidFill>
                  <a:srgbClr val="FF0000"/>
                </a:solidFill>
                <a:cs typeface="+mj-cs"/>
              </a:rPr>
              <a:t>ت، ة</a:t>
            </a:r>
            <a:r>
              <a:rPr lang="ar-BH" sz="3600" dirty="0">
                <a:solidFill>
                  <a:schemeClr val="accent1">
                    <a:lumMod val="50000"/>
                  </a:schemeClr>
                </a:solidFill>
                <a:cs typeface="+mj-cs"/>
              </a:rPr>
              <a:t>):</a:t>
            </a:r>
          </a:p>
        </p:txBody>
      </p:sp>
      <p:pic>
        <p:nvPicPr>
          <p:cNvPr id="2" name="فيديو حرف التاء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57400" y="1143000"/>
            <a:ext cx="8077200" cy="4572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FFFF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" name="6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44500" y="59817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9741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34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983423" y="477002"/>
            <a:ext cx="716068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3600" b="1" dirty="0">
                <a:solidFill>
                  <a:schemeClr val="accent1">
                    <a:lumMod val="50000"/>
                  </a:schemeClr>
                </a:solidFill>
                <a:cs typeface="+mj-cs"/>
              </a:rPr>
              <a:t>أخْتارُ الْكَلِمَةَ التي يتَناسَبُ </a:t>
            </a:r>
            <a:r>
              <a:rPr lang="ar-BH" sz="3600" b="1" dirty="0" smtClean="0">
                <a:solidFill>
                  <a:schemeClr val="accent1">
                    <a:lumMod val="50000"/>
                  </a:schemeClr>
                </a:solidFill>
                <a:cs typeface="+mj-cs"/>
              </a:rPr>
              <a:t>اِسْمُها مَعَ </a:t>
            </a:r>
            <a:r>
              <a:rPr lang="ar-BH" sz="3600" b="1" dirty="0">
                <a:solidFill>
                  <a:schemeClr val="accent1">
                    <a:lumMod val="50000"/>
                  </a:schemeClr>
                </a:solidFill>
                <a:cs typeface="+mj-cs"/>
              </a:rPr>
              <a:t>الصُّورَةِ: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43" t="20624" r="55671" b="69048"/>
          <a:stretch/>
        </p:blipFill>
        <p:spPr>
          <a:xfrm>
            <a:off x="2410308" y="1533203"/>
            <a:ext cx="2208508" cy="213101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39" t="19969" r="21449" b="69327"/>
          <a:stretch/>
        </p:blipFill>
        <p:spPr>
          <a:xfrm>
            <a:off x="9105363" y="1441529"/>
            <a:ext cx="2286000" cy="220851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7" t="20282" r="72278" b="68826"/>
          <a:stretch/>
        </p:blipFill>
        <p:spPr>
          <a:xfrm>
            <a:off x="2381648" y="3711297"/>
            <a:ext cx="2324743" cy="22472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32" t="20125" r="38319" b="68983"/>
          <a:stretch/>
        </p:blipFill>
        <p:spPr>
          <a:xfrm>
            <a:off x="9144109" y="3711298"/>
            <a:ext cx="2247253" cy="2247256"/>
          </a:xfrm>
          <a:prstGeom prst="rect">
            <a:avLst/>
          </a:prstGeom>
        </p:spPr>
      </p:pic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7959144" y="1522191"/>
            <a:ext cx="93680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  <a:hlinkClick r:id="rId5" action="ppaction://hlinksldjump"/>
              </a:rPr>
              <a:t>بنْت</a:t>
            </a:r>
            <a:r>
              <a:rPr lang="ar-BH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  <a:hlinkClick r:id="rId5" action="ppaction://hlinksldjump"/>
              </a:rPr>
              <a:t>ٌ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</p:txBody>
      </p: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7911180" y="2477049"/>
            <a:ext cx="103273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  <a:hlinkClick r:id="rId6" action="ppaction://hlinksldjump"/>
              </a:rPr>
              <a:t>بَاب</a:t>
            </a:r>
            <a:r>
              <a:rPr lang="ar-BH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  <a:hlinkClick r:id="rId6" action="ppaction://hlinksldjump"/>
              </a:rPr>
              <a:t>ٌ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809735" y="1876134"/>
            <a:ext cx="140991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ar-BH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  <a:hlinkClick r:id="rId5" action="ppaction://hlinksldjump"/>
              </a:rPr>
              <a:t>كتْكوت</a:t>
            </a:r>
            <a:r>
              <a:rPr lang="ar-BH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  <a:hlinkClick r:id="rId5" action="ppaction://hlinksldjump"/>
              </a:rPr>
              <a:t>ٌ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</p:txBody>
      </p: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1223493" y="2598711"/>
            <a:ext cx="94454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ar-BH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  <a:hlinkClick r:id="rId6" action="ppaction://hlinksldjump"/>
              </a:rPr>
              <a:t>حِبْر</a:t>
            </a:r>
            <a:r>
              <a:rPr lang="ar-BH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  <a:hlinkClick r:id="rId6" action="ppaction://hlinksldjump"/>
              </a:rPr>
              <a:t>ٌ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</p:txBody>
      </p:sp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1223493" y="4899263"/>
            <a:ext cx="94454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 rtl="1"/>
            <a:r>
              <a:rPr lang="ar-BH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  <a:hlinkClick r:id="rId5" action="ppaction://hlinksldjump"/>
              </a:rPr>
              <a:t>تُفْاح</a:t>
            </a:r>
            <a:r>
              <a:rPr lang="ar-BH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  <a:hlinkClick r:id="rId5" action="ppaction://hlinksldjump"/>
              </a:rPr>
              <a:t>ٌ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</p:txBody>
      </p:sp>
      <p:sp>
        <p:nvSpPr>
          <p:cNvPr id="24" name="Rectangle 23">
            <a:hlinkClick r:id="rId6" action="ppaction://hlinksldjump"/>
          </p:cNvPr>
          <p:cNvSpPr/>
          <p:nvPr/>
        </p:nvSpPr>
        <p:spPr>
          <a:xfrm>
            <a:off x="1326524" y="4046546"/>
            <a:ext cx="82629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ar-BH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  <a:hlinkClick r:id="rId6" action="ppaction://hlinksldjump"/>
              </a:rPr>
              <a:t>بنْت</a:t>
            </a:r>
            <a:r>
              <a:rPr lang="ar-BH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  <a:hlinkClick r:id="rId6" action="ppaction://hlinksldjump"/>
              </a:rPr>
              <a:t>ٌ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</p:txBody>
      </p:sp>
      <p:sp>
        <p:nvSpPr>
          <p:cNvPr id="25" name="Rectangle 24">
            <a:hlinkClick r:id="rId5" action="ppaction://hlinksldjump"/>
          </p:cNvPr>
          <p:cNvSpPr/>
          <p:nvPr/>
        </p:nvSpPr>
        <p:spPr>
          <a:xfrm>
            <a:off x="8049296" y="3969670"/>
            <a:ext cx="75650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  <a:hlinkClick r:id="rId5" action="ppaction://hlinksldjump"/>
              </a:rPr>
              <a:t>تَمْر</a:t>
            </a:r>
            <a:r>
              <a:rPr lang="ar-BH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  <a:hlinkClick r:id="rId5" action="ppaction://hlinksldjump"/>
              </a:rPr>
              <a:t>ٌ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</p:txBody>
      </p:sp>
      <p:sp>
        <p:nvSpPr>
          <p:cNvPr id="26" name="Rectangle 25">
            <a:hlinkClick r:id="rId6" action="ppaction://hlinksldjump"/>
          </p:cNvPr>
          <p:cNvSpPr/>
          <p:nvPr/>
        </p:nvSpPr>
        <p:spPr>
          <a:xfrm>
            <a:off x="7559899" y="4903057"/>
            <a:ext cx="130318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ar-BH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  <a:hlinkClick r:id="rId6" action="ppaction://hlinksldjump"/>
              </a:rPr>
              <a:t>كتْكوت</a:t>
            </a:r>
            <a:r>
              <a:rPr lang="ar-BH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  <a:hlinkClick r:id="rId6" action="ppaction://hlinksldjump"/>
              </a:rPr>
              <a:t>ٌ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</p:txBody>
      </p:sp>
      <p:pic>
        <p:nvPicPr>
          <p:cNvPr id="2" name="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2660" y="5925045"/>
            <a:ext cx="609600" cy="609600"/>
          </a:xfrm>
          <a:prstGeom prst="rect">
            <a:avLst/>
          </a:prstGeom>
        </p:spPr>
      </p:pic>
      <p:sp>
        <p:nvSpPr>
          <p:cNvPr id="27" name="مستطيل مستدير الزوايا 26"/>
          <p:cNvSpPr/>
          <p:nvPr/>
        </p:nvSpPr>
        <p:spPr>
          <a:xfrm>
            <a:off x="596040" y="477002"/>
            <a:ext cx="1254905" cy="73460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400" dirty="0" smtClean="0">
                <a:solidFill>
                  <a:schemeClr val="tx1"/>
                </a:solidFill>
              </a:rPr>
              <a:t>التدريبُ الثَّالث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7681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3400" y="408621"/>
            <a:ext cx="69280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3600" b="1" dirty="0" smtClean="0">
                <a:solidFill>
                  <a:srgbClr val="FF0000"/>
                </a:solidFill>
              </a:rPr>
              <a:t>أَخْتارُ الجُمَلَةَ المناسبةَ كما في المِثالِ:</a:t>
            </a:r>
            <a:endParaRPr lang="ar-BH" sz="3600" b="1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6" t="80876" r="61481" b="13490"/>
          <a:stretch/>
        </p:blipFill>
        <p:spPr>
          <a:xfrm>
            <a:off x="2496689" y="4669482"/>
            <a:ext cx="2956776" cy="10195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5" t="69414" r="60367" b="25313"/>
          <a:stretch/>
        </p:blipFill>
        <p:spPr>
          <a:xfrm>
            <a:off x="2187955" y="3165708"/>
            <a:ext cx="2582930" cy="8652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0" t="80313" r="31094" b="14022"/>
          <a:stretch/>
        </p:blipFill>
        <p:spPr>
          <a:xfrm>
            <a:off x="7068670" y="4595085"/>
            <a:ext cx="2175100" cy="102524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70" t="69414" r="30451" b="25840"/>
          <a:stretch/>
        </p:blipFill>
        <p:spPr>
          <a:xfrm>
            <a:off x="7426411" y="3129603"/>
            <a:ext cx="1767273" cy="7788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068670" y="4012202"/>
            <a:ext cx="212501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600" b="1" dirty="0"/>
              <a:t>قُبَعَ</a:t>
            </a:r>
            <a:r>
              <a:rPr lang="ar-BH" sz="3600" b="1" dirty="0">
                <a:solidFill>
                  <a:srgbClr val="FF0000"/>
                </a:solidFill>
              </a:rPr>
              <a:t>ة</a:t>
            </a:r>
            <a:r>
              <a:rPr lang="ar-BH" sz="3600" b="1" dirty="0"/>
              <a:t>ٌ </a:t>
            </a:r>
            <a:r>
              <a:rPr lang="ar-BH" sz="3600" b="1" dirty="0" smtClean="0"/>
              <a:t>واحِدَ</a:t>
            </a:r>
            <a:r>
              <a:rPr lang="ar-BH" sz="3600" b="1" dirty="0" smtClean="0">
                <a:solidFill>
                  <a:srgbClr val="FF0000"/>
                </a:solidFill>
              </a:rPr>
              <a:t>ةٌ</a:t>
            </a:r>
            <a:r>
              <a:rPr lang="ar-BH" b="1" dirty="0"/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247540" y="5671570"/>
            <a:ext cx="212501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600" b="1" dirty="0"/>
              <a:t>سَلَّ</a:t>
            </a:r>
            <a:r>
              <a:rPr lang="ar-BH" sz="3600" b="1" dirty="0">
                <a:solidFill>
                  <a:srgbClr val="FF0000"/>
                </a:solidFill>
              </a:rPr>
              <a:t>ة</a:t>
            </a:r>
            <a:r>
              <a:rPr lang="ar-BH" sz="3600" b="1" dirty="0"/>
              <a:t>ٌ </a:t>
            </a:r>
            <a:r>
              <a:rPr lang="ar-BH" sz="3600" b="1" dirty="0" smtClean="0"/>
              <a:t>واحِدَ</a:t>
            </a:r>
            <a:r>
              <a:rPr lang="ar-BH" sz="3600" b="1" dirty="0" smtClean="0">
                <a:solidFill>
                  <a:srgbClr val="FF0000"/>
                </a:solidFill>
              </a:rPr>
              <a:t>ةٌ.</a:t>
            </a:r>
            <a:r>
              <a:rPr lang="ar-BH" b="1" dirty="0" smtClean="0"/>
              <a:t> </a:t>
            </a:r>
            <a:endParaRPr lang="ar-BH" b="1" dirty="0"/>
          </a:p>
        </p:txBody>
      </p:sp>
      <p:sp>
        <p:nvSpPr>
          <p:cNvPr id="15" name="TextBox 14">
            <a:hlinkClick r:id="rId5" action="ppaction://hlinksldjump"/>
          </p:cNvPr>
          <p:cNvSpPr txBox="1"/>
          <p:nvPr/>
        </p:nvSpPr>
        <p:spPr>
          <a:xfrm>
            <a:off x="2036986" y="5750120"/>
            <a:ext cx="212501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600" b="1" dirty="0">
                <a:solidFill>
                  <a:srgbClr val="FF0000"/>
                </a:solidFill>
              </a:rPr>
              <a:t>(3 </a:t>
            </a:r>
            <a:r>
              <a:rPr lang="ar-BH" sz="3600" b="1" dirty="0" smtClean="0"/>
              <a:t>سلّ</a:t>
            </a:r>
            <a:r>
              <a:rPr lang="ar-BH" sz="3600" b="1" dirty="0" smtClean="0">
                <a:solidFill>
                  <a:srgbClr val="FF0000"/>
                </a:solidFill>
              </a:rPr>
              <a:t>َاتٍ).</a:t>
            </a:r>
            <a:endParaRPr lang="ar-BH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hlinkClick r:id="rId5" action="ppaction://hlinksldjump"/>
          </p:cNvPr>
          <p:cNvSpPr txBox="1"/>
          <p:nvPr/>
        </p:nvSpPr>
        <p:spPr>
          <a:xfrm>
            <a:off x="3723861" y="4039677"/>
            <a:ext cx="186655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sz="3600" b="1" dirty="0">
                <a:solidFill>
                  <a:srgbClr val="FF0000"/>
                </a:solidFill>
              </a:rPr>
              <a:t>(3 </a:t>
            </a:r>
            <a:r>
              <a:rPr lang="ar-BH" sz="3600" b="1" dirty="0" smtClean="0"/>
              <a:t>قُبعا</a:t>
            </a:r>
            <a:r>
              <a:rPr lang="ar-BH" sz="3600" b="1" dirty="0" smtClean="0">
                <a:solidFill>
                  <a:srgbClr val="FF0000"/>
                </a:solidFill>
              </a:rPr>
              <a:t>تٍ).</a:t>
            </a:r>
            <a:endParaRPr lang="ar-BH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hlinkClick r:id="rId6" action="ppaction://hlinksldjump"/>
          </p:cNvPr>
          <p:cNvSpPr txBox="1"/>
          <p:nvPr/>
        </p:nvSpPr>
        <p:spPr>
          <a:xfrm>
            <a:off x="1651841" y="4033671"/>
            <a:ext cx="212501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600" b="1" dirty="0">
                <a:solidFill>
                  <a:srgbClr val="FF0000"/>
                </a:solidFill>
              </a:rPr>
              <a:t>(3 </a:t>
            </a:r>
            <a:r>
              <a:rPr lang="ar-BH" sz="3600" b="1" dirty="0"/>
              <a:t>قُبع</a:t>
            </a:r>
            <a:r>
              <a:rPr lang="ar-BH" sz="3600" b="1" dirty="0">
                <a:solidFill>
                  <a:srgbClr val="FF0000"/>
                </a:solidFill>
              </a:rPr>
              <a:t>ةٌ</a:t>
            </a:r>
            <a:r>
              <a:rPr lang="ar-BH" sz="3600" b="1" dirty="0" smtClean="0">
                <a:solidFill>
                  <a:srgbClr val="FF0000"/>
                </a:solidFill>
              </a:rPr>
              <a:t>).</a:t>
            </a:r>
            <a:endParaRPr lang="ar-BH" b="1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hlinkClick r:id="rId6" action="ppaction://hlinksldjump"/>
          </p:cNvPr>
          <p:cNvSpPr txBox="1"/>
          <p:nvPr/>
        </p:nvSpPr>
        <p:spPr>
          <a:xfrm>
            <a:off x="3606041" y="5740556"/>
            <a:ext cx="212501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600" b="1" dirty="0">
                <a:solidFill>
                  <a:srgbClr val="FF0000"/>
                </a:solidFill>
              </a:rPr>
              <a:t>(3 </a:t>
            </a:r>
            <a:r>
              <a:rPr lang="ar-BH" sz="3600" b="1" dirty="0"/>
              <a:t>سل</a:t>
            </a:r>
            <a:r>
              <a:rPr lang="ar-BH" sz="3600" b="1" dirty="0">
                <a:solidFill>
                  <a:srgbClr val="FF0000"/>
                </a:solidFill>
              </a:rPr>
              <a:t>ةٌ</a:t>
            </a:r>
            <a:r>
              <a:rPr lang="ar-BH" sz="3600" b="1" dirty="0" smtClean="0">
                <a:solidFill>
                  <a:srgbClr val="FF0000"/>
                </a:solidFill>
              </a:rPr>
              <a:t>).</a:t>
            </a:r>
            <a:endParaRPr lang="ar-BH" b="1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164263" y="1333696"/>
            <a:ext cx="1500732" cy="923330"/>
          </a:xfrm>
          <a:prstGeom prst="rect">
            <a:avLst/>
          </a:prstGeom>
          <a:solidFill>
            <a:srgbClr val="92D05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مِثَالٌ: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0" t="57858" r="58660" b="36000"/>
          <a:stretch/>
        </p:blipFill>
        <p:spPr>
          <a:xfrm>
            <a:off x="2215123" y="1398271"/>
            <a:ext cx="2781836" cy="93802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20" t="57517" r="27405" b="37001"/>
          <a:stretch/>
        </p:blipFill>
        <p:spPr>
          <a:xfrm>
            <a:off x="6151967" y="1499169"/>
            <a:ext cx="2550016" cy="8371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08090" y="2440050"/>
            <a:ext cx="216365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3200" b="1" dirty="0" smtClean="0"/>
              <a:t>سَمَكَ</a:t>
            </a:r>
            <a:r>
              <a:rPr lang="ar-BH" sz="3200" b="1" dirty="0" smtClean="0">
                <a:solidFill>
                  <a:srgbClr val="FF0000"/>
                </a:solidFill>
              </a:rPr>
              <a:t>ةٌ</a:t>
            </a:r>
            <a:r>
              <a:rPr lang="ar-BH" sz="3200" b="1" dirty="0" smtClean="0"/>
              <a:t> واحِدَ</a:t>
            </a:r>
            <a:r>
              <a:rPr lang="ar-BH" sz="3200" b="1" dirty="0" smtClean="0">
                <a:solidFill>
                  <a:srgbClr val="FF0000"/>
                </a:solidFill>
              </a:rPr>
              <a:t>ةٌ.</a:t>
            </a:r>
            <a:endParaRPr lang="ar-BH" sz="32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07234" y="2425024"/>
            <a:ext cx="216365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3200" b="1" smtClean="0"/>
              <a:t>3 </a:t>
            </a:r>
            <a:r>
              <a:rPr lang="ar-BH" sz="3200" b="1" smtClean="0"/>
              <a:t>سَمَكا</a:t>
            </a:r>
            <a:r>
              <a:rPr lang="ar-BH" sz="3200" b="1" smtClean="0">
                <a:solidFill>
                  <a:srgbClr val="FF0000"/>
                </a:solidFill>
              </a:rPr>
              <a:t>تٍ.</a:t>
            </a:r>
            <a:endParaRPr lang="ar-BH" sz="32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701984" y="1495625"/>
            <a:ext cx="119342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3200" b="1" dirty="0" smtClean="0">
                <a:solidFill>
                  <a:srgbClr val="00B0F0"/>
                </a:solidFill>
              </a:rPr>
              <a:t>المُفرَد</a:t>
            </a:r>
            <a:r>
              <a:rPr lang="ar-BH" sz="3200" b="1" dirty="0" smtClean="0"/>
              <a:t>ِ:</a:t>
            </a:r>
            <a:endParaRPr lang="ar-BH" sz="32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324019" y="1532608"/>
            <a:ext cx="119342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3200" b="1" dirty="0" smtClean="0">
                <a:solidFill>
                  <a:srgbClr val="00B0F0"/>
                </a:solidFill>
              </a:rPr>
              <a:t>الجَمْعُ:</a:t>
            </a:r>
            <a:endParaRPr lang="ar-BH" sz="3200" b="1" dirty="0">
              <a:solidFill>
                <a:srgbClr val="FF0000"/>
              </a:solidFill>
            </a:endParaRPr>
          </a:p>
        </p:txBody>
      </p:sp>
      <p:pic>
        <p:nvPicPr>
          <p:cNvPr id="5" name="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64344" y="5994735"/>
            <a:ext cx="609600" cy="609600"/>
          </a:xfrm>
          <a:prstGeom prst="rect">
            <a:avLst/>
          </a:prstGeom>
        </p:spPr>
      </p:pic>
      <p:sp>
        <p:nvSpPr>
          <p:cNvPr id="23" name="مستطيل مستدير الزوايا 22"/>
          <p:cNvSpPr/>
          <p:nvPr/>
        </p:nvSpPr>
        <p:spPr>
          <a:xfrm>
            <a:off x="396936" y="421353"/>
            <a:ext cx="1254905" cy="73460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400" dirty="0" smtClean="0">
                <a:solidFill>
                  <a:schemeClr val="tx1"/>
                </a:solidFill>
              </a:rPr>
              <a:t>التدريبُ الرَّابعُ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2707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5" grpId="0"/>
      <p:bldP spid="16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446987" y="456772"/>
            <a:ext cx="904110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3600" b="1" dirty="0" smtClean="0">
                <a:solidFill>
                  <a:srgbClr val="FF0000"/>
                </a:solidFill>
                <a:cs typeface="+mj-cs"/>
              </a:rPr>
              <a:t>أَخْتارُ الكَلِمَةَ المُناسِبِةَ لِأَحْصِلَ على جُمْلَةٍ تامةٍ كَما </a:t>
            </a:r>
            <a:r>
              <a:rPr lang="ar-BH" sz="3600" b="1" dirty="0">
                <a:solidFill>
                  <a:srgbClr val="FF0000"/>
                </a:solidFill>
                <a:cs typeface="+mj-cs"/>
              </a:rPr>
              <a:t>في المِثالِ: </a:t>
            </a:r>
          </a:p>
        </p:txBody>
      </p:sp>
      <p:sp>
        <p:nvSpPr>
          <p:cNvPr id="2" name="Rectangle 1"/>
          <p:cNvSpPr/>
          <p:nvPr/>
        </p:nvSpPr>
        <p:spPr>
          <a:xfrm>
            <a:off x="8276159" y="1475632"/>
            <a:ext cx="1327608" cy="923330"/>
          </a:xfrm>
          <a:prstGeom prst="rect">
            <a:avLst/>
          </a:prstGeom>
          <a:solidFill>
            <a:srgbClr val="92D05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مِثَالٌ: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98478" y="1257631"/>
            <a:ext cx="215315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BH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جَلَسَ </a:t>
            </a:r>
            <a:r>
              <a:rPr lang="ar-BH" sz="4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عامِرٌ.</a:t>
            </a:r>
            <a:endParaRPr lang="ar-BH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  <a:p>
            <a:pPr algn="ctr" rtl="1"/>
            <a:r>
              <a:rPr lang="ar-BH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جَلَسَ</a:t>
            </a:r>
            <a:r>
              <a:rPr lang="ar-BH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تْ </a:t>
            </a:r>
            <a:r>
              <a:rPr lang="ar-BH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أَمَلُ.</a:t>
            </a:r>
            <a:r>
              <a:rPr lang="ar-BH" sz="4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 </a:t>
            </a:r>
            <a:endParaRPr lang="en-US" sz="40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05214" y="4509030"/>
            <a:ext cx="213712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مُحَمَدٌ </a:t>
            </a:r>
            <a:r>
              <a:rPr lang="ar-BH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البابَ.</a:t>
            </a:r>
            <a:endParaRPr lang="en-US" sz="40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742671" y="3445708"/>
            <a:ext cx="185339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BH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أَكَلَ </a:t>
            </a:r>
            <a:r>
              <a:rPr lang="ar-BH" sz="4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جاسِمٌ.</a:t>
            </a:r>
            <a:endParaRPr lang="ar-BH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784417" y="4428131"/>
            <a:ext cx="127631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BH" sz="40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  <a:hlinkClick r:id="rId4" action="ppaction://hlinksldjump"/>
              </a:rPr>
              <a:t>(</a:t>
            </a:r>
            <a:r>
              <a:rPr lang="ar-BH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  <a:hlinkClick r:id="rId4" action="ppaction://hlinksldjump"/>
              </a:rPr>
              <a:t>أَكَلَ</a:t>
            </a:r>
            <a:r>
              <a:rPr lang="ar-BH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  <a:hlinkClick r:id="rId4" action="ppaction://hlinksldjump"/>
              </a:rPr>
              <a:t>تْ</a:t>
            </a:r>
            <a:r>
              <a:rPr lang="ar-BH" sz="40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  <a:hlinkClick r:id="rId4" action="ppaction://hlinksldjump"/>
              </a:rPr>
              <a:t>)</a:t>
            </a:r>
            <a:endParaRPr lang="en-US" sz="4000" b="1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15778" y="3445708"/>
            <a:ext cx="305083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فَتَحَتْ مَرْيَمُ </a:t>
            </a:r>
            <a:r>
              <a:rPr lang="ar-BH" sz="4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الْبَابَ.</a:t>
            </a:r>
            <a:endParaRPr lang="ar-BH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237829" y="4428131"/>
            <a:ext cx="10070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فاتِنُ.</a:t>
            </a:r>
            <a:endParaRPr lang="en-US" sz="40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3558719" y="4528062"/>
            <a:ext cx="14269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BH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  <a:hlinkClick r:id="rId5" action="ppaction://hlinksldjump"/>
              </a:rPr>
              <a:t>(</a:t>
            </a:r>
            <a:r>
              <a:rPr lang="ar-BH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  <a:hlinkClick r:id="rId5" action="ppaction://hlinksldjump"/>
              </a:rPr>
              <a:t>فَتَحَ</a:t>
            </a:r>
            <a:r>
              <a:rPr lang="ar-BH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  <a:hlinkClick r:id="rId5" action="ppaction://hlinksldjump"/>
              </a:rPr>
              <a:t>تْ)</a:t>
            </a:r>
            <a:endParaRPr lang="en-US" sz="40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9451623" y="4410699"/>
            <a:ext cx="10534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BH" sz="40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  <a:hlinkClick r:id="rId5" action="ppaction://hlinksldjump"/>
              </a:rPr>
              <a:t>(</a:t>
            </a:r>
            <a:r>
              <a:rPr lang="ar-BH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  <a:hlinkClick r:id="rId5" action="ppaction://hlinksldjump"/>
              </a:rPr>
              <a:t>أ</a:t>
            </a:r>
            <a:r>
              <a:rPr lang="ar-BH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  <a:hlinkClick r:id="rId5" action="ppaction://hlinksldjump"/>
              </a:rPr>
              <a:t>َكَلَ</a:t>
            </a:r>
            <a:r>
              <a:rPr lang="ar-BH" sz="40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  <a:hlinkClick r:id="rId5" action="ppaction://hlinksldjump"/>
              </a:rPr>
              <a:t>)</a:t>
            </a:r>
            <a:endParaRPr lang="en-US" sz="4000" b="1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5157569" y="4509030"/>
            <a:ext cx="111120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BH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  <a:hlinkClick r:id="rId4" action="ppaction://hlinksldjump"/>
              </a:rPr>
              <a:t>(</a:t>
            </a:r>
            <a:r>
              <a:rPr lang="ar-BH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  <a:hlinkClick r:id="rId4" action="ppaction://hlinksldjump"/>
              </a:rPr>
              <a:t>فَتَحَ</a:t>
            </a:r>
            <a:r>
              <a:rPr lang="ar-BH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  <a:hlinkClick r:id="rId4" action="ppaction://hlinksldjump"/>
              </a:rPr>
              <a:t>)</a:t>
            </a:r>
            <a:endParaRPr lang="en-US" sz="40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46949" y="4872364"/>
            <a:ext cx="225620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BH" dirty="0" smtClean="0"/>
              <a:t>................................</a:t>
            </a:r>
            <a:endParaRPr lang="ar-BH" dirty="0"/>
          </a:p>
        </p:txBody>
      </p:sp>
      <p:sp>
        <p:nvSpPr>
          <p:cNvPr id="22" name="TextBox 21"/>
          <p:cNvSpPr txBox="1"/>
          <p:nvPr/>
        </p:nvSpPr>
        <p:spPr>
          <a:xfrm>
            <a:off x="9519609" y="4783228"/>
            <a:ext cx="225620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BH" dirty="0" smtClean="0"/>
              <a:t>................................</a:t>
            </a:r>
            <a:endParaRPr lang="ar-BH" dirty="0"/>
          </a:p>
        </p:txBody>
      </p:sp>
      <p:pic>
        <p:nvPicPr>
          <p:cNvPr id="4" name="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79592" y="6096000"/>
            <a:ext cx="609600" cy="609600"/>
          </a:xfrm>
          <a:prstGeom prst="rect">
            <a:avLst/>
          </a:prstGeom>
        </p:spPr>
      </p:pic>
      <p:sp>
        <p:nvSpPr>
          <p:cNvPr id="23" name="مستطيل مستدير الزوايا 22"/>
          <p:cNvSpPr/>
          <p:nvPr/>
        </p:nvSpPr>
        <p:spPr>
          <a:xfrm>
            <a:off x="579799" y="551394"/>
            <a:ext cx="1254905" cy="734607"/>
          </a:xfrm>
          <a:prstGeom prst="roundRect">
            <a:avLst/>
          </a:prstGeom>
          <a:solidFill>
            <a:srgbClr val="FF6699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400" dirty="0" smtClean="0">
                <a:solidFill>
                  <a:schemeClr val="tx1"/>
                </a:solidFill>
              </a:rPr>
              <a:t>التدْريبُ الخامس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824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5" grpId="0"/>
      <p:bldP spid="18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TMPLT.potx</Template>
  <TotalTime>1507</TotalTime>
  <Words>392</Words>
  <Application>Microsoft Office PowerPoint</Application>
  <PresentationFormat>Widescreen</PresentationFormat>
  <Paragraphs>145</Paragraphs>
  <Slides>27</Slides>
  <Notes>0</Notes>
  <HiddenSlides>14</HiddenSlides>
  <MMClips>28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Maryam Khaled Mohamed Ebrahim Busaad</dc:creator>
  <cp:lastModifiedBy>user</cp:lastModifiedBy>
  <cp:revision>208</cp:revision>
  <dcterms:created xsi:type="dcterms:W3CDTF">2020-03-04T10:47:58Z</dcterms:created>
  <dcterms:modified xsi:type="dcterms:W3CDTF">2020-04-02T10:26:13Z</dcterms:modified>
</cp:coreProperties>
</file>