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2852400"/>
  <p:notesSz cx="6858000" cy="9144000"/>
  <p:embeddedFontLst>
    <p:embeddedFont>
      <p:font typeface="PT Bold Broken" panose="02010400000000000000" pitchFamily="2" charset="-78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1917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+TkR9QjXjBzc3NThk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503345" y="-217470"/>
            <a:ext cx="13293691" cy="13293691"/>
          </a:xfrm>
          <a:custGeom>
            <a:avLst/>
            <a:gdLst/>
            <a:ahLst/>
            <a:cxnLst/>
            <a:rect l="l" t="t" r="r" b="b"/>
            <a:pathLst>
              <a:path w="13293691" h="13293691">
                <a:moveTo>
                  <a:pt x="0" y="0"/>
                </a:moveTo>
                <a:lnTo>
                  <a:pt x="13293690" y="0"/>
                </a:lnTo>
                <a:lnTo>
                  <a:pt x="13293690" y="13293690"/>
                </a:lnTo>
                <a:lnTo>
                  <a:pt x="0" y="132936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grpSp>
        <p:nvGrpSpPr>
          <p:cNvPr id="3" name="Group 3"/>
          <p:cNvGrpSpPr/>
          <p:nvPr/>
        </p:nvGrpSpPr>
        <p:grpSpPr>
          <a:xfrm>
            <a:off x="752322" y="670616"/>
            <a:ext cx="8782356" cy="11517518"/>
            <a:chOff x="0" y="0"/>
            <a:chExt cx="3147398" cy="412761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147398" cy="4127618"/>
            </a:xfrm>
            <a:custGeom>
              <a:avLst/>
              <a:gdLst/>
              <a:ahLst/>
              <a:cxnLst/>
              <a:rect l="l" t="t" r="r" b="b"/>
              <a:pathLst>
                <a:path w="3147398" h="4127618">
                  <a:moveTo>
                    <a:pt x="29091" y="0"/>
                  </a:moveTo>
                  <a:lnTo>
                    <a:pt x="3118308" y="0"/>
                  </a:lnTo>
                  <a:cubicBezTo>
                    <a:pt x="3126023" y="0"/>
                    <a:pt x="3133422" y="3065"/>
                    <a:pt x="3138878" y="8520"/>
                  </a:cubicBezTo>
                  <a:cubicBezTo>
                    <a:pt x="3144333" y="13976"/>
                    <a:pt x="3147398" y="21375"/>
                    <a:pt x="3147398" y="29091"/>
                  </a:cubicBezTo>
                  <a:lnTo>
                    <a:pt x="3147398" y="4098528"/>
                  </a:lnTo>
                  <a:cubicBezTo>
                    <a:pt x="3147398" y="4106243"/>
                    <a:pt x="3144333" y="4113642"/>
                    <a:pt x="3138878" y="4119098"/>
                  </a:cubicBezTo>
                  <a:cubicBezTo>
                    <a:pt x="3133422" y="4124553"/>
                    <a:pt x="3126023" y="4127618"/>
                    <a:pt x="3118308" y="4127618"/>
                  </a:cubicBezTo>
                  <a:lnTo>
                    <a:pt x="29091" y="4127618"/>
                  </a:lnTo>
                  <a:cubicBezTo>
                    <a:pt x="21375" y="4127618"/>
                    <a:pt x="13976" y="4124553"/>
                    <a:pt x="8520" y="4119098"/>
                  </a:cubicBezTo>
                  <a:cubicBezTo>
                    <a:pt x="3065" y="4113642"/>
                    <a:pt x="0" y="4106243"/>
                    <a:pt x="0" y="4098528"/>
                  </a:cubicBezTo>
                  <a:lnTo>
                    <a:pt x="0" y="29091"/>
                  </a:lnTo>
                  <a:cubicBezTo>
                    <a:pt x="0" y="21375"/>
                    <a:pt x="3065" y="13976"/>
                    <a:pt x="8520" y="8520"/>
                  </a:cubicBezTo>
                  <a:cubicBezTo>
                    <a:pt x="13976" y="3065"/>
                    <a:pt x="21375" y="0"/>
                    <a:pt x="29091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22133"/>
              </a:solidFill>
              <a:prstDash val="solid"/>
              <a:rou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3147398" cy="415619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-1267391"/>
            <a:ext cx="10452879" cy="2375654"/>
          </a:xfrm>
          <a:custGeom>
            <a:avLst/>
            <a:gdLst/>
            <a:ahLst/>
            <a:cxnLst/>
            <a:rect l="l" t="t" r="r" b="b"/>
            <a:pathLst>
              <a:path w="10452879" h="2375654">
                <a:moveTo>
                  <a:pt x="0" y="0"/>
                </a:moveTo>
                <a:lnTo>
                  <a:pt x="10452879" y="0"/>
                </a:lnTo>
                <a:lnTo>
                  <a:pt x="10452879" y="2375655"/>
                </a:lnTo>
                <a:lnTo>
                  <a:pt x="0" y="237565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7" name="Freeform 7"/>
          <p:cNvSpPr/>
          <p:nvPr/>
        </p:nvSpPr>
        <p:spPr>
          <a:xfrm flipH="1" flipV="1">
            <a:off x="0" y="11750486"/>
            <a:ext cx="10452879" cy="2375654"/>
          </a:xfrm>
          <a:custGeom>
            <a:avLst/>
            <a:gdLst/>
            <a:ahLst/>
            <a:cxnLst/>
            <a:rect l="l" t="t" r="r" b="b"/>
            <a:pathLst>
              <a:path w="10452879" h="2375654">
                <a:moveTo>
                  <a:pt x="10452879" y="2375655"/>
                </a:moveTo>
                <a:lnTo>
                  <a:pt x="0" y="2375655"/>
                </a:lnTo>
                <a:lnTo>
                  <a:pt x="0" y="0"/>
                </a:lnTo>
                <a:lnTo>
                  <a:pt x="10452879" y="0"/>
                </a:lnTo>
                <a:lnTo>
                  <a:pt x="10452879" y="237565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8" name="Freeform 8"/>
          <p:cNvSpPr/>
          <p:nvPr/>
        </p:nvSpPr>
        <p:spPr>
          <a:xfrm rot="-5400000">
            <a:off x="-3120619" y="-1950767"/>
            <a:ext cx="6960312" cy="1366752"/>
          </a:xfrm>
          <a:custGeom>
            <a:avLst/>
            <a:gdLst/>
            <a:ahLst/>
            <a:cxnLst/>
            <a:rect l="l" t="t" r="r" b="b"/>
            <a:pathLst>
              <a:path w="6960312" h="1366752">
                <a:moveTo>
                  <a:pt x="0" y="0"/>
                </a:moveTo>
                <a:lnTo>
                  <a:pt x="6960312" y="0"/>
                </a:lnTo>
                <a:lnTo>
                  <a:pt x="6960312" y="1366752"/>
                </a:lnTo>
                <a:lnTo>
                  <a:pt x="0" y="13667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ar-SA"/>
          </a:p>
        </p:txBody>
      </p:sp>
      <p:sp>
        <p:nvSpPr>
          <p:cNvPr id="9" name="Freeform 9"/>
          <p:cNvSpPr/>
          <p:nvPr/>
        </p:nvSpPr>
        <p:spPr>
          <a:xfrm rot="-5400000" flipH="1" flipV="1">
            <a:off x="6613186" y="13442765"/>
            <a:ext cx="6960312" cy="1366752"/>
          </a:xfrm>
          <a:custGeom>
            <a:avLst/>
            <a:gdLst/>
            <a:ahLst/>
            <a:cxnLst/>
            <a:rect l="l" t="t" r="r" b="b"/>
            <a:pathLst>
              <a:path w="6960312" h="1366752">
                <a:moveTo>
                  <a:pt x="6960312" y="1366752"/>
                </a:moveTo>
                <a:lnTo>
                  <a:pt x="0" y="1366752"/>
                </a:lnTo>
                <a:lnTo>
                  <a:pt x="0" y="0"/>
                </a:lnTo>
                <a:lnTo>
                  <a:pt x="6960312" y="0"/>
                </a:lnTo>
                <a:lnTo>
                  <a:pt x="6960312" y="136675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53CE0EE9-F2A3-8B72-2BB2-A34D6B540D14}"/>
              </a:ext>
            </a:extLst>
          </p:cNvPr>
          <p:cNvSpPr/>
          <p:nvPr/>
        </p:nvSpPr>
        <p:spPr>
          <a:xfrm>
            <a:off x="816100" y="873971"/>
            <a:ext cx="683232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مسرد توثيق </a:t>
            </a:r>
          </a:p>
          <a:p>
            <a:pPr algn="ctr"/>
            <a:r>
              <a:rPr lang="ar-SA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أعمال الأداء الوظيفي لمعلم </a:t>
            </a:r>
            <a:r>
              <a:rPr lang="ar-SA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 مسند له توجيه صحي </a:t>
            </a:r>
          </a:p>
        </p:txBody>
      </p:sp>
      <p:pic>
        <p:nvPicPr>
          <p:cNvPr id="12" name="صورة 11" descr="صورة تحتوي على نص, تصميم الجرافيك, التصميم, الرسومات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5F5E742-E144-1CE1-A9F9-09778CFDD2E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62" y="1146349"/>
            <a:ext cx="917268" cy="811914"/>
          </a:xfrm>
          <a:prstGeom prst="rect">
            <a:avLst/>
          </a:prstGeom>
        </p:spPr>
      </p:pic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26E5259-DBC2-983E-444F-8CB20E564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632721"/>
              </p:ext>
            </p:extLst>
          </p:nvPr>
        </p:nvGraphicFramePr>
        <p:xfrm>
          <a:off x="722037" y="2069755"/>
          <a:ext cx="8640795" cy="8754352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009804">
                  <a:extLst>
                    <a:ext uri="{9D8B030D-6E8A-4147-A177-3AD203B41FA5}">
                      <a16:colId xmlns:a16="http://schemas.microsoft.com/office/drawing/2014/main" val="1229099676"/>
                    </a:ext>
                  </a:extLst>
                </a:gridCol>
                <a:gridCol w="3007747">
                  <a:extLst>
                    <a:ext uri="{9D8B030D-6E8A-4147-A177-3AD203B41FA5}">
                      <a16:colId xmlns:a16="http://schemas.microsoft.com/office/drawing/2014/main" val="3397361496"/>
                    </a:ext>
                  </a:extLst>
                </a:gridCol>
                <a:gridCol w="2100013">
                  <a:extLst>
                    <a:ext uri="{9D8B030D-6E8A-4147-A177-3AD203B41FA5}">
                      <a16:colId xmlns:a16="http://schemas.microsoft.com/office/drawing/2014/main" val="213182823"/>
                    </a:ext>
                  </a:extLst>
                </a:gridCol>
                <a:gridCol w="2523231">
                  <a:extLst>
                    <a:ext uri="{9D8B030D-6E8A-4147-A177-3AD203B41FA5}">
                      <a16:colId xmlns:a16="http://schemas.microsoft.com/office/drawing/2014/main" val="2851200146"/>
                    </a:ext>
                  </a:extLst>
                </a:gridCol>
              </a:tblGrid>
              <a:tr h="64667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التسلسل</a:t>
                      </a:r>
                    </a:p>
                    <a:p>
                      <a:pPr algn="ctr" rtl="1"/>
                      <a:r>
                        <a:rPr lang="ar-SA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العنصر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نوع الشاهد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الباركود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02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أداء الواجبات الوطنية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202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التفاعل مع المجتمع المهني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73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rgbClr val="C00000"/>
                          </a:solidFill>
                          <a:cs typeface="PT Bold Broken" panose="02010400000000000000" pitchFamily="2" charset="-78"/>
                        </a:rPr>
                        <a:t>التفاعل مع أولياء الأمور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rgbClr val="C00000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25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التنوع في استراتيجيات التدريس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275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تحسين نتائج المتعلمين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252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إعداد وتنفيذ خطة التعلم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8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توظيف تقنيات ووسائل التعلم المناسبة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41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تهيئة بيئة تعليمية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69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الإدارة الصفية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910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تحليل نتائج المتعلمين وتشخيص مستوياتهم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110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تنوع أساليب التقويم </a:t>
                      </a:r>
                    </a:p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866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تنفيذ الخطة المشتركة للبرامج الصحية المدرسية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891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حصر الحالات الصحية للمتعلمين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33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1"/>
                          </a:solidFill>
                          <a:cs typeface="PT Bold Broken" panose="02010400000000000000" pitchFamily="2" charset="-78"/>
                        </a:rPr>
                        <a:t>تهيئة البيئة الصحية المدرسية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تقرير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cs typeface="PT Bold Broken" panose="02010400000000000000" pitchFamily="2" charset="-78"/>
                          <a:sym typeface="Wingdings" panose="05000000000000000000" pitchFamily="2" charset="2"/>
                        </a:rPr>
                        <a:t>ورشة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>
                        <a:solidFill>
                          <a:schemeClr val="accent1"/>
                        </a:solidFill>
                        <a:cs typeface="PT Bold Broken" panose="0201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318883"/>
                  </a:ext>
                </a:extLst>
              </a:tr>
            </a:tbl>
          </a:graphicData>
        </a:graphic>
      </p:graphicFrame>
      <p:sp>
        <p:nvSpPr>
          <p:cNvPr id="14" name="مستطيل 13">
            <a:extLst>
              <a:ext uri="{FF2B5EF4-FFF2-40B4-BE49-F238E27FC236}">
                <a16:creationId xmlns:a16="http://schemas.microsoft.com/office/drawing/2014/main" id="{E311CC8E-17C2-EB87-B412-81728413024F}"/>
              </a:ext>
            </a:extLst>
          </p:cNvPr>
          <p:cNvSpPr/>
          <p:nvPr/>
        </p:nvSpPr>
        <p:spPr>
          <a:xfrm>
            <a:off x="7655924" y="10977007"/>
            <a:ext cx="12426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none" spc="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أسم المعلم / </a:t>
            </a:r>
          </a:p>
          <a:p>
            <a:pPr algn="ctr"/>
            <a:r>
              <a:rPr lang="ar-SA" b="1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توقيع المعلم</a:t>
            </a:r>
            <a:endParaRPr lang="ar-SA" b="1" cap="none" spc="0" dirty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PT Bold Broken" panose="02010400000000000000" pitchFamily="2" charset="-78"/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28C509D7-91EF-283E-AED7-65AF68C165C9}"/>
              </a:ext>
            </a:extLst>
          </p:cNvPr>
          <p:cNvSpPr/>
          <p:nvPr/>
        </p:nvSpPr>
        <p:spPr>
          <a:xfrm>
            <a:off x="2247900" y="10919422"/>
            <a:ext cx="124425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1" cap="none" spc="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أسم المدير / </a:t>
            </a:r>
          </a:p>
          <a:p>
            <a:pPr algn="ctr"/>
            <a:r>
              <a:rPr lang="ar-SA" b="1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PT Bold Broken" panose="02010400000000000000" pitchFamily="2" charset="-78"/>
              </a:rPr>
              <a:t>توقيع المدير </a:t>
            </a:r>
            <a:endParaRPr lang="ar-SA" b="1" cap="none" spc="0" dirty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PT Bold Broken" panose="0201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150</Words>
  <Application>Microsoft Office PowerPoint</Application>
  <PresentationFormat>مخصص</PresentationFormat>
  <Paragraphs>67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Calibri</vt:lpstr>
      <vt:lpstr>Arial</vt:lpstr>
      <vt:lpstr>PT Bold Broken</vt:lpstr>
      <vt:lpstr>Office Theme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ايطار فارغ منشور انستقرام </dc:title>
  <cp:lastModifiedBy>Office</cp:lastModifiedBy>
  <cp:revision>3</cp:revision>
  <dcterms:created xsi:type="dcterms:W3CDTF">2006-08-16T00:00:00Z</dcterms:created>
  <dcterms:modified xsi:type="dcterms:W3CDTF">2025-09-09T09:22:51Z</dcterms:modified>
  <dc:identifier>DAGydcXQfJc</dc:identifier>
</cp:coreProperties>
</file>