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407" r:id="rId3"/>
    <p:sldId id="379" r:id="rId4"/>
    <p:sldId id="380" r:id="rId5"/>
    <p:sldId id="381" r:id="rId6"/>
    <p:sldId id="382" r:id="rId7"/>
    <p:sldId id="406" r:id="rId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3333FF"/>
    <a:srgbClr val="CC00FF"/>
    <a:srgbClr val="FF33CC"/>
    <a:srgbClr val="006600"/>
    <a:srgbClr val="CC0066"/>
    <a:srgbClr val="9900CC"/>
    <a:srgbClr val="00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3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3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7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7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1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19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80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7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2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7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الثاني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العناصر الممثلة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341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1154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قارن بين عناصر المجموعة 1 وعناصر المجموعة 17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58966" y="3430116"/>
            <a:ext cx="68260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r>
              <a:rPr lang="ar-SA" sz="4000" dirty="0">
                <a:solidFill>
                  <a:srgbClr val="7030A0"/>
                </a:solidFill>
              </a:rPr>
              <a:t>تتحد عناصر المجموعة الأولى وهي فلزات قلوية مع عناصر المجموعة السابعة وهي هالوجينات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868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127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96752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اذكر استخدامين لعنصر واحد من عناصر كل مجموعة من مجموعات العناصر الممثلة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0322" y="4005064"/>
            <a:ext cx="66433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002060"/>
                </a:solidFill>
              </a:rPr>
              <a:t>جـ2 – </a:t>
            </a:r>
            <a:endParaRPr lang="ar-SA" sz="4000" dirty="0">
              <a:solidFill>
                <a:srgbClr val="002060"/>
              </a:solidFill>
            </a:endParaRPr>
          </a:p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ستتنوع الاجابات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868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127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90952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حدد مجموعة العناصر التي لا تتحد عناصرها مع عناصر أخرى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4365104"/>
            <a:ext cx="6480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002060"/>
                </a:solidFill>
              </a:rPr>
              <a:t>جـ3 –          المجوعة </a:t>
            </a:r>
            <a:r>
              <a:rPr lang="ar-SA" sz="4400" dirty="0">
                <a:solidFill>
                  <a:srgbClr val="002060"/>
                </a:solidFill>
              </a:rPr>
              <a:t>18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868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127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90952"/>
            <a:ext cx="7344816" cy="243143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4 – </a:t>
            </a:r>
            <a:r>
              <a:rPr lang="ar-SA" sz="3600" dirty="0" smtClean="0">
                <a:solidFill>
                  <a:srgbClr val="FF0000"/>
                </a:solidFill>
              </a:rPr>
              <a:t>عنصر </a:t>
            </a:r>
            <a:r>
              <a:rPr lang="ar-SA" sz="3600" dirty="0" err="1" smtClean="0">
                <a:solidFill>
                  <a:srgbClr val="FF0000"/>
                </a:solidFill>
              </a:rPr>
              <a:t>الفرانسيوم</a:t>
            </a:r>
            <a:r>
              <a:rPr lang="ar-SA" sz="3600" dirty="0" smtClean="0">
                <a:solidFill>
                  <a:srgbClr val="FF0000"/>
                </a:solidFill>
              </a:rPr>
              <a:t> فلز قلوي نادر ومشع , يقع في أسفل المجموعة 1 ولم تدرس خصائصه جيدا . هل تتوقع أن يتحد </a:t>
            </a:r>
            <a:r>
              <a:rPr lang="ar-SA" sz="3600" dirty="0" err="1" smtClean="0">
                <a:solidFill>
                  <a:srgbClr val="FF0000"/>
                </a:solidFill>
              </a:rPr>
              <a:t>الفرانسيوم</a:t>
            </a:r>
            <a:r>
              <a:rPr lang="ar-SA" sz="3600" dirty="0" smtClean="0">
                <a:solidFill>
                  <a:srgbClr val="FF0000"/>
                </a:solidFill>
              </a:rPr>
              <a:t> مع الماء بشكل أكبر من السيزيوم أم أقل </a:t>
            </a:r>
            <a:r>
              <a:rPr lang="ar-SA" sz="4000" dirty="0" smtClean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74258" y="3429000"/>
            <a:ext cx="77954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002060"/>
                </a:solidFill>
              </a:rPr>
              <a:t>جـ4 </a:t>
            </a:r>
            <a:r>
              <a:rPr lang="ar-SA" sz="4000" dirty="0" smtClean="0">
                <a:solidFill>
                  <a:srgbClr val="002060"/>
                </a:solidFill>
              </a:rPr>
              <a:t>– </a:t>
            </a:r>
          </a:p>
          <a:p>
            <a:pPr algn="justLow"/>
            <a:r>
              <a:rPr lang="ar-SA" sz="4000" dirty="0">
                <a:solidFill>
                  <a:srgbClr val="002060"/>
                </a:solidFill>
              </a:rPr>
              <a:t>يتفاعل </a:t>
            </a:r>
            <a:r>
              <a:rPr lang="ar-SA" sz="4000" dirty="0" err="1">
                <a:solidFill>
                  <a:srgbClr val="002060"/>
                </a:solidFill>
              </a:rPr>
              <a:t>الفرانسيوم</a:t>
            </a:r>
            <a:r>
              <a:rPr lang="ar-SA" sz="4000" dirty="0">
                <a:solidFill>
                  <a:srgbClr val="002060"/>
                </a:solidFill>
              </a:rPr>
              <a:t> مع الماء بشدة , لأن النشاط الاشعاع للعناصر القلوية يزداد كلما اتجهنا من اعلى إلى أسفل في المجموعة.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868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127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98294" y="1004711"/>
            <a:ext cx="7147412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ما قابلية عنصر الأستاتين لتكوين الملح مقارنة بباقي عناصر المجموعة 17 وهل هناك نمط لنشاط عناصر هذه المجموعة 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14384" y="3573016"/>
            <a:ext cx="791523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3333FF"/>
                </a:solidFill>
              </a:rPr>
              <a:t>جـ5 – </a:t>
            </a:r>
          </a:p>
          <a:p>
            <a:pPr algn="justLow"/>
            <a:r>
              <a:rPr lang="ar-SA" sz="4000" dirty="0">
                <a:solidFill>
                  <a:srgbClr val="3333FF"/>
                </a:solidFill>
              </a:rPr>
              <a:t>ستتحدد بشكل أقل من باقي الهالوجينات لأن النشاط الإشعاعي للعناصر القلوية يقل كلما اتجهنا من أعلى المجموعة إلى أسفلها.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868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127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13974</TotalTime>
  <Words>194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1169</cp:revision>
  <dcterms:modified xsi:type="dcterms:W3CDTF">2016-05-14T13:54:57Z</dcterms:modified>
</cp:coreProperties>
</file>