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#4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#5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43BCAF-5812-47A1-B8FB-58D5E91CE735}" type="doc">
      <dgm:prSet loTypeId="urn:microsoft.com/office/officeart/2005/8/layout/hList6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pPr rtl="1"/>
          <a:endParaRPr lang="ar-SA"/>
        </a:p>
      </dgm:t>
    </dgm:pt>
    <dgm:pt modelId="{5A19D8DA-20E6-402F-8360-2C86C0184FBD}">
      <dgm:prSet phldrT="[نص]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pPr rtl="1"/>
          <a:r>
            <a:rPr lang="ar-SA" b="1" dirty="0" smtClean="0"/>
            <a:t>تمكن المحلل من التغلب على مشكلة الحجم </a:t>
          </a:r>
          <a:r>
            <a:rPr lang="ar-SA" b="1" dirty="0" err="1" smtClean="0"/>
            <a:t>فى</a:t>
          </a:r>
          <a:r>
            <a:rPr lang="ar-SA" b="1" dirty="0" smtClean="0"/>
            <a:t> الجوانب المالية والمحاسبية ، </a:t>
          </a:r>
          <a:r>
            <a:rPr lang="ar-SA" b="1" dirty="0" err="1" smtClean="0"/>
            <a:t>والتى</a:t>
          </a:r>
          <a:r>
            <a:rPr lang="ar-SA" b="1" dirty="0" smtClean="0"/>
            <a:t> تنشأ عند مقارنة </a:t>
          </a:r>
          <a:r>
            <a:rPr lang="ar-SA" b="1" dirty="0" err="1" smtClean="0"/>
            <a:t>الارقام</a:t>
          </a:r>
          <a:r>
            <a:rPr lang="ar-SA" b="1" dirty="0" smtClean="0"/>
            <a:t> المحاسبية والمؤشرات المالية لشركات يوجد </a:t>
          </a:r>
          <a:r>
            <a:rPr lang="ar-SA" b="1" dirty="0" err="1" smtClean="0"/>
            <a:t>بها</a:t>
          </a:r>
          <a:r>
            <a:rPr lang="ar-SA" b="1" dirty="0" smtClean="0"/>
            <a:t> تباين كبير </a:t>
          </a:r>
          <a:r>
            <a:rPr lang="ar-SA" b="1" dirty="0" err="1" smtClean="0"/>
            <a:t>فى</a:t>
          </a:r>
          <a:r>
            <a:rPr lang="ar-SA" b="1" dirty="0" smtClean="0"/>
            <a:t> الحجم (القيمة السوقية)</a:t>
          </a:r>
          <a:endParaRPr lang="ar-SA" b="1" dirty="0"/>
        </a:p>
      </dgm:t>
    </dgm:pt>
    <dgm:pt modelId="{7B4E9F40-59CD-4B97-A062-6FF773ADD418}" type="parTrans" cxnId="{7DCFB621-51A0-4CCE-B30F-A6328BD52271}">
      <dgm:prSet/>
      <dgm:spPr/>
      <dgm:t>
        <a:bodyPr/>
        <a:lstStyle/>
        <a:p>
          <a:pPr rtl="1"/>
          <a:endParaRPr lang="ar-SA" b="1"/>
        </a:p>
      </dgm:t>
    </dgm:pt>
    <dgm:pt modelId="{F14E36FD-4788-428F-B45F-0660F0C6E980}" type="sibTrans" cxnId="{7DCFB621-51A0-4CCE-B30F-A6328BD52271}">
      <dgm:prSet/>
      <dgm:spPr/>
      <dgm:t>
        <a:bodyPr/>
        <a:lstStyle/>
        <a:p>
          <a:pPr rtl="1"/>
          <a:endParaRPr lang="ar-SA" b="1"/>
        </a:p>
      </dgm:t>
    </dgm:pt>
    <dgm:pt modelId="{1E99186E-B9FC-4428-931F-AF28B6792F2D}" type="pres">
      <dgm:prSet presAssocID="{3043BCAF-5812-47A1-B8FB-58D5E91CE735}" presName="Name0" presStyleCnt="0">
        <dgm:presLayoutVars>
          <dgm:dir val="rev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1646FBAB-810F-4A82-BA23-4186055944F8}" type="pres">
      <dgm:prSet presAssocID="{5A19D8DA-20E6-402F-8360-2C86C0184FBD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1EDEAE0E-45CD-4F64-89F3-87CA05FD9487}" type="presOf" srcId="{3043BCAF-5812-47A1-B8FB-58D5E91CE735}" destId="{1E99186E-B9FC-4428-931F-AF28B6792F2D}" srcOrd="0" destOrd="0" presId="urn:microsoft.com/office/officeart/2005/8/layout/hList6"/>
    <dgm:cxn modelId="{AC3ED0DB-EDD3-488D-99AD-2DE1A451CCD4}" type="presOf" srcId="{5A19D8DA-20E6-402F-8360-2C86C0184FBD}" destId="{1646FBAB-810F-4A82-BA23-4186055944F8}" srcOrd="0" destOrd="0" presId="urn:microsoft.com/office/officeart/2005/8/layout/hList6"/>
    <dgm:cxn modelId="{7DCFB621-51A0-4CCE-B30F-A6328BD52271}" srcId="{3043BCAF-5812-47A1-B8FB-58D5E91CE735}" destId="{5A19D8DA-20E6-402F-8360-2C86C0184FBD}" srcOrd="0" destOrd="0" parTransId="{7B4E9F40-59CD-4B97-A062-6FF773ADD418}" sibTransId="{F14E36FD-4788-428F-B45F-0660F0C6E980}"/>
    <dgm:cxn modelId="{41511059-74E9-4B86-BE40-F3AB35A1E7EE}" type="presParOf" srcId="{1E99186E-B9FC-4428-931F-AF28B6792F2D}" destId="{1646FBAB-810F-4A82-BA23-4186055944F8}" srcOrd="0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043BCAF-5812-47A1-B8FB-58D5E91CE735}" type="doc">
      <dgm:prSet loTypeId="urn:microsoft.com/office/officeart/2005/8/layout/hList6" loCatId="list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pPr rtl="1"/>
          <a:endParaRPr lang="ar-SA"/>
        </a:p>
      </dgm:t>
    </dgm:pt>
    <dgm:pt modelId="{5A19D8DA-20E6-402F-8360-2C86C0184FBD}">
      <dgm:prSet phldrT="[نص]" custT="1"/>
      <dgm:spPr/>
      <dgm:t>
        <a:bodyPr/>
        <a:lstStyle/>
        <a:p>
          <a:pPr rtl="1"/>
          <a:r>
            <a:rPr lang="ar-SA" sz="2200" b="1" smtClean="0"/>
            <a:t>1.تهتم بالأرقام والعوامل ذات الطابع الكمى ولا تقيس العوامل النوعية</a:t>
          </a:r>
          <a:endParaRPr lang="ar-SA" sz="2200" b="1" dirty="0"/>
        </a:p>
      </dgm:t>
    </dgm:pt>
    <dgm:pt modelId="{7B4E9F40-59CD-4B97-A062-6FF773ADD418}" type="parTrans" cxnId="{7DCFB621-51A0-4CCE-B30F-A6328BD52271}">
      <dgm:prSet/>
      <dgm:spPr/>
      <dgm:t>
        <a:bodyPr/>
        <a:lstStyle/>
        <a:p>
          <a:pPr rtl="1"/>
          <a:endParaRPr lang="ar-SA" sz="2200" b="1">
            <a:solidFill>
              <a:schemeClr val="tx1"/>
            </a:solidFill>
          </a:endParaRPr>
        </a:p>
      </dgm:t>
    </dgm:pt>
    <dgm:pt modelId="{F14E36FD-4788-428F-B45F-0660F0C6E980}" type="sibTrans" cxnId="{7DCFB621-51A0-4CCE-B30F-A6328BD52271}">
      <dgm:prSet/>
      <dgm:spPr/>
      <dgm:t>
        <a:bodyPr/>
        <a:lstStyle/>
        <a:p>
          <a:pPr rtl="1"/>
          <a:endParaRPr lang="ar-SA" sz="2200" b="1">
            <a:solidFill>
              <a:schemeClr val="tx1"/>
            </a:solidFill>
          </a:endParaRPr>
        </a:p>
      </dgm:t>
    </dgm:pt>
    <dgm:pt modelId="{A5D23E90-FDEE-4127-A228-59C27CEF2751}">
      <dgm:prSet phldrT="[نص]" custT="1"/>
      <dgm:spPr/>
      <dgm:t>
        <a:bodyPr/>
        <a:lstStyle/>
        <a:p>
          <a:pPr rtl="1"/>
          <a:r>
            <a:rPr lang="ar-SA" sz="2200" b="1" smtClean="0"/>
            <a:t>2.الكثير من النسب هى مؤشر ساكن فى وضع معين كما هو فى تاريخ اعداد القوائم المالية </a:t>
          </a:r>
          <a:endParaRPr lang="ar-SA" sz="2200" b="1" dirty="0"/>
        </a:p>
      </dgm:t>
    </dgm:pt>
    <dgm:pt modelId="{67F53513-8314-4A1A-B765-CD19612B723E}" type="parTrans" cxnId="{6ED790C0-0F2F-4837-8AEC-642815F97E24}">
      <dgm:prSet/>
      <dgm:spPr/>
      <dgm:t>
        <a:bodyPr/>
        <a:lstStyle/>
        <a:p>
          <a:pPr rtl="1"/>
          <a:endParaRPr lang="ar-SA" sz="2200" b="1">
            <a:solidFill>
              <a:schemeClr val="tx1"/>
            </a:solidFill>
          </a:endParaRPr>
        </a:p>
      </dgm:t>
    </dgm:pt>
    <dgm:pt modelId="{DC870336-6EFE-4C97-9268-FCADC05E1F49}" type="sibTrans" cxnId="{6ED790C0-0F2F-4837-8AEC-642815F97E24}">
      <dgm:prSet/>
      <dgm:spPr/>
      <dgm:t>
        <a:bodyPr/>
        <a:lstStyle/>
        <a:p>
          <a:pPr rtl="1"/>
          <a:endParaRPr lang="ar-SA" sz="2200" b="1">
            <a:solidFill>
              <a:schemeClr val="tx1"/>
            </a:solidFill>
          </a:endParaRPr>
        </a:p>
      </dgm:t>
    </dgm:pt>
    <dgm:pt modelId="{1059D7AB-BDDD-42A0-838C-36BE1C26364D}">
      <dgm:prSet phldrT="[نص]" custT="1"/>
      <dgm:spPr/>
      <dgm:t>
        <a:bodyPr/>
        <a:lstStyle/>
        <a:p>
          <a:pPr rtl="1"/>
          <a:r>
            <a:rPr lang="ar-SA" sz="2200" b="1" smtClean="0"/>
            <a:t>3.تتأثر باختلاف الطرق المحاسبية </a:t>
          </a:r>
          <a:endParaRPr lang="ar-SA" sz="2200" b="1" dirty="0"/>
        </a:p>
      </dgm:t>
    </dgm:pt>
    <dgm:pt modelId="{E88DE9E2-9B47-4548-BB24-EA2139377164}" type="parTrans" cxnId="{1182CD1E-3CC2-48E8-9CC6-7F9B5191F5BA}">
      <dgm:prSet/>
      <dgm:spPr/>
      <dgm:t>
        <a:bodyPr/>
        <a:lstStyle/>
        <a:p>
          <a:pPr rtl="1"/>
          <a:endParaRPr lang="ar-SA" sz="2200" b="1">
            <a:solidFill>
              <a:schemeClr val="tx1"/>
            </a:solidFill>
          </a:endParaRPr>
        </a:p>
      </dgm:t>
    </dgm:pt>
    <dgm:pt modelId="{5F2D535C-9323-44E0-B0B6-111B80A7F078}" type="sibTrans" cxnId="{1182CD1E-3CC2-48E8-9CC6-7F9B5191F5BA}">
      <dgm:prSet/>
      <dgm:spPr/>
      <dgm:t>
        <a:bodyPr/>
        <a:lstStyle/>
        <a:p>
          <a:pPr rtl="1"/>
          <a:endParaRPr lang="ar-SA" sz="2200" b="1">
            <a:solidFill>
              <a:schemeClr val="tx1"/>
            </a:solidFill>
          </a:endParaRPr>
        </a:p>
      </dgm:t>
    </dgm:pt>
    <dgm:pt modelId="{8750DB03-CC2B-429B-8E13-D445F0B5DF58}">
      <dgm:prSet phldrT="[نص]" custT="1"/>
      <dgm:spPr/>
      <dgm:t>
        <a:bodyPr/>
        <a:lstStyle/>
        <a:p>
          <a:pPr rtl="1"/>
          <a:r>
            <a:rPr lang="ar-SA" sz="2200" b="1" smtClean="0"/>
            <a:t>4.عرضة للتلاعب من قبل الادارة </a:t>
          </a:r>
          <a:endParaRPr lang="ar-SA" sz="2200" b="1" dirty="0"/>
        </a:p>
      </dgm:t>
    </dgm:pt>
    <dgm:pt modelId="{46A1F734-9282-452B-BF6A-1B74E6D178BB}" type="parTrans" cxnId="{DA7E54DE-639B-49C0-8A7A-1FBCF9D58843}">
      <dgm:prSet/>
      <dgm:spPr/>
      <dgm:t>
        <a:bodyPr/>
        <a:lstStyle/>
        <a:p>
          <a:pPr rtl="1"/>
          <a:endParaRPr lang="ar-SA" sz="2200" b="1">
            <a:solidFill>
              <a:schemeClr val="tx1"/>
            </a:solidFill>
          </a:endParaRPr>
        </a:p>
      </dgm:t>
    </dgm:pt>
    <dgm:pt modelId="{7AD47AD8-8FEA-4761-857E-91CE14F6BF0B}" type="sibTrans" cxnId="{DA7E54DE-639B-49C0-8A7A-1FBCF9D58843}">
      <dgm:prSet/>
      <dgm:spPr/>
      <dgm:t>
        <a:bodyPr/>
        <a:lstStyle/>
        <a:p>
          <a:pPr rtl="1"/>
          <a:endParaRPr lang="ar-SA" sz="2200" b="1">
            <a:solidFill>
              <a:schemeClr val="tx1"/>
            </a:solidFill>
          </a:endParaRPr>
        </a:p>
      </dgm:t>
    </dgm:pt>
    <dgm:pt modelId="{43548BBE-F848-4119-8D3D-6E2D737733B9}">
      <dgm:prSet phldrT="[نص]" custT="1"/>
      <dgm:spPr/>
      <dgm:t>
        <a:bodyPr/>
        <a:lstStyle/>
        <a:p>
          <a:pPr rtl="1"/>
          <a:r>
            <a:rPr lang="ar-SA" sz="2200" b="1" smtClean="0"/>
            <a:t>5.خلال فترات التضخم تصبح النسب لفترات مالية مختلفة غير فابلة للمقارنة وذلك لان القوائم المالية مبنية على اساس التكلفة التاريخية </a:t>
          </a:r>
          <a:endParaRPr lang="ar-SA" sz="2200" b="1" dirty="0"/>
        </a:p>
      </dgm:t>
    </dgm:pt>
    <dgm:pt modelId="{4D6B8C11-4781-4223-BEF8-1E894FF0AFCE}" type="parTrans" cxnId="{39E1D289-6BC4-42F7-84FA-A8CC042192AB}">
      <dgm:prSet/>
      <dgm:spPr/>
      <dgm:t>
        <a:bodyPr/>
        <a:lstStyle/>
        <a:p>
          <a:pPr rtl="1"/>
          <a:endParaRPr lang="ar-SA" sz="2200" b="1">
            <a:solidFill>
              <a:schemeClr val="tx1"/>
            </a:solidFill>
          </a:endParaRPr>
        </a:p>
      </dgm:t>
    </dgm:pt>
    <dgm:pt modelId="{0FD279E1-AAA0-47EA-8828-B9775F66EBCA}" type="sibTrans" cxnId="{39E1D289-6BC4-42F7-84FA-A8CC042192AB}">
      <dgm:prSet/>
      <dgm:spPr/>
      <dgm:t>
        <a:bodyPr/>
        <a:lstStyle/>
        <a:p>
          <a:pPr rtl="1"/>
          <a:endParaRPr lang="ar-SA" sz="2200" b="1">
            <a:solidFill>
              <a:schemeClr val="tx1"/>
            </a:solidFill>
          </a:endParaRPr>
        </a:p>
      </dgm:t>
    </dgm:pt>
    <dgm:pt modelId="{1E99186E-B9FC-4428-931F-AF28B6792F2D}" type="pres">
      <dgm:prSet presAssocID="{3043BCAF-5812-47A1-B8FB-58D5E91CE735}" presName="Name0" presStyleCnt="0">
        <dgm:presLayoutVars>
          <dgm:dir val="rev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1646FBAB-810F-4A82-BA23-4186055944F8}" type="pres">
      <dgm:prSet presAssocID="{5A19D8DA-20E6-402F-8360-2C86C0184FBD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F96AF3C8-4441-41B2-8EC7-4B242DC46588}" type="pres">
      <dgm:prSet presAssocID="{F14E36FD-4788-428F-B45F-0660F0C6E980}" presName="sibTrans" presStyleCnt="0"/>
      <dgm:spPr/>
      <dgm:t>
        <a:bodyPr/>
        <a:lstStyle/>
        <a:p>
          <a:pPr rtl="1"/>
          <a:endParaRPr lang="ar-SA"/>
        </a:p>
      </dgm:t>
    </dgm:pt>
    <dgm:pt modelId="{882C7E3A-F683-4E9F-BBA4-9EA236449D39}" type="pres">
      <dgm:prSet presAssocID="{A5D23E90-FDEE-4127-A228-59C27CEF275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6ED1E2EE-DB75-4D99-9C46-67A2A936FDCE}" type="pres">
      <dgm:prSet presAssocID="{DC870336-6EFE-4C97-9268-FCADC05E1F49}" presName="sibTrans" presStyleCnt="0"/>
      <dgm:spPr/>
      <dgm:t>
        <a:bodyPr/>
        <a:lstStyle/>
        <a:p>
          <a:pPr rtl="1"/>
          <a:endParaRPr lang="ar-SA"/>
        </a:p>
      </dgm:t>
    </dgm:pt>
    <dgm:pt modelId="{4D57B4A3-FE9A-43D8-A9DF-65A416327CDB}" type="pres">
      <dgm:prSet presAssocID="{1059D7AB-BDDD-42A0-838C-36BE1C26364D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457F3227-4705-418D-AA48-C0AB2C228D2B}" type="pres">
      <dgm:prSet presAssocID="{5F2D535C-9323-44E0-B0B6-111B80A7F078}" presName="sibTrans" presStyleCnt="0"/>
      <dgm:spPr/>
      <dgm:t>
        <a:bodyPr/>
        <a:lstStyle/>
        <a:p>
          <a:pPr rtl="1"/>
          <a:endParaRPr lang="ar-SA"/>
        </a:p>
      </dgm:t>
    </dgm:pt>
    <dgm:pt modelId="{60B8B355-153D-4B70-BADD-DF46D872BB75}" type="pres">
      <dgm:prSet presAssocID="{8750DB03-CC2B-429B-8E13-D445F0B5DF58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51A64A43-79BF-4E95-AB59-960655798D55}" type="pres">
      <dgm:prSet presAssocID="{7AD47AD8-8FEA-4761-857E-91CE14F6BF0B}" presName="sibTrans" presStyleCnt="0"/>
      <dgm:spPr/>
      <dgm:t>
        <a:bodyPr/>
        <a:lstStyle/>
        <a:p>
          <a:pPr rtl="1"/>
          <a:endParaRPr lang="ar-SA"/>
        </a:p>
      </dgm:t>
    </dgm:pt>
    <dgm:pt modelId="{2A5E1303-4B69-499D-93BF-B8F71995D2C8}" type="pres">
      <dgm:prSet presAssocID="{43548BBE-F848-4119-8D3D-6E2D737733B9}" presName="node" presStyleLbl="node1" presStyleIdx="4" presStyleCnt="5" custScaleX="147256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1182CD1E-3CC2-48E8-9CC6-7F9B5191F5BA}" srcId="{3043BCAF-5812-47A1-B8FB-58D5E91CE735}" destId="{1059D7AB-BDDD-42A0-838C-36BE1C26364D}" srcOrd="2" destOrd="0" parTransId="{E88DE9E2-9B47-4548-BB24-EA2139377164}" sibTransId="{5F2D535C-9323-44E0-B0B6-111B80A7F078}"/>
    <dgm:cxn modelId="{B0C80948-BD83-40BE-9E49-0492D84F001D}" type="presOf" srcId="{A5D23E90-FDEE-4127-A228-59C27CEF2751}" destId="{882C7E3A-F683-4E9F-BBA4-9EA236449D39}" srcOrd="0" destOrd="0" presId="urn:microsoft.com/office/officeart/2005/8/layout/hList6"/>
    <dgm:cxn modelId="{64ABF230-20D6-40F5-BE22-B51DF2F56C42}" type="presOf" srcId="{8750DB03-CC2B-429B-8E13-D445F0B5DF58}" destId="{60B8B355-153D-4B70-BADD-DF46D872BB75}" srcOrd="0" destOrd="0" presId="urn:microsoft.com/office/officeart/2005/8/layout/hList6"/>
    <dgm:cxn modelId="{6ED790C0-0F2F-4837-8AEC-642815F97E24}" srcId="{3043BCAF-5812-47A1-B8FB-58D5E91CE735}" destId="{A5D23E90-FDEE-4127-A228-59C27CEF2751}" srcOrd="1" destOrd="0" parTransId="{67F53513-8314-4A1A-B765-CD19612B723E}" sibTransId="{DC870336-6EFE-4C97-9268-FCADC05E1F49}"/>
    <dgm:cxn modelId="{7DCFB621-51A0-4CCE-B30F-A6328BD52271}" srcId="{3043BCAF-5812-47A1-B8FB-58D5E91CE735}" destId="{5A19D8DA-20E6-402F-8360-2C86C0184FBD}" srcOrd="0" destOrd="0" parTransId="{7B4E9F40-59CD-4B97-A062-6FF773ADD418}" sibTransId="{F14E36FD-4788-428F-B45F-0660F0C6E980}"/>
    <dgm:cxn modelId="{DA7E54DE-639B-49C0-8A7A-1FBCF9D58843}" srcId="{3043BCAF-5812-47A1-B8FB-58D5E91CE735}" destId="{8750DB03-CC2B-429B-8E13-D445F0B5DF58}" srcOrd="3" destOrd="0" parTransId="{46A1F734-9282-452B-BF6A-1B74E6D178BB}" sibTransId="{7AD47AD8-8FEA-4761-857E-91CE14F6BF0B}"/>
    <dgm:cxn modelId="{E5FFCCCE-D477-470B-BE03-845F1D0146FF}" type="presOf" srcId="{1059D7AB-BDDD-42A0-838C-36BE1C26364D}" destId="{4D57B4A3-FE9A-43D8-A9DF-65A416327CDB}" srcOrd="0" destOrd="0" presId="urn:microsoft.com/office/officeart/2005/8/layout/hList6"/>
    <dgm:cxn modelId="{D57E6502-54DC-4704-8759-C4AEA5B91047}" type="presOf" srcId="{5A19D8DA-20E6-402F-8360-2C86C0184FBD}" destId="{1646FBAB-810F-4A82-BA23-4186055944F8}" srcOrd="0" destOrd="0" presId="urn:microsoft.com/office/officeart/2005/8/layout/hList6"/>
    <dgm:cxn modelId="{C3492B8B-EF23-46F9-BD43-41622D9AD616}" type="presOf" srcId="{43548BBE-F848-4119-8D3D-6E2D737733B9}" destId="{2A5E1303-4B69-499D-93BF-B8F71995D2C8}" srcOrd="0" destOrd="0" presId="urn:microsoft.com/office/officeart/2005/8/layout/hList6"/>
    <dgm:cxn modelId="{39E1D289-6BC4-42F7-84FA-A8CC042192AB}" srcId="{3043BCAF-5812-47A1-B8FB-58D5E91CE735}" destId="{43548BBE-F848-4119-8D3D-6E2D737733B9}" srcOrd="4" destOrd="0" parTransId="{4D6B8C11-4781-4223-BEF8-1E894FF0AFCE}" sibTransId="{0FD279E1-AAA0-47EA-8828-B9775F66EBCA}"/>
    <dgm:cxn modelId="{DC5AFF61-304A-4F5B-8FC7-5AD6E0B12522}" type="presOf" srcId="{3043BCAF-5812-47A1-B8FB-58D5E91CE735}" destId="{1E99186E-B9FC-4428-931F-AF28B6792F2D}" srcOrd="0" destOrd="0" presId="urn:microsoft.com/office/officeart/2005/8/layout/hList6"/>
    <dgm:cxn modelId="{B07416F5-A70E-4ED8-AEFB-D81ED5FD4743}" type="presParOf" srcId="{1E99186E-B9FC-4428-931F-AF28B6792F2D}" destId="{1646FBAB-810F-4A82-BA23-4186055944F8}" srcOrd="0" destOrd="0" presId="urn:microsoft.com/office/officeart/2005/8/layout/hList6"/>
    <dgm:cxn modelId="{52D5EB11-1223-42B2-A6C8-5632BF3C4D21}" type="presParOf" srcId="{1E99186E-B9FC-4428-931F-AF28B6792F2D}" destId="{F96AF3C8-4441-41B2-8EC7-4B242DC46588}" srcOrd="1" destOrd="0" presId="urn:microsoft.com/office/officeart/2005/8/layout/hList6"/>
    <dgm:cxn modelId="{550B40B6-D168-4AB4-8F7C-6EBD1F2C18C8}" type="presParOf" srcId="{1E99186E-B9FC-4428-931F-AF28B6792F2D}" destId="{882C7E3A-F683-4E9F-BBA4-9EA236449D39}" srcOrd="2" destOrd="0" presId="urn:microsoft.com/office/officeart/2005/8/layout/hList6"/>
    <dgm:cxn modelId="{9F4BA7DC-5F30-4D52-AD5D-6FC48EB8757C}" type="presParOf" srcId="{1E99186E-B9FC-4428-931F-AF28B6792F2D}" destId="{6ED1E2EE-DB75-4D99-9C46-67A2A936FDCE}" srcOrd="3" destOrd="0" presId="urn:microsoft.com/office/officeart/2005/8/layout/hList6"/>
    <dgm:cxn modelId="{2F866736-E537-4E27-8D81-36FF5AE4C8E9}" type="presParOf" srcId="{1E99186E-B9FC-4428-931F-AF28B6792F2D}" destId="{4D57B4A3-FE9A-43D8-A9DF-65A416327CDB}" srcOrd="4" destOrd="0" presId="urn:microsoft.com/office/officeart/2005/8/layout/hList6"/>
    <dgm:cxn modelId="{B4EC9657-FEED-4CFB-BF6C-D06BC1850B46}" type="presParOf" srcId="{1E99186E-B9FC-4428-931F-AF28B6792F2D}" destId="{457F3227-4705-418D-AA48-C0AB2C228D2B}" srcOrd="5" destOrd="0" presId="urn:microsoft.com/office/officeart/2005/8/layout/hList6"/>
    <dgm:cxn modelId="{BD7F7FF9-252A-429A-94E0-02CB786A40D8}" type="presParOf" srcId="{1E99186E-B9FC-4428-931F-AF28B6792F2D}" destId="{60B8B355-153D-4B70-BADD-DF46D872BB75}" srcOrd="6" destOrd="0" presId="urn:microsoft.com/office/officeart/2005/8/layout/hList6"/>
    <dgm:cxn modelId="{B64F1DE5-F2E4-42B8-8518-509570512837}" type="presParOf" srcId="{1E99186E-B9FC-4428-931F-AF28B6792F2D}" destId="{51A64A43-79BF-4E95-AB59-960655798D55}" srcOrd="7" destOrd="0" presId="urn:microsoft.com/office/officeart/2005/8/layout/hList6"/>
    <dgm:cxn modelId="{FA6C4A47-62A8-4CD1-9225-2FEB49565A93}" type="presParOf" srcId="{1E99186E-B9FC-4428-931F-AF28B6792F2D}" destId="{2A5E1303-4B69-499D-93BF-B8F71995D2C8}" srcOrd="8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609D564-81B3-4951-968A-CAF89EF1EBA3}" type="doc">
      <dgm:prSet loTypeId="urn:microsoft.com/office/officeart/2005/8/layout/vList6" loCatId="list" qsTypeId="urn:microsoft.com/office/officeart/2005/8/quickstyle/simple3" qsCatId="simple" csTypeId="urn:microsoft.com/office/officeart/2005/8/colors/colorful1#1" csCatId="colorful" phldr="1"/>
      <dgm:spPr/>
      <dgm:t>
        <a:bodyPr/>
        <a:lstStyle/>
        <a:p>
          <a:pPr rtl="1"/>
          <a:endParaRPr lang="ar-SA"/>
        </a:p>
      </dgm:t>
    </dgm:pt>
    <dgm:pt modelId="{30C84AE0-97EF-425F-969A-E4FCA9E46CBA}">
      <dgm:prSet phldrT="[نص]" custT="1"/>
      <dgm:spPr/>
      <dgm:t>
        <a:bodyPr/>
        <a:lstStyle/>
        <a:p>
          <a:pPr rtl="1"/>
          <a:r>
            <a:rPr lang="ar-SA" sz="2000" b="1" dirty="0" smtClean="0"/>
            <a:t>تحليل الاتجاه العام :</a:t>
          </a:r>
          <a:endParaRPr lang="ar-SA" sz="2000" dirty="0"/>
        </a:p>
      </dgm:t>
    </dgm:pt>
    <dgm:pt modelId="{3590F3E3-201F-4C72-B2E4-B3D2D07A3F86}" type="parTrans" cxnId="{26FE5365-9717-48AE-9E2C-77D9D0E8DA53}">
      <dgm:prSet/>
      <dgm:spPr/>
      <dgm:t>
        <a:bodyPr/>
        <a:lstStyle/>
        <a:p>
          <a:pPr rtl="1"/>
          <a:endParaRPr lang="ar-SA" sz="2000"/>
        </a:p>
      </dgm:t>
    </dgm:pt>
    <dgm:pt modelId="{A8CC6C39-21BE-4B34-AE3F-B0F46A030092}" type="sibTrans" cxnId="{26FE5365-9717-48AE-9E2C-77D9D0E8DA53}">
      <dgm:prSet/>
      <dgm:spPr/>
      <dgm:t>
        <a:bodyPr/>
        <a:lstStyle/>
        <a:p>
          <a:pPr rtl="1"/>
          <a:endParaRPr lang="ar-SA" sz="2000"/>
        </a:p>
      </dgm:t>
    </dgm:pt>
    <dgm:pt modelId="{01D591FD-3A61-4E9E-B44E-4E510B3FC760}">
      <dgm:prSet phldrT="[نص]" custT="1"/>
      <dgm:spPr/>
      <dgm:t>
        <a:bodyPr/>
        <a:lstStyle/>
        <a:p>
          <a:pPr rtl="1"/>
          <a:r>
            <a:rPr lang="ar-SA" sz="2000" b="1" smtClean="0"/>
            <a:t>2.مقارنة نسب شركة مع شركة اخرى مماثلة</a:t>
          </a:r>
          <a:endParaRPr lang="ar-SA" sz="2000" dirty="0"/>
        </a:p>
      </dgm:t>
    </dgm:pt>
    <dgm:pt modelId="{292516BF-896C-422D-85BE-063EA82E2C8B}" type="parTrans" cxnId="{A4BE37EC-047D-4894-904B-B5739ED97B71}">
      <dgm:prSet/>
      <dgm:spPr/>
      <dgm:t>
        <a:bodyPr/>
        <a:lstStyle/>
        <a:p>
          <a:pPr rtl="1"/>
          <a:endParaRPr lang="ar-SA" sz="2000"/>
        </a:p>
      </dgm:t>
    </dgm:pt>
    <dgm:pt modelId="{96DB134D-3459-45F2-99A3-540367615731}" type="sibTrans" cxnId="{A4BE37EC-047D-4894-904B-B5739ED97B71}">
      <dgm:prSet/>
      <dgm:spPr/>
      <dgm:t>
        <a:bodyPr/>
        <a:lstStyle/>
        <a:p>
          <a:pPr rtl="1"/>
          <a:endParaRPr lang="ar-SA" sz="2000"/>
        </a:p>
      </dgm:t>
    </dgm:pt>
    <dgm:pt modelId="{5CBD9C51-9EFB-4649-A553-F0C0A7DE2E63}">
      <dgm:prSet phldrT="[نص]" custT="1"/>
      <dgm:spPr/>
      <dgm:t>
        <a:bodyPr/>
        <a:lstStyle/>
        <a:p>
          <a:pPr rtl="1"/>
          <a:r>
            <a:rPr lang="ar-SA" sz="2000" b="1" dirty="0" smtClean="0"/>
            <a:t>تستخدم لتحديد مدى التقدم </a:t>
          </a:r>
          <a:r>
            <a:rPr lang="ar-SA" sz="2000" b="1" dirty="0" err="1" smtClean="0"/>
            <a:t>او</a:t>
          </a:r>
          <a:r>
            <a:rPr lang="ar-SA" sz="2000" b="1" dirty="0" smtClean="0"/>
            <a:t> التراجع </a:t>
          </a:r>
          <a:r>
            <a:rPr lang="ar-SA" sz="2000" b="1" dirty="0" err="1" smtClean="0"/>
            <a:t>فى</a:t>
          </a:r>
          <a:r>
            <a:rPr lang="ar-SA" sz="2000" b="1" dirty="0" smtClean="0"/>
            <a:t> </a:t>
          </a:r>
          <a:r>
            <a:rPr lang="ar-SA" sz="2000" b="1" dirty="0" err="1" smtClean="0"/>
            <a:t>اى</a:t>
          </a:r>
          <a:r>
            <a:rPr lang="ar-SA" sz="2000" b="1" dirty="0" smtClean="0"/>
            <a:t> من نشاطات الشركة خلال فترة زمنية محددة ، ويتم ذلك بمقارنة النسب المالية لهذه السنة بعدد من السنوات السابقة.</a:t>
          </a:r>
          <a:endParaRPr lang="ar-SA" sz="2000" dirty="0"/>
        </a:p>
      </dgm:t>
    </dgm:pt>
    <dgm:pt modelId="{886C9C0B-AB97-444E-90EC-F234C10245DA}" type="parTrans" cxnId="{DA6303A5-693D-4775-9F03-02A01871A8F9}">
      <dgm:prSet/>
      <dgm:spPr/>
      <dgm:t>
        <a:bodyPr/>
        <a:lstStyle/>
        <a:p>
          <a:pPr rtl="1"/>
          <a:endParaRPr lang="ar-SA" sz="2000"/>
        </a:p>
      </dgm:t>
    </dgm:pt>
    <dgm:pt modelId="{94A5806F-BFAC-4B86-8C4B-F34D56425F27}" type="sibTrans" cxnId="{DA6303A5-693D-4775-9F03-02A01871A8F9}">
      <dgm:prSet/>
      <dgm:spPr/>
      <dgm:t>
        <a:bodyPr/>
        <a:lstStyle/>
        <a:p>
          <a:pPr rtl="1"/>
          <a:endParaRPr lang="ar-SA" sz="2000"/>
        </a:p>
      </dgm:t>
    </dgm:pt>
    <dgm:pt modelId="{C863B052-1EF8-4C93-A921-98AD63D7E428}">
      <dgm:prSet custT="1"/>
      <dgm:spPr/>
      <dgm:t>
        <a:bodyPr/>
        <a:lstStyle/>
        <a:p>
          <a:pPr rtl="1"/>
          <a:r>
            <a:rPr lang="ar-SA" sz="2000" b="1" smtClean="0"/>
            <a:t>3. معيار الصناعة :</a:t>
          </a:r>
          <a:endParaRPr lang="fr-CA" sz="2000" b="1" dirty="0" smtClean="0"/>
        </a:p>
      </dgm:t>
    </dgm:pt>
    <dgm:pt modelId="{930429F4-7F74-40FD-B6D0-9566AFE35DBE}" type="parTrans" cxnId="{1B7BAB15-6438-4913-B3C1-6DCEAF0DB28D}">
      <dgm:prSet/>
      <dgm:spPr/>
      <dgm:t>
        <a:bodyPr/>
        <a:lstStyle/>
        <a:p>
          <a:pPr rtl="1"/>
          <a:endParaRPr lang="ar-SA" sz="2000"/>
        </a:p>
      </dgm:t>
    </dgm:pt>
    <dgm:pt modelId="{C89F6B8E-4703-4401-832D-73F5C778270E}" type="sibTrans" cxnId="{1B7BAB15-6438-4913-B3C1-6DCEAF0DB28D}">
      <dgm:prSet/>
      <dgm:spPr/>
      <dgm:t>
        <a:bodyPr/>
        <a:lstStyle/>
        <a:p>
          <a:pPr rtl="1"/>
          <a:endParaRPr lang="ar-SA" sz="2000"/>
        </a:p>
      </dgm:t>
    </dgm:pt>
    <dgm:pt modelId="{8FCF19E0-9737-41EE-82E4-7A4A4A9BDCA0}">
      <dgm:prSet phldrT="[نص]" custT="1"/>
      <dgm:spPr/>
      <dgm:t>
        <a:bodyPr/>
        <a:lstStyle/>
        <a:p>
          <a:pPr rtl="1"/>
          <a:r>
            <a:rPr lang="ar-SA" sz="2000" b="1" dirty="0" smtClean="0"/>
            <a:t>لنفس العدد من السنوات ، وتفيد هذه المقارنة </a:t>
          </a:r>
          <a:r>
            <a:rPr lang="ar-SA" sz="2000" b="1" dirty="0" err="1" smtClean="0"/>
            <a:t>فى</a:t>
          </a:r>
          <a:r>
            <a:rPr lang="ar-SA" sz="2000" b="1" dirty="0" smtClean="0"/>
            <a:t> معرفة </a:t>
          </a:r>
          <a:r>
            <a:rPr lang="ar-SA" sz="2000" b="1" dirty="0" err="1" smtClean="0"/>
            <a:t>اى</a:t>
          </a:r>
          <a:r>
            <a:rPr lang="ar-SA" sz="2000" b="1" dirty="0" smtClean="0"/>
            <a:t> الشركتين </a:t>
          </a:r>
          <a:r>
            <a:rPr lang="ar-SA" sz="2000" b="1" dirty="0" err="1" smtClean="0"/>
            <a:t>اقوى</a:t>
          </a:r>
          <a:r>
            <a:rPr lang="ar-SA" sz="2000" b="1" dirty="0" smtClean="0"/>
            <a:t>.</a:t>
          </a:r>
          <a:endParaRPr lang="ar-SA" sz="2000" dirty="0"/>
        </a:p>
      </dgm:t>
    </dgm:pt>
    <dgm:pt modelId="{ACA8761F-DB24-4BB0-806E-54B800876C70}" type="parTrans" cxnId="{429E6C51-098E-447A-9A62-7FADC747630D}">
      <dgm:prSet/>
      <dgm:spPr/>
      <dgm:t>
        <a:bodyPr/>
        <a:lstStyle/>
        <a:p>
          <a:pPr rtl="1"/>
          <a:endParaRPr lang="ar-SA" sz="2000"/>
        </a:p>
      </dgm:t>
    </dgm:pt>
    <dgm:pt modelId="{BF4870E7-548B-46D6-AC17-3FD80B20958A}" type="sibTrans" cxnId="{429E6C51-098E-447A-9A62-7FADC747630D}">
      <dgm:prSet/>
      <dgm:spPr/>
      <dgm:t>
        <a:bodyPr/>
        <a:lstStyle/>
        <a:p>
          <a:pPr rtl="1"/>
          <a:endParaRPr lang="ar-SA" sz="2000"/>
        </a:p>
      </dgm:t>
    </dgm:pt>
    <dgm:pt modelId="{09F1862B-846B-4F3C-BED8-EA2EFC0A26B5}">
      <dgm:prSet custT="1"/>
      <dgm:spPr/>
      <dgm:t>
        <a:bodyPr/>
        <a:lstStyle/>
        <a:p>
          <a:pPr rtl="1"/>
          <a:r>
            <a:rPr lang="ar-SA" sz="2000" b="1" dirty="0" smtClean="0"/>
            <a:t>يقصد </a:t>
          </a:r>
          <a:r>
            <a:rPr lang="ar-SA" sz="2000" b="1" dirty="0" err="1" smtClean="0"/>
            <a:t>بها</a:t>
          </a:r>
          <a:r>
            <a:rPr lang="ar-SA" sz="2000" b="1" dirty="0" smtClean="0"/>
            <a:t> مقارنة النسب المالية للشركة مع متوسط النسب المالية للشركات الأخرى التي تعمل </a:t>
          </a:r>
          <a:r>
            <a:rPr lang="ar-SA" sz="2000" b="1" dirty="0" err="1" smtClean="0"/>
            <a:t>فى</a:t>
          </a:r>
          <a:r>
            <a:rPr lang="ar-SA" sz="2000" b="1" dirty="0" smtClean="0"/>
            <a:t> هذا المجال ، وتفيد هذه المقارنة </a:t>
          </a:r>
          <a:r>
            <a:rPr lang="ar-SA" sz="2000" b="1" dirty="0" err="1" smtClean="0"/>
            <a:t>فى</a:t>
          </a:r>
          <a:r>
            <a:rPr lang="ar-SA" sz="2000" b="1" dirty="0" smtClean="0"/>
            <a:t> تحديد المركز </a:t>
          </a:r>
          <a:r>
            <a:rPr lang="ar-SA" sz="2000" b="1" dirty="0" err="1" smtClean="0"/>
            <a:t>التنافسى</a:t>
          </a:r>
          <a:r>
            <a:rPr lang="ar-SA" sz="2000" b="1" dirty="0" smtClean="0"/>
            <a:t> لها </a:t>
          </a:r>
          <a:r>
            <a:rPr lang="ar-SA" sz="2000" b="1" dirty="0" err="1" smtClean="0"/>
            <a:t>فى</a:t>
          </a:r>
          <a:r>
            <a:rPr lang="ar-SA" sz="2000" b="1" dirty="0" smtClean="0"/>
            <a:t> السوق بالنسبة للقطاع الاقتصادي </a:t>
          </a:r>
          <a:r>
            <a:rPr lang="ar-SA" sz="2000" b="1" dirty="0" err="1" smtClean="0"/>
            <a:t>الذى</a:t>
          </a:r>
          <a:r>
            <a:rPr lang="ar-SA" sz="2000" b="1" dirty="0" smtClean="0"/>
            <a:t> </a:t>
          </a:r>
          <a:r>
            <a:rPr lang="ar-SA" sz="2000" b="1" dirty="0" err="1" smtClean="0"/>
            <a:t>تنتمى</a:t>
          </a:r>
          <a:r>
            <a:rPr lang="ar-SA" sz="2000" b="1" dirty="0" smtClean="0"/>
            <a:t> </a:t>
          </a:r>
          <a:r>
            <a:rPr lang="ar-SA" sz="2000" b="1" dirty="0" err="1" smtClean="0"/>
            <a:t>اليه</a:t>
          </a:r>
          <a:r>
            <a:rPr lang="ar-SA" sz="2000" b="1" dirty="0" smtClean="0"/>
            <a:t>.</a:t>
          </a:r>
          <a:endParaRPr lang="fr-CA" sz="2000" b="1" dirty="0" smtClean="0"/>
        </a:p>
      </dgm:t>
    </dgm:pt>
    <dgm:pt modelId="{16D87B7F-6F06-4639-8871-9C73BB6A681D}" type="parTrans" cxnId="{7D8387A9-BF35-4E50-9A7E-91F66649D6B4}">
      <dgm:prSet/>
      <dgm:spPr/>
      <dgm:t>
        <a:bodyPr/>
        <a:lstStyle/>
        <a:p>
          <a:pPr rtl="1"/>
          <a:endParaRPr lang="ar-SA" sz="2000"/>
        </a:p>
      </dgm:t>
    </dgm:pt>
    <dgm:pt modelId="{1DA8A63E-CD44-437F-BCE7-073FB849D2FF}" type="sibTrans" cxnId="{7D8387A9-BF35-4E50-9A7E-91F66649D6B4}">
      <dgm:prSet/>
      <dgm:spPr/>
      <dgm:t>
        <a:bodyPr/>
        <a:lstStyle/>
        <a:p>
          <a:pPr rtl="1"/>
          <a:endParaRPr lang="ar-SA" sz="2000"/>
        </a:p>
      </dgm:t>
    </dgm:pt>
    <dgm:pt modelId="{91BD8BF6-A453-40E5-932E-A11F44B01DD9}" type="pres">
      <dgm:prSet presAssocID="{6609D564-81B3-4951-968A-CAF89EF1EBA3}" presName="Name0" presStyleCnt="0">
        <dgm:presLayoutVars>
          <dgm:dir val="rev"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E5E7E588-B2FE-4772-A70E-7A1A4DB9648F}" type="pres">
      <dgm:prSet presAssocID="{30C84AE0-97EF-425F-969A-E4FCA9E46CBA}" presName="linNode" presStyleCnt="0"/>
      <dgm:spPr/>
      <dgm:t>
        <a:bodyPr/>
        <a:lstStyle/>
        <a:p>
          <a:endParaRPr lang="en-US"/>
        </a:p>
      </dgm:t>
    </dgm:pt>
    <dgm:pt modelId="{20E78108-B6FA-4677-9641-5101069E7267}" type="pres">
      <dgm:prSet presAssocID="{30C84AE0-97EF-425F-969A-E4FCA9E46CBA}" presName="parentShp" presStyleLbl="node1" presStyleIdx="0" presStyleCnt="3" custScaleX="70940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0A10D18F-22EF-4955-9FD9-C88BEC6508D4}" type="pres">
      <dgm:prSet presAssocID="{30C84AE0-97EF-425F-969A-E4FCA9E46CBA}" presName="childShp" presStyleLbl="bgAccFollowNode1" presStyleIdx="0" presStyleCnt="3" custScaleX="114245" custLinFactNeighborX="427" custLinFactNeighborY="617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E7585C69-B1C2-4AD0-A939-985865865AC4}" type="pres">
      <dgm:prSet presAssocID="{A8CC6C39-21BE-4B34-AE3F-B0F46A030092}" presName="spacing" presStyleCnt="0"/>
      <dgm:spPr/>
      <dgm:t>
        <a:bodyPr/>
        <a:lstStyle/>
        <a:p>
          <a:endParaRPr lang="en-US"/>
        </a:p>
      </dgm:t>
    </dgm:pt>
    <dgm:pt modelId="{04ECE339-A42C-41F3-A1B6-52028BC033F7}" type="pres">
      <dgm:prSet presAssocID="{01D591FD-3A61-4E9E-B44E-4E510B3FC760}" presName="linNode" presStyleCnt="0"/>
      <dgm:spPr/>
      <dgm:t>
        <a:bodyPr/>
        <a:lstStyle/>
        <a:p>
          <a:endParaRPr lang="en-US"/>
        </a:p>
      </dgm:t>
    </dgm:pt>
    <dgm:pt modelId="{FB675AC8-2CC4-499C-978A-9FCE665294F3}" type="pres">
      <dgm:prSet presAssocID="{01D591FD-3A61-4E9E-B44E-4E510B3FC760}" presName="parentShp" presStyleLbl="node1" presStyleIdx="1" presStyleCnt="3" custScaleX="70940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7AD2664B-83CE-4977-813C-FD706FA07B21}" type="pres">
      <dgm:prSet presAssocID="{01D591FD-3A61-4E9E-B44E-4E510B3FC760}" presName="childShp" presStyleLbl="bgAccFollowNode1" presStyleIdx="1" presStyleCnt="3" custScaleX="114245" custLinFactNeighborX="427" custLinFactNeighborY="617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E7423D17-677F-4C03-991B-8E14FD6BD40B}" type="pres">
      <dgm:prSet presAssocID="{96DB134D-3459-45F2-99A3-540367615731}" presName="spacing" presStyleCnt="0"/>
      <dgm:spPr/>
      <dgm:t>
        <a:bodyPr/>
        <a:lstStyle/>
        <a:p>
          <a:endParaRPr lang="en-US"/>
        </a:p>
      </dgm:t>
    </dgm:pt>
    <dgm:pt modelId="{37FA0758-1907-4C89-9DEA-85B785DF533E}" type="pres">
      <dgm:prSet presAssocID="{C863B052-1EF8-4C93-A921-98AD63D7E428}" presName="linNode" presStyleCnt="0"/>
      <dgm:spPr/>
      <dgm:t>
        <a:bodyPr/>
        <a:lstStyle/>
        <a:p>
          <a:endParaRPr lang="en-US"/>
        </a:p>
      </dgm:t>
    </dgm:pt>
    <dgm:pt modelId="{236176A1-4CEE-430A-8919-0D13070E54D5}" type="pres">
      <dgm:prSet presAssocID="{C863B052-1EF8-4C93-A921-98AD63D7E428}" presName="parentShp" presStyleLbl="node1" presStyleIdx="2" presStyleCnt="3" custScaleX="70940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E04826A4-F375-41C1-BF54-A587E23EAA61}" type="pres">
      <dgm:prSet presAssocID="{C863B052-1EF8-4C93-A921-98AD63D7E428}" presName="childShp" presStyleLbl="bgAccFollowNode1" presStyleIdx="2" presStyleCnt="3" custScaleX="114245" custScaleY="148362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26FE5365-9717-48AE-9E2C-77D9D0E8DA53}" srcId="{6609D564-81B3-4951-968A-CAF89EF1EBA3}" destId="{30C84AE0-97EF-425F-969A-E4FCA9E46CBA}" srcOrd="0" destOrd="0" parTransId="{3590F3E3-201F-4C72-B2E4-B3D2D07A3F86}" sibTransId="{A8CC6C39-21BE-4B34-AE3F-B0F46A030092}"/>
    <dgm:cxn modelId="{FA37E9B9-CE82-4A43-9CC4-2527F552C64D}" type="presOf" srcId="{6609D564-81B3-4951-968A-CAF89EF1EBA3}" destId="{91BD8BF6-A453-40E5-932E-A11F44B01DD9}" srcOrd="0" destOrd="0" presId="urn:microsoft.com/office/officeart/2005/8/layout/vList6"/>
    <dgm:cxn modelId="{A4BE37EC-047D-4894-904B-B5739ED97B71}" srcId="{6609D564-81B3-4951-968A-CAF89EF1EBA3}" destId="{01D591FD-3A61-4E9E-B44E-4E510B3FC760}" srcOrd="1" destOrd="0" parTransId="{292516BF-896C-422D-85BE-063EA82E2C8B}" sibTransId="{96DB134D-3459-45F2-99A3-540367615731}"/>
    <dgm:cxn modelId="{2AEF9B58-A45C-46EA-965B-43C6519B6CA2}" type="presOf" srcId="{30C84AE0-97EF-425F-969A-E4FCA9E46CBA}" destId="{20E78108-B6FA-4677-9641-5101069E7267}" srcOrd="0" destOrd="0" presId="urn:microsoft.com/office/officeart/2005/8/layout/vList6"/>
    <dgm:cxn modelId="{429E6C51-098E-447A-9A62-7FADC747630D}" srcId="{01D591FD-3A61-4E9E-B44E-4E510B3FC760}" destId="{8FCF19E0-9737-41EE-82E4-7A4A4A9BDCA0}" srcOrd="0" destOrd="0" parTransId="{ACA8761F-DB24-4BB0-806E-54B800876C70}" sibTransId="{BF4870E7-548B-46D6-AC17-3FD80B20958A}"/>
    <dgm:cxn modelId="{DA6303A5-693D-4775-9F03-02A01871A8F9}" srcId="{30C84AE0-97EF-425F-969A-E4FCA9E46CBA}" destId="{5CBD9C51-9EFB-4649-A553-F0C0A7DE2E63}" srcOrd="0" destOrd="0" parTransId="{886C9C0B-AB97-444E-90EC-F234C10245DA}" sibTransId="{94A5806F-BFAC-4B86-8C4B-F34D56425F27}"/>
    <dgm:cxn modelId="{18FA3707-E979-499C-A9B9-1A9707AF4917}" type="presOf" srcId="{09F1862B-846B-4F3C-BED8-EA2EFC0A26B5}" destId="{E04826A4-F375-41C1-BF54-A587E23EAA61}" srcOrd="0" destOrd="0" presId="urn:microsoft.com/office/officeart/2005/8/layout/vList6"/>
    <dgm:cxn modelId="{3EFE6B38-FE1C-4DB0-A2CF-9F42995C2B24}" type="presOf" srcId="{8FCF19E0-9737-41EE-82E4-7A4A4A9BDCA0}" destId="{7AD2664B-83CE-4977-813C-FD706FA07B21}" srcOrd="0" destOrd="0" presId="urn:microsoft.com/office/officeart/2005/8/layout/vList6"/>
    <dgm:cxn modelId="{7B91D6F9-9BD9-423E-B779-F8EA734701BB}" type="presOf" srcId="{5CBD9C51-9EFB-4649-A553-F0C0A7DE2E63}" destId="{0A10D18F-22EF-4955-9FD9-C88BEC6508D4}" srcOrd="0" destOrd="0" presId="urn:microsoft.com/office/officeart/2005/8/layout/vList6"/>
    <dgm:cxn modelId="{7D8387A9-BF35-4E50-9A7E-91F66649D6B4}" srcId="{C863B052-1EF8-4C93-A921-98AD63D7E428}" destId="{09F1862B-846B-4F3C-BED8-EA2EFC0A26B5}" srcOrd="0" destOrd="0" parTransId="{16D87B7F-6F06-4639-8871-9C73BB6A681D}" sibTransId="{1DA8A63E-CD44-437F-BCE7-073FB849D2FF}"/>
    <dgm:cxn modelId="{99E9BCBA-90CC-40C2-9731-6ABA65500EBC}" type="presOf" srcId="{C863B052-1EF8-4C93-A921-98AD63D7E428}" destId="{236176A1-4CEE-430A-8919-0D13070E54D5}" srcOrd="0" destOrd="0" presId="urn:microsoft.com/office/officeart/2005/8/layout/vList6"/>
    <dgm:cxn modelId="{1B7BAB15-6438-4913-B3C1-6DCEAF0DB28D}" srcId="{6609D564-81B3-4951-968A-CAF89EF1EBA3}" destId="{C863B052-1EF8-4C93-A921-98AD63D7E428}" srcOrd="2" destOrd="0" parTransId="{930429F4-7F74-40FD-B6D0-9566AFE35DBE}" sibTransId="{C89F6B8E-4703-4401-832D-73F5C778270E}"/>
    <dgm:cxn modelId="{FC6EA766-A6FD-4C45-B15C-D58B7BEFC6DC}" type="presOf" srcId="{01D591FD-3A61-4E9E-B44E-4E510B3FC760}" destId="{FB675AC8-2CC4-499C-978A-9FCE665294F3}" srcOrd="0" destOrd="0" presId="urn:microsoft.com/office/officeart/2005/8/layout/vList6"/>
    <dgm:cxn modelId="{5FC1E0DA-05C7-49E2-9C0C-50F834163000}" type="presParOf" srcId="{91BD8BF6-A453-40E5-932E-A11F44B01DD9}" destId="{E5E7E588-B2FE-4772-A70E-7A1A4DB9648F}" srcOrd="0" destOrd="0" presId="urn:microsoft.com/office/officeart/2005/8/layout/vList6"/>
    <dgm:cxn modelId="{F1269854-3376-4C89-BD50-B2C486E3B78E}" type="presParOf" srcId="{E5E7E588-B2FE-4772-A70E-7A1A4DB9648F}" destId="{20E78108-B6FA-4677-9641-5101069E7267}" srcOrd="0" destOrd="0" presId="urn:microsoft.com/office/officeart/2005/8/layout/vList6"/>
    <dgm:cxn modelId="{A204C2F9-4FBD-43B8-AA9C-CDB4D1BEE8ED}" type="presParOf" srcId="{E5E7E588-B2FE-4772-A70E-7A1A4DB9648F}" destId="{0A10D18F-22EF-4955-9FD9-C88BEC6508D4}" srcOrd="1" destOrd="0" presId="urn:microsoft.com/office/officeart/2005/8/layout/vList6"/>
    <dgm:cxn modelId="{079D0F42-35FE-4365-9F55-2C00941650DF}" type="presParOf" srcId="{91BD8BF6-A453-40E5-932E-A11F44B01DD9}" destId="{E7585C69-B1C2-4AD0-A939-985865865AC4}" srcOrd="1" destOrd="0" presId="urn:microsoft.com/office/officeart/2005/8/layout/vList6"/>
    <dgm:cxn modelId="{166A05C5-E6C7-4C65-A7A5-A44FC908635B}" type="presParOf" srcId="{91BD8BF6-A453-40E5-932E-A11F44B01DD9}" destId="{04ECE339-A42C-41F3-A1B6-52028BC033F7}" srcOrd="2" destOrd="0" presId="urn:microsoft.com/office/officeart/2005/8/layout/vList6"/>
    <dgm:cxn modelId="{1ACC119F-DAC6-4C53-8EF1-D9B222C6232F}" type="presParOf" srcId="{04ECE339-A42C-41F3-A1B6-52028BC033F7}" destId="{FB675AC8-2CC4-499C-978A-9FCE665294F3}" srcOrd="0" destOrd="0" presId="urn:microsoft.com/office/officeart/2005/8/layout/vList6"/>
    <dgm:cxn modelId="{E1646C0A-EF23-47A9-A43E-3C81A9CA398F}" type="presParOf" srcId="{04ECE339-A42C-41F3-A1B6-52028BC033F7}" destId="{7AD2664B-83CE-4977-813C-FD706FA07B21}" srcOrd="1" destOrd="0" presId="urn:microsoft.com/office/officeart/2005/8/layout/vList6"/>
    <dgm:cxn modelId="{D121072D-C73F-44E3-8E70-49AC3E73CF38}" type="presParOf" srcId="{91BD8BF6-A453-40E5-932E-A11F44B01DD9}" destId="{E7423D17-677F-4C03-991B-8E14FD6BD40B}" srcOrd="3" destOrd="0" presId="urn:microsoft.com/office/officeart/2005/8/layout/vList6"/>
    <dgm:cxn modelId="{F92A4FB1-312B-49E4-A9B0-DF2E637641EF}" type="presParOf" srcId="{91BD8BF6-A453-40E5-932E-A11F44B01DD9}" destId="{37FA0758-1907-4C89-9DEA-85B785DF533E}" srcOrd="4" destOrd="0" presId="urn:microsoft.com/office/officeart/2005/8/layout/vList6"/>
    <dgm:cxn modelId="{2F483DFB-D50B-4857-AB0B-9822EF296857}" type="presParOf" srcId="{37FA0758-1907-4C89-9DEA-85B785DF533E}" destId="{236176A1-4CEE-430A-8919-0D13070E54D5}" srcOrd="0" destOrd="0" presId="urn:microsoft.com/office/officeart/2005/8/layout/vList6"/>
    <dgm:cxn modelId="{60AF51E1-9D09-419E-8140-5A25DB19570A}" type="presParOf" srcId="{37FA0758-1907-4C89-9DEA-85B785DF533E}" destId="{E04826A4-F375-41C1-BF54-A587E23EAA61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9A5BD55-E039-44FA-8232-FB3CD0184913}" type="doc">
      <dgm:prSet loTypeId="urn:microsoft.com/office/officeart/2005/8/layout/chevron2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pPr rtl="1"/>
          <a:endParaRPr lang="ar-SA"/>
        </a:p>
      </dgm:t>
    </dgm:pt>
    <dgm:pt modelId="{16DB9CE5-E999-42EC-B155-35C7A7D81C5D}">
      <dgm:prSet phldrT="[نص]" custT="1"/>
      <dgm:spPr/>
      <dgm:t>
        <a:bodyPr/>
        <a:lstStyle/>
        <a:p>
          <a:pPr rtl="1"/>
          <a:r>
            <a:rPr lang="ar-SA" sz="3200" b="1" smtClean="0"/>
            <a:t>1</a:t>
          </a:r>
          <a:endParaRPr lang="ar-SA" sz="3200" b="1" dirty="0"/>
        </a:p>
      </dgm:t>
    </dgm:pt>
    <dgm:pt modelId="{37976A44-5BBF-4A86-90DD-85EB0A34851F}" type="parTrans" cxnId="{83268DCD-C83E-4F1D-9948-D4B0987AB918}">
      <dgm:prSet/>
      <dgm:spPr/>
      <dgm:t>
        <a:bodyPr/>
        <a:lstStyle/>
        <a:p>
          <a:pPr rtl="1"/>
          <a:endParaRPr lang="ar-SA"/>
        </a:p>
      </dgm:t>
    </dgm:pt>
    <dgm:pt modelId="{1C0E092A-2974-48D9-AC8E-A6892B8E549C}" type="sibTrans" cxnId="{83268DCD-C83E-4F1D-9948-D4B0987AB918}">
      <dgm:prSet/>
      <dgm:spPr/>
      <dgm:t>
        <a:bodyPr/>
        <a:lstStyle/>
        <a:p>
          <a:pPr rtl="1"/>
          <a:endParaRPr lang="ar-SA"/>
        </a:p>
      </dgm:t>
    </dgm:pt>
    <dgm:pt modelId="{A49720BD-E555-4E03-888D-1DE5CB863F22}">
      <dgm:prSet custT="1"/>
      <dgm:spPr/>
      <dgm:t>
        <a:bodyPr/>
        <a:lstStyle/>
        <a:p>
          <a:pPr rtl="1"/>
          <a:r>
            <a:rPr lang="ar-SA" sz="3200" b="1" smtClean="0"/>
            <a:t>2</a:t>
          </a:r>
          <a:endParaRPr lang="ar-SA" sz="3200" b="1" dirty="0" smtClean="0"/>
        </a:p>
      </dgm:t>
    </dgm:pt>
    <dgm:pt modelId="{12D64AF0-792D-4E69-BFEA-979C6952C761}" type="parTrans" cxnId="{4D5D6BD6-3E1D-4484-9A3F-EAACF0930305}">
      <dgm:prSet/>
      <dgm:spPr/>
      <dgm:t>
        <a:bodyPr/>
        <a:lstStyle/>
        <a:p>
          <a:pPr rtl="1"/>
          <a:endParaRPr lang="ar-SA"/>
        </a:p>
      </dgm:t>
    </dgm:pt>
    <dgm:pt modelId="{764E3498-4975-4A82-995E-DBB38C799FFE}" type="sibTrans" cxnId="{4D5D6BD6-3E1D-4484-9A3F-EAACF0930305}">
      <dgm:prSet/>
      <dgm:spPr/>
      <dgm:t>
        <a:bodyPr/>
        <a:lstStyle/>
        <a:p>
          <a:pPr rtl="1"/>
          <a:endParaRPr lang="ar-SA"/>
        </a:p>
      </dgm:t>
    </dgm:pt>
    <dgm:pt modelId="{1136B5ED-526B-420F-AEAA-E0573B077331}">
      <dgm:prSet custT="1"/>
      <dgm:spPr/>
      <dgm:t>
        <a:bodyPr/>
        <a:lstStyle/>
        <a:p>
          <a:pPr rtl="1"/>
          <a:r>
            <a:rPr lang="ar-SA" sz="3200" b="1" smtClean="0"/>
            <a:t>3</a:t>
          </a:r>
          <a:endParaRPr lang="ar-SA" sz="3200" b="1" dirty="0" smtClean="0"/>
        </a:p>
      </dgm:t>
    </dgm:pt>
    <dgm:pt modelId="{3FEBD0D0-194F-4557-8BAA-8E6D687436CF}" type="sibTrans" cxnId="{EAB6FC0D-8575-48A9-A339-C910CA4DC4FC}">
      <dgm:prSet/>
      <dgm:spPr/>
      <dgm:t>
        <a:bodyPr/>
        <a:lstStyle/>
        <a:p>
          <a:pPr rtl="1"/>
          <a:endParaRPr lang="ar-SA"/>
        </a:p>
      </dgm:t>
    </dgm:pt>
    <dgm:pt modelId="{CBCCD496-1B9C-41F5-B4D8-605FE03203DC}" type="parTrans" cxnId="{EAB6FC0D-8575-48A9-A339-C910CA4DC4FC}">
      <dgm:prSet/>
      <dgm:spPr/>
      <dgm:t>
        <a:bodyPr/>
        <a:lstStyle/>
        <a:p>
          <a:pPr rtl="1"/>
          <a:endParaRPr lang="ar-SA"/>
        </a:p>
      </dgm:t>
    </dgm:pt>
    <dgm:pt modelId="{56D5022C-5FA3-491E-82A3-D2EC85C40D27}">
      <dgm:prSet phldrT="[نص]" custT="1"/>
      <dgm:spPr/>
      <dgm:t>
        <a:bodyPr/>
        <a:lstStyle/>
        <a:p>
          <a:pPr rtl="1"/>
          <a:r>
            <a:rPr lang="ar-SA" sz="3200" b="1" dirty="0" smtClean="0"/>
            <a:t>نسب السيولة </a:t>
          </a:r>
          <a:endParaRPr lang="ar-SA" sz="3200" b="1" dirty="0"/>
        </a:p>
      </dgm:t>
    </dgm:pt>
    <dgm:pt modelId="{A304B453-7581-485C-A400-DA1D54992677}" type="parTrans" cxnId="{B2794A1F-8B9B-4486-9532-BEE09EF76384}">
      <dgm:prSet/>
      <dgm:spPr/>
      <dgm:t>
        <a:bodyPr/>
        <a:lstStyle/>
        <a:p>
          <a:pPr rtl="1"/>
          <a:endParaRPr lang="ar-SA"/>
        </a:p>
      </dgm:t>
    </dgm:pt>
    <dgm:pt modelId="{D45EC1DB-DB90-4CF9-884C-417FA8AC05ED}" type="sibTrans" cxnId="{B2794A1F-8B9B-4486-9532-BEE09EF76384}">
      <dgm:prSet/>
      <dgm:spPr/>
      <dgm:t>
        <a:bodyPr/>
        <a:lstStyle/>
        <a:p>
          <a:pPr rtl="1"/>
          <a:endParaRPr lang="ar-SA"/>
        </a:p>
      </dgm:t>
    </dgm:pt>
    <dgm:pt modelId="{BDC7B645-A240-4A69-BD33-F5B1B4E3849B}">
      <dgm:prSet custT="1"/>
      <dgm:spPr/>
      <dgm:t>
        <a:bodyPr/>
        <a:lstStyle/>
        <a:p>
          <a:pPr rtl="1"/>
          <a:r>
            <a:rPr lang="ar-SA" sz="3200" b="1" smtClean="0"/>
            <a:t>نسب النشاط </a:t>
          </a:r>
          <a:endParaRPr lang="ar-SA" sz="3200" b="1" dirty="0" smtClean="0"/>
        </a:p>
      </dgm:t>
    </dgm:pt>
    <dgm:pt modelId="{DF5E4EB9-5E4B-48E7-872D-77830DDC42CF}" type="parTrans" cxnId="{9BA9CF37-8408-4D7E-93F9-EC6D843D40AD}">
      <dgm:prSet/>
      <dgm:spPr/>
      <dgm:t>
        <a:bodyPr/>
        <a:lstStyle/>
        <a:p>
          <a:pPr rtl="1"/>
          <a:endParaRPr lang="ar-SA"/>
        </a:p>
      </dgm:t>
    </dgm:pt>
    <dgm:pt modelId="{67BAABF1-AFCC-491B-9BF6-C0CF6C75B0FF}" type="sibTrans" cxnId="{9BA9CF37-8408-4D7E-93F9-EC6D843D40AD}">
      <dgm:prSet/>
      <dgm:spPr/>
      <dgm:t>
        <a:bodyPr/>
        <a:lstStyle/>
        <a:p>
          <a:pPr rtl="1"/>
          <a:endParaRPr lang="ar-SA"/>
        </a:p>
      </dgm:t>
    </dgm:pt>
    <dgm:pt modelId="{6E0B76E6-ADA5-4DD4-AE83-560187F786E1}">
      <dgm:prSet custT="1"/>
      <dgm:spPr/>
      <dgm:t>
        <a:bodyPr/>
        <a:lstStyle/>
        <a:p>
          <a:pPr rtl="1"/>
          <a:r>
            <a:rPr lang="ar-SA" sz="3200" b="1" smtClean="0"/>
            <a:t>نسب الديون </a:t>
          </a:r>
          <a:endParaRPr lang="ar-SA" sz="3200" b="1" dirty="0" smtClean="0"/>
        </a:p>
      </dgm:t>
    </dgm:pt>
    <dgm:pt modelId="{E8AEAD94-1478-4C9B-883A-905F54D1F5E4}" type="parTrans" cxnId="{DA8258B8-E890-4825-897C-0F78C15E15E2}">
      <dgm:prSet/>
      <dgm:spPr/>
      <dgm:t>
        <a:bodyPr/>
        <a:lstStyle/>
        <a:p>
          <a:pPr rtl="1"/>
          <a:endParaRPr lang="ar-SA"/>
        </a:p>
      </dgm:t>
    </dgm:pt>
    <dgm:pt modelId="{C32EC7D7-5B49-4BC2-B89C-8F16A835688C}" type="sibTrans" cxnId="{DA8258B8-E890-4825-897C-0F78C15E15E2}">
      <dgm:prSet/>
      <dgm:spPr/>
      <dgm:t>
        <a:bodyPr/>
        <a:lstStyle/>
        <a:p>
          <a:pPr rtl="1"/>
          <a:endParaRPr lang="ar-SA"/>
        </a:p>
      </dgm:t>
    </dgm:pt>
    <dgm:pt modelId="{C8B32243-DFC0-4D4C-A73F-C2B779A9262B}">
      <dgm:prSet custT="1"/>
      <dgm:spPr/>
      <dgm:t>
        <a:bodyPr/>
        <a:lstStyle/>
        <a:p>
          <a:pPr rtl="1"/>
          <a:r>
            <a:rPr lang="ar-SA" sz="3200" b="1" smtClean="0"/>
            <a:t>4</a:t>
          </a:r>
          <a:endParaRPr lang="ar-SA" sz="3200" b="1" dirty="0" smtClean="0"/>
        </a:p>
      </dgm:t>
    </dgm:pt>
    <dgm:pt modelId="{AF7182BF-A2ED-4362-BF43-E1362B6F1DB3}" type="parTrans" cxnId="{2188D450-3B5A-46C3-ABD0-08B91184554A}">
      <dgm:prSet/>
      <dgm:spPr/>
      <dgm:t>
        <a:bodyPr/>
        <a:lstStyle/>
        <a:p>
          <a:pPr rtl="1"/>
          <a:endParaRPr lang="ar-SA"/>
        </a:p>
      </dgm:t>
    </dgm:pt>
    <dgm:pt modelId="{79E86FC1-2856-40AE-AA09-4ED72215E541}" type="sibTrans" cxnId="{2188D450-3B5A-46C3-ABD0-08B91184554A}">
      <dgm:prSet/>
      <dgm:spPr/>
      <dgm:t>
        <a:bodyPr/>
        <a:lstStyle/>
        <a:p>
          <a:pPr rtl="1"/>
          <a:endParaRPr lang="ar-SA"/>
        </a:p>
      </dgm:t>
    </dgm:pt>
    <dgm:pt modelId="{60B32CAA-89AD-40AF-B347-7195A7AD6B8D}">
      <dgm:prSet custT="1"/>
      <dgm:spPr/>
      <dgm:t>
        <a:bodyPr/>
        <a:lstStyle/>
        <a:p>
          <a:pPr rtl="1"/>
          <a:r>
            <a:rPr lang="ar-SA" sz="3200" b="1" smtClean="0"/>
            <a:t>نسب الربحية </a:t>
          </a:r>
          <a:endParaRPr lang="ar-SA" sz="3200" b="1" dirty="0" smtClean="0"/>
        </a:p>
      </dgm:t>
    </dgm:pt>
    <dgm:pt modelId="{8FA9DAF2-F975-4614-A375-E89901DE6C2A}" type="parTrans" cxnId="{56A0F8F3-610B-41A8-9B80-190D88CAFCA3}">
      <dgm:prSet/>
      <dgm:spPr/>
      <dgm:t>
        <a:bodyPr/>
        <a:lstStyle/>
        <a:p>
          <a:pPr rtl="1"/>
          <a:endParaRPr lang="ar-SA"/>
        </a:p>
      </dgm:t>
    </dgm:pt>
    <dgm:pt modelId="{186EB468-D298-4773-BFE8-9F0C53F1BABB}" type="sibTrans" cxnId="{56A0F8F3-610B-41A8-9B80-190D88CAFCA3}">
      <dgm:prSet/>
      <dgm:spPr/>
      <dgm:t>
        <a:bodyPr/>
        <a:lstStyle/>
        <a:p>
          <a:pPr rtl="1"/>
          <a:endParaRPr lang="ar-SA"/>
        </a:p>
      </dgm:t>
    </dgm:pt>
    <dgm:pt modelId="{083D0FE0-04A4-4049-A1B3-1F0A17813297}">
      <dgm:prSet custT="1"/>
      <dgm:spPr/>
      <dgm:t>
        <a:bodyPr/>
        <a:lstStyle/>
        <a:p>
          <a:pPr rtl="1"/>
          <a:r>
            <a:rPr lang="ar-SA" sz="3200" b="1" smtClean="0"/>
            <a:t>5</a:t>
          </a:r>
          <a:endParaRPr lang="ar-SA" sz="3200" b="1" dirty="0" smtClean="0"/>
        </a:p>
      </dgm:t>
    </dgm:pt>
    <dgm:pt modelId="{9A12E53D-D5EE-4ABA-8A90-94B242D3F825}" type="parTrans" cxnId="{3C519BD5-7A47-4AD5-96CB-2325E9248262}">
      <dgm:prSet/>
      <dgm:spPr/>
      <dgm:t>
        <a:bodyPr/>
        <a:lstStyle/>
        <a:p>
          <a:pPr rtl="1"/>
          <a:endParaRPr lang="ar-SA"/>
        </a:p>
      </dgm:t>
    </dgm:pt>
    <dgm:pt modelId="{44A216C1-355C-4065-80B5-5BA9011F7D6B}" type="sibTrans" cxnId="{3C519BD5-7A47-4AD5-96CB-2325E9248262}">
      <dgm:prSet/>
      <dgm:spPr/>
      <dgm:t>
        <a:bodyPr/>
        <a:lstStyle/>
        <a:p>
          <a:pPr rtl="1"/>
          <a:endParaRPr lang="ar-SA"/>
        </a:p>
      </dgm:t>
    </dgm:pt>
    <dgm:pt modelId="{932AAE38-BDDC-45F6-BFCC-3714CEE4318C}">
      <dgm:prSet custT="1"/>
      <dgm:spPr/>
      <dgm:t>
        <a:bodyPr/>
        <a:lstStyle/>
        <a:p>
          <a:pPr rtl="1"/>
          <a:r>
            <a:rPr lang="ar-SA" sz="3200" b="1" dirty="0" smtClean="0"/>
            <a:t>نسب السوق</a:t>
          </a:r>
        </a:p>
      </dgm:t>
    </dgm:pt>
    <dgm:pt modelId="{493BE9BD-B78F-438A-8C02-4E6819A20CD1}" type="parTrans" cxnId="{57564AF2-8FC3-4101-A827-7B27EB9A6BEB}">
      <dgm:prSet/>
      <dgm:spPr/>
      <dgm:t>
        <a:bodyPr/>
        <a:lstStyle/>
        <a:p>
          <a:pPr rtl="1"/>
          <a:endParaRPr lang="ar-SA"/>
        </a:p>
      </dgm:t>
    </dgm:pt>
    <dgm:pt modelId="{49A1DE2A-B337-4DD0-8190-A43B82684DE6}" type="sibTrans" cxnId="{57564AF2-8FC3-4101-A827-7B27EB9A6BEB}">
      <dgm:prSet/>
      <dgm:spPr/>
      <dgm:t>
        <a:bodyPr/>
        <a:lstStyle/>
        <a:p>
          <a:pPr rtl="1"/>
          <a:endParaRPr lang="ar-SA"/>
        </a:p>
      </dgm:t>
    </dgm:pt>
    <dgm:pt modelId="{3523CDE6-F8FA-4D34-B56A-E4290E0BC9B4}" type="pres">
      <dgm:prSet presAssocID="{19A5BD55-E039-44FA-8232-FB3CD0184913}" presName="linearFlow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7DDDFCC0-DDBA-447B-A0D5-9B30BAE9F7EF}" type="pres">
      <dgm:prSet presAssocID="{16DB9CE5-E999-42EC-B155-35C7A7D81C5D}" presName="composite" presStyleCnt="0"/>
      <dgm:spPr/>
      <dgm:t>
        <a:bodyPr/>
        <a:lstStyle/>
        <a:p>
          <a:pPr rtl="1"/>
          <a:endParaRPr lang="ar-SA"/>
        </a:p>
      </dgm:t>
    </dgm:pt>
    <dgm:pt modelId="{EF3D69D1-11AC-4893-BC85-56D636BB5A51}" type="pres">
      <dgm:prSet presAssocID="{16DB9CE5-E999-42EC-B155-35C7A7D81C5D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D90FE673-410C-4EA1-B465-AE2CF77F2DB4}" type="pres">
      <dgm:prSet presAssocID="{16DB9CE5-E999-42EC-B155-35C7A7D81C5D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A2883157-76A2-4F9D-80C7-F6E82FE7156A}" type="pres">
      <dgm:prSet presAssocID="{1C0E092A-2974-48D9-AC8E-A6892B8E549C}" presName="sp" presStyleCnt="0"/>
      <dgm:spPr/>
      <dgm:t>
        <a:bodyPr/>
        <a:lstStyle/>
        <a:p>
          <a:pPr rtl="1"/>
          <a:endParaRPr lang="ar-SA"/>
        </a:p>
      </dgm:t>
    </dgm:pt>
    <dgm:pt modelId="{5C10FB7B-323B-433A-BD37-1E5E6DBEDA06}" type="pres">
      <dgm:prSet presAssocID="{A49720BD-E555-4E03-888D-1DE5CB863F22}" presName="composite" presStyleCnt="0"/>
      <dgm:spPr/>
      <dgm:t>
        <a:bodyPr/>
        <a:lstStyle/>
        <a:p>
          <a:pPr rtl="1"/>
          <a:endParaRPr lang="ar-SA"/>
        </a:p>
      </dgm:t>
    </dgm:pt>
    <dgm:pt modelId="{84193A17-C707-4203-8BF5-F9E8432D4427}" type="pres">
      <dgm:prSet presAssocID="{A49720BD-E555-4E03-888D-1DE5CB863F22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D40E06A6-B623-47BF-BC19-A0499A402679}" type="pres">
      <dgm:prSet presAssocID="{A49720BD-E555-4E03-888D-1DE5CB863F22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5559FC51-3234-4D91-9A6C-4B481E77C9DB}" type="pres">
      <dgm:prSet presAssocID="{764E3498-4975-4A82-995E-DBB38C799FFE}" presName="sp" presStyleCnt="0"/>
      <dgm:spPr/>
      <dgm:t>
        <a:bodyPr/>
        <a:lstStyle/>
        <a:p>
          <a:pPr rtl="1"/>
          <a:endParaRPr lang="ar-SA"/>
        </a:p>
      </dgm:t>
    </dgm:pt>
    <dgm:pt modelId="{BEE6495C-A7E0-4C64-AFB1-F6236DB800BB}" type="pres">
      <dgm:prSet presAssocID="{1136B5ED-526B-420F-AEAA-E0573B077331}" presName="composite" presStyleCnt="0"/>
      <dgm:spPr/>
      <dgm:t>
        <a:bodyPr/>
        <a:lstStyle/>
        <a:p>
          <a:pPr rtl="1"/>
          <a:endParaRPr lang="ar-SA"/>
        </a:p>
      </dgm:t>
    </dgm:pt>
    <dgm:pt modelId="{62B02BE4-47D8-42C7-BB7E-CD28BBA0E39E}" type="pres">
      <dgm:prSet presAssocID="{1136B5ED-526B-420F-AEAA-E0573B077331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D1AD761D-16E4-47C8-9221-C952DD42BC1F}" type="pres">
      <dgm:prSet presAssocID="{1136B5ED-526B-420F-AEAA-E0573B077331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F5EB2A61-7B23-4264-A81C-75B40C576532}" type="pres">
      <dgm:prSet presAssocID="{3FEBD0D0-194F-4557-8BAA-8E6D687436CF}" presName="sp" presStyleCnt="0"/>
      <dgm:spPr/>
      <dgm:t>
        <a:bodyPr/>
        <a:lstStyle/>
        <a:p>
          <a:pPr rtl="1"/>
          <a:endParaRPr lang="ar-SA"/>
        </a:p>
      </dgm:t>
    </dgm:pt>
    <dgm:pt modelId="{C3E5C563-01F9-4EBA-BB42-A7BFE48F6126}" type="pres">
      <dgm:prSet presAssocID="{C8B32243-DFC0-4D4C-A73F-C2B779A9262B}" presName="composite" presStyleCnt="0"/>
      <dgm:spPr/>
      <dgm:t>
        <a:bodyPr/>
        <a:lstStyle/>
        <a:p>
          <a:pPr rtl="1"/>
          <a:endParaRPr lang="ar-SA"/>
        </a:p>
      </dgm:t>
    </dgm:pt>
    <dgm:pt modelId="{96AECC09-417E-44C9-9A10-DFBD4ECBD52D}" type="pres">
      <dgm:prSet presAssocID="{C8B32243-DFC0-4D4C-A73F-C2B779A9262B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F74C6A58-B0FD-491F-81C7-20A0470238C5}" type="pres">
      <dgm:prSet presAssocID="{C8B32243-DFC0-4D4C-A73F-C2B779A9262B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0B679E04-7831-423C-873B-F87CABA32828}" type="pres">
      <dgm:prSet presAssocID="{79E86FC1-2856-40AE-AA09-4ED72215E541}" presName="sp" presStyleCnt="0"/>
      <dgm:spPr/>
      <dgm:t>
        <a:bodyPr/>
        <a:lstStyle/>
        <a:p>
          <a:pPr rtl="1"/>
          <a:endParaRPr lang="ar-SA"/>
        </a:p>
      </dgm:t>
    </dgm:pt>
    <dgm:pt modelId="{A7B6BBF8-6A9A-4683-B94E-9B617746FF02}" type="pres">
      <dgm:prSet presAssocID="{083D0FE0-04A4-4049-A1B3-1F0A17813297}" presName="composite" presStyleCnt="0"/>
      <dgm:spPr/>
      <dgm:t>
        <a:bodyPr/>
        <a:lstStyle/>
        <a:p>
          <a:pPr rtl="1"/>
          <a:endParaRPr lang="ar-SA"/>
        </a:p>
      </dgm:t>
    </dgm:pt>
    <dgm:pt modelId="{7E9C079B-A20D-4588-8A13-783917BA1CA6}" type="pres">
      <dgm:prSet presAssocID="{083D0FE0-04A4-4049-A1B3-1F0A17813297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D3C088A6-8CF4-4F76-9BD5-BC7379951452}" type="pres">
      <dgm:prSet presAssocID="{083D0FE0-04A4-4049-A1B3-1F0A17813297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57564AF2-8FC3-4101-A827-7B27EB9A6BEB}" srcId="{083D0FE0-04A4-4049-A1B3-1F0A17813297}" destId="{932AAE38-BDDC-45F6-BFCC-3714CEE4318C}" srcOrd="0" destOrd="0" parTransId="{493BE9BD-B78F-438A-8C02-4E6819A20CD1}" sibTransId="{49A1DE2A-B337-4DD0-8190-A43B82684DE6}"/>
    <dgm:cxn modelId="{56A0F8F3-610B-41A8-9B80-190D88CAFCA3}" srcId="{C8B32243-DFC0-4D4C-A73F-C2B779A9262B}" destId="{60B32CAA-89AD-40AF-B347-7195A7AD6B8D}" srcOrd="0" destOrd="0" parTransId="{8FA9DAF2-F975-4614-A375-E89901DE6C2A}" sibTransId="{186EB468-D298-4773-BFE8-9F0C53F1BABB}"/>
    <dgm:cxn modelId="{ABC6C69D-3DF4-472F-B64F-0283AFAB8622}" type="presOf" srcId="{083D0FE0-04A4-4049-A1B3-1F0A17813297}" destId="{7E9C079B-A20D-4588-8A13-783917BA1CA6}" srcOrd="0" destOrd="0" presId="urn:microsoft.com/office/officeart/2005/8/layout/chevron2"/>
    <dgm:cxn modelId="{8BF641DA-9AFB-4FD2-B710-6BE1BF242B1D}" type="presOf" srcId="{1136B5ED-526B-420F-AEAA-E0573B077331}" destId="{62B02BE4-47D8-42C7-BB7E-CD28BBA0E39E}" srcOrd="0" destOrd="0" presId="urn:microsoft.com/office/officeart/2005/8/layout/chevron2"/>
    <dgm:cxn modelId="{3C519BD5-7A47-4AD5-96CB-2325E9248262}" srcId="{19A5BD55-E039-44FA-8232-FB3CD0184913}" destId="{083D0FE0-04A4-4049-A1B3-1F0A17813297}" srcOrd="4" destOrd="0" parTransId="{9A12E53D-D5EE-4ABA-8A90-94B242D3F825}" sibTransId="{44A216C1-355C-4065-80B5-5BA9011F7D6B}"/>
    <dgm:cxn modelId="{1E0EC23D-9685-441A-9805-03520F9ACF4F}" type="presOf" srcId="{60B32CAA-89AD-40AF-B347-7195A7AD6B8D}" destId="{F74C6A58-B0FD-491F-81C7-20A0470238C5}" srcOrd="0" destOrd="0" presId="urn:microsoft.com/office/officeart/2005/8/layout/chevron2"/>
    <dgm:cxn modelId="{F27BA239-3DE2-45EF-BCEF-89F193F19657}" type="presOf" srcId="{56D5022C-5FA3-491E-82A3-D2EC85C40D27}" destId="{D90FE673-410C-4EA1-B465-AE2CF77F2DB4}" srcOrd="0" destOrd="0" presId="urn:microsoft.com/office/officeart/2005/8/layout/chevron2"/>
    <dgm:cxn modelId="{4D5D6BD6-3E1D-4484-9A3F-EAACF0930305}" srcId="{19A5BD55-E039-44FA-8232-FB3CD0184913}" destId="{A49720BD-E555-4E03-888D-1DE5CB863F22}" srcOrd="1" destOrd="0" parTransId="{12D64AF0-792D-4E69-BFEA-979C6952C761}" sibTransId="{764E3498-4975-4A82-995E-DBB38C799FFE}"/>
    <dgm:cxn modelId="{BF426A1C-8CA9-4612-87F4-98F701BAD6B9}" type="presOf" srcId="{BDC7B645-A240-4A69-BD33-F5B1B4E3849B}" destId="{D40E06A6-B623-47BF-BC19-A0499A402679}" srcOrd="0" destOrd="0" presId="urn:microsoft.com/office/officeart/2005/8/layout/chevron2"/>
    <dgm:cxn modelId="{83268DCD-C83E-4F1D-9948-D4B0987AB918}" srcId="{19A5BD55-E039-44FA-8232-FB3CD0184913}" destId="{16DB9CE5-E999-42EC-B155-35C7A7D81C5D}" srcOrd="0" destOrd="0" parTransId="{37976A44-5BBF-4A86-90DD-85EB0A34851F}" sibTransId="{1C0E092A-2974-48D9-AC8E-A6892B8E549C}"/>
    <dgm:cxn modelId="{B2794A1F-8B9B-4486-9532-BEE09EF76384}" srcId="{16DB9CE5-E999-42EC-B155-35C7A7D81C5D}" destId="{56D5022C-5FA3-491E-82A3-D2EC85C40D27}" srcOrd="0" destOrd="0" parTransId="{A304B453-7581-485C-A400-DA1D54992677}" sibTransId="{D45EC1DB-DB90-4CF9-884C-417FA8AC05ED}"/>
    <dgm:cxn modelId="{BA0A3DA9-4BBA-4AD2-A437-47F45C53A233}" type="presOf" srcId="{932AAE38-BDDC-45F6-BFCC-3714CEE4318C}" destId="{D3C088A6-8CF4-4F76-9BD5-BC7379951452}" srcOrd="0" destOrd="0" presId="urn:microsoft.com/office/officeart/2005/8/layout/chevron2"/>
    <dgm:cxn modelId="{D95CE7D8-6CB1-4498-A178-016D2B7008A5}" type="presOf" srcId="{A49720BD-E555-4E03-888D-1DE5CB863F22}" destId="{84193A17-C707-4203-8BF5-F9E8432D4427}" srcOrd="0" destOrd="0" presId="urn:microsoft.com/office/officeart/2005/8/layout/chevron2"/>
    <dgm:cxn modelId="{ECF27941-18B2-4414-B999-2EA075771464}" type="presOf" srcId="{16DB9CE5-E999-42EC-B155-35C7A7D81C5D}" destId="{EF3D69D1-11AC-4893-BC85-56D636BB5A51}" srcOrd="0" destOrd="0" presId="urn:microsoft.com/office/officeart/2005/8/layout/chevron2"/>
    <dgm:cxn modelId="{2188D450-3B5A-46C3-ABD0-08B91184554A}" srcId="{19A5BD55-E039-44FA-8232-FB3CD0184913}" destId="{C8B32243-DFC0-4D4C-A73F-C2B779A9262B}" srcOrd="3" destOrd="0" parTransId="{AF7182BF-A2ED-4362-BF43-E1362B6F1DB3}" sibTransId="{79E86FC1-2856-40AE-AA09-4ED72215E541}"/>
    <dgm:cxn modelId="{9BA9CF37-8408-4D7E-93F9-EC6D843D40AD}" srcId="{A49720BD-E555-4E03-888D-1DE5CB863F22}" destId="{BDC7B645-A240-4A69-BD33-F5B1B4E3849B}" srcOrd="0" destOrd="0" parTransId="{DF5E4EB9-5E4B-48E7-872D-77830DDC42CF}" sibTransId="{67BAABF1-AFCC-491B-9BF6-C0CF6C75B0FF}"/>
    <dgm:cxn modelId="{356B1BF8-9AC0-4318-A63A-070ED235E6CC}" type="presOf" srcId="{C8B32243-DFC0-4D4C-A73F-C2B779A9262B}" destId="{96AECC09-417E-44C9-9A10-DFBD4ECBD52D}" srcOrd="0" destOrd="0" presId="urn:microsoft.com/office/officeart/2005/8/layout/chevron2"/>
    <dgm:cxn modelId="{DA8258B8-E890-4825-897C-0F78C15E15E2}" srcId="{1136B5ED-526B-420F-AEAA-E0573B077331}" destId="{6E0B76E6-ADA5-4DD4-AE83-560187F786E1}" srcOrd="0" destOrd="0" parTransId="{E8AEAD94-1478-4C9B-883A-905F54D1F5E4}" sibTransId="{C32EC7D7-5B49-4BC2-B89C-8F16A835688C}"/>
    <dgm:cxn modelId="{BED93A45-02F0-4F5F-93BE-95B1B96CEFE1}" type="presOf" srcId="{19A5BD55-E039-44FA-8232-FB3CD0184913}" destId="{3523CDE6-F8FA-4D34-B56A-E4290E0BC9B4}" srcOrd="0" destOrd="0" presId="urn:microsoft.com/office/officeart/2005/8/layout/chevron2"/>
    <dgm:cxn modelId="{EAB6FC0D-8575-48A9-A339-C910CA4DC4FC}" srcId="{19A5BD55-E039-44FA-8232-FB3CD0184913}" destId="{1136B5ED-526B-420F-AEAA-E0573B077331}" srcOrd="2" destOrd="0" parTransId="{CBCCD496-1B9C-41F5-B4D8-605FE03203DC}" sibTransId="{3FEBD0D0-194F-4557-8BAA-8E6D687436CF}"/>
    <dgm:cxn modelId="{2777BAA4-104E-4AEA-B34F-EE9953962ADF}" type="presOf" srcId="{6E0B76E6-ADA5-4DD4-AE83-560187F786E1}" destId="{D1AD761D-16E4-47C8-9221-C952DD42BC1F}" srcOrd="0" destOrd="0" presId="urn:microsoft.com/office/officeart/2005/8/layout/chevron2"/>
    <dgm:cxn modelId="{7AEE32DB-D21C-4751-8915-AB63B276E43A}" type="presParOf" srcId="{3523CDE6-F8FA-4D34-B56A-E4290E0BC9B4}" destId="{7DDDFCC0-DDBA-447B-A0D5-9B30BAE9F7EF}" srcOrd="0" destOrd="0" presId="urn:microsoft.com/office/officeart/2005/8/layout/chevron2"/>
    <dgm:cxn modelId="{18F05F90-9E94-4DBA-8CFD-EE4C6C422F3D}" type="presParOf" srcId="{7DDDFCC0-DDBA-447B-A0D5-9B30BAE9F7EF}" destId="{EF3D69D1-11AC-4893-BC85-56D636BB5A51}" srcOrd="0" destOrd="0" presId="urn:microsoft.com/office/officeart/2005/8/layout/chevron2"/>
    <dgm:cxn modelId="{5950F6EC-26D8-4EF3-B6A4-DD3D96233BA4}" type="presParOf" srcId="{7DDDFCC0-DDBA-447B-A0D5-9B30BAE9F7EF}" destId="{D90FE673-410C-4EA1-B465-AE2CF77F2DB4}" srcOrd="1" destOrd="0" presId="urn:microsoft.com/office/officeart/2005/8/layout/chevron2"/>
    <dgm:cxn modelId="{E29B6839-3D57-4696-B190-6BFFE27F22B3}" type="presParOf" srcId="{3523CDE6-F8FA-4D34-B56A-E4290E0BC9B4}" destId="{A2883157-76A2-4F9D-80C7-F6E82FE7156A}" srcOrd="1" destOrd="0" presId="urn:microsoft.com/office/officeart/2005/8/layout/chevron2"/>
    <dgm:cxn modelId="{0A86BCFC-4252-4B94-9FC3-3397865271C1}" type="presParOf" srcId="{3523CDE6-F8FA-4D34-B56A-E4290E0BC9B4}" destId="{5C10FB7B-323B-433A-BD37-1E5E6DBEDA06}" srcOrd="2" destOrd="0" presId="urn:microsoft.com/office/officeart/2005/8/layout/chevron2"/>
    <dgm:cxn modelId="{30DEF850-DE4C-4174-A385-1ECED1C17E00}" type="presParOf" srcId="{5C10FB7B-323B-433A-BD37-1E5E6DBEDA06}" destId="{84193A17-C707-4203-8BF5-F9E8432D4427}" srcOrd="0" destOrd="0" presId="urn:microsoft.com/office/officeart/2005/8/layout/chevron2"/>
    <dgm:cxn modelId="{4F818254-A4FA-4C2B-8B58-CB92465F35D8}" type="presParOf" srcId="{5C10FB7B-323B-433A-BD37-1E5E6DBEDA06}" destId="{D40E06A6-B623-47BF-BC19-A0499A402679}" srcOrd="1" destOrd="0" presId="urn:microsoft.com/office/officeart/2005/8/layout/chevron2"/>
    <dgm:cxn modelId="{B9625A9A-484A-4A4D-B7E8-BC81866594BF}" type="presParOf" srcId="{3523CDE6-F8FA-4D34-B56A-E4290E0BC9B4}" destId="{5559FC51-3234-4D91-9A6C-4B481E77C9DB}" srcOrd="3" destOrd="0" presId="urn:microsoft.com/office/officeart/2005/8/layout/chevron2"/>
    <dgm:cxn modelId="{01D75933-F008-4559-B0E2-1A7EDD4630AF}" type="presParOf" srcId="{3523CDE6-F8FA-4D34-B56A-E4290E0BC9B4}" destId="{BEE6495C-A7E0-4C64-AFB1-F6236DB800BB}" srcOrd="4" destOrd="0" presId="urn:microsoft.com/office/officeart/2005/8/layout/chevron2"/>
    <dgm:cxn modelId="{93284A14-83BF-480E-94A8-2ABA748FCF40}" type="presParOf" srcId="{BEE6495C-A7E0-4C64-AFB1-F6236DB800BB}" destId="{62B02BE4-47D8-42C7-BB7E-CD28BBA0E39E}" srcOrd="0" destOrd="0" presId="urn:microsoft.com/office/officeart/2005/8/layout/chevron2"/>
    <dgm:cxn modelId="{3C03AB0D-59FE-4012-A471-ECE814651E3D}" type="presParOf" srcId="{BEE6495C-A7E0-4C64-AFB1-F6236DB800BB}" destId="{D1AD761D-16E4-47C8-9221-C952DD42BC1F}" srcOrd="1" destOrd="0" presId="urn:microsoft.com/office/officeart/2005/8/layout/chevron2"/>
    <dgm:cxn modelId="{456167D2-7325-4FC0-B221-67D9BE74E51F}" type="presParOf" srcId="{3523CDE6-F8FA-4D34-B56A-E4290E0BC9B4}" destId="{F5EB2A61-7B23-4264-A81C-75B40C576532}" srcOrd="5" destOrd="0" presId="urn:microsoft.com/office/officeart/2005/8/layout/chevron2"/>
    <dgm:cxn modelId="{6C82C52D-7D45-4789-809B-07F896BFA2C3}" type="presParOf" srcId="{3523CDE6-F8FA-4D34-B56A-E4290E0BC9B4}" destId="{C3E5C563-01F9-4EBA-BB42-A7BFE48F6126}" srcOrd="6" destOrd="0" presId="urn:microsoft.com/office/officeart/2005/8/layout/chevron2"/>
    <dgm:cxn modelId="{94DAC964-C08A-4739-812A-E71B75415C33}" type="presParOf" srcId="{C3E5C563-01F9-4EBA-BB42-A7BFE48F6126}" destId="{96AECC09-417E-44C9-9A10-DFBD4ECBD52D}" srcOrd="0" destOrd="0" presId="urn:microsoft.com/office/officeart/2005/8/layout/chevron2"/>
    <dgm:cxn modelId="{AD315582-6090-4804-BFDC-A18B7333922C}" type="presParOf" srcId="{C3E5C563-01F9-4EBA-BB42-A7BFE48F6126}" destId="{F74C6A58-B0FD-491F-81C7-20A0470238C5}" srcOrd="1" destOrd="0" presId="urn:microsoft.com/office/officeart/2005/8/layout/chevron2"/>
    <dgm:cxn modelId="{93D6FE2B-EBCF-4EFD-A19A-9F0F1AB22BEE}" type="presParOf" srcId="{3523CDE6-F8FA-4D34-B56A-E4290E0BC9B4}" destId="{0B679E04-7831-423C-873B-F87CABA32828}" srcOrd="7" destOrd="0" presId="urn:microsoft.com/office/officeart/2005/8/layout/chevron2"/>
    <dgm:cxn modelId="{19FB96D2-97D9-4FCA-86AE-C7B702F7AD68}" type="presParOf" srcId="{3523CDE6-F8FA-4D34-B56A-E4290E0BC9B4}" destId="{A7B6BBF8-6A9A-4683-B94E-9B617746FF02}" srcOrd="8" destOrd="0" presId="urn:microsoft.com/office/officeart/2005/8/layout/chevron2"/>
    <dgm:cxn modelId="{9CF07AF6-36EB-4080-9D7B-6B04A59EBAB4}" type="presParOf" srcId="{A7B6BBF8-6A9A-4683-B94E-9B617746FF02}" destId="{7E9C079B-A20D-4588-8A13-783917BA1CA6}" srcOrd="0" destOrd="0" presId="urn:microsoft.com/office/officeart/2005/8/layout/chevron2"/>
    <dgm:cxn modelId="{323A5862-5E02-4C9F-91C1-59622D2EBDE4}" type="presParOf" srcId="{A7B6BBF8-6A9A-4683-B94E-9B617746FF02}" destId="{D3C088A6-8CF4-4F76-9BD5-BC737995145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466A643-9D08-4630-8597-741E13938E59}" type="doc">
      <dgm:prSet loTypeId="urn:microsoft.com/office/officeart/2005/8/layout/hList3" loCatId="list" qsTypeId="urn:microsoft.com/office/officeart/2005/8/quickstyle/simple3" qsCatId="simple" csTypeId="urn:microsoft.com/office/officeart/2005/8/colors/colorful1#4" csCatId="colorful" phldr="1"/>
      <dgm:spPr/>
      <dgm:t>
        <a:bodyPr/>
        <a:lstStyle/>
        <a:p>
          <a:pPr rtl="1"/>
          <a:endParaRPr lang="ar-SA"/>
        </a:p>
      </dgm:t>
    </dgm:pt>
    <dgm:pt modelId="{83261E40-EBC2-439B-9453-9A342A72C5C9}">
      <dgm:prSet phldrT="[نص]" custT="1"/>
      <dgm:spPr/>
      <dgm:t>
        <a:bodyPr/>
        <a:lstStyle/>
        <a:p>
          <a:pPr rtl="1"/>
          <a:r>
            <a:rPr lang="ar-SA" sz="2600" b="1" dirty="0" smtClean="0"/>
            <a:t>نسب المديونية أو الرفع </a:t>
          </a:r>
          <a:r>
            <a:rPr lang="ar-SA" sz="2600" b="1" dirty="0" err="1" smtClean="0"/>
            <a:t>المالى</a:t>
          </a:r>
          <a:endParaRPr lang="ar-SA" sz="2600" b="1" dirty="0"/>
        </a:p>
      </dgm:t>
    </dgm:pt>
    <dgm:pt modelId="{A6F2D6C1-94CA-4D47-93DF-D41CCE71D517}" type="parTrans" cxnId="{BA9320D0-BB89-4044-8728-749952BB7D19}">
      <dgm:prSet/>
      <dgm:spPr/>
      <dgm:t>
        <a:bodyPr/>
        <a:lstStyle/>
        <a:p>
          <a:pPr rtl="1"/>
          <a:endParaRPr lang="ar-SA" sz="2400"/>
        </a:p>
      </dgm:t>
    </dgm:pt>
    <dgm:pt modelId="{011BFBB7-5554-4F2B-B41A-C407E578EBD7}" type="sibTrans" cxnId="{BA9320D0-BB89-4044-8728-749952BB7D19}">
      <dgm:prSet/>
      <dgm:spPr/>
      <dgm:t>
        <a:bodyPr/>
        <a:lstStyle/>
        <a:p>
          <a:pPr rtl="1"/>
          <a:endParaRPr lang="ar-SA" sz="2400"/>
        </a:p>
      </dgm:t>
    </dgm:pt>
    <dgm:pt modelId="{3E066747-809E-43E1-B19B-FE784EA76137}">
      <dgm:prSet phldrT="[نص]" custT="1"/>
      <dgm:spPr/>
      <dgm:t>
        <a:bodyPr/>
        <a:lstStyle/>
        <a:p>
          <a:pPr rtl="1"/>
          <a:r>
            <a:rPr lang="ar-SA" sz="2400" b="1" dirty="0" smtClean="0"/>
            <a:t>3.نسبة إجمالي الديون إلى حقوق الملكية </a:t>
          </a:r>
          <a:endParaRPr lang="ar-SA" sz="2400" dirty="0"/>
        </a:p>
      </dgm:t>
    </dgm:pt>
    <dgm:pt modelId="{66497C0E-FBAE-436E-87A4-64E846F61164}" type="parTrans" cxnId="{D564CFD1-5B6B-400A-A7E8-377A10B01BB6}">
      <dgm:prSet/>
      <dgm:spPr/>
      <dgm:t>
        <a:bodyPr/>
        <a:lstStyle/>
        <a:p>
          <a:pPr rtl="1"/>
          <a:endParaRPr lang="ar-SA" sz="2400"/>
        </a:p>
      </dgm:t>
    </dgm:pt>
    <dgm:pt modelId="{5659F66B-017E-4D6C-A1E1-0720F831741E}" type="sibTrans" cxnId="{D564CFD1-5B6B-400A-A7E8-377A10B01BB6}">
      <dgm:prSet/>
      <dgm:spPr/>
      <dgm:t>
        <a:bodyPr/>
        <a:lstStyle/>
        <a:p>
          <a:pPr rtl="1"/>
          <a:endParaRPr lang="ar-SA" sz="2400"/>
        </a:p>
      </dgm:t>
    </dgm:pt>
    <dgm:pt modelId="{3744AA65-BF0F-4E34-A776-923F7B31F4F4}">
      <dgm:prSet phldrT="[نص]" custT="1"/>
      <dgm:spPr/>
      <dgm:t>
        <a:bodyPr/>
        <a:lstStyle/>
        <a:p>
          <a:pPr rtl="1"/>
          <a:r>
            <a:rPr lang="ar-SA" sz="2400" b="1" dirty="0" smtClean="0"/>
            <a:t>2.نسبة الديون طويلة الأجل إلى مجموع الأصول </a:t>
          </a:r>
          <a:endParaRPr lang="ar-SA" sz="2400" dirty="0"/>
        </a:p>
      </dgm:t>
    </dgm:pt>
    <dgm:pt modelId="{0708BCE2-45FC-4314-9913-CEC9D74F7868}" type="parTrans" cxnId="{32F9A1D9-2D59-4B94-B64F-D29177932129}">
      <dgm:prSet/>
      <dgm:spPr/>
      <dgm:t>
        <a:bodyPr/>
        <a:lstStyle/>
        <a:p>
          <a:pPr rtl="1"/>
          <a:endParaRPr lang="ar-SA" sz="2400"/>
        </a:p>
      </dgm:t>
    </dgm:pt>
    <dgm:pt modelId="{BB859EE2-5973-4059-A589-9FFF3ACA72E5}" type="sibTrans" cxnId="{32F9A1D9-2D59-4B94-B64F-D29177932129}">
      <dgm:prSet/>
      <dgm:spPr/>
      <dgm:t>
        <a:bodyPr/>
        <a:lstStyle/>
        <a:p>
          <a:pPr rtl="1"/>
          <a:endParaRPr lang="ar-SA" sz="2400"/>
        </a:p>
      </dgm:t>
    </dgm:pt>
    <dgm:pt modelId="{A9294373-733E-423A-BB26-81E95AB50C83}">
      <dgm:prSet phldrT="[نص]" custT="1"/>
      <dgm:spPr/>
      <dgm:t>
        <a:bodyPr/>
        <a:lstStyle/>
        <a:p>
          <a:pPr rtl="1"/>
          <a:r>
            <a:rPr lang="ar-SA" sz="2400" b="1" dirty="0" smtClean="0"/>
            <a:t>1.نسبة إجمالي الديون إلى إجمالي الأصول </a:t>
          </a:r>
          <a:endParaRPr lang="ar-SA" sz="2400" dirty="0"/>
        </a:p>
      </dgm:t>
    </dgm:pt>
    <dgm:pt modelId="{2AD57673-B286-4DF1-A2F8-0BC059E99978}" type="parTrans" cxnId="{FE49B32A-C2C2-4425-B6AA-24CE661A2AA3}">
      <dgm:prSet/>
      <dgm:spPr/>
      <dgm:t>
        <a:bodyPr/>
        <a:lstStyle/>
        <a:p>
          <a:pPr rtl="1"/>
          <a:endParaRPr lang="ar-SA" sz="2400"/>
        </a:p>
      </dgm:t>
    </dgm:pt>
    <dgm:pt modelId="{D85C3893-DE4D-484A-9CCC-48224625FFC9}" type="sibTrans" cxnId="{FE49B32A-C2C2-4425-B6AA-24CE661A2AA3}">
      <dgm:prSet/>
      <dgm:spPr/>
      <dgm:t>
        <a:bodyPr/>
        <a:lstStyle/>
        <a:p>
          <a:pPr rtl="1"/>
          <a:endParaRPr lang="ar-SA" sz="2400"/>
        </a:p>
      </dgm:t>
    </dgm:pt>
    <dgm:pt modelId="{98A775E0-9554-4CD8-AE3D-1C72B161C45D}">
      <dgm:prSet phldrT="[نص]"/>
      <dgm:spPr/>
      <dgm:t>
        <a:bodyPr/>
        <a:lstStyle/>
        <a:p>
          <a:pPr rtl="1"/>
          <a:endParaRPr lang="ar-SA" sz="2400" dirty="0"/>
        </a:p>
      </dgm:t>
    </dgm:pt>
    <dgm:pt modelId="{EE213840-2F54-4643-A19A-E9B2725DA889}" type="parTrans" cxnId="{6820A16F-0D38-4F23-8604-35102F5BA1AB}">
      <dgm:prSet/>
      <dgm:spPr/>
      <dgm:t>
        <a:bodyPr/>
        <a:lstStyle/>
        <a:p>
          <a:pPr rtl="1"/>
          <a:endParaRPr lang="ar-SA" sz="2400"/>
        </a:p>
      </dgm:t>
    </dgm:pt>
    <dgm:pt modelId="{6875DD40-8CA6-4429-9F8E-E5C8C9E6793D}" type="sibTrans" cxnId="{6820A16F-0D38-4F23-8604-35102F5BA1AB}">
      <dgm:prSet/>
      <dgm:spPr/>
      <dgm:t>
        <a:bodyPr/>
        <a:lstStyle/>
        <a:p>
          <a:pPr rtl="1"/>
          <a:endParaRPr lang="ar-SA" sz="2400"/>
        </a:p>
      </dgm:t>
    </dgm:pt>
    <dgm:pt modelId="{9DDBE419-3587-43B8-80E7-EF2599F093CA}">
      <dgm:prSet phldrT="[نص]" custT="1"/>
      <dgm:spPr/>
      <dgm:t>
        <a:bodyPr/>
        <a:lstStyle/>
        <a:p>
          <a:pPr rtl="1"/>
          <a:r>
            <a:rPr lang="ar-SA" sz="2400" b="1" dirty="0" smtClean="0"/>
            <a:t>5.نسبة عدد مرات تغطية الفوائد</a:t>
          </a:r>
          <a:endParaRPr lang="ar-SA" sz="2400" dirty="0"/>
        </a:p>
      </dgm:t>
    </dgm:pt>
    <dgm:pt modelId="{0D3B58AF-488A-47C0-A83A-BE503CF75C7F}" type="parTrans" cxnId="{0C1FEE97-5DEA-4F68-B9BF-4FCBE3F7B0BC}">
      <dgm:prSet/>
      <dgm:spPr/>
      <dgm:t>
        <a:bodyPr/>
        <a:lstStyle/>
        <a:p>
          <a:pPr rtl="1"/>
          <a:endParaRPr lang="ar-SA" sz="2400"/>
        </a:p>
      </dgm:t>
    </dgm:pt>
    <dgm:pt modelId="{51BA1CC1-0098-4E0B-BB26-3E9530B47926}" type="sibTrans" cxnId="{0C1FEE97-5DEA-4F68-B9BF-4FCBE3F7B0BC}">
      <dgm:prSet/>
      <dgm:spPr/>
      <dgm:t>
        <a:bodyPr/>
        <a:lstStyle/>
        <a:p>
          <a:pPr rtl="1"/>
          <a:endParaRPr lang="ar-SA" sz="2400"/>
        </a:p>
      </dgm:t>
    </dgm:pt>
    <dgm:pt modelId="{AFF89594-741C-431F-9247-8DD80DFBD846}">
      <dgm:prSet phldrT="[نص]" custT="1"/>
      <dgm:spPr/>
      <dgm:t>
        <a:bodyPr/>
        <a:lstStyle/>
        <a:p>
          <a:pPr rtl="1"/>
          <a:r>
            <a:rPr lang="ar-SA" sz="2400" b="1" dirty="0" smtClean="0"/>
            <a:t>4.نسبة الديون طويلة الأجل إلى مجموع حقوق الملكية</a:t>
          </a:r>
          <a:endParaRPr lang="ar-SA" sz="2400" dirty="0"/>
        </a:p>
      </dgm:t>
    </dgm:pt>
    <dgm:pt modelId="{57307C69-5356-42C7-89E3-9B010FB377B2}" type="parTrans" cxnId="{86CAA64D-37FB-41A9-B490-AFEBE16E798C}">
      <dgm:prSet/>
      <dgm:spPr/>
      <dgm:t>
        <a:bodyPr/>
        <a:lstStyle/>
        <a:p>
          <a:pPr rtl="1"/>
          <a:endParaRPr lang="ar-SA" sz="2400"/>
        </a:p>
      </dgm:t>
    </dgm:pt>
    <dgm:pt modelId="{995FC9E4-CD71-4427-B3E7-4D8D380BE66C}" type="sibTrans" cxnId="{86CAA64D-37FB-41A9-B490-AFEBE16E798C}">
      <dgm:prSet/>
      <dgm:spPr/>
      <dgm:t>
        <a:bodyPr/>
        <a:lstStyle/>
        <a:p>
          <a:pPr rtl="1"/>
          <a:endParaRPr lang="ar-SA" sz="2400"/>
        </a:p>
      </dgm:t>
    </dgm:pt>
    <dgm:pt modelId="{1E944FF5-C504-4DF7-A1D4-8AC043067FA0}" type="pres">
      <dgm:prSet presAssocID="{1466A643-9D08-4630-8597-741E13938E59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6804B8B3-B070-42B5-851F-5A7949A44C51}" type="pres">
      <dgm:prSet presAssocID="{83261E40-EBC2-439B-9453-9A342A72C5C9}" presName="roof" presStyleLbl="dkBgShp" presStyleIdx="0" presStyleCnt="2" custLinFactY="-67710" custLinFactNeighborX="-3124" custLinFactNeighborY="-100000"/>
      <dgm:spPr/>
      <dgm:t>
        <a:bodyPr/>
        <a:lstStyle/>
        <a:p>
          <a:pPr rtl="1"/>
          <a:endParaRPr lang="ar-SA"/>
        </a:p>
      </dgm:t>
    </dgm:pt>
    <dgm:pt modelId="{8AB06E79-E8F5-4353-A5E7-D2BE9139FCE0}" type="pres">
      <dgm:prSet presAssocID="{83261E40-EBC2-439B-9453-9A342A72C5C9}" presName="pillars" presStyleCnt="0"/>
      <dgm:spPr/>
      <dgm:t>
        <a:bodyPr/>
        <a:lstStyle/>
        <a:p>
          <a:endParaRPr lang="en-US"/>
        </a:p>
      </dgm:t>
    </dgm:pt>
    <dgm:pt modelId="{0444491A-347B-419D-A525-9FD03446B2AC}" type="pres">
      <dgm:prSet presAssocID="{83261E40-EBC2-439B-9453-9A342A72C5C9}" presName="pillar1" presStyleLbl="node1" presStyleIdx="0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1709E478-B572-4762-9391-798FA91B6354}" type="pres">
      <dgm:prSet presAssocID="{AFF89594-741C-431F-9247-8DD80DFBD846}" presName="pillarX" presStyleLbl="node1" presStyleIdx="1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C81DDDEB-7035-46BA-B914-34EC0B70936F}" type="pres">
      <dgm:prSet presAssocID="{3E066747-809E-43E1-B19B-FE784EA76137}" presName="pillarX" presStyleLbl="node1" presStyleIdx="2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23028CB9-8B84-41FC-AEDF-7E6C9FCEE406}" type="pres">
      <dgm:prSet presAssocID="{3744AA65-BF0F-4E34-A776-923F7B31F4F4}" presName="pillarX" presStyleLbl="node1" presStyleIdx="3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42BEA19C-9323-4C76-86C9-A2CB70DF6529}" type="pres">
      <dgm:prSet presAssocID="{A9294373-733E-423A-BB26-81E95AB50C83}" presName="pillarX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27AB0379-0D5C-4220-A563-A1EDE9919463}" type="pres">
      <dgm:prSet presAssocID="{83261E40-EBC2-439B-9453-9A342A72C5C9}" presName="base" presStyleLbl="dkBgShp" presStyleIdx="1" presStyleCnt="2"/>
      <dgm:spPr/>
      <dgm:t>
        <a:bodyPr/>
        <a:lstStyle/>
        <a:p>
          <a:endParaRPr lang="en-US"/>
        </a:p>
      </dgm:t>
    </dgm:pt>
  </dgm:ptLst>
  <dgm:cxnLst>
    <dgm:cxn modelId="{ECF07B10-9153-4ECA-8F42-2BB96B6789C1}" type="presOf" srcId="{3E066747-809E-43E1-B19B-FE784EA76137}" destId="{C81DDDEB-7035-46BA-B914-34EC0B70936F}" srcOrd="0" destOrd="0" presId="urn:microsoft.com/office/officeart/2005/8/layout/hList3"/>
    <dgm:cxn modelId="{B792C5F0-EF95-4094-A768-60F566ABEF03}" type="presOf" srcId="{83261E40-EBC2-439B-9453-9A342A72C5C9}" destId="{6804B8B3-B070-42B5-851F-5A7949A44C51}" srcOrd="0" destOrd="0" presId="urn:microsoft.com/office/officeart/2005/8/layout/hList3"/>
    <dgm:cxn modelId="{6820A16F-0D38-4F23-8604-35102F5BA1AB}" srcId="{1466A643-9D08-4630-8597-741E13938E59}" destId="{98A775E0-9554-4CD8-AE3D-1C72B161C45D}" srcOrd="1" destOrd="0" parTransId="{EE213840-2F54-4643-A19A-E9B2725DA889}" sibTransId="{6875DD40-8CA6-4429-9F8E-E5C8C9E6793D}"/>
    <dgm:cxn modelId="{FE49B32A-C2C2-4425-B6AA-24CE661A2AA3}" srcId="{83261E40-EBC2-439B-9453-9A342A72C5C9}" destId="{A9294373-733E-423A-BB26-81E95AB50C83}" srcOrd="4" destOrd="0" parTransId="{2AD57673-B286-4DF1-A2F8-0BC059E99978}" sibTransId="{D85C3893-DE4D-484A-9CCC-48224625FFC9}"/>
    <dgm:cxn modelId="{32F9A1D9-2D59-4B94-B64F-D29177932129}" srcId="{83261E40-EBC2-439B-9453-9A342A72C5C9}" destId="{3744AA65-BF0F-4E34-A776-923F7B31F4F4}" srcOrd="3" destOrd="0" parTransId="{0708BCE2-45FC-4314-9913-CEC9D74F7868}" sibTransId="{BB859EE2-5973-4059-A589-9FFF3ACA72E5}"/>
    <dgm:cxn modelId="{2615E929-BDF3-45B8-A22D-06D79E1F075E}" type="presOf" srcId="{1466A643-9D08-4630-8597-741E13938E59}" destId="{1E944FF5-C504-4DF7-A1D4-8AC043067FA0}" srcOrd="0" destOrd="0" presId="urn:microsoft.com/office/officeart/2005/8/layout/hList3"/>
    <dgm:cxn modelId="{1B8493AE-FDFF-4F78-B16E-2316B5D865EC}" type="presOf" srcId="{A9294373-733E-423A-BB26-81E95AB50C83}" destId="{42BEA19C-9323-4C76-86C9-A2CB70DF6529}" srcOrd="0" destOrd="0" presId="urn:microsoft.com/office/officeart/2005/8/layout/hList3"/>
    <dgm:cxn modelId="{0C1FEE97-5DEA-4F68-B9BF-4FCBE3F7B0BC}" srcId="{83261E40-EBC2-439B-9453-9A342A72C5C9}" destId="{9DDBE419-3587-43B8-80E7-EF2599F093CA}" srcOrd="0" destOrd="0" parTransId="{0D3B58AF-488A-47C0-A83A-BE503CF75C7F}" sibTransId="{51BA1CC1-0098-4E0B-BB26-3E9530B47926}"/>
    <dgm:cxn modelId="{BA9320D0-BB89-4044-8728-749952BB7D19}" srcId="{1466A643-9D08-4630-8597-741E13938E59}" destId="{83261E40-EBC2-439B-9453-9A342A72C5C9}" srcOrd="0" destOrd="0" parTransId="{A6F2D6C1-94CA-4D47-93DF-D41CCE71D517}" sibTransId="{011BFBB7-5554-4F2B-B41A-C407E578EBD7}"/>
    <dgm:cxn modelId="{0306D2BD-C883-4AEA-B75B-82C41F29015E}" type="presOf" srcId="{3744AA65-BF0F-4E34-A776-923F7B31F4F4}" destId="{23028CB9-8B84-41FC-AEDF-7E6C9FCEE406}" srcOrd="0" destOrd="0" presId="urn:microsoft.com/office/officeart/2005/8/layout/hList3"/>
    <dgm:cxn modelId="{86CAA64D-37FB-41A9-B490-AFEBE16E798C}" srcId="{83261E40-EBC2-439B-9453-9A342A72C5C9}" destId="{AFF89594-741C-431F-9247-8DD80DFBD846}" srcOrd="1" destOrd="0" parTransId="{57307C69-5356-42C7-89E3-9B010FB377B2}" sibTransId="{995FC9E4-CD71-4427-B3E7-4D8D380BE66C}"/>
    <dgm:cxn modelId="{D564CFD1-5B6B-400A-A7E8-377A10B01BB6}" srcId="{83261E40-EBC2-439B-9453-9A342A72C5C9}" destId="{3E066747-809E-43E1-B19B-FE784EA76137}" srcOrd="2" destOrd="0" parTransId="{66497C0E-FBAE-436E-87A4-64E846F61164}" sibTransId="{5659F66B-017E-4D6C-A1E1-0720F831741E}"/>
    <dgm:cxn modelId="{40795312-EFDE-4C08-A4A3-2A270BA59E37}" type="presOf" srcId="{AFF89594-741C-431F-9247-8DD80DFBD846}" destId="{1709E478-B572-4762-9391-798FA91B6354}" srcOrd="0" destOrd="0" presId="urn:microsoft.com/office/officeart/2005/8/layout/hList3"/>
    <dgm:cxn modelId="{6D5F8C93-DAA3-4D23-8573-4AD4FE77CE9F}" type="presOf" srcId="{9DDBE419-3587-43B8-80E7-EF2599F093CA}" destId="{0444491A-347B-419D-A525-9FD03446B2AC}" srcOrd="0" destOrd="0" presId="urn:microsoft.com/office/officeart/2005/8/layout/hList3"/>
    <dgm:cxn modelId="{EB88D817-B595-46EB-9C77-3A82FA2B1393}" type="presParOf" srcId="{1E944FF5-C504-4DF7-A1D4-8AC043067FA0}" destId="{6804B8B3-B070-42B5-851F-5A7949A44C51}" srcOrd="0" destOrd="0" presId="urn:microsoft.com/office/officeart/2005/8/layout/hList3"/>
    <dgm:cxn modelId="{99E259ED-82E8-425F-A2BE-DEE0BDAC44E6}" type="presParOf" srcId="{1E944FF5-C504-4DF7-A1D4-8AC043067FA0}" destId="{8AB06E79-E8F5-4353-A5E7-D2BE9139FCE0}" srcOrd="1" destOrd="0" presId="urn:microsoft.com/office/officeart/2005/8/layout/hList3"/>
    <dgm:cxn modelId="{899F9DE8-A794-4CF5-8E4A-5348AEE100B9}" type="presParOf" srcId="{8AB06E79-E8F5-4353-A5E7-D2BE9139FCE0}" destId="{0444491A-347B-419D-A525-9FD03446B2AC}" srcOrd="0" destOrd="0" presId="urn:microsoft.com/office/officeart/2005/8/layout/hList3"/>
    <dgm:cxn modelId="{88903588-8BE7-43AC-AFF8-4C41703F3A97}" type="presParOf" srcId="{8AB06E79-E8F5-4353-A5E7-D2BE9139FCE0}" destId="{1709E478-B572-4762-9391-798FA91B6354}" srcOrd="1" destOrd="0" presId="urn:microsoft.com/office/officeart/2005/8/layout/hList3"/>
    <dgm:cxn modelId="{FDC892EA-C05B-40DE-8D7B-B84D82A205A1}" type="presParOf" srcId="{8AB06E79-E8F5-4353-A5E7-D2BE9139FCE0}" destId="{C81DDDEB-7035-46BA-B914-34EC0B70936F}" srcOrd="2" destOrd="0" presId="urn:microsoft.com/office/officeart/2005/8/layout/hList3"/>
    <dgm:cxn modelId="{7B1003EE-959B-42FB-B5DA-C245451EAA5C}" type="presParOf" srcId="{8AB06E79-E8F5-4353-A5E7-D2BE9139FCE0}" destId="{23028CB9-8B84-41FC-AEDF-7E6C9FCEE406}" srcOrd="3" destOrd="0" presId="urn:microsoft.com/office/officeart/2005/8/layout/hList3"/>
    <dgm:cxn modelId="{0A935554-C8E6-4BDA-B2B7-37DB0A81045B}" type="presParOf" srcId="{8AB06E79-E8F5-4353-A5E7-D2BE9139FCE0}" destId="{42BEA19C-9323-4C76-86C9-A2CB70DF6529}" srcOrd="4" destOrd="0" presId="urn:microsoft.com/office/officeart/2005/8/layout/hList3"/>
    <dgm:cxn modelId="{BC4E7B93-B426-45FA-B1D6-0AB70E1C2B48}" type="presParOf" srcId="{1E944FF5-C504-4DF7-A1D4-8AC043067FA0}" destId="{27AB0379-0D5C-4220-A563-A1EDE9919463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72A6D68-FDE6-4657-92CE-F9F944000F87}" type="doc">
      <dgm:prSet loTypeId="urn:microsoft.com/office/officeart/2005/8/layout/hierarchy2" loCatId="hierarchy" qsTypeId="urn:microsoft.com/office/officeart/2005/8/quickstyle/simple3" qsCatId="simple" csTypeId="urn:microsoft.com/office/officeart/2005/8/colors/colorful1#5" csCatId="colorful" phldr="1"/>
      <dgm:spPr/>
      <dgm:t>
        <a:bodyPr/>
        <a:lstStyle/>
        <a:p>
          <a:pPr rtl="1"/>
          <a:endParaRPr lang="ar-SA"/>
        </a:p>
      </dgm:t>
    </dgm:pt>
    <dgm:pt modelId="{0E39A031-ECC0-4F2B-97D4-2ACB98002315}">
      <dgm:prSet phldrT="[نص]" custT="1"/>
      <dgm:spPr/>
      <dgm:t>
        <a:bodyPr/>
        <a:lstStyle/>
        <a:p>
          <a:pPr rtl="1"/>
          <a:r>
            <a:rPr lang="ar-SA" sz="2200" b="1" dirty="0" smtClean="0"/>
            <a:t>نسب الربحية</a:t>
          </a:r>
          <a:endParaRPr lang="ar-SA" sz="2200" b="1" dirty="0"/>
        </a:p>
      </dgm:t>
    </dgm:pt>
    <dgm:pt modelId="{ACEB27F8-1BCA-4070-9E86-CDB20B99B2EE}" type="parTrans" cxnId="{DD7357D1-A173-45A5-9D12-A0172F0A7A0E}">
      <dgm:prSet/>
      <dgm:spPr/>
      <dgm:t>
        <a:bodyPr/>
        <a:lstStyle/>
        <a:p>
          <a:pPr rtl="1"/>
          <a:endParaRPr lang="ar-SA" sz="2200"/>
        </a:p>
      </dgm:t>
    </dgm:pt>
    <dgm:pt modelId="{7101C0D5-07FA-4B86-A465-01498B3DEE48}" type="sibTrans" cxnId="{DD7357D1-A173-45A5-9D12-A0172F0A7A0E}">
      <dgm:prSet/>
      <dgm:spPr/>
      <dgm:t>
        <a:bodyPr/>
        <a:lstStyle/>
        <a:p>
          <a:pPr rtl="1"/>
          <a:endParaRPr lang="ar-SA" sz="2200"/>
        </a:p>
      </dgm:t>
    </dgm:pt>
    <dgm:pt modelId="{C22A06D2-3D5D-45B5-A4F0-799D8C1147D9}">
      <dgm:prSet phldrT="[نص]" custT="1"/>
      <dgm:spPr/>
      <dgm:t>
        <a:bodyPr/>
        <a:lstStyle/>
        <a:p>
          <a:pPr rtl="1"/>
          <a:r>
            <a:rPr lang="ar-SA" sz="2200" b="1" dirty="0" smtClean="0"/>
            <a:t>هامش الربح قبل الضرائب</a:t>
          </a:r>
          <a:endParaRPr lang="ar-SA" sz="2200" b="1" dirty="0"/>
        </a:p>
      </dgm:t>
    </dgm:pt>
    <dgm:pt modelId="{32E6D7B4-FC93-48D2-A440-41AE4C6AC165}" type="parTrans" cxnId="{2E4E1AE4-E877-4751-B836-CAA597F33D05}">
      <dgm:prSet custT="1"/>
      <dgm:spPr/>
      <dgm:t>
        <a:bodyPr/>
        <a:lstStyle/>
        <a:p>
          <a:pPr rtl="1"/>
          <a:endParaRPr lang="ar-SA" sz="2200"/>
        </a:p>
      </dgm:t>
    </dgm:pt>
    <dgm:pt modelId="{8215C188-C804-4339-A6D8-96648B9ABEAB}" type="sibTrans" cxnId="{2E4E1AE4-E877-4751-B836-CAA597F33D05}">
      <dgm:prSet/>
      <dgm:spPr/>
      <dgm:t>
        <a:bodyPr/>
        <a:lstStyle/>
        <a:p>
          <a:pPr rtl="1"/>
          <a:endParaRPr lang="ar-SA" sz="2200"/>
        </a:p>
      </dgm:t>
    </dgm:pt>
    <dgm:pt modelId="{7FA277A0-0CE9-4FBA-85D0-50CB6090ED86}">
      <dgm:prSet phldrT="[نص]" custT="1"/>
      <dgm:spPr/>
      <dgm:t>
        <a:bodyPr/>
        <a:lstStyle/>
        <a:p>
          <a:pPr rtl="1"/>
          <a:r>
            <a:rPr lang="ar-SA" sz="2200" b="1" dirty="0" smtClean="0"/>
            <a:t>هامش الربح قبل الفوائد والضرائب</a:t>
          </a:r>
          <a:endParaRPr lang="ar-SA" sz="2200" b="1" dirty="0"/>
        </a:p>
      </dgm:t>
    </dgm:pt>
    <dgm:pt modelId="{6F83835D-DFF9-4E6F-99F9-995A12B18B64}" type="parTrans" cxnId="{116A8C07-E56F-4A55-BF14-0B387E399776}">
      <dgm:prSet custT="1"/>
      <dgm:spPr/>
      <dgm:t>
        <a:bodyPr/>
        <a:lstStyle/>
        <a:p>
          <a:pPr rtl="1"/>
          <a:endParaRPr lang="ar-SA" sz="2200"/>
        </a:p>
      </dgm:t>
    </dgm:pt>
    <dgm:pt modelId="{164B6ADC-C17B-4337-ADD6-C963A0BFCC25}" type="sibTrans" cxnId="{116A8C07-E56F-4A55-BF14-0B387E399776}">
      <dgm:prSet/>
      <dgm:spPr/>
      <dgm:t>
        <a:bodyPr/>
        <a:lstStyle/>
        <a:p>
          <a:pPr rtl="1"/>
          <a:endParaRPr lang="ar-SA" sz="2200"/>
        </a:p>
      </dgm:t>
    </dgm:pt>
    <dgm:pt modelId="{0A4A111F-4FC8-49D8-9503-69B8044ABBF4}">
      <dgm:prSet phldrT="[نص]" custT="1"/>
      <dgm:spPr/>
      <dgm:t>
        <a:bodyPr/>
        <a:lstStyle/>
        <a:p>
          <a:pPr rtl="1"/>
          <a:r>
            <a:rPr lang="ar-SA" sz="2200" b="1" dirty="0" smtClean="0"/>
            <a:t>هامش الربح </a:t>
          </a:r>
          <a:r>
            <a:rPr lang="ar-SA" sz="2200" b="1" dirty="0" err="1" smtClean="0"/>
            <a:t>الاجمالى</a:t>
          </a:r>
          <a:endParaRPr lang="ar-SA" sz="2200" b="1" dirty="0"/>
        </a:p>
      </dgm:t>
    </dgm:pt>
    <dgm:pt modelId="{DBEA9E76-3F40-4305-BFE4-488843919CDA}" type="parTrans" cxnId="{8E95627D-C4A2-4BED-B560-7B0D6552C8A6}">
      <dgm:prSet custT="1"/>
      <dgm:spPr/>
      <dgm:t>
        <a:bodyPr/>
        <a:lstStyle/>
        <a:p>
          <a:pPr rtl="1"/>
          <a:endParaRPr lang="ar-SA" sz="2200"/>
        </a:p>
      </dgm:t>
    </dgm:pt>
    <dgm:pt modelId="{BD26DF1D-6575-4D60-9396-31A0B1A2281B}" type="sibTrans" cxnId="{8E95627D-C4A2-4BED-B560-7B0D6552C8A6}">
      <dgm:prSet/>
      <dgm:spPr/>
      <dgm:t>
        <a:bodyPr/>
        <a:lstStyle/>
        <a:p>
          <a:pPr rtl="1"/>
          <a:endParaRPr lang="ar-SA" sz="2200"/>
        </a:p>
      </dgm:t>
    </dgm:pt>
    <dgm:pt modelId="{96701AD9-03A1-43D1-AAF2-0BC172FA58DC}">
      <dgm:prSet phldrT="[نص]" custT="1"/>
      <dgm:spPr/>
      <dgm:t>
        <a:bodyPr/>
        <a:lstStyle/>
        <a:p>
          <a:pPr rtl="1"/>
          <a:r>
            <a:rPr lang="ar-SA" sz="2200" b="1" dirty="0" smtClean="0"/>
            <a:t>هامش الربح الصافي</a:t>
          </a:r>
          <a:endParaRPr lang="ar-SA" sz="2200" b="1" dirty="0"/>
        </a:p>
      </dgm:t>
    </dgm:pt>
    <dgm:pt modelId="{18D1D777-8C03-409A-8043-2AEED5C0355D}" type="parTrans" cxnId="{C221389A-9170-428E-AE13-C05611A9BA61}">
      <dgm:prSet custT="1"/>
      <dgm:spPr/>
      <dgm:t>
        <a:bodyPr/>
        <a:lstStyle/>
        <a:p>
          <a:pPr rtl="1"/>
          <a:endParaRPr lang="ar-SA" sz="2200"/>
        </a:p>
      </dgm:t>
    </dgm:pt>
    <dgm:pt modelId="{E31BDE68-ACD9-4CEB-A5DB-8F82940C3A5F}" type="sibTrans" cxnId="{C221389A-9170-428E-AE13-C05611A9BA61}">
      <dgm:prSet/>
      <dgm:spPr/>
      <dgm:t>
        <a:bodyPr/>
        <a:lstStyle/>
        <a:p>
          <a:pPr rtl="1"/>
          <a:endParaRPr lang="ar-SA" sz="2200"/>
        </a:p>
      </dgm:t>
    </dgm:pt>
    <dgm:pt modelId="{898CFC28-8FA3-4FD7-ACC3-5C59ED68B351}">
      <dgm:prSet phldrT="[نص]" custT="1"/>
      <dgm:spPr/>
      <dgm:t>
        <a:bodyPr/>
        <a:lstStyle/>
        <a:p>
          <a:pPr rtl="1"/>
          <a:r>
            <a:rPr lang="ar-SA" sz="2200" b="1" dirty="0" smtClean="0"/>
            <a:t>صافى الدخل</a:t>
          </a:r>
          <a:endParaRPr lang="ar-SA" sz="2200" b="1" dirty="0"/>
        </a:p>
      </dgm:t>
    </dgm:pt>
    <dgm:pt modelId="{C0DB78BD-8FFB-4021-BD8B-EC1D81679F9A}" type="parTrans" cxnId="{8BE5C1B7-906A-4D3D-BE2F-AB7329FC2010}">
      <dgm:prSet custT="1"/>
      <dgm:spPr/>
      <dgm:t>
        <a:bodyPr/>
        <a:lstStyle/>
        <a:p>
          <a:pPr rtl="1"/>
          <a:endParaRPr lang="ar-SA" sz="2200"/>
        </a:p>
      </dgm:t>
    </dgm:pt>
    <dgm:pt modelId="{B84E33E2-54DD-425D-8832-323193D4F234}" type="sibTrans" cxnId="{8BE5C1B7-906A-4D3D-BE2F-AB7329FC2010}">
      <dgm:prSet/>
      <dgm:spPr/>
      <dgm:t>
        <a:bodyPr/>
        <a:lstStyle/>
        <a:p>
          <a:pPr rtl="1"/>
          <a:endParaRPr lang="ar-SA" sz="2200"/>
        </a:p>
      </dgm:t>
    </dgm:pt>
    <dgm:pt modelId="{26CDC0D0-206B-4DBC-A439-FC22E13FC419}">
      <dgm:prSet phldrT="[نص]" custT="1"/>
      <dgm:spPr/>
      <dgm:t>
        <a:bodyPr/>
        <a:lstStyle/>
        <a:p>
          <a:pPr rtl="1"/>
          <a:r>
            <a:rPr lang="ar-SA" sz="2200" b="1" dirty="0" smtClean="0"/>
            <a:t>معدل العائد على الاستثمار</a:t>
          </a:r>
          <a:endParaRPr lang="ar-SA" sz="2200" b="1" dirty="0"/>
        </a:p>
      </dgm:t>
    </dgm:pt>
    <dgm:pt modelId="{274B494C-83EA-4BA0-AF4B-70B10177AC4F}" type="parTrans" cxnId="{B2EAAEB6-8E8A-4666-87A5-5CCF9372CB1A}">
      <dgm:prSet custT="1"/>
      <dgm:spPr/>
      <dgm:t>
        <a:bodyPr/>
        <a:lstStyle/>
        <a:p>
          <a:pPr rtl="1"/>
          <a:endParaRPr lang="ar-SA" sz="2200"/>
        </a:p>
      </dgm:t>
    </dgm:pt>
    <dgm:pt modelId="{E848CA3A-47E3-4F92-A0C9-3D9F06A7279A}" type="sibTrans" cxnId="{B2EAAEB6-8E8A-4666-87A5-5CCF9372CB1A}">
      <dgm:prSet/>
      <dgm:spPr/>
      <dgm:t>
        <a:bodyPr/>
        <a:lstStyle/>
        <a:p>
          <a:pPr rtl="1"/>
          <a:endParaRPr lang="ar-SA" sz="2200"/>
        </a:p>
      </dgm:t>
    </dgm:pt>
    <dgm:pt modelId="{30D39F8E-A662-4B25-BFB4-15150D5D2637}">
      <dgm:prSet phldrT="[نص]" custT="1"/>
      <dgm:spPr/>
      <dgm:t>
        <a:bodyPr/>
        <a:lstStyle/>
        <a:p>
          <a:pPr rtl="1"/>
          <a:r>
            <a:rPr lang="ar-SA" sz="2200" b="1" dirty="0" smtClean="0"/>
            <a:t>معدل العائد على </a:t>
          </a:r>
          <a:r>
            <a:rPr lang="ar-SA" sz="2200" b="1" dirty="0" err="1" smtClean="0"/>
            <a:t>الاصول</a:t>
          </a:r>
          <a:endParaRPr lang="ar-SA" sz="2200" b="1" dirty="0"/>
        </a:p>
      </dgm:t>
    </dgm:pt>
    <dgm:pt modelId="{80EFE252-B4E3-46BA-8E2D-C860B6F64E41}" type="parTrans" cxnId="{BD5AFADA-2DEF-4C4A-9A50-FEEF55AE3050}">
      <dgm:prSet custT="1"/>
      <dgm:spPr/>
      <dgm:t>
        <a:bodyPr/>
        <a:lstStyle/>
        <a:p>
          <a:pPr rtl="1"/>
          <a:endParaRPr lang="ar-SA" sz="2200"/>
        </a:p>
      </dgm:t>
    </dgm:pt>
    <dgm:pt modelId="{879C1F9B-AD41-4753-BE9B-0772015D16D1}" type="sibTrans" cxnId="{BD5AFADA-2DEF-4C4A-9A50-FEEF55AE3050}">
      <dgm:prSet/>
      <dgm:spPr/>
      <dgm:t>
        <a:bodyPr/>
        <a:lstStyle/>
        <a:p>
          <a:pPr rtl="1"/>
          <a:endParaRPr lang="ar-SA" sz="2200"/>
        </a:p>
      </dgm:t>
    </dgm:pt>
    <dgm:pt modelId="{45332409-61AD-4FAC-9842-D4C2328B4B9A}">
      <dgm:prSet phldrT="[نص]" custT="1"/>
      <dgm:spPr/>
      <dgm:t>
        <a:bodyPr/>
        <a:lstStyle/>
        <a:p>
          <a:pPr rtl="1"/>
          <a:r>
            <a:rPr lang="ar-SA" sz="2200" b="1" dirty="0" smtClean="0"/>
            <a:t>معدل العائد على حقوق الملكية </a:t>
          </a:r>
          <a:endParaRPr lang="ar-SA" sz="2200" b="1" dirty="0"/>
        </a:p>
      </dgm:t>
    </dgm:pt>
    <dgm:pt modelId="{7CB5764F-A7C6-4136-A5EF-5F413317B219}" type="parTrans" cxnId="{8306B81A-A13A-4010-81B4-3D7A9CA9E7CE}">
      <dgm:prSet custT="1"/>
      <dgm:spPr/>
      <dgm:t>
        <a:bodyPr/>
        <a:lstStyle/>
        <a:p>
          <a:pPr rtl="1"/>
          <a:endParaRPr lang="ar-SA" sz="2200"/>
        </a:p>
      </dgm:t>
    </dgm:pt>
    <dgm:pt modelId="{B5676541-DFEF-4C0A-A25A-E06B2094948F}" type="sibTrans" cxnId="{8306B81A-A13A-4010-81B4-3D7A9CA9E7CE}">
      <dgm:prSet/>
      <dgm:spPr/>
      <dgm:t>
        <a:bodyPr/>
        <a:lstStyle/>
        <a:p>
          <a:pPr rtl="1"/>
          <a:endParaRPr lang="ar-SA" sz="2200"/>
        </a:p>
      </dgm:t>
    </dgm:pt>
    <dgm:pt modelId="{F06B307B-B737-47F9-B495-2A07268CE5EA}">
      <dgm:prSet phldrT="[نص]" custT="1"/>
      <dgm:spPr/>
      <dgm:t>
        <a:bodyPr/>
        <a:lstStyle/>
        <a:p>
          <a:pPr rtl="1"/>
          <a:r>
            <a:rPr lang="ar-SA" sz="2200" b="1" dirty="0" smtClean="0"/>
            <a:t>القوة </a:t>
          </a:r>
          <a:r>
            <a:rPr lang="ar-SA" sz="2200" b="1" dirty="0" err="1" smtClean="0"/>
            <a:t>الايرادية</a:t>
          </a:r>
          <a:endParaRPr lang="ar-SA" sz="2200" b="1" dirty="0"/>
        </a:p>
      </dgm:t>
    </dgm:pt>
    <dgm:pt modelId="{4170A669-C729-438A-9935-580486FEE6BE}" type="parTrans" cxnId="{746BAF1F-7B53-47B8-B8A1-FB05C5AC1649}">
      <dgm:prSet custT="1"/>
      <dgm:spPr/>
      <dgm:t>
        <a:bodyPr/>
        <a:lstStyle/>
        <a:p>
          <a:pPr rtl="1"/>
          <a:endParaRPr lang="ar-SA" sz="2200"/>
        </a:p>
      </dgm:t>
    </dgm:pt>
    <dgm:pt modelId="{11BFD60A-23B3-4D3E-AE9E-8BC2EA5BC6FC}" type="sibTrans" cxnId="{746BAF1F-7B53-47B8-B8A1-FB05C5AC1649}">
      <dgm:prSet/>
      <dgm:spPr/>
      <dgm:t>
        <a:bodyPr/>
        <a:lstStyle/>
        <a:p>
          <a:pPr rtl="1"/>
          <a:endParaRPr lang="ar-SA" sz="2200"/>
        </a:p>
      </dgm:t>
    </dgm:pt>
    <dgm:pt modelId="{92EA2EE9-2F4C-420C-A6DD-D604FA5D6D37}" type="pres">
      <dgm:prSet presAssocID="{E72A6D68-FDE6-4657-92CE-F9F944000F87}" presName="diagram" presStyleCnt="0">
        <dgm:presLayoutVars>
          <dgm:chPref val="1"/>
          <dgm:dir val="rev"/>
          <dgm:animOne val="branch"/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9A873E87-AE7B-46C3-8FC5-74AC172AEAFA}" type="pres">
      <dgm:prSet presAssocID="{0E39A031-ECC0-4F2B-97D4-2ACB98002315}" presName="root1" presStyleCnt="0"/>
      <dgm:spPr/>
      <dgm:t>
        <a:bodyPr/>
        <a:lstStyle/>
        <a:p>
          <a:pPr rtl="1"/>
          <a:endParaRPr lang="ar-SA"/>
        </a:p>
      </dgm:t>
    </dgm:pt>
    <dgm:pt modelId="{160E4B4E-5AB1-41E1-990C-DD0662ADD65E}" type="pres">
      <dgm:prSet presAssocID="{0E39A031-ECC0-4F2B-97D4-2ACB98002315}" presName="LevelOneTextNode" presStyleLbl="node0" presStyleIdx="0" presStyleCnt="1" custScaleY="218676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C94FCE4E-B819-4289-8324-A15F79C68E0F}" type="pres">
      <dgm:prSet presAssocID="{0E39A031-ECC0-4F2B-97D4-2ACB98002315}" presName="level2hierChild" presStyleCnt="0"/>
      <dgm:spPr/>
      <dgm:t>
        <a:bodyPr/>
        <a:lstStyle/>
        <a:p>
          <a:pPr rtl="1"/>
          <a:endParaRPr lang="ar-SA"/>
        </a:p>
      </dgm:t>
    </dgm:pt>
    <dgm:pt modelId="{EE129468-C11F-428E-B73C-CB62986925F7}" type="pres">
      <dgm:prSet presAssocID="{274B494C-83EA-4BA0-AF4B-70B10177AC4F}" presName="conn2-1" presStyleLbl="parChTrans1D2" presStyleIdx="0" presStyleCnt="7"/>
      <dgm:spPr/>
      <dgm:t>
        <a:bodyPr/>
        <a:lstStyle/>
        <a:p>
          <a:pPr rtl="1"/>
          <a:endParaRPr lang="ar-SA"/>
        </a:p>
      </dgm:t>
    </dgm:pt>
    <dgm:pt modelId="{B608C775-94FF-4235-8B7F-C164534A3F89}" type="pres">
      <dgm:prSet presAssocID="{274B494C-83EA-4BA0-AF4B-70B10177AC4F}" presName="connTx" presStyleLbl="parChTrans1D2" presStyleIdx="0" presStyleCnt="7"/>
      <dgm:spPr/>
      <dgm:t>
        <a:bodyPr/>
        <a:lstStyle/>
        <a:p>
          <a:pPr rtl="1"/>
          <a:endParaRPr lang="ar-SA"/>
        </a:p>
      </dgm:t>
    </dgm:pt>
    <dgm:pt modelId="{5229CD05-F40D-4577-9995-D72D48A51EED}" type="pres">
      <dgm:prSet presAssocID="{26CDC0D0-206B-4DBC-A439-FC22E13FC419}" presName="root2" presStyleCnt="0"/>
      <dgm:spPr/>
      <dgm:t>
        <a:bodyPr/>
        <a:lstStyle/>
        <a:p>
          <a:pPr rtl="1"/>
          <a:endParaRPr lang="ar-SA"/>
        </a:p>
      </dgm:t>
    </dgm:pt>
    <dgm:pt modelId="{FB073192-07CE-496D-A115-946B3DE2FA9D}" type="pres">
      <dgm:prSet presAssocID="{26CDC0D0-206B-4DBC-A439-FC22E13FC419}" presName="LevelTwoTextNode" presStyleLbl="node2" presStyleIdx="0" presStyleCnt="7" custScaleX="193412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4F6BEE21-7804-4A99-82BF-D9E469CC041B}" type="pres">
      <dgm:prSet presAssocID="{26CDC0D0-206B-4DBC-A439-FC22E13FC419}" presName="level3hierChild" presStyleCnt="0"/>
      <dgm:spPr/>
      <dgm:t>
        <a:bodyPr/>
        <a:lstStyle/>
        <a:p>
          <a:pPr rtl="1"/>
          <a:endParaRPr lang="ar-SA"/>
        </a:p>
      </dgm:t>
    </dgm:pt>
    <dgm:pt modelId="{71511583-7151-48EC-8E9F-6B3E0A07BF60}" type="pres">
      <dgm:prSet presAssocID="{80EFE252-B4E3-46BA-8E2D-C860B6F64E41}" presName="conn2-1" presStyleLbl="parChTrans1D3" presStyleIdx="0" presStyleCnt="2"/>
      <dgm:spPr/>
      <dgm:t>
        <a:bodyPr/>
        <a:lstStyle/>
        <a:p>
          <a:pPr rtl="1"/>
          <a:endParaRPr lang="ar-SA"/>
        </a:p>
      </dgm:t>
    </dgm:pt>
    <dgm:pt modelId="{075D412C-058B-4175-9C3F-EFAE2DBDA974}" type="pres">
      <dgm:prSet presAssocID="{80EFE252-B4E3-46BA-8E2D-C860B6F64E41}" presName="connTx" presStyleLbl="parChTrans1D3" presStyleIdx="0" presStyleCnt="2"/>
      <dgm:spPr/>
      <dgm:t>
        <a:bodyPr/>
        <a:lstStyle/>
        <a:p>
          <a:pPr rtl="1"/>
          <a:endParaRPr lang="ar-SA"/>
        </a:p>
      </dgm:t>
    </dgm:pt>
    <dgm:pt modelId="{6EBD4354-A28C-43D2-864C-F0DC220DF06A}" type="pres">
      <dgm:prSet presAssocID="{30D39F8E-A662-4B25-BFB4-15150D5D2637}" presName="root2" presStyleCnt="0"/>
      <dgm:spPr/>
      <dgm:t>
        <a:bodyPr/>
        <a:lstStyle/>
        <a:p>
          <a:pPr rtl="1"/>
          <a:endParaRPr lang="ar-SA"/>
        </a:p>
      </dgm:t>
    </dgm:pt>
    <dgm:pt modelId="{8A40780F-A144-4605-8E44-A8D0F01D9592}" type="pres">
      <dgm:prSet presAssocID="{30D39F8E-A662-4B25-BFB4-15150D5D2637}" presName="LevelTwoTextNode" presStyleLbl="node3" presStyleIdx="0" presStyleCnt="2" custScaleX="185333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B60F85C8-B525-4A40-97E5-98418A4B19D0}" type="pres">
      <dgm:prSet presAssocID="{30D39F8E-A662-4B25-BFB4-15150D5D2637}" presName="level3hierChild" presStyleCnt="0"/>
      <dgm:spPr/>
      <dgm:t>
        <a:bodyPr/>
        <a:lstStyle/>
        <a:p>
          <a:pPr rtl="1"/>
          <a:endParaRPr lang="ar-SA"/>
        </a:p>
      </dgm:t>
    </dgm:pt>
    <dgm:pt modelId="{DF3B1003-5317-4565-83DF-69E5FF6B7BE6}" type="pres">
      <dgm:prSet presAssocID="{7CB5764F-A7C6-4136-A5EF-5F413317B219}" presName="conn2-1" presStyleLbl="parChTrans1D3" presStyleIdx="1" presStyleCnt="2"/>
      <dgm:spPr/>
      <dgm:t>
        <a:bodyPr/>
        <a:lstStyle/>
        <a:p>
          <a:pPr rtl="1"/>
          <a:endParaRPr lang="ar-SA"/>
        </a:p>
      </dgm:t>
    </dgm:pt>
    <dgm:pt modelId="{9FC07F37-A77A-4BF7-9930-BB0FA928A990}" type="pres">
      <dgm:prSet presAssocID="{7CB5764F-A7C6-4136-A5EF-5F413317B219}" presName="connTx" presStyleLbl="parChTrans1D3" presStyleIdx="1" presStyleCnt="2"/>
      <dgm:spPr/>
      <dgm:t>
        <a:bodyPr/>
        <a:lstStyle/>
        <a:p>
          <a:pPr rtl="1"/>
          <a:endParaRPr lang="ar-SA"/>
        </a:p>
      </dgm:t>
    </dgm:pt>
    <dgm:pt modelId="{ECDF59DA-D324-43A5-87AF-E5F43D778A3D}" type="pres">
      <dgm:prSet presAssocID="{45332409-61AD-4FAC-9842-D4C2328B4B9A}" presName="root2" presStyleCnt="0"/>
      <dgm:spPr/>
      <dgm:t>
        <a:bodyPr/>
        <a:lstStyle/>
        <a:p>
          <a:pPr rtl="1"/>
          <a:endParaRPr lang="ar-SA"/>
        </a:p>
      </dgm:t>
    </dgm:pt>
    <dgm:pt modelId="{7A97A141-364B-4553-A6B1-80242DF0E964}" type="pres">
      <dgm:prSet presAssocID="{45332409-61AD-4FAC-9842-D4C2328B4B9A}" presName="LevelTwoTextNode" presStyleLbl="node3" presStyleIdx="1" presStyleCnt="2" custScaleX="185333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2E108BA1-FFF7-4586-958A-332CF047B153}" type="pres">
      <dgm:prSet presAssocID="{45332409-61AD-4FAC-9842-D4C2328B4B9A}" presName="level3hierChild" presStyleCnt="0"/>
      <dgm:spPr/>
      <dgm:t>
        <a:bodyPr/>
        <a:lstStyle/>
        <a:p>
          <a:pPr rtl="1"/>
          <a:endParaRPr lang="ar-SA"/>
        </a:p>
      </dgm:t>
    </dgm:pt>
    <dgm:pt modelId="{F1FD5BAD-0276-4B77-8BC9-DF8DED211E7D}" type="pres">
      <dgm:prSet presAssocID="{4170A669-C729-438A-9935-580486FEE6BE}" presName="conn2-1" presStyleLbl="parChTrans1D2" presStyleIdx="1" presStyleCnt="7"/>
      <dgm:spPr/>
      <dgm:t>
        <a:bodyPr/>
        <a:lstStyle/>
        <a:p>
          <a:pPr rtl="1"/>
          <a:endParaRPr lang="ar-SA"/>
        </a:p>
      </dgm:t>
    </dgm:pt>
    <dgm:pt modelId="{56497E89-B97A-48ED-BBC8-D00EECD8DB1E}" type="pres">
      <dgm:prSet presAssocID="{4170A669-C729-438A-9935-580486FEE6BE}" presName="connTx" presStyleLbl="parChTrans1D2" presStyleIdx="1" presStyleCnt="7"/>
      <dgm:spPr/>
      <dgm:t>
        <a:bodyPr/>
        <a:lstStyle/>
        <a:p>
          <a:pPr rtl="1"/>
          <a:endParaRPr lang="ar-SA"/>
        </a:p>
      </dgm:t>
    </dgm:pt>
    <dgm:pt modelId="{881A614A-B4C7-408A-B8F9-99DA93DEBBE6}" type="pres">
      <dgm:prSet presAssocID="{F06B307B-B737-47F9-B495-2A07268CE5EA}" presName="root2" presStyleCnt="0"/>
      <dgm:spPr/>
      <dgm:t>
        <a:bodyPr/>
        <a:lstStyle/>
        <a:p>
          <a:pPr rtl="1"/>
          <a:endParaRPr lang="ar-SA"/>
        </a:p>
      </dgm:t>
    </dgm:pt>
    <dgm:pt modelId="{83EDDE17-29A3-4216-8222-2F1E78E3D9D7}" type="pres">
      <dgm:prSet presAssocID="{F06B307B-B737-47F9-B495-2A07268CE5EA}" presName="LevelTwoTextNode" presStyleLbl="node2" presStyleIdx="1" presStyleCnt="7" custScaleX="193412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BEA4B87D-0C4A-4AC0-AE9C-7AE2989DD634}" type="pres">
      <dgm:prSet presAssocID="{F06B307B-B737-47F9-B495-2A07268CE5EA}" presName="level3hierChild" presStyleCnt="0"/>
      <dgm:spPr/>
      <dgm:t>
        <a:bodyPr/>
        <a:lstStyle/>
        <a:p>
          <a:pPr rtl="1"/>
          <a:endParaRPr lang="ar-SA"/>
        </a:p>
      </dgm:t>
    </dgm:pt>
    <dgm:pt modelId="{90173C59-233B-43E3-96B6-CA62CCCB99E2}" type="pres">
      <dgm:prSet presAssocID="{C0DB78BD-8FFB-4021-BD8B-EC1D81679F9A}" presName="conn2-1" presStyleLbl="parChTrans1D2" presStyleIdx="2" presStyleCnt="7"/>
      <dgm:spPr/>
      <dgm:t>
        <a:bodyPr/>
        <a:lstStyle/>
        <a:p>
          <a:pPr rtl="1"/>
          <a:endParaRPr lang="ar-SA"/>
        </a:p>
      </dgm:t>
    </dgm:pt>
    <dgm:pt modelId="{9F3DBD75-37A5-4149-A916-73134DBF4956}" type="pres">
      <dgm:prSet presAssocID="{C0DB78BD-8FFB-4021-BD8B-EC1D81679F9A}" presName="connTx" presStyleLbl="parChTrans1D2" presStyleIdx="2" presStyleCnt="7"/>
      <dgm:spPr/>
      <dgm:t>
        <a:bodyPr/>
        <a:lstStyle/>
        <a:p>
          <a:pPr rtl="1"/>
          <a:endParaRPr lang="ar-SA"/>
        </a:p>
      </dgm:t>
    </dgm:pt>
    <dgm:pt modelId="{54C65537-9B38-4BF2-A286-DEB320A56489}" type="pres">
      <dgm:prSet presAssocID="{898CFC28-8FA3-4FD7-ACC3-5C59ED68B351}" presName="root2" presStyleCnt="0"/>
      <dgm:spPr/>
      <dgm:t>
        <a:bodyPr/>
        <a:lstStyle/>
        <a:p>
          <a:pPr rtl="1"/>
          <a:endParaRPr lang="ar-SA"/>
        </a:p>
      </dgm:t>
    </dgm:pt>
    <dgm:pt modelId="{5C7CE0DA-75FB-486A-B1A5-FE60B65BEE47}" type="pres">
      <dgm:prSet presAssocID="{898CFC28-8FA3-4FD7-ACC3-5C59ED68B351}" presName="LevelTwoTextNode" presStyleLbl="node2" presStyleIdx="2" presStyleCnt="7" custScaleX="193412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0424E58C-0F2C-4F93-9A24-38B24D541A89}" type="pres">
      <dgm:prSet presAssocID="{898CFC28-8FA3-4FD7-ACC3-5C59ED68B351}" presName="level3hierChild" presStyleCnt="0"/>
      <dgm:spPr/>
      <dgm:t>
        <a:bodyPr/>
        <a:lstStyle/>
        <a:p>
          <a:pPr rtl="1"/>
          <a:endParaRPr lang="ar-SA"/>
        </a:p>
      </dgm:t>
    </dgm:pt>
    <dgm:pt modelId="{D5C393BE-0CF1-40F7-BD83-ED4962696C7E}" type="pres">
      <dgm:prSet presAssocID="{18D1D777-8C03-409A-8043-2AEED5C0355D}" presName="conn2-1" presStyleLbl="parChTrans1D2" presStyleIdx="3" presStyleCnt="7"/>
      <dgm:spPr/>
      <dgm:t>
        <a:bodyPr/>
        <a:lstStyle/>
        <a:p>
          <a:pPr rtl="1"/>
          <a:endParaRPr lang="ar-SA"/>
        </a:p>
      </dgm:t>
    </dgm:pt>
    <dgm:pt modelId="{2D8D5106-E4CB-4251-A9E2-FFCA0BAB02A9}" type="pres">
      <dgm:prSet presAssocID="{18D1D777-8C03-409A-8043-2AEED5C0355D}" presName="connTx" presStyleLbl="parChTrans1D2" presStyleIdx="3" presStyleCnt="7"/>
      <dgm:spPr/>
      <dgm:t>
        <a:bodyPr/>
        <a:lstStyle/>
        <a:p>
          <a:pPr rtl="1"/>
          <a:endParaRPr lang="ar-SA"/>
        </a:p>
      </dgm:t>
    </dgm:pt>
    <dgm:pt modelId="{6076A7E9-A3C9-43FE-B655-1CBCBD4562C3}" type="pres">
      <dgm:prSet presAssocID="{96701AD9-03A1-43D1-AAF2-0BC172FA58DC}" presName="root2" presStyleCnt="0"/>
      <dgm:spPr/>
      <dgm:t>
        <a:bodyPr/>
        <a:lstStyle/>
        <a:p>
          <a:pPr rtl="1"/>
          <a:endParaRPr lang="ar-SA"/>
        </a:p>
      </dgm:t>
    </dgm:pt>
    <dgm:pt modelId="{C9921375-0C5E-40D7-805A-374CD9D3872C}" type="pres">
      <dgm:prSet presAssocID="{96701AD9-03A1-43D1-AAF2-0BC172FA58DC}" presName="LevelTwoTextNode" presStyleLbl="node2" presStyleIdx="3" presStyleCnt="7" custScaleX="193412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40ADECA9-CCC5-4943-9848-627F6E21479F}" type="pres">
      <dgm:prSet presAssocID="{96701AD9-03A1-43D1-AAF2-0BC172FA58DC}" presName="level3hierChild" presStyleCnt="0"/>
      <dgm:spPr/>
      <dgm:t>
        <a:bodyPr/>
        <a:lstStyle/>
        <a:p>
          <a:pPr rtl="1"/>
          <a:endParaRPr lang="ar-SA"/>
        </a:p>
      </dgm:t>
    </dgm:pt>
    <dgm:pt modelId="{AEE857B3-E09C-42AB-A8F8-1FA69A58D214}" type="pres">
      <dgm:prSet presAssocID="{32E6D7B4-FC93-48D2-A440-41AE4C6AC165}" presName="conn2-1" presStyleLbl="parChTrans1D2" presStyleIdx="4" presStyleCnt="7"/>
      <dgm:spPr/>
      <dgm:t>
        <a:bodyPr/>
        <a:lstStyle/>
        <a:p>
          <a:pPr rtl="1"/>
          <a:endParaRPr lang="ar-SA"/>
        </a:p>
      </dgm:t>
    </dgm:pt>
    <dgm:pt modelId="{14CC3AC0-3C62-48E2-A3BB-15D80BE0CB00}" type="pres">
      <dgm:prSet presAssocID="{32E6D7B4-FC93-48D2-A440-41AE4C6AC165}" presName="connTx" presStyleLbl="parChTrans1D2" presStyleIdx="4" presStyleCnt="7"/>
      <dgm:spPr/>
      <dgm:t>
        <a:bodyPr/>
        <a:lstStyle/>
        <a:p>
          <a:pPr rtl="1"/>
          <a:endParaRPr lang="ar-SA"/>
        </a:p>
      </dgm:t>
    </dgm:pt>
    <dgm:pt modelId="{12729BD6-453A-4E3A-99D2-F7B84FBF7BC6}" type="pres">
      <dgm:prSet presAssocID="{C22A06D2-3D5D-45B5-A4F0-799D8C1147D9}" presName="root2" presStyleCnt="0"/>
      <dgm:spPr/>
      <dgm:t>
        <a:bodyPr/>
        <a:lstStyle/>
        <a:p>
          <a:pPr rtl="1"/>
          <a:endParaRPr lang="ar-SA"/>
        </a:p>
      </dgm:t>
    </dgm:pt>
    <dgm:pt modelId="{5EEF6315-2BC9-4540-814B-940167F3445E}" type="pres">
      <dgm:prSet presAssocID="{C22A06D2-3D5D-45B5-A4F0-799D8C1147D9}" presName="LevelTwoTextNode" presStyleLbl="node2" presStyleIdx="4" presStyleCnt="7" custScaleX="193412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F1E01925-78C0-4FC1-9E0D-81B977C4DD81}" type="pres">
      <dgm:prSet presAssocID="{C22A06D2-3D5D-45B5-A4F0-799D8C1147D9}" presName="level3hierChild" presStyleCnt="0"/>
      <dgm:spPr/>
      <dgm:t>
        <a:bodyPr/>
        <a:lstStyle/>
        <a:p>
          <a:pPr rtl="1"/>
          <a:endParaRPr lang="ar-SA"/>
        </a:p>
      </dgm:t>
    </dgm:pt>
    <dgm:pt modelId="{49550A0D-C32D-4228-A640-6BB0DCC34149}" type="pres">
      <dgm:prSet presAssocID="{6F83835D-DFF9-4E6F-99F9-995A12B18B64}" presName="conn2-1" presStyleLbl="parChTrans1D2" presStyleIdx="5" presStyleCnt="7"/>
      <dgm:spPr/>
      <dgm:t>
        <a:bodyPr/>
        <a:lstStyle/>
        <a:p>
          <a:pPr rtl="1"/>
          <a:endParaRPr lang="ar-SA"/>
        </a:p>
      </dgm:t>
    </dgm:pt>
    <dgm:pt modelId="{94E39950-7BC6-48D5-8611-3D04D21B6C95}" type="pres">
      <dgm:prSet presAssocID="{6F83835D-DFF9-4E6F-99F9-995A12B18B64}" presName="connTx" presStyleLbl="parChTrans1D2" presStyleIdx="5" presStyleCnt="7"/>
      <dgm:spPr/>
      <dgm:t>
        <a:bodyPr/>
        <a:lstStyle/>
        <a:p>
          <a:pPr rtl="1"/>
          <a:endParaRPr lang="ar-SA"/>
        </a:p>
      </dgm:t>
    </dgm:pt>
    <dgm:pt modelId="{61EB125B-0291-420B-9ABA-9236364E1785}" type="pres">
      <dgm:prSet presAssocID="{7FA277A0-0CE9-4FBA-85D0-50CB6090ED86}" presName="root2" presStyleCnt="0"/>
      <dgm:spPr/>
      <dgm:t>
        <a:bodyPr/>
        <a:lstStyle/>
        <a:p>
          <a:pPr rtl="1"/>
          <a:endParaRPr lang="ar-SA"/>
        </a:p>
      </dgm:t>
    </dgm:pt>
    <dgm:pt modelId="{4FD7FE2A-6BA4-4CFD-8A9E-590C03ECE4A2}" type="pres">
      <dgm:prSet presAssocID="{7FA277A0-0CE9-4FBA-85D0-50CB6090ED86}" presName="LevelTwoTextNode" presStyleLbl="node2" presStyleIdx="5" presStyleCnt="7" custScaleX="193412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1647C20E-0DF1-43A0-8497-C63A5544C4AF}" type="pres">
      <dgm:prSet presAssocID="{7FA277A0-0CE9-4FBA-85D0-50CB6090ED86}" presName="level3hierChild" presStyleCnt="0"/>
      <dgm:spPr/>
      <dgm:t>
        <a:bodyPr/>
        <a:lstStyle/>
        <a:p>
          <a:pPr rtl="1"/>
          <a:endParaRPr lang="ar-SA"/>
        </a:p>
      </dgm:t>
    </dgm:pt>
    <dgm:pt modelId="{C07660D9-02AF-4D91-8F51-968F11520363}" type="pres">
      <dgm:prSet presAssocID="{DBEA9E76-3F40-4305-BFE4-488843919CDA}" presName="conn2-1" presStyleLbl="parChTrans1D2" presStyleIdx="6" presStyleCnt="7"/>
      <dgm:spPr/>
      <dgm:t>
        <a:bodyPr/>
        <a:lstStyle/>
        <a:p>
          <a:pPr rtl="1"/>
          <a:endParaRPr lang="ar-SA"/>
        </a:p>
      </dgm:t>
    </dgm:pt>
    <dgm:pt modelId="{5B7C48BE-279D-4E28-85B1-FA814D65C0AB}" type="pres">
      <dgm:prSet presAssocID="{DBEA9E76-3F40-4305-BFE4-488843919CDA}" presName="connTx" presStyleLbl="parChTrans1D2" presStyleIdx="6" presStyleCnt="7"/>
      <dgm:spPr/>
      <dgm:t>
        <a:bodyPr/>
        <a:lstStyle/>
        <a:p>
          <a:pPr rtl="1"/>
          <a:endParaRPr lang="ar-SA"/>
        </a:p>
      </dgm:t>
    </dgm:pt>
    <dgm:pt modelId="{D684CECD-013C-428C-8C0E-1B4B591D2D1F}" type="pres">
      <dgm:prSet presAssocID="{0A4A111F-4FC8-49D8-9503-69B8044ABBF4}" presName="root2" presStyleCnt="0"/>
      <dgm:spPr/>
      <dgm:t>
        <a:bodyPr/>
        <a:lstStyle/>
        <a:p>
          <a:pPr rtl="1"/>
          <a:endParaRPr lang="ar-SA"/>
        </a:p>
      </dgm:t>
    </dgm:pt>
    <dgm:pt modelId="{8048E32A-0A6D-4193-AB38-82E1359E810D}" type="pres">
      <dgm:prSet presAssocID="{0A4A111F-4FC8-49D8-9503-69B8044ABBF4}" presName="LevelTwoTextNode" presStyleLbl="node2" presStyleIdx="6" presStyleCnt="7" custScaleX="193412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28DA255B-B5BB-41AB-A775-64AA1417CC50}" type="pres">
      <dgm:prSet presAssocID="{0A4A111F-4FC8-49D8-9503-69B8044ABBF4}" presName="level3hierChild" presStyleCnt="0"/>
      <dgm:spPr/>
      <dgm:t>
        <a:bodyPr/>
        <a:lstStyle/>
        <a:p>
          <a:pPr rtl="1"/>
          <a:endParaRPr lang="ar-SA"/>
        </a:p>
      </dgm:t>
    </dgm:pt>
  </dgm:ptLst>
  <dgm:cxnLst>
    <dgm:cxn modelId="{299C54FC-4ADE-459A-864A-3D8824ABB218}" type="presOf" srcId="{E72A6D68-FDE6-4657-92CE-F9F944000F87}" destId="{92EA2EE9-2F4C-420C-A6DD-D604FA5D6D37}" srcOrd="0" destOrd="0" presId="urn:microsoft.com/office/officeart/2005/8/layout/hierarchy2"/>
    <dgm:cxn modelId="{19F8C488-B776-442D-8AD3-B79A1CF381B4}" type="presOf" srcId="{DBEA9E76-3F40-4305-BFE4-488843919CDA}" destId="{C07660D9-02AF-4D91-8F51-968F11520363}" srcOrd="0" destOrd="0" presId="urn:microsoft.com/office/officeart/2005/8/layout/hierarchy2"/>
    <dgm:cxn modelId="{D28F36D5-0E0E-4E90-8690-66271BEABF66}" type="presOf" srcId="{18D1D777-8C03-409A-8043-2AEED5C0355D}" destId="{2D8D5106-E4CB-4251-A9E2-FFCA0BAB02A9}" srcOrd="1" destOrd="0" presId="urn:microsoft.com/office/officeart/2005/8/layout/hierarchy2"/>
    <dgm:cxn modelId="{75C64EE0-839D-4E60-9E86-1ABD52A56821}" type="presOf" srcId="{C22A06D2-3D5D-45B5-A4F0-799D8C1147D9}" destId="{5EEF6315-2BC9-4540-814B-940167F3445E}" srcOrd="0" destOrd="0" presId="urn:microsoft.com/office/officeart/2005/8/layout/hierarchy2"/>
    <dgm:cxn modelId="{C1108ABC-FDDD-4AF7-A5D3-E7BD3252F9C6}" type="presOf" srcId="{0E39A031-ECC0-4F2B-97D4-2ACB98002315}" destId="{160E4B4E-5AB1-41E1-990C-DD0662ADD65E}" srcOrd="0" destOrd="0" presId="urn:microsoft.com/office/officeart/2005/8/layout/hierarchy2"/>
    <dgm:cxn modelId="{FFA2528A-09AA-4273-86EA-2256F522F121}" type="presOf" srcId="{C0DB78BD-8FFB-4021-BD8B-EC1D81679F9A}" destId="{90173C59-233B-43E3-96B6-CA62CCCB99E2}" srcOrd="0" destOrd="0" presId="urn:microsoft.com/office/officeart/2005/8/layout/hierarchy2"/>
    <dgm:cxn modelId="{D9839B91-F513-4E3D-BACB-35ACFDFB8C03}" type="presOf" srcId="{80EFE252-B4E3-46BA-8E2D-C860B6F64E41}" destId="{075D412C-058B-4175-9C3F-EFAE2DBDA974}" srcOrd="1" destOrd="0" presId="urn:microsoft.com/office/officeart/2005/8/layout/hierarchy2"/>
    <dgm:cxn modelId="{914CFEC5-241D-4431-A8FB-CA9FDF4E1E0E}" type="presOf" srcId="{274B494C-83EA-4BA0-AF4B-70B10177AC4F}" destId="{B608C775-94FF-4235-8B7F-C164534A3F89}" srcOrd="1" destOrd="0" presId="urn:microsoft.com/office/officeart/2005/8/layout/hierarchy2"/>
    <dgm:cxn modelId="{0F34C08F-D9AC-42AA-AF48-C76BEC76A2E1}" type="presOf" srcId="{7CB5764F-A7C6-4136-A5EF-5F413317B219}" destId="{DF3B1003-5317-4565-83DF-69E5FF6B7BE6}" srcOrd="0" destOrd="0" presId="urn:microsoft.com/office/officeart/2005/8/layout/hierarchy2"/>
    <dgm:cxn modelId="{285EBD58-3FFF-45A8-9634-358E7AA55E78}" type="presOf" srcId="{0A4A111F-4FC8-49D8-9503-69B8044ABBF4}" destId="{8048E32A-0A6D-4193-AB38-82E1359E810D}" srcOrd="0" destOrd="0" presId="urn:microsoft.com/office/officeart/2005/8/layout/hierarchy2"/>
    <dgm:cxn modelId="{2E4E1AE4-E877-4751-B836-CAA597F33D05}" srcId="{0E39A031-ECC0-4F2B-97D4-2ACB98002315}" destId="{C22A06D2-3D5D-45B5-A4F0-799D8C1147D9}" srcOrd="4" destOrd="0" parTransId="{32E6D7B4-FC93-48D2-A440-41AE4C6AC165}" sibTransId="{8215C188-C804-4339-A6D8-96648B9ABEAB}"/>
    <dgm:cxn modelId="{9138A6E8-6E7A-4597-8106-34D03675B94A}" type="presOf" srcId="{DBEA9E76-3F40-4305-BFE4-488843919CDA}" destId="{5B7C48BE-279D-4E28-85B1-FA814D65C0AB}" srcOrd="1" destOrd="0" presId="urn:microsoft.com/office/officeart/2005/8/layout/hierarchy2"/>
    <dgm:cxn modelId="{C221389A-9170-428E-AE13-C05611A9BA61}" srcId="{0E39A031-ECC0-4F2B-97D4-2ACB98002315}" destId="{96701AD9-03A1-43D1-AAF2-0BC172FA58DC}" srcOrd="3" destOrd="0" parTransId="{18D1D777-8C03-409A-8043-2AEED5C0355D}" sibTransId="{E31BDE68-ACD9-4CEB-A5DB-8F82940C3A5F}"/>
    <dgm:cxn modelId="{8306B81A-A13A-4010-81B4-3D7A9CA9E7CE}" srcId="{26CDC0D0-206B-4DBC-A439-FC22E13FC419}" destId="{45332409-61AD-4FAC-9842-D4C2328B4B9A}" srcOrd="1" destOrd="0" parTransId="{7CB5764F-A7C6-4136-A5EF-5F413317B219}" sibTransId="{B5676541-DFEF-4C0A-A25A-E06B2094948F}"/>
    <dgm:cxn modelId="{9181931D-87B2-4B30-A4AB-36A7DE255B4D}" type="presOf" srcId="{898CFC28-8FA3-4FD7-ACC3-5C59ED68B351}" destId="{5C7CE0DA-75FB-486A-B1A5-FE60B65BEE47}" srcOrd="0" destOrd="0" presId="urn:microsoft.com/office/officeart/2005/8/layout/hierarchy2"/>
    <dgm:cxn modelId="{9A68E328-7C4D-4D14-BA76-9051930D0672}" type="presOf" srcId="{26CDC0D0-206B-4DBC-A439-FC22E13FC419}" destId="{FB073192-07CE-496D-A115-946B3DE2FA9D}" srcOrd="0" destOrd="0" presId="urn:microsoft.com/office/officeart/2005/8/layout/hierarchy2"/>
    <dgm:cxn modelId="{3DE9112B-B92F-48E9-B212-726E2594EB6D}" type="presOf" srcId="{7FA277A0-0CE9-4FBA-85D0-50CB6090ED86}" destId="{4FD7FE2A-6BA4-4CFD-8A9E-590C03ECE4A2}" srcOrd="0" destOrd="0" presId="urn:microsoft.com/office/officeart/2005/8/layout/hierarchy2"/>
    <dgm:cxn modelId="{82EAE3E3-AE35-4F7A-BC54-0AE1F2B0CE52}" type="presOf" srcId="{6F83835D-DFF9-4E6F-99F9-995A12B18B64}" destId="{94E39950-7BC6-48D5-8611-3D04D21B6C95}" srcOrd="1" destOrd="0" presId="urn:microsoft.com/office/officeart/2005/8/layout/hierarchy2"/>
    <dgm:cxn modelId="{8E95627D-C4A2-4BED-B560-7B0D6552C8A6}" srcId="{0E39A031-ECC0-4F2B-97D4-2ACB98002315}" destId="{0A4A111F-4FC8-49D8-9503-69B8044ABBF4}" srcOrd="6" destOrd="0" parTransId="{DBEA9E76-3F40-4305-BFE4-488843919CDA}" sibTransId="{BD26DF1D-6575-4D60-9396-31A0B1A2281B}"/>
    <dgm:cxn modelId="{9DB46410-655A-414D-BB79-753F82A5DAE7}" type="presOf" srcId="{C0DB78BD-8FFB-4021-BD8B-EC1D81679F9A}" destId="{9F3DBD75-37A5-4149-A916-73134DBF4956}" srcOrd="1" destOrd="0" presId="urn:microsoft.com/office/officeart/2005/8/layout/hierarchy2"/>
    <dgm:cxn modelId="{AAE69951-FA97-45A2-A3F0-8461542E9737}" type="presOf" srcId="{4170A669-C729-438A-9935-580486FEE6BE}" destId="{F1FD5BAD-0276-4B77-8BC9-DF8DED211E7D}" srcOrd="0" destOrd="0" presId="urn:microsoft.com/office/officeart/2005/8/layout/hierarchy2"/>
    <dgm:cxn modelId="{C2B0F499-7149-488D-B68B-AAEBF842DC4D}" type="presOf" srcId="{45332409-61AD-4FAC-9842-D4C2328B4B9A}" destId="{7A97A141-364B-4553-A6B1-80242DF0E964}" srcOrd="0" destOrd="0" presId="urn:microsoft.com/office/officeart/2005/8/layout/hierarchy2"/>
    <dgm:cxn modelId="{116A8C07-E56F-4A55-BF14-0B387E399776}" srcId="{0E39A031-ECC0-4F2B-97D4-2ACB98002315}" destId="{7FA277A0-0CE9-4FBA-85D0-50CB6090ED86}" srcOrd="5" destOrd="0" parTransId="{6F83835D-DFF9-4E6F-99F9-995A12B18B64}" sibTransId="{164B6ADC-C17B-4337-ADD6-C963A0BFCC25}"/>
    <dgm:cxn modelId="{3A9C55AA-5632-4FF7-BB96-DD215892B060}" type="presOf" srcId="{274B494C-83EA-4BA0-AF4B-70B10177AC4F}" destId="{EE129468-C11F-428E-B73C-CB62986925F7}" srcOrd="0" destOrd="0" presId="urn:microsoft.com/office/officeart/2005/8/layout/hierarchy2"/>
    <dgm:cxn modelId="{BD5AFADA-2DEF-4C4A-9A50-FEEF55AE3050}" srcId="{26CDC0D0-206B-4DBC-A439-FC22E13FC419}" destId="{30D39F8E-A662-4B25-BFB4-15150D5D2637}" srcOrd="0" destOrd="0" parTransId="{80EFE252-B4E3-46BA-8E2D-C860B6F64E41}" sibTransId="{879C1F9B-AD41-4753-BE9B-0772015D16D1}"/>
    <dgm:cxn modelId="{746BAF1F-7B53-47B8-B8A1-FB05C5AC1649}" srcId="{0E39A031-ECC0-4F2B-97D4-2ACB98002315}" destId="{F06B307B-B737-47F9-B495-2A07268CE5EA}" srcOrd="1" destOrd="0" parTransId="{4170A669-C729-438A-9935-580486FEE6BE}" sibTransId="{11BFD60A-23B3-4D3E-AE9E-8BC2EA5BC6FC}"/>
    <dgm:cxn modelId="{F9CF8F3D-48F6-4E8C-8B85-D747177F8328}" type="presOf" srcId="{4170A669-C729-438A-9935-580486FEE6BE}" destId="{56497E89-B97A-48ED-BBC8-D00EECD8DB1E}" srcOrd="1" destOrd="0" presId="urn:microsoft.com/office/officeart/2005/8/layout/hierarchy2"/>
    <dgm:cxn modelId="{827B39E8-0CCC-4A65-A770-060C89984B21}" type="presOf" srcId="{6F83835D-DFF9-4E6F-99F9-995A12B18B64}" destId="{49550A0D-C32D-4228-A640-6BB0DCC34149}" srcOrd="0" destOrd="0" presId="urn:microsoft.com/office/officeart/2005/8/layout/hierarchy2"/>
    <dgm:cxn modelId="{2F931629-FC91-4BB0-8D7F-6691CE726A5D}" type="presOf" srcId="{32E6D7B4-FC93-48D2-A440-41AE4C6AC165}" destId="{14CC3AC0-3C62-48E2-A3BB-15D80BE0CB00}" srcOrd="1" destOrd="0" presId="urn:microsoft.com/office/officeart/2005/8/layout/hierarchy2"/>
    <dgm:cxn modelId="{1F0E9050-75C8-44E7-A9C4-2ACAEEC456E7}" type="presOf" srcId="{F06B307B-B737-47F9-B495-2A07268CE5EA}" destId="{83EDDE17-29A3-4216-8222-2F1E78E3D9D7}" srcOrd="0" destOrd="0" presId="urn:microsoft.com/office/officeart/2005/8/layout/hierarchy2"/>
    <dgm:cxn modelId="{DD7357D1-A173-45A5-9D12-A0172F0A7A0E}" srcId="{E72A6D68-FDE6-4657-92CE-F9F944000F87}" destId="{0E39A031-ECC0-4F2B-97D4-2ACB98002315}" srcOrd="0" destOrd="0" parTransId="{ACEB27F8-1BCA-4070-9E86-CDB20B99B2EE}" sibTransId="{7101C0D5-07FA-4B86-A465-01498B3DEE48}"/>
    <dgm:cxn modelId="{E8894CE0-E9D1-4034-9347-10814D8BDCC4}" type="presOf" srcId="{7CB5764F-A7C6-4136-A5EF-5F413317B219}" destId="{9FC07F37-A77A-4BF7-9930-BB0FA928A990}" srcOrd="1" destOrd="0" presId="urn:microsoft.com/office/officeart/2005/8/layout/hierarchy2"/>
    <dgm:cxn modelId="{4D8A9979-CDD2-4C7D-A9BE-CB2DA70E374B}" type="presOf" srcId="{32E6D7B4-FC93-48D2-A440-41AE4C6AC165}" destId="{AEE857B3-E09C-42AB-A8F8-1FA69A58D214}" srcOrd="0" destOrd="0" presId="urn:microsoft.com/office/officeart/2005/8/layout/hierarchy2"/>
    <dgm:cxn modelId="{8BE5C1B7-906A-4D3D-BE2F-AB7329FC2010}" srcId="{0E39A031-ECC0-4F2B-97D4-2ACB98002315}" destId="{898CFC28-8FA3-4FD7-ACC3-5C59ED68B351}" srcOrd="2" destOrd="0" parTransId="{C0DB78BD-8FFB-4021-BD8B-EC1D81679F9A}" sibTransId="{B84E33E2-54DD-425D-8832-323193D4F234}"/>
    <dgm:cxn modelId="{B2EAAEB6-8E8A-4666-87A5-5CCF9372CB1A}" srcId="{0E39A031-ECC0-4F2B-97D4-2ACB98002315}" destId="{26CDC0D0-206B-4DBC-A439-FC22E13FC419}" srcOrd="0" destOrd="0" parTransId="{274B494C-83EA-4BA0-AF4B-70B10177AC4F}" sibTransId="{E848CA3A-47E3-4F92-A0C9-3D9F06A7279A}"/>
    <dgm:cxn modelId="{6C754EDB-97F8-4E2B-BFEC-A683D02195BB}" type="presOf" srcId="{80EFE252-B4E3-46BA-8E2D-C860B6F64E41}" destId="{71511583-7151-48EC-8E9F-6B3E0A07BF60}" srcOrd="0" destOrd="0" presId="urn:microsoft.com/office/officeart/2005/8/layout/hierarchy2"/>
    <dgm:cxn modelId="{1A496DD5-E8AA-4E21-8641-3C1E3972F79F}" type="presOf" srcId="{30D39F8E-A662-4B25-BFB4-15150D5D2637}" destId="{8A40780F-A144-4605-8E44-A8D0F01D9592}" srcOrd="0" destOrd="0" presId="urn:microsoft.com/office/officeart/2005/8/layout/hierarchy2"/>
    <dgm:cxn modelId="{38502D28-5780-4913-9D6A-36679A632A4A}" type="presOf" srcId="{96701AD9-03A1-43D1-AAF2-0BC172FA58DC}" destId="{C9921375-0C5E-40D7-805A-374CD9D3872C}" srcOrd="0" destOrd="0" presId="urn:microsoft.com/office/officeart/2005/8/layout/hierarchy2"/>
    <dgm:cxn modelId="{6DAD3CA4-2EF3-4A80-B14E-EB2CB1B85E32}" type="presOf" srcId="{18D1D777-8C03-409A-8043-2AEED5C0355D}" destId="{D5C393BE-0CF1-40F7-BD83-ED4962696C7E}" srcOrd="0" destOrd="0" presId="urn:microsoft.com/office/officeart/2005/8/layout/hierarchy2"/>
    <dgm:cxn modelId="{FCC47B58-066E-43C7-9D76-F7E2E0F9BC05}" type="presParOf" srcId="{92EA2EE9-2F4C-420C-A6DD-D604FA5D6D37}" destId="{9A873E87-AE7B-46C3-8FC5-74AC172AEAFA}" srcOrd="0" destOrd="0" presId="urn:microsoft.com/office/officeart/2005/8/layout/hierarchy2"/>
    <dgm:cxn modelId="{6D3EA35B-1A73-44C2-BBB6-19B871C6A4A3}" type="presParOf" srcId="{9A873E87-AE7B-46C3-8FC5-74AC172AEAFA}" destId="{160E4B4E-5AB1-41E1-990C-DD0662ADD65E}" srcOrd="0" destOrd="0" presId="urn:microsoft.com/office/officeart/2005/8/layout/hierarchy2"/>
    <dgm:cxn modelId="{3A8E96A2-D002-4592-82D7-15A8D25B1B62}" type="presParOf" srcId="{9A873E87-AE7B-46C3-8FC5-74AC172AEAFA}" destId="{C94FCE4E-B819-4289-8324-A15F79C68E0F}" srcOrd="1" destOrd="0" presId="urn:microsoft.com/office/officeart/2005/8/layout/hierarchy2"/>
    <dgm:cxn modelId="{D41D0DE1-27E5-47D2-A48A-6815CD24A82D}" type="presParOf" srcId="{C94FCE4E-B819-4289-8324-A15F79C68E0F}" destId="{EE129468-C11F-428E-B73C-CB62986925F7}" srcOrd="0" destOrd="0" presId="urn:microsoft.com/office/officeart/2005/8/layout/hierarchy2"/>
    <dgm:cxn modelId="{2ADCC4C6-9497-4475-80F7-BEA3E944312D}" type="presParOf" srcId="{EE129468-C11F-428E-B73C-CB62986925F7}" destId="{B608C775-94FF-4235-8B7F-C164534A3F89}" srcOrd="0" destOrd="0" presId="urn:microsoft.com/office/officeart/2005/8/layout/hierarchy2"/>
    <dgm:cxn modelId="{B866B8CE-BDB0-4A1F-B063-94A7C93CA6A3}" type="presParOf" srcId="{C94FCE4E-B819-4289-8324-A15F79C68E0F}" destId="{5229CD05-F40D-4577-9995-D72D48A51EED}" srcOrd="1" destOrd="0" presId="urn:microsoft.com/office/officeart/2005/8/layout/hierarchy2"/>
    <dgm:cxn modelId="{0673B153-010D-4655-96B8-85ECDE93274A}" type="presParOf" srcId="{5229CD05-F40D-4577-9995-D72D48A51EED}" destId="{FB073192-07CE-496D-A115-946B3DE2FA9D}" srcOrd="0" destOrd="0" presId="urn:microsoft.com/office/officeart/2005/8/layout/hierarchy2"/>
    <dgm:cxn modelId="{EADABD9F-6C86-4E67-82BB-ECD03ECE3B4E}" type="presParOf" srcId="{5229CD05-F40D-4577-9995-D72D48A51EED}" destId="{4F6BEE21-7804-4A99-82BF-D9E469CC041B}" srcOrd="1" destOrd="0" presId="urn:microsoft.com/office/officeart/2005/8/layout/hierarchy2"/>
    <dgm:cxn modelId="{F1ABA451-70A9-4176-B7BE-3666BA08B0B3}" type="presParOf" srcId="{4F6BEE21-7804-4A99-82BF-D9E469CC041B}" destId="{71511583-7151-48EC-8E9F-6B3E0A07BF60}" srcOrd="0" destOrd="0" presId="urn:microsoft.com/office/officeart/2005/8/layout/hierarchy2"/>
    <dgm:cxn modelId="{78964561-476F-4131-B62A-5DE218BB3C8D}" type="presParOf" srcId="{71511583-7151-48EC-8E9F-6B3E0A07BF60}" destId="{075D412C-058B-4175-9C3F-EFAE2DBDA974}" srcOrd="0" destOrd="0" presId="urn:microsoft.com/office/officeart/2005/8/layout/hierarchy2"/>
    <dgm:cxn modelId="{93E52BAC-7024-4334-AAD2-6DA1C023AD07}" type="presParOf" srcId="{4F6BEE21-7804-4A99-82BF-D9E469CC041B}" destId="{6EBD4354-A28C-43D2-864C-F0DC220DF06A}" srcOrd="1" destOrd="0" presId="urn:microsoft.com/office/officeart/2005/8/layout/hierarchy2"/>
    <dgm:cxn modelId="{0C697809-1FE7-430A-B3BF-1E7C0B14D255}" type="presParOf" srcId="{6EBD4354-A28C-43D2-864C-F0DC220DF06A}" destId="{8A40780F-A144-4605-8E44-A8D0F01D9592}" srcOrd="0" destOrd="0" presId="urn:microsoft.com/office/officeart/2005/8/layout/hierarchy2"/>
    <dgm:cxn modelId="{0914A6CA-DA5A-475A-B4AA-BC731BD3515B}" type="presParOf" srcId="{6EBD4354-A28C-43D2-864C-F0DC220DF06A}" destId="{B60F85C8-B525-4A40-97E5-98418A4B19D0}" srcOrd="1" destOrd="0" presId="urn:microsoft.com/office/officeart/2005/8/layout/hierarchy2"/>
    <dgm:cxn modelId="{5F8667F3-9C4B-4770-85A1-A13E8B6C1048}" type="presParOf" srcId="{4F6BEE21-7804-4A99-82BF-D9E469CC041B}" destId="{DF3B1003-5317-4565-83DF-69E5FF6B7BE6}" srcOrd="2" destOrd="0" presId="urn:microsoft.com/office/officeart/2005/8/layout/hierarchy2"/>
    <dgm:cxn modelId="{70089984-C565-451F-A0FD-7FF199FC2A14}" type="presParOf" srcId="{DF3B1003-5317-4565-83DF-69E5FF6B7BE6}" destId="{9FC07F37-A77A-4BF7-9930-BB0FA928A990}" srcOrd="0" destOrd="0" presId="urn:microsoft.com/office/officeart/2005/8/layout/hierarchy2"/>
    <dgm:cxn modelId="{9FF40C35-BB56-41BD-BB15-8B034B6F5593}" type="presParOf" srcId="{4F6BEE21-7804-4A99-82BF-D9E469CC041B}" destId="{ECDF59DA-D324-43A5-87AF-E5F43D778A3D}" srcOrd="3" destOrd="0" presId="urn:microsoft.com/office/officeart/2005/8/layout/hierarchy2"/>
    <dgm:cxn modelId="{D988FE8B-1AB4-44CF-93E3-77C492D57BEF}" type="presParOf" srcId="{ECDF59DA-D324-43A5-87AF-E5F43D778A3D}" destId="{7A97A141-364B-4553-A6B1-80242DF0E964}" srcOrd="0" destOrd="0" presId="urn:microsoft.com/office/officeart/2005/8/layout/hierarchy2"/>
    <dgm:cxn modelId="{7D7AF8E8-2EBF-484F-A274-3CF8939CA8B4}" type="presParOf" srcId="{ECDF59DA-D324-43A5-87AF-E5F43D778A3D}" destId="{2E108BA1-FFF7-4586-958A-332CF047B153}" srcOrd="1" destOrd="0" presId="urn:microsoft.com/office/officeart/2005/8/layout/hierarchy2"/>
    <dgm:cxn modelId="{F9C2FA38-0907-41DD-A4A1-05C58F2A41EB}" type="presParOf" srcId="{C94FCE4E-B819-4289-8324-A15F79C68E0F}" destId="{F1FD5BAD-0276-4B77-8BC9-DF8DED211E7D}" srcOrd="2" destOrd="0" presId="urn:microsoft.com/office/officeart/2005/8/layout/hierarchy2"/>
    <dgm:cxn modelId="{4F29A8BD-EEE4-40F2-9B83-E78FB31A0F8F}" type="presParOf" srcId="{F1FD5BAD-0276-4B77-8BC9-DF8DED211E7D}" destId="{56497E89-B97A-48ED-BBC8-D00EECD8DB1E}" srcOrd="0" destOrd="0" presId="urn:microsoft.com/office/officeart/2005/8/layout/hierarchy2"/>
    <dgm:cxn modelId="{15452CFD-119A-4122-B49C-F3A167D70380}" type="presParOf" srcId="{C94FCE4E-B819-4289-8324-A15F79C68E0F}" destId="{881A614A-B4C7-408A-B8F9-99DA93DEBBE6}" srcOrd="3" destOrd="0" presId="urn:microsoft.com/office/officeart/2005/8/layout/hierarchy2"/>
    <dgm:cxn modelId="{3EAC251E-5691-46E5-B398-1165DAD27600}" type="presParOf" srcId="{881A614A-B4C7-408A-B8F9-99DA93DEBBE6}" destId="{83EDDE17-29A3-4216-8222-2F1E78E3D9D7}" srcOrd="0" destOrd="0" presId="urn:microsoft.com/office/officeart/2005/8/layout/hierarchy2"/>
    <dgm:cxn modelId="{52208F85-3EF1-4BE0-9B67-06665B70B958}" type="presParOf" srcId="{881A614A-B4C7-408A-B8F9-99DA93DEBBE6}" destId="{BEA4B87D-0C4A-4AC0-AE9C-7AE2989DD634}" srcOrd="1" destOrd="0" presId="urn:microsoft.com/office/officeart/2005/8/layout/hierarchy2"/>
    <dgm:cxn modelId="{014A431F-373E-48F6-B749-9B6C8B9299F3}" type="presParOf" srcId="{C94FCE4E-B819-4289-8324-A15F79C68E0F}" destId="{90173C59-233B-43E3-96B6-CA62CCCB99E2}" srcOrd="4" destOrd="0" presId="urn:microsoft.com/office/officeart/2005/8/layout/hierarchy2"/>
    <dgm:cxn modelId="{824C5CFF-5AE7-4AF2-9A05-B741F2D9512D}" type="presParOf" srcId="{90173C59-233B-43E3-96B6-CA62CCCB99E2}" destId="{9F3DBD75-37A5-4149-A916-73134DBF4956}" srcOrd="0" destOrd="0" presId="urn:microsoft.com/office/officeart/2005/8/layout/hierarchy2"/>
    <dgm:cxn modelId="{598F3F31-722C-4823-B81D-B7EC926D215F}" type="presParOf" srcId="{C94FCE4E-B819-4289-8324-A15F79C68E0F}" destId="{54C65537-9B38-4BF2-A286-DEB320A56489}" srcOrd="5" destOrd="0" presId="urn:microsoft.com/office/officeart/2005/8/layout/hierarchy2"/>
    <dgm:cxn modelId="{EF51DBED-29CD-4C70-A43E-6148ECE7BB1A}" type="presParOf" srcId="{54C65537-9B38-4BF2-A286-DEB320A56489}" destId="{5C7CE0DA-75FB-486A-B1A5-FE60B65BEE47}" srcOrd="0" destOrd="0" presId="urn:microsoft.com/office/officeart/2005/8/layout/hierarchy2"/>
    <dgm:cxn modelId="{3CF507F2-EBA7-4E9A-A979-C5950C06DA2C}" type="presParOf" srcId="{54C65537-9B38-4BF2-A286-DEB320A56489}" destId="{0424E58C-0F2C-4F93-9A24-38B24D541A89}" srcOrd="1" destOrd="0" presId="urn:microsoft.com/office/officeart/2005/8/layout/hierarchy2"/>
    <dgm:cxn modelId="{B827254C-C80A-4C01-956E-0B5C599720FD}" type="presParOf" srcId="{C94FCE4E-B819-4289-8324-A15F79C68E0F}" destId="{D5C393BE-0CF1-40F7-BD83-ED4962696C7E}" srcOrd="6" destOrd="0" presId="urn:microsoft.com/office/officeart/2005/8/layout/hierarchy2"/>
    <dgm:cxn modelId="{EB7D438C-5230-45F2-8D0F-C2324F29A3AE}" type="presParOf" srcId="{D5C393BE-0CF1-40F7-BD83-ED4962696C7E}" destId="{2D8D5106-E4CB-4251-A9E2-FFCA0BAB02A9}" srcOrd="0" destOrd="0" presId="urn:microsoft.com/office/officeart/2005/8/layout/hierarchy2"/>
    <dgm:cxn modelId="{ABD29474-42C4-4F3D-BE7D-8605B7154007}" type="presParOf" srcId="{C94FCE4E-B819-4289-8324-A15F79C68E0F}" destId="{6076A7E9-A3C9-43FE-B655-1CBCBD4562C3}" srcOrd="7" destOrd="0" presId="urn:microsoft.com/office/officeart/2005/8/layout/hierarchy2"/>
    <dgm:cxn modelId="{C1FC97D3-D1E8-4327-9B91-D162485DFEA3}" type="presParOf" srcId="{6076A7E9-A3C9-43FE-B655-1CBCBD4562C3}" destId="{C9921375-0C5E-40D7-805A-374CD9D3872C}" srcOrd="0" destOrd="0" presId="urn:microsoft.com/office/officeart/2005/8/layout/hierarchy2"/>
    <dgm:cxn modelId="{7AB5BDA7-06A4-4CD3-85B7-6EE44CF6BF9F}" type="presParOf" srcId="{6076A7E9-A3C9-43FE-B655-1CBCBD4562C3}" destId="{40ADECA9-CCC5-4943-9848-627F6E21479F}" srcOrd="1" destOrd="0" presId="urn:microsoft.com/office/officeart/2005/8/layout/hierarchy2"/>
    <dgm:cxn modelId="{64DC844F-BF5C-4511-A45B-E06855819964}" type="presParOf" srcId="{C94FCE4E-B819-4289-8324-A15F79C68E0F}" destId="{AEE857B3-E09C-42AB-A8F8-1FA69A58D214}" srcOrd="8" destOrd="0" presId="urn:microsoft.com/office/officeart/2005/8/layout/hierarchy2"/>
    <dgm:cxn modelId="{75ECC632-0CEA-493B-B0ED-E463B6057DA3}" type="presParOf" srcId="{AEE857B3-E09C-42AB-A8F8-1FA69A58D214}" destId="{14CC3AC0-3C62-48E2-A3BB-15D80BE0CB00}" srcOrd="0" destOrd="0" presId="urn:microsoft.com/office/officeart/2005/8/layout/hierarchy2"/>
    <dgm:cxn modelId="{C02D84A3-64E1-4FF1-8B4C-0D235F162A8B}" type="presParOf" srcId="{C94FCE4E-B819-4289-8324-A15F79C68E0F}" destId="{12729BD6-453A-4E3A-99D2-F7B84FBF7BC6}" srcOrd="9" destOrd="0" presId="urn:microsoft.com/office/officeart/2005/8/layout/hierarchy2"/>
    <dgm:cxn modelId="{ADED872B-8EAF-4264-9220-A96526EDB955}" type="presParOf" srcId="{12729BD6-453A-4E3A-99D2-F7B84FBF7BC6}" destId="{5EEF6315-2BC9-4540-814B-940167F3445E}" srcOrd="0" destOrd="0" presId="urn:microsoft.com/office/officeart/2005/8/layout/hierarchy2"/>
    <dgm:cxn modelId="{82583A8F-D125-41AA-A8EA-04A211CC42EB}" type="presParOf" srcId="{12729BD6-453A-4E3A-99D2-F7B84FBF7BC6}" destId="{F1E01925-78C0-4FC1-9E0D-81B977C4DD81}" srcOrd="1" destOrd="0" presId="urn:microsoft.com/office/officeart/2005/8/layout/hierarchy2"/>
    <dgm:cxn modelId="{FDD00F38-3C4F-45EA-B2E1-EA49BA851562}" type="presParOf" srcId="{C94FCE4E-B819-4289-8324-A15F79C68E0F}" destId="{49550A0D-C32D-4228-A640-6BB0DCC34149}" srcOrd="10" destOrd="0" presId="urn:microsoft.com/office/officeart/2005/8/layout/hierarchy2"/>
    <dgm:cxn modelId="{9D4D1622-3E34-4F6E-9028-75A9AB0C6870}" type="presParOf" srcId="{49550A0D-C32D-4228-A640-6BB0DCC34149}" destId="{94E39950-7BC6-48D5-8611-3D04D21B6C95}" srcOrd="0" destOrd="0" presId="urn:microsoft.com/office/officeart/2005/8/layout/hierarchy2"/>
    <dgm:cxn modelId="{9334CE8B-70C0-43F1-BC15-B88DC66F48C3}" type="presParOf" srcId="{C94FCE4E-B819-4289-8324-A15F79C68E0F}" destId="{61EB125B-0291-420B-9ABA-9236364E1785}" srcOrd="11" destOrd="0" presId="urn:microsoft.com/office/officeart/2005/8/layout/hierarchy2"/>
    <dgm:cxn modelId="{FFE4B0F4-D84C-4D2C-A8F2-0B638FF43CFB}" type="presParOf" srcId="{61EB125B-0291-420B-9ABA-9236364E1785}" destId="{4FD7FE2A-6BA4-4CFD-8A9E-590C03ECE4A2}" srcOrd="0" destOrd="0" presId="urn:microsoft.com/office/officeart/2005/8/layout/hierarchy2"/>
    <dgm:cxn modelId="{09EE86D4-58E9-41C8-B70F-700DB854E03F}" type="presParOf" srcId="{61EB125B-0291-420B-9ABA-9236364E1785}" destId="{1647C20E-0DF1-43A0-8497-C63A5544C4AF}" srcOrd="1" destOrd="0" presId="urn:microsoft.com/office/officeart/2005/8/layout/hierarchy2"/>
    <dgm:cxn modelId="{CE6D236B-E9DF-4CB6-8A91-E7FF55817305}" type="presParOf" srcId="{C94FCE4E-B819-4289-8324-A15F79C68E0F}" destId="{C07660D9-02AF-4D91-8F51-968F11520363}" srcOrd="12" destOrd="0" presId="urn:microsoft.com/office/officeart/2005/8/layout/hierarchy2"/>
    <dgm:cxn modelId="{CFFD9EBE-D90E-4E86-A334-8ACA91C84A18}" type="presParOf" srcId="{C07660D9-02AF-4D91-8F51-968F11520363}" destId="{5B7C48BE-279D-4E28-85B1-FA814D65C0AB}" srcOrd="0" destOrd="0" presId="urn:microsoft.com/office/officeart/2005/8/layout/hierarchy2"/>
    <dgm:cxn modelId="{736F23EA-D2F6-4FF8-ADAF-892412E9C452}" type="presParOf" srcId="{C94FCE4E-B819-4289-8324-A15F79C68E0F}" destId="{D684CECD-013C-428C-8C0E-1B4B591D2D1F}" srcOrd="13" destOrd="0" presId="urn:microsoft.com/office/officeart/2005/8/layout/hierarchy2"/>
    <dgm:cxn modelId="{CFC7D0B7-E076-4E66-B465-A572C41A8636}" type="presParOf" srcId="{D684CECD-013C-428C-8C0E-1B4B591D2D1F}" destId="{8048E32A-0A6D-4193-AB38-82E1359E810D}" srcOrd="0" destOrd="0" presId="urn:microsoft.com/office/officeart/2005/8/layout/hierarchy2"/>
    <dgm:cxn modelId="{69BFB160-DE79-4DE0-A484-5BE95216B347}" type="presParOf" srcId="{D684CECD-013C-428C-8C0E-1B4B591D2D1F}" destId="{28DA255B-B5BB-41AB-A775-64AA1417CC50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1D3E5F4-1A42-400D-8E02-6F2C37B8E484}" type="doc">
      <dgm:prSet loTypeId="urn:microsoft.com/office/officeart/2005/8/layout/chevron2" loCatId="list" qsTypeId="urn:microsoft.com/office/officeart/2005/8/quickstyle/simple3" qsCatId="simple" csTypeId="urn:microsoft.com/office/officeart/2005/8/colors/colorful1#3" csCatId="colorful" phldr="1"/>
      <dgm:spPr/>
      <dgm:t>
        <a:bodyPr/>
        <a:lstStyle/>
        <a:p>
          <a:pPr rtl="1"/>
          <a:endParaRPr lang="ar-SA"/>
        </a:p>
      </dgm:t>
    </dgm:pt>
    <dgm:pt modelId="{E224DF0C-8200-4FE7-8D52-23A6B66C7794}">
      <dgm:prSet phldrT="[نص]" custT="1"/>
      <dgm:spPr/>
      <dgm:t>
        <a:bodyPr/>
        <a:lstStyle/>
        <a:p>
          <a:pPr rtl="1"/>
          <a:r>
            <a:rPr lang="ar-SA" sz="2400" b="1" smtClean="0"/>
            <a:t>1</a:t>
          </a:r>
          <a:endParaRPr lang="ar-SA" sz="2400" b="1" dirty="0"/>
        </a:p>
      </dgm:t>
    </dgm:pt>
    <dgm:pt modelId="{C08C1316-167E-4D19-A203-8BF6F212E531}" type="parTrans" cxnId="{BFF6F1ED-FCA4-4439-BCE4-307EECE4111E}">
      <dgm:prSet/>
      <dgm:spPr/>
      <dgm:t>
        <a:bodyPr/>
        <a:lstStyle/>
        <a:p>
          <a:pPr rtl="1"/>
          <a:endParaRPr lang="ar-SA" b="1"/>
        </a:p>
      </dgm:t>
    </dgm:pt>
    <dgm:pt modelId="{EFD2D01B-462F-4573-8F4C-DA3886A29D05}" type="sibTrans" cxnId="{BFF6F1ED-FCA4-4439-BCE4-307EECE4111E}">
      <dgm:prSet/>
      <dgm:spPr/>
      <dgm:t>
        <a:bodyPr/>
        <a:lstStyle/>
        <a:p>
          <a:pPr rtl="1"/>
          <a:endParaRPr lang="ar-SA" b="1"/>
        </a:p>
      </dgm:t>
    </dgm:pt>
    <dgm:pt modelId="{CFEF4785-4D9E-463A-A369-B04ADBC03931}">
      <dgm:prSet phldrT="[نص]" custT="1"/>
      <dgm:spPr/>
      <dgm:t>
        <a:bodyPr/>
        <a:lstStyle/>
        <a:p>
          <a:pPr rtl="1"/>
          <a:r>
            <a:rPr lang="ar-SA" sz="2400" b="1" smtClean="0"/>
            <a:t>2</a:t>
          </a:r>
          <a:endParaRPr lang="ar-SA" sz="2400" b="1" dirty="0"/>
        </a:p>
      </dgm:t>
    </dgm:pt>
    <dgm:pt modelId="{7F32C5B9-E05A-4EB5-BE42-E78FE00A7EDD}" type="parTrans" cxnId="{CA86BC29-DDE4-4CDA-940B-FE5D31DE2986}">
      <dgm:prSet/>
      <dgm:spPr/>
      <dgm:t>
        <a:bodyPr/>
        <a:lstStyle/>
        <a:p>
          <a:pPr rtl="1"/>
          <a:endParaRPr lang="ar-SA" b="1"/>
        </a:p>
      </dgm:t>
    </dgm:pt>
    <dgm:pt modelId="{B3FB72C7-9938-47D9-B869-191D050368F2}" type="sibTrans" cxnId="{CA86BC29-DDE4-4CDA-940B-FE5D31DE2986}">
      <dgm:prSet/>
      <dgm:spPr/>
      <dgm:t>
        <a:bodyPr/>
        <a:lstStyle/>
        <a:p>
          <a:pPr rtl="1"/>
          <a:endParaRPr lang="ar-SA" b="1"/>
        </a:p>
      </dgm:t>
    </dgm:pt>
    <dgm:pt modelId="{AADF8DCC-255F-4624-96BD-B762E9C0A1E5}">
      <dgm:prSet phldrT="[نص]" custT="1"/>
      <dgm:spPr/>
      <dgm:t>
        <a:bodyPr/>
        <a:lstStyle/>
        <a:p>
          <a:pPr rtl="1"/>
          <a:r>
            <a:rPr lang="ar-SA" sz="2400" b="1" smtClean="0"/>
            <a:t>3</a:t>
          </a:r>
          <a:endParaRPr lang="ar-SA" sz="2400" b="1" dirty="0"/>
        </a:p>
      </dgm:t>
    </dgm:pt>
    <dgm:pt modelId="{116C3C4B-3872-46C2-9C33-11354D644383}" type="parTrans" cxnId="{981B7E42-76EB-4862-956B-9802BF9C7E8D}">
      <dgm:prSet/>
      <dgm:spPr/>
      <dgm:t>
        <a:bodyPr/>
        <a:lstStyle/>
        <a:p>
          <a:pPr rtl="1"/>
          <a:endParaRPr lang="ar-SA" b="1"/>
        </a:p>
      </dgm:t>
    </dgm:pt>
    <dgm:pt modelId="{E261FE48-2E0A-4E25-8F0F-2F829980BCCE}" type="sibTrans" cxnId="{981B7E42-76EB-4862-956B-9802BF9C7E8D}">
      <dgm:prSet/>
      <dgm:spPr/>
      <dgm:t>
        <a:bodyPr/>
        <a:lstStyle/>
        <a:p>
          <a:pPr rtl="1"/>
          <a:endParaRPr lang="ar-SA" b="1"/>
        </a:p>
      </dgm:t>
    </dgm:pt>
    <dgm:pt modelId="{8F30E5D8-F859-4C0C-AC31-F43CB4D61610}">
      <dgm:prSet phldrT="[نص]" custT="1"/>
      <dgm:spPr/>
      <dgm:t>
        <a:bodyPr/>
        <a:lstStyle/>
        <a:p>
          <a:pPr rtl="1"/>
          <a:r>
            <a:rPr lang="ar-SA" sz="2400" b="1" dirty="0" smtClean="0"/>
            <a:t>القيمة الدفترية للسهم </a:t>
          </a:r>
          <a:r>
            <a:rPr lang="ar-SA" sz="2400" b="1" dirty="0" err="1" smtClean="0"/>
            <a:t>العادى</a:t>
          </a:r>
          <a:r>
            <a:rPr lang="ar-SA" sz="2400" b="1" dirty="0" smtClean="0"/>
            <a:t> </a:t>
          </a:r>
          <a:endParaRPr lang="ar-SA" sz="2400" b="1" dirty="0"/>
        </a:p>
      </dgm:t>
    </dgm:pt>
    <dgm:pt modelId="{9B8920FE-83E5-4045-AFC8-568240B8C777}" type="parTrans" cxnId="{42FE302D-A27E-4A42-B69D-1615B73C2630}">
      <dgm:prSet/>
      <dgm:spPr/>
      <dgm:t>
        <a:bodyPr/>
        <a:lstStyle/>
        <a:p>
          <a:pPr rtl="1"/>
          <a:endParaRPr lang="ar-SA" b="1"/>
        </a:p>
      </dgm:t>
    </dgm:pt>
    <dgm:pt modelId="{6DB540BF-031E-49A0-B32B-D12FEC9752FF}" type="sibTrans" cxnId="{42FE302D-A27E-4A42-B69D-1615B73C2630}">
      <dgm:prSet/>
      <dgm:spPr/>
      <dgm:t>
        <a:bodyPr/>
        <a:lstStyle/>
        <a:p>
          <a:pPr rtl="1"/>
          <a:endParaRPr lang="ar-SA" b="1"/>
        </a:p>
      </dgm:t>
    </dgm:pt>
    <dgm:pt modelId="{10527588-0894-49DC-8C55-7DDBDF3DE376}">
      <dgm:prSet phldrT="[نص]" custT="1"/>
      <dgm:spPr/>
      <dgm:t>
        <a:bodyPr/>
        <a:lstStyle/>
        <a:p>
          <a:pPr rtl="1"/>
          <a:r>
            <a:rPr lang="ar-SA" sz="2400" b="1" dirty="0" smtClean="0"/>
            <a:t>القيمة السوقية للقيمة الدفترية للسهم</a:t>
          </a:r>
          <a:endParaRPr lang="ar-SA" sz="2400" b="1" dirty="0"/>
        </a:p>
      </dgm:t>
    </dgm:pt>
    <dgm:pt modelId="{08E16E26-1CE9-4CFF-9756-C3E52FEC9DDA}" type="parTrans" cxnId="{BCECFBDA-7C60-4633-B701-468AA4130901}">
      <dgm:prSet/>
      <dgm:spPr/>
      <dgm:t>
        <a:bodyPr/>
        <a:lstStyle/>
        <a:p>
          <a:pPr rtl="1"/>
          <a:endParaRPr lang="ar-SA" b="1"/>
        </a:p>
      </dgm:t>
    </dgm:pt>
    <dgm:pt modelId="{A2DF4D9E-09F5-4CD8-894A-7C6ED6B1553D}" type="sibTrans" cxnId="{BCECFBDA-7C60-4633-B701-468AA4130901}">
      <dgm:prSet/>
      <dgm:spPr/>
      <dgm:t>
        <a:bodyPr/>
        <a:lstStyle/>
        <a:p>
          <a:pPr rtl="1"/>
          <a:endParaRPr lang="ar-SA" b="1"/>
        </a:p>
      </dgm:t>
    </dgm:pt>
    <dgm:pt modelId="{0171D005-939C-489C-93E4-A5987CD9A071}">
      <dgm:prSet phldrT="[نص]" custT="1"/>
      <dgm:spPr/>
      <dgm:t>
        <a:bodyPr/>
        <a:lstStyle/>
        <a:p>
          <a:pPr rtl="1"/>
          <a:r>
            <a:rPr lang="ar-SA" sz="2400" b="1" dirty="0" smtClean="0"/>
            <a:t>نصيب السهم </a:t>
          </a:r>
          <a:r>
            <a:rPr lang="ar-SA" sz="2400" b="1" dirty="0" err="1" smtClean="0"/>
            <a:t>العادى</a:t>
          </a:r>
          <a:r>
            <a:rPr lang="ar-SA" sz="2400" b="1" dirty="0" smtClean="0"/>
            <a:t> الواحد من </a:t>
          </a:r>
          <a:r>
            <a:rPr lang="ar-SA" sz="2400" b="1" dirty="0" err="1" smtClean="0"/>
            <a:t>الارباح</a:t>
          </a:r>
          <a:r>
            <a:rPr lang="ar-SA" sz="2400" b="1" dirty="0" smtClean="0"/>
            <a:t> المحققة</a:t>
          </a:r>
          <a:endParaRPr lang="ar-SA" sz="2400" b="1" dirty="0"/>
        </a:p>
      </dgm:t>
    </dgm:pt>
    <dgm:pt modelId="{6BF1DA29-6382-416E-8C05-6F3E6689064A}" type="parTrans" cxnId="{E5074F04-7367-4DAE-AE97-21C52A68263B}">
      <dgm:prSet/>
      <dgm:spPr/>
      <dgm:t>
        <a:bodyPr/>
        <a:lstStyle/>
        <a:p>
          <a:pPr rtl="1"/>
          <a:endParaRPr lang="ar-SA" b="1"/>
        </a:p>
      </dgm:t>
    </dgm:pt>
    <dgm:pt modelId="{441E2512-4E66-4555-8632-C672CAA2B2CC}" type="sibTrans" cxnId="{E5074F04-7367-4DAE-AE97-21C52A68263B}">
      <dgm:prSet/>
      <dgm:spPr/>
      <dgm:t>
        <a:bodyPr/>
        <a:lstStyle/>
        <a:p>
          <a:pPr rtl="1"/>
          <a:endParaRPr lang="ar-SA" b="1"/>
        </a:p>
      </dgm:t>
    </dgm:pt>
    <dgm:pt modelId="{9B0BFAEB-EDAE-4495-AF86-E4F96D107B2D}">
      <dgm:prSet phldrT="[نص]" custT="1"/>
      <dgm:spPr/>
      <dgm:t>
        <a:bodyPr/>
        <a:lstStyle/>
        <a:p>
          <a:pPr rtl="1"/>
          <a:r>
            <a:rPr lang="ar-SA" sz="2400" b="1" smtClean="0"/>
            <a:t>4</a:t>
          </a:r>
          <a:endParaRPr lang="ar-SA" sz="2400" b="1" dirty="0"/>
        </a:p>
      </dgm:t>
    </dgm:pt>
    <dgm:pt modelId="{A0E60E3B-8568-4CCF-AFC8-33DAD5888215}" type="parTrans" cxnId="{D4B385AF-35C6-436E-9613-0F2DD5E1AF23}">
      <dgm:prSet/>
      <dgm:spPr/>
      <dgm:t>
        <a:bodyPr/>
        <a:lstStyle/>
        <a:p>
          <a:pPr rtl="1"/>
          <a:endParaRPr lang="ar-SA" b="1"/>
        </a:p>
      </dgm:t>
    </dgm:pt>
    <dgm:pt modelId="{5A2D8082-531C-4960-8181-67EDBE45F00F}" type="sibTrans" cxnId="{D4B385AF-35C6-436E-9613-0F2DD5E1AF23}">
      <dgm:prSet/>
      <dgm:spPr/>
      <dgm:t>
        <a:bodyPr/>
        <a:lstStyle/>
        <a:p>
          <a:pPr rtl="1"/>
          <a:endParaRPr lang="ar-SA" b="1"/>
        </a:p>
      </dgm:t>
    </dgm:pt>
    <dgm:pt modelId="{DD5E4918-20C5-4164-9794-E47F7EC4A43D}">
      <dgm:prSet phldrT="[نص]" custT="1"/>
      <dgm:spPr/>
      <dgm:t>
        <a:bodyPr/>
        <a:lstStyle/>
        <a:p>
          <a:pPr rtl="1"/>
          <a:r>
            <a:rPr lang="ar-SA" sz="2400" b="1" dirty="0" smtClean="0"/>
            <a:t>نسبة حصص </a:t>
          </a:r>
          <a:r>
            <a:rPr lang="ar-SA" sz="2400" b="1" dirty="0" err="1" smtClean="0"/>
            <a:t>الارباح</a:t>
          </a:r>
          <a:r>
            <a:rPr lang="ar-SA" sz="2400" b="1" dirty="0" smtClean="0"/>
            <a:t> الموزعة</a:t>
          </a:r>
          <a:endParaRPr lang="ar-SA" sz="2400" b="1" dirty="0"/>
        </a:p>
      </dgm:t>
    </dgm:pt>
    <dgm:pt modelId="{2F5C3675-776D-4F65-9A5B-0955D148D989}" type="parTrans" cxnId="{91C52B27-8230-4727-9720-CC4FF488EAA9}">
      <dgm:prSet/>
      <dgm:spPr/>
      <dgm:t>
        <a:bodyPr/>
        <a:lstStyle/>
        <a:p>
          <a:pPr rtl="1"/>
          <a:endParaRPr lang="ar-SA" b="1"/>
        </a:p>
      </dgm:t>
    </dgm:pt>
    <dgm:pt modelId="{74674138-D886-4315-BEEC-F6DFCDA54289}" type="sibTrans" cxnId="{91C52B27-8230-4727-9720-CC4FF488EAA9}">
      <dgm:prSet/>
      <dgm:spPr/>
      <dgm:t>
        <a:bodyPr/>
        <a:lstStyle/>
        <a:p>
          <a:pPr rtl="1"/>
          <a:endParaRPr lang="ar-SA" b="1"/>
        </a:p>
      </dgm:t>
    </dgm:pt>
    <dgm:pt modelId="{6A68494C-BD7A-492F-95FC-B83D7E615B2C}">
      <dgm:prSet phldrT="[نص]" custT="1"/>
      <dgm:spPr/>
      <dgm:t>
        <a:bodyPr/>
        <a:lstStyle/>
        <a:p>
          <a:pPr rtl="1"/>
          <a:r>
            <a:rPr lang="ar-SA" sz="2400" b="1" smtClean="0"/>
            <a:t>5</a:t>
          </a:r>
          <a:endParaRPr lang="ar-SA" sz="2400" b="1" dirty="0"/>
        </a:p>
      </dgm:t>
    </dgm:pt>
    <dgm:pt modelId="{0D763022-27DC-442F-AB34-F1B5C84AFB3A}" type="parTrans" cxnId="{01F52E24-C4F6-444D-898A-F1C650E3FC1F}">
      <dgm:prSet/>
      <dgm:spPr/>
      <dgm:t>
        <a:bodyPr/>
        <a:lstStyle/>
        <a:p>
          <a:pPr rtl="1"/>
          <a:endParaRPr lang="ar-SA" b="1"/>
        </a:p>
      </dgm:t>
    </dgm:pt>
    <dgm:pt modelId="{B45F5FA4-5923-4AF8-A706-A33DE36FEADD}" type="sibTrans" cxnId="{01F52E24-C4F6-444D-898A-F1C650E3FC1F}">
      <dgm:prSet/>
      <dgm:spPr/>
      <dgm:t>
        <a:bodyPr/>
        <a:lstStyle/>
        <a:p>
          <a:pPr rtl="1"/>
          <a:endParaRPr lang="ar-SA" b="1"/>
        </a:p>
      </dgm:t>
    </dgm:pt>
    <dgm:pt modelId="{9749C315-6FA1-4877-AB37-B1961829EB6A}">
      <dgm:prSet phldrT="[نص]" custT="1"/>
      <dgm:spPr/>
      <dgm:t>
        <a:bodyPr/>
        <a:lstStyle/>
        <a:p>
          <a:pPr rtl="1"/>
          <a:r>
            <a:rPr lang="ar-SA" sz="2400" b="1" dirty="0" smtClean="0"/>
            <a:t>نسبة </a:t>
          </a:r>
          <a:r>
            <a:rPr lang="ar-SA" sz="2400" b="1" dirty="0" err="1" smtClean="0"/>
            <a:t>الارباح</a:t>
          </a:r>
          <a:r>
            <a:rPr lang="ar-SA" sz="2400" b="1" dirty="0" smtClean="0"/>
            <a:t> المحتجزة</a:t>
          </a:r>
          <a:endParaRPr lang="ar-SA" sz="2400" b="1" dirty="0"/>
        </a:p>
      </dgm:t>
    </dgm:pt>
    <dgm:pt modelId="{5BA662BD-B2FA-4421-8E67-8B0B5B3A3C12}" type="parTrans" cxnId="{AD9FB76E-237C-439C-9A19-2ACE9D10FCD6}">
      <dgm:prSet/>
      <dgm:spPr/>
      <dgm:t>
        <a:bodyPr/>
        <a:lstStyle/>
        <a:p>
          <a:pPr rtl="1"/>
          <a:endParaRPr lang="ar-SA" b="1"/>
        </a:p>
      </dgm:t>
    </dgm:pt>
    <dgm:pt modelId="{08D1A8ED-EDED-4245-9549-740CEEB8D02D}" type="sibTrans" cxnId="{AD9FB76E-237C-439C-9A19-2ACE9D10FCD6}">
      <dgm:prSet/>
      <dgm:spPr/>
      <dgm:t>
        <a:bodyPr/>
        <a:lstStyle/>
        <a:p>
          <a:pPr rtl="1"/>
          <a:endParaRPr lang="ar-SA" b="1"/>
        </a:p>
      </dgm:t>
    </dgm:pt>
    <dgm:pt modelId="{1B144ACF-DFEC-4363-811C-1CC2B19847B7}">
      <dgm:prSet phldrT="[نص]" custT="1"/>
      <dgm:spPr/>
      <dgm:t>
        <a:bodyPr/>
        <a:lstStyle/>
        <a:p>
          <a:pPr rtl="1"/>
          <a:r>
            <a:rPr lang="ar-SA" sz="2400" b="1" smtClean="0"/>
            <a:t>6</a:t>
          </a:r>
          <a:endParaRPr lang="ar-SA" sz="2400" b="1" dirty="0"/>
        </a:p>
      </dgm:t>
    </dgm:pt>
    <dgm:pt modelId="{3219CC6E-1DE0-4FEF-B4CE-206E71574AAE}" type="parTrans" cxnId="{BB73FFD9-926A-4AB8-88D2-BA00F31075F8}">
      <dgm:prSet/>
      <dgm:spPr/>
      <dgm:t>
        <a:bodyPr/>
        <a:lstStyle/>
        <a:p>
          <a:pPr rtl="1"/>
          <a:endParaRPr lang="ar-SA" b="1"/>
        </a:p>
      </dgm:t>
    </dgm:pt>
    <dgm:pt modelId="{3B50419F-4F6D-4F74-8639-BAD7AAF18EE3}" type="sibTrans" cxnId="{BB73FFD9-926A-4AB8-88D2-BA00F31075F8}">
      <dgm:prSet/>
      <dgm:spPr/>
      <dgm:t>
        <a:bodyPr/>
        <a:lstStyle/>
        <a:p>
          <a:pPr rtl="1"/>
          <a:endParaRPr lang="ar-SA" b="1"/>
        </a:p>
      </dgm:t>
    </dgm:pt>
    <dgm:pt modelId="{781E405E-5641-4569-A985-C692FA18117D}">
      <dgm:prSet phldrT="[نص]" custT="1"/>
      <dgm:spPr/>
      <dgm:t>
        <a:bodyPr/>
        <a:lstStyle/>
        <a:p>
          <a:pPr rtl="1"/>
          <a:r>
            <a:rPr lang="ar-SA" sz="2400" b="1" dirty="0" smtClean="0"/>
            <a:t>نسبة سعر السهم </a:t>
          </a:r>
          <a:r>
            <a:rPr lang="ar-SA" sz="2400" b="1" dirty="0" err="1" smtClean="0"/>
            <a:t>الى</a:t>
          </a:r>
          <a:r>
            <a:rPr lang="ar-SA" sz="2400" b="1" dirty="0" smtClean="0"/>
            <a:t> ربحه </a:t>
          </a:r>
          <a:endParaRPr lang="ar-SA" sz="2400" b="1" dirty="0"/>
        </a:p>
      </dgm:t>
    </dgm:pt>
    <dgm:pt modelId="{A28724EC-7A97-4B35-8EE3-8009374D8365}" type="parTrans" cxnId="{0DDC0B52-AA95-4235-9BC9-1694F376380E}">
      <dgm:prSet/>
      <dgm:spPr/>
      <dgm:t>
        <a:bodyPr/>
        <a:lstStyle/>
        <a:p>
          <a:pPr rtl="1"/>
          <a:endParaRPr lang="ar-SA" b="1"/>
        </a:p>
      </dgm:t>
    </dgm:pt>
    <dgm:pt modelId="{85F808E9-A821-4299-BECE-131D008D7134}" type="sibTrans" cxnId="{0DDC0B52-AA95-4235-9BC9-1694F376380E}">
      <dgm:prSet/>
      <dgm:spPr/>
      <dgm:t>
        <a:bodyPr/>
        <a:lstStyle/>
        <a:p>
          <a:pPr rtl="1"/>
          <a:endParaRPr lang="ar-SA" b="1"/>
        </a:p>
      </dgm:t>
    </dgm:pt>
    <dgm:pt modelId="{28027BB8-16C5-4F32-96CB-F613556A2E4D}">
      <dgm:prSet phldrT="[نص]" custT="1"/>
      <dgm:spPr/>
      <dgm:t>
        <a:bodyPr/>
        <a:lstStyle/>
        <a:p>
          <a:pPr rtl="1"/>
          <a:r>
            <a:rPr lang="ar-SA" sz="2400" b="1" smtClean="0"/>
            <a:t>7</a:t>
          </a:r>
          <a:endParaRPr lang="ar-SA" sz="2400" b="1" dirty="0"/>
        </a:p>
      </dgm:t>
    </dgm:pt>
    <dgm:pt modelId="{DE743B3E-404D-48E9-87B3-287E1432CF0F}" type="parTrans" cxnId="{663F6565-2036-4B98-A30A-B6777B617AB3}">
      <dgm:prSet/>
      <dgm:spPr/>
      <dgm:t>
        <a:bodyPr/>
        <a:lstStyle/>
        <a:p>
          <a:pPr rtl="1"/>
          <a:endParaRPr lang="ar-SA" b="1"/>
        </a:p>
      </dgm:t>
    </dgm:pt>
    <dgm:pt modelId="{E0A1BF93-A872-44D5-AC27-1776392C197D}" type="sibTrans" cxnId="{663F6565-2036-4B98-A30A-B6777B617AB3}">
      <dgm:prSet/>
      <dgm:spPr/>
      <dgm:t>
        <a:bodyPr/>
        <a:lstStyle/>
        <a:p>
          <a:pPr rtl="1"/>
          <a:endParaRPr lang="ar-SA" b="1"/>
        </a:p>
      </dgm:t>
    </dgm:pt>
    <dgm:pt modelId="{393ABE30-340A-484E-91A7-93509D62BF62}">
      <dgm:prSet phldrT="[نص]" custT="1"/>
      <dgm:spPr/>
      <dgm:t>
        <a:bodyPr/>
        <a:lstStyle/>
        <a:p>
          <a:pPr rtl="1"/>
          <a:r>
            <a:rPr lang="ar-SA" sz="2400" b="1" dirty="0" smtClean="0"/>
            <a:t>ريع السهم</a:t>
          </a:r>
          <a:endParaRPr lang="ar-SA" sz="2400" b="1" dirty="0"/>
        </a:p>
      </dgm:t>
    </dgm:pt>
    <dgm:pt modelId="{A77D775B-8781-4714-A54A-1B0F4158F4B3}" type="parTrans" cxnId="{C3510BE7-ADC1-4313-8DFC-3DD248255892}">
      <dgm:prSet/>
      <dgm:spPr/>
      <dgm:t>
        <a:bodyPr/>
        <a:lstStyle/>
        <a:p>
          <a:pPr rtl="1"/>
          <a:endParaRPr lang="ar-SA" b="1"/>
        </a:p>
      </dgm:t>
    </dgm:pt>
    <dgm:pt modelId="{CCED1EE1-4247-4C6A-9C61-B03D4172FCFF}" type="sibTrans" cxnId="{C3510BE7-ADC1-4313-8DFC-3DD248255892}">
      <dgm:prSet/>
      <dgm:spPr/>
      <dgm:t>
        <a:bodyPr/>
        <a:lstStyle/>
        <a:p>
          <a:pPr rtl="1"/>
          <a:endParaRPr lang="ar-SA" b="1"/>
        </a:p>
      </dgm:t>
    </dgm:pt>
    <dgm:pt modelId="{8F137A98-397F-427C-B007-D62260585E1C}" type="pres">
      <dgm:prSet presAssocID="{91D3E5F4-1A42-400D-8E02-6F2C37B8E484}" presName="linearFlow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8BBB5D69-FBB7-4E16-BFCB-31A731599DBB}" type="pres">
      <dgm:prSet presAssocID="{E224DF0C-8200-4FE7-8D52-23A6B66C7794}" presName="composite" presStyleCnt="0"/>
      <dgm:spPr/>
      <dgm:t>
        <a:bodyPr/>
        <a:lstStyle/>
        <a:p>
          <a:endParaRPr lang="en-US"/>
        </a:p>
      </dgm:t>
    </dgm:pt>
    <dgm:pt modelId="{7C95D136-5271-4064-9F30-EE2CB0FEB8B5}" type="pres">
      <dgm:prSet presAssocID="{E224DF0C-8200-4FE7-8D52-23A6B66C7794}" presName="parentText" presStyleLbl="alignNode1" presStyleIdx="0" presStyleCnt="7" custScaleX="146458" custLinFactX="-100000" custLinFactNeighborX="-125765" custLinFactNeighborY="1402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E3A2E88C-9B71-45F4-B0FB-8A8C907D218F}" type="pres">
      <dgm:prSet presAssocID="{E224DF0C-8200-4FE7-8D52-23A6B66C7794}" presName="descendantText" presStyleLbl="alignAcc1" presStyleIdx="0" presStyleCnt="7" custScaleX="72217" custLinFactNeighborX="11450" custLinFactNeighborY="11791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4FF3723B-F2AA-4B45-9639-CA3E5B30791C}" type="pres">
      <dgm:prSet presAssocID="{EFD2D01B-462F-4573-8F4C-DA3886A29D05}" presName="sp" presStyleCnt="0"/>
      <dgm:spPr/>
      <dgm:t>
        <a:bodyPr/>
        <a:lstStyle/>
        <a:p>
          <a:endParaRPr lang="en-US"/>
        </a:p>
      </dgm:t>
    </dgm:pt>
    <dgm:pt modelId="{E82437C4-D05A-432A-B6DF-909F566AE50F}" type="pres">
      <dgm:prSet presAssocID="{CFEF4785-4D9E-463A-A369-B04ADBC03931}" presName="composite" presStyleCnt="0"/>
      <dgm:spPr/>
      <dgm:t>
        <a:bodyPr/>
        <a:lstStyle/>
        <a:p>
          <a:endParaRPr lang="en-US"/>
        </a:p>
      </dgm:t>
    </dgm:pt>
    <dgm:pt modelId="{28B91D2B-7F2E-4FB2-A6AA-F9F23183B666}" type="pres">
      <dgm:prSet presAssocID="{CFEF4785-4D9E-463A-A369-B04ADBC03931}" presName="parentText" presStyleLbl="alignNode1" presStyleIdx="1" presStyleCnt="7" custScaleX="146458" custLinFactX="-100000" custLinFactNeighborX="-125765" custLinFactNeighborY="1402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09EB649A-0013-4EBC-95B9-DB404000CDAF}" type="pres">
      <dgm:prSet presAssocID="{CFEF4785-4D9E-463A-A369-B04ADBC03931}" presName="descendantText" presStyleLbl="alignAcc1" presStyleIdx="1" presStyleCnt="7" custScaleX="72217" custLinFactNeighborX="11450" custLinFactNeighborY="11791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B44F7C95-EA0C-44EE-85BA-2B85D459CBE8}" type="pres">
      <dgm:prSet presAssocID="{B3FB72C7-9938-47D9-B869-191D050368F2}" presName="sp" presStyleCnt="0"/>
      <dgm:spPr/>
      <dgm:t>
        <a:bodyPr/>
        <a:lstStyle/>
        <a:p>
          <a:endParaRPr lang="en-US"/>
        </a:p>
      </dgm:t>
    </dgm:pt>
    <dgm:pt modelId="{5071E1FC-7F7A-44CA-95A1-BC7F063562E1}" type="pres">
      <dgm:prSet presAssocID="{AADF8DCC-255F-4624-96BD-B762E9C0A1E5}" presName="composite" presStyleCnt="0"/>
      <dgm:spPr/>
      <dgm:t>
        <a:bodyPr/>
        <a:lstStyle/>
        <a:p>
          <a:endParaRPr lang="en-US"/>
        </a:p>
      </dgm:t>
    </dgm:pt>
    <dgm:pt modelId="{61B37E98-2EB5-4323-97C2-162DA62EFD69}" type="pres">
      <dgm:prSet presAssocID="{AADF8DCC-255F-4624-96BD-B762E9C0A1E5}" presName="parentText" presStyleLbl="alignNode1" presStyleIdx="2" presStyleCnt="7" custScaleX="146458" custLinFactX="-100000" custLinFactNeighborX="-125765" custLinFactNeighborY="1402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2112D6AE-6839-486C-B381-F0A2E0255653}" type="pres">
      <dgm:prSet presAssocID="{AADF8DCC-255F-4624-96BD-B762E9C0A1E5}" presName="descendantText" presStyleLbl="alignAcc1" presStyleIdx="2" presStyleCnt="7" custScaleX="72217" custLinFactNeighborX="11450" custLinFactNeighborY="11791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916DC55E-7BBC-40E5-9447-85D279A81D77}" type="pres">
      <dgm:prSet presAssocID="{E261FE48-2E0A-4E25-8F0F-2F829980BCCE}" presName="sp" presStyleCnt="0"/>
      <dgm:spPr/>
      <dgm:t>
        <a:bodyPr/>
        <a:lstStyle/>
        <a:p>
          <a:endParaRPr lang="en-US"/>
        </a:p>
      </dgm:t>
    </dgm:pt>
    <dgm:pt modelId="{5D544AEA-1672-4667-9D92-4714C45F4C64}" type="pres">
      <dgm:prSet presAssocID="{9B0BFAEB-EDAE-4495-AF86-E4F96D107B2D}" presName="composite" presStyleCnt="0"/>
      <dgm:spPr/>
      <dgm:t>
        <a:bodyPr/>
        <a:lstStyle/>
        <a:p>
          <a:endParaRPr lang="en-US"/>
        </a:p>
      </dgm:t>
    </dgm:pt>
    <dgm:pt modelId="{AF7393DC-425B-4864-8073-8D2421943995}" type="pres">
      <dgm:prSet presAssocID="{9B0BFAEB-EDAE-4495-AF86-E4F96D107B2D}" presName="parentText" presStyleLbl="alignNode1" presStyleIdx="3" presStyleCnt="7" custScaleX="146458" custLinFactX="-100000" custLinFactNeighborX="-125765" custLinFactNeighborY="1402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6FF5DC24-4F19-4E08-859A-578D18CBD563}" type="pres">
      <dgm:prSet presAssocID="{9B0BFAEB-EDAE-4495-AF86-E4F96D107B2D}" presName="descendantText" presStyleLbl="alignAcc1" presStyleIdx="3" presStyleCnt="7" custScaleX="72217" custLinFactNeighborX="11450" custLinFactNeighborY="11791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3A91F1D3-39C8-4E48-AB70-285B5C91ACB1}" type="pres">
      <dgm:prSet presAssocID="{5A2D8082-531C-4960-8181-67EDBE45F00F}" presName="sp" presStyleCnt="0"/>
      <dgm:spPr/>
      <dgm:t>
        <a:bodyPr/>
        <a:lstStyle/>
        <a:p>
          <a:endParaRPr lang="en-US"/>
        </a:p>
      </dgm:t>
    </dgm:pt>
    <dgm:pt modelId="{849CAD27-91D3-4BD6-84EF-ADE484A61B95}" type="pres">
      <dgm:prSet presAssocID="{6A68494C-BD7A-492F-95FC-B83D7E615B2C}" presName="composite" presStyleCnt="0"/>
      <dgm:spPr/>
      <dgm:t>
        <a:bodyPr/>
        <a:lstStyle/>
        <a:p>
          <a:endParaRPr lang="en-US"/>
        </a:p>
      </dgm:t>
    </dgm:pt>
    <dgm:pt modelId="{F19F3806-6746-4F16-BFB6-855824BF96D0}" type="pres">
      <dgm:prSet presAssocID="{6A68494C-BD7A-492F-95FC-B83D7E615B2C}" presName="parentText" presStyleLbl="alignNode1" presStyleIdx="4" presStyleCnt="7" custScaleX="146458" custLinFactX="-100000" custLinFactNeighborX="-125765" custLinFactNeighborY="1402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A8539004-975F-496F-84C4-D0B2D88CB149}" type="pres">
      <dgm:prSet presAssocID="{6A68494C-BD7A-492F-95FC-B83D7E615B2C}" presName="descendantText" presStyleLbl="alignAcc1" presStyleIdx="4" presStyleCnt="7" custScaleX="72217" custLinFactNeighborX="11450" custLinFactNeighborY="11791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EBD133CD-505F-4561-A03B-97E7E3FDEDDD}" type="pres">
      <dgm:prSet presAssocID="{B45F5FA4-5923-4AF8-A706-A33DE36FEADD}" presName="sp" presStyleCnt="0"/>
      <dgm:spPr/>
      <dgm:t>
        <a:bodyPr/>
        <a:lstStyle/>
        <a:p>
          <a:endParaRPr lang="en-US"/>
        </a:p>
      </dgm:t>
    </dgm:pt>
    <dgm:pt modelId="{54B2BDBC-23E6-4014-914D-2AD3551E5E1D}" type="pres">
      <dgm:prSet presAssocID="{1B144ACF-DFEC-4363-811C-1CC2B19847B7}" presName="composite" presStyleCnt="0"/>
      <dgm:spPr/>
      <dgm:t>
        <a:bodyPr/>
        <a:lstStyle/>
        <a:p>
          <a:endParaRPr lang="en-US"/>
        </a:p>
      </dgm:t>
    </dgm:pt>
    <dgm:pt modelId="{3AA1F32E-17B1-4ED5-AA08-862A812C1352}" type="pres">
      <dgm:prSet presAssocID="{1B144ACF-DFEC-4363-811C-1CC2B19847B7}" presName="parentText" presStyleLbl="alignNode1" presStyleIdx="5" presStyleCnt="7" custScaleX="146458" custLinFactX="-100000" custLinFactNeighborX="-125765" custLinFactNeighborY="1402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B380175E-A834-4627-B9A6-00DD323362E9}" type="pres">
      <dgm:prSet presAssocID="{1B144ACF-DFEC-4363-811C-1CC2B19847B7}" presName="descendantText" presStyleLbl="alignAcc1" presStyleIdx="5" presStyleCnt="7" custScaleX="72217" custLinFactNeighborX="11450" custLinFactNeighborY="11791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52483F41-4338-4814-908C-FF1D23B6C7F7}" type="pres">
      <dgm:prSet presAssocID="{3B50419F-4F6D-4F74-8639-BAD7AAF18EE3}" presName="sp" presStyleCnt="0"/>
      <dgm:spPr/>
      <dgm:t>
        <a:bodyPr/>
        <a:lstStyle/>
        <a:p>
          <a:endParaRPr lang="en-US"/>
        </a:p>
      </dgm:t>
    </dgm:pt>
    <dgm:pt modelId="{9C5B70D5-E583-4414-9953-0F8F3A14F069}" type="pres">
      <dgm:prSet presAssocID="{28027BB8-16C5-4F32-96CB-F613556A2E4D}" presName="composite" presStyleCnt="0"/>
      <dgm:spPr/>
      <dgm:t>
        <a:bodyPr/>
        <a:lstStyle/>
        <a:p>
          <a:endParaRPr lang="en-US"/>
        </a:p>
      </dgm:t>
    </dgm:pt>
    <dgm:pt modelId="{1DB731EA-9CC2-4F88-AAAA-E4AAC29BAE81}" type="pres">
      <dgm:prSet presAssocID="{28027BB8-16C5-4F32-96CB-F613556A2E4D}" presName="parentText" presStyleLbl="alignNode1" presStyleIdx="6" presStyleCnt="7" custScaleX="146458" custLinFactX="-100000" custLinFactNeighborX="-125765" custLinFactNeighborY="14025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790EB803-2F79-48B6-BABC-2057812F25A7}" type="pres">
      <dgm:prSet presAssocID="{28027BB8-16C5-4F32-96CB-F613556A2E4D}" presName="descendantText" presStyleLbl="alignAcc1" presStyleIdx="6" presStyleCnt="7" custScaleX="72217" custLinFactNeighborX="11450" custLinFactNeighborY="11791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5D14F847-84AC-4FD4-B655-5CD8E18B9C66}" type="presOf" srcId="{9749C315-6FA1-4877-AB37-B1961829EB6A}" destId="{A8539004-975F-496F-84C4-D0B2D88CB149}" srcOrd="0" destOrd="0" presId="urn:microsoft.com/office/officeart/2005/8/layout/chevron2"/>
    <dgm:cxn modelId="{1D05B715-FF5F-42E9-8957-55720A52A44B}" type="presOf" srcId="{781E405E-5641-4569-A985-C692FA18117D}" destId="{B380175E-A834-4627-B9A6-00DD323362E9}" srcOrd="0" destOrd="0" presId="urn:microsoft.com/office/officeart/2005/8/layout/chevron2"/>
    <dgm:cxn modelId="{9661A687-5154-4B71-93D0-228E22425565}" type="presOf" srcId="{393ABE30-340A-484E-91A7-93509D62BF62}" destId="{790EB803-2F79-48B6-BABC-2057812F25A7}" srcOrd="0" destOrd="0" presId="urn:microsoft.com/office/officeart/2005/8/layout/chevron2"/>
    <dgm:cxn modelId="{BB73FFD9-926A-4AB8-88D2-BA00F31075F8}" srcId="{91D3E5F4-1A42-400D-8E02-6F2C37B8E484}" destId="{1B144ACF-DFEC-4363-811C-1CC2B19847B7}" srcOrd="5" destOrd="0" parTransId="{3219CC6E-1DE0-4FEF-B4CE-206E71574AAE}" sibTransId="{3B50419F-4F6D-4F74-8639-BAD7AAF18EE3}"/>
    <dgm:cxn modelId="{CA86BC29-DDE4-4CDA-940B-FE5D31DE2986}" srcId="{91D3E5F4-1A42-400D-8E02-6F2C37B8E484}" destId="{CFEF4785-4D9E-463A-A369-B04ADBC03931}" srcOrd="1" destOrd="0" parTransId="{7F32C5B9-E05A-4EB5-BE42-E78FE00A7EDD}" sibTransId="{B3FB72C7-9938-47D9-B869-191D050368F2}"/>
    <dgm:cxn modelId="{72D59BE7-2CFC-4CCB-B077-2A7A494FA767}" type="presOf" srcId="{8F30E5D8-F859-4C0C-AC31-F43CB4D61610}" destId="{E3A2E88C-9B71-45F4-B0FB-8A8C907D218F}" srcOrd="0" destOrd="0" presId="urn:microsoft.com/office/officeart/2005/8/layout/chevron2"/>
    <dgm:cxn modelId="{E5074F04-7367-4DAE-AE97-21C52A68263B}" srcId="{AADF8DCC-255F-4624-96BD-B762E9C0A1E5}" destId="{0171D005-939C-489C-93E4-A5987CD9A071}" srcOrd="0" destOrd="0" parTransId="{6BF1DA29-6382-416E-8C05-6F3E6689064A}" sibTransId="{441E2512-4E66-4555-8632-C672CAA2B2CC}"/>
    <dgm:cxn modelId="{42FE302D-A27E-4A42-B69D-1615B73C2630}" srcId="{E224DF0C-8200-4FE7-8D52-23A6B66C7794}" destId="{8F30E5D8-F859-4C0C-AC31-F43CB4D61610}" srcOrd="0" destOrd="0" parTransId="{9B8920FE-83E5-4045-AFC8-568240B8C777}" sibTransId="{6DB540BF-031E-49A0-B32B-D12FEC9752FF}"/>
    <dgm:cxn modelId="{06134E64-D8A9-4E6B-8C15-DC86DE59180A}" type="presOf" srcId="{CFEF4785-4D9E-463A-A369-B04ADBC03931}" destId="{28B91D2B-7F2E-4FB2-A6AA-F9F23183B666}" srcOrd="0" destOrd="0" presId="urn:microsoft.com/office/officeart/2005/8/layout/chevron2"/>
    <dgm:cxn modelId="{91C52B27-8230-4727-9720-CC4FF488EAA9}" srcId="{9B0BFAEB-EDAE-4495-AF86-E4F96D107B2D}" destId="{DD5E4918-20C5-4164-9794-E47F7EC4A43D}" srcOrd="0" destOrd="0" parTransId="{2F5C3675-776D-4F65-9A5B-0955D148D989}" sibTransId="{74674138-D886-4315-BEEC-F6DFCDA54289}"/>
    <dgm:cxn modelId="{09451F1A-29F2-48CF-81FD-2B15BE45E3E4}" type="presOf" srcId="{10527588-0894-49DC-8C55-7DDBDF3DE376}" destId="{09EB649A-0013-4EBC-95B9-DB404000CDAF}" srcOrd="0" destOrd="0" presId="urn:microsoft.com/office/officeart/2005/8/layout/chevron2"/>
    <dgm:cxn modelId="{9F304B05-A74E-4667-B43A-70D432E10182}" type="presOf" srcId="{28027BB8-16C5-4F32-96CB-F613556A2E4D}" destId="{1DB731EA-9CC2-4F88-AAAA-E4AAC29BAE81}" srcOrd="0" destOrd="0" presId="urn:microsoft.com/office/officeart/2005/8/layout/chevron2"/>
    <dgm:cxn modelId="{0A0F0F6D-255B-4471-A46D-5CC8C632D939}" type="presOf" srcId="{AADF8DCC-255F-4624-96BD-B762E9C0A1E5}" destId="{61B37E98-2EB5-4323-97C2-162DA62EFD69}" srcOrd="0" destOrd="0" presId="urn:microsoft.com/office/officeart/2005/8/layout/chevron2"/>
    <dgm:cxn modelId="{AD9FB76E-237C-439C-9A19-2ACE9D10FCD6}" srcId="{6A68494C-BD7A-492F-95FC-B83D7E615B2C}" destId="{9749C315-6FA1-4877-AB37-B1961829EB6A}" srcOrd="0" destOrd="0" parTransId="{5BA662BD-B2FA-4421-8E67-8B0B5B3A3C12}" sibTransId="{08D1A8ED-EDED-4245-9549-740CEEB8D02D}"/>
    <dgm:cxn modelId="{34021CD1-74D2-4214-99C0-28E37AAD9F5A}" type="presOf" srcId="{E224DF0C-8200-4FE7-8D52-23A6B66C7794}" destId="{7C95D136-5271-4064-9F30-EE2CB0FEB8B5}" srcOrd="0" destOrd="0" presId="urn:microsoft.com/office/officeart/2005/8/layout/chevron2"/>
    <dgm:cxn modelId="{01F52E24-C4F6-444D-898A-F1C650E3FC1F}" srcId="{91D3E5F4-1A42-400D-8E02-6F2C37B8E484}" destId="{6A68494C-BD7A-492F-95FC-B83D7E615B2C}" srcOrd="4" destOrd="0" parTransId="{0D763022-27DC-442F-AB34-F1B5C84AFB3A}" sibTransId="{B45F5FA4-5923-4AF8-A706-A33DE36FEADD}"/>
    <dgm:cxn modelId="{981B7E42-76EB-4862-956B-9802BF9C7E8D}" srcId="{91D3E5F4-1A42-400D-8E02-6F2C37B8E484}" destId="{AADF8DCC-255F-4624-96BD-B762E9C0A1E5}" srcOrd="2" destOrd="0" parTransId="{116C3C4B-3872-46C2-9C33-11354D644383}" sibTransId="{E261FE48-2E0A-4E25-8F0F-2F829980BCCE}"/>
    <dgm:cxn modelId="{663F6565-2036-4B98-A30A-B6777B617AB3}" srcId="{91D3E5F4-1A42-400D-8E02-6F2C37B8E484}" destId="{28027BB8-16C5-4F32-96CB-F613556A2E4D}" srcOrd="6" destOrd="0" parTransId="{DE743B3E-404D-48E9-87B3-287E1432CF0F}" sibTransId="{E0A1BF93-A872-44D5-AC27-1776392C197D}"/>
    <dgm:cxn modelId="{62B04299-E899-4C9A-8B57-326304E4463B}" type="presOf" srcId="{9B0BFAEB-EDAE-4495-AF86-E4F96D107B2D}" destId="{AF7393DC-425B-4864-8073-8D2421943995}" srcOrd="0" destOrd="0" presId="urn:microsoft.com/office/officeart/2005/8/layout/chevron2"/>
    <dgm:cxn modelId="{C3510BE7-ADC1-4313-8DFC-3DD248255892}" srcId="{28027BB8-16C5-4F32-96CB-F613556A2E4D}" destId="{393ABE30-340A-484E-91A7-93509D62BF62}" srcOrd="0" destOrd="0" parTransId="{A77D775B-8781-4714-A54A-1B0F4158F4B3}" sibTransId="{CCED1EE1-4247-4C6A-9C61-B03D4172FCFF}"/>
    <dgm:cxn modelId="{BCECFBDA-7C60-4633-B701-468AA4130901}" srcId="{CFEF4785-4D9E-463A-A369-B04ADBC03931}" destId="{10527588-0894-49DC-8C55-7DDBDF3DE376}" srcOrd="0" destOrd="0" parTransId="{08E16E26-1CE9-4CFF-9756-C3E52FEC9DDA}" sibTransId="{A2DF4D9E-09F5-4CD8-894A-7C6ED6B1553D}"/>
    <dgm:cxn modelId="{1258175F-9E0B-4E98-8D3A-D4063106135A}" type="presOf" srcId="{DD5E4918-20C5-4164-9794-E47F7EC4A43D}" destId="{6FF5DC24-4F19-4E08-859A-578D18CBD563}" srcOrd="0" destOrd="0" presId="urn:microsoft.com/office/officeart/2005/8/layout/chevron2"/>
    <dgm:cxn modelId="{BFF6F1ED-FCA4-4439-BCE4-307EECE4111E}" srcId="{91D3E5F4-1A42-400D-8E02-6F2C37B8E484}" destId="{E224DF0C-8200-4FE7-8D52-23A6B66C7794}" srcOrd="0" destOrd="0" parTransId="{C08C1316-167E-4D19-A203-8BF6F212E531}" sibTransId="{EFD2D01B-462F-4573-8F4C-DA3886A29D05}"/>
    <dgm:cxn modelId="{0DDC0B52-AA95-4235-9BC9-1694F376380E}" srcId="{1B144ACF-DFEC-4363-811C-1CC2B19847B7}" destId="{781E405E-5641-4569-A985-C692FA18117D}" srcOrd="0" destOrd="0" parTransId="{A28724EC-7A97-4B35-8EE3-8009374D8365}" sibTransId="{85F808E9-A821-4299-BECE-131D008D7134}"/>
    <dgm:cxn modelId="{D4B385AF-35C6-436E-9613-0F2DD5E1AF23}" srcId="{91D3E5F4-1A42-400D-8E02-6F2C37B8E484}" destId="{9B0BFAEB-EDAE-4495-AF86-E4F96D107B2D}" srcOrd="3" destOrd="0" parTransId="{A0E60E3B-8568-4CCF-AFC8-33DAD5888215}" sibTransId="{5A2D8082-531C-4960-8181-67EDBE45F00F}"/>
    <dgm:cxn modelId="{160A0CDC-F596-488E-8DE4-9D66C076D77F}" type="presOf" srcId="{91D3E5F4-1A42-400D-8E02-6F2C37B8E484}" destId="{8F137A98-397F-427C-B007-D62260585E1C}" srcOrd="0" destOrd="0" presId="urn:microsoft.com/office/officeart/2005/8/layout/chevron2"/>
    <dgm:cxn modelId="{1FA3DB43-5F95-4DC8-BB23-D7ACA661B63D}" type="presOf" srcId="{0171D005-939C-489C-93E4-A5987CD9A071}" destId="{2112D6AE-6839-486C-B381-F0A2E0255653}" srcOrd="0" destOrd="0" presId="urn:microsoft.com/office/officeart/2005/8/layout/chevron2"/>
    <dgm:cxn modelId="{F6B337D9-B053-4066-9BD9-AD70E78B0C1D}" type="presOf" srcId="{1B144ACF-DFEC-4363-811C-1CC2B19847B7}" destId="{3AA1F32E-17B1-4ED5-AA08-862A812C1352}" srcOrd="0" destOrd="0" presId="urn:microsoft.com/office/officeart/2005/8/layout/chevron2"/>
    <dgm:cxn modelId="{90D270B9-AA7A-499B-BE33-857AB94C0283}" type="presOf" srcId="{6A68494C-BD7A-492F-95FC-B83D7E615B2C}" destId="{F19F3806-6746-4F16-BFB6-855824BF96D0}" srcOrd="0" destOrd="0" presId="urn:microsoft.com/office/officeart/2005/8/layout/chevron2"/>
    <dgm:cxn modelId="{3D935ECE-0BAC-4E00-850D-03C5AE6A4098}" type="presParOf" srcId="{8F137A98-397F-427C-B007-D62260585E1C}" destId="{8BBB5D69-FBB7-4E16-BFCB-31A731599DBB}" srcOrd="0" destOrd="0" presId="urn:microsoft.com/office/officeart/2005/8/layout/chevron2"/>
    <dgm:cxn modelId="{0E8C840E-61BE-49E8-9751-C1D4755A1450}" type="presParOf" srcId="{8BBB5D69-FBB7-4E16-BFCB-31A731599DBB}" destId="{7C95D136-5271-4064-9F30-EE2CB0FEB8B5}" srcOrd="0" destOrd="0" presId="urn:microsoft.com/office/officeart/2005/8/layout/chevron2"/>
    <dgm:cxn modelId="{E4C2F477-18FA-4327-8CE4-9A923F742F1C}" type="presParOf" srcId="{8BBB5D69-FBB7-4E16-BFCB-31A731599DBB}" destId="{E3A2E88C-9B71-45F4-B0FB-8A8C907D218F}" srcOrd="1" destOrd="0" presId="urn:microsoft.com/office/officeart/2005/8/layout/chevron2"/>
    <dgm:cxn modelId="{DE4BC92B-8DA3-48CD-B7C6-343746162767}" type="presParOf" srcId="{8F137A98-397F-427C-B007-D62260585E1C}" destId="{4FF3723B-F2AA-4B45-9639-CA3E5B30791C}" srcOrd="1" destOrd="0" presId="urn:microsoft.com/office/officeart/2005/8/layout/chevron2"/>
    <dgm:cxn modelId="{09C62EE2-1AB3-44E4-AC00-C68B33F8615C}" type="presParOf" srcId="{8F137A98-397F-427C-B007-D62260585E1C}" destId="{E82437C4-D05A-432A-B6DF-909F566AE50F}" srcOrd="2" destOrd="0" presId="urn:microsoft.com/office/officeart/2005/8/layout/chevron2"/>
    <dgm:cxn modelId="{9E40D290-7A8B-4283-B3C5-F1AC507595E2}" type="presParOf" srcId="{E82437C4-D05A-432A-B6DF-909F566AE50F}" destId="{28B91D2B-7F2E-4FB2-A6AA-F9F23183B666}" srcOrd="0" destOrd="0" presId="urn:microsoft.com/office/officeart/2005/8/layout/chevron2"/>
    <dgm:cxn modelId="{E09D9E5D-4214-4E01-8205-B8F94823AF43}" type="presParOf" srcId="{E82437C4-D05A-432A-B6DF-909F566AE50F}" destId="{09EB649A-0013-4EBC-95B9-DB404000CDAF}" srcOrd="1" destOrd="0" presId="urn:microsoft.com/office/officeart/2005/8/layout/chevron2"/>
    <dgm:cxn modelId="{BE408CB6-9EDF-42E1-8882-330C1979067A}" type="presParOf" srcId="{8F137A98-397F-427C-B007-D62260585E1C}" destId="{B44F7C95-EA0C-44EE-85BA-2B85D459CBE8}" srcOrd="3" destOrd="0" presId="urn:microsoft.com/office/officeart/2005/8/layout/chevron2"/>
    <dgm:cxn modelId="{7BBFF812-59DC-4E16-B752-C1CEC42827E7}" type="presParOf" srcId="{8F137A98-397F-427C-B007-D62260585E1C}" destId="{5071E1FC-7F7A-44CA-95A1-BC7F063562E1}" srcOrd="4" destOrd="0" presId="urn:microsoft.com/office/officeart/2005/8/layout/chevron2"/>
    <dgm:cxn modelId="{CC4AE550-3CF9-45A9-833A-5F25FD91026F}" type="presParOf" srcId="{5071E1FC-7F7A-44CA-95A1-BC7F063562E1}" destId="{61B37E98-2EB5-4323-97C2-162DA62EFD69}" srcOrd="0" destOrd="0" presId="urn:microsoft.com/office/officeart/2005/8/layout/chevron2"/>
    <dgm:cxn modelId="{724489E6-3CA9-41BB-B796-8B1332C79065}" type="presParOf" srcId="{5071E1FC-7F7A-44CA-95A1-BC7F063562E1}" destId="{2112D6AE-6839-486C-B381-F0A2E0255653}" srcOrd="1" destOrd="0" presId="urn:microsoft.com/office/officeart/2005/8/layout/chevron2"/>
    <dgm:cxn modelId="{D2DE25D5-9041-4976-80CA-0C6B4B9874DE}" type="presParOf" srcId="{8F137A98-397F-427C-B007-D62260585E1C}" destId="{916DC55E-7BBC-40E5-9447-85D279A81D77}" srcOrd="5" destOrd="0" presId="urn:microsoft.com/office/officeart/2005/8/layout/chevron2"/>
    <dgm:cxn modelId="{8F476679-F0F7-40B5-ACF6-552F6CE07829}" type="presParOf" srcId="{8F137A98-397F-427C-B007-D62260585E1C}" destId="{5D544AEA-1672-4667-9D92-4714C45F4C64}" srcOrd="6" destOrd="0" presId="urn:microsoft.com/office/officeart/2005/8/layout/chevron2"/>
    <dgm:cxn modelId="{B66DF4FF-AC1E-4C57-AAD1-9C8EE82E7CB3}" type="presParOf" srcId="{5D544AEA-1672-4667-9D92-4714C45F4C64}" destId="{AF7393DC-425B-4864-8073-8D2421943995}" srcOrd="0" destOrd="0" presId="urn:microsoft.com/office/officeart/2005/8/layout/chevron2"/>
    <dgm:cxn modelId="{138863CE-FAC3-40DC-ACEA-9672D648A7D0}" type="presParOf" srcId="{5D544AEA-1672-4667-9D92-4714C45F4C64}" destId="{6FF5DC24-4F19-4E08-859A-578D18CBD563}" srcOrd="1" destOrd="0" presId="urn:microsoft.com/office/officeart/2005/8/layout/chevron2"/>
    <dgm:cxn modelId="{04A5B098-D9C2-41B4-8CEF-F234E9DDACCA}" type="presParOf" srcId="{8F137A98-397F-427C-B007-D62260585E1C}" destId="{3A91F1D3-39C8-4E48-AB70-285B5C91ACB1}" srcOrd="7" destOrd="0" presId="urn:microsoft.com/office/officeart/2005/8/layout/chevron2"/>
    <dgm:cxn modelId="{AE33520A-D31D-4404-A242-FBE7D72F8175}" type="presParOf" srcId="{8F137A98-397F-427C-B007-D62260585E1C}" destId="{849CAD27-91D3-4BD6-84EF-ADE484A61B95}" srcOrd="8" destOrd="0" presId="urn:microsoft.com/office/officeart/2005/8/layout/chevron2"/>
    <dgm:cxn modelId="{94E5A39C-9DE3-42CA-9043-432CAA432325}" type="presParOf" srcId="{849CAD27-91D3-4BD6-84EF-ADE484A61B95}" destId="{F19F3806-6746-4F16-BFB6-855824BF96D0}" srcOrd="0" destOrd="0" presId="urn:microsoft.com/office/officeart/2005/8/layout/chevron2"/>
    <dgm:cxn modelId="{F850152B-2678-4EC5-ABBD-BD0BFD581419}" type="presParOf" srcId="{849CAD27-91D3-4BD6-84EF-ADE484A61B95}" destId="{A8539004-975F-496F-84C4-D0B2D88CB149}" srcOrd="1" destOrd="0" presId="urn:microsoft.com/office/officeart/2005/8/layout/chevron2"/>
    <dgm:cxn modelId="{BCE417E1-A76A-430A-8F78-96A61E13CBC6}" type="presParOf" srcId="{8F137A98-397F-427C-B007-D62260585E1C}" destId="{EBD133CD-505F-4561-A03B-97E7E3FDEDDD}" srcOrd="9" destOrd="0" presId="urn:microsoft.com/office/officeart/2005/8/layout/chevron2"/>
    <dgm:cxn modelId="{729C8874-7099-4C0C-9819-4DD50453AC48}" type="presParOf" srcId="{8F137A98-397F-427C-B007-D62260585E1C}" destId="{54B2BDBC-23E6-4014-914D-2AD3551E5E1D}" srcOrd="10" destOrd="0" presId="urn:microsoft.com/office/officeart/2005/8/layout/chevron2"/>
    <dgm:cxn modelId="{95CF9CD7-DA5F-48C5-A20E-ECCA7368D070}" type="presParOf" srcId="{54B2BDBC-23E6-4014-914D-2AD3551E5E1D}" destId="{3AA1F32E-17B1-4ED5-AA08-862A812C1352}" srcOrd="0" destOrd="0" presId="urn:microsoft.com/office/officeart/2005/8/layout/chevron2"/>
    <dgm:cxn modelId="{65A689BE-DA3A-4613-ADCD-D59F6C714855}" type="presParOf" srcId="{54B2BDBC-23E6-4014-914D-2AD3551E5E1D}" destId="{B380175E-A834-4627-B9A6-00DD323362E9}" srcOrd="1" destOrd="0" presId="urn:microsoft.com/office/officeart/2005/8/layout/chevron2"/>
    <dgm:cxn modelId="{88127677-0A7C-4902-84CF-937E581B890B}" type="presParOf" srcId="{8F137A98-397F-427C-B007-D62260585E1C}" destId="{52483F41-4338-4814-908C-FF1D23B6C7F7}" srcOrd="11" destOrd="0" presId="urn:microsoft.com/office/officeart/2005/8/layout/chevron2"/>
    <dgm:cxn modelId="{2092EC52-CE28-445D-AC69-2951D1FDDA54}" type="presParOf" srcId="{8F137A98-397F-427C-B007-D62260585E1C}" destId="{9C5B70D5-E583-4414-9953-0F8F3A14F069}" srcOrd="12" destOrd="0" presId="urn:microsoft.com/office/officeart/2005/8/layout/chevron2"/>
    <dgm:cxn modelId="{EFFDB43C-A5F5-4D62-9C05-EB6CE905077D}" type="presParOf" srcId="{9C5B70D5-E583-4414-9953-0F8F3A14F069}" destId="{1DB731EA-9CC2-4F88-AAAA-E4AAC29BAE81}" srcOrd="0" destOrd="0" presId="urn:microsoft.com/office/officeart/2005/8/layout/chevron2"/>
    <dgm:cxn modelId="{87FB0761-F056-43EE-B2AD-5C2F9C873DCE}" type="presParOf" srcId="{9C5B70D5-E583-4414-9953-0F8F3A14F069}" destId="{790EB803-2F79-48B6-BABC-2057812F25A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46FBAB-810F-4A82-BA23-4186055944F8}">
      <dsp:nvSpPr>
        <dsp:cNvPr id="0" name=""/>
        <dsp:cNvSpPr/>
      </dsp:nvSpPr>
      <dsp:spPr>
        <a:xfrm rot="5400000">
          <a:off x="1454101" y="-1454101"/>
          <a:ext cx="3492488" cy="6400690"/>
        </a:xfrm>
        <a:prstGeom prst="flowChartManualOperation">
          <a:avLst/>
        </a:prstGeom>
        <a:solidFill>
          <a:schemeClr val="accent3">
            <a:lumMod val="40000"/>
            <a:lumOff val="6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6850" tIns="0" rIns="198438" bIns="0" numCol="1" spcCol="1270" anchor="ctr" anchorCtr="0">
          <a:noAutofit/>
        </a:bodyPr>
        <a:lstStyle/>
        <a:p>
          <a:pPr lvl="0" algn="ctr" defTabSz="13779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100" b="1" kern="1200" dirty="0" smtClean="0"/>
            <a:t>تمكن المحلل من التغلب على مشكلة الحجم </a:t>
          </a:r>
          <a:r>
            <a:rPr lang="ar-SA" sz="3100" b="1" kern="1200" dirty="0" err="1" smtClean="0"/>
            <a:t>فى</a:t>
          </a:r>
          <a:r>
            <a:rPr lang="ar-SA" sz="3100" b="1" kern="1200" dirty="0" smtClean="0"/>
            <a:t> الجوانب المالية والمحاسبية ، </a:t>
          </a:r>
          <a:r>
            <a:rPr lang="ar-SA" sz="3100" b="1" kern="1200" dirty="0" err="1" smtClean="0"/>
            <a:t>والتى</a:t>
          </a:r>
          <a:r>
            <a:rPr lang="ar-SA" sz="3100" b="1" kern="1200" dirty="0" smtClean="0"/>
            <a:t> تنشأ عند مقارنة </a:t>
          </a:r>
          <a:r>
            <a:rPr lang="ar-SA" sz="3100" b="1" kern="1200" dirty="0" err="1" smtClean="0"/>
            <a:t>الارقام</a:t>
          </a:r>
          <a:r>
            <a:rPr lang="ar-SA" sz="3100" b="1" kern="1200" dirty="0" smtClean="0"/>
            <a:t> المحاسبية والمؤشرات المالية لشركات يوجد </a:t>
          </a:r>
          <a:r>
            <a:rPr lang="ar-SA" sz="3100" b="1" kern="1200" dirty="0" err="1" smtClean="0"/>
            <a:t>بها</a:t>
          </a:r>
          <a:r>
            <a:rPr lang="ar-SA" sz="3100" b="1" kern="1200" dirty="0" smtClean="0"/>
            <a:t> تباين كبير </a:t>
          </a:r>
          <a:r>
            <a:rPr lang="ar-SA" sz="3100" b="1" kern="1200" dirty="0" err="1" smtClean="0"/>
            <a:t>فى</a:t>
          </a:r>
          <a:r>
            <a:rPr lang="ar-SA" sz="3100" b="1" kern="1200" dirty="0" smtClean="0"/>
            <a:t> الحجم (القيمة السوقية)</a:t>
          </a:r>
          <a:endParaRPr lang="ar-SA" sz="3100" b="1" kern="1200" dirty="0"/>
        </a:p>
      </dsp:txBody>
      <dsp:txXfrm rot="-5400000">
        <a:off x="0" y="698498"/>
        <a:ext cx="6400690" cy="20954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46FBAB-810F-4A82-BA23-4186055944F8}">
      <dsp:nvSpPr>
        <dsp:cNvPr id="0" name=""/>
        <dsp:cNvSpPr/>
      </dsp:nvSpPr>
      <dsp:spPr>
        <a:xfrm rot="5400000">
          <a:off x="5650336" y="1257811"/>
          <a:ext cx="3962400" cy="1446776"/>
        </a:xfrm>
        <a:prstGeom prst="flowChartManualOperati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0" tIns="0" rIns="139700" bIns="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200" b="1" kern="1200" smtClean="0"/>
            <a:t>1.تهتم بالأرقام والعوامل ذات الطابع الكمى ولا تقيس العوامل النوعية</a:t>
          </a:r>
          <a:endParaRPr lang="ar-SA" sz="2200" b="1" kern="1200" dirty="0"/>
        </a:p>
      </dsp:txBody>
      <dsp:txXfrm rot="-5400000">
        <a:off x="6908148" y="792479"/>
        <a:ext cx="1446776" cy="2377440"/>
      </dsp:txXfrm>
    </dsp:sp>
    <dsp:sp modelId="{882C7E3A-F683-4E9F-BBA4-9EA236449D39}">
      <dsp:nvSpPr>
        <dsp:cNvPr id="0" name=""/>
        <dsp:cNvSpPr/>
      </dsp:nvSpPr>
      <dsp:spPr>
        <a:xfrm rot="5400000">
          <a:off x="4095052" y="1257811"/>
          <a:ext cx="3962400" cy="1446776"/>
        </a:xfrm>
        <a:prstGeom prst="flowChartManualOperation">
          <a:avLst/>
        </a:prstGeom>
        <a:gradFill rotWithShape="0">
          <a:gsLst>
            <a:gs pos="0">
              <a:schemeClr val="accent4">
                <a:hueOff val="-1116192"/>
                <a:satOff val="6725"/>
                <a:lumOff val="539"/>
                <a:alphaOff val="0"/>
                <a:shade val="51000"/>
                <a:satMod val="130000"/>
              </a:schemeClr>
            </a:gs>
            <a:gs pos="80000">
              <a:schemeClr val="accent4">
                <a:hueOff val="-1116192"/>
                <a:satOff val="6725"/>
                <a:lumOff val="539"/>
                <a:alphaOff val="0"/>
                <a:shade val="93000"/>
                <a:satMod val="130000"/>
              </a:schemeClr>
            </a:gs>
            <a:gs pos="100000">
              <a:schemeClr val="accent4">
                <a:hueOff val="-1116192"/>
                <a:satOff val="6725"/>
                <a:lumOff val="53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0" tIns="0" rIns="139700" bIns="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200" b="1" kern="1200" smtClean="0"/>
            <a:t>2.الكثير من النسب هى مؤشر ساكن فى وضع معين كما هو فى تاريخ اعداد القوائم المالية </a:t>
          </a:r>
          <a:endParaRPr lang="ar-SA" sz="2200" b="1" kern="1200" dirty="0"/>
        </a:p>
      </dsp:txBody>
      <dsp:txXfrm rot="-5400000">
        <a:off x="5352864" y="792479"/>
        <a:ext cx="1446776" cy="2377440"/>
      </dsp:txXfrm>
    </dsp:sp>
    <dsp:sp modelId="{4D57B4A3-FE9A-43D8-A9DF-65A416327CDB}">
      <dsp:nvSpPr>
        <dsp:cNvPr id="0" name=""/>
        <dsp:cNvSpPr/>
      </dsp:nvSpPr>
      <dsp:spPr>
        <a:xfrm rot="5400000">
          <a:off x="2539767" y="1257811"/>
          <a:ext cx="3962400" cy="1446776"/>
        </a:xfrm>
        <a:prstGeom prst="flowChartManualOperation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shade val="51000"/>
                <a:satMod val="130000"/>
              </a:schemeClr>
            </a:gs>
            <a:gs pos="80000">
              <a:schemeClr val="accent4">
                <a:hueOff val="-2232385"/>
                <a:satOff val="13449"/>
                <a:lumOff val="1078"/>
                <a:alphaOff val="0"/>
                <a:shade val="93000"/>
                <a:satMod val="13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0" tIns="0" rIns="139700" bIns="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200" b="1" kern="1200" smtClean="0"/>
            <a:t>3.تتأثر باختلاف الطرق المحاسبية </a:t>
          </a:r>
          <a:endParaRPr lang="ar-SA" sz="2200" b="1" kern="1200" dirty="0"/>
        </a:p>
      </dsp:txBody>
      <dsp:txXfrm rot="-5400000">
        <a:off x="3797579" y="792479"/>
        <a:ext cx="1446776" cy="2377440"/>
      </dsp:txXfrm>
    </dsp:sp>
    <dsp:sp modelId="{60B8B355-153D-4B70-BADD-DF46D872BB75}">
      <dsp:nvSpPr>
        <dsp:cNvPr id="0" name=""/>
        <dsp:cNvSpPr/>
      </dsp:nvSpPr>
      <dsp:spPr>
        <a:xfrm rot="5400000">
          <a:off x="984482" y="1257811"/>
          <a:ext cx="3962400" cy="1446776"/>
        </a:xfrm>
        <a:prstGeom prst="flowChartManualOperation">
          <a:avLst/>
        </a:prstGeom>
        <a:gradFill rotWithShape="0">
          <a:gsLst>
            <a:gs pos="0">
              <a:schemeClr val="accent4">
                <a:hueOff val="-3348577"/>
                <a:satOff val="20174"/>
                <a:lumOff val="1617"/>
                <a:alphaOff val="0"/>
                <a:shade val="51000"/>
                <a:satMod val="130000"/>
              </a:schemeClr>
            </a:gs>
            <a:gs pos="80000">
              <a:schemeClr val="accent4">
                <a:hueOff val="-3348577"/>
                <a:satOff val="20174"/>
                <a:lumOff val="1617"/>
                <a:alphaOff val="0"/>
                <a:shade val="93000"/>
                <a:satMod val="130000"/>
              </a:schemeClr>
            </a:gs>
            <a:gs pos="100000">
              <a:schemeClr val="accent4">
                <a:hueOff val="-3348577"/>
                <a:satOff val="20174"/>
                <a:lumOff val="161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0" tIns="0" rIns="139700" bIns="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200" b="1" kern="1200" smtClean="0"/>
            <a:t>4.عرضة للتلاعب من قبل الادارة </a:t>
          </a:r>
          <a:endParaRPr lang="ar-SA" sz="2200" b="1" kern="1200" dirty="0"/>
        </a:p>
      </dsp:txBody>
      <dsp:txXfrm rot="-5400000">
        <a:off x="2242294" y="792479"/>
        <a:ext cx="1446776" cy="2377440"/>
      </dsp:txXfrm>
    </dsp:sp>
    <dsp:sp modelId="{2A5E1303-4B69-499D-93BF-B8F71995D2C8}">
      <dsp:nvSpPr>
        <dsp:cNvPr id="0" name=""/>
        <dsp:cNvSpPr/>
      </dsp:nvSpPr>
      <dsp:spPr>
        <a:xfrm rot="5400000">
          <a:off x="-912646" y="915967"/>
          <a:ext cx="3962400" cy="2130465"/>
        </a:xfrm>
        <a:prstGeom prst="flowChartManualOperation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0" tIns="0" rIns="139700" bIns="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200" b="1" kern="1200" smtClean="0"/>
            <a:t>5.خلال فترات التضخم تصبح النسب لفترات مالية مختلفة غير فابلة للمقارنة وذلك لان القوائم المالية مبنية على اساس التكلفة التاريخية </a:t>
          </a:r>
          <a:endParaRPr lang="ar-SA" sz="2200" b="1" kern="1200" dirty="0"/>
        </a:p>
      </dsp:txBody>
      <dsp:txXfrm rot="-5400000">
        <a:off x="3321" y="792480"/>
        <a:ext cx="2130465" cy="23774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10D18F-22EF-4955-9FD9-C88BEC6508D4}">
      <dsp:nvSpPr>
        <dsp:cNvPr id="0" name=""/>
        <dsp:cNvSpPr/>
      </dsp:nvSpPr>
      <dsp:spPr>
        <a:xfrm rot="10800000">
          <a:off x="141157" y="12122"/>
          <a:ext cx="5660751" cy="1288888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000" b="1" kern="1200" dirty="0" smtClean="0"/>
            <a:t>تستخدم لتحديد مدى التقدم </a:t>
          </a:r>
          <a:r>
            <a:rPr lang="ar-SA" sz="2000" b="1" kern="1200" dirty="0" err="1" smtClean="0"/>
            <a:t>او</a:t>
          </a:r>
          <a:r>
            <a:rPr lang="ar-SA" sz="2000" b="1" kern="1200" dirty="0" smtClean="0"/>
            <a:t> التراجع </a:t>
          </a:r>
          <a:r>
            <a:rPr lang="ar-SA" sz="2000" b="1" kern="1200" dirty="0" err="1" smtClean="0"/>
            <a:t>فى</a:t>
          </a:r>
          <a:r>
            <a:rPr lang="ar-SA" sz="2000" b="1" kern="1200" dirty="0" smtClean="0"/>
            <a:t> </a:t>
          </a:r>
          <a:r>
            <a:rPr lang="ar-SA" sz="2000" b="1" kern="1200" dirty="0" err="1" smtClean="0"/>
            <a:t>اى</a:t>
          </a:r>
          <a:r>
            <a:rPr lang="ar-SA" sz="2000" b="1" kern="1200" dirty="0" smtClean="0"/>
            <a:t> من نشاطات الشركة خلال فترة زمنية محددة ، ويتم ذلك بمقارنة النسب المالية لهذه السنة بعدد من السنوات السابقة.</a:t>
          </a:r>
          <a:endParaRPr lang="ar-SA" sz="2000" kern="1200" dirty="0"/>
        </a:p>
      </dsp:txBody>
      <dsp:txXfrm rot="10800000">
        <a:off x="624490" y="173233"/>
        <a:ext cx="5177418" cy="966666"/>
      </dsp:txXfrm>
    </dsp:sp>
    <dsp:sp modelId="{20E78108-B6FA-4677-9641-5101069E7267}">
      <dsp:nvSpPr>
        <dsp:cNvPr id="0" name=""/>
        <dsp:cNvSpPr/>
      </dsp:nvSpPr>
      <dsp:spPr>
        <a:xfrm>
          <a:off x="5787803" y="4169"/>
          <a:ext cx="2343347" cy="1288888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dirty="0" smtClean="0"/>
            <a:t>تحليل الاتجاه العام :</a:t>
          </a:r>
          <a:endParaRPr lang="ar-SA" sz="2000" kern="1200" dirty="0"/>
        </a:p>
      </dsp:txBody>
      <dsp:txXfrm>
        <a:off x="5850721" y="67087"/>
        <a:ext cx="2217511" cy="1163052"/>
      </dsp:txXfrm>
    </dsp:sp>
    <dsp:sp modelId="{7AD2664B-83CE-4977-813C-FD706FA07B21}">
      <dsp:nvSpPr>
        <dsp:cNvPr id="0" name=""/>
        <dsp:cNvSpPr/>
      </dsp:nvSpPr>
      <dsp:spPr>
        <a:xfrm rot="10800000">
          <a:off x="141157" y="1429899"/>
          <a:ext cx="5660751" cy="1288888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000" b="1" kern="1200" dirty="0" smtClean="0"/>
            <a:t>لنفس العدد من السنوات ، وتفيد هذه المقارنة </a:t>
          </a:r>
          <a:r>
            <a:rPr lang="ar-SA" sz="2000" b="1" kern="1200" dirty="0" err="1" smtClean="0"/>
            <a:t>فى</a:t>
          </a:r>
          <a:r>
            <a:rPr lang="ar-SA" sz="2000" b="1" kern="1200" dirty="0" smtClean="0"/>
            <a:t> معرفة </a:t>
          </a:r>
          <a:r>
            <a:rPr lang="ar-SA" sz="2000" b="1" kern="1200" dirty="0" err="1" smtClean="0"/>
            <a:t>اى</a:t>
          </a:r>
          <a:r>
            <a:rPr lang="ar-SA" sz="2000" b="1" kern="1200" dirty="0" smtClean="0"/>
            <a:t> الشركتين </a:t>
          </a:r>
          <a:r>
            <a:rPr lang="ar-SA" sz="2000" b="1" kern="1200" dirty="0" err="1" smtClean="0"/>
            <a:t>اقوى</a:t>
          </a:r>
          <a:r>
            <a:rPr lang="ar-SA" sz="2000" b="1" kern="1200" dirty="0" smtClean="0"/>
            <a:t>.</a:t>
          </a:r>
          <a:endParaRPr lang="ar-SA" sz="2000" kern="1200" dirty="0"/>
        </a:p>
      </dsp:txBody>
      <dsp:txXfrm rot="10800000">
        <a:off x="624490" y="1591010"/>
        <a:ext cx="5177418" cy="966666"/>
      </dsp:txXfrm>
    </dsp:sp>
    <dsp:sp modelId="{FB675AC8-2CC4-499C-978A-9FCE665294F3}">
      <dsp:nvSpPr>
        <dsp:cNvPr id="0" name=""/>
        <dsp:cNvSpPr/>
      </dsp:nvSpPr>
      <dsp:spPr>
        <a:xfrm>
          <a:off x="5787803" y="1421946"/>
          <a:ext cx="2343347" cy="1288888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smtClean="0"/>
            <a:t>2.مقارنة نسب شركة مع شركة اخرى مماثلة</a:t>
          </a:r>
          <a:endParaRPr lang="ar-SA" sz="2000" kern="1200" dirty="0"/>
        </a:p>
      </dsp:txBody>
      <dsp:txXfrm>
        <a:off x="5850721" y="1484864"/>
        <a:ext cx="2217511" cy="1163052"/>
      </dsp:txXfrm>
    </dsp:sp>
    <dsp:sp modelId="{E04826A4-F375-41C1-BF54-A587E23EAA61}">
      <dsp:nvSpPr>
        <dsp:cNvPr id="0" name=""/>
        <dsp:cNvSpPr/>
      </dsp:nvSpPr>
      <dsp:spPr>
        <a:xfrm rot="10800000">
          <a:off x="130960" y="2839723"/>
          <a:ext cx="5655223" cy="1912220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000" b="1" kern="1200" dirty="0" smtClean="0"/>
            <a:t>يقصد </a:t>
          </a:r>
          <a:r>
            <a:rPr lang="ar-SA" sz="2000" b="1" kern="1200" dirty="0" err="1" smtClean="0"/>
            <a:t>بها</a:t>
          </a:r>
          <a:r>
            <a:rPr lang="ar-SA" sz="2000" b="1" kern="1200" dirty="0" smtClean="0"/>
            <a:t> مقارنة النسب المالية للشركة مع متوسط النسب المالية للشركات الأخرى التي تعمل </a:t>
          </a:r>
          <a:r>
            <a:rPr lang="ar-SA" sz="2000" b="1" kern="1200" dirty="0" err="1" smtClean="0"/>
            <a:t>فى</a:t>
          </a:r>
          <a:r>
            <a:rPr lang="ar-SA" sz="2000" b="1" kern="1200" dirty="0" smtClean="0"/>
            <a:t> هذا المجال ، وتفيد هذه المقارنة </a:t>
          </a:r>
          <a:r>
            <a:rPr lang="ar-SA" sz="2000" b="1" kern="1200" dirty="0" err="1" smtClean="0"/>
            <a:t>فى</a:t>
          </a:r>
          <a:r>
            <a:rPr lang="ar-SA" sz="2000" b="1" kern="1200" dirty="0" smtClean="0"/>
            <a:t> تحديد المركز </a:t>
          </a:r>
          <a:r>
            <a:rPr lang="ar-SA" sz="2000" b="1" kern="1200" dirty="0" err="1" smtClean="0"/>
            <a:t>التنافسى</a:t>
          </a:r>
          <a:r>
            <a:rPr lang="ar-SA" sz="2000" b="1" kern="1200" dirty="0" smtClean="0"/>
            <a:t> لها </a:t>
          </a:r>
          <a:r>
            <a:rPr lang="ar-SA" sz="2000" b="1" kern="1200" dirty="0" err="1" smtClean="0"/>
            <a:t>فى</a:t>
          </a:r>
          <a:r>
            <a:rPr lang="ar-SA" sz="2000" b="1" kern="1200" dirty="0" smtClean="0"/>
            <a:t> السوق بالنسبة للقطاع الاقتصادي </a:t>
          </a:r>
          <a:r>
            <a:rPr lang="ar-SA" sz="2000" b="1" kern="1200" dirty="0" err="1" smtClean="0"/>
            <a:t>الذى</a:t>
          </a:r>
          <a:r>
            <a:rPr lang="ar-SA" sz="2000" b="1" kern="1200" dirty="0" smtClean="0"/>
            <a:t> </a:t>
          </a:r>
          <a:r>
            <a:rPr lang="ar-SA" sz="2000" b="1" kern="1200" dirty="0" err="1" smtClean="0"/>
            <a:t>تنتمى</a:t>
          </a:r>
          <a:r>
            <a:rPr lang="ar-SA" sz="2000" b="1" kern="1200" dirty="0" smtClean="0"/>
            <a:t> </a:t>
          </a:r>
          <a:r>
            <a:rPr lang="ar-SA" sz="2000" b="1" kern="1200" dirty="0" err="1" smtClean="0"/>
            <a:t>اليه</a:t>
          </a:r>
          <a:r>
            <a:rPr lang="ar-SA" sz="2000" b="1" kern="1200" dirty="0" smtClean="0"/>
            <a:t>.</a:t>
          </a:r>
          <a:endParaRPr lang="fr-CA" sz="2000" b="1" kern="1200" dirty="0" smtClean="0"/>
        </a:p>
      </dsp:txBody>
      <dsp:txXfrm rot="10800000">
        <a:off x="848042" y="3078750"/>
        <a:ext cx="4938141" cy="1434165"/>
      </dsp:txXfrm>
    </dsp:sp>
    <dsp:sp modelId="{236176A1-4CEE-430A-8919-0D13070E54D5}">
      <dsp:nvSpPr>
        <dsp:cNvPr id="0" name=""/>
        <dsp:cNvSpPr/>
      </dsp:nvSpPr>
      <dsp:spPr>
        <a:xfrm>
          <a:off x="5786183" y="3151389"/>
          <a:ext cx="2341059" cy="1288888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smtClean="0"/>
            <a:t>3. معيار الصناعة :</a:t>
          </a:r>
          <a:endParaRPr lang="fr-CA" sz="2000" b="1" kern="1200" dirty="0" smtClean="0"/>
        </a:p>
      </dsp:txBody>
      <dsp:txXfrm>
        <a:off x="5849101" y="3214307"/>
        <a:ext cx="2215223" cy="116305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3D69D1-11AC-4893-BC85-56D636BB5A51}">
      <dsp:nvSpPr>
        <dsp:cNvPr id="0" name=""/>
        <dsp:cNvSpPr/>
      </dsp:nvSpPr>
      <dsp:spPr>
        <a:xfrm rot="5400000">
          <a:off x="3543732" y="135808"/>
          <a:ext cx="890392" cy="623274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200" b="1" kern="1200" smtClean="0"/>
            <a:t>1</a:t>
          </a:r>
          <a:endParaRPr lang="ar-SA" sz="3200" b="1" kern="1200" dirty="0"/>
        </a:p>
      </dsp:txBody>
      <dsp:txXfrm rot="-5400000">
        <a:off x="3677291" y="313886"/>
        <a:ext cx="623274" cy="267118"/>
      </dsp:txXfrm>
    </dsp:sp>
    <dsp:sp modelId="{D90FE673-410C-4EA1-B465-AE2CF77F2DB4}">
      <dsp:nvSpPr>
        <dsp:cNvPr id="0" name=""/>
        <dsp:cNvSpPr/>
      </dsp:nvSpPr>
      <dsp:spPr>
        <a:xfrm rot="16200000">
          <a:off x="1549115" y="-1546866"/>
          <a:ext cx="579059" cy="367729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27584" bIns="20320" numCol="1" spcCol="1270" anchor="ctr" anchorCtr="0">
          <a:noAutofit/>
        </a:bodyPr>
        <a:lstStyle/>
        <a:p>
          <a:pPr marL="285750" lvl="1" indent="-285750" algn="r" defTabSz="14224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3200" b="1" kern="1200" dirty="0" smtClean="0"/>
            <a:t>نسب السيولة </a:t>
          </a:r>
          <a:endParaRPr lang="ar-SA" sz="3200" b="1" kern="1200" dirty="0"/>
        </a:p>
      </dsp:txBody>
      <dsp:txXfrm rot="5400000">
        <a:off x="28267" y="30516"/>
        <a:ext cx="3649024" cy="522525"/>
      </dsp:txXfrm>
    </dsp:sp>
    <dsp:sp modelId="{84193A17-C707-4203-8BF5-F9E8432D4427}">
      <dsp:nvSpPr>
        <dsp:cNvPr id="0" name=""/>
        <dsp:cNvSpPr/>
      </dsp:nvSpPr>
      <dsp:spPr>
        <a:xfrm rot="5400000">
          <a:off x="3543732" y="906261"/>
          <a:ext cx="890392" cy="623274"/>
        </a:xfrm>
        <a:prstGeom prst="chevron">
          <a:avLst/>
        </a:prstGeom>
        <a:gradFill rotWithShape="0">
          <a:gsLst>
            <a:gs pos="0">
              <a:schemeClr val="accent4">
                <a:hueOff val="-1116192"/>
                <a:satOff val="6725"/>
                <a:lumOff val="539"/>
                <a:alphaOff val="0"/>
                <a:tint val="50000"/>
                <a:satMod val="300000"/>
              </a:schemeClr>
            </a:gs>
            <a:gs pos="35000">
              <a:schemeClr val="accent4">
                <a:hueOff val="-1116192"/>
                <a:satOff val="6725"/>
                <a:lumOff val="539"/>
                <a:alphaOff val="0"/>
                <a:tint val="37000"/>
                <a:satMod val="300000"/>
              </a:schemeClr>
            </a:gs>
            <a:gs pos="100000">
              <a:schemeClr val="accent4">
                <a:hueOff val="-1116192"/>
                <a:satOff val="6725"/>
                <a:lumOff val="539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-1116192"/>
              <a:satOff val="6725"/>
              <a:lumOff val="539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200" b="1" kern="1200" smtClean="0"/>
            <a:t>2</a:t>
          </a:r>
          <a:endParaRPr lang="ar-SA" sz="3200" b="1" kern="1200" dirty="0" smtClean="0"/>
        </a:p>
      </dsp:txBody>
      <dsp:txXfrm rot="-5400000">
        <a:off x="3677291" y="1084339"/>
        <a:ext cx="623274" cy="267118"/>
      </dsp:txXfrm>
    </dsp:sp>
    <dsp:sp modelId="{D40E06A6-B623-47BF-BC19-A0499A402679}">
      <dsp:nvSpPr>
        <dsp:cNvPr id="0" name=""/>
        <dsp:cNvSpPr/>
      </dsp:nvSpPr>
      <dsp:spPr>
        <a:xfrm rot="16200000">
          <a:off x="1549268" y="-776565"/>
          <a:ext cx="578755" cy="367729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1116192"/>
              <a:satOff val="6725"/>
              <a:lumOff val="53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27584" bIns="20320" numCol="1" spcCol="1270" anchor="ctr" anchorCtr="0">
          <a:noAutofit/>
        </a:bodyPr>
        <a:lstStyle/>
        <a:p>
          <a:pPr marL="285750" lvl="1" indent="-285750" algn="r" defTabSz="14224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3200" b="1" kern="1200" smtClean="0"/>
            <a:t>نسب النشاط </a:t>
          </a:r>
          <a:endParaRPr lang="ar-SA" sz="3200" b="1" kern="1200" dirty="0" smtClean="0"/>
        </a:p>
      </dsp:txBody>
      <dsp:txXfrm rot="5400000">
        <a:off x="28252" y="800955"/>
        <a:ext cx="3649039" cy="522251"/>
      </dsp:txXfrm>
    </dsp:sp>
    <dsp:sp modelId="{62B02BE4-47D8-42C7-BB7E-CD28BBA0E39E}">
      <dsp:nvSpPr>
        <dsp:cNvPr id="0" name=""/>
        <dsp:cNvSpPr/>
      </dsp:nvSpPr>
      <dsp:spPr>
        <a:xfrm rot="5400000">
          <a:off x="3543732" y="1676713"/>
          <a:ext cx="890392" cy="623274"/>
        </a:xfrm>
        <a:prstGeom prst="chevron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tint val="50000"/>
                <a:satMod val="300000"/>
              </a:schemeClr>
            </a:gs>
            <a:gs pos="35000">
              <a:schemeClr val="accent4">
                <a:hueOff val="-2232385"/>
                <a:satOff val="13449"/>
                <a:lumOff val="1078"/>
                <a:alphaOff val="0"/>
                <a:tint val="37000"/>
                <a:satMod val="30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-2232385"/>
              <a:satOff val="13449"/>
              <a:lumOff val="1078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200" b="1" kern="1200" smtClean="0"/>
            <a:t>3</a:t>
          </a:r>
          <a:endParaRPr lang="ar-SA" sz="3200" b="1" kern="1200" dirty="0" smtClean="0"/>
        </a:p>
      </dsp:txBody>
      <dsp:txXfrm rot="-5400000">
        <a:off x="3677291" y="1854791"/>
        <a:ext cx="623274" cy="267118"/>
      </dsp:txXfrm>
    </dsp:sp>
    <dsp:sp modelId="{D1AD761D-16E4-47C8-9221-C952DD42BC1F}">
      <dsp:nvSpPr>
        <dsp:cNvPr id="0" name=""/>
        <dsp:cNvSpPr/>
      </dsp:nvSpPr>
      <dsp:spPr>
        <a:xfrm rot="16200000">
          <a:off x="1549268" y="-6113"/>
          <a:ext cx="578755" cy="367729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2232385"/>
              <a:satOff val="13449"/>
              <a:lumOff val="107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27584" bIns="20320" numCol="1" spcCol="1270" anchor="ctr" anchorCtr="0">
          <a:noAutofit/>
        </a:bodyPr>
        <a:lstStyle/>
        <a:p>
          <a:pPr marL="285750" lvl="1" indent="-285750" algn="r" defTabSz="14224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3200" b="1" kern="1200" smtClean="0"/>
            <a:t>نسب الديون </a:t>
          </a:r>
          <a:endParaRPr lang="ar-SA" sz="3200" b="1" kern="1200" dirty="0" smtClean="0"/>
        </a:p>
      </dsp:txBody>
      <dsp:txXfrm rot="5400000">
        <a:off x="28252" y="1571407"/>
        <a:ext cx="3649039" cy="522251"/>
      </dsp:txXfrm>
    </dsp:sp>
    <dsp:sp modelId="{96AECC09-417E-44C9-9A10-DFBD4ECBD52D}">
      <dsp:nvSpPr>
        <dsp:cNvPr id="0" name=""/>
        <dsp:cNvSpPr/>
      </dsp:nvSpPr>
      <dsp:spPr>
        <a:xfrm rot="5400000">
          <a:off x="3543732" y="2447166"/>
          <a:ext cx="890392" cy="623274"/>
        </a:xfrm>
        <a:prstGeom prst="chevron">
          <a:avLst/>
        </a:prstGeom>
        <a:gradFill rotWithShape="0">
          <a:gsLst>
            <a:gs pos="0">
              <a:schemeClr val="accent4">
                <a:hueOff val="-3348577"/>
                <a:satOff val="20174"/>
                <a:lumOff val="1617"/>
                <a:alphaOff val="0"/>
                <a:tint val="50000"/>
                <a:satMod val="300000"/>
              </a:schemeClr>
            </a:gs>
            <a:gs pos="35000">
              <a:schemeClr val="accent4">
                <a:hueOff val="-3348577"/>
                <a:satOff val="20174"/>
                <a:lumOff val="1617"/>
                <a:alphaOff val="0"/>
                <a:tint val="37000"/>
                <a:satMod val="300000"/>
              </a:schemeClr>
            </a:gs>
            <a:gs pos="100000">
              <a:schemeClr val="accent4">
                <a:hueOff val="-3348577"/>
                <a:satOff val="20174"/>
                <a:lumOff val="1617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-3348577"/>
              <a:satOff val="20174"/>
              <a:lumOff val="1617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200" b="1" kern="1200" smtClean="0"/>
            <a:t>4</a:t>
          </a:r>
          <a:endParaRPr lang="ar-SA" sz="3200" b="1" kern="1200" dirty="0" smtClean="0"/>
        </a:p>
      </dsp:txBody>
      <dsp:txXfrm rot="-5400000">
        <a:off x="3677291" y="2625244"/>
        <a:ext cx="623274" cy="267118"/>
      </dsp:txXfrm>
    </dsp:sp>
    <dsp:sp modelId="{F74C6A58-B0FD-491F-81C7-20A0470238C5}">
      <dsp:nvSpPr>
        <dsp:cNvPr id="0" name=""/>
        <dsp:cNvSpPr/>
      </dsp:nvSpPr>
      <dsp:spPr>
        <a:xfrm rot="16200000">
          <a:off x="1549268" y="764339"/>
          <a:ext cx="578755" cy="367729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3348577"/>
              <a:satOff val="20174"/>
              <a:lumOff val="161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27584" bIns="20320" numCol="1" spcCol="1270" anchor="ctr" anchorCtr="0">
          <a:noAutofit/>
        </a:bodyPr>
        <a:lstStyle/>
        <a:p>
          <a:pPr marL="285750" lvl="1" indent="-285750" algn="r" defTabSz="14224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3200" b="1" kern="1200" smtClean="0"/>
            <a:t>نسب الربحية </a:t>
          </a:r>
          <a:endParaRPr lang="ar-SA" sz="3200" b="1" kern="1200" dirty="0" smtClean="0"/>
        </a:p>
      </dsp:txBody>
      <dsp:txXfrm rot="5400000">
        <a:off x="28252" y="2341859"/>
        <a:ext cx="3649039" cy="522251"/>
      </dsp:txXfrm>
    </dsp:sp>
    <dsp:sp modelId="{7E9C079B-A20D-4588-8A13-783917BA1CA6}">
      <dsp:nvSpPr>
        <dsp:cNvPr id="0" name=""/>
        <dsp:cNvSpPr/>
      </dsp:nvSpPr>
      <dsp:spPr>
        <a:xfrm rot="5400000">
          <a:off x="3543732" y="3217618"/>
          <a:ext cx="890392" cy="623274"/>
        </a:xfrm>
        <a:prstGeom prst="chevron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200" b="1" kern="1200" smtClean="0"/>
            <a:t>5</a:t>
          </a:r>
          <a:endParaRPr lang="ar-SA" sz="3200" b="1" kern="1200" dirty="0" smtClean="0"/>
        </a:p>
      </dsp:txBody>
      <dsp:txXfrm rot="-5400000">
        <a:off x="3677291" y="3395696"/>
        <a:ext cx="623274" cy="267118"/>
      </dsp:txXfrm>
    </dsp:sp>
    <dsp:sp modelId="{D3C088A6-8CF4-4F76-9BD5-BC7379951452}">
      <dsp:nvSpPr>
        <dsp:cNvPr id="0" name=""/>
        <dsp:cNvSpPr/>
      </dsp:nvSpPr>
      <dsp:spPr>
        <a:xfrm rot="16200000">
          <a:off x="1549268" y="1534791"/>
          <a:ext cx="578755" cy="367729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27584" bIns="20320" numCol="1" spcCol="1270" anchor="ctr" anchorCtr="0">
          <a:noAutofit/>
        </a:bodyPr>
        <a:lstStyle/>
        <a:p>
          <a:pPr marL="285750" lvl="1" indent="-285750" algn="r" defTabSz="14224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3200" b="1" kern="1200" dirty="0" smtClean="0"/>
            <a:t>نسب السوق</a:t>
          </a:r>
        </a:p>
      </dsp:txBody>
      <dsp:txXfrm rot="5400000">
        <a:off x="28252" y="3112311"/>
        <a:ext cx="3649039" cy="52225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04B8B3-B070-42B5-851F-5A7949A44C51}">
      <dsp:nvSpPr>
        <dsp:cNvPr id="0" name=""/>
        <dsp:cNvSpPr/>
      </dsp:nvSpPr>
      <dsp:spPr>
        <a:xfrm>
          <a:off x="0" y="0"/>
          <a:ext cx="8143932" cy="1371600"/>
        </a:xfrm>
        <a:prstGeom prst="rect">
          <a:avLst/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600" b="1" kern="1200" dirty="0" smtClean="0"/>
            <a:t>نسب المديونية أو الرفع </a:t>
          </a:r>
          <a:r>
            <a:rPr lang="ar-SA" sz="2600" b="1" kern="1200" dirty="0" err="1" smtClean="0"/>
            <a:t>المالى</a:t>
          </a:r>
          <a:endParaRPr lang="ar-SA" sz="2600" b="1" kern="1200" dirty="0"/>
        </a:p>
      </dsp:txBody>
      <dsp:txXfrm>
        <a:off x="0" y="0"/>
        <a:ext cx="8143932" cy="1371600"/>
      </dsp:txXfrm>
    </dsp:sp>
    <dsp:sp modelId="{0444491A-347B-419D-A525-9FD03446B2AC}">
      <dsp:nvSpPr>
        <dsp:cNvPr id="0" name=""/>
        <dsp:cNvSpPr/>
      </dsp:nvSpPr>
      <dsp:spPr>
        <a:xfrm>
          <a:off x="994" y="1371600"/>
          <a:ext cx="1628388" cy="288036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dirty="0" smtClean="0"/>
            <a:t>5.نسبة عدد مرات تغطية الفوائد</a:t>
          </a:r>
          <a:endParaRPr lang="ar-SA" sz="2400" kern="1200" dirty="0"/>
        </a:p>
      </dsp:txBody>
      <dsp:txXfrm>
        <a:off x="994" y="1371600"/>
        <a:ext cx="1628388" cy="2880360"/>
      </dsp:txXfrm>
    </dsp:sp>
    <dsp:sp modelId="{1709E478-B572-4762-9391-798FA91B6354}">
      <dsp:nvSpPr>
        <dsp:cNvPr id="0" name=""/>
        <dsp:cNvSpPr/>
      </dsp:nvSpPr>
      <dsp:spPr>
        <a:xfrm>
          <a:off x="1629382" y="1371600"/>
          <a:ext cx="1628388" cy="2880360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dirty="0" smtClean="0"/>
            <a:t>4.نسبة الديون طويلة الأجل إلى مجموع حقوق الملكية</a:t>
          </a:r>
          <a:endParaRPr lang="ar-SA" sz="2400" kern="1200" dirty="0"/>
        </a:p>
      </dsp:txBody>
      <dsp:txXfrm>
        <a:off x="1629382" y="1371600"/>
        <a:ext cx="1628388" cy="2880360"/>
      </dsp:txXfrm>
    </dsp:sp>
    <dsp:sp modelId="{C81DDDEB-7035-46BA-B914-34EC0B70936F}">
      <dsp:nvSpPr>
        <dsp:cNvPr id="0" name=""/>
        <dsp:cNvSpPr/>
      </dsp:nvSpPr>
      <dsp:spPr>
        <a:xfrm>
          <a:off x="3257771" y="1371600"/>
          <a:ext cx="1628388" cy="288036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dirty="0" smtClean="0"/>
            <a:t>3.نسبة إجمالي الديون إلى حقوق الملكية </a:t>
          </a:r>
          <a:endParaRPr lang="ar-SA" sz="2400" kern="1200" dirty="0"/>
        </a:p>
      </dsp:txBody>
      <dsp:txXfrm>
        <a:off x="3257771" y="1371600"/>
        <a:ext cx="1628388" cy="2880360"/>
      </dsp:txXfrm>
    </dsp:sp>
    <dsp:sp modelId="{23028CB9-8B84-41FC-AEDF-7E6C9FCEE406}">
      <dsp:nvSpPr>
        <dsp:cNvPr id="0" name=""/>
        <dsp:cNvSpPr/>
      </dsp:nvSpPr>
      <dsp:spPr>
        <a:xfrm>
          <a:off x="4886160" y="1371600"/>
          <a:ext cx="1628388" cy="2880360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dirty="0" smtClean="0"/>
            <a:t>2.نسبة الديون طويلة الأجل إلى مجموع الأصول </a:t>
          </a:r>
          <a:endParaRPr lang="ar-SA" sz="2400" kern="1200" dirty="0"/>
        </a:p>
      </dsp:txBody>
      <dsp:txXfrm>
        <a:off x="4886160" y="1371600"/>
        <a:ext cx="1628388" cy="2880360"/>
      </dsp:txXfrm>
    </dsp:sp>
    <dsp:sp modelId="{42BEA19C-9323-4C76-86C9-A2CB70DF6529}">
      <dsp:nvSpPr>
        <dsp:cNvPr id="0" name=""/>
        <dsp:cNvSpPr/>
      </dsp:nvSpPr>
      <dsp:spPr>
        <a:xfrm>
          <a:off x="6514549" y="1371600"/>
          <a:ext cx="1628388" cy="2880360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dirty="0" smtClean="0"/>
            <a:t>1.نسبة إجمالي الديون إلى إجمالي الأصول </a:t>
          </a:r>
          <a:endParaRPr lang="ar-SA" sz="2400" kern="1200" dirty="0"/>
        </a:p>
      </dsp:txBody>
      <dsp:txXfrm>
        <a:off x="6514549" y="1371600"/>
        <a:ext cx="1628388" cy="2880360"/>
      </dsp:txXfrm>
    </dsp:sp>
    <dsp:sp modelId="{27AB0379-0D5C-4220-A563-A1EDE9919463}">
      <dsp:nvSpPr>
        <dsp:cNvPr id="0" name=""/>
        <dsp:cNvSpPr/>
      </dsp:nvSpPr>
      <dsp:spPr>
        <a:xfrm>
          <a:off x="0" y="4251960"/>
          <a:ext cx="8143932" cy="320040"/>
        </a:xfrm>
        <a:prstGeom prst="rect">
          <a:avLst/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0E4B4E-5AB1-41E1-990C-DD0662ADD65E}">
      <dsp:nvSpPr>
        <dsp:cNvPr id="0" name=""/>
        <dsp:cNvSpPr/>
      </dsp:nvSpPr>
      <dsp:spPr>
        <a:xfrm>
          <a:off x="6250696" y="1882816"/>
          <a:ext cx="1095160" cy="11974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200" b="1" kern="1200" dirty="0" smtClean="0"/>
            <a:t>نسب الربحية</a:t>
          </a:r>
          <a:endParaRPr lang="ar-SA" sz="2200" b="1" kern="1200" dirty="0"/>
        </a:p>
      </dsp:txBody>
      <dsp:txXfrm>
        <a:off x="6282772" y="1914892"/>
        <a:ext cx="1031008" cy="1133274"/>
      </dsp:txXfrm>
    </dsp:sp>
    <dsp:sp modelId="{EE129468-C11F-428E-B73C-CB62986925F7}">
      <dsp:nvSpPr>
        <dsp:cNvPr id="0" name=""/>
        <dsp:cNvSpPr/>
      </dsp:nvSpPr>
      <dsp:spPr>
        <a:xfrm rot="15416685">
          <a:off x="5062026" y="1526351"/>
          <a:ext cx="1939276" cy="21204"/>
        </a:xfrm>
        <a:custGeom>
          <a:avLst/>
          <a:gdLst/>
          <a:ahLst/>
          <a:cxnLst/>
          <a:rect l="0" t="0" r="0" b="0"/>
          <a:pathLst>
            <a:path>
              <a:moveTo>
                <a:pt x="0" y="10602"/>
              </a:moveTo>
              <a:lnTo>
                <a:pt x="1939276" y="1060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2200" kern="1200"/>
        </a:p>
      </dsp:txBody>
      <dsp:txXfrm rot="10800000">
        <a:off x="5983182" y="1488471"/>
        <a:ext cx="96963" cy="96963"/>
      </dsp:txXfrm>
    </dsp:sp>
    <dsp:sp modelId="{FB073192-07CE-496D-A115-946B3DE2FA9D}">
      <dsp:nvSpPr>
        <dsp:cNvPr id="0" name=""/>
        <dsp:cNvSpPr/>
      </dsp:nvSpPr>
      <dsp:spPr>
        <a:xfrm>
          <a:off x="3694460" y="318587"/>
          <a:ext cx="2118171" cy="5475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200" b="1" kern="1200" dirty="0" smtClean="0"/>
            <a:t>معدل العائد على الاستثمار</a:t>
          </a:r>
          <a:endParaRPr lang="ar-SA" sz="2200" b="1" kern="1200" dirty="0"/>
        </a:p>
      </dsp:txBody>
      <dsp:txXfrm>
        <a:off x="3710498" y="334625"/>
        <a:ext cx="2086095" cy="515504"/>
      </dsp:txXfrm>
    </dsp:sp>
    <dsp:sp modelId="{71511583-7151-48EC-8E9F-6B3E0A07BF60}">
      <dsp:nvSpPr>
        <dsp:cNvPr id="0" name=""/>
        <dsp:cNvSpPr/>
      </dsp:nvSpPr>
      <dsp:spPr>
        <a:xfrm rot="12942401">
          <a:off x="3205690" y="424346"/>
          <a:ext cx="539477" cy="21204"/>
        </a:xfrm>
        <a:custGeom>
          <a:avLst/>
          <a:gdLst/>
          <a:ahLst/>
          <a:cxnLst/>
          <a:rect l="0" t="0" r="0" b="0"/>
          <a:pathLst>
            <a:path>
              <a:moveTo>
                <a:pt x="0" y="10602"/>
              </a:moveTo>
              <a:lnTo>
                <a:pt x="539477" y="1060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2200" kern="1200"/>
        </a:p>
      </dsp:txBody>
      <dsp:txXfrm rot="10800000">
        <a:off x="3461941" y="421461"/>
        <a:ext cx="26973" cy="26973"/>
      </dsp:txXfrm>
    </dsp:sp>
    <dsp:sp modelId="{8A40780F-A144-4605-8E44-A8D0F01D9592}">
      <dsp:nvSpPr>
        <dsp:cNvPr id="0" name=""/>
        <dsp:cNvSpPr/>
      </dsp:nvSpPr>
      <dsp:spPr>
        <a:xfrm>
          <a:off x="1226703" y="3729"/>
          <a:ext cx="2029693" cy="5475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200" b="1" kern="1200" dirty="0" smtClean="0"/>
            <a:t>معدل العائد على </a:t>
          </a:r>
          <a:r>
            <a:rPr lang="ar-SA" sz="2200" b="1" kern="1200" dirty="0" err="1" smtClean="0"/>
            <a:t>الاصول</a:t>
          </a:r>
          <a:endParaRPr lang="ar-SA" sz="2200" b="1" kern="1200" dirty="0"/>
        </a:p>
      </dsp:txBody>
      <dsp:txXfrm>
        <a:off x="1242741" y="19767"/>
        <a:ext cx="1997617" cy="515504"/>
      </dsp:txXfrm>
    </dsp:sp>
    <dsp:sp modelId="{DF3B1003-5317-4565-83DF-69E5FF6B7BE6}">
      <dsp:nvSpPr>
        <dsp:cNvPr id="0" name=""/>
        <dsp:cNvSpPr/>
      </dsp:nvSpPr>
      <dsp:spPr>
        <a:xfrm rot="8657599">
          <a:off x="3205690" y="739204"/>
          <a:ext cx="539477" cy="21204"/>
        </a:xfrm>
        <a:custGeom>
          <a:avLst/>
          <a:gdLst/>
          <a:ahLst/>
          <a:cxnLst/>
          <a:rect l="0" t="0" r="0" b="0"/>
          <a:pathLst>
            <a:path>
              <a:moveTo>
                <a:pt x="0" y="10602"/>
              </a:moveTo>
              <a:lnTo>
                <a:pt x="539477" y="1060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2200" kern="1200"/>
        </a:p>
      </dsp:txBody>
      <dsp:txXfrm rot="10800000">
        <a:off x="3461941" y="736320"/>
        <a:ext cx="26973" cy="26973"/>
      </dsp:txXfrm>
    </dsp:sp>
    <dsp:sp modelId="{7A97A141-364B-4553-A6B1-80242DF0E964}">
      <dsp:nvSpPr>
        <dsp:cNvPr id="0" name=""/>
        <dsp:cNvSpPr/>
      </dsp:nvSpPr>
      <dsp:spPr>
        <a:xfrm>
          <a:off x="1226703" y="633446"/>
          <a:ext cx="2029693" cy="5475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200" b="1" kern="1200" dirty="0" smtClean="0"/>
            <a:t>معدل العائد على حقوق الملكية </a:t>
          </a:r>
          <a:endParaRPr lang="ar-SA" sz="2200" b="1" kern="1200" dirty="0"/>
        </a:p>
      </dsp:txBody>
      <dsp:txXfrm>
        <a:off x="1242741" y="649484"/>
        <a:ext cx="1997617" cy="515504"/>
      </dsp:txXfrm>
    </dsp:sp>
    <dsp:sp modelId="{F1FD5BAD-0276-4B77-8BC9-DF8DED211E7D}">
      <dsp:nvSpPr>
        <dsp:cNvPr id="0" name=""/>
        <dsp:cNvSpPr/>
      </dsp:nvSpPr>
      <dsp:spPr>
        <a:xfrm rot="15049260">
          <a:off x="5364941" y="1841209"/>
          <a:ext cx="1333444" cy="21204"/>
        </a:xfrm>
        <a:custGeom>
          <a:avLst/>
          <a:gdLst/>
          <a:ahLst/>
          <a:cxnLst/>
          <a:rect l="0" t="0" r="0" b="0"/>
          <a:pathLst>
            <a:path>
              <a:moveTo>
                <a:pt x="0" y="10602"/>
              </a:moveTo>
              <a:lnTo>
                <a:pt x="1333444" y="1060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2200" kern="1200"/>
        </a:p>
      </dsp:txBody>
      <dsp:txXfrm rot="10800000">
        <a:off x="5998328" y="1818476"/>
        <a:ext cx="66672" cy="66672"/>
      </dsp:txXfrm>
    </dsp:sp>
    <dsp:sp modelId="{83EDDE17-29A3-4216-8222-2F1E78E3D9D7}">
      <dsp:nvSpPr>
        <dsp:cNvPr id="0" name=""/>
        <dsp:cNvSpPr/>
      </dsp:nvSpPr>
      <dsp:spPr>
        <a:xfrm>
          <a:off x="3694460" y="948304"/>
          <a:ext cx="2118171" cy="5475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200" b="1" kern="1200" dirty="0" smtClean="0"/>
            <a:t>القوة </a:t>
          </a:r>
          <a:r>
            <a:rPr lang="ar-SA" sz="2200" b="1" kern="1200" dirty="0" err="1" smtClean="0"/>
            <a:t>الايرادية</a:t>
          </a:r>
          <a:endParaRPr lang="ar-SA" sz="2200" b="1" kern="1200" dirty="0"/>
        </a:p>
      </dsp:txBody>
      <dsp:txXfrm>
        <a:off x="3710498" y="964342"/>
        <a:ext cx="2086095" cy="515504"/>
      </dsp:txXfrm>
    </dsp:sp>
    <dsp:sp modelId="{90173C59-233B-43E3-96B6-CA62CCCB99E2}">
      <dsp:nvSpPr>
        <dsp:cNvPr id="0" name=""/>
        <dsp:cNvSpPr/>
      </dsp:nvSpPr>
      <dsp:spPr>
        <a:xfrm rot="14110531">
          <a:off x="5648113" y="2156068"/>
          <a:ext cx="767100" cy="21204"/>
        </a:xfrm>
        <a:custGeom>
          <a:avLst/>
          <a:gdLst/>
          <a:ahLst/>
          <a:cxnLst/>
          <a:rect l="0" t="0" r="0" b="0"/>
          <a:pathLst>
            <a:path>
              <a:moveTo>
                <a:pt x="0" y="10602"/>
              </a:moveTo>
              <a:lnTo>
                <a:pt x="767100" y="1060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2200" kern="1200"/>
        </a:p>
      </dsp:txBody>
      <dsp:txXfrm rot="10800000">
        <a:off x="6012486" y="2147493"/>
        <a:ext cx="38355" cy="38355"/>
      </dsp:txXfrm>
    </dsp:sp>
    <dsp:sp modelId="{5C7CE0DA-75FB-486A-B1A5-FE60B65BEE47}">
      <dsp:nvSpPr>
        <dsp:cNvPr id="0" name=""/>
        <dsp:cNvSpPr/>
      </dsp:nvSpPr>
      <dsp:spPr>
        <a:xfrm>
          <a:off x="3694460" y="1578022"/>
          <a:ext cx="2118171" cy="5475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200" b="1" kern="1200" dirty="0" smtClean="0"/>
            <a:t>صافى الدخل</a:t>
          </a:r>
          <a:endParaRPr lang="ar-SA" sz="2200" b="1" kern="1200" dirty="0"/>
        </a:p>
      </dsp:txBody>
      <dsp:txXfrm>
        <a:off x="3710498" y="1594060"/>
        <a:ext cx="2086095" cy="515504"/>
      </dsp:txXfrm>
    </dsp:sp>
    <dsp:sp modelId="{D5C393BE-0CF1-40F7-BD83-ED4962696C7E}">
      <dsp:nvSpPr>
        <dsp:cNvPr id="0" name=""/>
        <dsp:cNvSpPr/>
      </dsp:nvSpPr>
      <dsp:spPr>
        <a:xfrm rot="10800000">
          <a:off x="5812632" y="2470926"/>
          <a:ext cx="438064" cy="21204"/>
        </a:xfrm>
        <a:custGeom>
          <a:avLst/>
          <a:gdLst/>
          <a:ahLst/>
          <a:cxnLst/>
          <a:rect l="0" t="0" r="0" b="0"/>
          <a:pathLst>
            <a:path>
              <a:moveTo>
                <a:pt x="0" y="10602"/>
              </a:moveTo>
              <a:lnTo>
                <a:pt x="438064" y="1060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2200" kern="1200"/>
        </a:p>
      </dsp:txBody>
      <dsp:txXfrm rot="10800000">
        <a:off x="6020712" y="2470577"/>
        <a:ext cx="21903" cy="21903"/>
      </dsp:txXfrm>
    </dsp:sp>
    <dsp:sp modelId="{C9921375-0C5E-40D7-805A-374CD9D3872C}">
      <dsp:nvSpPr>
        <dsp:cNvPr id="0" name=""/>
        <dsp:cNvSpPr/>
      </dsp:nvSpPr>
      <dsp:spPr>
        <a:xfrm>
          <a:off x="3694460" y="2207739"/>
          <a:ext cx="2118171" cy="5475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200" b="1" kern="1200" dirty="0" smtClean="0"/>
            <a:t>هامش الربح الصافي</a:t>
          </a:r>
          <a:endParaRPr lang="ar-SA" sz="2200" b="1" kern="1200" dirty="0"/>
        </a:p>
      </dsp:txBody>
      <dsp:txXfrm>
        <a:off x="3710498" y="2223777"/>
        <a:ext cx="2086095" cy="515504"/>
      </dsp:txXfrm>
    </dsp:sp>
    <dsp:sp modelId="{AEE857B3-E09C-42AB-A8F8-1FA69A58D214}">
      <dsp:nvSpPr>
        <dsp:cNvPr id="0" name=""/>
        <dsp:cNvSpPr/>
      </dsp:nvSpPr>
      <dsp:spPr>
        <a:xfrm rot="7489469">
          <a:off x="5648113" y="2785785"/>
          <a:ext cx="767100" cy="21204"/>
        </a:xfrm>
        <a:custGeom>
          <a:avLst/>
          <a:gdLst/>
          <a:ahLst/>
          <a:cxnLst/>
          <a:rect l="0" t="0" r="0" b="0"/>
          <a:pathLst>
            <a:path>
              <a:moveTo>
                <a:pt x="0" y="10602"/>
              </a:moveTo>
              <a:lnTo>
                <a:pt x="767100" y="1060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2200" kern="1200"/>
        </a:p>
      </dsp:txBody>
      <dsp:txXfrm rot="10800000">
        <a:off x="6012486" y="2777210"/>
        <a:ext cx="38355" cy="38355"/>
      </dsp:txXfrm>
    </dsp:sp>
    <dsp:sp modelId="{5EEF6315-2BC9-4540-814B-940167F3445E}">
      <dsp:nvSpPr>
        <dsp:cNvPr id="0" name=""/>
        <dsp:cNvSpPr/>
      </dsp:nvSpPr>
      <dsp:spPr>
        <a:xfrm>
          <a:off x="3694460" y="2837456"/>
          <a:ext cx="2118171" cy="5475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200" b="1" kern="1200" dirty="0" smtClean="0"/>
            <a:t>هامش الربح قبل الضرائب</a:t>
          </a:r>
          <a:endParaRPr lang="ar-SA" sz="2200" b="1" kern="1200" dirty="0"/>
        </a:p>
      </dsp:txBody>
      <dsp:txXfrm>
        <a:off x="3710498" y="2853494"/>
        <a:ext cx="2086095" cy="515504"/>
      </dsp:txXfrm>
    </dsp:sp>
    <dsp:sp modelId="{49550A0D-C32D-4228-A640-6BB0DCC34149}">
      <dsp:nvSpPr>
        <dsp:cNvPr id="0" name=""/>
        <dsp:cNvSpPr/>
      </dsp:nvSpPr>
      <dsp:spPr>
        <a:xfrm rot="6550740">
          <a:off x="5364941" y="3100643"/>
          <a:ext cx="1333444" cy="21204"/>
        </a:xfrm>
        <a:custGeom>
          <a:avLst/>
          <a:gdLst/>
          <a:ahLst/>
          <a:cxnLst/>
          <a:rect l="0" t="0" r="0" b="0"/>
          <a:pathLst>
            <a:path>
              <a:moveTo>
                <a:pt x="0" y="10602"/>
              </a:moveTo>
              <a:lnTo>
                <a:pt x="1333444" y="1060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2200" kern="1200"/>
        </a:p>
      </dsp:txBody>
      <dsp:txXfrm rot="10800000">
        <a:off x="5998328" y="3077910"/>
        <a:ext cx="66672" cy="66672"/>
      </dsp:txXfrm>
    </dsp:sp>
    <dsp:sp modelId="{4FD7FE2A-6BA4-4CFD-8A9E-590C03ECE4A2}">
      <dsp:nvSpPr>
        <dsp:cNvPr id="0" name=""/>
        <dsp:cNvSpPr/>
      </dsp:nvSpPr>
      <dsp:spPr>
        <a:xfrm>
          <a:off x="3694460" y="3467173"/>
          <a:ext cx="2118171" cy="5475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200" b="1" kern="1200" dirty="0" smtClean="0"/>
            <a:t>هامش الربح قبل الفوائد والضرائب</a:t>
          </a:r>
          <a:endParaRPr lang="ar-SA" sz="2200" b="1" kern="1200" dirty="0"/>
        </a:p>
      </dsp:txBody>
      <dsp:txXfrm>
        <a:off x="3710498" y="3483211"/>
        <a:ext cx="2086095" cy="515504"/>
      </dsp:txXfrm>
    </dsp:sp>
    <dsp:sp modelId="{C07660D9-02AF-4D91-8F51-968F11520363}">
      <dsp:nvSpPr>
        <dsp:cNvPr id="0" name=""/>
        <dsp:cNvSpPr/>
      </dsp:nvSpPr>
      <dsp:spPr>
        <a:xfrm rot="6183315">
          <a:off x="5062026" y="3415502"/>
          <a:ext cx="1939276" cy="21204"/>
        </a:xfrm>
        <a:custGeom>
          <a:avLst/>
          <a:gdLst/>
          <a:ahLst/>
          <a:cxnLst/>
          <a:rect l="0" t="0" r="0" b="0"/>
          <a:pathLst>
            <a:path>
              <a:moveTo>
                <a:pt x="0" y="10602"/>
              </a:moveTo>
              <a:lnTo>
                <a:pt x="1939276" y="1060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2200" kern="1200"/>
        </a:p>
      </dsp:txBody>
      <dsp:txXfrm rot="10800000">
        <a:off x="5983182" y="3377623"/>
        <a:ext cx="96963" cy="96963"/>
      </dsp:txXfrm>
    </dsp:sp>
    <dsp:sp modelId="{8048E32A-0A6D-4193-AB38-82E1359E810D}">
      <dsp:nvSpPr>
        <dsp:cNvPr id="0" name=""/>
        <dsp:cNvSpPr/>
      </dsp:nvSpPr>
      <dsp:spPr>
        <a:xfrm>
          <a:off x="3694460" y="4096890"/>
          <a:ext cx="2118171" cy="5475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200" b="1" kern="1200" dirty="0" smtClean="0"/>
            <a:t>هامش الربح </a:t>
          </a:r>
          <a:r>
            <a:rPr lang="ar-SA" sz="2200" b="1" kern="1200" dirty="0" err="1" smtClean="0"/>
            <a:t>الاجمالى</a:t>
          </a:r>
          <a:endParaRPr lang="ar-SA" sz="2200" b="1" kern="1200" dirty="0"/>
        </a:p>
      </dsp:txBody>
      <dsp:txXfrm>
        <a:off x="3710498" y="4112928"/>
        <a:ext cx="2086095" cy="51550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95D136-5271-4064-9F30-EE2CB0FEB8B5}">
      <dsp:nvSpPr>
        <dsp:cNvPr id="0" name=""/>
        <dsp:cNvSpPr/>
      </dsp:nvSpPr>
      <dsp:spPr>
        <a:xfrm rot="5400000">
          <a:off x="5360660" y="118775"/>
          <a:ext cx="875445" cy="897512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smtClean="0"/>
            <a:t>1</a:t>
          </a:r>
          <a:endParaRPr lang="ar-SA" sz="2400" b="1" kern="1200" dirty="0"/>
        </a:p>
      </dsp:txBody>
      <dsp:txXfrm rot="-5400000">
        <a:off x="5349627" y="129808"/>
        <a:ext cx="897512" cy="875445"/>
      </dsp:txXfrm>
    </dsp:sp>
    <dsp:sp modelId="{E3A2E88C-9B71-45F4-B0FB-8A8C907D218F}">
      <dsp:nvSpPr>
        <dsp:cNvPr id="0" name=""/>
        <dsp:cNvSpPr/>
      </dsp:nvSpPr>
      <dsp:spPr>
        <a:xfrm rot="16200000">
          <a:off x="2776801" y="-1716517"/>
          <a:ext cx="569338" cy="415069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70688" bIns="15240" numCol="1" spcCol="1270" anchor="ctr" anchorCtr="0">
          <a:noAutofit/>
        </a:bodyPr>
        <a:lstStyle/>
        <a:p>
          <a:pPr marL="228600" lvl="1" indent="-228600" algn="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400" b="1" kern="1200" dirty="0" smtClean="0"/>
            <a:t>القيمة الدفترية للسهم </a:t>
          </a:r>
          <a:r>
            <a:rPr lang="ar-SA" sz="2400" b="1" kern="1200" dirty="0" err="1" smtClean="0"/>
            <a:t>العادى</a:t>
          </a:r>
          <a:r>
            <a:rPr lang="ar-SA" sz="2400" b="1" kern="1200" dirty="0" smtClean="0"/>
            <a:t> </a:t>
          </a:r>
          <a:endParaRPr lang="ar-SA" sz="2400" b="1" kern="1200" dirty="0"/>
        </a:p>
      </dsp:txBody>
      <dsp:txXfrm rot="5400000">
        <a:off x="1013919" y="101951"/>
        <a:ext cx="4122897" cy="513752"/>
      </dsp:txXfrm>
    </dsp:sp>
    <dsp:sp modelId="{28B91D2B-7F2E-4FB2-A6AA-F9F23183B666}">
      <dsp:nvSpPr>
        <dsp:cNvPr id="0" name=""/>
        <dsp:cNvSpPr/>
      </dsp:nvSpPr>
      <dsp:spPr>
        <a:xfrm rot="5400000">
          <a:off x="5360660" y="911126"/>
          <a:ext cx="875445" cy="897512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smtClean="0"/>
            <a:t>2</a:t>
          </a:r>
          <a:endParaRPr lang="ar-SA" sz="2400" b="1" kern="1200" dirty="0"/>
        </a:p>
      </dsp:txBody>
      <dsp:txXfrm rot="-5400000">
        <a:off x="5349627" y="922159"/>
        <a:ext cx="897512" cy="875445"/>
      </dsp:txXfrm>
    </dsp:sp>
    <dsp:sp modelId="{09EB649A-0013-4EBC-95B9-DB404000CDAF}">
      <dsp:nvSpPr>
        <dsp:cNvPr id="0" name=""/>
        <dsp:cNvSpPr/>
      </dsp:nvSpPr>
      <dsp:spPr>
        <a:xfrm rot="16200000">
          <a:off x="2776950" y="-924351"/>
          <a:ext cx="569039" cy="415069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70688" bIns="15240" numCol="1" spcCol="1270" anchor="ctr" anchorCtr="0">
          <a:noAutofit/>
        </a:bodyPr>
        <a:lstStyle/>
        <a:p>
          <a:pPr marL="228600" lvl="1" indent="-228600" algn="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400" b="1" kern="1200" dirty="0" smtClean="0"/>
            <a:t>القيمة السوقية للقيمة الدفترية للسهم</a:t>
          </a:r>
          <a:endParaRPr lang="ar-SA" sz="2400" b="1" kern="1200" dirty="0"/>
        </a:p>
      </dsp:txBody>
      <dsp:txXfrm rot="5400000">
        <a:off x="1013903" y="894252"/>
        <a:ext cx="4122912" cy="513483"/>
      </dsp:txXfrm>
    </dsp:sp>
    <dsp:sp modelId="{61B37E98-2EB5-4323-97C2-162DA62EFD69}">
      <dsp:nvSpPr>
        <dsp:cNvPr id="0" name=""/>
        <dsp:cNvSpPr/>
      </dsp:nvSpPr>
      <dsp:spPr>
        <a:xfrm rot="5400000">
          <a:off x="5360660" y="1703476"/>
          <a:ext cx="875445" cy="897512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smtClean="0"/>
            <a:t>3</a:t>
          </a:r>
          <a:endParaRPr lang="ar-SA" sz="2400" b="1" kern="1200" dirty="0"/>
        </a:p>
      </dsp:txBody>
      <dsp:txXfrm rot="-5400000">
        <a:off x="5349627" y="1714509"/>
        <a:ext cx="897512" cy="875445"/>
      </dsp:txXfrm>
    </dsp:sp>
    <dsp:sp modelId="{2112D6AE-6839-486C-B381-F0A2E0255653}">
      <dsp:nvSpPr>
        <dsp:cNvPr id="0" name=""/>
        <dsp:cNvSpPr/>
      </dsp:nvSpPr>
      <dsp:spPr>
        <a:xfrm rot="16200000">
          <a:off x="2776950" y="-132001"/>
          <a:ext cx="569039" cy="415069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70688" bIns="15240" numCol="1" spcCol="1270" anchor="ctr" anchorCtr="0">
          <a:noAutofit/>
        </a:bodyPr>
        <a:lstStyle/>
        <a:p>
          <a:pPr marL="228600" lvl="1" indent="-228600" algn="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400" b="1" kern="1200" dirty="0" smtClean="0"/>
            <a:t>نصيب السهم </a:t>
          </a:r>
          <a:r>
            <a:rPr lang="ar-SA" sz="2400" b="1" kern="1200" dirty="0" err="1" smtClean="0"/>
            <a:t>العادى</a:t>
          </a:r>
          <a:r>
            <a:rPr lang="ar-SA" sz="2400" b="1" kern="1200" dirty="0" smtClean="0"/>
            <a:t> الواحد من </a:t>
          </a:r>
          <a:r>
            <a:rPr lang="ar-SA" sz="2400" b="1" kern="1200" dirty="0" err="1" smtClean="0"/>
            <a:t>الارباح</a:t>
          </a:r>
          <a:r>
            <a:rPr lang="ar-SA" sz="2400" b="1" kern="1200" dirty="0" smtClean="0"/>
            <a:t> المحققة</a:t>
          </a:r>
          <a:endParaRPr lang="ar-SA" sz="2400" b="1" kern="1200" dirty="0"/>
        </a:p>
      </dsp:txBody>
      <dsp:txXfrm rot="5400000">
        <a:off x="1013903" y="1686602"/>
        <a:ext cx="4122912" cy="513483"/>
      </dsp:txXfrm>
    </dsp:sp>
    <dsp:sp modelId="{AF7393DC-425B-4864-8073-8D2421943995}">
      <dsp:nvSpPr>
        <dsp:cNvPr id="0" name=""/>
        <dsp:cNvSpPr/>
      </dsp:nvSpPr>
      <dsp:spPr>
        <a:xfrm rot="5400000">
          <a:off x="5360660" y="2495826"/>
          <a:ext cx="875445" cy="897512"/>
        </a:xfrm>
        <a:prstGeom prst="chevr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smtClean="0"/>
            <a:t>4</a:t>
          </a:r>
          <a:endParaRPr lang="ar-SA" sz="2400" b="1" kern="1200" dirty="0"/>
        </a:p>
      </dsp:txBody>
      <dsp:txXfrm rot="-5400000">
        <a:off x="5349627" y="2506859"/>
        <a:ext cx="897512" cy="875445"/>
      </dsp:txXfrm>
    </dsp:sp>
    <dsp:sp modelId="{6FF5DC24-4F19-4E08-859A-578D18CBD563}">
      <dsp:nvSpPr>
        <dsp:cNvPr id="0" name=""/>
        <dsp:cNvSpPr/>
      </dsp:nvSpPr>
      <dsp:spPr>
        <a:xfrm rot="16200000">
          <a:off x="2776950" y="660348"/>
          <a:ext cx="569039" cy="415069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70688" bIns="15240" numCol="1" spcCol="1270" anchor="ctr" anchorCtr="0">
          <a:noAutofit/>
        </a:bodyPr>
        <a:lstStyle/>
        <a:p>
          <a:pPr marL="228600" lvl="1" indent="-228600" algn="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400" b="1" kern="1200" dirty="0" smtClean="0"/>
            <a:t>نسبة حصص </a:t>
          </a:r>
          <a:r>
            <a:rPr lang="ar-SA" sz="2400" b="1" kern="1200" dirty="0" err="1" smtClean="0"/>
            <a:t>الارباح</a:t>
          </a:r>
          <a:r>
            <a:rPr lang="ar-SA" sz="2400" b="1" kern="1200" dirty="0" smtClean="0"/>
            <a:t> الموزعة</a:t>
          </a:r>
          <a:endParaRPr lang="ar-SA" sz="2400" b="1" kern="1200" dirty="0"/>
        </a:p>
      </dsp:txBody>
      <dsp:txXfrm rot="5400000">
        <a:off x="1013903" y="2478951"/>
        <a:ext cx="4122912" cy="513483"/>
      </dsp:txXfrm>
    </dsp:sp>
    <dsp:sp modelId="{F19F3806-6746-4F16-BFB6-855824BF96D0}">
      <dsp:nvSpPr>
        <dsp:cNvPr id="0" name=""/>
        <dsp:cNvSpPr/>
      </dsp:nvSpPr>
      <dsp:spPr>
        <a:xfrm rot="5400000">
          <a:off x="5360660" y="3288176"/>
          <a:ext cx="875445" cy="897512"/>
        </a:xfrm>
        <a:prstGeom prst="chevron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smtClean="0"/>
            <a:t>5</a:t>
          </a:r>
          <a:endParaRPr lang="ar-SA" sz="2400" b="1" kern="1200" dirty="0"/>
        </a:p>
      </dsp:txBody>
      <dsp:txXfrm rot="-5400000">
        <a:off x="5349627" y="3299209"/>
        <a:ext cx="897512" cy="875445"/>
      </dsp:txXfrm>
    </dsp:sp>
    <dsp:sp modelId="{A8539004-975F-496F-84C4-D0B2D88CB149}">
      <dsp:nvSpPr>
        <dsp:cNvPr id="0" name=""/>
        <dsp:cNvSpPr/>
      </dsp:nvSpPr>
      <dsp:spPr>
        <a:xfrm rot="16200000">
          <a:off x="2776950" y="1452698"/>
          <a:ext cx="569039" cy="415069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70688" bIns="15240" numCol="1" spcCol="1270" anchor="ctr" anchorCtr="0">
          <a:noAutofit/>
        </a:bodyPr>
        <a:lstStyle/>
        <a:p>
          <a:pPr marL="228600" lvl="1" indent="-228600" algn="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400" b="1" kern="1200" dirty="0" smtClean="0"/>
            <a:t>نسبة </a:t>
          </a:r>
          <a:r>
            <a:rPr lang="ar-SA" sz="2400" b="1" kern="1200" dirty="0" err="1" smtClean="0"/>
            <a:t>الارباح</a:t>
          </a:r>
          <a:r>
            <a:rPr lang="ar-SA" sz="2400" b="1" kern="1200" dirty="0" smtClean="0"/>
            <a:t> المحتجزة</a:t>
          </a:r>
          <a:endParaRPr lang="ar-SA" sz="2400" b="1" kern="1200" dirty="0"/>
        </a:p>
      </dsp:txBody>
      <dsp:txXfrm rot="5400000">
        <a:off x="1013903" y="3271301"/>
        <a:ext cx="4122912" cy="513483"/>
      </dsp:txXfrm>
    </dsp:sp>
    <dsp:sp modelId="{3AA1F32E-17B1-4ED5-AA08-862A812C1352}">
      <dsp:nvSpPr>
        <dsp:cNvPr id="0" name=""/>
        <dsp:cNvSpPr/>
      </dsp:nvSpPr>
      <dsp:spPr>
        <a:xfrm rot="5400000">
          <a:off x="5360660" y="4080526"/>
          <a:ext cx="875445" cy="897512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smtClean="0"/>
            <a:t>6</a:t>
          </a:r>
          <a:endParaRPr lang="ar-SA" sz="2400" b="1" kern="1200" dirty="0"/>
        </a:p>
      </dsp:txBody>
      <dsp:txXfrm rot="-5400000">
        <a:off x="5349627" y="4091559"/>
        <a:ext cx="897512" cy="875445"/>
      </dsp:txXfrm>
    </dsp:sp>
    <dsp:sp modelId="{B380175E-A834-4627-B9A6-00DD323362E9}">
      <dsp:nvSpPr>
        <dsp:cNvPr id="0" name=""/>
        <dsp:cNvSpPr/>
      </dsp:nvSpPr>
      <dsp:spPr>
        <a:xfrm rot="16200000">
          <a:off x="2776950" y="2245048"/>
          <a:ext cx="569039" cy="415069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70688" bIns="15240" numCol="1" spcCol="1270" anchor="ctr" anchorCtr="0">
          <a:noAutofit/>
        </a:bodyPr>
        <a:lstStyle/>
        <a:p>
          <a:pPr marL="228600" lvl="1" indent="-228600" algn="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400" b="1" kern="1200" dirty="0" smtClean="0"/>
            <a:t>نسبة سعر السهم </a:t>
          </a:r>
          <a:r>
            <a:rPr lang="ar-SA" sz="2400" b="1" kern="1200" dirty="0" err="1" smtClean="0"/>
            <a:t>الى</a:t>
          </a:r>
          <a:r>
            <a:rPr lang="ar-SA" sz="2400" b="1" kern="1200" dirty="0" smtClean="0"/>
            <a:t> ربحه </a:t>
          </a:r>
          <a:endParaRPr lang="ar-SA" sz="2400" b="1" kern="1200" dirty="0"/>
        </a:p>
      </dsp:txBody>
      <dsp:txXfrm rot="5400000">
        <a:off x="1013903" y="4063651"/>
        <a:ext cx="4122912" cy="513483"/>
      </dsp:txXfrm>
    </dsp:sp>
    <dsp:sp modelId="{1DB731EA-9CC2-4F88-AAAA-E4AAC29BAE81}">
      <dsp:nvSpPr>
        <dsp:cNvPr id="0" name=""/>
        <dsp:cNvSpPr/>
      </dsp:nvSpPr>
      <dsp:spPr>
        <a:xfrm rot="5400000">
          <a:off x="5360660" y="4757123"/>
          <a:ext cx="875445" cy="897512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b="1" kern="1200" smtClean="0"/>
            <a:t>7</a:t>
          </a:r>
          <a:endParaRPr lang="ar-SA" sz="2400" b="1" kern="1200" dirty="0"/>
        </a:p>
      </dsp:txBody>
      <dsp:txXfrm rot="-5400000">
        <a:off x="5349627" y="4768156"/>
        <a:ext cx="897512" cy="875445"/>
      </dsp:txXfrm>
    </dsp:sp>
    <dsp:sp modelId="{790EB803-2F79-48B6-BABC-2057812F25A7}">
      <dsp:nvSpPr>
        <dsp:cNvPr id="0" name=""/>
        <dsp:cNvSpPr/>
      </dsp:nvSpPr>
      <dsp:spPr>
        <a:xfrm rot="16200000">
          <a:off x="2776950" y="3037398"/>
          <a:ext cx="569039" cy="415069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70688" bIns="15240" numCol="1" spcCol="1270" anchor="ctr" anchorCtr="0">
          <a:noAutofit/>
        </a:bodyPr>
        <a:lstStyle/>
        <a:p>
          <a:pPr marL="228600" lvl="1" indent="-228600" algn="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400" b="1" kern="1200" dirty="0" smtClean="0"/>
            <a:t>ريع السهم</a:t>
          </a:r>
          <a:endParaRPr lang="ar-SA" sz="2400" b="1" kern="1200" dirty="0"/>
        </a:p>
      </dsp:txBody>
      <dsp:txXfrm rot="5400000">
        <a:off x="1013903" y="4856001"/>
        <a:ext cx="4122912" cy="5134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3B759-D446-4F3A-BC90-E1EE71784C1D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D8611-E09B-454C-B833-C5A782435D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282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3B759-D446-4F3A-BC90-E1EE71784C1D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D8611-E09B-454C-B833-C5A782435D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197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3B759-D446-4F3A-BC90-E1EE71784C1D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D8611-E09B-454C-B833-C5A782435D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199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3B759-D446-4F3A-BC90-E1EE71784C1D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D8611-E09B-454C-B833-C5A782435D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691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3B759-D446-4F3A-BC90-E1EE71784C1D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D8611-E09B-454C-B833-C5A782435D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67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3B759-D446-4F3A-BC90-E1EE71784C1D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D8611-E09B-454C-B833-C5A782435D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988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3B759-D446-4F3A-BC90-E1EE71784C1D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D8611-E09B-454C-B833-C5A782435D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441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3B759-D446-4F3A-BC90-E1EE71784C1D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D8611-E09B-454C-B833-C5A782435D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851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3B759-D446-4F3A-BC90-E1EE71784C1D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D8611-E09B-454C-B833-C5A782435D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202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3B759-D446-4F3A-BC90-E1EE71784C1D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D8611-E09B-454C-B833-C5A782435D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918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3B759-D446-4F3A-BC90-E1EE71784C1D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D8611-E09B-454C-B833-C5A782435D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586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A3B759-D446-4F3A-BC90-E1EE71784C1D}" type="datetimeFigureOut">
              <a:rPr lang="en-US" smtClean="0"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D8611-E09B-454C-B833-C5A782435D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221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981437" y="260315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الثالث: تحليل 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286000" y="29673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14600" y="1174715"/>
            <a:ext cx="4876800" cy="1035085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/>
            <a:r>
              <a:rPr lang="ar-SA" sz="2400" b="1" dirty="0"/>
              <a:t>تحليل القوائم </a:t>
            </a:r>
            <a:r>
              <a:rPr lang="ar-SA" sz="2400" b="1" dirty="0" smtClean="0"/>
              <a:t>المالية</a:t>
            </a:r>
            <a:r>
              <a:rPr lang="ar-SA" sz="2400" b="1" dirty="0"/>
              <a:t/>
            </a:r>
            <a:br>
              <a:rPr lang="ar-SA" sz="2400" b="1" dirty="0"/>
            </a:br>
            <a:r>
              <a:rPr lang="ar-SA" sz="2400" b="1" dirty="0"/>
              <a:t>التحليل باستخدام النسب المالية</a:t>
            </a:r>
            <a:endParaRPr lang="en-US" sz="2400" dirty="0"/>
          </a:p>
        </p:txBody>
      </p:sp>
      <p:sp>
        <p:nvSpPr>
          <p:cNvPr id="12" name="عنصر نائب للمحتوى 2"/>
          <p:cNvSpPr txBox="1">
            <a:spLocks/>
          </p:cNvSpPr>
          <p:nvPr/>
        </p:nvSpPr>
        <p:spPr>
          <a:xfrm>
            <a:off x="533400" y="3962400"/>
            <a:ext cx="7886728" cy="20574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>
            <a:normAutofit/>
          </a:bodyPr>
          <a:lstStyle/>
          <a:p>
            <a:pPr marL="365760" indent="-256032" algn="r" rtl="1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ar-SA" sz="2800" b="1" dirty="0" err="1" smtClean="0"/>
              <a:t>هى</a:t>
            </a:r>
            <a:r>
              <a:rPr lang="ar-SA" sz="2800" b="1" dirty="0" smtClean="0"/>
              <a:t> طريقة ملائمة لتلخيص كمية كبيرة من المعلومات المحاسبية والمالية من أجل مقارنة </a:t>
            </a:r>
            <a:r>
              <a:rPr lang="ar-SA" sz="2800" b="1" dirty="0" err="1" smtClean="0"/>
              <a:t>اداء</a:t>
            </a:r>
            <a:r>
              <a:rPr lang="ar-SA" sz="2800" b="1" dirty="0" smtClean="0"/>
              <a:t> الشركات ، وبشكل عام يمكن </a:t>
            </a:r>
            <a:r>
              <a:rPr lang="ar-SA" sz="2800" b="1" dirty="0" err="1" smtClean="0"/>
              <a:t>ان</a:t>
            </a:r>
            <a:r>
              <a:rPr lang="ar-SA" sz="2800" b="1" dirty="0" smtClean="0"/>
              <a:t> ننسب </a:t>
            </a:r>
            <a:r>
              <a:rPr lang="ar-SA" sz="2800" b="1" dirty="0" err="1" smtClean="0"/>
              <a:t>اى</a:t>
            </a:r>
            <a:r>
              <a:rPr lang="ar-SA" sz="2800" b="1" dirty="0" smtClean="0"/>
              <a:t> رقم </a:t>
            </a:r>
            <a:r>
              <a:rPr lang="ar-SA" sz="2800" b="1" dirty="0" err="1" smtClean="0"/>
              <a:t>فى</a:t>
            </a:r>
            <a:r>
              <a:rPr lang="ar-SA" sz="2800" b="1" dirty="0" smtClean="0"/>
              <a:t> القوائم المالية </a:t>
            </a:r>
            <a:r>
              <a:rPr lang="ar-SA" sz="2800" b="1" dirty="0" err="1" smtClean="0"/>
              <a:t>الى</a:t>
            </a:r>
            <a:r>
              <a:rPr lang="ar-SA" sz="2800" b="1" dirty="0" smtClean="0"/>
              <a:t> رقم آخر للوصول </a:t>
            </a:r>
            <a:r>
              <a:rPr lang="ar-SA" sz="2800" b="1" dirty="0" err="1" smtClean="0"/>
              <a:t>الى</a:t>
            </a:r>
            <a:r>
              <a:rPr lang="ar-SA" sz="2800" b="1" dirty="0" smtClean="0"/>
              <a:t> دلالة ذات معنى وعادة ما يعبر عنها كنسبة مئوية أو عدد مرات </a:t>
            </a:r>
          </a:p>
          <a:p>
            <a:pPr marL="365760" lvl="0" indent="-256032" algn="r" rtl="1">
              <a:spcBef>
                <a:spcPts val="400"/>
              </a:spcBef>
              <a:buClr>
                <a:schemeClr val="accent1"/>
              </a:buClr>
              <a:buSzPct val="68000"/>
            </a:pPr>
            <a:endParaRPr kumimoji="0" lang="ar-SA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sp>
        <p:nvSpPr>
          <p:cNvPr id="13" name="وسيلة شرح على شكل سحابة 5"/>
          <p:cNvSpPr/>
          <p:nvPr/>
        </p:nvSpPr>
        <p:spPr>
          <a:xfrm>
            <a:off x="6009146" y="2357429"/>
            <a:ext cx="2319350" cy="1182715"/>
          </a:xfrm>
          <a:prstGeom prst="cloud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chemeClr val="tx1"/>
                </a:solidFill>
              </a:rPr>
              <a:t>النسب المالية</a:t>
            </a:r>
            <a:endParaRPr lang="ar-S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0257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981437" y="260315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الثالث: تحليل 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81137" y="304800"/>
            <a:ext cx="4057663" cy="670862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/>
            <a:r>
              <a:rPr lang="ar-SA" sz="2400" b="1" dirty="0" smtClean="0"/>
              <a:t>4- نسبة النقدية</a:t>
            </a:r>
            <a:endParaRPr lang="ar-SA" sz="2400" b="1" dirty="0"/>
          </a:p>
        </p:txBody>
      </p:sp>
      <p:sp>
        <p:nvSpPr>
          <p:cNvPr id="11" name="سهم للأسفل 6"/>
          <p:cNvSpPr/>
          <p:nvPr/>
        </p:nvSpPr>
        <p:spPr>
          <a:xfrm>
            <a:off x="2667000" y="1059653"/>
            <a:ext cx="3071833" cy="928694"/>
          </a:xfrm>
          <a:prstGeom prst="downArrow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200" b="1" dirty="0" smtClean="0">
                <a:solidFill>
                  <a:srgbClr val="FF0000"/>
                </a:solidFill>
              </a:rPr>
              <a:t>تفسير النسبة</a:t>
            </a:r>
            <a:endParaRPr lang="ar-SA" sz="2200" b="1" dirty="0">
              <a:solidFill>
                <a:srgbClr val="FF0000"/>
              </a:solidFill>
            </a:endParaRPr>
          </a:p>
        </p:txBody>
      </p:sp>
      <p:sp>
        <p:nvSpPr>
          <p:cNvPr id="12" name="سهم للأسفل 7"/>
          <p:cNvSpPr/>
          <p:nvPr/>
        </p:nvSpPr>
        <p:spPr>
          <a:xfrm>
            <a:off x="2870182" y="3581400"/>
            <a:ext cx="2997218" cy="905099"/>
          </a:xfrm>
          <a:prstGeom prst="downArrow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200" b="1" dirty="0" smtClean="0">
                <a:solidFill>
                  <a:srgbClr val="FF0000"/>
                </a:solidFill>
              </a:rPr>
              <a:t>طريقة الحساب</a:t>
            </a:r>
            <a:endParaRPr lang="ar-SA" sz="2200" b="1" dirty="0">
              <a:solidFill>
                <a:srgbClr val="FF0000"/>
              </a:solidFill>
            </a:endParaRPr>
          </a:p>
        </p:txBody>
      </p:sp>
      <p:sp>
        <p:nvSpPr>
          <p:cNvPr id="13" name="مستطيل مستدير الزوايا 4"/>
          <p:cNvSpPr/>
          <p:nvPr/>
        </p:nvSpPr>
        <p:spPr>
          <a:xfrm>
            <a:off x="304800" y="1676400"/>
            <a:ext cx="8429684" cy="1905000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r" rtl="1"/>
            <a:r>
              <a:rPr lang="ar-SA" sz="2400" b="1" dirty="0" smtClean="0"/>
              <a:t>قدرة الشركة علي سداد التزاماتها قصيرة </a:t>
            </a:r>
            <a:r>
              <a:rPr lang="ar-SA" sz="2400" b="1" dirty="0" err="1" smtClean="0"/>
              <a:t>الاجل</a:t>
            </a:r>
            <a:r>
              <a:rPr lang="ar-SA" sz="2400" b="1" dirty="0" smtClean="0"/>
              <a:t> من </a:t>
            </a:r>
            <a:r>
              <a:rPr lang="ar-SA" sz="2400" b="1" dirty="0" err="1" smtClean="0"/>
              <a:t>اصولها</a:t>
            </a:r>
            <a:r>
              <a:rPr lang="ar-SA" sz="2400" b="1" dirty="0" smtClean="0"/>
              <a:t> النقدية وشبه النقدية،</a:t>
            </a:r>
          </a:p>
          <a:p>
            <a:pPr algn="just" rtl="1"/>
            <a:r>
              <a:rPr lang="ar-SA" sz="2400" b="1" dirty="0" smtClean="0"/>
              <a:t>زيادة هذه النسبة كان ذلك دليلاً علي سلامة سيولة المنشأة وقدرتها علي سداد التزاماتها المتداولة من </a:t>
            </a:r>
            <a:r>
              <a:rPr lang="ar-SA" sz="2400" b="1" dirty="0" err="1" smtClean="0"/>
              <a:t>اصولها</a:t>
            </a:r>
            <a:r>
              <a:rPr lang="ar-SA" sz="2400" b="1" dirty="0" smtClean="0"/>
              <a:t> النقدية وشبه النقدية وانخفاض مخاطرها ، وأيضا انخفاض ربحيتها</a:t>
            </a:r>
          </a:p>
        </p:txBody>
      </p:sp>
      <p:sp>
        <p:nvSpPr>
          <p:cNvPr id="19" name="مستطيل مستدير الزوايا 5"/>
          <p:cNvSpPr/>
          <p:nvPr/>
        </p:nvSpPr>
        <p:spPr>
          <a:xfrm>
            <a:off x="304800" y="4233874"/>
            <a:ext cx="8472518" cy="17859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r" rtl="1"/>
            <a:r>
              <a:rPr lang="ar-SA" sz="2400" b="1" dirty="0" smtClean="0"/>
              <a:t>1- (النقد + </a:t>
            </a:r>
            <a:r>
              <a:rPr lang="ar-SA" sz="2400" b="1" dirty="0" err="1" smtClean="0"/>
              <a:t>الاوراق</a:t>
            </a:r>
            <a:r>
              <a:rPr lang="ar-SA" sz="2400" b="1" dirty="0" smtClean="0"/>
              <a:t> المالية قصيرة </a:t>
            </a:r>
            <a:r>
              <a:rPr lang="ar-SA" sz="2400" b="1" dirty="0" err="1" smtClean="0"/>
              <a:t>الاجل</a:t>
            </a:r>
            <a:r>
              <a:rPr lang="ar-SA" sz="2400" b="1" dirty="0" smtClean="0"/>
              <a:t> )/ الالتزامات </a:t>
            </a:r>
            <a:r>
              <a:rPr lang="ar-SA" sz="2400" b="1" dirty="0" err="1" smtClean="0"/>
              <a:t>المتداوله</a:t>
            </a:r>
            <a:endParaRPr lang="ar-SA" sz="2400" b="1" dirty="0" smtClean="0"/>
          </a:p>
          <a:p>
            <a:pPr algn="r" rtl="1"/>
            <a:endParaRPr lang="ar-SA" sz="2000" b="1" dirty="0" smtClean="0"/>
          </a:p>
          <a:p>
            <a:pPr algn="r" rtl="1"/>
            <a:r>
              <a:rPr lang="en-US" sz="2000" b="1" dirty="0" smtClean="0"/>
              <a:t>2004</a:t>
            </a:r>
            <a:r>
              <a:rPr lang="ar-SA" sz="2000" b="1" dirty="0" smtClean="0"/>
              <a:t>                     (</a:t>
            </a:r>
            <a:r>
              <a:rPr lang="en-US" sz="2000" b="1" dirty="0" smtClean="0"/>
              <a:t>51 + 288</a:t>
            </a:r>
            <a:r>
              <a:rPr lang="ar-SA" sz="2000" b="1" dirty="0" smtClean="0"/>
              <a:t>)/ </a:t>
            </a:r>
            <a:r>
              <a:rPr lang="en-US" sz="2000" b="1" dirty="0" smtClean="0"/>
              <a:t>483</a:t>
            </a:r>
            <a:r>
              <a:rPr lang="ar-SA" sz="2000" b="1" dirty="0" smtClean="0"/>
              <a:t> = </a:t>
            </a:r>
            <a:r>
              <a:rPr lang="en-US" sz="2000" b="1" dirty="0" smtClean="0"/>
              <a:t>0.7</a:t>
            </a:r>
            <a:r>
              <a:rPr lang="ar-SA" sz="2000" b="1" dirty="0" smtClean="0"/>
              <a:t> مرة </a:t>
            </a:r>
          </a:p>
          <a:p>
            <a:pPr algn="r" rtl="1"/>
            <a:r>
              <a:rPr lang="en-US" sz="2000" b="1" dirty="0" smtClean="0"/>
              <a:t>2005</a:t>
            </a:r>
            <a:r>
              <a:rPr lang="ar-SA" sz="2000" b="1" dirty="0" smtClean="0"/>
              <a:t> 	                </a:t>
            </a:r>
            <a:r>
              <a:rPr lang="en-US" sz="2000" b="1" dirty="0" smtClean="0"/>
              <a:t>(68+363)</a:t>
            </a:r>
            <a:r>
              <a:rPr lang="ar-SA" sz="2000" b="1" dirty="0" smtClean="0"/>
              <a:t>/ </a:t>
            </a:r>
            <a:r>
              <a:rPr lang="en-US" sz="2000" b="1" dirty="0" smtClean="0"/>
              <a:t>620</a:t>
            </a:r>
            <a:r>
              <a:rPr lang="ar-SA" sz="2000" b="1" dirty="0" smtClean="0"/>
              <a:t>= </a:t>
            </a:r>
            <a:r>
              <a:rPr lang="en-US" sz="2000" b="1" dirty="0" smtClean="0"/>
              <a:t>0.69</a:t>
            </a:r>
            <a:r>
              <a:rPr lang="ar-SA" sz="2000" b="1" dirty="0" smtClean="0"/>
              <a:t>مرة  = </a:t>
            </a:r>
            <a:r>
              <a:rPr lang="en-US" sz="2000" b="1" dirty="0" smtClean="0"/>
              <a:t>0.7</a:t>
            </a:r>
            <a:endParaRPr lang="ar-SA" sz="2000" b="1" dirty="0" smtClean="0"/>
          </a:p>
          <a:p>
            <a:pPr algn="r" rtl="1"/>
            <a:endParaRPr lang="ar-SA" sz="1100" b="1" dirty="0" smtClean="0"/>
          </a:p>
        </p:txBody>
      </p:sp>
      <p:cxnSp>
        <p:nvCxnSpPr>
          <p:cNvPr id="20" name="رابط كسهم مستقيم 12"/>
          <p:cNvCxnSpPr/>
          <p:nvPr/>
        </p:nvCxnSpPr>
        <p:spPr>
          <a:xfrm rot="10800000">
            <a:off x="7087329" y="5257800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رابط كسهم مستقيم 12"/>
          <p:cNvCxnSpPr/>
          <p:nvPr/>
        </p:nvCxnSpPr>
        <p:spPr>
          <a:xfrm rot="10800000">
            <a:off x="7087328" y="5561011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917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981437" y="260315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الثالث: تحليل 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0" name="شكل بيضاوي 3"/>
          <p:cNvSpPr/>
          <p:nvPr/>
        </p:nvSpPr>
        <p:spPr>
          <a:xfrm>
            <a:off x="2881290" y="914400"/>
            <a:ext cx="3214710" cy="92869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lvl="0"/>
            <a:r>
              <a:rPr lang="ar-SA" sz="3600" b="1" dirty="0" smtClean="0"/>
              <a:t>نسب النشاط</a:t>
            </a:r>
          </a:p>
        </p:txBody>
      </p:sp>
      <p:sp>
        <p:nvSpPr>
          <p:cNvPr id="11" name="مربع نص 2"/>
          <p:cNvSpPr txBox="1"/>
          <p:nvPr/>
        </p:nvSpPr>
        <p:spPr>
          <a:xfrm>
            <a:off x="1571604" y="1981200"/>
            <a:ext cx="5819796" cy="4028539"/>
          </a:xfrm>
          <a:prstGeom prst="star7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800" b="1" dirty="0" smtClean="0"/>
              <a:t>تقيس سرعة تحول بعض الحسابات </a:t>
            </a:r>
            <a:r>
              <a:rPr lang="ar-SA" sz="2800" b="1" dirty="0" err="1" smtClean="0"/>
              <a:t>فى</a:t>
            </a:r>
            <a:r>
              <a:rPr lang="ar-SA" sz="2800" b="1" dirty="0" smtClean="0"/>
              <a:t> الشركة </a:t>
            </a:r>
            <a:r>
              <a:rPr lang="ar-SA" sz="2800" b="1" dirty="0" err="1" smtClean="0"/>
              <a:t>الى</a:t>
            </a:r>
            <a:r>
              <a:rPr lang="ar-SA" sz="2800" b="1" dirty="0" smtClean="0"/>
              <a:t> مبيعات </a:t>
            </a:r>
            <a:r>
              <a:rPr lang="ar-SA" sz="2800" b="1" dirty="0" err="1" smtClean="0"/>
              <a:t>او</a:t>
            </a:r>
            <a:r>
              <a:rPr lang="ar-SA" sz="2800" b="1" dirty="0" smtClean="0"/>
              <a:t> نقد ، وتقيس كفاءة الشركة </a:t>
            </a:r>
            <a:r>
              <a:rPr lang="ar-SA" sz="2800" b="1" dirty="0" err="1" smtClean="0"/>
              <a:t>فى</a:t>
            </a:r>
            <a:r>
              <a:rPr lang="ar-SA" sz="2800" b="1" dirty="0" smtClean="0"/>
              <a:t> إدارة ذممها وإدارة مخزونها</a:t>
            </a:r>
            <a:endParaRPr lang="ar-SA" sz="2800" b="1" dirty="0">
              <a:solidFill>
                <a:schemeClr val="tx1">
                  <a:lumMod val="95000"/>
                  <a:lumOff val="5000"/>
                </a:schemeClr>
              </a:solidFill>
              <a:cs typeface="Farsi Simple Bold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6041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981437" y="260315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الثالث: تحليل 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graphicFrame>
        <p:nvGraphicFramePr>
          <p:cNvPr id="10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0895665"/>
              </p:ext>
            </p:extLst>
          </p:nvPr>
        </p:nvGraphicFramePr>
        <p:xfrm>
          <a:off x="152400" y="1447340"/>
          <a:ext cx="8763000" cy="5182060"/>
        </p:xfrm>
        <a:graphic>
          <a:graphicData uri="http://schemas.openxmlformats.org/drawingml/2006/table">
            <a:tbl>
              <a:tblPr rtl="1" firstRow="1" bandRow="1">
                <a:tableStyleId>{F5AB1C69-6EDB-4FF4-983F-18BD219EF322}</a:tableStyleId>
              </a:tblPr>
              <a:tblGrid>
                <a:gridCol w="1890453"/>
                <a:gridCol w="4459057"/>
                <a:gridCol w="2413490"/>
              </a:tblGrid>
              <a:tr h="663876">
                <a:tc>
                  <a:txBody>
                    <a:bodyPr/>
                    <a:lstStyle/>
                    <a:p>
                      <a:pPr algn="r" rtl="1"/>
                      <a:r>
                        <a:rPr lang="ar-SA" sz="2200" b="1" dirty="0" smtClean="0"/>
                        <a:t> اسم</a:t>
                      </a:r>
                      <a:r>
                        <a:rPr lang="ar-SA" sz="2200" b="1" baseline="0" dirty="0" smtClean="0"/>
                        <a:t> النسبة </a:t>
                      </a:r>
                      <a:endParaRPr lang="ar-SA" sz="2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cs typeface="Farsi Simple Bold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200" b="1" dirty="0" smtClean="0"/>
                        <a:t>المفهوم</a:t>
                      </a:r>
                      <a:r>
                        <a:rPr lang="ar-SA" sz="2200" b="1" baseline="0" dirty="0" smtClean="0"/>
                        <a:t> والتفسير</a:t>
                      </a:r>
                      <a:endParaRPr lang="ar-SA" sz="2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cs typeface="Farsi Simple Bold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200" b="1" dirty="0" smtClean="0"/>
                        <a:t>المعادلة</a:t>
                      </a:r>
                      <a:endParaRPr lang="ar-SA" sz="2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cs typeface="Farsi Simple Bold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750344">
                <a:tc>
                  <a:txBody>
                    <a:bodyPr/>
                    <a:lstStyle/>
                    <a:p>
                      <a:pPr algn="r" rtl="1"/>
                      <a:endParaRPr lang="ar-SA" sz="2200" b="1" dirty="0" smtClean="0"/>
                    </a:p>
                    <a:p>
                      <a:pPr algn="r" rtl="1"/>
                      <a:r>
                        <a:rPr lang="ar-SA" sz="2200" b="1" dirty="0" smtClean="0"/>
                        <a:t>1- معدل</a:t>
                      </a:r>
                      <a:r>
                        <a:rPr lang="ar-SA" sz="2200" b="1" baseline="0" dirty="0" smtClean="0"/>
                        <a:t> دوران المخزون </a:t>
                      </a:r>
                      <a:endParaRPr lang="ar-SA" sz="2200" b="1" dirty="0">
                        <a:latin typeface="Monotype Koufi" pitchFamily="2" charset="-78"/>
                        <a:ea typeface="Monotype Koufi" pitchFamily="2" charset="-78"/>
                        <a:cs typeface="Monotype Koufi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تعكس عدد المرات التي يتم فيها تداول كل دينار مستثمر في المخزون خلال الفترة من تاريخ شراء المخزون حتى تاريخ بيعه.</a:t>
                      </a:r>
                    </a:p>
                    <a:p>
                      <a:pPr algn="r" rtl="1"/>
                      <a:r>
                        <a:rPr lang="ar-SA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زيادة هذا المعدل دلاله على سرعة تحويل المخزون </a:t>
                      </a:r>
                      <a:r>
                        <a:rPr lang="ar-SA" sz="22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الى</a:t>
                      </a:r>
                      <a:r>
                        <a:rPr lang="ar-SA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مبيعات وقدرة البضاعة </a:t>
                      </a:r>
                      <a:r>
                        <a:rPr lang="ar-SA" sz="22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فى</a:t>
                      </a:r>
                      <a:r>
                        <a:rPr lang="ar-SA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المخزن على توليد المبيعات، ويدل على كفاءة </a:t>
                      </a:r>
                      <a:r>
                        <a:rPr lang="ar-SA" sz="22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ادارة</a:t>
                      </a:r>
                      <a:r>
                        <a:rPr lang="ar-SA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المخزون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200" b="1" dirty="0" smtClean="0"/>
                        <a:t>تكلفة المبيعات</a:t>
                      </a:r>
                      <a:r>
                        <a:rPr lang="ar-SA" sz="2200" b="1" baseline="0" dirty="0" smtClean="0"/>
                        <a:t> </a:t>
                      </a:r>
                    </a:p>
                    <a:p>
                      <a:pPr algn="r" rtl="1"/>
                      <a:r>
                        <a:rPr lang="ar-SA" sz="2200" b="1" baseline="0" dirty="0" smtClean="0"/>
                        <a:t>-------------------</a:t>
                      </a:r>
                    </a:p>
                    <a:p>
                      <a:pPr algn="r" rtl="1"/>
                      <a:r>
                        <a:rPr lang="ar-SA" sz="2200" b="1" baseline="0" dirty="0" smtClean="0"/>
                        <a:t> </a:t>
                      </a:r>
                      <a:r>
                        <a:rPr lang="ar-SA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متوسط المخزون </a:t>
                      </a:r>
                    </a:p>
                    <a:p>
                      <a:pPr algn="r" rtl="1"/>
                      <a:endParaRPr lang="ar-SA" sz="22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rtl="1"/>
                      <a:r>
                        <a:rPr lang="en-US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2005</a:t>
                      </a:r>
                      <a:r>
                        <a:rPr lang="ar-SA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  <a:r>
                        <a:rPr lang="en-US" sz="2200" b="1" u="sng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2088</a:t>
                      </a:r>
                      <a:endParaRPr lang="ar-SA" sz="2200" b="1" u="sng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rtl="1"/>
                      <a:r>
                        <a:rPr lang="ar-SA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(</a:t>
                      </a:r>
                      <a:r>
                        <a:rPr lang="en-US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300+289</a:t>
                      </a:r>
                      <a:r>
                        <a:rPr lang="ar-SA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)/</a:t>
                      </a:r>
                      <a:r>
                        <a:rPr lang="en-US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ar-SA" sz="22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rtl="1"/>
                      <a:r>
                        <a:rPr lang="en-US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 </a:t>
                      </a:r>
                      <a:r>
                        <a:rPr lang="ar-SA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7.1 </a:t>
                      </a:r>
                      <a:r>
                        <a:rPr lang="ar-SA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مرة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691180">
                <a:tc>
                  <a:txBody>
                    <a:bodyPr/>
                    <a:lstStyle/>
                    <a:p>
                      <a:pPr algn="r" rtl="1"/>
                      <a:endParaRPr lang="ar-SA" sz="2200" b="1" dirty="0" smtClean="0"/>
                    </a:p>
                    <a:p>
                      <a:pPr algn="r" rtl="1"/>
                      <a:r>
                        <a:rPr lang="ar-SA" sz="2200" b="1" dirty="0" smtClean="0"/>
                        <a:t>2- متوسط فترة التخزين </a:t>
                      </a:r>
                      <a:endParaRPr lang="ar-SA" sz="2200" b="1" dirty="0">
                        <a:latin typeface="Monotype Koufi" pitchFamily="2" charset="-78"/>
                        <a:ea typeface="Monotype Koufi" pitchFamily="2" charset="-78"/>
                        <a:cs typeface="Monotype Koufi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تشير </a:t>
                      </a:r>
                      <a:r>
                        <a:rPr lang="ar-SA" sz="22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الى</a:t>
                      </a:r>
                      <a:r>
                        <a:rPr lang="ar-SA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عدد </a:t>
                      </a:r>
                      <a:r>
                        <a:rPr lang="ar-SA" sz="22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الايام</a:t>
                      </a:r>
                      <a:r>
                        <a:rPr lang="ar-SA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بالمعدل </a:t>
                      </a:r>
                      <a:r>
                        <a:rPr lang="ar-SA" sz="22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التى</a:t>
                      </a:r>
                      <a:r>
                        <a:rPr lang="ar-SA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يبقى فيها المخزون </a:t>
                      </a:r>
                      <a:r>
                        <a:rPr lang="ar-SA" sz="22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فى</a:t>
                      </a:r>
                      <a:r>
                        <a:rPr lang="ar-SA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المخازن قبل بيعه ، وكلما قصرت هذه المدة دليل على كفاءة استخدام الموارد وخاصة المستثمرة </a:t>
                      </a:r>
                      <a:r>
                        <a:rPr lang="ar-SA" sz="22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فى</a:t>
                      </a:r>
                      <a:r>
                        <a:rPr lang="ar-SA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المخزون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200" b="1" dirty="0" smtClean="0"/>
                        <a:t>360</a:t>
                      </a:r>
                    </a:p>
                    <a:p>
                      <a:pPr algn="r" rtl="1"/>
                      <a:r>
                        <a:rPr lang="ar-SA" sz="2200" b="1" dirty="0" smtClean="0"/>
                        <a:t>----------------</a:t>
                      </a:r>
                    </a:p>
                    <a:p>
                      <a:pPr algn="r" rtl="1"/>
                      <a:r>
                        <a:rPr lang="ar-SA" sz="2200" b="1" dirty="0" smtClean="0"/>
                        <a:t> معدل دوران المخزون </a:t>
                      </a:r>
                    </a:p>
                    <a:p>
                      <a:pPr algn="r" rtl="1"/>
                      <a:r>
                        <a:rPr lang="en-US" sz="2200" b="1" dirty="0" smtClean="0">
                          <a:solidFill>
                            <a:srgbClr val="D31B5D"/>
                          </a:solidFill>
                          <a:cs typeface="Farsi Simple Bold" pitchFamily="2" charset="-78"/>
                        </a:rPr>
                        <a:t>2005</a:t>
                      </a:r>
                      <a:r>
                        <a:rPr lang="en-US" sz="2200" b="1" baseline="0" dirty="0" smtClean="0">
                          <a:solidFill>
                            <a:srgbClr val="D31B5D"/>
                          </a:solidFill>
                          <a:cs typeface="Farsi Simple Bold" pitchFamily="2" charset="-78"/>
                        </a:rPr>
                        <a:t> </a:t>
                      </a:r>
                      <a:r>
                        <a:rPr lang="ar-SA" sz="2200" b="1" baseline="0" dirty="0" smtClean="0">
                          <a:solidFill>
                            <a:srgbClr val="D31B5D"/>
                          </a:solidFill>
                          <a:cs typeface="Farsi Simple Bold" pitchFamily="2" charset="-78"/>
                        </a:rPr>
                        <a:t> = </a:t>
                      </a:r>
                      <a:r>
                        <a:rPr lang="en-US" sz="2200" b="1" baseline="0" dirty="0" smtClean="0">
                          <a:solidFill>
                            <a:srgbClr val="D31B5D"/>
                          </a:solidFill>
                          <a:cs typeface="Farsi Simple Bold" pitchFamily="2" charset="-78"/>
                        </a:rPr>
                        <a:t>360</a:t>
                      </a:r>
                      <a:r>
                        <a:rPr lang="ar-SA" sz="2200" b="1" baseline="0" dirty="0" smtClean="0">
                          <a:solidFill>
                            <a:srgbClr val="D31B5D"/>
                          </a:solidFill>
                          <a:cs typeface="Farsi Simple Bold" pitchFamily="2" charset="-78"/>
                        </a:rPr>
                        <a:t>/</a:t>
                      </a:r>
                      <a:r>
                        <a:rPr lang="en-US" sz="2200" b="1" baseline="0" dirty="0" smtClean="0">
                          <a:solidFill>
                            <a:srgbClr val="D31B5D"/>
                          </a:solidFill>
                          <a:cs typeface="Farsi Simple Bold" pitchFamily="2" charset="-78"/>
                        </a:rPr>
                        <a:t>7.1</a:t>
                      </a:r>
                      <a:r>
                        <a:rPr lang="ar-SA" sz="2200" b="1" baseline="0" dirty="0" smtClean="0">
                          <a:solidFill>
                            <a:srgbClr val="D31B5D"/>
                          </a:solidFill>
                          <a:cs typeface="Farsi Simple Bold" pitchFamily="2" charset="-78"/>
                        </a:rPr>
                        <a:t>= </a:t>
                      </a:r>
                      <a:r>
                        <a:rPr lang="en-US" sz="2200" b="1" baseline="0" dirty="0" smtClean="0">
                          <a:solidFill>
                            <a:srgbClr val="D31B5D"/>
                          </a:solidFill>
                          <a:cs typeface="Farsi Simple Bold" pitchFamily="2" charset="-78"/>
                        </a:rPr>
                        <a:t>51  </a:t>
                      </a:r>
                      <a:r>
                        <a:rPr lang="ar-SA" sz="2200" b="1" baseline="0" dirty="0" smtClean="0">
                          <a:solidFill>
                            <a:srgbClr val="D31B5D"/>
                          </a:solidFill>
                          <a:cs typeface="Farsi Simple Bold" pitchFamily="2" charset="-78"/>
                        </a:rPr>
                        <a:t>  يوم</a:t>
                      </a:r>
                      <a:endParaRPr lang="ar-SA" sz="2200" b="1" dirty="0">
                        <a:solidFill>
                          <a:srgbClr val="D31B5D"/>
                        </a:solidFill>
                        <a:cs typeface="Farsi Simple Bold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5202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981437" y="260315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الثالث: تحليل 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graphicFrame>
        <p:nvGraphicFramePr>
          <p:cNvPr id="10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0432820"/>
              </p:ext>
            </p:extLst>
          </p:nvPr>
        </p:nvGraphicFramePr>
        <p:xfrm>
          <a:off x="152400" y="1507779"/>
          <a:ext cx="8763000" cy="5121621"/>
        </p:xfrm>
        <a:graphic>
          <a:graphicData uri="http://schemas.openxmlformats.org/drawingml/2006/table">
            <a:tbl>
              <a:tblPr rtl="1" firstRow="1" bandRow="1">
                <a:tableStyleId>{F5AB1C69-6EDB-4FF4-983F-18BD219EF322}</a:tableStyleId>
              </a:tblPr>
              <a:tblGrid>
                <a:gridCol w="1399981"/>
                <a:gridCol w="3893479"/>
                <a:gridCol w="3469540"/>
              </a:tblGrid>
              <a:tr h="396467">
                <a:tc>
                  <a:txBody>
                    <a:bodyPr/>
                    <a:lstStyle/>
                    <a:p>
                      <a:pPr algn="r" rtl="1"/>
                      <a:r>
                        <a:rPr lang="ar-SA" sz="2200" b="1" dirty="0" smtClean="0"/>
                        <a:t> اسم</a:t>
                      </a:r>
                      <a:r>
                        <a:rPr lang="ar-SA" sz="2200" b="1" baseline="0" dirty="0" smtClean="0"/>
                        <a:t> النسبة </a:t>
                      </a:r>
                      <a:endParaRPr lang="ar-SA" sz="2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cs typeface="Farsi Simple Bold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200" b="1" dirty="0" smtClean="0"/>
                        <a:t>المفهوم والتفسير</a:t>
                      </a:r>
                      <a:endParaRPr lang="ar-SA" sz="2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cs typeface="Farsi Simple Bold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200" b="1" dirty="0" smtClean="0"/>
                        <a:t>المعادلة</a:t>
                      </a:r>
                      <a:endParaRPr lang="ar-SA" sz="2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cs typeface="Farsi Simple Bold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6501">
                <a:tc>
                  <a:txBody>
                    <a:bodyPr/>
                    <a:lstStyle/>
                    <a:p>
                      <a:pPr algn="r" rtl="1"/>
                      <a:endParaRPr lang="ar-SA" sz="2200" b="1" dirty="0" smtClean="0"/>
                    </a:p>
                    <a:p>
                      <a:pPr algn="r" rtl="1"/>
                      <a:r>
                        <a:rPr lang="ar-SA" sz="2200" b="1" dirty="0" smtClean="0"/>
                        <a:t>3- معدل دوران</a:t>
                      </a:r>
                      <a:r>
                        <a:rPr lang="ar-SA" sz="2200" b="1" baseline="0" dirty="0" smtClean="0"/>
                        <a:t> الذمم المدينة </a:t>
                      </a:r>
                      <a:endParaRPr lang="ar-SA" sz="2200" b="1" dirty="0">
                        <a:latin typeface="Monotype Koufi" pitchFamily="2" charset="-78"/>
                        <a:ea typeface="Monotype Koufi" pitchFamily="2" charset="-78"/>
                        <a:cs typeface="Monotype Koufi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تقيس السرعة التي يتم تحصيل ديون المنشأة وتحويلها إلى نقدية </a:t>
                      </a:r>
                    </a:p>
                    <a:p>
                      <a:pPr algn="r" rtl="1"/>
                      <a:r>
                        <a:rPr lang="ar-SA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وارتفاع هذا المعدل يدل على كفاءة مرتفعة في تحصيل الذمم المدينة وكفاءة الأموال المستثمرة فيها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200" b="1" dirty="0" smtClean="0"/>
                        <a:t>صافي المبيعات الآجلة</a:t>
                      </a:r>
                    </a:p>
                    <a:p>
                      <a:pPr algn="r" rtl="1"/>
                      <a:r>
                        <a:rPr lang="ar-SA" sz="2200" b="1" dirty="0" smtClean="0"/>
                        <a:t>----------------------</a:t>
                      </a:r>
                    </a:p>
                    <a:p>
                      <a:pPr algn="r" rtl="1"/>
                      <a:r>
                        <a:rPr lang="ar-SA" sz="2200" b="1" dirty="0" smtClean="0"/>
                        <a:t>متوسط الذمم المدينة </a:t>
                      </a:r>
                    </a:p>
                    <a:p>
                      <a:pPr algn="r" rtl="1"/>
                      <a:r>
                        <a:rPr lang="ar-SA" sz="22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فاذا</a:t>
                      </a:r>
                      <a:r>
                        <a:rPr lang="ar-SA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اعتبرنا </a:t>
                      </a:r>
                      <a:r>
                        <a:rPr lang="ar-SA" sz="22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ان</a:t>
                      </a:r>
                      <a:r>
                        <a:rPr lang="ar-SA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المبيعات جميعها </a:t>
                      </a:r>
                      <a:r>
                        <a:rPr lang="ar-SA" sz="22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آجله</a:t>
                      </a:r>
                      <a:r>
                        <a:rPr lang="ar-SA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تحسب </a:t>
                      </a:r>
                      <a:r>
                        <a:rPr lang="ar-SA" sz="22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كالآتى</a:t>
                      </a:r>
                      <a:r>
                        <a:rPr lang="ar-SA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pPr algn="r" rtl="1"/>
                      <a:r>
                        <a:rPr lang="en-US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2005</a:t>
                      </a:r>
                      <a:r>
                        <a:rPr lang="ar-SA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  <a:r>
                        <a:rPr lang="en-US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3074</a:t>
                      </a:r>
                      <a:r>
                        <a:rPr lang="ar-SA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 ( </a:t>
                      </a:r>
                      <a:r>
                        <a:rPr lang="en-US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503+365</a:t>
                      </a:r>
                      <a:r>
                        <a:rPr lang="ar-SA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)/</a:t>
                      </a:r>
                      <a:r>
                        <a:rPr lang="en-US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ar-SA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</a:p>
                    <a:p>
                      <a:pPr algn="r" rtl="1"/>
                      <a:r>
                        <a:rPr lang="en-US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7.08 </a:t>
                      </a:r>
                      <a:r>
                        <a:rPr lang="ar-SA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  <a:r>
                        <a:rPr lang="en-US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7.1</a:t>
                      </a:r>
                      <a:endParaRPr lang="ar-SA" sz="2200" b="1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6501">
                <a:tc>
                  <a:txBody>
                    <a:bodyPr/>
                    <a:lstStyle/>
                    <a:p>
                      <a:pPr algn="r" rtl="1"/>
                      <a:endParaRPr lang="ar-SA" sz="2200" b="1" dirty="0" smtClean="0"/>
                    </a:p>
                    <a:p>
                      <a:pPr algn="r" rtl="1"/>
                      <a:r>
                        <a:rPr lang="ar-SA" sz="2200" b="1" dirty="0" smtClean="0"/>
                        <a:t>4- متوسط فترة التحصيل </a:t>
                      </a:r>
                      <a:endParaRPr lang="ar-SA" sz="2200" b="1" dirty="0">
                        <a:latin typeface="Monotype Koufi" pitchFamily="2" charset="-78"/>
                        <a:ea typeface="Monotype Koufi" pitchFamily="2" charset="-78"/>
                        <a:cs typeface="Monotype Koufi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تقيس متوسط الفترة الزمنية التي تنتظرها </a:t>
                      </a:r>
                      <a:r>
                        <a:rPr lang="ar-SA" sz="22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الشركه</a:t>
                      </a:r>
                      <a:r>
                        <a:rPr lang="ar-SA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من وقت عملية البيع بالأجل إلى حين تحصيل ثمن </a:t>
                      </a:r>
                      <a:r>
                        <a:rPr lang="ar-SA" sz="22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البضاعه</a:t>
                      </a:r>
                      <a:r>
                        <a:rPr lang="ar-SA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نقداً. وكلما كانت اقصر كلما كانت السيولة مرتفعة وارتفاع كفاءة الشركة فى تحصيل ديونها وادارة ذممها المدينة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dirty="0" smtClean="0"/>
                        <a:t>360</a:t>
                      </a:r>
                      <a:endParaRPr lang="ar-SA" sz="2200" b="1" dirty="0" smtClean="0"/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200" b="1" dirty="0" smtClean="0"/>
                        <a:t>----------------------</a:t>
                      </a:r>
                    </a:p>
                    <a:p>
                      <a:pPr algn="r" rtl="1"/>
                      <a:r>
                        <a:rPr lang="ar-SA" sz="2200" b="1" dirty="0" smtClean="0"/>
                        <a:t>معدل دوران الذمم المدينة </a:t>
                      </a:r>
                    </a:p>
                    <a:p>
                      <a:pPr algn="r" rtl="1"/>
                      <a:r>
                        <a:rPr lang="en-US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2005</a:t>
                      </a:r>
                      <a:r>
                        <a:rPr lang="ar-SA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  <a:r>
                        <a:rPr lang="en-US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360</a:t>
                      </a:r>
                      <a:r>
                        <a:rPr lang="ar-SA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en-US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7.1</a:t>
                      </a:r>
                      <a:r>
                        <a:rPr lang="ar-SA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 </a:t>
                      </a:r>
                      <a:r>
                        <a:rPr lang="en-US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51 </a:t>
                      </a:r>
                      <a:r>
                        <a:rPr lang="ar-SA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يوم</a:t>
                      </a:r>
                      <a:endParaRPr lang="ar-SA" sz="2200" b="1" dirty="0">
                        <a:solidFill>
                          <a:srgbClr val="D31B5D"/>
                        </a:solidFill>
                        <a:cs typeface="Farsi Simple Bold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812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981437" y="260315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الثالث: تحليل 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graphicFrame>
        <p:nvGraphicFramePr>
          <p:cNvPr id="10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3521487"/>
              </p:ext>
            </p:extLst>
          </p:nvPr>
        </p:nvGraphicFramePr>
        <p:xfrm>
          <a:off x="152400" y="1405181"/>
          <a:ext cx="8776855" cy="5224219"/>
        </p:xfrm>
        <a:graphic>
          <a:graphicData uri="http://schemas.openxmlformats.org/drawingml/2006/table">
            <a:tbl>
              <a:tblPr rtl="1" firstRow="1" bandRow="1">
                <a:tableStyleId>{21E4AEA4-8DFA-4A89-87EB-49C32662AFE0}</a:tableStyleId>
              </a:tblPr>
              <a:tblGrid>
                <a:gridCol w="1556601"/>
                <a:gridCol w="3788018"/>
                <a:gridCol w="3432236"/>
              </a:tblGrid>
              <a:tr h="682699">
                <a:tc>
                  <a:txBody>
                    <a:bodyPr/>
                    <a:lstStyle/>
                    <a:p>
                      <a:pPr algn="r" rtl="1"/>
                      <a:r>
                        <a:rPr lang="ar-SA" sz="2200" b="1" dirty="0" smtClean="0"/>
                        <a:t> اسم</a:t>
                      </a:r>
                      <a:r>
                        <a:rPr lang="ar-SA" sz="2200" b="1" baseline="0" dirty="0" smtClean="0"/>
                        <a:t> النسبة </a:t>
                      </a:r>
                      <a:endParaRPr lang="ar-SA" sz="2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cs typeface="Farsi Simple Bold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200" b="1" dirty="0" smtClean="0"/>
                        <a:t>المفهوم والتفسير</a:t>
                      </a:r>
                      <a:endParaRPr lang="ar-SA" sz="2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cs typeface="Farsi Simple Bold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200" b="1" dirty="0" smtClean="0"/>
                        <a:t>المعادلة</a:t>
                      </a:r>
                      <a:endParaRPr lang="ar-SA" sz="2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cs typeface="Farsi Simple Bold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8097">
                <a:tc>
                  <a:txBody>
                    <a:bodyPr/>
                    <a:lstStyle/>
                    <a:p>
                      <a:pPr algn="r" rtl="1"/>
                      <a:r>
                        <a:rPr lang="ar-SA" sz="2200" b="1" kern="1200" dirty="0" smtClean="0"/>
                        <a:t>5- معدل دوران الذمم الدائنة </a:t>
                      </a:r>
                      <a:endParaRPr lang="ar-SA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تستخدم هذه النسبة كمؤشر للحكم على سرعة الشركة في تسديد </a:t>
                      </a:r>
                      <a:r>
                        <a:rPr lang="ar-SA" sz="22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إلتزاماتها</a:t>
                      </a:r>
                      <a:r>
                        <a:rPr lang="ar-SA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التجارية قصيرة الأجل. ويرتبط ذلك بعدد مرات التسديد خلال الفترة معينة.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200" b="1" kern="1200" dirty="0" smtClean="0"/>
                        <a:t>تكلفة المبيعات </a:t>
                      </a:r>
                    </a:p>
                    <a:p>
                      <a:pPr algn="r" rtl="1"/>
                      <a:r>
                        <a:rPr lang="ar-SA" sz="2200" b="1" kern="1200" dirty="0" smtClean="0"/>
                        <a:t>------------</a:t>
                      </a:r>
                    </a:p>
                    <a:p>
                      <a:pPr algn="r" rtl="1"/>
                      <a:r>
                        <a:rPr lang="ar-SA" sz="2200" b="1" kern="1200" dirty="0" smtClean="0"/>
                        <a:t>متوسط الذمم الدائنة </a:t>
                      </a:r>
                    </a:p>
                    <a:p>
                      <a:pPr algn="r" rtl="1"/>
                      <a:endParaRPr lang="ar-SA" sz="2200" b="1" kern="1200" dirty="0" smtClean="0"/>
                    </a:p>
                    <a:p>
                      <a:pPr algn="r" rtl="1"/>
                      <a:r>
                        <a:rPr lang="en-US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2005</a:t>
                      </a:r>
                      <a:r>
                        <a:rPr lang="ar-SA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  <a:r>
                        <a:rPr lang="en-US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2088</a:t>
                      </a:r>
                      <a:r>
                        <a:rPr lang="ar-SA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/( </a:t>
                      </a:r>
                      <a:r>
                        <a:rPr lang="en-US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382+ 270</a:t>
                      </a:r>
                      <a:r>
                        <a:rPr lang="ar-SA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)/</a:t>
                      </a:r>
                      <a:r>
                        <a:rPr lang="en-US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ar-SA" sz="22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rtl="1"/>
                      <a:r>
                        <a:rPr lang="ar-SA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 </a:t>
                      </a:r>
                      <a:r>
                        <a:rPr lang="en-US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6.4</a:t>
                      </a:r>
                      <a:r>
                        <a:rPr lang="ar-SA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مرة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4605">
                <a:tc>
                  <a:txBody>
                    <a:bodyPr/>
                    <a:lstStyle/>
                    <a:p>
                      <a:pPr algn="r" rtl="1"/>
                      <a:r>
                        <a:rPr lang="ar-SA" sz="2200" b="1" kern="1200" dirty="0" smtClean="0"/>
                        <a:t>6- متوسط فترة السداد </a:t>
                      </a:r>
                      <a:endParaRPr lang="ar-SA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الوقت الذي يمر بين فترة السداد وفترة التحصيل .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ارتفاعها يعنى طول الفترة الزمنية </a:t>
                      </a:r>
                      <a:r>
                        <a:rPr lang="ar-SA" sz="22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التى</a:t>
                      </a:r>
                      <a:r>
                        <a:rPr lang="ar-SA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تسدد فيه الشركة التزاماتها وهذا مؤشر سلبي للمقرضين والشركة ، وانخفاضها مؤشر ايجابي تعكس قصر الفترة الزمنية لسداد الالتزامات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en-US" sz="2200" b="1" kern="1200" dirty="0" smtClean="0"/>
                        <a:t>360</a:t>
                      </a:r>
                      <a:endParaRPr lang="ar-SA" sz="2200" b="1" kern="1200" dirty="0" smtClean="0"/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200" b="1" kern="1200" dirty="0" smtClean="0"/>
                        <a:t>------------</a:t>
                      </a:r>
                    </a:p>
                    <a:p>
                      <a:pPr algn="r" rtl="1"/>
                      <a:r>
                        <a:rPr lang="ar-SA" sz="2200" b="1" kern="1200" dirty="0" smtClean="0"/>
                        <a:t>معدل دوران الذمم الدائنة </a:t>
                      </a:r>
                    </a:p>
                    <a:p>
                      <a:pPr algn="r" rtl="1"/>
                      <a:r>
                        <a:rPr lang="en-US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360</a:t>
                      </a:r>
                      <a:r>
                        <a:rPr lang="ar-SA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en-US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6.4</a:t>
                      </a:r>
                      <a:r>
                        <a:rPr lang="ar-SA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 </a:t>
                      </a:r>
                      <a:r>
                        <a:rPr lang="en-US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56 </a:t>
                      </a:r>
                      <a:r>
                        <a:rPr lang="ar-SA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يوم</a:t>
                      </a:r>
                      <a:endParaRPr lang="ar-SA" sz="2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646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981437" y="260315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الثالث: تحليل 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graphicFrame>
        <p:nvGraphicFramePr>
          <p:cNvPr id="10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8401628"/>
              </p:ext>
            </p:extLst>
          </p:nvPr>
        </p:nvGraphicFramePr>
        <p:xfrm>
          <a:off x="152400" y="1524000"/>
          <a:ext cx="8763000" cy="5105400"/>
        </p:xfrm>
        <a:graphic>
          <a:graphicData uri="http://schemas.openxmlformats.org/drawingml/2006/table">
            <a:tbl>
              <a:tblPr rtl="1" firstRow="1" bandRow="1">
                <a:tableStyleId>{21E4AEA4-8DFA-4A89-87EB-49C32662AFE0}</a:tableStyleId>
              </a:tblPr>
              <a:tblGrid>
                <a:gridCol w="1503218"/>
                <a:gridCol w="3997036"/>
                <a:gridCol w="3262746"/>
              </a:tblGrid>
              <a:tr h="521886">
                <a:tc>
                  <a:txBody>
                    <a:bodyPr/>
                    <a:lstStyle/>
                    <a:p>
                      <a:pPr algn="ctr" rtl="1"/>
                      <a:r>
                        <a:rPr lang="ar-SA" sz="2200" b="1" dirty="0" smtClean="0"/>
                        <a:t> اسم</a:t>
                      </a:r>
                      <a:r>
                        <a:rPr lang="ar-SA" sz="2200" b="1" baseline="0" dirty="0" smtClean="0"/>
                        <a:t> النسبة </a:t>
                      </a:r>
                      <a:endParaRPr lang="ar-SA" sz="2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cs typeface="Farsi Simple Bold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200" b="1" dirty="0" smtClean="0"/>
                        <a:t>المفهوم والتفسير</a:t>
                      </a:r>
                      <a:endParaRPr lang="ar-SA" sz="2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cs typeface="Farsi Simple Bold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200" b="1" dirty="0" smtClean="0"/>
                        <a:t>المعادلة</a:t>
                      </a:r>
                      <a:endParaRPr lang="ar-SA" sz="2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cs typeface="Farsi Simple Bold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9426">
                <a:tc>
                  <a:txBody>
                    <a:bodyPr/>
                    <a:lstStyle/>
                    <a:p>
                      <a:pPr algn="ctr" rtl="1"/>
                      <a:r>
                        <a:rPr lang="ar-SA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طول الفترة التشغيلية </a:t>
                      </a:r>
                      <a:endParaRPr lang="ar-SA" sz="2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ar-SA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تقيس عدد الأيام </a:t>
                      </a:r>
                      <a:r>
                        <a:rPr lang="ar-SA" sz="22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التى</a:t>
                      </a:r>
                      <a:r>
                        <a:rPr lang="ar-SA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تحتاجها الشركة لبيع مخزونها وكذلك عدد الأيام التي تحتاجها حتى يتم تحصيل الذمم المدينة الناتجة عن بيع المخزون وتحويله </a:t>
                      </a:r>
                      <a:r>
                        <a:rPr lang="ar-SA" sz="22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الى</a:t>
                      </a:r>
                      <a:r>
                        <a:rPr lang="ar-SA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نقدية 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وانخفاضها مؤشر ايجابي يدل على كفاءتها </a:t>
                      </a:r>
                      <a:r>
                        <a:rPr lang="ar-SA" sz="22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فى</a:t>
                      </a:r>
                      <a:r>
                        <a:rPr lang="ar-SA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إدارة أعمالها التشغيلية.</a:t>
                      </a:r>
                      <a:endParaRPr lang="en-US" sz="22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22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rtl="1"/>
                      <a:r>
                        <a:rPr lang="ar-SA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متوسط فترة التخزين </a:t>
                      </a:r>
                    </a:p>
                    <a:p>
                      <a:pPr algn="ctr" rtl="1"/>
                      <a:r>
                        <a:rPr lang="ar-SA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 متوسط فترة التحصيل </a:t>
                      </a:r>
                    </a:p>
                    <a:p>
                      <a:pPr algn="ctr" rtl="1"/>
                      <a:r>
                        <a:rPr lang="en-US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51 </a:t>
                      </a:r>
                      <a:r>
                        <a:rPr lang="ar-SA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51</a:t>
                      </a:r>
                      <a:r>
                        <a:rPr lang="ar-SA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  <a:r>
                        <a:rPr lang="en-US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102</a:t>
                      </a:r>
                      <a:r>
                        <a:rPr lang="ar-SA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يوم</a:t>
                      </a:r>
                      <a:endParaRPr lang="ar-SA" sz="2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4088">
                <a:tc>
                  <a:txBody>
                    <a:bodyPr/>
                    <a:lstStyle/>
                    <a:p>
                      <a:pPr algn="ctr" rtl="1"/>
                      <a:r>
                        <a:rPr lang="ar-SA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طول الفترة النقدية </a:t>
                      </a:r>
                      <a:endParaRPr lang="ar-SA" sz="2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ar-SA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عدد الأيام التي تكون فيها الشركة بحاجة إلى نقد للقيام بإعمالها التشغيلية .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وانخفاضها مؤشر ايجابي يدل على كفاءتها </a:t>
                      </a:r>
                      <a:r>
                        <a:rPr lang="ar-SA" sz="22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فى</a:t>
                      </a:r>
                      <a:r>
                        <a:rPr lang="ar-SA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إدارة أعمالها التشغيلية</a:t>
                      </a:r>
                      <a:r>
                        <a:rPr lang="ar-SA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والنقدية </a:t>
                      </a:r>
                      <a:endParaRPr lang="en-US" sz="22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متوسط فترة التخزين </a:t>
                      </a:r>
                    </a:p>
                    <a:p>
                      <a:pPr algn="ctr" rtl="1"/>
                      <a:r>
                        <a:rPr lang="ar-SA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 متوسط فترة التحصيل – متوسط فترة السداد </a:t>
                      </a:r>
                    </a:p>
                    <a:p>
                      <a:pPr algn="ctr" rtl="1"/>
                      <a:r>
                        <a:rPr lang="en-US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51 </a:t>
                      </a:r>
                      <a:r>
                        <a:rPr lang="ar-SA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51</a:t>
                      </a:r>
                      <a:r>
                        <a:rPr lang="ar-SA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56</a:t>
                      </a:r>
                      <a:r>
                        <a:rPr lang="ar-SA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  <a:r>
                        <a:rPr lang="en-US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46 </a:t>
                      </a:r>
                      <a:r>
                        <a:rPr lang="ar-SA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يوم</a:t>
                      </a:r>
                      <a:endParaRPr lang="ar-SA" sz="2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1579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981437" y="260315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الثالث: تحليل 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0" name="شكل بيضاوي 3"/>
          <p:cNvSpPr/>
          <p:nvPr/>
        </p:nvSpPr>
        <p:spPr>
          <a:xfrm>
            <a:off x="2743200" y="914400"/>
            <a:ext cx="3581400" cy="15240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000" b="1" dirty="0">
                <a:latin typeface="Microsoft YaHei" pitchFamily="34" charset="-122"/>
                <a:ea typeface="Microsoft YaHei" pitchFamily="34" charset="-122"/>
                <a:cs typeface="PT Bold Heading" panose="02010400000000000000" pitchFamily="2" charset="-78"/>
              </a:rPr>
              <a:t>نسب المديونية او الرفع المالى </a:t>
            </a:r>
          </a:p>
        </p:txBody>
      </p:sp>
      <p:sp>
        <p:nvSpPr>
          <p:cNvPr id="11" name="متوازي أضلاع 4"/>
          <p:cNvSpPr/>
          <p:nvPr/>
        </p:nvSpPr>
        <p:spPr>
          <a:xfrm>
            <a:off x="533400" y="2667000"/>
            <a:ext cx="8077200" cy="3505199"/>
          </a:xfrm>
          <a:prstGeom prst="parallelogram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r" rtl="1">
              <a:spcBef>
                <a:spcPct val="50000"/>
              </a:spcBef>
            </a:pPr>
            <a:r>
              <a:rPr lang="ar-SA" sz="2300" b="1" dirty="0" smtClean="0">
                <a:solidFill>
                  <a:schemeClr val="tx1"/>
                </a:solidFill>
              </a:rPr>
              <a:t> يهتم المحللين الماليين والمقرضين في الأجل الطويل بقدرة الشركة على </a:t>
            </a:r>
            <a:r>
              <a:rPr lang="ar-SA" sz="2300" b="1" dirty="0" smtClean="0">
                <a:solidFill>
                  <a:srgbClr val="FF0000"/>
                </a:solidFill>
              </a:rPr>
              <a:t>سداد ديونها </a:t>
            </a:r>
            <a:r>
              <a:rPr lang="ar-SA" sz="2300" b="1" dirty="0" smtClean="0">
                <a:solidFill>
                  <a:schemeClr val="tx1"/>
                </a:solidFill>
              </a:rPr>
              <a:t>ودفع الفوائد في تاريخ استحقاقها  </a:t>
            </a:r>
          </a:p>
          <a:p>
            <a:pPr algn="r" rtl="1">
              <a:spcBef>
                <a:spcPct val="50000"/>
              </a:spcBef>
            </a:pPr>
            <a:r>
              <a:rPr lang="ar-SA" sz="2300" b="1" dirty="0" smtClean="0">
                <a:solidFill>
                  <a:schemeClr val="tx1"/>
                </a:solidFill>
              </a:rPr>
              <a:t> ويستخدم المحللين الماليين والمقرضين نسب الرفع                                       ( المديونية ) لقياس المدى الذي استخدمت به الشركة أموال الغير لتمويل أصولها . واستخدام الديون ضمن الهيكل المالي للشركة يسمى بالرفع المالي والذي يقصد </a:t>
            </a:r>
            <a:r>
              <a:rPr lang="ar-SA" sz="2300" b="1" dirty="0" err="1" smtClean="0">
                <a:solidFill>
                  <a:schemeClr val="tx1"/>
                </a:solidFill>
              </a:rPr>
              <a:t>به</a:t>
            </a:r>
            <a:r>
              <a:rPr lang="ar-SA" sz="2300" b="1" dirty="0" smtClean="0">
                <a:solidFill>
                  <a:schemeClr val="tx1"/>
                </a:solidFill>
              </a:rPr>
              <a:t> (استخدام  أموال الغير  بتكاليف ثابتة من أجل تحسين العوائد المتحققة لمالكي الشركة )</a:t>
            </a:r>
            <a:endParaRPr lang="as-IN" sz="2300" b="1" dirty="0" smtClean="0">
              <a:solidFill>
                <a:schemeClr val="tx1"/>
              </a:solidFill>
            </a:endParaRPr>
          </a:p>
          <a:p>
            <a:pPr algn="ctr" rtl="1"/>
            <a:endParaRPr lang="ar-SA" sz="23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1891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981437" y="260315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الثالث: تحليل 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graphicFrame>
        <p:nvGraphicFramePr>
          <p:cNvPr id="10" name="رسم تخطيطي 26"/>
          <p:cNvGraphicFramePr/>
          <p:nvPr>
            <p:extLst>
              <p:ext uri="{D42A27DB-BD31-4B8C-83A1-F6EECF244321}">
                <p14:modId xmlns:p14="http://schemas.microsoft.com/office/powerpoint/2010/main" val="4186922821"/>
              </p:ext>
            </p:extLst>
          </p:nvPr>
        </p:nvGraphicFramePr>
        <p:xfrm>
          <a:off x="500034" y="1524000"/>
          <a:ext cx="8143932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189257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981437" y="260315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الثالث: تحليل 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graphicFrame>
        <p:nvGraphicFramePr>
          <p:cNvPr id="10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1172009"/>
              </p:ext>
            </p:extLst>
          </p:nvPr>
        </p:nvGraphicFramePr>
        <p:xfrm>
          <a:off x="69041" y="76200"/>
          <a:ext cx="8929718" cy="6820449"/>
        </p:xfrm>
        <a:graphic>
          <a:graphicData uri="http://schemas.openxmlformats.org/drawingml/2006/table">
            <a:tbl>
              <a:tblPr rtl="1" firstRow="1" bandRow="1">
                <a:tableStyleId>{21E4AEA4-8DFA-4A89-87EB-49C32662AFE0}</a:tableStyleId>
              </a:tblPr>
              <a:tblGrid>
                <a:gridCol w="1747886"/>
                <a:gridCol w="4655134"/>
                <a:gridCol w="2526698"/>
              </a:tblGrid>
              <a:tr h="693969"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/>
                        <a:t> اسم</a:t>
                      </a:r>
                      <a:r>
                        <a:rPr lang="ar-SA" sz="3200" baseline="0" dirty="0" smtClean="0"/>
                        <a:t> النسبة </a:t>
                      </a:r>
                      <a:endParaRPr lang="ar-SA" sz="3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cs typeface="Farsi Simple Bold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/>
                        <a:t>المفهوم</a:t>
                      </a:r>
                      <a:r>
                        <a:rPr lang="ar-SA" sz="3200" baseline="0" dirty="0" smtClean="0"/>
                        <a:t> والتفسير</a:t>
                      </a:r>
                      <a:endParaRPr lang="ar-SA" sz="3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cs typeface="Farsi Simple Bold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/>
                        <a:t>المعادلة</a:t>
                      </a:r>
                      <a:endParaRPr lang="ar-SA" sz="3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cs typeface="Farsi Simple Bold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0675">
                <a:tc>
                  <a:txBody>
                    <a:bodyPr/>
                    <a:lstStyle/>
                    <a:p>
                      <a:pPr algn="r" rtl="1"/>
                      <a:r>
                        <a:rPr lang="ar-SA" sz="2400" b="1" dirty="0" smtClean="0">
                          <a:solidFill>
                            <a:srgbClr val="B40000"/>
                          </a:solidFill>
                        </a:rPr>
                        <a:t>1- نسبة إجمالي الديون إلى إجمالي الأصول </a:t>
                      </a:r>
                      <a:endParaRPr lang="ar-SA" sz="2400" b="1" dirty="0">
                        <a:latin typeface="Monotype Koufi" pitchFamily="2" charset="-78"/>
                        <a:ea typeface="Monotype Koufi" pitchFamily="2" charset="-78"/>
                        <a:cs typeface="Monotype Koufi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SA" sz="2400" b="1" kern="120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اجمالى</a:t>
                      </a:r>
                      <a:r>
                        <a:rPr lang="ar-SA" sz="2400" b="1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الديون يقصد </a:t>
                      </a:r>
                      <a:r>
                        <a:rPr lang="ar-SA" sz="2400" b="1" kern="120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به</a:t>
                      </a:r>
                      <a:r>
                        <a:rPr lang="ar-SA" sz="2400" b="1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الالتزامات </a:t>
                      </a:r>
                      <a:r>
                        <a:rPr lang="ar-SA" sz="2400" b="1" kern="120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القضيرة</a:t>
                      </a:r>
                      <a:r>
                        <a:rPr lang="ar-SA" sz="2400" b="1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SA" sz="2400" b="1" kern="120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الاجل</a:t>
                      </a:r>
                      <a:r>
                        <a:rPr lang="ar-SA" sz="2400" b="1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والالتزامات</a:t>
                      </a:r>
                      <a:r>
                        <a:rPr lang="ar-SA" sz="2400" b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طويل </a:t>
                      </a:r>
                      <a:r>
                        <a:rPr lang="ar-SA" sz="2400" b="1" kern="1200" baseline="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الاجل</a:t>
                      </a:r>
                      <a:r>
                        <a:rPr lang="ar-SA" sz="2400" b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(القروض) </a:t>
                      </a:r>
                      <a:r>
                        <a:rPr lang="ar-SA" sz="2400" b="1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ارتفاع هذه النسبة يدل على اعتماد الشركة على أموال الغير في تمويل أصولها بصورة أعلى من أموال الملكية وبالتالي زيادة المخاطر التمويلية ومخاطر عدم القدرة على السداد والعكس صحيح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400" b="1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إجمالي الديون   </a:t>
                      </a:r>
                    </a:p>
                    <a:p>
                      <a:pPr algn="r" rtl="1"/>
                      <a:endParaRPr lang="ar-SA" sz="2400" b="1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rtl="1"/>
                      <a:r>
                        <a:rPr lang="ar-SA" sz="2400" b="1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إجمالي الأصول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8800">
                <a:tc>
                  <a:txBody>
                    <a:bodyPr/>
                    <a:lstStyle/>
                    <a:p>
                      <a:pPr algn="r" rtl="1"/>
                      <a:r>
                        <a:rPr lang="ar-SA" sz="2400" b="1" kern="1200" dirty="0" smtClean="0">
                          <a:solidFill>
                            <a:srgbClr val="B40000"/>
                          </a:solidFill>
                          <a:latin typeface="+mn-lt"/>
                          <a:ea typeface="+mn-ea"/>
                          <a:cs typeface="+mn-cs"/>
                        </a:rPr>
                        <a:t>2- نسبة الديون طويلة الأجل إلى مجموع الأصول </a:t>
                      </a:r>
                      <a:endParaRPr lang="ar-SA" sz="2400" b="1" kern="1200" dirty="0">
                        <a:solidFill>
                          <a:srgbClr val="B4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b="1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ارتفاع هذه النسبة يدل على اعتماد الشركة على أموال الغير طويلة الأجل في تمويل أصولها وبالتالي زيادة المخاطر التمويلية ومخاطر عدم القدرة على السداد والعكس</a:t>
                      </a:r>
                      <a:endParaRPr lang="as-IN" sz="2400" b="1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400" b="1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إجمالي الديون</a:t>
                      </a:r>
                    </a:p>
                    <a:p>
                      <a:pPr algn="r" rtl="1"/>
                      <a:r>
                        <a:rPr lang="ar-SA" sz="2400" b="1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طويلة </a:t>
                      </a:r>
                      <a:r>
                        <a:rPr lang="ar-SA" sz="2400" b="1" kern="120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الاجل</a:t>
                      </a:r>
                      <a:r>
                        <a:rPr lang="ar-SA" sz="2400" b="1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r" rtl="1"/>
                      <a:endParaRPr lang="ar-SA" sz="2400" b="1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rtl="1"/>
                      <a:r>
                        <a:rPr lang="ar-SA" sz="2400" b="1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إجمالي الأصول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8800">
                <a:tc>
                  <a:txBody>
                    <a:bodyPr/>
                    <a:lstStyle/>
                    <a:p>
                      <a:pPr algn="r" rtl="1"/>
                      <a:r>
                        <a:rPr lang="ar-SA" sz="2400" b="1" kern="1200" dirty="0" smtClean="0">
                          <a:solidFill>
                            <a:srgbClr val="B40000"/>
                          </a:solidFill>
                          <a:latin typeface="+mn-lt"/>
                          <a:ea typeface="+mn-ea"/>
                          <a:cs typeface="+mn-cs"/>
                        </a:rPr>
                        <a:t>3- نسبة إجمالي الديون إلى حقوق الملكية </a:t>
                      </a:r>
                      <a:endParaRPr lang="ar-SA" sz="2400" b="1" kern="1200" dirty="0">
                        <a:solidFill>
                          <a:srgbClr val="B4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b="1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تقيس درجة اعتماد الشركة على </a:t>
                      </a:r>
                      <a:r>
                        <a:rPr lang="ar-SA" sz="2400" b="1" kern="120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اموال</a:t>
                      </a:r>
                      <a:r>
                        <a:rPr lang="ar-SA" sz="2400" b="1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الغير مقارنة </a:t>
                      </a:r>
                      <a:r>
                        <a:rPr lang="ar-SA" sz="2400" b="1" kern="120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باموال</a:t>
                      </a:r>
                      <a:r>
                        <a:rPr lang="ar-SA" sz="2400" b="1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الملكية وارتفاعها دلالة على مساهمة أصحاب الديون في الهيكل المالي  أعلى من مساهمة أصحاب الملكية مما يؤدي إلى زيادة المخاطر التمويلية </a:t>
                      </a:r>
                      <a:endParaRPr lang="as-IN" sz="2400" b="1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400" b="1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إجمالي الديون </a:t>
                      </a:r>
                    </a:p>
                    <a:p>
                      <a:pPr algn="r" rtl="1"/>
                      <a:endParaRPr lang="ar-SA" sz="2400" b="1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rtl="1"/>
                      <a:r>
                        <a:rPr lang="ar-SA" sz="2400" b="1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إجمالي حقوق الملكية</a:t>
                      </a:r>
                    </a:p>
                    <a:p>
                      <a:pPr algn="r" rtl="1"/>
                      <a:endParaRPr lang="ar-SA" sz="2400" b="1" dirty="0">
                        <a:solidFill>
                          <a:srgbClr val="D31B5D"/>
                        </a:solidFill>
                        <a:cs typeface="Farsi Simple Bold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1" name="رابط مستقيم 6"/>
          <p:cNvCxnSpPr/>
          <p:nvPr/>
        </p:nvCxnSpPr>
        <p:spPr>
          <a:xfrm rot="10800000">
            <a:off x="997703" y="1362084"/>
            <a:ext cx="1571636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مستطيل مستدير الزوايا 7"/>
          <p:cNvSpPr/>
          <p:nvPr/>
        </p:nvSpPr>
        <p:spPr>
          <a:xfrm>
            <a:off x="69041" y="1219208"/>
            <a:ext cx="857224" cy="42862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400" b="1" dirty="0" smtClean="0"/>
              <a:t>× </a:t>
            </a:r>
            <a:r>
              <a:rPr lang="en-US" sz="1400" b="1" dirty="0" smtClean="0"/>
              <a:t>100</a:t>
            </a:r>
            <a:r>
              <a:rPr lang="ar-SA" sz="1400" b="1" dirty="0" smtClean="0"/>
              <a:t>%</a:t>
            </a:r>
            <a:endParaRPr lang="ar-SA" sz="1400" b="1" dirty="0"/>
          </a:p>
        </p:txBody>
      </p:sp>
      <p:cxnSp>
        <p:nvCxnSpPr>
          <p:cNvPr id="13" name="رابط مستقيم 8"/>
          <p:cNvCxnSpPr/>
          <p:nvPr/>
        </p:nvCxnSpPr>
        <p:spPr>
          <a:xfrm rot="10800000">
            <a:off x="997703" y="4362480"/>
            <a:ext cx="1571636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مستطيل مستدير الزوايا 9"/>
          <p:cNvSpPr/>
          <p:nvPr/>
        </p:nvSpPr>
        <p:spPr>
          <a:xfrm>
            <a:off x="69041" y="4076728"/>
            <a:ext cx="857224" cy="42862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400" b="1" dirty="0" smtClean="0"/>
              <a:t>× </a:t>
            </a:r>
            <a:r>
              <a:rPr lang="en-US" sz="1400" b="1" dirty="0" smtClean="0"/>
              <a:t>100</a:t>
            </a:r>
            <a:r>
              <a:rPr lang="ar-SA" sz="1400" b="1" dirty="0" smtClean="0"/>
              <a:t>%</a:t>
            </a:r>
            <a:endParaRPr lang="ar-SA" sz="1400" b="1" dirty="0"/>
          </a:p>
        </p:txBody>
      </p:sp>
      <p:cxnSp>
        <p:nvCxnSpPr>
          <p:cNvPr id="15" name="رابط مستقيم 10"/>
          <p:cNvCxnSpPr/>
          <p:nvPr/>
        </p:nvCxnSpPr>
        <p:spPr>
          <a:xfrm rot="10800000">
            <a:off x="997703" y="5505488"/>
            <a:ext cx="1571636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مستطيل مستدير الزوايا 11"/>
          <p:cNvSpPr/>
          <p:nvPr/>
        </p:nvSpPr>
        <p:spPr>
          <a:xfrm>
            <a:off x="69041" y="5219736"/>
            <a:ext cx="857224" cy="42862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400" b="1" dirty="0" smtClean="0"/>
              <a:t>× </a:t>
            </a:r>
            <a:r>
              <a:rPr lang="en-US" sz="1400" b="1" dirty="0" smtClean="0"/>
              <a:t>100</a:t>
            </a:r>
            <a:r>
              <a:rPr lang="ar-SA" sz="1400" b="1" dirty="0" smtClean="0"/>
              <a:t>%</a:t>
            </a:r>
            <a:endParaRPr lang="ar-SA" sz="1400" b="1" dirty="0"/>
          </a:p>
        </p:txBody>
      </p:sp>
      <p:sp>
        <p:nvSpPr>
          <p:cNvPr id="17" name="عنصر نائب لرقم الشريحة 2"/>
          <p:cNvSpPr>
            <a:spLocks noGrp="1"/>
          </p:cNvSpPr>
          <p:nvPr>
            <p:ph type="sldNum" sz="quarter" idx="12"/>
          </p:nvPr>
        </p:nvSpPr>
        <p:spPr>
          <a:xfrm>
            <a:off x="526241" y="6075384"/>
            <a:ext cx="2133600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18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27608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981437" y="260315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الثالث: تحليل 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graphicFrame>
        <p:nvGraphicFramePr>
          <p:cNvPr id="10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4923047"/>
              </p:ext>
            </p:extLst>
          </p:nvPr>
        </p:nvGraphicFramePr>
        <p:xfrm>
          <a:off x="0" y="1712891"/>
          <a:ext cx="9144000" cy="4168689"/>
        </p:xfrm>
        <a:graphic>
          <a:graphicData uri="http://schemas.openxmlformats.org/drawingml/2006/table">
            <a:tbl>
              <a:tblPr rtl="1" firstRow="1" bandRow="1">
                <a:tableStyleId>{21E4AEA4-8DFA-4A89-87EB-49C32662AFE0}</a:tableStyleId>
              </a:tblPr>
              <a:tblGrid>
                <a:gridCol w="1789829"/>
                <a:gridCol w="4766841"/>
                <a:gridCol w="2587330"/>
              </a:tblGrid>
              <a:tr h="693969"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/>
                        <a:t> اسم</a:t>
                      </a:r>
                      <a:r>
                        <a:rPr lang="ar-SA" sz="3200" baseline="0" dirty="0" smtClean="0"/>
                        <a:t> النسبة </a:t>
                      </a:r>
                      <a:endParaRPr lang="ar-SA" sz="3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cs typeface="Farsi Simple Bold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/>
                        <a:t>المفهوم</a:t>
                      </a:r>
                      <a:r>
                        <a:rPr lang="ar-SA" sz="3200" baseline="0" dirty="0" smtClean="0"/>
                        <a:t> والتفسير</a:t>
                      </a:r>
                      <a:endParaRPr lang="ar-SA" sz="3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cs typeface="Farsi Simple Bold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/>
                        <a:t>المعادلة</a:t>
                      </a:r>
                      <a:endParaRPr lang="ar-SA" sz="3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cs typeface="Farsi Simple Bold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8800">
                <a:tc>
                  <a:txBody>
                    <a:bodyPr/>
                    <a:lstStyle/>
                    <a:p>
                      <a:pPr algn="r" rtl="1"/>
                      <a:r>
                        <a:rPr lang="ar-SA" sz="2400" b="1" kern="1200" dirty="0" smtClean="0">
                          <a:solidFill>
                            <a:srgbClr val="B40000"/>
                          </a:solidFill>
                          <a:latin typeface="+mn-lt"/>
                          <a:ea typeface="+mn-ea"/>
                          <a:cs typeface="+mn-cs"/>
                        </a:rPr>
                        <a:t>4- نسبة الديون طويلة الأجل إلى مجموع حقوق الملكية </a:t>
                      </a:r>
                      <a:endParaRPr lang="ar-SA" sz="2400" b="1" kern="1200" dirty="0">
                        <a:solidFill>
                          <a:srgbClr val="B4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b="1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ارتفاع هذه النسبة دلالة على مساهمة أصحاب الديون طويلة الأجل  في الهيكل المالي  للشركة مقارنة بحقوق الملكية</a:t>
                      </a:r>
                      <a:endParaRPr lang="as-IN" sz="2400" b="1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400" b="1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إجمالي الديون</a:t>
                      </a:r>
                    </a:p>
                    <a:p>
                      <a:pPr algn="r" rtl="1"/>
                      <a:r>
                        <a:rPr lang="ar-SA" sz="2400" b="1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طويلة الأجل </a:t>
                      </a:r>
                    </a:p>
                    <a:p>
                      <a:pPr algn="r" rtl="1"/>
                      <a:endParaRPr lang="ar-SA" sz="2400" b="1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rtl="1"/>
                      <a:r>
                        <a:rPr lang="ar-SA" sz="2400" b="1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إجمالي حقوق الملكية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8800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dirty="0" smtClean="0"/>
                        <a:t> </a:t>
                      </a:r>
                      <a:r>
                        <a:rPr lang="ar-SA" sz="2400" b="1" kern="1200" dirty="0" smtClean="0">
                          <a:solidFill>
                            <a:srgbClr val="B40000"/>
                          </a:solidFill>
                          <a:latin typeface="+mn-lt"/>
                          <a:ea typeface="+mn-ea"/>
                          <a:cs typeface="+mn-cs"/>
                        </a:rPr>
                        <a:t>5-</a:t>
                      </a:r>
                      <a:r>
                        <a:rPr lang="ar-SA" sz="2400" b="1" kern="1200" baseline="0" dirty="0" smtClean="0">
                          <a:solidFill>
                            <a:srgbClr val="B40000"/>
                          </a:solidFill>
                          <a:latin typeface="+mn-lt"/>
                          <a:ea typeface="+mn-ea"/>
                          <a:cs typeface="+mn-cs"/>
                        </a:rPr>
                        <a:t> ن</a:t>
                      </a:r>
                      <a:r>
                        <a:rPr lang="ar-SA" sz="2400" b="1" kern="1200" dirty="0" smtClean="0">
                          <a:solidFill>
                            <a:srgbClr val="B40000"/>
                          </a:solidFill>
                          <a:latin typeface="+mn-lt"/>
                          <a:ea typeface="+mn-ea"/>
                          <a:cs typeface="+mn-cs"/>
                        </a:rPr>
                        <a:t>سبة عدد مرات تغطية الفوائد </a:t>
                      </a:r>
                      <a:endParaRPr lang="as-IN" sz="2400" b="1" kern="1200" dirty="0" smtClean="0">
                        <a:solidFill>
                          <a:srgbClr val="B4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b="1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تستخدم لقياس</a:t>
                      </a:r>
                      <a:r>
                        <a:rPr lang="ar-SA" sz="2400" b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مدى قدرة الشركة على خدمة ديونها من فوائد وأقساط ،</a:t>
                      </a:r>
                      <a:r>
                        <a:rPr lang="ar-SA" sz="2400" b="1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زيادة هذا المعدل يدل على زيادة قدرة الشركة على تغطية فوائد القروض والسندات من </a:t>
                      </a:r>
                      <a:r>
                        <a:rPr lang="ar-SA" sz="2400" b="1" kern="120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الارباح</a:t>
                      </a:r>
                      <a:r>
                        <a:rPr lang="ar-SA" sz="2400" b="1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المتحققة </a:t>
                      </a:r>
                      <a:endParaRPr lang="as-IN" sz="2400" b="1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b="1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صافي الربح قبل الفوائد والضرائب 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2400" b="1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b="1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مصاريف الفوائـــد </a:t>
                      </a:r>
                      <a:endParaRPr lang="as-IN" sz="2400" b="1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rtl="1"/>
                      <a:endParaRPr lang="ar-SA" sz="2400" b="1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1" name="رابط مستقيم 6"/>
          <p:cNvCxnSpPr/>
          <p:nvPr/>
        </p:nvCxnSpPr>
        <p:spPr>
          <a:xfrm rot="10800000">
            <a:off x="990544" y="3213089"/>
            <a:ext cx="1571636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مستطيل مستدير الزوايا 7"/>
          <p:cNvSpPr/>
          <p:nvPr/>
        </p:nvSpPr>
        <p:spPr>
          <a:xfrm>
            <a:off x="61882" y="2971800"/>
            <a:ext cx="857224" cy="42862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400" b="1" dirty="0" smtClean="0"/>
              <a:t>× </a:t>
            </a:r>
            <a:r>
              <a:rPr lang="en-US" sz="1400" b="1" dirty="0" smtClean="0"/>
              <a:t>100</a:t>
            </a:r>
            <a:r>
              <a:rPr lang="ar-SA" sz="1400" b="1" dirty="0" smtClean="0"/>
              <a:t>%</a:t>
            </a:r>
            <a:endParaRPr lang="ar-SA" sz="1400" b="1" dirty="0"/>
          </a:p>
        </p:txBody>
      </p:sp>
      <p:cxnSp>
        <p:nvCxnSpPr>
          <p:cNvPr id="13" name="رابط مستقيم 8"/>
          <p:cNvCxnSpPr/>
          <p:nvPr/>
        </p:nvCxnSpPr>
        <p:spPr>
          <a:xfrm rot="10800000">
            <a:off x="847668" y="4927601"/>
            <a:ext cx="1571636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عنصر نائب لرقم الشريحة 2"/>
          <p:cNvSpPr>
            <a:spLocks noGrp="1"/>
          </p:cNvSpPr>
          <p:nvPr>
            <p:ph type="sldNum" sz="quarter" idx="12"/>
          </p:nvPr>
        </p:nvSpPr>
        <p:spPr>
          <a:xfrm>
            <a:off x="519082" y="7712075"/>
            <a:ext cx="2133600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19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35750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981437" y="260315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الثالث: تحليل 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14600" y="1174715"/>
            <a:ext cx="4876800" cy="806485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/>
            <a:r>
              <a:rPr lang="ar-SA" sz="2400" b="1" dirty="0" smtClean="0"/>
              <a:t>مميزات النسب المالية </a:t>
            </a:r>
            <a:endParaRPr lang="en-US" sz="2400" dirty="0"/>
          </a:p>
        </p:txBody>
      </p:sp>
      <p:graphicFrame>
        <p:nvGraphicFramePr>
          <p:cNvPr id="11" name="رسم تخطيطي 7"/>
          <p:cNvGraphicFramePr/>
          <p:nvPr>
            <p:extLst>
              <p:ext uri="{D42A27DB-BD31-4B8C-83A1-F6EECF244321}">
                <p14:modId xmlns:p14="http://schemas.microsoft.com/office/powerpoint/2010/main" val="508463263"/>
              </p:ext>
            </p:extLst>
          </p:nvPr>
        </p:nvGraphicFramePr>
        <p:xfrm>
          <a:off x="1428728" y="2286000"/>
          <a:ext cx="6400690" cy="34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965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981437" y="260315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الثالث: تحليل 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0" name="شكل بيضاوي 3"/>
          <p:cNvSpPr/>
          <p:nvPr/>
        </p:nvSpPr>
        <p:spPr>
          <a:xfrm>
            <a:off x="2895600" y="914400"/>
            <a:ext cx="3429000" cy="12192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000" b="1" dirty="0" smtClean="0">
                <a:latin typeface="Microsoft YaHei" pitchFamily="34" charset="-122"/>
                <a:ea typeface="Microsoft YaHei" pitchFamily="34" charset="-122"/>
                <a:cs typeface="PT Bold Heading" panose="02010400000000000000" pitchFamily="2" charset="-78"/>
              </a:rPr>
              <a:t>نسب الربحية</a:t>
            </a:r>
            <a:endParaRPr lang="ar-SA" sz="3000" b="1" dirty="0">
              <a:latin typeface="Microsoft YaHei" pitchFamily="34" charset="-122"/>
              <a:ea typeface="Microsoft YaHei" pitchFamily="34" charset="-122"/>
              <a:cs typeface="PT Bold Heading" panose="02010400000000000000" pitchFamily="2" charset="-78"/>
            </a:endParaRPr>
          </a:p>
        </p:txBody>
      </p:sp>
      <p:sp>
        <p:nvSpPr>
          <p:cNvPr id="11" name="مستطيل مستدير الزوايا 2"/>
          <p:cNvSpPr/>
          <p:nvPr/>
        </p:nvSpPr>
        <p:spPr>
          <a:xfrm>
            <a:off x="500034" y="2714620"/>
            <a:ext cx="7858180" cy="315278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/>
              <a:t>تقيس القوة الإيرادية للشركة وقدرتها على تحقيق الأرباح ،والقوة الإيراداية تعنى قدرة الشركة على توليد </a:t>
            </a:r>
            <a:r>
              <a:rPr lang="ar-SA" sz="2800" b="1" dirty="0"/>
              <a:t>أ</a:t>
            </a:r>
            <a:r>
              <a:rPr lang="ar-SA" sz="2800" b="1" dirty="0" smtClean="0"/>
              <a:t>رباح من عملياتها الأساسية التي أسست الشركة </a:t>
            </a:r>
            <a:r>
              <a:rPr lang="ar-SA" sz="2800" b="1" dirty="0"/>
              <a:t>أ</a:t>
            </a:r>
            <a:r>
              <a:rPr lang="ar-SA" sz="2800" b="1" dirty="0" smtClean="0"/>
              <a:t>صلا للقيام بها، وتعكس مدي نجاح إدارة المنشأة في توليد أرباح من المبيعات أو الأموال المستثمرة ، ومن </a:t>
            </a:r>
            <a:r>
              <a:rPr lang="ar-SA" sz="2800" b="1" dirty="0"/>
              <a:t>أ</a:t>
            </a:r>
            <a:r>
              <a:rPr lang="ar-SA" sz="2800" b="1" dirty="0" smtClean="0"/>
              <a:t>هم نسبها:</a:t>
            </a:r>
            <a:endParaRPr lang="en-US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24377927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981437" y="260315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الثالث: تحليل 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graphicFrame>
        <p:nvGraphicFramePr>
          <p:cNvPr id="10" name="رسم تخطيطي 2"/>
          <p:cNvGraphicFramePr/>
          <p:nvPr>
            <p:extLst>
              <p:ext uri="{D42A27DB-BD31-4B8C-83A1-F6EECF244321}">
                <p14:modId xmlns:p14="http://schemas.microsoft.com/office/powerpoint/2010/main" val="2425459337"/>
              </p:ext>
            </p:extLst>
          </p:nvPr>
        </p:nvGraphicFramePr>
        <p:xfrm>
          <a:off x="285720" y="1524000"/>
          <a:ext cx="8572560" cy="46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379434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981437" y="260315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الثالث: تحليل 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graphicFrame>
        <p:nvGraphicFramePr>
          <p:cNvPr id="18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5833320"/>
              </p:ext>
            </p:extLst>
          </p:nvPr>
        </p:nvGraphicFramePr>
        <p:xfrm>
          <a:off x="0" y="152400"/>
          <a:ext cx="8929718" cy="6410794"/>
        </p:xfrm>
        <a:graphic>
          <a:graphicData uri="http://schemas.openxmlformats.org/drawingml/2006/table">
            <a:tbl>
              <a:tblPr rtl="1" firstRow="1" bandRow="1">
                <a:tableStyleId>{21E4AEA4-8DFA-4A89-87EB-49C32662AFE0}</a:tableStyleId>
              </a:tblPr>
              <a:tblGrid>
                <a:gridCol w="1747886"/>
                <a:gridCol w="4410044"/>
                <a:gridCol w="2771788"/>
              </a:tblGrid>
              <a:tr h="730653"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/>
                        <a:t> اسم</a:t>
                      </a:r>
                      <a:r>
                        <a:rPr lang="ar-SA" sz="3200" baseline="0" dirty="0" smtClean="0"/>
                        <a:t> النسبة </a:t>
                      </a:r>
                      <a:endParaRPr lang="ar-SA" sz="3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cs typeface="Farsi Simple Bold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/>
                        <a:t>المفهوم</a:t>
                      </a:r>
                      <a:r>
                        <a:rPr lang="ar-SA" sz="3200" baseline="0" dirty="0" smtClean="0"/>
                        <a:t> والتفسير</a:t>
                      </a:r>
                      <a:endParaRPr lang="ar-SA" sz="3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cs typeface="Farsi Simple Bold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/>
                        <a:t>المعادلة</a:t>
                      </a:r>
                      <a:endParaRPr lang="ar-SA" sz="3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cs typeface="Farsi Simple Bold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1745">
                <a:tc>
                  <a:txBody>
                    <a:bodyPr/>
                    <a:lstStyle/>
                    <a:p>
                      <a:pPr lvl="1" algn="r" rtl="1"/>
                      <a:r>
                        <a:rPr lang="ar-SA" sz="2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هامش الربح الاجمالي</a:t>
                      </a:r>
                    </a:p>
                    <a:p>
                      <a:pPr algn="r" rtl="1"/>
                      <a:endParaRPr lang="ar-SA" sz="2400" b="1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SA" sz="2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تبين النسبة العلاقة بين المبيعات وتكلفة المبيعات ، ارتفاع هذه النسبة يدل على مقدرة المنشأة علي تحقيق الأرباح الإجمالية من المبيعات ، وقدرتها علي الإنتاج بتكلفة منخفضة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400" b="1" kern="120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اجمالى</a:t>
                      </a:r>
                      <a:r>
                        <a:rPr lang="ar-SA" sz="2400" b="1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الربح</a:t>
                      </a:r>
                    </a:p>
                    <a:p>
                      <a:pPr algn="r" rtl="1"/>
                      <a:endParaRPr lang="ar-SA" sz="2400" b="1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rtl="1"/>
                      <a:r>
                        <a:rPr lang="ar-SA" sz="2400" b="1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المبيعات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1745">
                <a:tc>
                  <a:txBody>
                    <a:bodyPr/>
                    <a:lstStyle/>
                    <a:p>
                      <a:pPr marL="0" marR="0" lvl="1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هامش الربح قبل الفوائد والضرائب</a:t>
                      </a:r>
                    </a:p>
                    <a:p>
                      <a:pPr algn="r" rtl="1"/>
                      <a:endParaRPr lang="ar-SA" sz="2400" b="1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يقيس حجم </a:t>
                      </a:r>
                      <a:r>
                        <a:rPr lang="ar-SA" sz="24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الارباح</a:t>
                      </a:r>
                      <a:r>
                        <a:rPr lang="ar-SA" sz="2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التشغيلية قبل الفوائد والضرائب عن كل دينار مبيعات ، ارتفاع هذه النسبة يعنى ارتفاع حجم </a:t>
                      </a:r>
                      <a:r>
                        <a:rPr lang="ar-SA" sz="24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الارباح</a:t>
                      </a:r>
                      <a:r>
                        <a:rPr lang="ar-SA" sz="2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التشغيلية قبل الفوائد والضرائب عن كل دينار مبيعات. وارتفاع كفاءة الشركة</a:t>
                      </a:r>
                      <a:endParaRPr lang="en-US" sz="24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000" b="1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هامش الربح</a:t>
                      </a:r>
                      <a:r>
                        <a:rPr lang="ar-SA" sz="2000" b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SA" sz="2000" b="1" kern="1200" baseline="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التشغيلى</a:t>
                      </a:r>
                      <a:endParaRPr lang="ar-SA" sz="2000" b="1" kern="1200" baseline="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rtl="1"/>
                      <a:r>
                        <a:rPr lang="ar-SA" sz="2000" b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ar-SA" sz="2000" b="1" kern="1200" baseline="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الارباح</a:t>
                      </a:r>
                      <a:r>
                        <a:rPr lang="ar-SA" sz="2000" b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قبل الفوائد والضرائب)</a:t>
                      </a:r>
                    </a:p>
                    <a:p>
                      <a:pPr algn="r" rtl="1"/>
                      <a:endParaRPr lang="ar-SA" sz="2000" b="0" kern="1200" baseline="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rtl="1"/>
                      <a:r>
                        <a:rPr lang="ar-SA" sz="2400" b="1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المبيعات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6651">
                <a:tc>
                  <a:txBody>
                    <a:bodyPr/>
                    <a:lstStyle/>
                    <a:p>
                      <a:pPr marL="0" marR="0" lvl="1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هامش الربح قبل الضرائب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يقيس حجم </a:t>
                      </a:r>
                      <a:r>
                        <a:rPr lang="ar-SA" sz="24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الارباح</a:t>
                      </a:r>
                      <a:r>
                        <a:rPr lang="ar-SA" sz="2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التشغيلية قبل الضرائب عن كل دينار مبيعات ، ارتفاع هذه النسبة يعنى ارتفاع حجم </a:t>
                      </a:r>
                      <a:r>
                        <a:rPr lang="ar-SA" sz="24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الارباح</a:t>
                      </a:r>
                      <a:r>
                        <a:rPr lang="ar-SA" sz="2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التشغيلية قبل الضرائب عن كل دينار مبيعات</a:t>
                      </a:r>
                      <a:endParaRPr lang="as-IN" sz="24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صافى الربح قبل الضريبة</a:t>
                      </a:r>
                    </a:p>
                    <a:p>
                      <a:pPr algn="r" rtl="1"/>
                      <a:endParaRPr lang="ar-SA" sz="24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rtl="1"/>
                      <a:r>
                        <a:rPr lang="ar-SA" sz="2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المبيعات</a:t>
                      </a:r>
                      <a:endParaRPr lang="ar-SA" sz="2400" b="1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9" name="رابط مستقيم 6"/>
          <p:cNvCxnSpPr/>
          <p:nvPr/>
        </p:nvCxnSpPr>
        <p:spPr>
          <a:xfrm flipH="1" flipV="1">
            <a:off x="928662" y="1643050"/>
            <a:ext cx="1571636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مستطيل مستدير الزوايا 7"/>
          <p:cNvSpPr/>
          <p:nvPr/>
        </p:nvSpPr>
        <p:spPr>
          <a:xfrm>
            <a:off x="0" y="1485759"/>
            <a:ext cx="857224" cy="451285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400" b="1" dirty="0" smtClean="0"/>
              <a:t>× </a:t>
            </a:r>
            <a:r>
              <a:rPr lang="en-US" sz="1400" b="1" dirty="0" smtClean="0"/>
              <a:t>100</a:t>
            </a:r>
            <a:r>
              <a:rPr lang="ar-SA" sz="1400" b="1" dirty="0" smtClean="0"/>
              <a:t>%</a:t>
            </a:r>
            <a:endParaRPr lang="ar-SA" sz="1400" b="1" dirty="0"/>
          </a:p>
        </p:txBody>
      </p:sp>
      <p:cxnSp>
        <p:nvCxnSpPr>
          <p:cNvPr id="21" name="رابط مستقيم 8"/>
          <p:cNvCxnSpPr/>
          <p:nvPr/>
        </p:nvCxnSpPr>
        <p:spPr>
          <a:xfrm flipH="1" flipV="1">
            <a:off x="928662" y="3857628"/>
            <a:ext cx="1571636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مستطيل مستدير الزوايا 9"/>
          <p:cNvSpPr/>
          <p:nvPr/>
        </p:nvSpPr>
        <p:spPr>
          <a:xfrm>
            <a:off x="0" y="3700337"/>
            <a:ext cx="857224" cy="451285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400" b="1" dirty="0" smtClean="0"/>
              <a:t>× </a:t>
            </a:r>
            <a:r>
              <a:rPr lang="en-US" sz="1400" b="1" dirty="0" smtClean="0"/>
              <a:t>100</a:t>
            </a:r>
            <a:r>
              <a:rPr lang="ar-SA" sz="1400" b="1" dirty="0" smtClean="0"/>
              <a:t>%</a:t>
            </a:r>
            <a:endParaRPr lang="ar-SA" sz="1400" b="1" dirty="0"/>
          </a:p>
        </p:txBody>
      </p:sp>
      <p:cxnSp>
        <p:nvCxnSpPr>
          <p:cNvPr id="23" name="رابط مستقيم 10"/>
          <p:cNvCxnSpPr/>
          <p:nvPr/>
        </p:nvCxnSpPr>
        <p:spPr>
          <a:xfrm flipH="1" flipV="1">
            <a:off x="928662" y="5500702"/>
            <a:ext cx="1571636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مستطيل مستدير الزوايا 11"/>
          <p:cNvSpPr/>
          <p:nvPr/>
        </p:nvSpPr>
        <p:spPr>
          <a:xfrm>
            <a:off x="0" y="5343411"/>
            <a:ext cx="857224" cy="451285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400" b="1" dirty="0" smtClean="0"/>
              <a:t>× </a:t>
            </a:r>
            <a:r>
              <a:rPr lang="en-US" sz="1400" b="1" dirty="0" smtClean="0"/>
              <a:t>100</a:t>
            </a:r>
            <a:r>
              <a:rPr lang="ar-SA" sz="1400" b="1" dirty="0" smtClean="0"/>
              <a:t>%</a:t>
            </a:r>
            <a:endParaRPr lang="ar-SA" sz="1400" b="1" dirty="0"/>
          </a:p>
        </p:txBody>
      </p:sp>
      <p:sp>
        <p:nvSpPr>
          <p:cNvPr id="25" name="عنصر نائب لرقم الشريحة 2"/>
          <p:cNvSpPr>
            <a:spLocks noGrp="1"/>
          </p:cNvSpPr>
          <p:nvPr>
            <p:ph type="sldNum" sz="quarter" idx="12"/>
          </p:nvPr>
        </p:nvSpPr>
        <p:spPr>
          <a:xfrm>
            <a:off x="457200" y="6344072"/>
            <a:ext cx="2133600" cy="384426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22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13860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981437" y="260315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الثالث: تحليل 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graphicFrame>
        <p:nvGraphicFramePr>
          <p:cNvPr id="10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5251886"/>
              </p:ext>
            </p:extLst>
          </p:nvPr>
        </p:nvGraphicFramePr>
        <p:xfrm>
          <a:off x="138082" y="136525"/>
          <a:ext cx="8929718" cy="6553520"/>
        </p:xfrm>
        <a:graphic>
          <a:graphicData uri="http://schemas.openxmlformats.org/drawingml/2006/table">
            <a:tbl>
              <a:tblPr rtl="1" firstRow="1" bandRow="1">
                <a:tableStyleId>{21E4AEA4-8DFA-4A89-87EB-49C32662AFE0}</a:tableStyleId>
              </a:tblPr>
              <a:tblGrid>
                <a:gridCol w="1585962"/>
                <a:gridCol w="4571968"/>
                <a:gridCol w="2771788"/>
              </a:tblGrid>
              <a:tr h="673601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/>
                        <a:t> اسم</a:t>
                      </a:r>
                      <a:r>
                        <a:rPr lang="ar-SA" sz="2400" baseline="0" dirty="0" smtClean="0"/>
                        <a:t> النسبة </a:t>
                      </a:r>
                      <a:endParaRPr lang="ar-SA" sz="2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cs typeface="Farsi Simple Bold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400" dirty="0" smtClean="0"/>
                        <a:t>المفهوم</a:t>
                      </a:r>
                      <a:r>
                        <a:rPr lang="ar-SA" sz="2400" baseline="0" dirty="0" smtClean="0"/>
                        <a:t> والتفسير</a:t>
                      </a:r>
                      <a:endParaRPr lang="ar-SA" sz="2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cs typeface="Farsi Simple Bold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400" dirty="0" smtClean="0"/>
                        <a:t>المعادلة</a:t>
                      </a:r>
                      <a:endParaRPr lang="ar-SA" sz="2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cs typeface="Farsi Simple Bold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3808">
                <a:tc>
                  <a:txBody>
                    <a:bodyPr/>
                    <a:lstStyle/>
                    <a:p>
                      <a:pPr lvl="1" algn="r" rtl="1"/>
                      <a:r>
                        <a:rPr lang="ar-SA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هامش الربح الصافي</a:t>
                      </a:r>
                    </a:p>
                    <a:p>
                      <a:pPr algn="r" rtl="1"/>
                      <a:endParaRPr lang="ar-SA" sz="2000" b="1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SA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يقيس حجم </a:t>
                      </a:r>
                      <a:r>
                        <a:rPr lang="ar-SA" sz="20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الارباح</a:t>
                      </a:r>
                      <a:r>
                        <a:rPr lang="ar-SA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الصافية بعد الفوائد والضرائب الناتجة عن كل دينار مبيعات، ارتفاع هذه النسبة يدل على مقدرة المنشأة علي تحقيق الأرباح الصافية من المبيعات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000" b="1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صافى الربح بعد الفوائد والضرائب</a:t>
                      </a:r>
                    </a:p>
                    <a:p>
                      <a:pPr algn="r" rtl="1"/>
                      <a:endParaRPr lang="ar-SA" sz="2000" b="1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rtl="1"/>
                      <a:r>
                        <a:rPr lang="ar-SA" sz="2000" b="1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المبيعات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5231">
                <a:tc>
                  <a:txBody>
                    <a:bodyPr/>
                    <a:lstStyle/>
                    <a:p>
                      <a:pPr algn="r" rtl="1"/>
                      <a:r>
                        <a:rPr lang="ar-SA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صافى الدخل</a:t>
                      </a:r>
                      <a:endParaRPr lang="ar-SA" sz="2000" b="1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يستخدم للحكم على مدى فاعلية الإدارة ولكن كقيمة مطلقة ولا يعطى الصورة الحقيقية عن قدرة الشركة على تحقيق الأرباح </a:t>
                      </a:r>
                      <a:endParaRPr lang="en-US" sz="20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000" b="1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قيمة صافى الربح بعد الفوائد والضرائب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3138">
                <a:tc rowSpan="2">
                  <a:txBody>
                    <a:bodyPr/>
                    <a:lstStyle/>
                    <a:p>
                      <a:pPr marL="0" marR="0" lvl="1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معدل العائد على الاستثمار:</a:t>
                      </a:r>
                      <a:endParaRPr lang="en-US" sz="20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1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ROI</a:t>
                      </a:r>
                      <a:endParaRPr lang="ar-SA" sz="20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1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يتم قياسه من خلال :</a:t>
                      </a:r>
                    </a:p>
                    <a:p>
                      <a:pPr marL="0" marR="0" lvl="1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20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معدل العائد على </a:t>
                      </a:r>
                      <a:r>
                        <a:rPr lang="ar-SA" sz="20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الاصول</a:t>
                      </a:r>
                      <a:r>
                        <a:rPr lang="ar-SA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ROA</a:t>
                      </a:r>
                      <a:r>
                        <a:rPr lang="ar-SA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: يقيس العلاقة بين الربح </a:t>
                      </a:r>
                      <a:r>
                        <a:rPr lang="ar-SA" sz="20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التشغيلى</a:t>
                      </a:r>
                      <a:r>
                        <a:rPr lang="ar-SA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وحجم </a:t>
                      </a:r>
                      <a:r>
                        <a:rPr lang="ar-SA" sz="20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الاصول</a:t>
                      </a:r>
                      <a:r>
                        <a:rPr lang="ar-SA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، </a:t>
                      </a:r>
                      <a:r>
                        <a:rPr lang="ar-SA" sz="20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اى</a:t>
                      </a:r>
                      <a:r>
                        <a:rPr lang="ar-SA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مقدرة الدينار المستثمر </a:t>
                      </a:r>
                      <a:r>
                        <a:rPr lang="ar-SA" sz="20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فى</a:t>
                      </a:r>
                      <a:r>
                        <a:rPr lang="ar-SA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SA" sz="20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الاصول</a:t>
                      </a:r>
                      <a:r>
                        <a:rPr lang="ar-SA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على توليد </a:t>
                      </a:r>
                      <a:r>
                        <a:rPr lang="ar-SA" sz="20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الارباح</a:t>
                      </a:r>
                      <a:r>
                        <a:rPr lang="ar-SA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التشغيلية ، وارتفاعه يدل على ارتفاع قدرة الدينار المستثمر </a:t>
                      </a:r>
                      <a:r>
                        <a:rPr lang="ar-SA" sz="20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فى</a:t>
                      </a:r>
                      <a:r>
                        <a:rPr lang="ar-SA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الأصول على تحقيق المبيعات</a:t>
                      </a:r>
                      <a:endParaRPr lang="as-IN" sz="20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صافى الربح بعد الضرائب + الفوائد (1-معدل الضريبة)</a:t>
                      </a:r>
                    </a:p>
                    <a:p>
                      <a:pPr algn="r" rtl="1"/>
                      <a:endParaRPr lang="ar-SA" sz="20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rtl="1"/>
                      <a:r>
                        <a:rPr lang="ar-SA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متوسط </a:t>
                      </a:r>
                      <a:r>
                        <a:rPr lang="ar-SA" sz="20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الاصول</a:t>
                      </a:r>
                      <a:r>
                        <a:rPr lang="ar-SA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ar-SA" sz="2000" b="1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3138">
                <a:tc vMerge="1">
                  <a:txBody>
                    <a:bodyPr/>
                    <a:lstStyle/>
                    <a:p>
                      <a:pPr marL="0" marR="0" lvl="1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24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2.معدل العائد على حق الملكية :</a:t>
                      </a: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ROE</a:t>
                      </a:r>
                      <a:endParaRPr lang="ar-SA" sz="20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تقيس العائد على كل دينار مستثمر من قبل حملة </a:t>
                      </a:r>
                      <a:r>
                        <a:rPr lang="ar-SA" sz="20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الاسهم</a:t>
                      </a:r>
                      <a:r>
                        <a:rPr lang="ar-SA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العادية ، ارتفاع هذا المعدل يدل على ارتفاع العائد على كل دينار مستثمر من قبل حملة </a:t>
                      </a:r>
                      <a:r>
                        <a:rPr lang="ar-SA" sz="20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الاسهم</a:t>
                      </a:r>
                      <a:r>
                        <a:rPr lang="ar-SA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العادية ، وكفاءة قرارات الاستثمار والتمويل </a:t>
                      </a:r>
                      <a:endParaRPr lang="as-IN" sz="20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صافى الربح المتاح لحملة </a:t>
                      </a:r>
                      <a:r>
                        <a:rPr lang="ar-SA" sz="20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الاسهم</a:t>
                      </a:r>
                      <a:r>
                        <a:rPr lang="ar-SA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العادية</a:t>
                      </a:r>
                    </a:p>
                    <a:p>
                      <a:pPr algn="r" rtl="1"/>
                      <a:endParaRPr lang="ar-SA" sz="20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rtl="1"/>
                      <a:r>
                        <a:rPr lang="ar-SA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متوسط حقوق </a:t>
                      </a:r>
                      <a:r>
                        <a:rPr lang="ar-SA" sz="20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المساهميين</a:t>
                      </a:r>
                      <a:r>
                        <a:rPr lang="ar-SA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العاديين</a:t>
                      </a:r>
                      <a:endParaRPr lang="ar-SA" sz="2000" b="1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1" name="رابط مستقيم 6"/>
          <p:cNvCxnSpPr/>
          <p:nvPr/>
        </p:nvCxnSpPr>
        <p:spPr>
          <a:xfrm rot="10800000">
            <a:off x="1281058" y="1565261"/>
            <a:ext cx="1571636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مستطيل مستدير الزوايا 7"/>
          <p:cNvSpPr/>
          <p:nvPr/>
        </p:nvSpPr>
        <p:spPr>
          <a:xfrm>
            <a:off x="352364" y="1350947"/>
            <a:ext cx="857224" cy="42862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400" b="1" dirty="0" smtClean="0"/>
              <a:t>× </a:t>
            </a:r>
            <a:r>
              <a:rPr lang="en-US" sz="1400" b="1" dirty="0" smtClean="0"/>
              <a:t>100</a:t>
            </a:r>
            <a:r>
              <a:rPr lang="ar-SA" sz="1400" b="1" dirty="0" smtClean="0"/>
              <a:t>%</a:t>
            </a:r>
            <a:endParaRPr lang="ar-SA" sz="1400" b="1" dirty="0"/>
          </a:p>
        </p:txBody>
      </p:sp>
      <p:cxnSp>
        <p:nvCxnSpPr>
          <p:cNvPr id="13" name="رابط مستقيم 10"/>
          <p:cNvCxnSpPr/>
          <p:nvPr/>
        </p:nvCxnSpPr>
        <p:spPr>
          <a:xfrm rot="10800000">
            <a:off x="1352496" y="4279905"/>
            <a:ext cx="1571636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مستطيل مستدير الزوايا 11"/>
          <p:cNvSpPr/>
          <p:nvPr/>
        </p:nvSpPr>
        <p:spPr>
          <a:xfrm>
            <a:off x="138082" y="4065591"/>
            <a:ext cx="857224" cy="42862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400" b="1" dirty="0" smtClean="0"/>
              <a:t>× </a:t>
            </a:r>
            <a:r>
              <a:rPr lang="en-US" sz="1400" b="1" dirty="0" smtClean="0"/>
              <a:t>100</a:t>
            </a:r>
            <a:r>
              <a:rPr lang="ar-SA" sz="1400" b="1" dirty="0" smtClean="0"/>
              <a:t>%</a:t>
            </a:r>
            <a:endParaRPr lang="ar-SA" sz="1400" b="1" dirty="0"/>
          </a:p>
        </p:txBody>
      </p:sp>
      <p:cxnSp>
        <p:nvCxnSpPr>
          <p:cNvPr id="15" name="رابط مستقيم 12"/>
          <p:cNvCxnSpPr/>
          <p:nvPr/>
        </p:nvCxnSpPr>
        <p:spPr>
          <a:xfrm rot="10800000">
            <a:off x="1281058" y="5851541"/>
            <a:ext cx="1571636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مستطيل مستدير الزوايا 13"/>
          <p:cNvSpPr/>
          <p:nvPr/>
        </p:nvSpPr>
        <p:spPr>
          <a:xfrm>
            <a:off x="352364" y="5494351"/>
            <a:ext cx="857224" cy="42862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400" b="1" dirty="0" smtClean="0"/>
              <a:t>× </a:t>
            </a:r>
            <a:r>
              <a:rPr lang="en-US" sz="1400" b="1" dirty="0" smtClean="0"/>
              <a:t>100</a:t>
            </a:r>
            <a:r>
              <a:rPr lang="ar-SA" sz="1400" b="1" dirty="0" smtClean="0"/>
              <a:t>%</a:t>
            </a:r>
            <a:endParaRPr lang="ar-SA" sz="1400" b="1" dirty="0"/>
          </a:p>
        </p:txBody>
      </p:sp>
      <p:sp>
        <p:nvSpPr>
          <p:cNvPr id="17" name="عنصر نائب لرقم الشريحة 2"/>
          <p:cNvSpPr>
            <a:spLocks noGrp="1"/>
          </p:cNvSpPr>
          <p:nvPr>
            <p:ph type="sldNum" sz="quarter" idx="12"/>
          </p:nvPr>
        </p:nvSpPr>
        <p:spPr>
          <a:xfrm>
            <a:off x="595282" y="6492875"/>
            <a:ext cx="2133600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23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09846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981437" y="260315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الثالث: تحليل 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graphicFrame>
        <p:nvGraphicFramePr>
          <p:cNvPr id="10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2020309"/>
              </p:ext>
            </p:extLst>
          </p:nvPr>
        </p:nvGraphicFramePr>
        <p:xfrm>
          <a:off x="138082" y="1601238"/>
          <a:ext cx="8929718" cy="4647162"/>
        </p:xfrm>
        <a:graphic>
          <a:graphicData uri="http://schemas.openxmlformats.org/drawingml/2006/table">
            <a:tbl>
              <a:tblPr rtl="1" firstRow="1" bandRow="1">
                <a:tableStyleId>{21E4AEA4-8DFA-4A89-87EB-49C32662AFE0}</a:tableStyleId>
              </a:tblPr>
              <a:tblGrid>
                <a:gridCol w="1585962"/>
                <a:gridCol w="4571968"/>
                <a:gridCol w="2771788"/>
              </a:tblGrid>
              <a:tr h="532362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/>
                        <a:t> اسم</a:t>
                      </a:r>
                      <a:r>
                        <a:rPr lang="ar-SA" sz="2400" baseline="0" dirty="0" smtClean="0"/>
                        <a:t> النسبة </a:t>
                      </a:r>
                      <a:endParaRPr lang="ar-SA" sz="2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cs typeface="Farsi Simple Bold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/>
                        <a:t>المفهوم</a:t>
                      </a:r>
                      <a:r>
                        <a:rPr lang="ar-SA" sz="2400" baseline="0" dirty="0" smtClean="0"/>
                        <a:t> والتفسير</a:t>
                      </a:r>
                      <a:endParaRPr lang="ar-SA" sz="2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cs typeface="Farsi Simple Bold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/>
                        <a:t>المعادلة</a:t>
                      </a:r>
                      <a:endParaRPr lang="ar-SA" sz="2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cs typeface="Farsi Simple Bold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80378">
                <a:tc>
                  <a:txBody>
                    <a:bodyPr/>
                    <a:lstStyle/>
                    <a:p>
                      <a:pPr algn="r" rtl="1"/>
                      <a:r>
                        <a:rPr lang="ar-SA" sz="2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القوة </a:t>
                      </a:r>
                      <a:r>
                        <a:rPr lang="ar-SA" sz="28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الايرادية</a:t>
                      </a:r>
                      <a:r>
                        <a:rPr lang="ar-SA" sz="2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ar-SA" sz="2800" b="1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SA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تقيس</a:t>
                      </a:r>
                      <a:r>
                        <a:rPr lang="ar-SA" sz="2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مدى قدرة الشركة على توليد </a:t>
                      </a:r>
                      <a:r>
                        <a:rPr lang="ar-SA" sz="24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ارباح</a:t>
                      </a:r>
                      <a:r>
                        <a:rPr lang="ar-SA" sz="2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تشغيلية من </a:t>
                      </a:r>
                      <a:r>
                        <a:rPr lang="ar-SA" sz="24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اصولها</a:t>
                      </a:r>
                      <a:r>
                        <a:rPr lang="ar-SA" sz="2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العاملة الملموسة (</a:t>
                      </a:r>
                      <a:r>
                        <a:rPr lang="ar-SA" sz="24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الاصول</a:t>
                      </a:r>
                      <a:r>
                        <a:rPr lang="ar-SA" sz="2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SA" sz="24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التى</a:t>
                      </a:r>
                      <a:r>
                        <a:rPr lang="ar-SA" sz="2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تدخل ضمن العمل </a:t>
                      </a:r>
                      <a:r>
                        <a:rPr lang="ar-SA" sz="24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الاساسى</a:t>
                      </a:r>
                      <a:r>
                        <a:rPr lang="ar-SA" sz="2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للشركة ( وهى </a:t>
                      </a:r>
                      <a:r>
                        <a:rPr lang="ar-SA" sz="24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اصول</a:t>
                      </a:r>
                      <a:r>
                        <a:rPr lang="ar-SA" sz="2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الشركة ماعدا الاستثمارات قصيرة </a:t>
                      </a:r>
                      <a:r>
                        <a:rPr lang="ar-SA" sz="24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الاجل</a:t>
                      </a:r>
                      <a:r>
                        <a:rPr lang="ar-SA" sz="2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، شهرة الشركة ، براءة الاختراع مصاريف </a:t>
                      </a:r>
                      <a:r>
                        <a:rPr lang="ar-SA" sz="24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التاسيس</a:t>
                      </a:r>
                      <a:r>
                        <a:rPr lang="ar-SA" sz="2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والعلامة التجارية ) .</a:t>
                      </a:r>
                    </a:p>
                    <a:p>
                      <a:pPr algn="r"/>
                      <a:r>
                        <a:rPr lang="ar-SA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ارتفاع هذه النسبة يدل على ارتفاع قدرة الشركة على توليد </a:t>
                      </a:r>
                      <a:r>
                        <a:rPr lang="ar-SA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ارباح</a:t>
                      </a:r>
                      <a:r>
                        <a:rPr lang="ar-SA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تشغيلية من </a:t>
                      </a:r>
                      <a:r>
                        <a:rPr lang="ar-SA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اصولها</a:t>
                      </a:r>
                      <a:r>
                        <a:rPr lang="ar-SA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العاملة الملموسة ، وارتفاع كفاءة </a:t>
                      </a:r>
                      <a:r>
                        <a:rPr lang="ar-SA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ادارة</a:t>
                      </a:r>
                      <a:r>
                        <a:rPr lang="ar-SA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الشركة</a:t>
                      </a:r>
                      <a:endParaRPr lang="ar-SA" sz="28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000" b="1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صافى الربح </a:t>
                      </a:r>
                      <a:r>
                        <a:rPr lang="ar-SA" sz="2000" b="1" kern="120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التشغيلى</a:t>
                      </a:r>
                      <a:r>
                        <a:rPr lang="ar-SA" sz="2000" b="1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قبل الفوائد والضرائب</a:t>
                      </a:r>
                    </a:p>
                    <a:p>
                      <a:pPr algn="r" rtl="1"/>
                      <a:endParaRPr lang="ar-SA" sz="2000" b="1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rtl="1"/>
                      <a:r>
                        <a:rPr lang="ar-SA" sz="2000" b="1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صافى </a:t>
                      </a:r>
                      <a:r>
                        <a:rPr lang="ar-SA" sz="2000" b="1" kern="120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الاصول</a:t>
                      </a:r>
                      <a:r>
                        <a:rPr lang="ar-SA" sz="2000" b="1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الملموسة</a:t>
                      </a:r>
                      <a:r>
                        <a:rPr lang="ar-SA" sz="2000" b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ar-SA" sz="2000" b="1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1" name="رابط مستقيم 6"/>
          <p:cNvCxnSpPr/>
          <p:nvPr/>
        </p:nvCxnSpPr>
        <p:spPr>
          <a:xfrm flipH="1" flipV="1">
            <a:off x="1281058" y="2906713"/>
            <a:ext cx="1571636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مستطيل مستدير الزوايا 7"/>
          <p:cNvSpPr/>
          <p:nvPr/>
        </p:nvSpPr>
        <p:spPr>
          <a:xfrm>
            <a:off x="352364" y="2770831"/>
            <a:ext cx="857224" cy="33875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r"/>
            <a:r>
              <a:rPr lang="ar-SA" sz="1400" b="1" dirty="0" smtClean="0"/>
              <a:t>× </a:t>
            </a:r>
            <a:r>
              <a:rPr lang="en-US" sz="1400" b="1" dirty="0" smtClean="0"/>
              <a:t>100</a:t>
            </a:r>
            <a:r>
              <a:rPr lang="ar-SA" sz="1400" b="1" dirty="0" smtClean="0"/>
              <a:t>%</a:t>
            </a:r>
            <a:endParaRPr lang="ar-SA" sz="1400" b="1" dirty="0"/>
          </a:p>
        </p:txBody>
      </p:sp>
    </p:spTree>
    <p:extLst>
      <p:ext uri="{BB962C8B-B14F-4D97-AF65-F5344CB8AC3E}">
        <p14:creationId xmlns:p14="http://schemas.microsoft.com/office/powerpoint/2010/main" val="537889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981437" y="260315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الثالث: تحليل 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0" name="شكل بيضاوي 3"/>
          <p:cNvSpPr/>
          <p:nvPr/>
        </p:nvSpPr>
        <p:spPr>
          <a:xfrm>
            <a:off x="2895600" y="914400"/>
            <a:ext cx="3429000" cy="12192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000" b="1" dirty="0" smtClean="0">
                <a:latin typeface="Microsoft YaHei" pitchFamily="34" charset="-122"/>
                <a:ea typeface="Microsoft YaHei" pitchFamily="34" charset="-122"/>
                <a:cs typeface="PT Bold Heading" panose="02010400000000000000" pitchFamily="2" charset="-78"/>
              </a:rPr>
              <a:t>نسب السوق</a:t>
            </a:r>
            <a:endParaRPr lang="ar-SA" sz="3000" b="1" dirty="0">
              <a:latin typeface="Microsoft YaHei" pitchFamily="34" charset="-122"/>
              <a:ea typeface="Microsoft YaHei" pitchFamily="34" charset="-122"/>
              <a:cs typeface="PT Bold Heading" panose="02010400000000000000" pitchFamily="2" charset="-78"/>
            </a:endParaRPr>
          </a:p>
        </p:txBody>
      </p:sp>
      <p:sp>
        <p:nvSpPr>
          <p:cNvPr id="11" name="مستطيل 4"/>
          <p:cNvSpPr/>
          <p:nvPr/>
        </p:nvSpPr>
        <p:spPr>
          <a:xfrm>
            <a:off x="533400" y="2743200"/>
            <a:ext cx="8001056" cy="224676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/>
            <a:r>
              <a:rPr lang="ar-SA" sz="2800" b="1" dirty="0" smtClean="0"/>
              <a:t>تخدم هذه النسب محللي الأسهم في أداء مهامهم لدى تقييم أداء الشركات ، كما تخدم المستثمرين الحاليين والمحتملين الذين يتعاملون في أسواق المال في التعرف على اتجاهات الأسعار السوقية للأسهم ، وكذلك </a:t>
            </a:r>
            <a:r>
              <a:rPr lang="ar-SA" sz="2800" b="1" dirty="0" err="1" smtClean="0"/>
              <a:t>هى</a:t>
            </a:r>
            <a:r>
              <a:rPr lang="ar-SA" sz="2800" b="1" dirty="0" smtClean="0"/>
              <a:t> مهمة للمدير المالي الذي يسعى لتعظيم القيمة السوقية لثروة أصحاب المشروع ، وتضم هذه المجموعة من النسب ما يلي </a:t>
            </a:r>
            <a:endParaRPr lang="ar-SA" sz="2800" b="1" dirty="0"/>
          </a:p>
        </p:txBody>
      </p:sp>
    </p:spTree>
    <p:extLst>
      <p:ext uri="{BB962C8B-B14F-4D97-AF65-F5344CB8AC3E}">
        <p14:creationId xmlns:p14="http://schemas.microsoft.com/office/powerpoint/2010/main" val="12955518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981437" y="260315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الثالث: تحليل 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graphicFrame>
        <p:nvGraphicFramePr>
          <p:cNvPr id="10" name="رسم تخطيطي 2"/>
          <p:cNvGraphicFramePr/>
          <p:nvPr>
            <p:extLst>
              <p:ext uri="{D42A27DB-BD31-4B8C-83A1-F6EECF244321}">
                <p14:modId xmlns:p14="http://schemas.microsoft.com/office/powerpoint/2010/main" val="172924942"/>
              </p:ext>
            </p:extLst>
          </p:nvPr>
        </p:nvGraphicFramePr>
        <p:xfrm>
          <a:off x="899592" y="604798"/>
          <a:ext cx="7958688" cy="56436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255059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981437" y="260315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الثالث: تحليل 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graphicFrame>
        <p:nvGraphicFramePr>
          <p:cNvPr id="10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2518461"/>
              </p:ext>
            </p:extLst>
          </p:nvPr>
        </p:nvGraphicFramePr>
        <p:xfrm>
          <a:off x="138082" y="285728"/>
          <a:ext cx="8929718" cy="6240375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505000"/>
                <a:gridCol w="4440524"/>
                <a:gridCol w="2984194"/>
              </a:tblGrid>
              <a:tr h="479655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/>
                        <a:t> اسم</a:t>
                      </a:r>
                      <a:r>
                        <a:rPr lang="ar-SA" sz="2400" baseline="0" dirty="0" smtClean="0"/>
                        <a:t> النسبة </a:t>
                      </a:r>
                      <a:endParaRPr lang="ar-SA" sz="2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cs typeface="Farsi Simple Bold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/>
                        <a:t>المفهوم</a:t>
                      </a:r>
                      <a:r>
                        <a:rPr lang="ar-SA" sz="2400" baseline="0" dirty="0" smtClean="0"/>
                        <a:t> والتفسير</a:t>
                      </a:r>
                      <a:endParaRPr lang="ar-SA" sz="2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cs typeface="Farsi Simple Bold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/>
                        <a:t>المعادلة</a:t>
                      </a:r>
                      <a:endParaRPr lang="ar-SA" sz="2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cs typeface="Farsi Simple Bold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0609">
                <a:tc>
                  <a:txBody>
                    <a:bodyPr/>
                    <a:lstStyle/>
                    <a:p>
                      <a:pPr algn="r" rtl="1"/>
                      <a:r>
                        <a:rPr lang="ar-SA" sz="2000" b="1" kern="1200" dirty="0" smtClean="0"/>
                        <a:t> القيمة الدفترية للسهم العادي</a:t>
                      </a:r>
                      <a:endParaRPr lang="ar-SA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ar-SA" sz="2000" b="1" kern="1200" dirty="0" smtClean="0"/>
                        <a:t>  تعبر هذه النسبة عن القيمة المحاسبية للسهم، وتعكس نصيب السهم العادي الواحد من حقوق المساهمين . وتعتبر مؤشر للحد الأدنى الذي يجب أن تكون عليه قيمة السهم، وتعتبر هذه النسبة ذات أهمية خاصة في حالة الشركات المزمع تصفيتها ، وارتفاعها أمر مرغوب للمساهمين</a:t>
                      </a:r>
                      <a:endParaRPr lang="ar-SA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400" kern="1200" dirty="0" smtClean="0"/>
                        <a:t>حقوق المساهمين العاديين </a:t>
                      </a:r>
                    </a:p>
                    <a:p>
                      <a:pPr algn="r" rtl="1"/>
                      <a:endParaRPr lang="ar-SA" sz="2400" kern="1200" dirty="0" smtClean="0"/>
                    </a:p>
                    <a:p>
                      <a:pPr algn="r" rtl="1"/>
                      <a:r>
                        <a:rPr lang="ar-SA" sz="2400" kern="1200" dirty="0" smtClean="0"/>
                        <a:t>عدد </a:t>
                      </a:r>
                      <a:r>
                        <a:rPr lang="ar-SA" sz="2400" kern="1200" dirty="0" err="1" smtClean="0"/>
                        <a:t>الاسهم</a:t>
                      </a:r>
                      <a:endParaRPr lang="ar-SA" sz="2400" kern="1200" dirty="0" smtClean="0"/>
                    </a:p>
                    <a:p>
                      <a:pPr algn="r" rtl="1"/>
                      <a:r>
                        <a:rPr lang="ar-SA" sz="2400" kern="1200" dirty="0" smtClean="0"/>
                        <a:t>(الناتج بالريال)</a:t>
                      </a:r>
                      <a:endParaRPr lang="ar-SA" sz="2400" b="1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8800">
                <a:tc>
                  <a:txBody>
                    <a:bodyPr/>
                    <a:lstStyle/>
                    <a:p>
                      <a:pPr algn="r" rtl="1"/>
                      <a:r>
                        <a:rPr lang="ar-SA" sz="2000" b="1" kern="1200" dirty="0" smtClean="0"/>
                        <a:t>2- القيمة السوقية للقيمة الدفترية للسهم </a:t>
                      </a:r>
                      <a:endParaRPr lang="ar-SA" sz="2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ar-SA" sz="2000" b="1" kern="1200" baseline="0" dirty="0" smtClean="0"/>
                        <a:t>القيمة السوقية </a:t>
                      </a:r>
                      <a:r>
                        <a:rPr lang="ar-SA" sz="2000" b="1" kern="1200" baseline="0" dirty="0" err="1" smtClean="0"/>
                        <a:t>هى</a:t>
                      </a:r>
                      <a:r>
                        <a:rPr lang="ar-SA" sz="2000" b="1" kern="1200" baseline="0" dirty="0" smtClean="0"/>
                        <a:t> سعر السهم </a:t>
                      </a:r>
                      <a:r>
                        <a:rPr lang="ar-SA" sz="2000" b="1" kern="1200" baseline="0" dirty="0" err="1" smtClean="0"/>
                        <a:t>فى</a:t>
                      </a:r>
                      <a:r>
                        <a:rPr lang="ar-SA" sz="2000" b="1" kern="1200" baseline="0" dirty="0" smtClean="0"/>
                        <a:t> السوق ، وبشكل عام الشركات </a:t>
                      </a:r>
                      <a:r>
                        <a:rPr lang="ar-SA" sz="2000" b="1" kern="1200" baseline="0" dirty="0" err="1" smtClean="0"/>
                        <a:t>التى</a:t>
                      </a:r>
                      <a:r>
                        <a:rPr lang="ar-SA" sz="2000" b="1" kern="1200" baseline="0" dirty="0" smtClean="0"/>
                        <a:t> نحقق معدل عائد </a:t>
                      </a:r>
                      <a:r>
                        <a:rPr lang="ar-SA" sz="2000" b="1" kern="1200" baseline="0" dirty="0" err="1" smtClean="0"/>
                        <a:t>عالى</a:t>
                      </a:r>
                      <a:r>
                        <a:rPr lang="ar-SA" sz="2000" b="1" kern="1200" baseline="0" dirty="0" smtClean="0"/>
                        <a:t> على </a:t>
                      </a:r>
                      <a:r>
                        <a:rPr lang="ar-SA" sz="2000" b="1" kern="1200" baseline="0" dirty="0" err="1" smtClean="0"/>
                        <a:t>اصولها</a:t>
                      </a:r>
                      <a:r>
                        <a:rPr lang="ar-SA" sz="2000" b="1" kern="1200" baseline="0" dirty="0" smtClean="0"/>
                        <a:t> أو على العائد على حقوق الملكية تكون قيمتها السوقية أعلى نسبيا ، ارتفاعها مؤشر على ارتفاع سعر السهم ، </a:t>
                      </a:r>
                      <a:r>
                        <a:rPr lang="ar-SA" sz="2000" b="1" kern="1200" baseline="0" dirty="0" err="1" smtClean="0"/>
                        <a:t>واذا</a:t>
                      </a:r>
                      <a:r>
                        <a:rPr lang="ar-SA" sz="2000" b="1" kern="1200" baseline="0" dirty="0" smtClean="0"/>
                        <a:t> انخفضت دل ذلك على انخفاض تقدير المستثمرين لقيمة السهم عن قيمته العادلة</a:t>
                      </a:r>
                      <a:endParaRPr lang="ar-SA" sz="20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400" kern="1200" dirty="0" smtClean="0"/>
                        <a:t>القيمة السوقية للسهم العادي </a:t>
                      </a:r>
                    </a:p>
                    <a:p>
                      <a:pPr algn="r" rtl="1"/>
                      <a:endParaRPr lang="ar-SA" sz="2400" kern="1200" dirty="0" smtClean="0"/>
                    </a:p>
                    <a:p>
                      <a:pPr algn="r" rtl="1"/>
                      <a:r>
                        <a:rPr lang="ar-SA" sz="2400" kern="1200" dirty="0" smtClean="0"/>
                        <a:t>القيمة الدفترية للسهم العادي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kern="1200" dirty="0" smtClean="0"/>
                        <a:t>(الناتج بالريال)</a:t>
                      </a:r>
                    </a:p>
                    <a:p>
                      <a:pPr algn="r" rtl="1"/>
                      <a:endParaRPr lang="ar-SA" sz="2400" b="1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8800">
                <a:tc>
                  <a:txBody>
                    <a:bodyPr/>
                    <a:lstStyle/>
                    <a:p>
                      <a:pPr marL="0" marR="0" lvl="1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1" kern="1200" baseline="0" dirty="0" smtClean="0"/>
                        <a:t>3.نصيب السهم </a:t>
                      </a:r>
                      <a:r>
                        <a:rPr lang="ar-SA" sz="2000" b="1" kern="1200" baseline="0" dirty="0" err="1" smtClean="0"/>
                        <a:t>العادى</a:t>
                      </a:r>
                      <a:r>
                        <a:rPr lang="ar-SA" sz="2000" b="1" kern="1200" baseline="0" dirty="0" smtClean="0"/>
                        <a:t> من </a:t>
                      </a:r>
                      <a:r>
                        <a:rPr lang="ar-SA" sz="2000" b="1" kern="1200" baseline="0" dirty="0" err="1" smtClean="0"/>
                        <a:t>الارباح</a:t>
                      </a:r>
                      <a:r>
                        <a:rPr lang="ar-SA" sz="2000" b="1" kern="1200" baseline="0" dirty="0" smtClean="0"/>
                        <a:t> المحققة </a:t>
                      </a:r>
                      <a:r>
                        <a:rPr lang="en-US" sz="2000" b="1" dirty="0" smtClean="0"/>
                        <a:t>EPS</a:t>
                      </a:r>
                      <a:r>
                        <a:rPr lang="ar-SA" sz="2000" b="1" dirty="0" smtClean="0"/>
                        <a:t> </a:t>
                      </a:r>
                      <a:endParaRPr lang="ar-SA" sz="20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1" kern="1200" baseline="0" dirty="0" smtClean="0"/>
                        <a:t>تقيس مقدار ما سيناله حامل السهم </a:t>
                      </a:r>
                      <a:r>
                        <a:rPr lang="ar-SA" sz="2000" b="1" kern="1200" baseline="0" dirty="0" err="1" smtClean="0"/>
                        <a:t>العادى</a:t>
                      </a:r>
                      <a:r>
                        <a:rPr lang="ar-SA" sz="2000" b="1" kern="1200" baseline="0" dirty="0" smtClean="0"/>
                        <a:t> من </a:t>
                      </a:r>
                      <a:r>
                        <a:rPr lang="ar-SA" sz="2000" b="1" kern="1200" baseline="0" dirty="0" err="1" smtClean="0"/>
                        <a:t>ارباح</a:t>
                      </a:r>
                      <a:r>
                        <a:rPr lang="ar-SA" sz="2000" b="1" kern="1200" baseline="0" dirty="0" smtClean="0"/>
                        <a:t> بعد اقتطاع نصيب </a:t>
                      </a:r>
                      <a:r>
                        <a:rPr lang="ar-SA" sz="2000" b="1" kern="1200" baseline="0" dirty="0" err="1" smtClean="0"/>
                        <a:t>الاسهم</a:t>
                      </a:r>
                      <a:r>
                        <a:rPr lang="ar-SA" sz="2000" b="1" kern="1200" baseline="0" dirty="0" smtClean="0"/>
                        <a:t> الممتازة من صافى الربح بعد الفائدة والضريبة . وارتفاعه مؤشر </a:t>
                      </a:r>
                      <a:r>
                        <a:rPr lang="ar-SA" sz="2000" b="1" kern="1200" baseline="0" dirty="0" err="1" smtClean="0"/>
                        <a:t>ايجابى</a:t>
                      </a:r>
                      <a:r>
                        <a:rPr lang="ar-SA" sz="2000" b="1" kern="1200" baseline="0" dirty="0" smtClean="0"/>
                        <a:t> على كفاءة الشركة</a:t>
                      </a:r>
                      <a:endParaRPr lang="as-IN" sz="20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000" b="1" kern="1200" baseline="0" dirty="0" smtClean="0"/>
                        <a:t>صافى الربح بعد الفوائد والضرائب – أرباح </a:t>
                      </a:r>
                      <a:r>
                        <a:rPr lang="ar-SA" sz="2000" b="1" kern="1200" baseline="0" dirty="0" err="1" smtClean="0"/>
                        <a:t>الاسهم</a:t>
                      </a:r>
                      <a:r>
                        <a:rPr lang="ar-SA" sz="2000" b="1" kern="1200" baseline="0" dirty="0" smtClean="0"/>
                        <a:t> الممتازة </a:t>
                      </a:r>
                    </a:p>
                    <a:p>
                      <a:pPr algn="r" rtl="1"/>
                      <a:endParaRPr lang="ar-SA" sz="2000" b="1" kern="1200" baseline="0" dirty="0" smtClean="0"/>
                    </a:p>
                    <a:p>
                      <a:pPr algn="r" rtl="1"/>
                      <a:r>
                        <a:rPr lang="ar-SA" sz="2000" b="1" kern="1200" baseline="0" dirty="0" smtClean="0"/>
                        <a:t>عدد </a:t>
                      </a:r>
                      <a:r>
                        <a:rPr lang="ar-SA" sz="2000" b="1" kern="1200" baseline="0" dirty="0" err="1" smtClean="0"/>
                        <a:t>الاسهم</a:t>
                      </a:r>
                      <a:r>
                        <a:rPr lang="ar-SA" sz="2000" b="1" kern="1200" baseline="0" dirty="0" smtClean="0"/>
                        <a:t> العادية </a:t>
                      </a:r>
                    </a:p>
                    <a:p>
                      <a:pPr algn="r" rtl="1"/>
                      <a:endParaRPr lang="ar-SA" sz="2000" b="1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11" name="رابط مستقيم 6"/>
          <p:cNvCxnSpPr/>
          <p:nvPr/>
        </p:nvCxnSpPr>
        <p:spPr>
          <a:xfrm rot="10800000">
            <a:off x="1495372" y="1357298"/>
            <a:ext cx="1571636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رابط مستقيم 8"/>
          <p:cNvCxnSpPr/>
          <p:nvPr/>
        </p:nvCxnSpPr>
        <p:spPr>
          <a:xfrm rot="10800000">
            <a:off x="1281058" y="3214686"/>
            <a:ext cx="1571636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رابط مستقيم 10"/>
          <p:cNvCxnSpPr/>
          <p:nvPr/>
        </p:nvCxnSpPr>
        <p:spPr>
          <a:xfrm rot="10800000">
            <a:off x="1423934" y="5715016"/>
            <a:ext cx="1571636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مستطيل 12"/>
          <p:cNvSpPr/>
          <p:nvPr/>
        </p:nvSpPr>
        <p:spPr>
          <a:xfrm>
            <a:off x="423802" y="6072206"/>
            <a:ext cx="12602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 smtClean="0">
                <a:solidFill>
                  <a:srgbClr val="000000"/>
                </a:solidFill>
              </a:rPr>
              <a:t>(الناتج بالريال)</a:t>
            </a:r>
          </a:p>
        </p:txBody>
      </p:sp>
      <p:sp>
        <p:nvSpPr>
          <p:cNvPr id="15" name="عنصر نائب لرقم الشريحة 2"/>
          <p:cNvSpPr>
            <a:spLocks noGrp="1"/>
          </p:cNvSpPr>
          <p:nvPr>
            <p:ph type="sldNum" sz="quarter" idx="12"/>
          </p:nvPr>
        </p:nvSpPr>
        <p:spPr>
          <a:xfrm>
            <a:off x="595282" y="6356350"/>
            <a:ext cx="2133600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27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0629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981437" y="260315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الثالث: تحليل 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graphicFrame>
        <p:nvGraphicFramePr>
          <p:cNvPr id="10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7360566"/>
              </p:ext>
            </p:extLst>
          </p:nvPr>
        </p:nvGraphicFramePr>
        <p:xfrm>
          <a:off x="0" y="261769"/>
          <a:ext cx="9144000" cy="648997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448457"/>
                <a:gridCol w="4329578"/>
                <a:gridCol w="3365965"/>
              </a:tblGrid>
              <a:tr h="443346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/>
                        <a:t> اسم</a:t>
                      </a:r>
                      <a:r>
                        <a:rPr lang="ar-SA" sz="2400" baseline="0" dirty="0" smtClean="0"/>
                        <a:t> النسبة </a:t>
                      </a:r>
                      <a:endParaRPr lang="ar-SA" sz="2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cs typeface="Farsi Simple Bold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/>
                        <a:t>المفهوم</a:t>
                      </a:r>
                      <a:r>
                        <a:rPr lang="ar-SA" sz="2400" baseline="0" dirty="0" smtClean="0"/>
                        <a:t> والتفسير</a:t>
                      </a:r>
                      <a:endParaRPr lang="ar-SA" sz="2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cs typeface="Farsi Simple Bold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/>
                        <a:t>المعادلة</a:t>
                      </a:r>
                      <a:endParaRPr lang="ar-SA" sz="2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cs typeface="Farsi Simple Bold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620051">
                <a:tc>
                  <a:txBody>
                    <a:bodyPr/>
                    <a:lstStyle/>
                    <a:p>
                      <a:pPr rtl="1"/>
                      <a:r>
                        <a:rPr lang="ar-SA" sz="2000" b="1" kern="1200" baseline="0" dirty="0" smtClean="0"/>
                        <a:t>4.نسبة حصص الأرباح الموزعة </a:t>
                      </a:r>
                      <a:endParaRPr lang="ar-SA" sz="2000" b="1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SA" sz="2000" b="1" kern="1200" baseline="0" dirty="0" smtClean="0"/>
                        <a:t>تقيس هذه النسبة ما تم توزيعه من </a:t>
                      </a:r>
                      <a:r>
                        <a:rPr lang="ar-SA" sz="2000" b="1" kern="1200" baseline="0" dirty="0" err="1" smtClean="0"/>
                        <a:t>ارباح</a:t>
                      </a:r>
                      <a:r>
                        <a:rPr lang="ar-SA" sz="2000" b="1" kern="1200" baseline="0" dirty="0" smtClean="0"/>
                        <a:t> </a:t>
                      </a:r>
                      <a:r>
                        <a:rPr lang="ar-SA" sz="2000" b="1" kern="1200" baseline="0" dirty="0" err="1" smtClean="0"/>
                        <a:t>للاسهم</a:t>
                      </a:r>
                      <a:r>
                        <a:rPr lang="ar-SA" sz="2000" b="1" kern="1200" baseline="0" dirty="0" smtClean="0"/>
                        <a:t> العادية من </a:t>
                      </a:r>
                      <a:r>
                        <a:rPr lang="ar-SA" sz="2000" b="1" kern="1200" baseline="0" dirty="0" err="1" smtClean="0"/>
                        <a:t>الارباح</a:t>
                      </a:r>
                      <a:r>
                        <a:rPr lang="ar-SA" sz="2000" b="1" kern="1200" baseline="0" dirty="0" smtClean="0"/>
                        <a:t> المحققة ، ارتفاع هذه النسبة يدل على ارتفاع </a:t>
                      </a:r>
                      <a:r>
                        <a:rPr lang="ar-SA" sz="2000" b="1" kern="1200" baseline="0" dirty="0" err="1" smtClean="0"/>
                        <a:t>الارباح</a:t>
                      </a:r>
                      <a:r>
                        <a:rPr lang="ar-SA" sz="2000" b="1" kern="1200" baseline="0" dirty="0" smtClean="0"/>
                        <a:t> الموزعة للمساهمين ، وهذا ما يفضله حامل السهم، وانخفاضها قد يعنى </a:t>
                      </a:r>
                      <a:r>
                        <a:rPr lang="ar-SA" sz="2000" b="1" kern="1200" baseline="0" dirty="0" err="1" smtClean="0"/>
                        <a:t>ان</a:t>
                      </a:r>
                      <a:r>
                        <a:rPr lang="ar-SA" sz="2000" b="1" kern="1200" baseline="0" dirty="0" smtClean="0"/>
                        <a:t> الشركة تحتفظ بالجزء </a:t>
                      </a:r>
                      <a:r>
                        <a:rPr lang="ar-SA" sz="2000" b="1" kern="1200" baseline="0" dirty="0" err="1" smtClean="0"/>
                        <a:t>الاكبر</a:t>
                      </a:r>
                      <a:r>
                        <a:rPr lang="ar-SA" sz="2000" b="1" kern="1200" baseline="0" dirty="0" smtClean="0"/>
                        <a:t> من </a:t>
                      </a:r>
                      <a:r>
                        <a:rPr lang="ar-SA" sz="2000" b="1" kern="1200" baseline="0" dirty="0" err="1" smtClean="0"/>
                        <a:t>الارباح</a:t>
                      </a:r>
                      <a:r>
                        <a:rPr lang="ar-SA" sz="2000" b="1" kern="1200" baseline="0" dirty="0" smtClean="0"/>
                        <a:t> لتمويل النمو وهذا يقبله المساهم </a:t>
                      </a:r>
                      <a:r>
                        <a:rPr lang="ar-SA" sz="2000" b="1" kern="1200" baseline="0" dirty="0" err="1" smtClean="0"/>
                        <a:t>اذا</a:t>
                      </a:r>
                      <a:r>
                        <a:rPr lang="ar-SA" sz="2000" b="1" kern="1200" baseline="0" dirty="0" smtClean="0"/>
                        <a:t> حقق </a:t>
                      </a:r>
                      <a:r>
                        <a:rPr lang="ar-SA" sz="2000" b="1" kern="1200" baseline="0" dirty="0" err="1" smtClean="0"/>
                        <a:t>فى</a:t>
                      </a:r>
                      <a:r>
                        <a:rPr lang="ar-SA" sz="2000" b="1" kern="1200" baseline="0" dirty="0" smtClean="0"/>
                        <a:t> المستقبل أرباح </a:t>
                      </a:r>
                      <a:r>
                        <a:rPr lang="ar-SA" sz="2000" b="1" kern="1200" baseline="0" dirty="0" err="1" smtClean="0"/>
                        <a:t>اعلى</a:t>
                      </a:r>
                      <a:r>
                        <a:rPr lang="ar-SA" sz="2000" b="1" kern="1200" baseline="0" dirty="0" smtClean="0"/>
                        <a:t> من </a:t>
                      </a:r>
                      <a:r>
                        <a:rPr lang="ar-SA" sz="2000" b="1" kern="1200" baseline="0" dirty="0" err="1" smtClean="0"/>
                        <a:t>الارباح</a:t>
                      </a:r>
                      <a:r>
                        <a:rPr lang="ar-SA" sz="2000" b="1" kern="1200" baseline="0" dirty="0" smtClean="0"/>
                        <a:t> الحالية </a:t>
                      </a:r>
                      <a:endParaRPr lang="ar-SA" sz="20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1" dirty="0" smtClean="0"/>
                        <a:t>نصيب السهم العادي الواحد من الأرباح الموزعة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1" dirty="0" smtClean="0"/>
                        <a:t>نصيب السهم العادى من </a:t>
                      </a:r>
                      <a:r>
                        <a:rPr lang="ar-SA" sz="2000" b="1" dirty="0" err="1" smtClean="0"/>
                        <a:t>الارباح</a:t>
                      </a:r>
                      <a:r>
                        <a:rPr lang="ar-SA" sz="2000" b="1" dirty="0" smtClean="0"/>
                        <a:t> المحققة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1" dirty="0" smtClean="0"/>
                        <a:t>نصيب السهم العادي الواحد من الأرباح الموزعة </a:t>
                      </a:r>
                      <a:r>
                        <a:rPr lang="en-US" sz="2000" b="1" dirty="0" smtClean="0"/>
                        <a:t>=</a:t>
                      </a:r>
                      <a:r>
                        <a:rPr lang="ar-SA" sz="2000" b="1" dirty="0" smtClean="0"/>
                        <a:t> 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1" dirty="0" smtClean="0"/>
                        <a:t>توزيعات </a:t>
                      </a:r>
                      <a:r>
                        <a:rPr lang="ar-SA" sz="2000" b="1" dirty="0" err="1" smtClean="0"/>
                        <a:t>ارباح</a:t>
                      </a:r>
                      <a:r>
                        <a:rPr lang="ar-SA" sz="2000" b="1" dirty="0" smtClean="0"/>
                        <a:t> </a:t>
                      </a:r>
                      <a:r>
                        <a:rPr lang="ar-SA" sz="2000" b="1" dirty="0" err="1" smtClean="0"/>
                        <a:t>الاسهم</a:t>
                      </a:r>
                      <a:r>
                        <a:rPr lang="ar-SA" sz="2000" b="1" dirty="0" smtClean="0"/>
                        <a:t> العادية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1" dirty="0" smtClean="0"/>
                        <a:t>عدد </a:t>
                      </a:r>
                      <a:r>
                        <a:rPr lang="ar-SA" sz="2000" b="1" dirty="0" err="1" smtClean="0"/>
                        <a:t>الاسهم</a:t>
                      </a:r>
                      <a:r>
                        <a:rPr lang="ar-SA" sz="2000" b="1" dirty="0" smtClean="0"/>
                        <a:t> العادية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98022">
                <a:tc>
                  <a:txBody>
                    <a:bodyPr/>
                    <a:lstStyle/>
                    <a:p>
                      <a:pPr rtl="1"/>
                      <a:r>
                        <a:rPr lang="ar-SA" sz="2000" b="1" kern="1200" baseline="0" dirty="0" smtClean="0"/>
                        <a:t>5.نسبة </a:t>
                      </a:r>
                      <a:r>
                        <a:rPr lang="ar-SA" sz="2000" b="1" kern="1200" baseline="0" dirty="0" err="1" smtClean="0"/>
                        <a:t>الارباح</a:t>
                      </a:r>
                      <a:r>
                        <a:rPr lang="ar-SA" sz="2000" b="1" kern="1200" baseline="0" dirty="0" smtClean="0"/>
                        <a:t> المحتجزة</a:t>
                      </a:r>
                      <a:endParaRPr lang="ar-SA" sz="2000" b="1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r-SA" sz="2000" b="1" kern="1200" baseline="0" dirty="0" smtClean="0"/>
                        <a:t>تقيس نسبة ما احتفظت </a:t>
                      </a:r>
                      <a:r>
                        <a:rPr lang="ar-SA" sz="2000" b="1" kern="1200" baseline="0" dirty="0" err="1" smtClean="0"/>
                        <a:t>به</a:t>
                      </a:r>
                      <a:r>
                        <a:rPr lang="ar-SA" sz="2000" b="1" kern="1200" baseline="0" dirty="0" smtClean="0"/>
                        <a:t> الشركة من </a:t>
                      </a:r>
                      <a:r>
                        <a:rPr lang="ar-SA" sz="2000" b="1" kern="1200" baseline="0" dirty="0" err="1" smtClean="0"/>
                        <a:t>ارباح</a:t>
                      </a:r>
                      <a:r>
                        <a:rPr lang="ar-SA" sz="2000" b="1" kern="1200" baseline="0" dirty="0" smtClean="0"/>
                        <a:t> ولم توزعه </a:t>
                      </a:r>
                      <a:endParaRPr lang="ar-SA" sz="20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kern="1200" dirty="0" smtClean="0"/>
                        <a:t>1-</a:t>
                      </a:r>
                      <a:r>
                        <a:rPr lang="ar-SA" sz="2400" b="1" kern="1200" baseline="0" dirty="0" smtClean="0"/>
                        <a:t> نسبة حصص الأرباح الموزعة</a:t>
                      </a:r>
                      <a:endParaRPr lang="ar-SA" sz="2400" b="1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427260">
                <a:tc>
                  <a:txBody>
                    <a:bodyPr/>
                    <a:lstStyle/>
                    <a:p>
                      <a:pPr rtl="1"/>
                      <a:r>
                        <a:rPr lang="ar-SA" sz="2000" b="1" kern="1200" baseline="0" dirty="0" smtClean="0"/>
                        <a:t>نسبة سعر السهم </a:t>
                      </a:r>
                      <a:r>
                        <a:rPr lang="ar-SA" sz="2000" b="1" kern="1200" baseline="0" dirty="0" err="1" smtClean="0"/>
                        <a:t>الى</a:t>
                      </a:r>
                      <a:r>
                        <a:rPr lang="ar-SA" sz="2000" b="1" kern="1200" baseline="0" dirty="0" smtClean="0"/>
                        <a:t> ربحه</a:t>
                      </a:r>
                    </a:p>
                    <a:p>
                      <a:pPr rtl="1"/>
                      <a:r>
                        <a:rPr lang="ar-SA" sz="2000" b="1" kern="1200" baseline="0" dirty="0" smtClean="0"/>
                        <a:t>(</a:t>
                      </a:r>
                      <a:r>
                        <a:rPr lang="ar-SA" sz="2000" b="1" kern="1200" baseline="0" smtClean="0"/>
                        <a:t>المضاعف)</a:t>
                      </a:r>
                      <a:endParaRPr lang="en-US" sz="1800" b="1" kern="1200" baseline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1" kern="1200" baseline="0" dirty="0" smtClean="0"/>
                        <a:t>تقيس السعر الذى يدفعه المستثمر لكل دينار من </a:t>
                      </a:r>
                      <a:r>
                        <a:rPr lang="ar-SA" sz="2000" b="1" kern="1200" baseline="0" dirty="0" err="1" smtClean="0"/>
                        <a:t>ارباح</a:t>
                      </a:r>
                      <a:r>
                        <a:rPr lang="ar-SA" sz="2000" b="1" kern="1200" baseline="0" dirty="0" smtClean="0"/>
                        <a:t> الفترة الحالية وكيفية تقدير السوق لكل من </a:t>
                      </a:r>
                      <a:r>
                        <a:rPr lang="ar-SA" sz="2000" b="1" kern="1200" baseline="0" dirty="0" err="1" smtClean="0"/>
                        <a:t>الارباح</a:t>
                      </a:r>
                      <a:r>
                        <a:rPr lang="ar-SA" sz="2000" b="1" kern="1200" baseline="0" dirty="0" smtClean="0"/>
                        <a:t> والمخاطر، وارتفاعها مفضل للشركة </a:t>
                      </a:r>
                      <a:r>
                        <a:rPr lang="ar-SA" sz="2000" b="1" kern="1200" baseline="0" dirty="0" err="1" smtClean="0"/>
                        <a:t>لانه</a:t>
                      </a:r>
                      <a:r>
                        <a:rPr lang="ar-SA" sz="2000" b="1" kern="1200" baseline="0" dirty="0" smtClean="0"/>
                        <a:t> يدل على </a:t>
                      </a:r>
                      <a:r>
                        <a:rPr lang="ar-SA" sz="2000" b="1" kern="1200" baseline="0" dirty="0" err="1" smtClean="0"/>
                        <a:t>الارباح</a:t>
                      </a:r>
                      <a:r>
                        <a:rPr lang="ar-SA" sz="2000" b="1" kern="1200" baseline="0" dirty="0" smtClean="0"/>
                        <a:t> العالية </a:t>
                      </a:r>
                      <a:r>
                        <a:rPr lang="ar-SA" sz="2000" b="1" kern="1200" baseline="0" dirty="0" err="1" smtClean="0"/>
                        <a:t>أوالمخاطرة</a:t>
                      </a:r>
                      <a:r>
                        <a:rPr lang="ar-SA" sz="2000" b="1" kern="1200" baseline="0" dirty="0" smtClean="0"/>
                        <a:t> </a:t>
                      </a:r>
                      <a:r>
                        <a:rPr lang="ar-SA" sz="2000" b="1" kern="1200" baseline="0" dirty="0" err="1" smtClean="0"/>
                        <a:t>الاقل</a:t>
                      </a:r>
                      <a:endParaRPr lang="as-IN" sz="20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000" b="1" kern="1200" baseline="0" dirty="0" smtClean="0"/>
                        <a:t>سعر السهم </a:t>
                      </a:r>
                      <a:r>
                        <a:rPr lang="ar-SA" sz="2000" b="1" kern="1200" baseline="0" dirty="0" err="1" smtClean="0"/>
                        <a:t>فى</a:t>
                      </a:r>
                      <a:r>
                        <a:rPr lang="ar-SA" sz="2000" b="1" kern="1200" baseline="0" dirty="0" smtClean="0"/>
                        <a:t> السوق</a:t>
                      </a:r>
                    </a:p>
                    <a:p>
                      <a:pPr algn="r" rtl="1"/>
                      <a:endParaRPr lang="ar-SA" sz="1600" b="1" kern="1200" baseline="0" dirty="0" smtClean="0"/>
                    </a:p>
                    <a:p>
                      <a:pPr algn="r" rtl="1"/>
                      <a:r>
                        <a:rPr lang="ar-SA" sz="2000" b="1" kern="1200" baseline="0" dirty="0" smtClean="0"/>
                        <a:t>ربحية السهم ( نصيب السهم من </a:t>
                      </a:r>
                      <a:r>
                        <a:rPr lang="ar-SA" sz="2000" b="1" kern="1200" baseline="0" dirty="0" err="1" smtClean="0"/>
                        <a:t>الارباح</a:t>
                      </a:r>
                      <a:r>
                        <a:rPr lang="ar-SA" sz="2000" b="1" kern="1200" baseline="0" smtClean="0"/>
                        <a:t> الموزعة)</a:t>
                      </a:r>
                      <a:endParaRPr lang="ar-SA" sz="2000" b="1" kern="1200" baseline="0" dirty="0" smtClean="0"/>
                    </a:p>
                    <a:p>
                      <a:pPr algn="r" rtl="1"/>
                      <a:r>
                        <a:rPr lang="ar-SA" sz="2000" b="1" kern="1200" baseline="0" dirty="0" smtClean="0"/>
                        <a:t>(الناتج عدد مرات)</a:t>
                      </a:r>
                      <a:endParaRPr lang="ar-SA" sz="2000" b="1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035285">
                <a:tc>
                  <a:txBody>
                    <a:bodyPr/>
                    <a:lstStyle/>
                    <a:p>
                      <a:r>
                        <a:rPr lang="ar-SA" sz="2000" b="1" kern="1200" baseline="0" dirty="0" smtClean="0"/>
                        <a:t>ريع السهم</a:t>
                      </a:r>
                      <a:endParaRPr lang="ar-SA" sz="20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1" kern="1200" baseline="0" dirty="0" smtClean="0"/>
                        <a:t>توزيعات </a:t>
                      </a:r>
                      <a:r>
                        <a:rPr lang="ar-SA" sz="2000" b="1" kern="1200" baseline="0" dirty="0" err="1" smtClean="0"/>
                        <a:t>الارباح</a:t>
                      </a:r>
                      <a:r>
                        <a:rPr lang="ar-SA" sz="2000" b="1" kern="1200" baseline="0" dirty="0" smtClean="0"/>
                        <a:t> المتوقعة كنسبة من سعر السهم </a:t>
                      </a:r>
                      <a:r>
                        <a:rPr lang="ar-SA" sz="2000" b="1" kern="1200" baseline="0" dirty="0" err="1" smtClean="0"/>
                        <a:t>فى</a:t>
                      </a:r>
                      <a:r>
                        <a:rPr lang="ar-SA" sz="2000" b="1" kern="1200" baseline="0" dirty="0" smtClean="0"/>
                        <a:t> السوق </a:t>
                      </a:r>
                      <a:endParaRPr lang="as-IN" sz="20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1" dirty="0" smtClean="0"/>
                        <a:t>نصيب السهم  الأرباح الموزعة 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SA" sz="2000" b="1" dirty="0" smtClean="0"/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1" dirty="0" smtClean="0"/>
                        <a:t>القيمة السوقية للسهم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cxnSp>
        <p:nvCxnSpPr>
          <p:cNvPr id="11" name="رابط مستقيم 6"/>
          <p:cNvCxnSpPr/>
          <p:nvPr/>
        </p:nvCxnSpPr>
        <p:spPr>
          <a:xfrm rot="10800000">
            <a:off x="990559" y="1340768"/>
            <a:ext cx="2357454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مستطيل مستدير الزوايا 9"/>
          <p:cNvSpPr/>
          <p:nvPr/>
        </p:nvSpPr>
        <p:spPr>
          <a:xfrm>
            <a:off x="12097" y="1083580"/>
            <a:ext cx="857224" cy="28575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400" b="1" dirty="0" smtClean="0"/>
              <a:t>× </a:t>
            </a:r>
            <a:r>
              <a:rPr lang="en-US" sz="1400" b="1" dirty="0" smtClean="0"/>
              <a:t>100</a:t>
            </a:r>
            <a:r>
              <a:rPr lang="ar-SA" sz="1400" b="1" dirty="0" smtClean="0"/>
              <a:t>%</a:t>
            </a:r>
            <a:endParaRPr lang="ar-SA" sz="1400" b="1" dirty="0"/>
          </a:p>
        </p:txBody>
      </p:sp>
      <p:cxnSp>
        <p:nvCxnSpPr>
          <p:cNvPr id="13" name="رابط مستقيم 10"/>
          <p:cNvCxnSpPr/>
          <p:nvPr/>
        </p:nvCxnSpPr>
        <p:spPr>
          <a:xfrm rot="10800000">
            <a:off x="1785918" y="4714884"/>
            <a:ext cx="1571636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رابط مستقيم 14"/>
          <p:cNvCxnSpPr/>
          <p:nvPr/>
        </p:nvCxnSpPr>
        <p:spPr>
          <a:xfrm rot="10800000">
            <a:off x="1774533" y="2924944"/>
            <a:ext cx="1571636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رابط مستقيم 15"/>
          <p:cNvCxnSpPr/>
          <p:nvPr/>
        </p:nvCxnSpPr>
        <p:spPr>
          <a:xfrm rot="10800000">
            <a:off x="1285852" y="6215082"/>
            <a:ext cx="2071702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مستطيل مستدير الزوايا 17"/>
          <p:cNvSpPr/>
          <p:nvPr/>
        </p:nvSpPr>
        <p:spPr>
          <a:xfrm>
            <a:off x="214282" y="6143644"/>
            <a:ext cx="857224" cy="28575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1400" b="1" dirty="0" smtClean="0"/>
              <a:t>× </a:t>
            </a:r>
            <a:r>
              <a:rPr lang="en-US" sz="1400" b="1" dirty="0" smtClean="0"/>
              <a:t>100</a:t>
            </a:r>
            <a:r>
              <a:rPr lang="ar-SA" sz="1400" b="1" dirty="0" smtClean="0"/>
              <a:t>%</a:t>
            </a:r>
            <a:endParaRPr lang="ar-SA" sz="1400" b="1" dirty="0"/>
          </a:p>
        </p:txBody>
      </p:sp>
      <p:sp>
        <p:nvSpPr>
          <p:cNvPr id="17" name="عنصر نائب لرقم الشريحة 2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28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03960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981437" y="260315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الثالث: تحليل 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14600" y="1174715"/>
            <a:ext cx="4876800" cy="806485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/>
            <a:r>
              <a:rPr lang="ar-SA" sz="2400" b="1" dirty="0" smtClean="0"/>
              <a:t>محددات (عيوب) النسب المالية </a:t>
            </a:r>
            <a:endParaRPr lang="en-US" sz="2400" dirty="0"/>
          </a:p>
        </p:txBody>
      </p:sp>
      <p:graphicFrame>
        <p:nvGraphicFramePr>
          <p:cNvPr id="11" name="رسم تخطيطي 7"/>
          <p:cNvGraphicFramePr/>
          <p:nvPr>
            <p:extLst>
              <p:ext uri="{D42A27DB-BD31-4B8C-83A1-F6EECF244321}">
                <p14:modId xmlns:p14="http://schemas.microsoft.com/office/powerpoint/2010/main" val="2601762235"/>
              </p:ext>
            </p:extLst>
          </p:nvPr>
        </p:nvGraphicFramePr>
        <p:xfrm>
          <a:off x="357158" y="2209800"/>
          <a:ext cx="8358246" cy="396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79342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981437" y="260315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الثالث: تحليل 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14600" y="838200"/>
            <a:ext cx="4876800" cy="806485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/>
            <a:r>
              <a:rPr lang="ar-SA" sz="2400" b="1" dirty="0"/>
              <a:t>أوجه المقارنة</a:t>
            </a:r>
          </a:p>
        </p:txBody>
      </p:sp>
      <p:graphicFrame>
        <p:nvGraphicFramePr>
          <p:cNvPr id="11" name="رسم تخطيطي 4"/>
          <p:cNvGraphicFramePr/>
          <p:nvPr>
            <p:extLst>
              <p:ext uri="{D42A27DB-BD31-4B8C-83A1-F6EECF244321}">
                <p14:modId xmlns:p14="http://schemas.microsoft.com/office/powerpoint/2010/main" val="3555629772"/>
              </p:ext>
            </p:extLst>
          </p:nvPr>
        </p:nvGraphicFramePr>
        <p:xfrm>
          <a:off x="428596" y="1720886"/>
          <a:ext cx="8258204" cy="47561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61993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981437" y="260315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الثالث: تحليل 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14600" y="838200"/>
            <a:ext cx="4876800" cy="806485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/>
            <a:r>
              <a:rPr lang="ar-SA" sz="2400" b="1" dirty="0" smtClean="0"/>
              <a:t>أنواع النسب المالية</a:t>
            </a:r>
            <a:endParaRPr lang="ar-SA" sz="2400" b="1" dirty="0"/>
          </a:p>
        </p:txBody>
      </p:sp>
      <p:graphicFrame>
        <p:nvGraphicFramePr>
          <p:cNvPr id="11" name="رسم تخطيطي 3"/>
          <p:cNvGraphicFramePr/>
          <p:nvPr>
            <p:extLst>
              <p:ext uri="{D42A27DB-BD31-4B8C-83A1-F6EECF244321}">
                <p14:modId xmlns:p14="http://schemas.microsoft.com/office/powerpoint/2010/main" val="894547015"/>
              </p:ext>
            </p:extLst>
          </p:nvPr>
        </p:nvGraphicFramePr>
        <p:xfrm>
          <a:off x="4343400" y="2057400"/>
          <a:ext cx="4300566" cy="3976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مستطيل مستدير الزوايا 6"/>
          <p:cNvSpPr/>
          <p:nvPr/>
        </p:nvSpPr>
        <p:spPr>
          <a:xfrm>
            <a:off x="304800" y="2362200"/>
            <a:ext cx="3843366" cy="3124200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/>
              <a:t>نسب </a:t>
            </a:r>
            <a:r>
              <a:rPr lang="ar-SA" sz="2800" b="1" u="sng" dirty="0" smtClean="0"/>
              <a:t>السيولة</a:t>
            </a:r>
            <a:r>
              <a:rPr lang="ar-SA" sz="2800" b="1" dirty="0" smtClean="0"/>
              <a:t> والنشاط والديون تقيس المخاطرة ، </a:t>
            </a:r>
            <a:r>
              <a:rPr lang="ar-SA" sz="2800" b="1" dirty="0" err="1" smtClean="0"/>
              <a:t>اما</a:t>
            </a:r>
            <a:r>
              <a:rPr lang="ar-SA" sz="2800" b="1" dirty="0" smtClean="0"/>
              <a:t> نسب </a:t>
            </a:r>
            <a:r>
              <a:rPr lang="ar-SA" sz="2800" b="1" u="sng" dirty="0" smtClean="0"/>
              <a:t>الربحية</a:t>
            </a:r>
            <a:r>
              <a:rPr lang="ar-SA" sz="2800" b="1" dirty="0" smtClean="0"/>
              <a:t> فتقيس العائد ، ونسب </a:t>
            </a:r>
            <a:r>
              <a:rPr lang="ar-SA" sz="2800" b="1" u="sng" dirty="0" smtClean="0"/>
              <a:t>السوق</a:t>
            </a:r>
            <a:r>
              <a:rPr lang="ar-SA" sz="2800" b="1" dirty="0" smtClean="0"/>
              <a:t> تقيس كل من المخاطرة والعوائد </a:t>
            </a:r>
            <a:endParaRPr lang="ar-SA" sz="2800" b="1" dirty="0"/>
          </a:p>
        </p:txBody>
      </p:sp>
    </p:spTree>
    <p:extLst>
      <p:ext uri="{BB962C8B-B14F-4D97-AF65-F5344CB8AC3E}">
        <p14:creationId xmlns:p14="http://schemas.microsoft.com/office/powerpoint/2010/main" val="4080037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981437" y="260315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الثالث: تحليل 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0" name="تمرير أفقي 2"/>
          <p:cNvSpPr/>
          <p:nvPr/>
        </p:nvSpPr>
        <p:spPr>
          <a:xfrm>
            <a:off x="357158" y="1585882"/>
            <a:ext cx="8358246" cy="2428892"/>
          </a:xfrm>
          <a:prstGeom prst="horizontalScroll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lvl="0" algn="ctr"/>
            <a:r>
              <a:rPr lang="ar-SA" sz="3200" b="1" dirty="0" smtClean="0"/>
              <a:t>النسب التي تقيس مدى قدرة المنشأة على مواجهة التزاماتها قصيرة الأجل عند استحقاقها وسيولتها وهذه مهمة للمقرضون الذين يقدمون للمنشأة ائتمان قصير الأجل</a:t>
            </a:r>
            <a:endParaRPr lang="ar-SA" sz="3200" b="1" dirty="0"/>
          </a:p>
        </p:txBody>
      </p:sp>
      <p:sp>
        <p:nvSpPr>
          <p:cNvPr id="11" name="شكل بيضاوي 3"/>
          <p:cNvSpPr/>
          <p:nvPr/>
        </p:nvSpPr>
        <p:spPr>
          <a:xfrm>
            <a:off x="2857488" y="657188"/>
            <a:ext cx="3214710" cy="92869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lvl="0"/>
            <a:r>
              <a:rPr lang="ar-SA" sz="3600" b="1" dirty="0" smtClean="0"/>
              <a:t>نسب السيولة </a:t>
            </a:r>
          </a:p>
        </p:txBody>
      </p:sp>
      <p:sp>
        <p:nvSpPr>
          <p:cNvPr id="12" name="مستطيل مستدير الزوايا 4"/>
          <p:cNvSpPr/>
          <p:nvPr/>
        </p:nvSpPr>
        <p:spPr>
          <a:xfrm>
            <a:off x="6643702" y="4514840"/>
            <a:ext cx="1714512" cy="14287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800" b="1" dirty="0" smtClean="0"/>
              <a:t>صافى رأس المال العامل</a:t>
            </a:r>
            <a:endParaRPr lang="en-US" sz="2800" dirty="0" smtClean="0"/>
          </a:p>
        </p:txBody>
      </p:sp>
      <p:sp>
        <p:nvSpPr>
          <p:cNvPr id="13" name="مستطيل مستدير الزوايا 5"/>
          <p:cNvSpPr/>
          <p:nvPr/>
        </p:nvSpPr>
        <p:spPr>
          <a:xfrm>
            <a:off x="4929190" y="4443402"/>
            <a:ext cx="1500198" cy="14287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/>
              <a:t>نسبة التداول </a:t>
            </a:r>
            <a:endParaRPr lang="en-US" sz="2800" b="1" dirty="0" smtClean="0"/>
          </a:p>
        </p:txBody>
      </p:sp>
      <p:sp>
        <p:nvSpPr>
          <p:cNvPr id="14" name="مستطيل مستدير الزوايا 6"/>
          <p:cNvSpPr/>
          <p:nvPr/>
        </p:nvSpPr>
        <p:spPr>
          <a:xfrm>
            <a:off x="3000364" y="4371964"/>
            <a:ext cx="1500198" cy="150019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en-US" sz="2800" b="1" dirty="0" smtClean="0"/>
          </a:p>
          <a:p>
            <a:pPr algn="ctr"/>
            <a:r>
              <a:rPr lang="ar-SA" sz="2800" b="1" dirty="0" smtClean="0"/>
              <a:t>النسبة السريعة </a:t>
            </a:r>
            <a:endParaRPr lang="en-US" sz="2800" b="1" dirty="0" smtClean="0"/>
          </a:p>
        </p:txBody>
      </p:sp>
      <p:sp>
        <p:nvSpPr>
          <p:cNvPr id="15" name="مستطيل مستدير الزوايا 7"/>
          <p:cNvSpPr/>
          <p:nvPr/>
        </p:nvSpPr>
        <p:spPr>
          <a:xfrm>
            <a:off x="857224" y="4300526"/>
            <a:ext cx="1500198" cy="150019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endParaRPr lang="en-US" dirty="0" smtClean="0"/>
          </a:p>
          <a:p>
            <a:pPr algn="ctr"/>
            <a:r>
              <a:rPr lang="ar-SA" sz="2800" b="1" dirty="0" smtClean="0"/>
              <a:t>نسبة النقدية</a:t>
            </a:r>
            <a:endParaRPr lang="en-US" sz="2800" b="1" dirty="0" smtClean="0"/>
          </a:p>
        </p:txBody>
      </p:sp>
      <p:cxnSp>
        <p:nvCxnSpPr>
          <p:cNvPr id="16" name="رابط مستقيم 9"/>
          <p:cNvCxnSpPr/>
          <p:nvPr/>
        </p:nvCxnSpPr>
        <p:spPr>
          <a:xfrm rot="10800000">
            <a:off x="1500166" y="3943336"/>
            <a:ext cx="6500858" cy="7143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رابط كسهم مستقيم 11"/>
          <p:cNvCxnSpPr/>
          <p:nvPr/>
        </p:nvCxnSpPr>
        <p:spPr>
          <a:xfrm rot="16200000" flipH="1">
            <a:off x="7750991" y="4193369"/>
            <a:ext cx="428628" cy="714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رابط كسهم مستقيم 12"/>
          <p:cNvCxnSpPr/>
          <p:nvPr/>
        </p:nvCxnSpPr>
        <p:spPr>
          <a:xfrm rot="16200000" flipH="1">
            <a:off x="5607851" y="4193369"/>
            <a:ext cx="428628" cy="714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" name="رابط كسهم مستقيم 13"/>
          <p:cNvCxnSpPr/>
          <p:nvPr/>
        </p:nvCxnSpPr>
        <p:spPr>
          <a:xfrm rot="16200000" flipH="1">
            <a:off x="3750463" y="4193369"/>
            <a:ext cx="428628" cy="714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رابط كسهم مستقيم 14"/>
          <p:cNvCxnSpPr/>
          <p:nvPr/>
        </p:nvCxnSpPr>
        <p:spPr>
          <a:xfrm rot="16200000" flipH="1">
            <a:off x="1321571" y="4121931"/>
            <a:ext cx="428628" cy="714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رابط مستقيم 15"/>
          <p:cNvCxnSpPr/>
          <p:nvPr/>
        </p:nvCxnSpPr>
        <p:spPr>
          <a:xfrm rot="10800000">
            <a:off x="1428728" y="3943336"/>
            <a:ext cx="6500858" cy="7143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" name="رابط كسهم مستقيم 16"/>
          <p:cNvCxnSpPr/>
          <p:nvPr/>
        </p:nvCxnSpPr>
        <p:spPr>
          <a:xfrm rot="16200000" flipH="1">
            <a:off x="7679553" y="4193369"/>
            <a:ext cx="428628" cy="714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3" name="رابط كسهم مستقيم 17"/>
          <p:cNvCxnSpPr/>
          <p:nvPr/>
        </p:nvCxnSpPr>
        <p:spPr>
          <a:xfrm rot="16200000" flipH="1">
            <a:off x="5536413" y="4193369"/>
            <a:ext cx="428628" cy="714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4" name="مستطيل مستدير الزوايا 18"/>
          <p:cNvSpPr/>
          <p:nvPr/>
        </p:nvSpPr>
        <p:spPr>
          <a:xfrm>
            <a:off x="6572264" y="4514840"/>
            <a:ext cx="1714512" cy="14287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2800" b="1" dirty="0" smtClean="0"/>
              <a:t>صافى رأس المال العامل</a:t>
            </a:r>
            <a:endParaRPr lang="en-US" sz="2800" dirty="0" smtClean="0"/>
          </a:p>
        </p:txBody>
      </p:sp>
      <p:sp>
        <p:nvSpPr>
          <p:cNvPr id="25" name="مستطيل مستدير الزوايا 19"/>
          <p:cNvSpPr/>
          <p:nvPr/>
        </p:nvSpPr>
        <p:spPr>
          <a:xfrm>
            <a:off x="4857752" y="4443402"/>
            <a:ext cx="1500198" cy="14287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/>
              <a:t>نسبة التداول </a:t>
            </a:r>
            <a:endParaRPr lang="en-US" sz="2800" b="1" dirty="0" smtClean="0"/>
          </a:p>
        </p:txBody>
      </p:sp>
      <p:sp>
        <p:nvSpPr>
          <p:cNvPr id="26" name="مستطيل مستدير الزوايا 20"/>
          <p:cNvSpPr/>
          <p:nvPr/>
        </p:nvSpPr>
        <p:spPr>
          <a:xfrm>
            <a:off x="2928926" y="4371964"/>
            <a:ext cx="1500198" cy="150019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en-US" sz="2800" b="1" dirty="0" smtClean="0"/>
          </a:p>
          <a:p>
            <a:pPr algn="ctr"/>
            <a:r>
              <a:rPr lang="ar-SA" sz="2800" b="1" dirty="0" smtClean="0"/>
              <a:t>النسبة السريعة </a:t>
            </a:r>
            <a:endParaRPr lang="en-US" sz="2800" b="1" dirty="0" smtClean="0"/>
          </a:p>
        </p:txBody>
      </p:sp>
      <p:cxnSp>
        <p:nvCxnSpPr>
          <p:cNvPr id="27" name="رابط كسهم مستقيم 21"/>
          <p:cNvCxnSpPr/>
          <p:nvPr/>
        </p:nvCxnSpPr>
        <p:spPr>
          <a:xfrm rot="16200000" flipH="1">
            <a:off x="3679025" y="4193369"/>
            <a:ext cx="428628" cy="714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8" name="رابط كسهم مستقيم 22"/>
          <p:cNvCxnSpPr/>
          <p:nvPr/>
        </p:nvCxnSpPr>
        <p:spPr>
          <a:xfrm rot="16200000" flipH="1">
            <a:off x="1250133" y="4121931"/>
            <a:ext cx="428628" cy="714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9" name="رابط مستقيم 23"/>
          <p:cNvCxnSpPr/>
          <p:nvPr/>
        </p:nvCxnSpPr>
        <p:spPr>
          <a:xfrm rot="10800000">
            <a:off x="1357290" y="3943336"/>
            <a:ext cx="6500858" cy="7143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" name="رابط كسهم مستقيم 24"/>
          <p:cNvCxnSpPr/>
          <p:nvPr/>
        </p:nvCxnSpPr>
        <p:spPr>
          <a:xfrm rot="16200000" flipH="1">
            <a:off x="7608115" y="4193369"/>
            <a:ext cx="428628" cy="714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1" name="رابط كسهم مستقيم 25"/>
          <p:cNvCxnSpPr/>
          <p:nvPr/>
        </p:nvCxnSpPr>
        <p:spPr>
          <a:xfrm rot="16200000" flipH="1">
            <a:off x="5464975" y="4193369"/>
            <a:ext cx="428628" cy="714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4420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981437" y="260315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الثالث: تحليل 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1" name="مستطيل مستدير الزوايا 4"/>
          <p:cNvSpPr/>
          <p:nvPr/>
        </p:nvSpPr>
        <p:spPr>
          <a:xfrm>
            <a:off x="357158" y="1785926"/>
            <a:ext cx="8429684" cy="2176474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r" rtl="1"/>
            <a:r>
              <a:rPr lang="ar-SA" sz="2200" b="1" dirty="0" smtClean="0"/>
              <a:t>مقدار تغطية الأصول المتداولة  لكل دينار من الالتزامات المتداولة ، أي عدد مرات تغطية الأصول المتداوله للالتزامات المتداوله</a:t>
            </a:r>
          </a:p>
          <a:p>
            <a:pPr algn="r" rtl="1">
              <a:buFontTx/>
              <a:buChar char="-"/>
            </a:pPr>
            <a:r>
              <a:rPr lang="ar-SA" sz="2200" b="1" dirty="0" smtClean="0"/>
              <a:t>كلما زادت هذه النسبة كان ذلك دليلاً علي سلامة سيولة المنشأة وقدرتها علي سداد التزاماتها المتداولة من الأصول المتداولة وانخفاض مخاطرها، ولكن السيولة الزائدة عن الحد تؤثر سلبا علي الربحية </a:t>
            </a:r>
            <a:r>
              <a:rPr lang="ar-SA" sz="2200" b="1" dirty="0" err="1" smtClean="0"/>
              <a:t>لانها</a:t>
            </a:r>
            <a:r>
              <a:rPr lang="ar-SA" sz="2200" b="1" dirty="0" smtClean="0"/>
              <a:t> </a:t>
            </a:r>
            <a:r>
              <a:rPr lang="ar-SA" sz="2200" b="1" dirty="0" err="1" smtClean="0"/>
              <a:t>اموال</a:t>
            </a:r>
            <a:r>
              <a:rPr lang="ar-SA" sz="2200" b="1" dirty="0" smtClean="0"/>
              <a:t> مجمدة.</a:t>
            </a:r>
          </a:p>
          <a:p>
            <a:pPr algn="r" rtl="1">
              <a:buFontTx/>
              <a:buChar char="-"/>
            </a:pPr>
            <a:r>
              <a:rPr lang="ar-SA" sz="2200" b="1" dirty="0" smtClean="0"/>
              <a:t>انخفاضها يؤدى </a:t>
            </a:r>
            <a:r>
              <a:rPr lang="ar-SA" sz="2200" b="1" dirty="0" err="1" smtClean="0"/>
              <a:t>الى</a:t>
            </a:r>
            <a:r>
              <a:rPr lang="ar-SA" sz="2200" b="1" dirty="0" smtClean="0"/>
              <a:t> مواجهة المنشأة صعوبة </a:t>
            </a:r>
            <a:r>
              <a:rPr lang="ar-SA" sz="2200" b="1" dirty="0" err="1" smtClean="0"/>
              <a:t>فى</a:t>
            </a:r>
            <a:r>
              <a:rPr lang="ar-SA" sz="2200" b="1" dirty="0" smtClean="0"/>
              <a:t> الوفاء بالتزاماتها قصيرة </a:t>
            </a:r>
            <a:r>
              <a:rPr lang="ar-SA" sz="2200" b="1" dirty="0" err="1" smtClean="0"/>
              <a:t>الاجل</a:t>
            </a:r>
            <a:endParaRPr lang="ar-SA" sz="2200" b="1" dirty="0"/>
          </a:p>
        </p:txBody>
      </p:sp>
      <p:sp>
        <p:nvSpPr>
          <p:cNvPr id="12" name="مستطيل مستدير الزوايا 5"/>
          <p:cNvSpPr/>
          <p:nvPr/>
        </p:nvSpPr>
        <p:spPr>
          <a:xfrm>
            <a:off x="742928" y="4648200"/>
            <a:ext cx="7715272" cy="1500198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r" rtl="1"/>
            <a:r>
              <a:rPr lang="ar-SA" sz="2400" b="1" dirty="0" smtClean="0"/>
              <a:t>1- الأصول </a:t>
            </a:r>
            <a:r>
              <a:rPr lang="ar-SA" sz="2400" b="1" dirty="0" err="1" smtClean="0"/>
              <a:t>المتداوله</a:t>
            </a:r>
            <a:r>
              <a:rPr lang="ar-SA" sz="2400" b="1" dirty="0" smtClean="0"/>
              <a:t> / الالتزامات </a:t>
            </a:r>
            <a:r>
              <a:rPr lang="ar-SA" sz="2400" b="1" dirty="0" err="1" smtClean="0"/>
              <a:t>المتداوله</a:t>
            </a:r>
            <a:endParaRPr lang="ar-SA" sz="2400" b="1" dirty="0" smtClean="0"/>
          </a:p>
          <a:p>
            <a:pPr algn="r" rtl="1"/>
            <a:r>
              <a:rPr lang="ar-SA" sz="2000" b="1" dirty="0" smtClean="0"/>
              <a:t> </a:t>
            </a:r>
            <a:r>
              <a:rPr lang="en-US" sz="2000" b="1" dirty="0" smtClean="0"/>
              <a:t>2004</a:t>
            </a:r>
            <a:r>
              <a:rPr lang="ar-SA" sz="2000" b="1" dirty="0" smtClean="0"/>
              <a:t>                      </a:t>
            </a:r>
            <a:r>
              <a:rPr lang="en-US" sz="2000" b="1" dirty="0" smtClean="0"/>
              <a:t>1004  </a:t>
            </a:r>
            <a:r>
              <a:rPr lang="ar-SA" sz="2000" b="1" dirty="0" smtClean="0"/>
              <a:t>/ </a:t>
            </a:r>
            <a:r>
              <a:rPr lang="en-US" sz="2000" b="1" dirty="0" smtClean="0"/>
              <a:t>483</a:t>
            </a:r>
            <a:r>
              <a:rPr lang="ar-SA" sz="2000" b="1" dirty="0" smtClean="0"/>
              <a:t> = </a:t>
            </a:r>
            <a:r>
              <a:rPr lang="en-US" sz="2000" b="1" dirty="0" smtClean="0"/>
              <a:t>2.08</a:t>
            </a:r>
            <a:r>
              <a:rPr lang="ar-SA" sz="2000" b="1" dirty="0" smtClean="0"/>
              <a:t>  مرة</a:t>
            </a:r>
          </a:p>
          <a:p>
            <a:pPr algn="r" rtl="1"/>
            <a:endParaRPr lang="ar-SA" sz="2000" b="1" dirty="0" smtClean="0"/>
          </a:p>
          <a:p>
            <a:pPr algn="r" rtl="1"/>
            <a:r>
              <a:rPr lang="en-US" sz="2000" b="1" dirty="0" smtClean="0"/>
              <a:t>2005</a:t>
            </a:r>
            <a:r>
              <a:rPr lang="ar-SA" sz="2000" b="1" dirty="0" smtClean="0"/>
              <a:t> 	                   </a:t>
            </a:r>
            <a:r>
              <a:rPr lang="en-US" sz="2000" b="1" dirty="0" smtClean="0"/>
              <a:t>1223</a:t>
            </a:r>
            <a:r>
              <a:rPr lang="ar-SA" sz="2000" b="1" dirty="0" smtClean="0"/>
              <a:t>/ </a:t>
            </a:r>
            <a:r>
              <a:rPr lang="en-US" sz="2000" b="1" dirty="0" smtClean="0"/>
              <a:t>620</a:t>
            </a:r>
            <a:r>
              <a:rPr lang="ar-SA" sz="2000" b="1" dirty="0" smtClean="0"/>
              <a:t>= </a:t>
            </a:r>
            <a:r>
              <a:rPr lang="en-US" sz="2000" b="1" dirty="0" smtClean="0"/>
              <a:t>1.97</a:t>
            </a:r>
            <a:r>
              <a:rPr lang="ar-SA" sz="2000" b="1" dirty="0" smtClean="0"/>
              <a:t> مرة </a:t>
            </a:r>
          </a:p>
          <a:p>
            <a:pPr algn="r" rtl="1"/>
            <a:endParaRPr lang="ar-SA" sz="1100" b="1" dirty="0" smtClean="0"/>
          </a:p>
        </p:txBody>
      </p:sp>
      <p:sp>
        <p:nvSpPr>
          <p:cNvPr id="13" name="سهم للأسفل 6"/>
          <p:cNvSpPr/>
          <p:nvPr/>
        </p:nvSpPr>
        <p:spPr>
          <a:xfrm>
            <a:off x="2667000" y="1059653"/>
            <a:ext cx="3071833" cy="928694"/>
          </a:xfrm>
          <a:prstGeom prst="downArrow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200" b="1" dirty="0" smtClean="0">
                <a:solidFill>
                  <a:srgbClr val="FF0000"/>
                </a:solidFill>
              </a:rPr>
              <a:t>تفسير النسبة</a:t>
            </a:r>
            <a:endParaRPr lang="ar-SA" sz="2200" b="1" dirty="0">
              <a:solidFill>
                <a:srgbClr val="FF0000"/>
              </a:solidFill>
            </a:endParaRPr>
          </a:p>
        </p:txBody>
      </p:sp>
      <p:sp>
        <p:nvSpPr>
          <p:cNvPr id="14" name="سهم للأسفل 7"/>
          <p:cNvSpPr/>
          <p:nvPr/>
        </p:nvSpPr>
        <p:spPr>
          <a:xfrm>
            <a:off x="2870182" y="3962400"/>
            <a:ext cx="2997218" cy="905099"/>
          </a:xfrm>
          <a:prstGeom prst="downArrow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200" b="1" dirty="0" smtClean="0">
                <a:solidFill>
                  <a:srgbClr val="FF0000"/>
                </a:solidFill>
              </a:rPr>
              <a:t>طريقة الحساب</a:t>
            </a:r>
            <a:endParaRPr lang="ar-SA" sz="2200" b="1" dirty="0">
              <a:solidFill>
                <a:srgbClr val="FF0000"/>
              </a:solidFill>
            </a:endParaRPr>
          </a:p>
        </p:txBody>
      </p:sp>
      <p:cxnSp>
        <p:nvCxnSpPr>
          <p:cNvPr id="15" name="رابط كسهم مستقيم 10"/>
          <p:cNvCxnSpPr/>
          <p:nvPr/>
        </p:nvCxnSpPr>
        <p:spPr>
          <a:xfrm rot="10800000">
            <a:off x="6477000" y="5789611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رابط كسهم مستقيم 12"/>
          <p:cNvCxnSpPr/>
          <p:nvPr/>
        </p:nvCxnSpPr>
        <p:spPr>
          <a:xfrm rot="10800000">
            <a:off x="6477000" y="5256211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1828800" y="395938"/>
            <a:ext cx="4057663" cy="670862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/>
            <a:r>
              <a:rPr lang="ar-SA" sz="2400" b="1" dirty="0" smtClean="0"/>
              <a:t>1- نسبة التداول</a:t>
            </a:r>
            <a:endParaRPr lang="ar-SA" sz="2400" b="1" dirty="0"/>
          </a:p>
        </p:txBody>
      </p:sp>
    </p:spTree>
    <p:extLst>
      <p:ext uri="{BB962C8B-B14F-4D97-AF65-F5344CB8AC3E}">
        <p14:creationId xmlns:p14="http://schemas.microsoft.com/office/powerpoint/2010/main" val="419277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981437" y="260315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الثالث: تحليل 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1" name="مستطيل مستدير الزوايا 4"/>
          <p:cNvSpPr/>
          <p:nvPr/>
        </p:nvSpPr>
        <p:spPr>
          <a:xfrm>
            <a:off x="5143504" y="1752600"/>
            <a:ext cx="3500494" cy="3000396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/>
            <a:r>
              <a:rPr lang="ar-SA" sz="2200" b="1" dirty="0" smtClean="0"/>
              <a:t>هو فائض الأصول المتداولة عن الالتزامات المتداولة </a:t>
            </a:r>
          </a:p>
          <a:p>
            <a:pPr lvl="0" algn="r" rtl="1"/>
            <a:r>
              <a:rPr lang="ar-SA" sz="2200" b="1" dirty="0" smtClean="0"/>
              <a:t>وزيادة صافى رأس المال العامل مؤشر ايجابي لسيولة الشركة وقدرتها على سداد التزاماتها قصيرة الأجل .وانخفاضه قد يتسبب </a:t>
            </a:r>
            <a:r>
              <a:rPr lang="ar-SA" sz="2200" b="1" dirty="0" err="1" smtClean="0"/>
              <a:t>فى</a:t>
            </a:r>
            <a:r>
              <a:rPr lang="ar-SA" sz="2200" b="1" dirty="0" smtClean="0"/>
              <a:t> عسر </a:t>
            </a:r>
            <a:r>
              <a:rPr lang="ar-SA" sz="2200" b="1" dirty="0" err="1" smtClean="0"/>
              <a:t>مالى</a:t>
            </a:r>
            <a:r>
              <a:rPr lang="ar-SA" sz="2200" b="1" dirty="0" smtClean="0"/>
              <a:t> للشركة</a:t>
            </a:r>
            <a:endParaRPr lang="ar-SA" sz="2200" dirty="0"/>
          </a:p>
        </p:txBody>
      </p:sp>
      <p:sp>
        <p:nvSpPr>
          <p:cNvPr id="12" name="مستطيل مستدير الزوايا 5"/>
          <p:cNvSpPr/>
          <p:nvPr/>
        </p:nvSpPr>
        <p:spPr>
          <a:xfrm>
            <a:off x="214282" y="1905000"/>
            <a:ext cx="4643470" cy="2847996"/>
          </a:xfrm>
          <a:prstGeom prst="round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r" rtl="1">
              <a:lnSpc>
                <a:spcPct val="150000"/>
              </a:lnSpc>
            </a:pPr>
            <a:r>
              <a:rPr lang="ar-SA" sz="2100" b="1" dirty="0" smtClean="0"/>
              <a:t>1- الأصول </a:t>
            </a:r>
            <a:r>
              <a:rPr lang="ar-SA" sz="2100" b="1" dirty="0" err="1" smtClean="0"/>
              <a:t>المتداوله</a:t>
            </a:r>
            <a:r>
              <a:rPr lang="ar-SA" sz="2100" b="1" dirty="0" smtClean="0"/>
              <a:t> – الالتزامات </a:t>
            </a:r>
            <a:r>
              <a:rPr lang="ar-SA" sz="2100" b="1" dirty="0" err="1" smtClean="0"/>
              <a:t>المتداوله</a:t>
            </a:r>
            <a:endParaRPr lang="ar-SA" sz="2100" b="1" dirty="0" smtClean="0"/>
          </a:p>
          <a:p>
            <a:pPr algn="r" rtl="1"/>
            <a:r>
              <a:rPr lang="en-US" sz="2100" b="1" dirty="0" smtClean="0"/>
              <a:t>1004  </a:t>
            </a:r>
            <a:r>
              <a:rPr lang="ar-SA" sz="2100" b="1" dirty="0" smtClean="0"/>
              <a:t> - </a:t>
            </a:r>
            <a:r>
              <a:rPr lang="en-US" sz="2100" b="1" dirty="0" smtClean="0"/>
              <a:t>483</a:t>
            </a:r>
            <a:r>
              <a:rPr lang="ar-SA" sz="2100" b="1" dirty="0" smtClean="0"/>
              <a:t> = </a:t>
            </a:r>
            <a:r>
              <a:rPr lang="en-US" sz="2100" b="1" dirty="0" smtClean="0"/>
              <a:t>521</a:t>
            </a:r>
            <a:r>
              <a:rPr lang="ar-SA" sz="2100" b="1" dirty="0" smtClean="0"/>
              <a:t>                   </a:t>
            </a:r>
            <a:r>
              <a:rPr lang="en-US" sz="2100" b="1" dirty="0" smtClean="0"/>
              <a:t>2004</a:t>
            </a:r>
            <a:endParaRPr lang="ar-SA" sz="2100" b="1" dirty="0" smtClean="0"/>
          </a:p>
          <a:p>
            <a:pPr algn="r" rtl="1"/>
            <a:r>
              <a:rPr lang="en-US" sz="2100" b="1" dirty="0" smtClean="0"/>
              <a:t>1223</a:t>
            </a:r>
            <a:r>
              <a:rPr lang="ar-SA" sz="2100" b="1" dirty="0" smtClean="0"/>
              <a:t>- </a:t>
            </a:r>
            <a:r>
              <a:rPr lang="en-US" sz="2100" b="1" dirty="0" smtClean="0"/>
              <a:t>620</a:t>
            </a:r>
            <a:r>
              <a:rPr lang="ar-SA" sz="2100" b="1" dirty="0" smtClean="0"/>
              <a:t>= </a:t>
            </a:r>
            <a:r>
              <a:rPr lang="en-US" sz="2100" b="1" dirty="0" smtClean="0"/>
              <a:t>603</a:t>
            </a:r>
            <a:r>
              <a:rPr lang="ar-SA" sz="2100" b="1" dirty="0" smtClean="0"/>
              <a:t>                     </a:t>
            </a:r>
            <a:r>
              <a:rPr lang="en-US" sz="2100" b="1" dirty="0" smtClean="0"/>
              <a:t>2005</a:t>
            </a:r>
            <a:r>
              <a:rPr lang="ar-SA" sz="2100" b="1" dirty="0" smtClean="0"/>
              <a:t>  </a:t>
            </a:r>
          </a:p>
          <a:p>
            <a:pPr algn="r" rtl="1"/>
            <a:endParaRPr lang="ar-SA" sz="2100" b="1" dirty="0" smtClean="0"/>
          </a:p>
          <a:p>
            <a:pPr algn="r" rtl="1"/>
            <a:r>
              <a:rPr lang="ar-SA" sz="2100" b="1" dirty="0" smtClean="0"/>
              <a:t>2-   </a:t>
            </a:r>
            <a:r>
              <a:rPr lang="ar-SA" sz="2100" b="1" u="sng" dirty="0" smtClean="0"/>
              <a:t>صافي رأس المال العا</a:t>
            </a:r>
            <a:r>
              <a:rPr lang="ar-SA" sz="2100" b="1" dirty="0" smtClean="0"/>
              <a:t>مل × </a:t>
            </a:r>
            <a:r>
              <a:rPr lang="en-US" sz="2100" b="1" dirty="0" smtClean="0"/>
              <a:t>100</a:t>
            </a:r>
            <a:r>
              <a:rPr lang="ar-SA" sz="2100" b="1" dirty="0" smtClean="0"/>
              <a:t>% </a:t>
            </a:r>
          </a:p>
          <a:p>
            <a:pPr algn="ctr" rtl="1"/>
            <a:r>
              <a:rPr lang="ar-SA" sz="2100" b="1" dirty="0" smtClean="0"/>
              <a:t>  </a:t>
            </a:r>
            <a:r>
              <a:rPr lang="ar-SA" sz="2100" b="1" dirty="0" err="1" smtClean="0"/>
              <a:t>اجمالي</a:t>
            </a:r>
            <a:r>
              <a:rPr lang="ar-SA" sz="2100" b="1" dirty="0" smtClean="0"/>
              <a:t> </a:t>
            </a:r>
            <a:r>
              <a:rPr lang="ar-SA" sz="2100" b="1" dirty="0" err="1" smtClean="0"/>
              <a:t>الاصول</a:t>
            </a:r>
            <a:endParaRPr lang="ar-SA" sz="2100" b="1" dirty="0" smtClean="0"/>
          </a:p>
          <a:p>
            <a:pPr algn="r" rtl="1"/>
            <a:r>
              <a:rPr lang="en-US" sz="2100" b="1" dirty="0" smtClean="0"/>
              <a:t>2004</a:t>
            </a:r>
            <a:r>
              <a:rPr lang="ar-SA" sz="2100" b="1" dirty="0" smtClean="0"/>
              <a:t>= </a:t>
            </a:r>
            <a:r>
              <a:rPr lang="en-US" sz="2100" b="1" dirty="0" smtClean="0"/>
              <a:t>521  </a:t>
            </a:r>
            <a:r>
              <a:rPr lang="ar-SA" sz="2100" b="1" dirty="0" smtClean="0"/>
              <a:t>/ </a:t>
            </a:r>
            <a:r>
              <a:rPr lang="en-US" sz="2100" b="1" dirty="0" smtClean="0"/>
              <a:t> 3270 </a:t>
            </a:r>
            <a:r>
              <a:rPr lang="ar-SA" sz="2100" b="1" dirty="0" smtClean="0"/>
              <a:t> × </a:t>
            </a:r>
            <a:r>
              <a:rPr lang="en-US" sz="2100" b="1" dirty="0" smtClean="0"/>
              <a:t>100</a:t>
            </a:r>
            <a:r>
              <a:rPr lang="ar-SA" sz="2100" b="1" dirty="0" smtClean="0"/>
              <a:t>% = </a:t>
            </a:r>
            <a:r>
              <a:rPr lang="en-US" sz="2100" b="1" dirty="0" smtClean="0"/>
              <a:t>15.9</a:t>
            </a:r>
            <a:r>
              <a:rPr lang="ar-SA" sz="2100" b="1" dirty="0" smtClean="0"/>
              <a:t> </a:t>
            </a:r>
            <a:r>
              <a:rPr lang="en-US" sz="2100" b="1" dirty="0" smtClean="0"/>
              <a:t>%</a:t>
            </a:r>
            <a:endParaRPr lang="ar-SA" sz="2100" b="1" dirty="0" smtClean="0"/>
          </a:p>
          <a:p>
            <a:pPr algn="r" rtl="1"/>
            <a:r>
              <a:rPr lang="en-US" sz="2100" b="1" dirty="0" smtClean="0"/>
              <a:t>2005 </a:t>
            </a:r>
            <a:r>
              <a:rPr lang="ar-SA" sz="2100" b="1" dirty="0" smtClean="0"/>
              <a:t>= </a:t>
            </a:r>
            <a:r>
              <a:rPr lang="en-US" sz="2100" b="1" dirty="0" smtClean="0"/>
              <a:t>603</a:t>
            </a:r>
            <a:r>
              <a:rPr lang="ar-SA" sz="2100" b="1" dirty="0" smtClean="0"/>
              <a:t>/ </a:t>
            </a:r>
            <a:r>
              <a:rPr lang="en-US" sz="2100" b="1" dirty="0" smtClean="0"/>
              <a:t> 3597</a:t>
            </a:r>
            <a:r>
              <a:rPr lang="ar-SA" sz="2100" b="1" dirty="0" smtClean="0"/>
              <a:t>× </a:t>
            </a:r>
            <a:r>
              <a:rPr lang="en-US" sz="2100" b="1" dirty="0" smtClean="0"/>
              <a:t>100</a:t>
            </a:r>
            <a:r>
              <a:rPr lang="ar-SA" sz="2100" b="1" dirty="0" smtClean="0"/>
              <a:t>% = </a:t>
            </a:r>
            <a:r>
              <a:rPr lang="en-US" sz="2100" b="1" dirty="0" smtClean="0"/>
              <a:t>16.7%</a:t>
            </a:r>
          </a:p>
          <a:p>
            <a:pPr algn="r" rtl="1"/>
            <a:endParaRPr lang="ar-SA" sz="2100" b="1" dirty="0" smtClean="0"/>
          </a:p>
        </p:txBody>
      </p:sp>
      <p:sp>
        <p:nvSpPr>
          <p:cNvPr id="13" name="سهم للأسفل 6"/>
          <p:cNvSpPr/>
          <p:nvPr/>
        </p:nvSpPr>
        <p:spPr>
          <a:xfrm>
            <a:off x="5334000" y="914400"/>
            <a:ext cx="2976554" cy="1214446"/>
          </a:xfrm>
          <a:prstGeom prst="downArrow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/>
            <a:r>
              <a:rPr lang="ar-SA" sz="2200" b="1" dirty="0" smtClean="0">
                <a:solidFill>
                  <a:srgbClr val="FF0000"/>
                </a:solidFill>
              </a:rPr>
              <a:t>تفسير النسبة</a:t>
            </a:r>
            <a:endParaRPr lang="ar-SA" sz="2200" b="1" dirty="0">
              <a:solidFill>
                <a:srgbClr val="FF0000"/>
              </a:solidFill>
            </a:endParaRPr>
          </a:p>
        </p:txBody>
      </p:sp>
      <p:sp>
        <p:nvSpPr>
          <p:cNvPr id="14" name="سهم للأسفل 7"/>
          <p:cNvSpPr/>
          <p:nvPr/>
        </p:nvSpPr>
        <p:spPr>
          <a:xfrm>
            <a:off x="1066800" y="1000108"/>
            <a:ext cx="3124224" cy="1214446"/>
          </a:xfrm>
          <a:prstGeom prst="downArrow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/>
            <a:r>
              <a:rPr lang="ar-SA" sz="2200" b="1" dirty="0" smtClean="0">
                <a:solidFill>
                  <a:srgbClr val="FF0000"/>
                </a:solidFill>
              </a:rPr>
              <a:t>طريقة الحساب</a:t>
            </a:r>
            <a:endParaRPr lang="ar-SA" sz="2200" b="1" dirty="0">
              <a:solidFill>
                <a:srgbClr val="FF0000"/>
              </a:solidFill>
            </a:endParaRPr>
          </a:p>
        </p:txBody>
      </p:sp>
      <p:sp>
        <p:nvSpPr>
          <p:cNvPr id="15" name="مستطيل 8"/>
          <p:cNvSpPr/>
          <p:nvPr/>
        </p:nvSpPr>
        <p:spPr>
          <a:xfrm>
            <a:off x="357158" y="4724400"/>
            <a:ext cx="8286808" cy="14287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/>
            <a:r>
              <a:rPr lang="ar-SA" sz="2200" b="1" dirty="0" smtClean="0"/>
              <a:t>وتشمل الأصول المتداولة </a:t>
            </a:r>
            <a:r>
              <a:rPr lang="ar-SA" sz="2200" b="1" dirty="0" err="1" smtClean="0"/>
              <a:t>لاغراض</a:t>
            </a:r>
            <a:r>
              <a:rPr lang="ar-SA" sz="2200" b="1" dirty="0" smtClean="0"/>
              <a:t> احتساب </a:t>
            </a:r>
            <a:r>
              <a:rPr lang="ar-SA" sz="2200" b="1" dirty="0" err="1" smtClean="0"/>
              <a:t>راس</a:t>
            </a:r>
            <a:r>
              <a:rPr lang="ar-SA" sz="2200" b="1" dirty="0" smtClean="0"/>
              <a:t> المال العامل على كل من النقدية والاستثمارات قصيرة </a:t>
            </a:r>
            <a:r>
              <a:rPr lang="ar-SA" sz="2200" b="1" dirty="0" err="1" smtClean="0"/>
              <a:t>الاجل</a:t>
            </a:r>
            <a:r>
              <a:rPr lang="ar-SA" sz="2200" b="1" dirty="0" smtClean="0"/>
              <a:t> ، الذمم المدينة وبضاعة آخر المدة (المخزون ) والمصاريف المدفوعة مقدما ، </a:t>
            </a:r>
            <a:r>
              <a:rPr lang="ar-SA" sz="2200" b="1" dirty="0" err="1" smtClean="0"/>
              <a:t>اما</a:t>
            </a:r>
            <a:r>
              <a:rPr lang="ar-SA" sz="2200" b="1" dirty="0" smtClean="0"/>
              <a:t> الالتزامات المتداولة فتشمل الذمم الدائنة </a:t>
            </a:r>
            <a:r>
              <a:rPr lang="ar-SA" sz="2200" b="1" dirty="0" err="1" smtClean="0"/>
              <a:t>واوراق</a:t>
            </a:r>
            <a:r>
              <a:rPr lang="ar-SA" sz="2200" b="1" dirty="0" smtClean="0"/>
              <a:t> الدفع ، المصاريف المستحقة ، مخصصات الضريبة</a:t>
            </a:r>
            <a:endParaRPr lang="ar-SA" sz="2200" b="1" dirty="0"/>
          </a:p>
        </p:txBody>
      </p:sp>
      <p:cxnSp>
        <p:nvCxnSpPr>
          <p:cNvPr id="16" name="رابط كسهم مستقيم 10"/>
          <p:cNvCxnSpPr/>
          <p:nvPr/>
        </p:nvCxnSpPr>
        <p:spPr>
          <a:xfrm rot="10800000">
            <a:off x="1508998" y="2438400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رابط كسهم مستقيم 12"/>
          <p:cNvCxnSpPr/>
          <p:nvPr/>
        </p:nvCxnSpPr>
        <p:spPr>
          <a:xfrm rot="10800000">
            <a:off x="1524000" y="2743200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8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algn="l" rtl="1"/>
            <a:fld id="{0B34F065-1154-456A-91E3-76DE8E75E17B}" type="slidenum">
              <a:rPr lang="ar-SA" sz="2200" smtClean="0"/>
              <a:pPr algn="l" rtl="1"/>
              <a:t>8</a:t>
            </a:fld>
            <a:endParaRPr lang="ar-SA" sz="2200"/>
          </a:p>
        </p:txBody>
      </p:sp>
      <p:sp>
        <p:nvSpPr>
          <p:cNvPr id="19" name="Rectangle 18"/>
          <p:cNvSpPr/>
          <p:nvPr/>
        </p:nvSpPr>
        <p:spPr>
          <a:xfrm>
            <a:off x="1581137" y="304800"/>
            <a:ext cx="4057663" cy="670862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/>
            <a:r>
              <a:rPr lang="ar-SA" sz="2400" b="1" dirty="0" smtClean="0"/>
              <a:t>2- صافي رأس المال العامل</a:t>
            </a:r>
            <a:endParaRPr lang="ar-SA" sz="2400" b="1" dirty="0"/>
          </a:p>
        </p:txBody>
      </p:sp>
    </p:spTree>
    <p:extLst>
      <p:ext uri="{BB962C8B-B14F-4D97-AF65-F5344CB8AC3E}">
        <p14:creationId xmlns:p14="http://schemas.microsoft.com/office/powerpoint/2010/main" val="359190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rtl="0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763000" cy="64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98985" y="6172200"/>
            <a:ext cx="4416415" cy="390994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ar-SA" sz="2000" dirty="0">
                <a:solidFill>
                  <a:schemeClr val="tx1"/>
                </a:solidFill>
              </a:rPr>
              <a:t>المرجع : </a:t>
            </a:r>
            <a:r>
              <a:rPr lang="ar-SA" sz="2000" dirty="0">
                <a:solidFill>
                  <a:schemeClr val="accent3">
                    <a:lumMod val="50000"/>
                  </a:schemeClr>
                </a:solidFill>
              </a:rPr>
              <a:t>ا</a:t>
            </a:r>
            <a:r>
              <a:rPr lang="ar-SA" sz="2000" dirty="0" smtClean="0">
                <a:solidFill>
                  <a:schemeClr val="accent3">
                    <a:lumMod val="50000"/>
                  </a:schemeClr>
                </a:solidFill>
              </a:rPr>
              <a:t>لإدارة المالية </a:t>
            </a:r>
            <a:r>
              <a:rPr lang="ar-SA" sz="2000" dirty="0" smtClean="0">
                <a:solidFill>
                  <a:schemeClr val="tx1"/>
                </a:solidFill>
              </a:rPr>
              <a:t>– </a:t>
            </a:r>
            <a:r>
              <a:rPr lang="ar-SA" sz="2000" dirty="0" smtClean="0">
                <a:solidFill>
                  <a:schemeClr val="accent2">
                    <a:lumMod val="75000"/>
                  </a:schemeClr>
                </a:solidFill>
              </a:rPr>
              <a:t>د.فايز سليم حداد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0"/>
            <a:ext cx="1118059" cy="9906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79171" y="1174715"/>
            <a:ext cx="1244829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400" dirty="0" smtClean="0">
                <a:solidFill>
                  <a:schemeClr val="tx1"/>
                </a:solidFill>
              </a:rPr>
              <a:t>كلية إدارة الأعمال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981437" y="260315"/>
            <a:ext cx="3695963" cy="349285"/>
          </a:xfrm>
          <a:prstGeom prst="rect">
            <a:avLst/>
          </a:prstGeom>
        </p:spPr>
        <p:txBody>
          <a:bodyPr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ECA02F"/>
                </a:solidFill>
                <a:latin typeface="+mj-lt"/>
                <a:ea typeface="+mj-ea"/>
                <a:cs typeface="Arial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376092"/>
                </a:solidFill>
                <a:latin typeface="Calibri" pitchFamily="34" charset="0"/>
                <a:cs typeface="Arial" charset="0"/>
              </a:defRPr>
            </a:lvl9pPr>
          </a:lstStyle>
          <a:p>
            <a:pPr algn="l" rtl="1">
              <a:defRPr/>
            </a:pPr>
            <a:r>
              <a:rPr lang="ar-SA" sz="1800" dirty="0" smtClean="0">
                <a:solidFill>
                  <a:schemeClr val="tx1"/>
                </a:solidFill>
              </a:rPr>
              <a:t>الفصل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ar-SA" sz="1800" dirty="0" smtClean="0">
                <a:solidFill>
                  <a:schemeClr val="tx1"/>
                </a:solidFill>
              </a:rPr>
              <a:t>الثالث: تحليل القوائم المالية 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81137" y="304800"/>
            <a:ext cx="4057663" cy="670862"/>
          </a:xfrm>
          <a:prstGeom prst="rect">
            <a:avLst/>
          </a:prstGeom>
          <a:solidFill>
            <a:srgbClr val="013E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/>
            <a:r>
              <a:rPr lang="ar-SA" sz="2400" b="1" dirty="0" smtClean="0"/>
              <a:t>3- نسبة السيولة السريعة </a:t>
            </a:r>
            <a:endParaRPr lang="ar-SA" sz="2400" b="1" dirty="0"/>
          </a:p>
        </p:txBody>
      </p:sp>
      <p:sp>
        <p:nvSpPr>
          <p:cNvPr id="11" name="سهم للأسفل 6"/>
          <p:cNvSpPr/>
          <p:nvPr/>
        </p:nvSpPr>
        <p:spPr>
          <a:xfrm>
            <a:off x="2667000" y="1059653"/>
            <a:ext cx="3071833" cy="928694"/>
          </a:xfrm>
          <a:prstGeom prst="downArrow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200" b="1" dirty="0" smtClean="0">
                <a:solidFill>
                  <a:srgbClr val="FF0000"/>
                </a:solidFill>
              </a:rPr>
              <a:t>تفسير النسبة</a:t>
            </a:r>
            <a:endParaRPr lang="ar-SA" sz="2200" b="1" dirty="0">
              <a:solidFill>
                <a:srgbClr val="FF0000"/>
              </a:solidFill>
            </a:endParaRPr>
          </a:p>
        </p:txBody>
      </p:sp>
      <p:sp>
        <p:nvSpPr>
          <p:cNvPr id="12" name="سهم للأسفل 7"/>
          <p:cNvSpPr/>
          <p:nvPr/>
        </p:nvSpPr>
        <p:spPr>
          <a:xfrm>
            <a:off x="2870182" y="3962400"/>
            <a:ext cx="2997218" cy="905099"/>
          </a:xfrm>
          <a:prstGeom prst="downArrow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200" b="1" dirty="0" smtClean="0">
                <a:solidFill>
                  <a:srgbClr val="FF0000"/>
                </a:solidFill>
              </a:rPr>
              <a:t>طريقة الحساب</a:t>
            </a:r>
            <a:endParaRPr lang="ar-SA" sz="2200" b="1" dirty="0">
              <a:solidFill>
                <a:srgbClr val="FF0000"/>
              </a:solidFill>
            </a:endParaRPr>
          </a:p>
        </p:txBody>
      </p:sp>
      <p:sp>
        <p:nvSpPr>
          <p:cNvPr id="13" name="مستطيل مستدير الزوايا 4"/>
          <p:cNvSpPr/>
          <p:nvPr/>
        </p:nvSpPr>
        <p:spPr>
          <a:xfrm>
            <a:off x="279171" y="1785926"/>
            <a:ext cx="8483829" cy="2176474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r" rtl="1"/>
            <a:r>
              <a:rPr lang="ar-SA" sz="2400" b="1" dirty="0" smtClean="0"/>
              <a:t>قدرة الشركة علي سداد التزاماتها المتداولة من اصولها سهلة التحويل الى نقدية ، وتشمل هذه الأصول كل من النقدية ، والاوراق المالية ، الذمم المدينة وتستبعد المصروفات المدفوعة مقدما والمخزون لصعوبه تحويلهما الى نقدية.</a:t>
            </a:r>
          </a:p>
          <a:p>
            <a:pPr algn="r" rtl="1"/>
            <a:r>
              <a:rPr lang="ar-SA" sz="2400" b="1" dirty="0" smtClean="0"/>
              <a:t>زيادة هذه النسبة كان ذلك دليلاً علي سلامة سيولة المنشأة وقدرتها علي سداد التزاماتها المتداولة من </a:t>
            </a:r>
            <a:r>
              <a:rPr lang="ar-SA" sz="2400" b="1" dirty="0" err="1" smtClean="0"/>
              <a:t>اصولها</a:t>
            </a:r>
            <a:r>
              <a:rPr lang="ar-SA" sz="2400" b="1" dirty="0" smtClean="0"/>
              <a:t> سهلة التحويل </a:t>
            </a:r>
            <a:r>
              <a:rPr lang="ar-SA" sz="2400" b="1" dirty="0" err="1" smtClean="0"/>
              <a:t>الى</a:t>
            </a:r>
            <a:r>
              <a:rPr lang="ar-SA" sz="2400" b="1" dirty="0" smtClean="0"/>
              <a:t> نقدية وانخفاض مخاطرها ، وأيضا انخفاض ربحيتها .</a:t>
            </a:r>
          </a:p>
        </p:txBody>
      </p:sp>
      <p:sp>
        <p:nvSpPr>
          <p:cNvPr id="14" name="مستطيل مستدير الزوايا 5"/>
          <p:cNvSpPr/>
          <p:nvPr/>
        </p:nvSpPr>
        <p:spPr>
          <a:xfrm>
            <a:off x="279171" y="4777268"/>
            <a:ext cx="8483830" cy="17859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r" rtl="1"/>
            <a:r>
              <a:rPr lang="ar-SA" sz="2400" b="1" dirty="0" smtClean="0"/>
              <a:t>1- الأصول </a:t>
            </a:r>
            <a:r>
              <a:rPr lang="ar-SA" sz="2400" b="1" dirty="0" err="1" smtClean="0"/>
              <a:t>المتداوله</a:t>
            </a:r>
            <a:r>
              <a:rPr lang="ar-SA" sz="2400" b="1" dirty="0" smtClean="0"/>
              <a:t> سهلة التحويل </a:t>
            </a:r>
            <a:r>
              <a:rPr lang="ar-SA" sz="2400" b="1" dirty="0" err="1" smtClean="0"/>
              <a:t>الى</a:t>
            </a:r>
            <a:r>
              <a:rPr lang="ar-SA" sz="2400" b="1" dirty="0" smtClean="0"/>
              <a:t> نقدية  / الالتزامات </a:t>
            </a:r>
            <a:r>
              <a:rPr lang="ar-SA" sz="2400" b="1" dirty="0" err="1" smtClean="0"/>
              <a:t>المتداوله</a:t>
            </a:r>
            <a:endParaRPr lang="ar-SA" sz="2400" b="1" dirty="0" smtClean="0"/>
          </a:p>
          <a:p>
            <a:pPr algn="r" rtl="1"/>
            <a:r>
              <a:rPr lang="ar-SA" sz="2400" b="1" dirty="0" smtClean="0"/>
              <a:t>أو (</a:t>
            </a:r>
            <a:r>
              <a:rPr lang="ar-SA" sz="2400" b="1" dirty="0" err="1" smtClean="0"/>
              <a:t>الاصول</a:t>
            </a:r>
            <a:r>
              <a:rPr lang="ar-SA" sz="2400" b="1" dirty="0" smtClean="0"/>
              <a:t> المتداولة – المخزون والمصروفات المدفوعة مقدما )/ الالتزامات </a:t>
            </a:r>
            <a:r>
              <a:rPr lang="ar-SA" sz="2400" b="1" dirty="0" err="1" smtClean="0"/>
              <a:t>المتداوله</a:t>
            </a:r>
            <a:endParaRPr lang="ar-SA" sz="2400" b="1" dirty="0" smtClean="0"/>
          </a:p>
          <a:p>
            <a:pPr algn="r" rtl="1"/>
            <a:r>
              <a:rPr lang="ar-SA" sz="2000" b="1" dirty="0" smtClean="0"/>
              <a:t> </a:t>
            </a:r>
            <a:r>
              <a:rPr lang="en-US" sz="2000" b="1" dirty="0" smtClean="0"/>
              <a:t>2004</a:t>
            </a:r>
            <a:r>
              <a:rPr lang="ar-SA" sz="2000" b="1" dirty="0" smtClean="0"/>
              <a:t>                     ( </a:t>
            </a:r>
            <a:r>
              <a:rPr lang="en-US" sz="2000" b="1" dirty="0" smtClean="0"/>
              <a:t>365+ 51 + 288</a:t>
            </a:r>
            <a:r>
              <a:rPr lang="ar-SA" sz="2000" b="1" dirty="0" smtClean="0"/>
              <a:t>)/ </a:t>
            </a:r>
            <a:r>
              <a:rPr lang="en-US" sz="2000" b="1" dirty="0" smtClean="0"/>
              <a:t>483</a:t>
            </a:r>
            <a:r>
              <a:rPr lang="ar-SA" sz="2000" b="1" dirty="0" smtClean="0"/>
              <a:t> = </a:t>
            </a:r>
            <a:r>
              <a:rPr lang="en-US" sz="2000" b="1" dirty="0" smtClean="0"/>
              <a:t>1.46</a:t>
            </a:r>
            <a:r>
              <a:rPr lang="ar-SA" sz="2000" b="1" dirty="0" smtClean="0"/>
              <a:t> مرة </a:t>
            </a:r>
          </a:p>
          <a:p>
            <a:pPr algn="r" rtl="1"/>
            <a:r>
              <a:rPr lang="en-US" sz="2000" b="1" dirty="0" smtClean="0"/>
              <a:t>2005</a:t>
            </a:r>
            <a:r>
              <a:rPr lang="ar-SA" sz="2000" b="1" dirty="0" smtClean="0"/>
              <a:t> 	                          </a:t>
            </a:r>
            <a:r>
              <a:rPr lang="en-US" sz="2000" b="1" dirty="0" smtClean="0"/>
              <a:t>(503+ 68+363)</a:t>
            </a:r>
            <a:r>
              <a:rPr lang="ar-SA" sz="2000" b="1" dirty="0" smtClean="0"/>
              <a:t>/ </a:t>
            </a:r>
            <a:r>
              <a:rPr lang="en-US" sz="2000" b="1" dirty="0" smtClean="0"/>
              <a:t>620</a:t>
            </a:r>
            <a:r>
              <a:rPr lang="ar-SA" sz="2000" b="1" dirty="0" smtClean="0"/>
              <a:t>= </a:t>
            </a:r>
            <a:r>
              <a:rPr lang="en-US" sz="2000" b="1" dirty="0" smtClean="0"/>
              <a:t>1.51 </a:t>
            </a:r>
            <a:r>
              <a:rPr lang="ar-SA" sz="2000" b="1" dirty="0" smtClean="0"/>
              <a:t>مرة </a:t>
            </a:r>
          </a:p>
          <a:p>
            <a:pPr algn="r" rtl="1"/>
            <a:endParaRPr lang="ar-SA" sz="1100" b="1" dirty="0" smtClean="0"/>
          </a:p>
        </p:txBody>
      </p:sp>
      <p:cxnSp>
        <p:nvCxnSpPr>
          <p:cNvPr id="15" name="رابط كسهم مستقيم 12"/>
          <p:cNvCxnSpPr/>
          <p:nvPr/>
        </p:nvCxnSpPr>
        <p:spPr>
          <a:xfrm rot="10800000">
            <a:off x="6934200" y="6019800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رابط كسهم مستقيم 12"/>
          <p:cNvCxnSpPr/>
          <p:nvPr/>
        </p:nvCxnSpPr>
        <p:spPr>
          <a:xfrm rot="10800000">
            <a:off x="6954982" y="6366109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4043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2950</Words>
  <Application>Microsoft Office PowerPoint</Application>
  <PresentationFormat>On-screen Show (4:3)</PresentationFormat>
  <Paragraphs>432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 8</dc:creator>
  <cp:lastModifiedBy>win 8</cp:lastModifiedBy>
  <cp:revision>1</cp:revision>
  <dcterms:created xsi:type="dcterms:W3CDTF">2019-01-29T21:09:59Z</dcterms:created>
  <dcterms:modified xsi:type="dcterms:W3CDTF">2019-01-29T21:13:12Z</dcterms:modified>
</cp:coreProperties>
</file>