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0502900" cy="148463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" name="Shape 1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العنوان و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"/>
          <p:cNvSpPr/>
          <p:nvPr/>
        </p:nvSpPr>
        <p:spPr>
          <a:xfrm>
            <a:off x="120890" y="132995"/>
            <a:ext cx="10261120" cy="14580310"/>
          </a:xfrm>
          <a:prstGeom prst="rect">
            <a:avLst/>
          </a:pr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l" defTabSz="914400" rtl="0">
              <a:defRPr sz="1800" b="0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3" name="نص العنوان"/>
          <p:cNvSpPr txBox="1">
            <a:spLocks noGrp="1"/>
          </p:cNvSpPr>
          <p:nvPr>
            <p:ph type="title"/>
          </p:nvPr>
        </p:nvSpPr>
        <p:spPr>
          <a:xfrm>
            <a:off x="1025673" y="4807681"/>
            <a:ext cx="8451554" cy="266675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1026" tIns="41026" rIns="41026" bIns="41026" anchor="b">
            <a:normAutofit/>
          </a:bodyPr>
          <a:lstStyle/>
          <a:p>
            <a:r>
              <a:t>نص العنوان</a:t>
            </a:r>
          </a:p>
        </p:txBody>
      </p:sp>
      <p:sp>
        <p:nvSpPr>
          <p:cNvPr id="4" name="مستوى النص الأول…"/>
          <p:cNvSpPr txBox="1">
            <a:spLocks noGrp="1"/>
          </p:cNvSpPr>
          <p:nvPr>
            <p:ph type="body" idx="1"/>
          </p:nvPr>
        </p:nvSpPr>
        <p:spPr>
          <a:xfrm>
            <a:off x="1025673" y="7556487"/>
            <a:ext cx="8451554" cy="9128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1026" tIns="41026" rIns="41026" bIns="41026">
            <a:normAutofit/>
          </a:bodyPr>
          <a:lstStyle/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5041221" y="10992494"/>
            <a:ext cx="414988" cy="447117"/>
          </a:xfrm>
          <a:prstGeom prst="rect">
            <a:avLst/>
          </a:prstGeom>
          <a:ln w="3175">
            <a:miter lim="400000"/>
          </a:ln>
        </p:spPr>
        <p:txBody>
          <a:bodyPr wrap="none" lIns="41026" tIns="41026" rIns="41026" bIns="41026">
            <a:spAutoFit/>
          </a:bodyPr>
          <a:lstStyle>
            <a:lvl1pPr>
              <a:defRPr sz="2400" b="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 rtl="0">
              <a:defRPr/>
            </a:pPr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9pPr>
    </p:titleStyle>
    <p:body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457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914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1371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18288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22860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2743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3200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3657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الجدول"/>
          <p:cNvGraphicFramePr/>
          <p:nvPr>
            <p:extLst>
              <p:ext uri="{D42A27DB-BD31-4B8C-83A1-F6EECF244321}">
                <p14:modId xmlns:p14="http://schemas.microsoft.com/office/powerpoint/2010/main" val="4082650067"/>
              </p:ext>
            </p:extLst>
          </p:nvPr>
        </p:nvGraphicFramePr>
        <p:xfrm>
          <a:off x="295227" y="2776822"/>
          <a:ext cx="9912446" cy="11499005"/>
        </p:xfrm>
        <a:graphic>
          <a:graphicData uri="http://schemas.openxmlformats.org/drawingml/2006/table">
            <a:tbl>
              <a:tblPr rtl="1" bandRow="1">
                <a:tableStyleId>{4C3C2611-4C71-4FC5-86AE-919BDF0F9419}</a:tableStyleId>
              </a:tblPr>
              <a:tblGrid>
                <a:gridCol w="4199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8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21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55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47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65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9611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055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659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57200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sz="2500" b="1" u="sng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الأول: اختر الإجابة الصحيحة لكل مما يلي بتضليل الحرف الدال عليها: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algn="r"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الصيغة القياسية للعدد  خمس مئة وستة وعشرون ألفاً واثنا عشر هي: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٥٢٦٠١٢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٥٢٦١٢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١٢٥٢٦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١٢٠٥٢٦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algn="r"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tabLst>
                          <a:tab pos="7073900" algn="l"/>
                        </a:tabLst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العدد ١٥٤٦٢ مقرباً لاقرب ألف هو: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333333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١٥٠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333333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333333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١٥٠٠٠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١٥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١٥٤٦٠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algn="r"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457200" rtl="1">
                        <a:spcBef>
                          <a:spcPts val="1600"/>
                        </a:spcBef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الصيغة التحليلية للعدد   ٣٢٤٠٥ هي: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76535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٥+ ٤٠٠+ ٢٠٠٠+ ٣٠٠٠٠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٤٠+٣٠٠+٤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٥+٤٠+٢٠٠+٣٠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٢+٣+٤ +٥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algn="r"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457200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أي من الاعداد التالية هو العدد الأكبر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٧٨٥٤٩٦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٧٥٨٤٦٩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٧٨٥٤٦٩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٧٥٨٤٩٦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76535">
                <a:tc rowSpan="2">
                  <a:txBody>
                    <a:bodyPr/>
                    <a:lstStyle/>
                    <a:p>
                      <a:pPr algn="r"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457200" rtl="1">
                        <a:spcBef>
                          <a:spcPts val="1600"/>
                        </a:spcBef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كتبت عبير خمسة أعداد على السبورة . أي مما يأتي يصف القاعدة التي كتبت بها الأعداد ( ١٥ ، ١٢ ، ٩ ، ٦ ، ٣ )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إضافة 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طرح ٣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إضافة ٢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طرح ٢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algn="r"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457200" rtl="1">
                        <a:def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الرقم الذي يجعل الجملة العددية التالية صحيحة  ٢٣ +( ٧+٤)  =  (  ……   + ٧ ) + ٤ هو: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٧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١١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algn="r"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457200" rtl="1">
                        <a:def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قاعدة الطرح المستخدمة في  : ٣٩ - ٣٩ = ٠  هي :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776535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العنصر المحايد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طرح الصفر من العدد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طرح العدد من نفسه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الابدال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algn="r"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457200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ما أفضل تقدير للعملية  ٣٥ + ٤٢  هو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٨٠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٧٠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٧٧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algn="r"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457200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تستغرق هند ٥ دقائق  لتغليف هدية . كم دقيقة تستغرقها لتغليف ١٠ هدايا ؟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٥٠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١٥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algn="r"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b="1"/>
                        <a:t>للتحقق من عملية الطرح نستخدم عملية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22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b="1"/>
                        <a:t>الطرح</a:t>
                      </a:r>
                      <a:r>
                        <a:t>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الجمع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الضرب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القسمة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0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١١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زوج الاعداد الذي لايمكن أن تراه في جدول قاعدته ( اضرب في ٦) هو: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 و ٣٠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 و ٢٤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 و ٦٠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 dirty="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 و ٤٢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  <p:grpSp>
        <p:nvGrpSpPr>
          <p:cNvPr id="24" name="تجميع"/>
          <p:cNvGrpSpPr/>
          <p:nvPr/>
        </p:nvGrpSpPr>
        <p:grpSpPr>
          <a:xfrm>
            <a:off x="730633" y="14337435"/>
            <a:ext cx="2133754" cy="1335538"/>
            <a:chOff x="0" y="91224"/>
            <a:chExt cx="2133752" cy="1335536"/>
          </a:xfrm>
        </p:grpSpPr>
        <p:sp>
          <p:nvSpPr>
            <p:cNvPr id="22" name="يتبع"/>
            <p:cNvSpPr/>
            <p:nvPr/>
          </p:nvSpPr>
          <p:spPr>
            <a:xfrm>
              <a:off x="863752" y="156761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35938" tIns="35938" rIns="35938" bIns="35938" numCol="1" anchor="ctr">
              <a:spAutoFit/>
            </a:bodyPr>
            <a:lstStyle>
              <a:lvl1pPr>
                <a:tabLst>
                  <a:tab pos="1574800" algn="l"/>
                </a:tabLst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23" name="سهم"/>
            <p:cNvSpPr/>
            <p:nvPr/>
          </p:nvSpPr>
          <p:spPr>
            <a:xfrm flipH="1">
              <a:off x="0" y="91224"/>
              <a:ext cx="634906" cy="19167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7842" tIns="27842" rIns="27842" bIns="27842" numCol="1" anchor="ctr">
              <a:noAutofit/>
            </a:bodyPr>
            <a:lstStyle/>
            <a:p>
              <a:pPr defTabSz="640490" rtl="0">
                <a:defRPr sz="20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  <a:endParaRPr/>
            </a:p>
          </p:txBody>
        </p:sp>
      </p:grpSp>
      <p:graphicFrame>
        <p:nvGraphicFramePr>
          <p:cNvPr id="25" name="الجدول"/>
          <p:cNvGraphicFramePr/>
          <p:nvPr>
            <p:extLst>
              <p:ext uri="{D42A27DB-BD31-4B8C-83A1-F6EECF244321}">
                <p14:modId xmlns:p14="http://schemas.microsoft.com/office/powerpoint/2010/main" val="1873862843"/>
              </p:ext>
            </p:extLst>
          </p:nvPr>
        </p:nvGraphicFramePr>
        <p:xfrm>
          <a:off x="0" y="82613"/>
          <a:ext cx="9781526" cy="2738120"/>
        </p:xfrm>
        <a:graphic>
          <a:graphicData uri="http://schemas.openxmlformats.org/drawingml/2006/table">
            <a:tbl>
              <a:tblPr rtl="1" bandRow="1">
                <a:tableStyleId>{4C3C2611-4C71-4FC5-86AE-919BDF0F9419}</a:tableStyleId>
              </a:tblPr>
              <a:tblGrid>
                <a:gridCol w="1232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5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7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3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30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68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890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329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المملكـة العـربية السعـودية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rowSpan="4" gridSpan="4">
                  <a:txBody>
                    <a:bodyPr/>
                    <a:lstStyle/>
                    <a:p>
                      <a:pPr marR="314734" algn="r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4"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المادة: رياضيات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وزارة  التعليم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 : الرابع الابتدائي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إدارة تعليم ……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الزمن: ساعتان ونصف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مدرسة ……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عدد الأوراق: ٣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9558">
                <a:tc gridSpan="8">
                  <a:txBody>
                    <a:bodyPr/>
                    <a:lstStyle/>
                    <a:p>
                      <a:pPr marR="314734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الاختبار النهائي  الفصل الدراسي الأول للصف الرابع الابتدائي ( الدور الاول ) لعام ١٤٤٤ هـ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776">
                <a:tc rowSpan="2">
                  <a:txBody>
                    <a:bodyPr/>
                    <a:lstStyle/>
                    <a:p>
                      <a:pPr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الاسم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.............................…………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r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	٤ / </a:t>
                      </a: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.…...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defTabSz="634758" rtl="1">
                        <a:defRPr sz="1900" b="1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الدرجة المستحقة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776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634758" rtl="1">
                        <a:defRPr sz="1900" b="1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٤٠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26" name="صورة" descr="صورة"/>
          <p:cNvPicPr>
            <a:picLocks noChangeAspect="1"/>
          </p:cNvPicPr>
          <p:nvPr/>
        </p:nvPicPr>
        <p:blipFill>
          <a:blip r:embed="rId2"/>
          <a:srcRect l="6745" r="11805"/>
          <a:stretch>
            <a:fillRect/>
          </a:stretch>
        </p:blipFill>
        <p:spPr>
          <a:xfrm>
            <a:off x="4059582" y="274396"/>
            <a:ext cx="2841114" cy="1177277"/>
          </a:xfrm>
          <a:prstGeom prst="rect">
            <a:avLst/>
          </a:prstGeom>
          <a:ln w="3175">
            <a:miter lim="400000"/>
          </a:ln>
        </p:spPr>
      </p:pic>
      <p:pic>
        <p:nvPicPr>
          <p:cNvPr id="27" name="IMG_4033.png" descr="IMG_403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9650" y="366097"/>
            <a:ext cx="1097666" cy="989502"/>
          </a:xfrm>
          <a:prstGeom prst="rect">
            <a:avLst/>
          </a:prstGeom>
          <a:ln w="3175">
            <a:miter lim="400000"/>
          </a:ln>
        </p:spPr>
      </p:pic>
      <p:grpSp>
        <p:nvGrpSpPr>
          <p:cNvPr id="31" name="تجميع"/>
          <p:cNvGrpSpPr/>
          <p:nvPr/>
        </p:nvGrpSpPr>
        <p:grpSpPr>
          <a:xfrm>
            <a:off x="1083114" y="2454628"/>
            <a:ext cx="510538" cy="594234"/>
            <a:chOff x="0" y="0"/>
            <a:chExt cx="510537" cy="594232"/>
          </a:xfrm>
        </p:grpSpPr>
        <p:sp>
          <p:nvSpPr>
            <p:cNvPr id="28" name="مستطيل 11"/>
            <p:cNvSpPr/>
            <p:nvPr/>
          </p:nvSpPr>
          <p:spPr>
            <a:xfrm>
              <a:off x="0" y="0"/>
              <a:ext cx="505341" cy="537159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sz="2400" b="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29" name="رابط مستقيم 13"/>
            <p:cNvSpPr/>
            <p:nvPr/>
          </p:nvSpPr>
          <p:spPr>
            <a:xfrm flipH="1" flipV="1">
              <a:off x="0" y="268579"/>
              <a:ext cx="510538" cy="1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sz="2400" b="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0" name="مربع نص 26"/>
            <p:cNvSpPr txBox="1"/>
            <p:nvPr/>
          </p:nvSpPr>
          <p:spPr>
            <a:xfrm>
              <a:off x="52445" y="224174"/>
              <a:ext cx="378920" cy="37005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8792" tIns="58792" rIns="58792" bIns="58792" numCol="1" anchor="ctr">
              <a:noAutofit/>
            </a:bodyPr>
            <a:lstStyle>
              <a:lvl1pPr marR="314734" algn="r" defTabSz="634758">
                <a:lnSpc>
                  <a:spcPct val="115000"/>
                </a:lnSpc>
                <a:defRPr sz="1900">
                  <a:solidFill>
                    <a:srgbClr val="B51A00"/>
                  </a:solidFill>
                  <a:effectLst>
                    <a:outerShdw blurRad="25400" dist="12700" dir="2700000" rotWithShape="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>
                  <a:effectLst/>
                </a:defRPr>
              </a:pPr>
              <a:r>
                <a:rPr>
                  <a:effectLst>
                    <a:outerShdw blurRad="25400" dist="12700" dir="2700000" rotWithShape="0">
                      <a:srgbClr val="000000">
                        <a:alpha val="40000"/>
                      </a:srgbClr>
                    </a:outerShdw>
                  </a:effectLst>
                </a:rPr>
                <a:t>٢٠</a:t>
              </a:r>
            </a:p>
          </p:txBody>
        </p:sp>
      </p:grp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تجميع"/>
          <p:cNvGrpSpPr/>
          <p:nvPr/>
        </p:nvGrpSpPr>
        <p:grpSpPr>
          <a:xfrm>
            <a:off x="301157" y="14415560"/>
            <a:ext cx="2133753" cy="1335538"/>
            <a:chOff x="0" y="91224"/>
            <a:chExt cx="2133752" cy="1335536"/>
          </a:xfrm>
        </p:grpSpPr>
        <p:sp>
          <p:nvSpPr>
            <p:cNvPr id="33" name="يتبع"/>
            <p:cNvSpPr/>
            <p:nvPr/>
          </p:nvSpPr>
          <p:spPr>
            <a:xfrm>
              <a:off x="863752" y="156761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35938" tIns="35938" rIns="35938" bIns="35938" numCol="1" anchor="ctr">
              <a:spAutoFit/>
            </a:bodyPr>
            <a:lstStyle>
              <a:lvl1pPr>
                <a:tabLst>
                  <a:tab pos="1574800" algn="l"/>
                </a:tabLst>
                <a:defRPr sz="18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34" name="سهم"/>
            <p:cNvSpPr/>
            <p:nvPr/>
          </p:nvSpPr>
          <p:spPr>
            <a:xfrm flipH="1">
              <a:off x="0" y="91224"/>
              <a:ext cx="634906" cy="19167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7842" tIns="27842" rIns="27842" bIns="27842" numCol="1" anchor="ctr">
              <a:noAutofit/>
            </a:bodyPr>
            <a:lstStyle/>
            <a:p>
              <a:pPr defTabSz="640490" rtl="0">
                <a:defRPr sz="20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  <a:endParaRPr/>
            </a:p>
          </p:txBody>
        </p:sp>
      </p:grpSp>
      <p:graphicFrame>
        <p:nvGraphicFramePr>
          <p:cNvPr id="36" name="الجدول"/>
          <p:cNvGraphicFramePr/>
          <p:nvPr>
            <p:extLst>
              <p:ext uri="{D42A27DB-BD31-4B8C-83A1-F6EECF244321}">
                <p14:modId xmlns:p14="http://schemas.microsoft.com/office/powerpoint/2010/main" val="1306342771"/>
              </p:ext>
            </p:extLst>
          </p:nvPr>
        </p:nvGraphicFramePr>
        <p:xfrm>
          <a:off x="301157" y="194988"/>
          <a:ext cx="9796314" cy="6398191"/>
        </p:xfrm>
        <a:graphic>
          <a:graphicData uri="http://schemas.openxmlformats.org/drawingml/2006/table">
            <a:tbl>
              <a:tblPr rtl="1" bandRow="1">
                <a:tableStyleId>{4C3C2611-4C71-4FC5-86AE-919BDF0F9419}</a:tableStyleId>
              </a:tblPr>
              <a:tblGrid>
                <a:gridCol w="318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1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86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48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15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58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9577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048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6254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28029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u="sng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تابع السؤال  الأول: (أ)اختر الإجابة الصحيحة لكل مما يلي بتظليل الحرف الدال عليها: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935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0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ما احتمال أن يأتي شهر شوال بعد شهر رجب مباشرة :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935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مؤكد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مستحيل 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اقل احتمال 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أكثر احتمال 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5695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0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>
                        <a:lnSpc>
                          <a:spcPct val="175000"/>
                        </a:lnSpc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في التمثيل المجاور ما المشروب  الأكثر تفضيلاً لدى الطلاب في وجبة الإفطار</a:t>
                      </a:r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935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890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عصير البرتقال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890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الحليب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890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عصير التفاح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890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الماء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07516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0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١٤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تبين لوحة الإشارات المجاورة  عدد السيارات التي باعها احد معارض السيارات 
ما اليومان  اللذان باع فيهما أقل عدد من السيارات ؟</a:t>
                      </a:r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935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السبت والأربعاء 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الأحد والثلاثاء 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الاثنين والأربعاء 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الثلاثاء والأربعاء 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935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0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١٥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>
                        <a:lnSpc>
                          <a:spcPct val="175000"/>
                        </a:lnSpc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أي العمليات التالية تجعل الجملة العددية التالية :  ٧٩   ……   ٢٦ = ١٠٥ صحيحة ؟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0935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+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× 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 dirty="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÷ 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37" name="صورة" descr="صورة"/>
          <p:cNvPicPr>
            <a:picLocks noChangeAspect="1"/>
          </p:cNvPicPr>
          <p:nvPr/>
        </p:nvPicPr>
        <p:blipFill>
          <a:blip r:embed="rId2"/>
          <a:srcRect l="5154" t="3196" r="6305" b="4139"/>
          <a:stretch>
            <a:fillRect/>
          </a:stretch>
        </p:blipFill>
        <p:spPr>
          <a:xfrm>
            <a:off x="1058010" y="1558763"/>
            <a:ext cx="1316758" cy="1279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01" h="21516" extrusionOk="0">
                <a:moveTo>
                  <a:pt x="10733" y="0"/>
                </a:moveTo>
                <a:cubicBezTo>
                  <a:pt x="9696" y="-2"/>
                  <a:pt x="8666" y="93"/>
                  <a:pt x="7992" y="281"/>
                </a:cubicBezTo>
                <a:cubicBezTo>
                  <a:pt x="4096" y="1364"/>
                  <a:pt x="1039" y="4526"/>
                  <a:pt x="221" y="8328"/>
                </a:cubicBezTo>
                <a:cubicBezTo>
                  <a:pt x="84" y="8970"/>
                  <a:pt x="9" y="9795"/>
                  <a:pt x="1" y="10617"/>
                </a:cubicBezTo>
                <a:cubicBezTo>
                  <a:pt x="-7" y="11440"/>
                  <a:pt x="51" y="12259"/>
                  <a:pt x="176" y="12886"/>
                </a:cubicBezTo>
                <a:cubicBezTo>
                  <a:pt x="579" y="14899"/>
                  <a:pt x="1466" y="16625"/>
                  <a:pt x="2872" y="18131"/>
                </a:cubicBezTo>
                <a:cubicBezTo>
                  <a:pt x="4545" y="19923"/>
                  <a:pt x="6487" y="20964"/>
                  <a:pt x="9074" y="21468"/>
                </a:cubicBezTo>
                <a:cubicBezTo>
                  <a:pt x="9744" y="21598"/>
                  <a:pt x="12778" y="21448"/>
                  <a:pt x="13500" y="21247"/>
                </a:cubicBezTo>
                <a:cubicBezTo>
                  <a:pt x="17344" y="20181"/>
                  <a:pt x="20215" y="17283"/>
                  <a:pt x="21238" y="13433"/>
                </a:cubicBezTo>
                <a:cubicBezTo>
                  <a:pt x="21564" y="12207"/>
                  <a:pt x="21593" y="9543"/>
                  <a:pt x="21296" y="8322"/>
                </a:cubicBezTo>
                <a:cubicBezTo>
                  <a:pt x="20340" y="4387"/>
                  <a:pt x="17418" y="1374"/>
                  <a:pt x="13500" y="287"/>
                </a:cubicBezTo>
                <a:cubicBezTo>
                  <a:pt x="12812" y="97"/>
                  <a:pt x="11770" y="3"/>
                  <a:pt x="10733" y="0"/>
                </a:cubicBezTo>
                <a:close/>
              </a:path>
            </a:pathLst>
          </a:custGeom>
          <a:ln w="3175">
            <a:miter lim="400000"/>
          </a:ln>
        </p:spPr>
      </p:pic>
      <p:pic>
        <p:nvPicPr>
          <p:cNvPr id="38" name="تجميع" descr="تجميع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530" y="3420676"/>
            <a:ext cx="1641500" cy="1492272"/>
          </a:xfrm>
          <a:prstGeom prst="rect">
            <a:avLst/>
          </a:prstGeom>
          <a:ln w="3175">
            <a:miter lim="400000"/>
          </a:ln>
        </p:spPr>
      </p:pic>
      <p:sp>
        <p:nvSpPr>
          <p:cNvPr id="39" name="الرسم"/>
          <p:cNvSpPr/>
          <p:nvPr/>
        </p:nvSpPr>
        <p:spPr>
          <a:xfrm>
            <a:off x="-4751911" y="14038885"/>
            <a:ext cx="864748" cy="2854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18874" y="847"/>
                  <a:pt x="16148" y="1694"/>
                  <a:pt x="13561" y="3600"/>
                </a:cubicBezTo>
                <a:cubicBezTo>
                  <a:pt x="10975" y="5506"/>
                  <a:pt x="8528" y="8471"/>
                  <a:pt x="6291" y="11647"/>
                </a:cubicBezTo>
                <a:cubicBezTo>
                  <a:pt x="4054" y="14824"/>
                  <a:pt x="2027" y="18212"/>
                  <a:pt x="0" y="21600"/>
                </a:cubicBezTo>
              </a:path>
            </a:pathLst>
          </a:custGeom>
          <a:ln w="88900" cap="rnd">
            <a:solidFill>
              <a:srgbClr val="147EFB"/>
            </a:solidFill>
          </a:ln>
        </p:spPr>
        <p:txBody>
          <a:bodyPr lIns="0" tIns="0" rIns="0" bIns="0"/>
          <a:lstStyle/>
          <a:p>
            <a:pPr algn="r" defTabSz="695920">
              <a:defRPr sz="1800" b="0">
                <a:latin typeface="+mn-lt"/>
                <a:ea typeface="+mn-ea"/>
                <a:cs typeface="+mn-cs"/>
                <a:sym typeface="Geeza Pro Regular"/>
              </a:defRPr>
            </a:pPr>
            <a:endParaRPr/>
          </a:p>
        </p:txBody>
      </p:sp>
      <p:graphicFrame>
        <p:nvGraphicFramePr>
          <p:cNvPr id="40" name="الجدول"/>
          <p:cNvGraphicFramePr/>
          <p:nvPr>
            <p:extLst>
              <p:ext uri="{D42A27DB-BD31-4B8C-83A1-F6EECF244321}">
                <p14:modId xmlns:p14="http://schemas.microsoft.com/office/powerpoint/2010/main" val="2045655626"/>
              </p:ext>
            </p:extLst>
          </p:nvPr>
        </p:nvGraphicFramePr>
        <p:xfrm>
          <a:off x="346544" y="6529463"/>
          <a:ext cx="9809811" cy="3395283"/>
        </p:xfrm>
        <a:graphic>
          <a:graphicData uri="http://schemas.openxmlformats.org/drawingml/2006/table">
            <a:tbl>
              <a:tblPr rtl="1" bandRow="1">
                <a:tableStyleId>{4C3C2611-4C71-4FC5-86AE-919BDF0F9419}</a:tableStyleId>
              </a:tblPr>
              <a:tblGrid>
                <a:gridCol w="4127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7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9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99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99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99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99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899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899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95300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sz="2500" b="1" u="sng">
                          <a:solidFill>
                            <a:srgbClr val="791A3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(ب) ضع علامة ( </a:t>
                      </a:r>
                      <a:r>
                        <a:rPr b="0"/>
                        <a:t>✓ </a:t>
                      </a:r>
                      <a:r>
                        <a:t>) أمام العبارة الصحيحة وعلامة (</a:t>
                      </a:r>
                      <a:r>
                        <a:rPr b="0"/>
                        <a:t>✗ </a:t>
                      </a:r>
                      <a:r>
                        <a:t>) أمام العبارة الخاطئة :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3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r">
                        <a:lnSpc>
                          <a:spcPct val="175000"/>
                        </a:lnSpc>
                        <a:defRPr sz="1800"/>
                      </a:pPr>
                      <a:r>
                        <a:rPr sz="23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القيمة  المنزلية للرقم ٤ في العدد ٦٤٢٢١٣٧٦   هي ٤٠٠٠٠٠٠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23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3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sz="23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 + ٢٠ + ٧٠٠ + ٤٠٠٠٠ + ٣٠٠٠٠٠ هي الصيغة التحليلية للعدد ٣٤٠٧٢٩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23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3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sz="23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يوضح التمثيل بالخطوط كيف تتغير مجموعة  من البيانات مع مرور الزمن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23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3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r">
                        <a:lnSpc>
                          <a:spcPct val="175000"/>
                        </a:lnSpc>
                        <a:defRPr sz="1800"/>
                      </a:pPr>
                      <a:r>
                        <a:rPr sz="23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 + ٨ + ٩ = ٢١ تسمى عبارة عددية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23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3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r">
                        <a:lnSpc>
                          <a:spcPct val="175000"/>
                        </a:lnSpc>
                        <a:defRPr sz="1800"/>
                      </a:pPr>
                      <a:r>
                        <a:rPr sz="23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الترتيب الصحيح للخطوات الأربع لحل المسألة هو خطط -افهم -حل - تحقق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sz="23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dirty="0"/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44" name="تجميع"/>
          <p:cNvGrpSpPr/>
          <p:nvPr/>
        </p:nvGrpSpPr>
        <p:grpSpPr>
          <a:xfrm>
            <a:off x="916688" y="6324600"/>
            <a:ext cx="510538" cy="594233"/>
            <a:chOff x="0" y="0"/>
            <a:chExt cx="510537" cy="594232"/>
          </a:xfrm>
        </p:grpSpPr>
        <p:sp>
          <p:nvSpPr>
            <p:cNvPr id="41" name="مستطيل 11"/>
            <p:cNvSpPr/>
            <p:nvPr/>
          </p:nvSpPr>
          <p:spPr>
            <a:xfrm>
              <a:off x="0" y="0"/>
              <a:ext cx="505341" cy="537159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sz="2400" b="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2" name="رابط مستقيم 13"/>
            <p:cNvSpPr/>
            <p:nvPr/>
          </p:nvSpPr>
          <p:spPr>
            <a:xfrm flipH="1" flipV="1">
              <a:off x="0" y="268579"/>
              <a:ext cx="510538" cy="1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sz="2400" b="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43" name="مربع نص 26"/>
            <p:cNvSpPr txBox="1"/>
            <p:nvPr/>
          </p:nvSpPr>
          <p:spPr>
            <a:xfrm>
              <a:off x="1645" y="224174"/>
              <a:ext cx="378920" cy="37005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8792" tIns="58792" rIns="58792" bIns="58792" numCol="1" anchor="ctr">
              <a:noAutofit/>
            </a:bodyPr>
            <a:lstStyle>
              <a:lvl1pPr marR="314734" algn="r" defTabSz="634758">
                <a:lnSpc>
                  <a:spcPct val="115000"/>
                </a:lnSpc>
                <a:defRPr sz="1900">
                  <a:solidFill>
                    <a:srgbClr val="B51A00"/>
                  </a:solidFill>
                  <a:effectLst>
                    <a:outerShdw blurRad="25400" dist="12700" dir="2700000" rotWithShape="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>
                  <a:effectLst/>
                </a:defRPr>
              </a:pPr>
              <a:r>
                <a:rPr>
                  <a:effectLst>
                    <a:outerShdw blurRad="25400" dist="12700" dir="2700000" rotWithShape="0">
                      <a:srgbClr val="000000">
                        <a:alpha val="40000"/>
                      </a:srgbClr>
                    </a:outerShdw>
                  </a:effectLst>
                </a:rPr>
                <a:t>٥</a:t>
              </a:r>
            </a:p>
          </p:txBody>
        </p:sp>
      </p:grpSp>
      <p:graphicFrame>
        <p:nvGraphicFramePr>
          <p:cNvPr id="45" name="الجدول"/>
          <p:cNvGraphicFramePr/>
          <p:nvPr>
            <p:extLst>
              <p:ext uri="{D42A27DB-BD31-4B8C-83A1-F6EECF244321}">
                <p14:modId xmlns:p14="http://schemas.microsoft.com/office/powerpoint/2010/main" val="2522082742"/>
              </p:ext>
            </p:extLst>
          </p:nvPr>
        </p:nvGraphicFramePr>
        <p:xfrm>
          <a:off x="301157" y="9797752"/>
          <a:ext cx="9795614" cy="4526585"/>
        </p:xfrm>
        <a:graphic>
          <a:graphicData uri="http://schemas.openxmlformats.org/drawingml/2006/table">
            <a:tbl>
              <a:tblPr rtl="1" firstRow="1">
                <a:tableStyleId>{EEE7283C-3CF3-47DC-8721-378D4A62B228}</a:tableStyleId>
              </a:tblPr>
              <a:tblGrid>
                <a:gridCol w="4897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978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3700">
                <a:tc gridSpan="2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sz="2500" b="1" u="sng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الثاني:</a:t>
                      </a:r>
                    </a:p>
                  </a:txBody>
                  <a:tcPr marL="50800" marR="50800" marT="50800" marB="50800" horzOverflow="overflow">
                    <a:lnL w="3175">
                      <a:solidFill>
                        <a:srgbClr val="FFFFFF"/>
                      </a:solidFill>
                      <a:miter lim="400000"/>
                    </a:lnL>
                    <a:lnR w="3175">
                      <a:solidFill>
                        <a:srgbClr val="FFFFFF"/>
                      </a:solidFill>
                      <a:miter lim="400000"/>
                    </a:lnR>
                    <a:lnT w="3175">
                      <a:solidFill>
                        <a:srgbClr val="FFFFFF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4867">
                <a:tc gridSpan="2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sz="25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(أ)أوجد ناتج العمليات التالية :</a:t>
                      </a:r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9118">
                <a:tc gridSpan="2">
                  <a:txBody>
                    <a:bodyPr/>
                    <a:lstStyle/>
                    <a:p>
                      <a:pPr algn="r" defTabSz="914400">
                        <a:defRPr sz="2500">
                          <a:solidFill>
                            <a:srgbClr val="99244F"/>
                          </a:solidFill>
                          <a:sym typeface="Helvetica Neue Light"/>
                        </a:defRPr>
                      </a:pPr>
                      <a:r>
                        <a:rPr b="1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 ) اقارن  بوضع الاشارة المناسبة  &gt; ، &lt; ، = </a:t>
                      </a:r>
                    </a:p>
                    <a:p>
                      <a:pPr marR="314734" algn="r" defTabSz="634758" rtl="1">
                        <a:defRPr sz="30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       </a:t>
                      </a:r>
                      <a:r>
                        <a:rPr b="1" dirty="0"/>
                        <a:t>٣٤٢٧             ٣٤٧٢                          ١٤٦٧١              ٣١٢١١٢</a:t>
                      </a:r>
                    </a:p>
                    <a:p>
                      <a:pPr marR="314734" algn="r" defTabSz="634758" rtl="1">
                        <a:defRPr sz="18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b="1" dirty="0"/>
                    </a:p>
                    <a:p>
                      <a:pPr marR="314734" algn="r" defTabSz="634758" rtl="1">
                        <a:defRPr sz="30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٨+٧٠+٢٠٠           ٢+٨٠+٧٠٠                 ٥٥٦٨                    ٥٥٦٨</a:t>
                      </a:r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49" name="تجميع"/>
          <p:cNvGrpSpPr/>
          <p:nvPr/>
        </p:nvGrpSpPr>
        <p:grpSpPr>
          <a:xfrm>
            <a:off x="7371063" y="11260566"/>
            <a:ext cx="1550824" cy="491913"/>
            <a:chOff x="0" y="479211"/>
            <a:chExt cx="1550822" cy="491911"/>
          </a:xfrm>
        </p:grpSpPr>
        <p:sp>
          <p:nvSpPr>
            <p:cNvPr id="46" name="٣ ٦ ٤…"/>
            <p:cNvSpPr/>
            <p:nvPr/>
          </p:nvSpPr>
          <p:spPr>
            <a:xfrm>
              <a:off x="0" y="479211"/>
              <a:ext cx="1186317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8655" tIns="38655" rIns="38655" bIns="38655" numCol="1" anchor="ctr">
              <a:spAutoFit/>
            </a:bodyPr>
            <a:lstStyle/>
            <a:p>
              <a:pPr marR="314734" algn="r" defTabSz="634758">
                <a:defRPr sz="3000" b="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rPr b="1"/>
                <a:t>٣ ٦ ٤ </a:t>
              </a:r>
            </a:p>
            <a:p>
              <a:pPr marR="314734" algn="r" defTabSz="634758">
                <a:defRPr sz="3000" b="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rPr b="1"/>
                <a:t>٥ ٨ </a:t>
              </a:r>
            </a:p>
          </p:txBody>
        </p:sp>
        <p:sp>
          <p:nvSpPr>
            <p:cNvPr id="47" name="خط"/>
            <p:cNvSpPr/>
            <p:nvPr/>
          </p:nvSpPr>
          <p:spPr>
            <a:xfrm>
              <a:off x="0" y="971123"/>
              <a:ext cx="1257183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8655" tIns="38655" rIns="38655" bIns="38655" numCol="1" anchor="ctr">
              <a:noAutofit/>
            </a:bodyPr>
            <a:lstStyle/>
            <a:p>
              <a:pPr rtl="0">
                <a:defRPr sz="3000"/>
              </a:pPr>
              <a:endParaRPr/>
            </a:p>
          </p:txBody>
        </p:sp>
        <p:sp>
          <p:nvSpPr>
            <p:cNvPr id="48" name="+"/>
            <p:cNvSpPr/>
            <p:nvPr/>
          </p:nvSpPr>
          <p:spPr>
            <a:xfrm>
              <a:off x="1253610" y="479211"/>
              <a:ext cx="297213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8655" tIns="38655" rIns="38655" bIns="38655" numCol="1" anchor="ctr">
              <a:spAutoFit/>
            </a:bodyPr>
            <a:lstStyle>
              <a:lvl1pPr marR="314734" algn="r" defTabSz="634758">
                <a:defRPr sz="25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 b="0"/>
              </a:pPr>
              <a:r>
                <a:rPr b="1"/>
                <a:t>+ </a:t>
              </a:r>
            </a:p>
          </p:txBody>
        </p:sp>
      </p:grpSp>
      <p:grpSp>
        <p:nvGrpSpPr>
          <p:cNvPr id="53" name="تجميع"/>
          <p:cNvGrpSpPr/>
          <p:nvPr/>
        </p:nvGrpSpPr>
        <p:grpSpPr>
          <a:xfrm>
            <a:off x="2121473" y="10806755"/>
            <a:ext cx="1506059" cy="958424"/>
            <a:chOff x="0" y="0"/>
            <a:chExt cx="1506057" cy="958423"/>
          </a:xfrm>
        </p:grpSpPr>
        <p:sp>
          <p:nvSpPr>
            <p:cNvPr id="50" name="٧ ٣ ٩…"/>
            <p:cNvSpPr txBox="1"/>
            <p:nvPr/>
          </p:nvSpPr>
          <p:spPr>
            <a:xfrm>
              <a:off x="0" y="0"/>
              <a:ext cx="1148767" cy="958424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8655" tIns="38655" rIns="38655" bIns="38655" numCol="1" anchor="ctr">
              <a:spAutoFit/>
            </a:bodyPr>
            <a:lstStyle/>
            <a:p>
              <a:pPr marR="314734" algn="r" defTabSz="634758">
                <a:defRPr sz="30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٧ ٣ ٩ </a:t>
              </a:r>
            </a:p>
            <a:p>
              <a:pPr marR="314734" algn="r" defTabSz="634758">
                <a:defRPr sz="3000" b="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rPr b="1"/>
                <a:t>٩ ٢ ٧ </a:t>
              </a:r>
            </a:p>
          </p:txBody>
        </p:sp>
        <p:sp>
          <p:nvSpPr>
            <p:cNvPr id="51" name="خط"/>
            <p:cNvSpPr/>
            <p:nvPr/>
          </p:nvSpPr>
          <p:spPr>
            <a:xfrm>
              <a:off x="122244" y="949850"/>
              <a:ext cx="1374744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8655" tIns="38655" rIns="38655" bIns="38655" numCol="1" anchor="ctr">
              <a:noAutofit/>
            </a:bodyPr>
            <a:lstStyle/>
            <a:p>
              <a:pPr rtl="0">
                <a:defRPr sz="3000"/>
              </a:pPr>
              <a:endParaRPr/>
            </a:p>
          </p:txBody>
        </p:sp>
        <p:sp>
          <p:nvSpPr>
            <p:cNvPr id="52" name="-"/>
            <p:cNvSpPr txBox="1"/>
            <p:nvPr/>
          </p:nvSpPr>
          <p:spPr>
            <a:xfrm>
              <a:off x="1283055" y="241299"/>
              <a:ext cx="223003" cy="475825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8655" tIns="38655" rIns="38655" bIns="38655" numCol="1" anchor="ctr">
              <a:spAutoFit/>
            </a:bodyPr>
            <a:lstStyle>
              <a:lvl1pPr marR="314734" algn="r" defTabSz="634758">
                <a:defRPr sz="30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 b="0"/>
              </a:pPr>
              <a:r>
                <a:rPr b="1"/>
                <a:t>-</a:t>
              </a:r>
            </a:p>
          </p:txBody>
        </p:sp>
      </p:grpSp>
      <p:grpSp>
        <p:nvGrpSpPr>
          <p:cNvPr id="58" name="تجميع"/>
          <p:cNvGrpSpPr/>
          <p:nvPr/>
        </p:nvGrpSpPr>
        <p:grpSpPr>
          <a:xfrm>
            <a:off x="2657699" y="12757565"/>
            <a:ext cx="5756744" cy="1380384"/>
            <a:chOff x="0" y="0"/>
            <a:chExt cx="5756743" cy="1380382"/>
          </a:xfrm>
        </p:grpSpPr>
        <p:sp>
          <p:nvSpPr>
            <p:cNvPr id="54" name="دائرة"/>
            <p:cNvSpPr/>
            <p:nvPr/>
          </p:nvSpPr>
          <p:spPr>
            <a:xfrm>
              <a:off x="0" y="775316"/>
              <a:ext cx="605067" cy="605067"/>
            </a:xfrm>
            <a:prstGeom prst="ellips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 defTabSz="889231" rtl="0">
                <a:defRPr sz="30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  <a:endParaRPr/>
            </a:p>
          </p:txBody>
        </p:sp>
        <p:sp>
          <p:nvSpPr>
            <p:cNvPr id="55" name="دائرة"/>
            <p:cNvSpPr/>
            <p:nvPr/>
          </p:nvSpPr>
          <p:spPr>
            <a:xfrm>
              <a:off x="0" y="0"/>
              <a:ext cx="605067" cy="605067"/>
            </a:xfrm>
            <a:prstGeom prst="ellips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 defTabSz="889231" rtl="0">
                <a:defRPr sz="30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  <a:endParaRPr/>
            </a:p>
          </p:txBody>
        </p:sp>
        <p:sp>
          <p:nvSpPr>
            <p:cNvPr id="56" name="دائرة"/>
            <p:cNvSpPr/>
            <p:nvPr/>
          </p:nvSpPr>
          <p:spPr>
            <a:xfrm>
              <a:off x="5151677" y="775316"/>
              <a:ext cx="605067" cy="605067"/>
            </a:xfrm>
            <a:prstGeom prst="ellips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 defTabSz="889231" rtl="0">
                <a:defRPr sz="30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  <a:endParaRPr/>
            </a:p>
          </p:txBody>
        </p:sp>
        <p:sp>
          <p:nvSpPr>
            <p:cNvPr id="57" name="دائرة"/>
            <p:cNvSpPr/>
            <p:nvPr/>
          </p:nvSpPr>
          <p:spPr>
            <a:xfrm>
              <a:off x="5138977" y="50800"/>
              <a:ext cx="605067" cy="605067"/>
            </a:xfrm>
            <a:prstGeom prst="ellips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 defTabSz="889231" rtl="0">
                <a:defRPr sz="30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  <a:endParaRPr/>
            </a:p>
          </p:txBody>
        </p:sp>
      </p:grpSp>
      <p:grpSp>
        <p:nvGrpSpPr>
          <p:cNvPr id="62" name="تجميع"/>
          <p:cNvGrpSpPr/>
          <p:nvPr/>
        </p:nvGrpSpPr>
        <p:grpSpPr>
          <a:xfrm>
            <a:off x="7903905" y="9588500"/>
            <a:ext cx="510539" cy="594233"/>
            <a:chOff x="0" y="0"/>
            <a:chExt cx="510537" cy="594232"/>
          </a:xfrm>
        </p:grpSpPr>
        <p:sp>
          <p:nvSpPr>
            <p:cNvPr id="59" name="مستطيل 11"/>
            <p:cNvSpPr/>
            <p:nvPr/>
          </p:nvSpPr>
          <p:spPr>
            <a:xfrm>
              <a:off x="0" y="0"/>
              <a:ext cx="505341" cy="537159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sz="2400" b="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60" name="رابط مستقيم 13"/>
            <p:cNvSpPr/>
            <p:nvPr/>
          </p:nvSpPr>
          <p:spPr>
            <a:xfrm flipH="1" flipV="1">
              <a:off x="0" y="268579"/>
              <a:ext cx="510538" cy="1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sz="2400" b="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61" name="مربع نص 26"/>
            <p:cNvSpPr txBox="1"/>
            <p:nvPr/>
          </p:nvSpPr>
          <p:spPr>
            <a:xfrm>
              <a:off x="1645" y="224174"/>
              <a:ext cx="378920" cy="37005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8792" tIns="58792" rIns="58792" bIns="58792" numCol="1" anchor="ctr">
              <a:noAutofit/>
            </a:bodyPr>
            <a:lstStyle>
              <a:lvl1pPr marR="314734" algn="r" defTabSz="634758">
                <a:lnSpc>
                  <a:spcPct val="115000"/>
                </a:lnSpc>
                <a:defRPr sz="1900">
                  <a:solidFill>
                    <a:srgbClr val="B51A00"/>
                  </a:solidFill>
                  <a:effectLst>
                    <a:outerShdw blurRad="25400" dist="12700" dir="2700000" rotWithShape="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>
                  <a:effectLst/>
                </a:defRPr>
              </a:pPr>
              <a:r>
                <a:rPr>
                  <a:effectLst>
                    <a:outerShdw blurRad="25400" dist="12700" dir="2700000" rotWithShape="0">
                      <a:srgbClr val="000000">
                        <a:alpha val="40000"/>
                      </a:srgbClr>
                    </a:outerShdw>
                  </a:effectLst>
                </a:rPr>
                <a:t>١٠</a:t>
              </a:r>
            </a:p>
          </p:txBody>
        </p:sp>
      </p:grp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الجدول"/>
          <p:cNvGraphicFramePr/>
          <p:nvPr>
            <p:extLst>
              <p:ext uri="{D42A27DB-BD31-4B8C-83A1-F6EECF244321}">
                <p14:modId xmlns:p14="http://schemas.microsoft.com/office/powerpoint/2010/main" val="1923052935"/>
              </p:ext>
            </p:extLst>
          </p:nvPr>
        </p:nvGraphicFramePr>
        <p:xfrm>
          <a:off x="287332" y="5586135"/>
          <a:ext cx="9963092" cy="8599601"/>
        </p:xfrm>
        <a:graphic>
          <a:graphicData uri="http://schemas.openxmlformats.org/drawingml/2006/table">
            <a:tbl>
              <a:tblPr rtl="1" bandRow="1">
                <a:tableStyleId>{4C3C2611-4C71-4FC5-86AE-919BDF0F9419}</a:tableStyleId>
              </a:tblPr>
              <a:tblGrid>
                <a:gridCol w="422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27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76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44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86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97115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076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7595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85872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sz="2600" b="1" u="sng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الثالث: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7457">
                <a:tc>
                  <a:txBody>
                    <a:bodyPr/>
                    <a:lstStyle/>
                    <a:p>
                      <a:pPr marR="314734" defTabSz="686093" rtl="1">
                        <a:defRPr sz="20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500"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  <a:p>
                      <a:pPr algn="r" defTabSz="1081440">
                        <a:defRPr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التمثيل المجاور يبين الأنشطة المفضلة  لدى عدد من الطلاب في أوقات الفراغ </a:t>
                      </a:r>
                    </a:p>
                    <a:p>
                      <a:pPr algn="r" defTabSz="1081440">
                        <a:defRPr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من التمثيل أجب عما يأتي:</a:t>
                      </a:r>
                    </a:p>
                    <a:p>
                      <a:pPr algn="r" defTabSz="1081440">
                        <a:defRPr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  <a:p>
                      <a:pPr algn="just" defTabSz="731184">
                        <a:defRPr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١- ما النشاط الأكثر اختيار بين الطلبة؟</a:t>
                      </a:r>
                    </a:p>
                    <a:p>
                      <a:pPr algn="just" defTabSz="731184">
                        <a:defRPr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  <a:p>
                      <a:pPr algn="just" defTabSz="731184">
                        <a:defRPr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  <a:p>
                      <a:pPr algn="just" defTabSz="731184">
                        <a:defRPr sz="2300"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٢- ما الفرق بين الرياضة البدنية وقراءة القصة ؟</a:t>
                      </a:r>
                    </a:p>
                    <a:p>
                      <a:pPr algn="just" defTabSz="731184">
                        <a:defRPr sz="2300"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  <a:p>
                      <a:pPr algn="just" defTabSz="731184">
                        <a:defRPr sz="1700"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  <a:p>
                      <a:pPr algn="just" defTabSz="731184">
                        <a:defRPr sz="2200"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٣- ما مجموع الطلاب المشاركين في جميع الأنشطة؟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6272"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sz="20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sz="2300" b="1" u="sng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أكمل الجدول التالي 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5" name="الجدول"/>
          <p:cNvGraphicFramePr/>
          <p:nvPr>
            <p:extLst>
              <p:ext uri="{D42A27DB-BD31-4B8C-83A1-F6EECF244321}">
                <p14:modId xmlns:p14="http://schemas.microsoft.com/office/powerpoint/2010/main" val="3008820483"/>
              </p:ext>
            </p:extLst>
          </p:nvPr>
        </p:nvGraphicFramePr>
        <p:xfrm>
          <a:off x="269904" y="71710"/>
          <a:ext cx="9963092" cy="4887300"/>
        </p:xfrm>
        <a:graphic>
          <a:graphicData uri="http://schemas.openxmlformats.org/drawingml/2006/table">
            <a:tbl>
              <a:tblPr rtl="1" bandRow="1">
                <a:tableStyleId>{4C3C2611-4C71-4FC5-86AE-919BDF0F9419}</a:tableStyleId>
              </a:tblPr>
              <a:tblGrid>
                <a:gridCol w="422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27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76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44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86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97115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076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7595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85872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sz="2600" b="1" u="sng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الثاني: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3072">
                <a:tc>
                  <a:txBody>
                    <a:bodyPr/>
                    <a:lstStyle/>
                    <a:p>
                      <a:pPr marR="314734" defTabSz="686093" rtl="1">
                        <a:defRPr sz="20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ج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500"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  <a:p>
                      <a:pPr algn="r" defTabSz="1081440">
                        <a:defRPr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رتب الأعداد التالية من الأكبر الى الأصغر </a:t>
                      </a:r>
                    </a:p>
                    <a:p>
                      <a:pPr marR="314734" algn="r" defTabSz="634758" rtl="1">
                        <a:defRPr sz="30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    </a:t>
                      </a:r>
                      <a:r>
                        <a:rPr b="1"/>
                        <a:t>٣٤٥٦         ،       ٤٣٥٦    ،           ٣٤٦٥     ،        ٦٥٤٣ 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8356"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sz="20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2300" b="1" u="sng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اختر الخطة المناسبة لحل المسألة           </a:t>
                      </a:r>
                    </a:p>
                    <a:p>
                      <a:pPr algn="r" defTabSz="2639276">
                        <a:defRPr sz="2300"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لدى سارة سلة فيها ١٧ تفاحة ، وتريد أن تشارك فيها ٣ من صديقاتها بالتساوي . فما عدد التفاحات التي ستأخذها كل منهن ؟ وكم تفاحة ستبقى دون توزيع ؟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70" name="تجميع"/>
          <p:cNvGrpSpPr/>
          <p:nvPr/>
        </p:nvGrpSpPr>
        <p:grpSpPr>
          <a:xfrm>
            <a:off x="433197" y="2211406"/>
            <a:ext cx="9200198" cy="31751"/>
            <a:chOff x="0" y="0"/>
            <a:chExt cx="9200197" cy="31750"/>
          </a:xfrm>
        </p:grpSpPr>
        <p:sp>
          <p:nvSpPr>
            <p:cNvPr id="66" name="خط"/>
            <p:cNvSpPr/>
            <p:nvPr/>
          </p:nvSpPr>
          <p:spPr>
            <a:xfrm>
              <a:off x="7157432" y="31750"/>
              <a:ext cx="2042766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endParaRPr/>
            </a:p>
          </p:txBody>
        </p:sp>
        <p:sp>
          <p:nvSpPr>
            <p:cNvPr id="67" name="خط"/>
            <p:cNvSpPr/>
            <p:nvPr/>
          </p:nvSpPr>
          <p:spPr>
            <a:xfrm>
              <a:off x="4753402" y="25400"/>
              <a:ext cx="2042766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endParaRPr/>
            </a:p>
          </p:txBody>
        </p:sp>
        <p:sp>
          <p:nvSpPr>
            <p:cNvPr id="68" name="خط"/>
            <p:cNvSpPr/>
            <p:nvPr/>
          </p:nvSpPr>
          <p:spPr>
            <a:xfrm>
              <a:off x="2381612" y="12700"/>
              <a:ext cx="2042767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endParaRPr/>
            </a:p>
          </p:txBody>
        </p:sp>
        <p:sp>
          <p:nvSpPr>
            <p:cNvPr id="69" name="خط"/>
            <p:cNvSpPr/>
            <p:nvPr/>
          </p:nvSpPr>
          <p:spPr>
            <a:xfrm>
              <a:off x="0" y="0"/>
              <a:ext cx="2042766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73" name="تجميع"/>
          <p:cNvGrpSpPr/>
          <p:nvPr/>
        </p:nvGrpSpPr>
        <p:grpSpPr>
          <a:xfrm>
            <a:off x="433197" y="3935105"/>
            <a:ext cx="9200199" cy="747181"/>
            <a:chOff x="0" y="0"/>
            <a:chExt cx="9200198" cy="747180"/>
          </a:xfrm>
        </p:grpSpPr>
        <p:sp>
          <p:nvSpPr>
            <p:cNvPr id="71" name="خط"/>
            <p:cNvSpPr/>
            <p:nvPr/>
          </p:nvSpPr>
          <p:spPr>
            <a:xfrm>
              <a:off x="0" y="0"/>
              <a:ext cx="9200199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endParaRPr/>
            </a:p>
          </p:txBody>
        </p:sp>
        <p:sp>
          <p:nvSpPr>
            <p:cNvPr id="72" name="خط"/>
            <p:cNvSpPr/>
            <p:nvPr/>
          </p:nvSpPr>
          <p:spPr>
            <a:xfrm>
              <a:off x="0" y="747180"/>
              <a:ext cx="9200199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endParaRPr/>
            </a:p>
          </p:txBody>
        </p:sp>
      </p:grpSp>
      <p:sp>
        <p:nvSpPr>
          <p:cNvPr id="74" name="تمت الأسئلة مع تمنياتي لكم بالتوفيق"/>
          <p:cNvSpPr txBox="1"/>
          <p:nvPr/>
        </p:nvSpPr>
        <p:spPr>
          <a:xfrm>
            <a:off x="2733246" y="14039621"/>
            <a:ext cx="4249837" cy="4065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2757" tIns="52757" rIns="52757" bIns="52757" anchor="ctr">
            <a:spAutoFit/>
          </a:bodyPr>
          <a:lstStyle>
            <a:lvl1pPr algn="r" defTabSz="1449282">
              <a:tabLst>
                <a:tab pos="2489200" algn="l"/>
              </a:tabLst>
              <a:defRPr sz="2400">
                <a:solidFill>
                  <a:srgbClr val="371A94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تمت الأسئلة مع تمنياتي لكم بالتوفيق</a:t>
            </a:r>
          </a:p>
        </p:txBody>
      </p:sp>
      <p:sp>
        <p:nvSpPr>
          <p:cNvPr id="75" name="خط"/>
          <p:cNvSpPr/>
          <p:nvPr/>
        </p:nvSpPr>
        <p:spPr>
          <a:xfrm>
            <a:off x="5191854" y="8930972"/>
            <a:ext cx="4526537" cy="1"/>
          </a:xfrm>
          <a:prstGeom prst="line">
            <a:avLst/>
          </a:prstGeom>
          <a:ln w="12700">
            <a:solidFill>
              <a:srgbClr val="000000"/>
            </a:solidFill>
            <a:custDash>
              <a:ds d="100000" sp="200000"/>
            </a:custDash>
            <a:miter lim="400000"/>
          </a:ln>
        </p:spPr>
        <p:txBody>
          <a:bodyPr lIns="31785" tIns="31785" rIns="31785" bIns="31785" anchor="ctr"/>
          <a:lstStyle/>
          <a:p>
            <a:pPr defTabSz="731184" rtl="0">
              <a:defRPr sz="2600"/>
            </a:pPr>
            <a:endParaRPr/>
          </a:p>
        </p:txBody>
      </p:sp>
      <p:grpSp>
        <p:nvGrpSpPr>
          <p:cNvPr id="79" name="تجميع"/>
          <p:cNvGrpSpPr/>
          <p:nvPr/>
        </p:nvGrpSpPr>
        <p:grpSpPr>
          <a:xfrm>
            <a:off x="7697179" y="5219440"/>
            <a:ext cx="510538" cy="594234"/>
            <a:chOff x="0" y="0"/>
            <a:chExt cx="510537" cy="594232"/>
          </a:xfrm>
        </p:grpSpPr>
        <p:sp>
          <p:nvSpPr>
            <p:cNvPr id="76" name="مستطيل 11"/>
            <p:cNvSpPr/>
            <p:nvPr/>
          </p:nvSpPr>
          <p:spPr>
            <a:xfrm>
              <a:off x="0" y="0"/>
              <a:ext cx="505341" cy="537159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sz="2400" b="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7" name="رابط مستقيم 13"/>
            <p:cNvSpPr/>
            <p:nvPr/>
          </p:nvSpPr>
          <p:spPr>
            <a:xfrm flipH="1" flipV="1">
              <a:off x="0" y="268579"/>
              <a:ext cx="510538" cy="1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sz="2400" b="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78" name="مربع نص 26"/>
            <p:cNvSpPr txBox="1"/>
            <p:nvPr/>
          </p:nvSpPr>
          <p:spPr>
            <a:xfrm>
              <a:off x="1645" y="224174"/>
              <a:ext cx="378920" cy="37005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8792" tIns="58792" rIns="58792" bIns="58792" numCol="1" anchor="ctr">
              <a:noAutofit/>
            </a:bodyPr>
            <a:lstStyle>
              <a:lvl1pPr marR="314734" algn="r" defTabSz="634758">
                <a:lnSpc>
                  <a:spcPct val="115000"/>
                </a:lnSpc>
                <a:defRPr sz="1900">
                  <a:solidFill>
                    <a:srgbClr val="B51A00"/>
                  </a:solidFill>
                  <a:effectLst>
                    <a:outerShdw blurRad="25400" dist="12700" dir="2700000" rotWithShape="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>
                  <a:effectLst/>
                </a:defRPr>
              </a:pPr>
              <a:r>
                <a:rPr>
                  <a:effectLst>
                    <a:outerShdw blurRad="25400" dist="12700" dir="2700000" rotWithShape="0">
                      <a:srgbClr val="000000">
                        <a:alpha val="40000"/>
                      </a:srgbClr>
                    </a:outerShdw>
                  </a:effectLst>
                </a:rPr>
                <a:t>١٠</a:t>
              </a:r>
            </a:p>
          </p:txBody>
        </p:sp>
      </p:grpSp>
      <p:pic>
        <p:nvPicPr>
          <p:cNvPr id="80" name="صورة" descr="صورة"/>
          <p:cNvPicPr>
            <a:picLocks noChangeAspect="1"/>
          </p:cNvPicPr>
          <p:nvPr/>
        </p:nvPicPr>
        <p:blipFill>
          <a:blip r:embed="rId2"/>
          <a:srcRect t="5288" r="3821" b="5288"/>
          <a:stretch>
            <a:fillRect/>
          </a:stretch>
        </p:blipFill>
        <p:spPr>
          <a:xfrm>
            <a:off x="383945" y="6380584"/>
            <a:ext cx="4698518" cy="2199267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</p:spPr>
      </p:pic>
      <p:sp>
        <p:nvSpPr>
          <p:cNvPr id="81" name="خط"/>
          <p:cNvSpPr/>
          <p:nvPr/>
        </p:nvSpPr>
        <p:spPr>
          <a:xfrm>
            <a:off x="6280480" y="7750993"/>
            <a:ext cx="3343935" cy="1"/>
          </a:xfrm>
          <a:prstGeom prst="line">
            <a:avLst/>
          </a:prstGeom>
          <a:ln w="12700">
            <a:solidFill>
              <a:srgbClr val="000000"/>
            </a:solidFill>
            <a:custDash>
              <a:ds d="100000" sp="200000"/>
            </a:custDash>
            <a:miter lim="400000"/>
          </a:ln>
        </p:spPr>
        <p:txBody>
          <a:bodyPr lIns="31785" tIns="31785" rIns="31785" bIns="31785" anchor="ctr"/>
          <a:lstStyle/>
          <a:p>
            <a:pPr defTabSz="731184" rtl="0">
              <a:defRPr sz="2600"/>
            </a:pPr>
            <a:endParaRPr/>
          </a:p>
        </p:txBody>
      </p:sp>
      <p:sp>
        <p:nvSpPr>
          <p:cNvPr id="82" name="خط"/>
          <p:cNvSpPr/>
          <p:nvPr/>
        </p:nvSpPr>
        <p:spPr>
          <a:xfrm>
            <a:off x="878485" y="9885936"/>
            <a:ext cx="8745930" cy="1"/>
          </a:xfrm>
          <a:prstGeom prst="line">
            <a:avLst/>
          </a:prstGeom>
          <a:ln w="12700">
            <a:solidFill>
              <a:srgbClr val="000000"/>
            </a:solidFill>
            <a:custDash>
              <a:ds d="100000" sp="200000"/>
            </a:custDash>
            <a:miter lim="400000"/>
          </a:ln>
        </p:spPr>
        <p:txBody>
          <a:bodyPr lIns="31785" tIns="31785" rIns="31785" bIns="31785" anchor="ctr"/>
          <a:lstStyle/>
          <a:p>
            <a:pPr defTabSz="731184" rtl="0">
              <a:defRPr sz="2600"/>
            </a:pPr>
            <a:endParaRPr/>
          </a:p>
        </p:txBody>
      </p:sp>
      <p:grpSp>
        <p:nvGrpSpPr>
          <p:cNvPr id="87" name="تجميع"/>
          <p:cNvGrpSpPr/>
          <p:nvPr/>
        </p:nvGrpSpPr>
        <p:grpSpPr>
          <a:xfrm>
            <a:off x="878485" y="10675857"/>
            <a:ext cx="6195880" cy="3352800"/>
            <a:chOff x="-340938" y="118989"/>
            <a:chExt cx="6195879" cy="3352798"/>
          </a:xfrm>
        </p:grpSpPr>
        <p:graphicFrame>
          <p:nvGraphicFramePr>
            <p:cNvPr id="83" name="الجدول"/>
            <p:cNvGraphicFramePr/>
            <p:nvPr>
              <p:extLst>
                <p:ext uri="{D42A27DB-BD31-4B8C-83A1-F6EECF244321}">
                  <p14:modId xmlns:p14="http://schemas.microsoft.com/office/powerpoint/2010/main" val="4075961394"/>
                </p:ext>
              </p:extLst>
            </p:nvPr>
          </p:nvGraphicFramePr>
          <p:xfrm>
            <a:off x="-340938" y="118989"/>
            <a:ext cx="6195879" cy="3352798"/>
          </p:xfrm>
          <a:graphic>
            <a:graphicData uri="http://schemas.openxmlformats.org/drawingml/2006/table">
              <a:tbl>
                <a:tblPr rtl="1">
                  <a:tableStyleId>{EEE7283C-3CF3-47DC-8721-378D4A62B228}</a:tableStyleId>
                </a:tblPr>
                <a:tblGrid>
                  <a:gridCol w="3097940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3097940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508000">
                  <a:tc gridSpan="2">
                    <a:txBody>
                      <a:bodyPr/>
                      <a:lstStyle/>
                      <a:p>
                        <a:pPr defTabSz="889231" rtl="0">
                          <a:defRPr sz="1800"/>
                        </a:pPr>
                        <a:r>
                          <a:rPr sz="3000">
                            <a:latin typeface="Helvetica Neue"/>
                            <a:ea typeface="Helvetica Neue"/>
                            <a:cs typeface="Helvetica Neue"/>
                          </a:rPr>
                          <a:t>القاعدة :           +  ٥     </a:t>
                        </a:r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xBody>
                      <a:bodyPr/>
                      <a:lstStyle/>
                      <a:p>
                        <a:endParaRPr lang="ar-SA"/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508000">
                  <a:tc>
                    <a:txBody>
                      <a:bodyPr/>
                      <a:lstStyle/>
                      <a:p>
                        <a:pPr defTabSz="889231" rtl="0">
                          <a:defRPr sz="3000">
                            <a:latin typeface="Helvetica Neue"/>
                            <a:ea typeface="Helvetica Neue"/>
                            <a:cs typeface="Helvetica Neue"/>
                          </a:defRPr>
                        </a:pPr>
                        <a:r>
                          <a:rPr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المدخلة</a:t>
                        </a:r>
                        <a:r>
                          <a:t> </a:t>
                        </a:r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889231" rtl="0">
                          <a:defRPr sz="1800"/>
                        </a:pPr>
                        <a:r>
                          <a:rPr sz="30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المخرجة</a:t>
                        </a:r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508000">
                  <a:tc>
                    <a:txBody>
                      <a:bodyPr/>
                      <a:lstStyle/>
                      <a:p>
                        <a:pPr defTabSz="889231" rtl="0">
                          <a:defRPr sz="1800"/>
                        </a:pPr>
                        <a:r>
                          <a:rPr sz="3000">
                            <a:latin typeface="Helvetica Neue"/>
                            <a:ea typeface="Helvetica Neue"/>
                            <a:cs typeface="Helvetica Neue"/>
                          </a:rPr>
                          <a:t>٤</a:t>
                        </a:r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889231" rtl="0">
                          <a:defRPr sz="3000">
                            <a:latin typeface="Helvetica Neue"/>
                            <a:ea typeface="Helvetica Neue"/>
                            <a:cs typeface="Helvetica Neue"/>
                          </a:defRPr>
                        </a:pPr>
                        <a:endParaRPr/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508000">
                  <a:tc>
                    <a:txBody>
                      <a:bodyPr/>
                      <a:lstStyle/>
                      <a:p>
                        <a:pPr defTabSz="889231" rtl="0">
                          <a:defRPr sz="1800"/>
                        </a:pPr>
                        <a:r>
                          <a:rPr sz="3000">
                            <a:latin typeface="Helvetica Neue"/>
                            <a:ea typeface="Helvetica Neue"/>
                            <a:cs typeface="Helvetica Neue"/>
                          </a:rPr>
                          <a:t>٦</a:t>
                        </a:r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889231" rtl="0">
                          <a:defRPr sz="3000">
                            <a:latin typeface="Helvetica Neue"/>
                            <a:ea typeface="Helvetica Neue"/>
                            <a:cs typeface="Helvetica Neue"/>
                          </a:defRPr>
                        </a:pPr>
                        <a:endParaRPr/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508000">
                  <a:tc>
                    <a:txBody>
                      <a:bodyPr/>
                      <a:lstStyle/>
                      <a:p>
                        <a:pPr defTabSz="889231" rtl="0">
                          <a:defRPr sz="1800"/>
                        </a:pPr>
                        <a:r>
                          <a:rPr sz="3000">
                            <a:latin typeface="Helvetica Neue"/>
                            <a:ea typeface="Helvetica Neue"/>
                            <a:cs typeface="Helvetica Neue"/>
                          </a:rPr>
                          <a:t>٨</a:t>
                        </a:r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889231" rtl="0">
                          <a:defRPr sz="3000">
                            <a:latin typeface="Helvetica Neue"/>
                            <a:ea typeface="Helvetica Neue"/>
                            <a:cs typeface="Helvetica Neue"/>
                          </a:defRPr>
                        </a:pPr>
                        <a:endParaRPr/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  <a:tr h="508000">
                  <a:tc>
                    <a:txBody>
                      <a:bodyPr/>
                      <a:lstStyle/>
                      <a:p>
                        <a:pPr defTabSz="889231" rtl="0">
                          <a:defRPr sz="1800"/>
                        </a:pPr>
                        <a:r>
                          <a:rPr sz="3000">
                            <a:latin typeface="Helvetica Neue"/>
                            <a:ea typeface="Helvetica Neue"/>
                            <a:cs typeface="Helvetica Neue"/>
                          </a:rPr>
                          <a:t>١٠</a:t>
                        </a:r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889231" rtl="0">
                          <a:defRPr sz="3000">
                            <a:latin typeface="Helvetica Neue"/>
                            <a:ea typeface="Helvetica Neue"/>
                            <a:cs typeface="Helvetica Neue"/>
                          </a:defRPr>
                        </a:pPr>
                        <a:endParaRPr dirty="0"/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5"/>
                    </a:ext>
                  </a:extLst>
                </a:tr>
              </a:tbl>
            </a:graphicData>
          </a:graphic>
        </p:graphicFrame>
        <p:sp>
          <p:nvSpPr>
            <p:cNvPr id="84" name="المثلث"/>
            <p:cNvSpPr/>
            <p:nvPr/>
          </p:nvSpPr>
          <p:spPr>
            <a:xfrm>
              <a:off x="2372327" y="135352"/>
              <a:ext cx="462529" cy="3162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 defTabSz="889231" rtl="0">
                <a:defRPr sz="30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  <a:endParaRPr/>
            </a:p>
          </p:txBody>
        </p:sp>
        <p:sp>
          <p:nvSpPr>
            <p:cNvPr id="85" name="المثلث"/>
            <p:cNvSpPr/>
            <p:nvPr/>
          </p:nvSpPr>
          <p:spPr>
            <a:xfrm>
              <a:off x="3611541" y="651032"/>
              <a:ext cx="420487" cy="3195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 defTabSz="889231" rtl="0">
                <a:defRPr sz="30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  <a:endParaRPr/>
            </a:p>
          </p:txBody>
        </p:sp>
        <p:sp>
          <p:nvSpPr>
            <p:cNvPr id="86" name="مستطيل"/>
            <p:cNvSpPr/>
            <p:nvPr/>
          </p:nvSpPr>
          <p:spPr>
            <a:xfrm>
              <a:off x="383873" y="612932"/>
              <a:ext cx="428914" cy="369316"/>
            </a:xfrm>
            <a:prstGeom prst="rect">
              <a:avLst/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 defTabSz="889231" rtl="0">
                <a:defRPr sz="30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  <a:endParaRPr/>
            </a:p>
          </p:txBody>
        </p:sp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مخصص</PresentationFormat>
  <Slides>3</Slides>
  <Notes>0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White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cp:lastModifiedBy>شريفه الغامدي</cp:lastModifiedBy>
  <cp:revision>1</cp:revision>
  <dcterms:modified xsi:type="dcterms:W3CDTF">2022-10-25T15:06:27Z</dcterms:modified>
</cp:coreProperties>
</file>