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60" r:id="rId1"/>
  </p:sldMasterIdLst>
  <p:notesMasterIdLst>
    <p:notesMasterId r:id="rId9"/>
  </p:notesMasterIdLst>
  <p:sldIdLst>
    <p:sldId id="378" r:id="rId2"/>
    <p:sldId id="380" r:id="rId3"/>
    <p:sldId id="385" r:id="rId4"/>
    <p:sldId id="382" r:id="rId5"/>
    <p:sldId id="383" r:id="rId6"/>
    <p:sldId id="386" r:id="rId7"/>
    <p:sldId id="387" r:id="rId8"/>
  </p:sldIdLst>
  <p:sldSz cx="12192000" cy="6858000"/>
  <p:notesSz cx="6797675" cy="9925050"/>
  <p:defaultTextStyle>
    <a:defPPr>
      <a:defRPr lang="ar-EG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00"/>
    <a:srgbClr val="0000FF"/>
    <a:srgbClr val="35939D"/>
    <a:srgbClr val="E6E6E6"/>
    <a:srgbClr val="ECD3DC"/>
    <a:srgbClr val="E62B5F"/>
    <a:srgbClr val="464C4D"/>
    <a:srgbClr val="E3A06B"/>
    <a:srgbClr val="FFADC6"/>
    <a:srgbClr val="86CFD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نمط متوسط 2 - تميي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نمط متوسط 2 - تمييز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073A0DAA-6AF3-43AB-8588-CEC1D06C72B9}" styleName="النمط المتوسط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8EC20E35-A176-4012-BC5E-935CFFF8708E}" styleName="النمط المتوسط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013" autoAdjust="0"/>
    <p:restoredTop sz="94301" autoAdjust="0"/>
  </p:normalViewPr>
  <p:slideViewPr>
    <p:cSldViewPr snapToGrid="0" showGuides="1">
      <p:cViewPr varScale="1">
        <p:scale>
          <a:sx n="65" d="100"/>
          <a:sy n="65" d="100"/>
        </p:scale>
        <p:origin x="684" y="4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/>
          <p:cNvSpPr>
            <a:spLocks noGrp="1"/>
          </p:cNvSpPr>
          <p:nvPr>
            <p:ph type="hdr" sz="quarter"/>
          </p:nvPr>
        </p:nvSpPr>
        <p:spPr>
          <a:xfrm>
            <a:off x="3852016" y="0"/>
            <a:ext cx="2945659" cy="497976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EG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idx="1"/>
          </p:nvPr>
        </p:nvSpPr>
        <p:spPr>
          <a:xfrm>
            <a:off x="1574" y="0"/>
            <a:ext cx="2945659" cy="497976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97139B11-6823-4199-B659-89F4E31434E4}" type="datetimeFigureOut">
              <a:rPr lang="ar-EG" smtClean="0"/>
              <a:pPr/>
              <a:t>08/09/1447</a:t>
            </a:fld>
            <a:endParaRPr lang="ar-EG"/>
          </a:p>
        </p:txBody>
      </p:sp>
      <p:sp>
        <p:nvSpPr>
          <p:cNvPr id="4" name="عنصر نائب لصورة الشريحة 3"/>
          <p:cNvSpPr>
            <a:spLocks noGrp="1" noRot="1" noChangeAspect="1"/>
          </p:cNvSpPr>
          <p:nvPr>
            <p:ph type="sldImg" idx="2"/>
          </p:nvPr>
        </p:nvSpPr>
        <p:spPr>
          <a:xfrm>
            <a:off x="420688" y="1239838"/>
            <a:ext cx="5956300" cy="33512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EG"/>
          </a:p>
        </p:txBody>
      </p:sp>
      <p:sp>
        <p:nvSpPr>
          <p:cNvPr id="5" name="عنصر نائب للملاحظات 4"/>
          <p:cNvSpPr>
            <a:spLocks noGrp="1"/>
          </p:cNvSpPr>
          <p:nvPr>
            <p:ph type="body" sz="quarter" idx="3"/>
          </p:nvPr>
        </p:nvSpPr>
        <p:spPr>
          <a:xfrm>
            <a:off x="679768" y="4776431"/>
            <a:ext cx="5438140" cy="3907988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EG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4"/>
          </p:nvPr>
        </p:nvSpPr>
        <p:spPr>
          <a:xfrm>
            <a:off x="3852016" y="9427076"/>
            <a:ext cx="2945659" cy="497975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EG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5"/>
          </p:nvPr>
        </p:nvSpPr>
        <p:spPr>
          <a:xfrm>
            <a:off x="1574" y="9427076"/>
            <a:ext cx="2945659" cy="497975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CA30B9A7-5B7F-492B-B120-E1319665C051}" type="slidenum">
              <a:rPr lang="ar-EG" smtClean="0"/>
              <a:pPr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8171681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30B9A7-5B7F-492B-B120-E1319665C051}" type="slidenum">
              <a:rPr lang="ar-EG" smtClean="0"/>
              <a:pPr/>
              <a:t>1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8961740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DC747-9FDF-4F7F-8E7E-ECA49A7F6649}" type="datetimeFigureOut">
              <a:rPr lang="ar-EG" smtClean="0"/>
              <a:pPr/>
              <a:t>08/09/1447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C367-E5D1-44C6-9CCA-E1098F364D80}" type="slidenum">
              <a:rPr lang="ar-EG" smtClean="0"/>
              <a:pPr/>
              <a:t>‹#›</a:t>
            </a:fld>
            <a:endParaRPr lang="ar-EG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498017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 invX="1"/>
      </p:transition>
    </mc:Choice>
    <mc:Fallback xmlns="">
      <p:transition spd="slow" advClick="0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صورة بانورامي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ar-SA" smtClean="0"/>
              <a:t>انقر فوق الأيقونة لإضافة صورة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DC747-9FDF-4F7F-8E7E-ECA49A7F6649}" type="datetimeFigureOut">
              <a:rPr lang="ar-EG" smtClean="0"/>
              <a:pPr/>
              <a:t>08/09/1447</a:t>
            </a:fld>
            <a:endParaRPr lang="ar-E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C367-E5D1-44C6-9CCA-E1098F364D80}" type="slidenum">
              <a:rPr lang="ar-EG" smtClean="0"/>
              <a:pPr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0264315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العنوان والتسمية ال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DC747-9FDF-4F7F-8E7E-ECA49A7F6649}" type="datetimeFigureOut">
              <a:rPr lang="ar-EG" smtClean="0"/>
              <a:pPr/>
              <a:t>08/09/1447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C367-E5D1-44C6-9CCA-E1098F364D80}" type="slidenum">
              <a:rPr lang="ar-EG" smtClean="0"/>
              <a:pPr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31839640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اقتباس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DC747-9FDF-4F7F-8E7E-ECA49A7F6649}" type="datetimeFigureOut">
              <a:rPr lang="ar-EG" smtClean="0"/>
              <a:pPr/>
              <a:t>08/09/1447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C367-E5D1-44C6-9CCA-E1098F364D80}" type="slidenum">
              <a:rPr lang="ar-EG" smtClean="0"/>
              <a:pPr/>
              <a:t>‹#›</a:t>
            </a:fld>
            <a:endParaRPr lang="ar-EG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20368741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بطاقة اس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DC747-9FDF-4F7F-8E7E-ECA49A7F6649}" type="datetimeFigureOut">
              <a:rPr lang="ar-EG" smtClean="0"/>
              <a:pPr/>
              <a:t>08/09/1447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C367-E5D1-44C6-9CCA-E1098F364D80}" type="slidenum">
              <a:rPr lang="ar-EG" smtClean="0"/>
              <a:pPr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48882490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بطاقة اسم ذات اقتبا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ar-SA" smtClean="0"/>
              <a:t>تحرير أنماط النص الرئيسي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DC747-9FDF-4F7F-8E7E-ECA49A7F6649}" type="datetimeFigureOut">
              <a:rPr lang="ar-EG" smtClean="0"/>
              <a:pPr/>
              <a:t>08/09/1447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C367-E5D1-44C6-9CCA-E1098F364D80}" type="slidenum">
              <a:rPr lang="ar-EG" smtClean="0"/>
              <a:pPr/>
              <a:t>‹#›</a:t>
            </a:fld>
            <a:endParaRPr lang="ar-EG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74865591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صواب أو خطأ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ar-SA" smtClean="0"/>
              <a:t>تحرير أنماط النص الرئيسي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DC747-9FDF-4F7F-8E7E-ECA49A7F6649}" type="datetimeFigureOut">
              <a:rPr lang="ar-EG" smtClean="0"/>
              <a:pPr/>
              <a:t>08/09/1447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C367-E5D1-44C6-9CCA-E1098F364D80}" type="slidenum">
              <a:rPr lang="ar-EG" smtClean="0"/>
              <a:pPr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20913169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DC747-9FDF-4F7F-8E7E-ECA49A7F6649}" type="datetimeFigureOut">
              <a:rPr lang="ar-EG" smtClean="0"/>
              <a:pPr/>
              <a:t>08/09/1447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C367-E5D1-44C6-9CCA-E1098F364D80}" type="slidenum">
              <a:rPr lang="ar-EG" smtClean="0"/>
              <a:pPr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128896585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 invX="1"/>
      </p:transition>
    </mc:Choice>
    <mc:Fallback xmlns="">
      <p:transition spd="slow" advClick="0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DC747-9FDF-4F7F-8E7E-ECA49A7F6649}" type="datetimeFigureOut">
              <a:rPr lang="ar-EG" smtClean="0"/>
              <a:pPr/>
              <a:t>08/09/1447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C367-E5D1-44C6-9CCA-E1098F364D80}" type="slidenum">
              <a:rPr lang="ar-EG" smtClean="0"/>
              <a:pPr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170441820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 invX="1"/>
      </p:transition>
    </mc:Choice>
    <mc:Fallback xmlns="">
      <p:transition spd="slow" advClick="0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DC747-9FDF-4F7F-8E7E-ECA49A7F6649}" type="datetimeFigureOut">
              <a:rPr lang="ar-EG" smtClean="0"/>
              <a:pPr/>
              <a:t>08/09/1447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C367-E5D1-44C6-9CCA-E1098F364D80}" type="slidenum">
              <a:rPr lang="ar-EG" smtClean="0"/>
              <a:pPr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90550399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 invX="1"/>
      </p:transition>
    </mc:Choice>
    <mc:Fallback xmlns="">
      <p:transition spd="slow" advClick="0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DC747-9FDF-4F7F-8E7E-ECA49A7F6649}" type="datetimeFigureOut">
              <a:rPr lang="ar-EG" smtClean="0"/>
              <a:pPr/>
              <a:t>08/09/1447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C367-E5D1-44C6-9CCA-E1098F364D80}" type="slidenum">
              <a:rPr lang="ar-EG" smtClean="0"/>
              <a:pPr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42221160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 invX="1"/>
      </p:transition>
    </mc:Choice>
    <mc:Fallback xmlns="">
      <p:transition spd="slow" advClick="0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DC747-9FDF-4F7F-8E7E-ECA49A7F6649}" type="datetimeFigureOut">
              <a:rPr lang="ar-EG" smtClean="0"/>
              <a:pPr/>
              <a:t>08/09/1447</a:t>
            </a:fld>
            <a:endParaRPr 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C367-E5D1-44C6-9CCA-E1098F364D80}" type="slidenum">
              <a:rPr lang="ar-EG" smtClean="0"/>
              <a:pPr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8674052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DC747-9FDF-4F7F-8E7E-ECA49A7F6649}" type="datetimeFigureOut">
              <a:rPr lang="ar-EG" smtClean="0"/>
              <a:pPr/>
              <a:t>08/09/1447</a:t>
            </a:fld>
            <a:endParaRPr lang="ar-EG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C367-E5D1-44C6-9CCA-E1098F364D80}" type="slidenum">
              <a:rPr lang="ar-EG" smtClean="0"/>
              <a:pPr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63924401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 invX="1"/>
      </p:transition>
    </mc:Choice>
    <mc:Fallback xmlns="">
      <p:transition spd="slow" advClick="0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DC747-9FDF-4F7F-8E7E-ECA49A7F6649}" type="datetimeFigureOut">
              <a:rPr lang="ar-EG" smtClean="0"/>
              <a:pPr/>
              <a:t>08/09/1447</a:t>
            </a:fld>
            <a:endParaRPr lang="ar-E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C367-E5D1-44C6-9CCA-E1098F364D80}" type="slidenum">
              <a:rPr lang="ar-EG" smtClean="0"/>
              <a:pPr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84956151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 invX="1"/>
      </p:transition>
    </mc:Choice>
    <mc:Fallback xmlns="">
      <p:transition spd="slow" advClick="0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DC747-9FDF-4F7F-8E7E-ECA49A7F6649}" type="datetimeFigureOut">
              <a:rPr lang="ar-EG" smtClean="0"/>
              <a:pPr/>
              <a:t>08/09/1447</a:t>
            </a:fld>
            <a:endParaRPr lang="ar-EG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C367-E5D1-44C6-9CCA-E1098F364D80}" type="slidenum">
              <a:rPr lang="ar-EG" smtClean="0"/>
              <a:pPr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95468442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 invX="1"/>
      </p:transition>
    </mc:Choice>
    <mc:Fallback xmlns="">
      <p:transition spd="slow" advClick="0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DC747-9FDF-4F7F-8E7E-ECA49A7F6649}" type="datetimeFigureOut">
              <a:rPr lang="ar-EG" smtClean="0"/>
              <a:pPr/>
              <a:t>08/09/1447</a:t>
            </a:fld>
            <a:endParaRPr 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C367-E5D1-44C6-9CCA-E1098F364D80}" type="slidenum">
              <a:rPr lang="ar-EG" smtClean="0"/>
              <a:pPr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1123432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ar-SA" smtClean="0"/>
              <a:t>انقر فوق الأيقونة لإضافة صورة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DC747-9FDF-4F7F-8E7E-ECA49A7F6649}" type="datetimeFigureOut">
              <a:rPr lang="ar-EG" smtClean="0"/>
              <a:pPr/>
              <a:t>08/09/1447</a:t>
            </a:fld>
            <a:endParaRPr 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C367-E5D1-44C6-9CCA-E1098F364D80}" type="slidenum">
              <a:rPr lang="ar-EG" smtClean="0"/>
              <a:pPr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6958543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 invX="1"/>
      </p:transition>
    </mc:Choice>
    <mc:Fallback xmlns="">
      <p:transition spd="slow" advClick="0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447DC747-9FDF-4F7F-8E7E-ECA49A7F6649}" type="datetimeFigureOut">
              <a:rPr lang="ar-EG" smtClean="0"/>
              <a:pPr/>
              <a:t>08/09/1447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CFE4C367-E5D1-44C6-9CCA-E1098F364D80}" type="slidenum">
              <a:rPr lang="ar-EG" smtClean="0"/>
              <a:pPr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163370388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 invX="1"/>
      </p:transition>
    </mc:Choice>
    <mc:Fallback xmlns="">
      <p:transition spd="slow" advClick="0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l" defTabSz="457200" rtl="1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rtl="1" eaLnBrk="1" hangingPunct="1">
        <a:defRPr>
          <a:solidFill>
            <a:schemeClr val="tx2"/>
          </a:solidFill>
        </a:defRPr>
      </a:lvl2pPr>
      <a:lvl3pPr rtl="1" eaLnBrk="1" hangingPunct="1">
        <a:defRPr>
          <a:solidFill>
            <a:schemeClr val="tx2"/>
          </a:solidFill>
        </a:defRPr>
      </a:lvl3pPr>
      <a:lvl4pPr rtl="1" eaLnBrk="1" hangingPunct="1">
        <a:defRPr>
          <a:solidFill>
            <a:schemeClr val="tx2"/>
          </a:solidFill>
        </a:defRPr>
      </a:lvl4pPr>
      <a:lvl5pPr rtl="1" eaLnBrk="1" hangingPunct="1">
        <a:defRPr>
          <a:solidFill>
            <a:schemeClr val="tx2"/>
          </a:solidFill>
        </a:defRPr>
      </a:lvl5pPr>
      <a:lvl6pPr rtl="1" eaLnBrk="1" hangingPunct="1">
        <a:defRPr>
          <a:solidFill>
            <a:schemeClr val="tx2"/>
          </a:solidFill>
        </a:defRPr>
      </a:lvl6pPr>
      <a:lvl7pPr rtl="1" eaLnBrk="1" hangingPunct="1">
        <a:defRPr>
          <a:solidFill>
            <a:schemeClr val="tx2"/>
          </a:solidFill>
        </a:defRPr>
      </a:lvl7pPr>
      <a:lvl8pPr rtl="1" eaLnBrk="1" hangingPunct="1">
        <a:defRPr>
          <a:solidFill>
            <a:schemeClr val="tx2"/>
          </a:solidFill>
        </a:defRPr>
      </a:lvl8pPr>
      <a:lvl9pPr rtl="1" eaLnBrk="1" hangingPunct="1">
        <a:defRPr>
          <a:solidFill>
            <a:schemeClr val="tx2"/>
          </a:solidFill>
        </a:defRPr>
      </a:lvl9pPr>
    </p:titleStyle>
    <p:bodyStyle>
      <a:lvl1pPr marL="285750" indent="-285750" algn="r" defTabSz="457200" rtl="1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r" defTabSz="457200" rtl="1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r" defTabSz="457200" rtl="1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r" defTabSz="457200" rtl="1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r" defTabSz="457200" rtl="1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r" defTabSz="457200" rtl="1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r" defTabSz="457200" rtl="1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r" defTabSz="457200" rtl="1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r" defTabSz="457200" rtl="1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3"/>
          <a:srcRect l="12990" t="3142" r="12214" b="2347"/>
          <a:stretch>
            <a:fillRect/>
          </a:stretch>
        </p:blipFill>
        <p:spPr bwMode="auto">
          <a:xfrm rot="10800000">
            <a:off x="245544" y="191511"/>
            <a:ext cx="11732844" cy="6426287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graphicFrame>
        <p:nvGraphicFramePr>
          <p:cNvPr id="5" name="جدول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43657410"/>
              </p:ext>
            </p:extLst>
          </p:nvPr>
        </p:nvGraphicFramePr>
        <p:xfrm>
          <a:off x="4350580" y="2897208"/>
          <a:ext cx="7192662" cy="3134665"/>
        </p:xfrm>
        <a:graphic>
          <a:graphicData uri="http://schemas.openxmlformats.org/drawingml/2006/table">
            <a:tbl>
              <a:tblPr rtl="1" firstRow="1" bandRow="1">
                <a:tableStyleId>{073A0DAA-6AF3-43AB-8588-CEC1D06C72B9}</a:tableStyleId>
              </a:tblPr>
              <a:tblGrid>
                <a:gridCol w="2044466">
                  <a:extLst>
                    <a:ext uri="{9D8B030D-6E8A-4147-A177-3AD203B41FA5}">
                      <a16:colId xmlns:a16="http://schemas.microsoft.com/office/drawing/2014/main" val="3429144942"/>
                    </a:ext>
                  </a:extLst>
                </a:gridCol>
                <a:gridCol w="463588">
                  <a:extLst>
                    <a:ext uri="{9D8B030D-6E8A-4147-A177-3AD203B41FA5}">
                      <a16:colId xmlns:a16="http://schemas.microsoft.com/office/drawing/2014/main" val="215202769"/>
                    </a:ext>
                  </a:extLst>
                </a:gridCol>
                <a:gridCol w="4684608">
                  <a:extLst>
                    <a:ext uri="{9D8B030D-6E8A-4147-A177-3AD203B41FA5}">
                      <a16:colId xmlns:a16="http://schemas.microsoft.com/office/drawing/2014/main" val="3895854007"/>
                    </a:ext>
                  </a:extLst>
                </a:gridCol>
              </a:tblGrid>
              <a:tr h="439129">
                <a:tc>
                  <a:txBody>
                    <a:bodyPr/>
                    <a:lstStyle/>
                    <a:p>
                      <a:pPr algn="ctr" rtl="1"/>
                      <a:r>
                        <a:rPr lang="ar-SA" sz="2400" dirty="0" smtClean="0">
                          <a:solidFill>
                            <a:srgbClr val="006600"/>
                          </a:solidFill>
                          <a:latin typeface="itf shaheen pro" pitchFamily="50" charset="-78"/>
                          <a:cs typeface="itf shaheen pro" pitchFamily="50" charset="-78"/>
                        </a:rPr>
                        <a:t>نواتج التعلم</a:t>
                      </a:r>
                      <a:endParaRPr lang="ar-SA" sz="2400" dirty="0">
                        <a:solidFill>
                          <a:srgbClr val="006600"/>
                        </a:solidFill>
                        <a:latin typeface="itf shaheen pro" pitchFamily="50" charset="-78"/>
                        <a:cs typeface="itf shaheen pro" pitchFamily="50" charset="-78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rtl="1"/>
                      <a:r>
                        <a:rPr lang="ar-SA" sz="2400" dirty="0" smtClean="0">
                          <a:solidFill>
                            <a:srgbClr val="006600"/>
                          </a:solidFill>
                          <a:latin typeface="itf shaheen pro" pitchFamily="50" charset="-78"/>
                          <a:cs typeface="itf shaheen pro" pitchFamily="50" charset="-78"/>
                        </a:rPr>
                        <a:t>المؤشرات</a:t>
                      </a:r>
                      <a:endParaRPr lang="ar-SA" sz="2400" dirty="0">
                        <a:solidFill>
                          <a:srgbClr val="006600"/>
                        </a:solidFill>
                        <a:latin typeface="itf shaheen pro" pitchFamily="50" charset="-78"/>
                        <a:cs typeface="itf shaheen pro" pitchFamily="50" charset="-78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35841754"/>
                  </a:ext>
                </a:extLst>
              </a:tr>
              <a:tr h="784973">
                <a:tc rowSpan="3">
                  <a:txBody>
                    <a:bodyPr/>
                    <a:lstStyle/>
                    <a:p>
                      <a:pPr algn="r" rtl="1"/>
                      <a:r>
                        <a:rPr lang="ar-SA" sz="2400" kern="1200" dirty="0" smtClean="0">
                          <a:solidFill>
                            <a:schemeClr val="dk1"/>
                          </a:solidFill>
                          <a:effectLst/>
                          <a:latin typeface="itf shaheen pro Light" pitchFamily="50" charset="-78"/>
                          <a:ea typeface="+mn-ea"/>
                          <a:cs typeface="itf shaheen pro Light" pitchFamily="50" charset="-78"/>
                        </a:rPr>
                        <a:t>كتابة معادلات تربيعية، وحلها جبريا وبيانيا، وتقدير حلها من تمثيلها البياني</a:t>
                      </a:r>
                      <a:endParaRPr lang="en-US" sz="2400" kern="1200" dirty="0">
                        <a:solidFill>
                          <a:schemeClr val="dk1"/>
                        </a:solidFill>
                        <a:effectLst/>
                        <a:latin typeface="itf shaheen pro Light" pitchFamily="50" charset="-78"/>
                        <a:ea typeface="+mn-ea"/>
                        <a:cs typeface="itf shaheen pro Light" pitchFamily="50" charset="-78"/>
                      </a:endParaRPr>
                    </a:p>
                  </a:txBody>
                  <a:tcPr marL="114300" marR="114300" marT="0" marB="0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2000" kern="1200" dirty="0" smtClean="0">
                          <a:solidFill>
                            <a:srgbClr val="C00000"/>
                          </a:solidFill>
                          <a:effectLst/>
                          <a:latin typeface="itf Simah pro Arabic" pitchFamily="50" charset="-78"/>
                          <a:ea typeface="+mn-ea"/>
                          <a:cs typeface="itf Simah pro Arabic" pitchFamily="50" charset="-78"/>
                          <a:sym typeface="CYCLIC NUMBERS-BLACK" panose="02000000000000000000" pitchFamily="2" charset="2"/>
                        </a:rPr>
                        <a:t>1</a:t>
                      </a:r>
                      <a:endParaRPr lang="en-US" sz="2000" kern="1200" dirty="0" smtClean="0">
                        <a:solidFill>
                          <a:srgbClr val="C00000"/>
                        </a:solidFill>
                        <a:effectLst/>
                        <a:latin typeface="itf Simah pro Arabic" pitchFamily="50" charset="-78"/>
                        <a:ea typeface="+mn-ea"/>
                        <a:cs typeface="itf Simah pro Arabic" pitchFamily="50" charset="-78"/>
                      </a:endParaRPr>
                    </a:p>
                  </a:txBody>
                  <a:tcP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r>
                        <a:rPr lang="ar-SA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itf shaheen pro Light" pitchFamily="50" charset="-78"/>
                        </a:rPr>
                        <a:t>يحل المعادلات </a:t>
                      </a:r>
                      <a:r>
                        <a:rPr lang="ar-SA" sz="18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itf shaheen pro Light" pitchFamily="50" charset="-78"/>
                        </a:rPr>
                        <a:t>التربيعية </a:t>
                      </a:r>
                      <a:r>
                        <a:rPr lang="ar-SA" sz="1800" dirty="0">
                          <a:effectLst/>
                          <a:latin typeface="itf shaheen pro Light" pitchFamily="50" charset="-78"/>
                          <a:ea typeface="Times New Roman" panose="02020603050405020304" pitchFamily="18" charset="0"/>
                          <a:cs typeface="itf shaheen pro Light" pitchFamily="50" charset="-78"/>
                        </a:rPr>
                        <a:t>بالقانون</a:t>
                      </a:r>
                      <a:r>
                        <a:rPr lang="ar-SA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itf shaheen pro Light" pitchFamily="50" charset="-78"/>
                        </a:rPr>
                        <a:t> العام وإكمال المربع، وبيانيا، ويقدر حلها من </a:t>
                      </a:r>
                      <a:r>
                        <a:rPr lang="ar-SA" sz="18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itf shaheen pro Light" pitchFamily="50" charset="-78"/>
                        </a:rPr>
                        <a:t>تمثيلها </a:t>
                      </a:r>
                      <a:r>
                        <a:rPr lang="ar-SA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itf shaheen pro Light" pitchFamily="50" charset="-78"/>
                        </a:rPr>
                        <a:t>البياني ويحدد عدد الجذور باستعمال المميز.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l-QuranAlKareem" panose="02000000000000000000" pitchFamily="2" charset="-78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49348044"/>
                  </a:ext>
                </a:extLst>
              </a:tr>
              <a:tr h="221023">
                <a:tc vMerge="1"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l-QuranAlKareem" panose="02000000000000000000" pitchFamily="2" charset="-78"/>
                      </a:endParaRPr>
                    </a:p>
                  </a:txBody>
                  <a:tcPr marL="114300" marR="114300" marT="0" marB="0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2000" dirty="0" smtClean="0">
                          <a:solidFill>
                            <a:srgbClr val="C00000"/>
                          </a:solidFill>
                          <a:latin typeface="itf Simah pro Arabic" pitchFamily="50" charset="-78"/>
                          <a:cs typeface="itf Simah pro Arabic" pitchFamily="50" charset="-78"/>
                        </a:rPr>
                        <a:t>2</a:t>
                      </a:r>
                      <a:endParaRPr lang="ar-SA" sz="2000" dirty="0">
                        <a:solidFill>
                          <a:srgbClr val="C00000"/>
                        </a:solidFill>
                        <a:latin typeface="itf Simah pro Arabic" pitchFamily="50" charset="-78"/>
                        <a:cs typeface="itf Simah pro Arabic" pitchFamily="50" charset="-78"/>
                      </a:endParaRPr>
                    </a:p>
                  </a:txBody>
                  <a:tcP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defTabSz="4572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8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itf shaheen pro Light" pitchFamily="50" charset="-78"/>
                        </a:rPr>
                        <a:t>يحل المعادلات التربيعية ويحدد عدد الجذور باستعمال المميز.</a:t>
                      </a:r>
                      <a:endParaRPr lang="en-US" sz="1800" dirty="0" smtClean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l-QuranAlKareem" panose="02000000000000000000" pitchFamily="2" charset="-78"/>
                      </a:endParaRPr>
                    </a:p>
                    <a:p>
                      <a:pPr algn="r" rtl="1">
                        <a:spcAft>
                          <a:spcPts val="0"/>
                        </a:spcAft>
                      </a:pP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l-QuranAlKareem" panose="02000000000000000000" pitchFamily="2" charset="-78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41839515"/>
                  </a:ext>
                </a:extLst>
              </a:tr>
              <a:tr h="1031545">
                <a:tc vMerge="1"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l-QuranAlKareem" panose="02000000000000000000" pitchFamily="2" charset="-78"/>
                      </a:endParaRPr>
                    </a:p>
                  </a:txBody>
                  <a:tcPr marL="114300" marR="114300" marT="0" marB="0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2000" kern="1200" dirty="0" smtClean="0">
                          <a:solidFill>
                            <a:srgbClr val="C00000"/>
                          </a:solidFill>
                          <a:effectLst/>
                          <a:latin typeface="itf Simah pro Arabic" pitchFamily="50" charset="-78"/>
                          <a:ea typeface="+mn-ea"/>
                          <a:cs typeface="itf Simah pro Arabic" pitchFamily="50" charset="-78"/>
                          <a:sym typeface="CYCLIC NUMBERS-BLACK" panose="02000000000000000000" pitchFamily="2" charset="2"/>
                        </a:rPr>
                        <a:t>3</a:t>
                      </a:r>
                      <a:endParaRPr lang="ar-SA" sz="2000" dirty="0">
                        <a:solidFill>
                          <a:srgbClr val="C00000"/>
                        </a:solidFill>
                        <a:latin typeface="itf Simah pro Arabic" pitchFamily="50" charset="-78"/>
                        <a:cs typeface="itf Simah pro Arabic" pitchFamily="50" charset="-78"/>
                      </a:endParaRPr>
                    </a:p>
                    <a:p>
                      <a:pPr algn="ctr" rtl="1"/>
                      <a:endParaRPr lang="ar-SA" sz="2000" dirty="0">
                        <a:solidFill>
                          <a:srgbClr val="C00000"/>
                        </a:solidFill>
                        <a:latin typeface="itf Simah pro Arabic" pitchFamily="50" charset="-78"/>
                        <a:cs typeface="itf Simah pro Arabic" pitchFamily="50" charset="-78"/>
                      </a:endParaRPr>
                    </a:p>
                  </a:txBody>
                  <a:tcP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defTabSz="4572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8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itf shaheen pro Light" pitchFamily="50" charset="-78"/>
                        </a:rPr>
                        <a:t>يحل معادلات تتضمن جذورا تربيعية</a:t>
                      </a:r>
                      <a:endParaRPr lang="en-US" sz="1800" dirty="0" smtClean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l-QuranAlKareem" panose="02000000000000000000" pitchFamily="2" charset="-78"/>
                      </a:endParaRPr>
                    </a:p>
                    <a:p>
                      <a:pPr algn="r" rtl="1">
                        <a:spcAft>
                          <a:spcPts val="0"/>
                        </a:spcAft>
                      </a:pP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l-QuranAlKareem" panose="02000000000000000000" pitchFamily="2" charset="-78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45408639"/>
                  </a:ext>
                </a:extLst>
              </a:tr>
            </a:tbl>
          </a:graphicData>
        </a:graphic>
      </p:graphicFrame>
      <p:graphicFrame>
        <p:nvGraphicFramePr>
          <p:cNvPr id="3" name="جدول 2"/>
          <p:cNvGraphicFramePr>
            <a:graphicFrameLocks noGrp="1"/>
          </p:cNvGraphicFramePr>
          <p:nvPr>
            <p:extLst/>
          </p:nvPr>
        </p:nvGraphicFramePr>
        <p:xfrm>
          <a:off x="985308" y="447927"/>
          <a:ext cx="10430934" cy="79248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4568292">
                  <a:extLst>
                    <a:ext uri="{9D8B030D-6E8A-4147-A177-3AD203B41FA5}">
                      <a16:colId xmlns:a16="http://schemas.microsoft.com/office/drawing/2014/main" val="1125250278"/>
                    </a:ext>
                  </a:extLst>
                </a:gridCol>
                <a:gridCol w="5862642">
                  <a:extLst>
                    <a:ext uri="{9D8B030D-6E8A-4147-A177-3AD203B41FA5}">
                      <a16:colId xmlns:a16="http://schemas.microsoft.com/office/drawing/2014/main" val="216536082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rtl="1"/>
                      <a:r>
                        <a:rPr lang="ar-SA" sz="2000" b="1" i="0" dirty="0" smtClean="0">
                          <a:solidFill>
                            <a:schemeClr val="bg1"/>
                          </a:solidFill>
                          <a:cs typeface="AL-Mohanad" pitchFamily="2" charset="-78"/>
                        </a:rPr>
                        <a:t>المملكة العربية السعودية</a:t>
                      </a:r>
                      <a:endParaRPr lang="ar-SA" sz="2000" b="1" i="0" dirty="0">
                        <a:solidFill>
                          <a:schemeClr val="bg1"/>
                        </a:solidFill>
                        <a:cs typeface="AL-Mohanad" pitchFamily="2" charset="-78"/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2000" b="1" i="0" dirty="0" smtClean="0">
                          <a:solidFill>
                            <a:schemeClr val="bg1"/>
                          </a:solidFill>
                          <a:cs typeface="AL-Mohanad" pitchFamily="2" charset="-78"/>
                        </a:rPr>
                        <a:t>                                               الإدارة العامة للتعليم</a:t>
                      </a:r>
                      <a:endParaRPr lang="ar-SA" sz="2000" b="1" i="0" dirty="0">
                        <a:solidFill>
                          <a:schemeClr val="bg1"/>
                        </a:solidFill>
                        <a:cs typeface="AL-Mohanad" pitchFamily="2" charset="-78"/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4260816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rtl="1"/>
                      <a:r>
                        <a:rPr lang="ar-SA" sz="2000" b="1" i="0" dirty="0" smtClean="0">
                          <a:solidFill>
                            <a:schemeClr val="bg1"/>
                          </a:solidFill>
                          <a:cs typeface="AL-Mohanad" pitchFamily="2" charset="-78"/>
                        </a:rPr>
                        <a:t>       وزارة التعليم</a:t>
                      </a:r>
                      <a:endParaRPr lang="ar-SA" sz="2000" b="1" i="0" dirty="0">
                        <a:solidFill>
                          <a:schemeClr val="bg1"/>
                        </a:solidFill>
                        <a:cs typeface="AL-Mohanad" pitchFamily="2" charset="-78"/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2000" b="1" i="0" dirty="0" smtClean="0">
                          <a:solidFill>
                            <a:schemeClr val="bg1"/>
                          </a:solidFill>
                          <a:cs typeface="AL-Mohanad" pitchFamily="2" charset="-78"/>
                        </a:rPr>
                        <a:t>                                                     متوسطة</a:t>
                      </a:r>
                      <a:endParaRPr lang="ar-SA" sz="2000" b="1" i="0" dirty="0">
                        <a:solidFill>
                          <a:schemeClr val="bg1"/>
                        </a:solidFill>
                        <a:cs typeface="AL-Mohanad" pitchFamily="2" charset="-78"/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05431062"/>
                  </a:ext>
                </a:extLst>
              </a:tr>
            </a:tbl>
          </a:graphicData>
        </a:graphic>
      </p:graphicFrame>
      <p:graphicFrame>
        <p:nvGraphicFramePr>
          <p:cNvPr id="6" name="جدول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11368405"/>
              </p:ext>
            </p:extLst>
          </p:nvPr>
        </p:nvGraphicFramePr>
        <p:xfrm>
          <a:off x="1508034" y="1322863"/>
          <a:ext cx="9207863" cy="1491889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9207863">
                  <a:extLst>
                    <a:ext uri="{9D8B030D-6E8A-4147-A177-3AD203B41FA5}">
                      <a16:colId xmlns:a16="http://schemas.microsoft.com/office/drawing/2014/main" val="2832411921"/>
                    </a:ext>
                  </a:extLst>
                </a:gridCol>
              </a:tblGrid>
              <a:tr h="580270">
                <a:tc>
                  <a:txBody>
                    <a:bodyPr/>
                    <a:lstStyle/>
                    <a:p>
                      <a:pPr algn="ctr" rtl="1"/>
                      <a:r>
                        <a:rPr lang="ar-SA" sz="2800" b="0" dirty="0" smtClean="0">
                          <a:solidFill>
                            <a:srgbClr val="C00000"/>
                          </a:solidFill>
                          <a:latin typeface="itf shaheen pro" pitchFamily="50" charset="-78"/>
                          <a:cs typeface="itf shaheen pro" pitchFamily="50" charset="-78"/>
                        </a:rPr>
                        <a:t>تدريبات</a:t>
                      </a:r>
                      <a:r>
                        <a:rPr lang="ar-SA" sz="2800" b="0" baseline="0" dirty="0" smtClean="0">
                          <a:solidFill>
                            <a:srgbClr val="C00000"/>
                          </a:solidFill>
                          <a:latin typeface="itf shaheen pro" pitchFamily="50" charset="-78"/>
                          <a:cs typeface="itf shaheen pro" pitchFamily="50" charset="-78"/>
                        </a:rPr>
                        <a:t> نافس الفصل الثاني 1447 هـ (الأسبوع السادس)</a:t>
                      </a:r>
                      <a:endParaRPr lang="ar-SA" sz="2800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73779070"/>
                  </a:ext>
                </a:extLst>
              </a:tr>
              <a:tr h="439341">
                <a:tc>
                  <a:txBody>
                    <a:bodyPr/>
                    <a:lstStyle/>
                    <a:p>
                      <a:pPr algn="r" rtl="1"/>
                      <a:r>
                        <a:rPr lang="ar-SA" sz="1800" b="0" kern="1200" dirty="0" smtClean="0">
                          <a:solidFill>
                            <a:srgbClr val="0000FF"/>
                          </a:solidFill>
                          <a:effectLst/>
                          <a:latin typeface="itf shaheen pro" pitchFamily="50" charset="-78"/>
                          <a:ea typeface="+mn-ea"/>
                          <a:cs typeface="itf shaheen pro" pitchFamily="50" charset="-78"/>
                        </a:rPr>
                        <a:t>المجال :  </a:t>
                      </a:r>
                      <a:r>
                        <a:rPr lang="ar-SA" sz="2000" b="1" kern="1200" dirty="0" smtClean="0">
                          <a:solidFill>
                            <a:schemeClr val="dk1"/>
                          </a:solidFill>
                          <a:effectLst/>
                          <a:latin typeface="itf shaheen pro Light" pitchFamily="50" charset="-78"/>
                          <a:ea typeface="+mn-ea"/>
                          <a:cs typeface="itf shaheen pro Light" pitchFamily="50" charset="-78"/>
                        </a:rPr>
                        <a:t>الجبر والتحليل</a:t>
                      </a:r>
                      <a:endParaRPr lang="ar-SA" sz="2000" b="1" kern="1200" dirty="0" smtClean="0">
                        <a:solidFill>
                          <a:schemeClr val="bg1"/>
                        </a:solidFill>
                        <a:effectLst/>
                        <a:latin typeface="itf shaheen pro Light" pitchFamily="50" charset="-78"/>
                        <a:ea typeface="+mn-ea"/>
                        <a:cs typeface="itf shaheen pro Light" pitchFamily="50" charset="-78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43766976"/>
                  </a:ext>
                </a:extLst>
              </a:tr>
              <a:tr h="472278">
                <a:tc>
                  <a:txBody>
                    <a:bodyPr/>
                    <a:lstStyle/>
                    <a:p>
                      <a:pPr marL="0" marR="0" indent="0" algn="r" defTabSz="4572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800" b="0" kern="1200" dirty="0" smtClean="0">
                          <a:solidFill>
                            <a:srgbClr val="0000FF"/>
                          </a:solidFill>
                          <a:effectLst/>
                          <a:latin typeface="itf shaheen pro" pitchFamily="50" charset="-78"/>
                          <a:ea typeface="+mn-ea"/>
                          <a:cs typeface="itf shaheen pro" pitchFamily="50" charset="-78"/>
                        </a:rPr>
                        <a:t>المجال الفرعي :  </a:t>
                      </a:r>
                      <a:r>
                        <a:rPr lang="ar-SA" sz="1800" b="1" kern="1200" dirty="0" smtClean="0">
                          <a:solidFill>
                            <a:schemeClr val="dk1"/>
                          </a:solidFill>
                          <a:effectLst/>
                          <a:latin typeface="itf shaheen pro Light" pitchFamily="50" charset="-78"/>
                          <a:ea typeface="+mn-ea"/>
                          <a:cs typeface="itf shaheen pro Light" pitchFamily="50" charset="-78"/>
                        </a:rPr>
                        <a:t>البنى الجبرية والعبارات الرياضية </a:t>
                      </a:r>
                      <a:endParaRPr lang="ar-SA" sz="2000" b="0" kern="1200" dirty="0" smtClean="0">
                        <a:solidFill>
                          <a:schemeClr val="bg1"/>
                        </a:solidFill>
                        <a:effectLst/>
                        <a:latin typeface="itf shaheen pro Light" pitchFamily="50" charset="-78"/>
                        <a:ea typeface="+mn-ea"/>
                        <a:cs typeface="itf shaheen pro Light" pitchFamily="50" charset="-78"/>
                      </a:endParaRP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34137899"/>
                  </a:ext>
                </a:extLst>
              </a:tr>
            </a:tbl>
          </a:graphicData>
        </a:graphic>
      </p:graphicFrame>
      <p:pic>
        <p:nvPicPr>
          <p:cNvPr id="8" name="صورة 7"/>
          <p:cNvPicPr>
            <a:picLocks noChangeAspect="1"/>
          </p:cNvPicPr>
          <p:nvPr/>
        </p:nvPicPr>
        <p:blipFill rotWithShape="1">
          <a:blip r:embed="rId4"/>
          <a:srcRect l="6405" r="4140" b="816"/>
          <a:stretch/>
        </p:blipFill>
        <p:spPr>
          <a:xfrm>
            <a:off x="773332" y="2897208"/>
            <a:ext cx="3577247" cy="32939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962810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 invX="1"/>
      </p:transition>
    </mc:Choice>
    <mc:Fallback xmlns="">
      <p:transition spd="slow" advClick="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/>
          <a:srcRect l="12990" t="3142" r="12214" b="2347"/>
          <a:stretch>
            <a:fillRect/>
          </a:stretch>
        </p:blipFill>
        <p:spPr bwMode="auto">
          <a:xfrm rot="10800000">
            <a:off x="215820" y="168725"/>
            <a:ext cx="11732844" cy="6426287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5" name="صورة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7587" y="495914"/>
            <a:ext cx="10844981" cy="1638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044243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 invX="1"/>
      </p:transition>
    </mc:Choice>
    <mc:Fallback xmlns="">
      <p:transition spd="slow" advClick="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/>
          <a:srcRect l="12990" t="3142" r="12214" b="2347"/>
          <a:stretch>
            <a:fillRect/>
          </a:stretch>
        </p:blipFill>
        <p:spPr bwMode="auto">
          <a:xfrm rot="10800000">
            <a:off x="215820" y="168725"/>
            <a:ext cx="11732844" cy="6426287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4" name="صورة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66868" y="565201"/>
            <a:ext cx="10306050" cy="1362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128559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 invX="1"/>
      </p:transition>
    </mc:Choice>
    <mc:Fallback xmlns="">
      <p:transition spd="slow" advClick="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/>
          <a:srcRect l="12990" t="3142" r="12214" b="2347"/>
          <a:stretch>
            <a:fillRect/>
          </a:stretch>
        </p:blipFill>
        <p:spPr bwMode="auto">
          <a:xfrm rot="10800000">
            <a:off x="215820" y="247383"/>
            <a:ext cx="11732844" cy="6426287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3" name="صورة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3017" y="615745"/>
            <a:ext cx="10458450" cy="1752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710915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 invX="1"/>
      </p:transition>
    </mc:Choice>
    <mc:Fallback xmlns="">
      <p:transition spd="slow" advClick="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/>
          <a:srcRect l="12990" t="3142" r="12214" b="2347"/>
          <a:stretch>
            <a:fillRect/>
          </a:stretch>
        </p:blipFill>
        <p:spPr bwMode="auto">
          <a:xfrm rot="10800000">
            <a:off x="215820" y="168725"/>
            <a:ext cx="11732844" cy="6426287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4" name="صورة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36535" y="449979"/>
            <a:ext cx="10315575" cy="27527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244726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 invX="1"/>
      </p:transition>
    </mc:Choice>
    <mc:Fallback xmlns="">
      <p:transition spd="slow" advClick="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/>
          <a:srcRect l="12990" t="3142" r="12214" b="2347"/>
          <a:stretch>
            <a:fillRect/>
          </a:stretch>
        </p:blipFill>
        <p:spPr bwMode="auto">
          <a:xfrm rot="10800000">
            <a:off x="215820" y="168725"/>
            <a:ext cx="11732844" cy="6426287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3" name="صورة 2"/>
          <p:cNvPicPr>
            <a:picLocks noChangeAspect="1"/>
          </p:cNvPicPr>
          <p:nvPr/>
        </p:nvPicPr>
        <p:blipFill rotWithShape="1">
          <a:blip r:embed="rId3"/>
          <a:srcRect t="3070"/>
          <a:stretch/>
        </p:blipFill>
        <p:spPr>
          <a:xfrm>
            <a:off x="891117" y="658761"/>
            <a:ext cx="10382250" cy="23912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641533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 invX="1"/>
      </p:transition>
    </mc:Choice>
    <mc:Fallback xmlns="">
      <p:transition spd="slow" advClick="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/>
          <a:srcRect l="12990" t="3142" r="12214" b="2347"/>
          <a:stretch>
            <a:fillRect/>
          </a:stretch>
        </p:blipFill>
        <p:spPr bwMode="auto">
          <a:xfrm rot="10800000">
            <a:off x="215820" y="168725"/>
            <a:ext cx="11732844" cy="6426287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4" name="صورة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10167" y="619739"/>
            <a:ext cx="10344150" cy="1390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60889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 invX="1"/>
      </p:transition>
    </mc:Choice>
    <mc:Fallback xmlns="">
      <p:transition spd="slow" advClick="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شريحة">
  <a:themeElements>
    <a:clrScheme name="شريحة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شريحة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شريحة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ppt/theme/theme2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7231</TotalTime>
  <Words>88</Words>
  <Application>Microsoft Office PowerPoint</Application>
  <PresentationFormat>شاشة عريضة</PresentationFormat>
  <Paragraphs>17</Paragraphs>
  <Slides>7</Slides>
  <Notes>1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12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7</vt:i4>
      </vt:variant>
    </vt:vector>
  </HeadingPairs>
  <TitlesOfParts>
    <vt:vector size="20" baseType="lpstr">
      <vt:lpstr>AL-Mohanad</vt:lpstr>
      <vt:lpstr>Al-QuranAlKareem</vt:lpstr>
      <vt:lpstr>Arial</vt:lpstr>
      <vt:lpstr>Calibri</vt:lpstr>
      <vt:lpstr>Century Gothic</vt:lpstr>
      <vt:lpstr>CYCLIC NUMBERS-BLACK</vt:lpstr>
      <vt:lpstr>itf shaheen pro</vt:lpstr>
      <vt:lpstr>itf shaheen pro Light</vt:lpstr>
      <vt:lpstr>itf Simah pro Arabic</vt:lpstr>
      <vt:lpstr>Tahoma</vt:lpstr>
      <vt:lpstr>Times New Roman</vt:lpstr>
      <vt:lpstr>Wingdings 3</vt:lpstr>
      <vt:lpstr>شريحة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rere hss</dc:creator>
  <cp:lastModifiedBy>Maher</cp:lastModifiedBy>
  <cp:revision>210</cp:revision>
  <cp:lastPrinted>2021-04-05T13:38:13Z</cp:lastPrinted>
  <dcterms:created xsi:type="dcterms:W3CDTF">2021-01-01T21:21:29Z</dcterms:created>
  <dcterms:modified xsi:type="dcterms:W3CDTF">2026-02-24T12:50:18Z</dcterms:modified>
</cp:coreProperties>
</file>