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8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7" r:id="rId10"/>
  </p:sldIdLst>
  <p:sldSz cx="9144000" cy="6858000" type="screen4x3"/>
  <p:notesSz cx="6858000" cy="9144000"/>
  <p:custDataLst>
    <p:tags r:id="rId12"/>
  </p:custDataLst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33" d="100"/>
          <a:sy n="33" d="100"/>
        </p:scale>
        <p:origin x="-2400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6C9119C-B70B-49A1-ABD2-63725FCFC25F}" type="datetimeFigureOut">
              <a:rPr lang="ar-SA"/>
              <a:pPr>
                <a:defRPr/>
              </a:pPr>
              <a:t>15/12/37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  <a:endParaRPr lang="ar-SA" noProof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3A0F68C-DF8C-45D4-9CAB-0B482A88CCD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48297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A0F68C-DF8C-45D4-9CAB-0B482A88CCD0}" type="slidenum">
              <a:rPr lang="ar-SA" smtClean="0"/>
              <a:pPr>
                <a:defRPr/>
              </a:pPr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6491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EE0967-42EC-4AD4-8C8A-DA68933927DD}" type="slidenum">
              <a:rPr lang="ar-S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ar-SA" smtClean="0"/>
          </a:p>
        </p:txBody>
      </p:sp>
    </p:spTree>
    <p:extLst>
      <p:ext uri="{BB962C8B-B14F-4D97-AF65-F5344CB8AC3E}">
        <p14:creationId xmlns:p14="http://schemas.microsoft.com/office/powerpoint/2010/main" val="3544257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5EA3D1-36EF-4CE5-B840-336E892B02B9}" type="slidenum">
              <a:rPr lang="ar-S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ar-SA" smtClean="0"/>
          </a:p>
        </p:txBody>
      </p:sp>
    </p:spTree>
    <p:extLst>
      <p:ext uri="{BB962C8B-B14F-4D97-AF65-F5344CB8AC3E}">
        <p14:creationId xmlns:p14="http://schemas.microsoft.com/office/powerpoint/2010/main" val="3363645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4D9B5C-796E-488B-8B51-E4AEFCCB77AD}" type="slidenum">
              <a:rPr lang="ar-S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ar-SA" smtClean="0"/>
          </a:p>
        </p:txBody>
      </p:sp>
    </p:spTree>
    <p:extLst>
      <p:ext uri="{BB962C8B-B14F-4D97-AF65-F5344CB8AC3E}">
        <p14:creationId xmlns:p14="http://schemas.microsoft.com/office/powerpoint/2010/main" val="1182558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0C72B0-6E8D-4502-9AA1-B3EB6B6B3D0D}" type="slidenum">
              <a:rPr lang="ar-S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ar-SA" smtClean="0"/>
          </a:p>
        </p:txBody>
      </p:sp>
    </p:spTree>
    <p:extLst>
      <p:ext uri="{BB962C8B-B14F-4D97-AF65-F5344CB8AC3E}">
        <p14:creationId xmlns:p14="http://schemas.microsoft.com/office/powerpoint/2010/main" val="3901788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5EE847-7FD9-4A71-AA03-6151C6B3898D}" type="slidenum">
              <a:rPr lang="ar-S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ar-SA" smtClean="0"/>
          </a:p>
        </p:txBody>
      </p:sp>
    </p:spTree>
    <p:extLst>
      <p:ext uri="{BB962C8B-B14F-4D97-AF65-F5344CB8AC3E}">
        <p14:creationId xmlns:p14="http://schemas.microsoft.com/office/powerpoint/2010/main" val="4211650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306D54-0ECC-42F3-96A7-3758E7142228}" type="slidenum">
              <a:rPr lang="ar-S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ar-SA" smtClean="0"/>
          </a:p>
        </p:txBody>
      </p:sp>
    </p:spTree>
    <p:extLst>
      <p:ext uri="{BB962C8B-B14F-4D97-AF65-F5344CB8AC3E}">
        <p14:creationId xmlns:p14="http://schemas.microsoft.com/office/powerpoint/2010/main" val="462473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03E00C-7448-4965-B353-92F21F7A2065}" type="slidenum">
              <a:rPr lang="ar-S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ar-SA" smtClean="0"/>
          </a:p>
        </p:txBody>
      </p:sp>
    </p:spTree>
    <p:extLst>
      <p:ext uri="{BB962C8B-B14F-4D97-AF65-F5344CB8AC3E}">
        <p14:creationId xmlns:p14="http://schemas.microsoft.com/office/powerpoint/2010/main" val="2465809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025439-9420-4A13-A9E5-9EE3D3B6CCE7}" type="slidenum">
              <a:rPr lang="ar-S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ar-SA" smtClean="0"/>
          </a:p>
        </p:txBody>
      </p:sp>
    </p:spTree>
    <p:extLst>
      <p:ext uri="{BB962C8B-B14F-4D97-AF65-F5344CB8AC3E}">
        <p14:creationId xmlns:p14="http://schemas.microsoft.com/office/powerpoint/2010/main" val="1082528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AEC71-6B8C-4B1B-BFFE-33B982CD5BBB}" type="datetime1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F15FE-6525-4316-9D4F-57CD5C3ABDA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13C6E-8E78-4D37-9456-1AC456CB8B8E}" type="datetime1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BDAC8-F6F8-4CF6-9BA6-B1A8E5C772B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9786E-4077-4F7A-9C88-F7B585D3C4F3}" type="datetime1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9AFDE-D67D-4BDF-BA7D-0EE841660855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3D8EC-C207-422A-A5A1-BB37B368AB23}" type="datetime1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2734D-7B77-4A26-A996-77213BFA829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E84A5-0472-4C72-B3DB-7BCA639E82CF}" type="datetime1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B6554-60D5-43EC-85F2-A7284EB0DA1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6D356-FB82-4CD2-A8E5-0F7854F1FF97}" type="datetime1">
              <a:rPr lang="ar-SA" smtClean="0"/>
              <a:t>15/12/37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A66D1-C31C-4147-878F-C33ED4FEF3F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98488-7916-48D5-A1B9-5B267A8F77F9}" type="datetime1">
              <a:rPr lang="ar-SA" smtClean="0"/>
              <a:t>15/12/37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0D654-F983-4B3A-BC33-7CFDBF0D2B25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87D02-3BFD-4EC5-949E-F00BF64ECAAC}" type="datetime1">
              <a:rPr lang="ar-SA" smtClean="0"/>
              <a:t>15/12/37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0D01C-8628-4164-8444-DB7A4C4A2F0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2D412-51EC-4844-A14A-67727C65B331}" type="datetime1">
              <a:rPr lang="ar-SA" smtClean="0"/>
              <a:t>15/12/37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E5805-BE3C-4392-AEFD-43C1AA19C8E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9249F-86C6-4188-A3C1-2877C7AD2826}" type="datetime1">
              <a:rPr lang="ar-SA" smtClean="0"/>
              <a:t>15/12/37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0061E-652B-4F4C-A71D-45D45749E61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F41B-1E8F-46A3-B345-968112D93C39}" type="datetime1">
              <a:rPr lang="ar-SA" smtClean="0"/>
              <a:t>15/12/37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0CF77-2E37-4EDE-98B0-DEA62B8AFE4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r="-2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CFEB57-061D-4CD8-8C73-2AB994F77152}" type="datetime1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04847B-369A-4836-84EB-C5E533F0A04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ransition advTm="1000"/>
  <p:timing>
    <p:tnLst>
      <p:par>
        <p:cTn id="1" dur="indefinite" restart="never" nodeType="tmRoot"/>
      </p:par>
    </p:tnLst>
  </p:timing>
  <p:hf sldNum="0" hd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audio" Target="../media/audio3.wav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3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audio" Target="../media/audio4.wav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audio" Target="../media/audio3.wav"/><Relationship Id="rId10" Type="http://schemas.openxmlformats.org/officeDocument/2006/relationships/image" Target="../media/image11.png"/><Relationship Id="rId19" Type="http://schemas.openxmlformats.org/officeDocument/2006/relationships/audio" Target="../media/audio5.wav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audio" Target="../media/audio4.wav"/><Relationship Id="rId3" Type="http://schemas.openxmlformats.org/officeDocument/2006/relationships/audio" Target="../media/audio1.wav"/><Relationship Id="rId21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9.png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6" Type="http://schemas.openxmlformats.org/officeDocument/2006/relationships/audio" Target="../media/audio3.wav"/><Relationship Id="rId20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8.png"/><Relationship Id="rId5" Type="http://schemas.openxmlformats.org/officeDocument/2006/relationships/image" Target="../media/image6.png"/><Relationship Id="rId15" Type="http://schemas.openxmlformats.org/officeDocument/2006/relationships/audio" Target="../media/audio2.wav"/><Relationship Id="rId10" Type="http://schemas.openxmlformats.org/officeDocument/2006/relationships/image" Target="../media/image17.png"/><Relationship Id="rId19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audio" Target="../media/audio4.wav"/><Relationship Id="rId3" Type="http://schemas.openxmlformats.org/officeDocument/2006/relationships/audio" Target="../media/audio1.wav"/><Relationship Id="rId21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6.png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6" Type="http://schemas.openxmlformats.org/officeDocument/2006/relationships/audio" Target="../media/audio3.wav"/><Relationship Id="rId20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audio" Target="../media/audio2.wav"/><Relationship Id="rId10" Type="http://schemas.openxmlformats.org/officeDocument/2006/relationships/image" Target="../media/image24.png"/><Relationship Id="rId19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33.png"/><Relationship Id="rId17" Type="http://schemas.openxmlformats.org/officeDocument/2006/relationships/audio" Target="../media/audio4.wav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32.png"/><Relationship Id="rId5" Type="http://schemas.openxmlformats.org/officeDocument/2006/relationships/image" Target="../media/image6.png"/><Relationship Id="rId15" Type="http://schemas.openxmlformats.org/officeDocument/2006/relationships/audio" Target="../media/audio3.wav"/><Relationship Id="rId10" Type="http://schemas.openxmlformats.org/officeDocument/2006/relationships/image" Target="../media/image31.png"/><Relationship Id="rId19" Type="http://schemas.openxmlformats.org/officeDocument/2006/relationships/audio" Target="../media/audio5.wav"/><Relationship Id="rId4" Type="http://schemas.openxmlformats.org/officeDocument/2006/relationships/image" Target="../media/image5.png"/><Relationship Id="rId9" Type="http://schemas.openxmlformats.org/officeDocument/2006/relationships/image" Target="../media/image30.png"/><Relationship Id="rId1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3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39.png"/><Relationship Id="rId17" Type="http://schemas.openxmlformats.org/officeDocument/2006/relationships/audio" Target="../media/audio4.wav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38.png"/><Relationship Id="rId5" Type="http://schemas.openxmlformats.org/officeDocument/2006/relationships/image" Target="../media/image6.png"/><Relationship Id="rId15" Type="http://schemas.openxmlformats.org/officeDocument/2006/relationships/audio" Target="../media/audio3.wav"/><Relationship Id="rId10" Type="http://schemas.openxmlformats.org/officeDocument/2006/relationships/image" Target="../media/image37.png"/><Relationship Id="rId19" Type="http://schemas.openxmlformats.org/officeDocument/2006/relationships/audio" Target="../media/audio5.wav"/><Relationship Id="rId4" Type="http://schemas.openxmlformats.org/officeDocument/2006/relationships/image" Target="../media/image5.png"/><Relationship Id="rId9" Type="http://schemas.openxmlformats.org/officeDocument/2006/relationships/image" Target="../media/image36.png"/><Relationship Id="rId1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audio" Target="../media/audio4.wav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audio" Target="../media/audio3.wav"/><Relationship Id="rId5" Type="http://schemas.openxmlformats.org/officeDocument/2006/relationships/image" Target="../media/image6.png"/><Relationship Id="rId15" Type="http://schemas.openxmlformats.org/officeDocument/2006/relationships/audio" Target="../media/audio5.wav"/><Relationship Id="rId10" Type="http://schemas.openxmlformats.org/officeDocument/2006/relationships/audio" Target="../media/audio2.wav"/><Relationship Id="rId4" Type="http://schemas.openxmlformats.org/officeDocument/2006/relationships/image" Target="../media/image5.png"/><Relationship Id="rId9" Type="http://schemas.openxmlformats.org/officeDocument/2006/relationships/image" Target="../media/image42.png"/><Relationship Id="rId1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audio" Target="../media/audio4.wav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audio" Target="../media/audio3.wav"/><Relationship Id="rId1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audio" Target="../media/audio4.wav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audio" Target="../media/audio3.wav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1538" y="714356"/>
            <a:ext cx="6215106" cy="2214578"/>
          </a:xfrm>
          <a:prstGeom prst="ellipseRibbon2">
            <a:avLst/>
          </a:prstGeom>
          <a:solidFill>
            <a:sysClr val="windowText" lastClr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rgbClr val="4BACC6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>
              <a:defRPr/>
            </a:pPr>
            <a:r>
              <a:rPr lang="ar-SA" altLang="ar-SA" sz="3200" b="1" kern="0" cap="all" dirty="0" smtClean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الرياضيات 5</a:t>
            </a:r>
          </a:p>
        </p:txBody>
      </p:sp>
      <p:sp>
        <p:nvSpPr>
          <p:cNvPr id="3" name="مستطيل 1"/>
          <p:cNvSpPr/>
          <p:nvPr/>
        </p:nvSpPr>
        <p:spPr>
          <a:xfrm>
            <a:off x="1189752" y="2928934"/>
            <a:ext cx="5453950" cy="2643206"/>
          </a:xfrm>
          <a:prstGeom prst="cloud">
            <a:avLst/>
          </a:prstGeom>
          <a:solidFill>
            <a:sysClr val="windowText" lastClr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rgbClr val="4BACC6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>
              <a:defRPr/>
            </a:pPr>
            <a:r>
              <a:rPr lang="ar-SA" altLang="ar-SA" sz="2300" b="1" kern="0" cap="all" dirty="0" smtClean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التعليم الثانوي</a:t>
            </a:r>
          </a:p>
          <a:p>
            <a:pPr marL="342900" indent="-342900" algn="ctr">
              <a:defRPr/>
            </a:pPr>
            <a:r>
              <a:rPr lang="ar-SA" altLang="ar-SA" sz="2300" b="1" kern="0" cap="all" dirty="0" smtClean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نظام المقررات</a:t>
            </a:r>
            <a:endParaRPr lang="ar-SA" altLang="ar-SA" sz="2300" b="1" kern="0" cap="all" dirty="0">
              <a:solidFill>
                <a:srgbClr val="66FF33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4" name="Group 26"/>
          <p:cNvGrpSpPr/>
          <p:nvPr/>
        </p:nvGrpSpPr>
        <p:grpSpPr>
          <a:xfrm>
            <a:off x="1643042" y="6288659"/>
            <a:ext cx="7033317" cy="569341"/>
            <a:chOff x="522972" y="6025776"/>
            <a:chExt cx="7484996" cy="842566"/>
          </a:xfrm>
        </p:grpSpPr>
        <p:sp>
          <p:nvSpPr>
            <p:cNvPr id="5" name="مخطط انسيابي: قرار 6">
              <a:hlinkClick r:id="" action="ppaction://hlinkshowjump?jump=firstslide"/>
              <a:hlinkHover r:id="" action="ppaction://noaction" highlightClick="1">
                <a:snd r:embed="rId4" name="الترجمة من Google.wav"/>
              </a:hlinkHover>
            </p:cNvPr>
            <p:cNvSpPr/>
            <p:nvPr/>
          </p:nvSpPr>
          <p:spPr>
            <a:xfrm>
              <a:off x="2214546" y="6153961"/>
              <a:ext cx="4857752" cy="714381"/>
            </a:xfrm>
            <a:prstGeom prst="ribbon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rgbClr val="DAEDEF">
                  <a:satMod val="175000"/>
                  <a:alpha val="40000"/>
                </a:srgbClr>
              </a:glo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342900" marR="0" lvl="0" indent="-34290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3600" b="1" i="0" u="none" strike="noStrike" kern="0" cap="all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ndalus" pitchFamily="18" charset="-78"/>
                  <a:cs typeface="Andalus" pitchFamily="18" charset="-78"/>
                </a:rPr>
                <a:t>الرئيسية</a:t>
              </a:r>
            </a:p>
          </p:txBody>
        </p:sp>
        <p:pic>
          <p:nvPicPr>
            <p:cNvPr id="6" name="Picture 5" descr="D:\Work2\exxit.png">
              <a:hlinkClick r:id="" action="ppaction://hlinkshowjump?jump=endshow"/>
              <a:hlinkHover r:id="" action="ppaction://noaction" highlightClick="1">
                <a:snd r:embed="rId5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72" y="6025780"/>
              <a:ext cx="908050" cy="717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 descr="D:\Work2\بprevios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58" b="13656"/>
            <a:stretch>
              <a:fillRect/>
            </a:stretch>
          </p:blipFill>
          <p:spPr bwMode="auto">
            <a:xfrm>
              <a:off x="6650646" y="6025776"/>
              <a:ext cx="1357322" cy="736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 descr="D:\Work2\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80" b="16904"/>
            <a:stretch>
              <a:fillRect/>
            </a:stretch>
          </p:blipFill>
          <p:spPr bwMode="auto">
            <a:xfrm>
              <a:off x="1278163" y="6025776"/>
              <a:ext cx="1185865" cy="714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عنصر نائب للتذييل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14563"/>
            <a:ext cx="10715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7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4313" y="0"/>
            <a:ext cx="21986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8" descr="E:\صور تصاميم\رياضيات\برجلة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865770">
            <a:off x="96838" y="1785937"/>
            <a:ext cx="1206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8" y="4214813"/>
            <a:ext cx="1285875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3143250" y="68263"/>
            <a:ext cx="6000750" cy="584775"/>
          </a:xfrm>
          <a:prstGeom prst="rect">
            <a:avLst/>
          </a:prstGeom>
          <a:solidFill>
            <a:sysClr val="windowText" lastClr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rgbClr val="4BACC6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>
              <a:defRPr/>
            </a:pPr>
            <a:r>
              <a:rPr lang="ar-SA" altLang="ar-SA" sz="3200" b="1" kern="0" cap="all" dirty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الدوال</a:t>
            </a:r>
          </a:p>
        </p:txBody>
      </p:sp>
      <p:pic>
        <p:nvPicPr>
          <p:cNvPr id="15375" name="Picture 1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43250" y="1000125"/>
            <a:ext cx="6000750" cy="58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43063" y="1857375"/>
            <a:ext cx="73247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6" name="Picture 2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71625" y="2857500"/>
            <a:ext cx="74295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ounded Rectangle 22"/>
          <p:cNvSpPr/>
          <p:nvPr/>
        </p:nvSpPr>
        <p:spPr>
          <a:xfrm>
            <a:off x="5429250" y="2357438"/>
            <a:ext cx="3714750" cy="4286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400" dirty="0">
                <a:solidFill>
                  <a:srgbClr val="FF0000"/>
                </a:solidFill>
                <a:latin typeface="Cambria Math" pitchFamily="18" charset="0"/>
              </a:rPr>
              <a:t>{  </a:t>
            </a:r>
            <a:r>
              <a:rPr lang="en-US" sz="2400" dirty="0">
                <a:solidFill>
                  <a:srgbClr val="FF0000"/>
                </a:solidFill>
                <a:latin typeface="Cambria Math" pitchFamily="18" charset="0"/>
                <a:cs typeface="Arial" pitchFamily="34" charset="0"/>
              </a:rPr>
              <a:t>2 ,  x ∈ R</a:t>
            </a:r>
            <a:r>
              <a:rPr lang="ar-SA" sz="2400" dirty="0">
                <a:solidFill>
                  <a:srgbClr val="FF0000"/>
                </a:solidFill>
                <a:latin typeface="Cambria Math" pitchFamily="18" charset="0"/>
              </a:rPr>
              <a:t>  </a:t>
            </a:r>
            <a:r>
              <a:rPr lang="en-US" sz="2400" dirty="0">
                <a:solidFill>
                  <a:srgbClr val="FF0000"/>
                </a:solidFill>
                <a:latin typeface="Cambria Math" pitchFamily="18" charset="0"/>
                <a:cs typeface="Arial" pitchFamily="34" charset="0"/>
              </a:rPr>
              <a:t> x| x ≤</a:t>
            </a:r>
            <a:r>
              <a:rPr lang="ar-SA" sz="2400" dirty="0">
                <a:solidFill>
                  <a:srgbClr val="FF0000"/>
                </a:solidFill>
                <a:latin typeface="Cambria Math" pitchFamily="18" charset="0"/>
              </a:rPr>
              <a:t>} 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500188" y="3286125"/>
            <a:ext cx="3714750" cy="428625"/>
          </a:xfrm>
          <a:prstGeom prst="round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dirty="0">
                <a:solidFill>
                  <a:srgbClr val="FF0000"/>
                </a:solidFill>
                <a:latin typeface="Cambria Math" pitchFamily="18" charset="0"/>
              </a:rPr>
              <a:t>{  </a:t>
            </a:r>
            <a:r>
              <a:rPr lang="en-US" dirty="0">
                <a:solidFill>
                  <a:srgbClr val="FF0000"/>
                </a:solidFill>
                <a:latin typeface="Cambria Math" pitchFamily="18" charset="0"/>
                <a:cs typeface="Arial" pitchFamily="34" charset="0"/>
              </a:rPr>
              <a:t>8 ∪  x &lt;0 ,  x ∈ R</a:t>
            </a:r>
            <a:r>
              <a:rPr lang="ar-SA" dirty="0">
                <a:solidFill>
                  <a:srgbClr val="FF0000"/>
                </a:solidFill>
                <a:latin typeface="Cambria Math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mbria Math" pitchFamily="18" charset="0"/>
                <a:cs typeface="Arial" pitchFamily="34" charset="0"/>
              </a:rPr>
              <a:t> x| x &gt;</a:t>
            </a:r>
            <a:r>
              <a:rPr lang="ar-SA" dirty="0">
                <a:solidFill>
                  <a:srgbClr val="FF0000"/>
                </a:solidFill>
                <a:latin typeface="Cambria Math" pitchFamily="18" charset="0"/>
              </a:rPr>
              <a:t>} 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429250" y="3286125"/>
            <a:ext cx="3714750" cy="4286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dirty="0">
                <a:solidFill>
                  <a:srgbClr val="FF0000"/>
                </a:solidFill>
                <a:latin typeface="Cambria Math" pitchFamily="18" charset="0"/>
              </a:rPr>
              <a:t>{  </a:t>
            </a:r>
            <a:r>
              <a:rPr lang="en-US" dirty="0">
                <a:solidFill>
                  <a:srgbClr val="FF0000"/>
                </a:solidFill>
                <a:latin typeface="Cambria Math" pitchFamily="18" charset="0"/>
                <a:cs typeface="Arial" pitchFamily="34" charset="0"/>
              </a:rPr>
              <a:t>3 ,  x ∈ R</a:t>
            </a:r>
            <a:r>
              <a:rPr lang="ar-SA" dirty="0">
                <a:solidFill>
                  <a:srgbClr val="FF0000"/>
                </a:solidFill>
                <a:latin typeface="Cambria Math" pitchFamily="18" charset="0"/>
              </a:rPr>
              <a:t>  </a:t>
            </a:r>
            <a:r>
              <a:rPr lang="en-US" dirty="0">
                <a:solidFill>
                  <a:srgbClr val="FF0000"/>
                </a:solidFill>
                <a:latin typeface="Cambria Math" pitchFamily="18" charset="0"/>
                <a:cs typeface="Arial" pitchFamily="34" charset="0"/>
              </a:rPr>
              <a:t> x| x &lt;</a:t>
            </a:r>
            <a:r>
              <a:rPr lang="ar-SA" dirty="0">
                <a:solidFill>
                  <a:srgbClr val="FF0000"/>
                </a:solidFill>
                <a:latin typeface="Cambria Math" pitchFamily="18" charset="0"/>
              </a:rPr>
              <a:t>} 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571625" y="2357438"/>
            <a:ext cx="3714750" cy="4286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dirty="0">
                <a:solidFill>
                  <a:srgbClr val="FF0000"/>
                </a:solidFill>
                <a:latin typeface="Cambria Math" pitchFamily="18" charset="0"/>
              </a:rPr>
              <a:t>{  </a:t>
            </a:r>
            <a:r>
              <a:rPr lang="en-US" dirty="0">
                <a:solidFill>
                  <a:srgbClr val="FF0000"/>
                </a:solidFill>
                <a:latin typeface="Cambria Math" pitchFamily="18" charset="0"/>
                <a:cs typeface="Arial" pitchFamily="34" charset="0"/>
              </a:rPr>
              <a:t>3,  x ∈ </a:t>
            </a:r>
            <a:r>
              <a:rPr lang="en-US" dirty="0" err="1">
                <a:solidFill>
                  <a:srgbClr val="FF0000"/>
                </a:solidFill>
                <a:latin typeface="Cambria Math" pitchFamily="18" charset="0"/>
                <a:cs typeface="Arial" pitchFamily="34" charset="0"/>
              </a:rPr>
              <a:t>i</a:t>
            </a:r>
            <a:r>
              <a:rPr lang="ar-SA" dirty="0">
                <a:solidFill>
                  <a:srgbClr val="FF0000"/>
                </a:solidFill>
                <a:latin typeface="Cambria Math" pitchFamily="18" charset="0"/>
              </a:rPr>
              <a:t>  </a:t>
            </a:r>
            <a:r>
              <a:rPr lang="en-US" dirty="0">
                <a:solidFill>
                  <a:srgbClr val="FF0000"/>
                </a:solidFill>
                <a:latin typeface="Cambria Math" pitchFamily="18" charset="0"/>
                <a:cs typeface="Arial" pitchFamily="34" charset="0"/>
              </a:rPr>
              <a:t> x| -6.5&lt;x ≤</a:t>
            </a:r>
            <a:r>
              <a:rPr lang="ar-SA" dirty="0">
                <a:solidFill>
                  <a:srgbClr val="FF0000"/>
                </a:solidFill>
                <a:latin typeface="Cambria Math" pitchFamily="18" charset="0"/>
              </a:rPr>
              <a:t>} </a:t>
            </a:r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15383" name="Picture 2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71875" y="3786188"/>
            <a:ext cx="5572125" cy="485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82" name="Picture 2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286500" y="4429125"/>
            <a:ext cx="28575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5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643188" y="4429125"/>
            <a:ext cx="2543175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Oval 29"/>
          <p:cNvSpPr/>
          <p:nvPr/>
        </p:nvSpPr>
        <p:spPr>
          <a:xfrm>
            <a:off x="5286375" y="4714875"/>
            <a:ext cx="1071563" cy="928688"/>
          </a:xfrm>
          <a:prstGeom prst="ellipse">
            <a:avLst/>
          </a:prstGeom>
          <a:solidFill>
            <a:sysClr val="windowText" lastClr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rgbClr val="4BACC6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342900" indent="-342900" algn="ctr">
              <a:defRPr/>
            </a:pPr>
            <a:r>
              <a:rPr lang="ar-SA" altLang="ar-SA" sz="3200" b="1" kern="0" cap="all" dirty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دالة</a:t>
            </a:r>
          </a:p>
        </p:txBody>
      </p:sp>
      <p:sp>
        <p:nvSpPr>
          <p:cNvPr id="31" name="Oval 30"/>
          <p:cNvSpPr/>
          <p:nvPr/>
        </p:nvSpPr>
        <p:spPr>
          <a:xfrm>
            <a:off x="1714500" y="4857750"/>
            <a:ext cx="1071563" cy="9286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 ليست دالة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643042" y="6288659"/>
            <a:ext cx="7033317" cy="569341"/>
            <a:chOff x="522972" y="6025776"/>
            <a:chExt cx="7484996" cy="842566"/>
          </a:xfrm>
        </p:grpSpPr>
        <p:sp>
          <p:nvSpPr>
            <p:cNvPr id="28" name="مخطط انسيابي: قرار 6">
              <a:hlinkClick r:id="" action="ppaction://hlinkshowjump?jump=firstslide"/>
              <a:hlinkHover r:id="" action="ppaction://noaction" highlightClick="1">
                <a:snd r:embed="rId14" name="الترجمة من Google.wav"/>
              </a:hlinkHover>
            </p:cNvPr>
            <p:cNvSpPr/>
            <p:nvPr/>
          </p:nvSpPr>
          <p:spPr>
            <a:xfrm>
              <a:off x="2214546" y="6153961"/>
              <a:ext cx="4857752" cy="714381"/>
            </a:xfrm>
            <a:prstGeom prst="ribbon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rgbClr val="DAEDEF">
                  <a:satMod val="175000"/>
                  <a:alpha val="40000"/>
                </a:srgbClr>
              </a:glo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342900" marR="0" lvl="0" indent="-34290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3600" b="1" i="0" u="none" strike="noStrike" kern="0" cap="all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ndalus" pitchFamily="18" charset="-78"/>
                  <a:cs typeface="Andalus" pitchFamily="18" charset="-78"/>
                </a:rPr>
                <a:t>الرئيسية</a:t>
              </a:r>
            </a:p>
          </p:txBody>
        </p:sp>
        <p:pic>
          <p:nvPicPr>
            <p:cNvPr id="29" name="Picture 5" descr="D:\Work2\exxit.png">
              <a:hlinkClick r:id="" action="ppaction://hlinkshowjump?jump=endshow"/>
              <a:hlinkHover r:id="" action="ppaction://noaction" highlightClick="1">
                <a:snd r:embed="rId15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72" y="6025780"/>
              <a:ext cx="908050" cy="717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3" descr="D:\Work2\بprevios.png">
              <a:hlinkClick r:id="" action="ppaction://hlinkshowjump?jump=previousslide"/>
              <a:hlinkHover r:id="" action="ppaction://noaction" highlightClick="1">
                <a:snd r:embed="rId1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58" b="13656"/>
            <a:stretch>
              <a:fillRect/>
            </a:stretch>
          </p:blipFill>
          <p:spPr bwMode="auto">
            <a:xfrm>
              <a:off x="6650646" y="6025776"/>
              <a:ext cx="1357322" cy="736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4" descr="D:\Work2\next.png">
              <a:hlinkClick r:id="" action="ppaction://hlinkshowjump?jump=nextslide"/>
              <a:hlinkHover r:id="" action="ppaction://noaction" highlightClick="1">
                <a:snd r:embed="rId1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80" b="16904"/>
            <a:stretch>
              <a:fillRect/>
            </a:stretch>
          </p:blipFill>
          <p:spPr bwMode="auto">
            <a:xfrm>
              <a:off x="1278163" y="6025776"/>
              <a:ext cx="1185865" cy="714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4" grpId="0" animBg="1"/>
      <p:bldP spid="25" grpId="0" animBg="1"/>
      <p:bldP spid="26" grpId="0" animBg="1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14563"/>
            <a:ext cx="10715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7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4313" y="0"/>
            <a:ext cx="21986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8" descr="E:\صور تصاميم\رياضيات\برجلة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865770">
            <a:off x="96838" y="1785937"/>
            <a:ext cx="1206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8" y="4214813"/>
            <a:ext cx="1285875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3143250" y="68263"/>
            <a:ext cx="6000750" cy="584775"/>
          </a:xfrm>
          <a:prstGeom prst="rect">
            <a:avLst/>
          </a:prstGeom>
          <a:solidFill>
            <a:sysClr val="windowText" lastClr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rgbClr val="4BACC6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>
              <a:defRPr/>
            </a:pPr>
            <a:r>
              <a:rPr lang="ar-SA" altLang="ar-SA" sz="3200" b="1" kern="0" cap="all" dirty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الدوال</a:t>
            </a:r>
          </a:p>
        </p:txBody>
      </p:sp>
      <p:pic>
        <p:nvPicPr>
          <p:cNvPr id="16398" name="Picture 1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57563" y="1143000"/>
            <a:ext cx="5448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9" name="Picture 1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57625" y="1857375"/>
            <a:ext cx="50768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2286000" y="1500188"/>
            <a:ext cx="1071563" cy="92868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دالة</a:t>
            </a:r>
          </a:p>
        </p:txBody>
      </p:sp>
      <p:pic>
        <p:nvPicPr>
          <p:cNvPr id="16401" name="Picture 1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86563" y="2500313"/>
            <a:ext cx="21812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5715000" y="2357438"/>
            <a:ext cx="1071563" cy="92868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دالة</a:t>
            </a:r>
          </a:p>
        </p:txBody>
      </p:sp>
      <p:pic>
        <p:nvPicPr>
          <p:cNvPr id="16403" name="Picture 1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214688" y="2714625"/>
            <a:ext cx="18669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val 19"/>
          <p:cNvSpPr/>
          <p:nvPr/>
        </p:nvSpPr>
        <p:spPr>
          <a:xfrm>
            <a:off x="1714500" y="2571750"/>
            <a:ext cx="1071563" cy="9286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 ليست دالة</a:t>
            </a:r>
          </a:p>
        </p:txBody>
      </p:sp>
      <p:pic>
        <p:nvPicPr>
          <p:cNvPr id="16405" name="Picture 1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786438" y="3357563"/>
            <a:ext cx="3162300" cy="3286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406" name="Picture 1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357813" y="3786188"/>
            <a:ext cx="37861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7" name="Picture 2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643563" y="4214813"/>
            <a:ext cx="3500437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Left Arrow 23"/>
          <p:cNvSpPr/>
          <p:nvPr/>
        </p:nvSpPr>
        <p:spPr>
          <a:xfrm>
            <a:off x="5214938" y="4214813"/>
            <a:ext cx="2071687" cy="42862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5" name="Left Arrow 24"/>
          <p:cNvSpPr/>
          <p:nvPr/>
        </p:nvSpPr>
        <p:spPr>
          <a:xfrm>
            <a:off x="5214938" y="4714875"/>
            <a:ext cx="2071687" cy="42862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6" name="Left Arrow 25"/>
          <p:cNvSpPr/>
          <p:nvPr/>
        </p:nvSpPr>
        <p:spPr>
          <a:xfrm>
            <a:off x="5214938" y="5357813"/>
            <a:ext cx="2071687" cy="42862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8" name="Rounded Rectangle 27"/>
          <p:cNvSpPr/>
          <p:nvPr/>
        </p:nvSpPr>
        <p:spPr>
          <a:xfrm>
            <a:off x="3286125" y="4214813"/>
            <a:ext cx="1643063" cy="3571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</a:rPr>
              <a:t>10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428875" y="4786313"/>
            <a:ext cx="2500313" cy="3571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</a:rPr>
              <a:t>12x</a:t>
            </a:r>
            <a:r>
              <a:rPr lang="en-US" sz="2000" b="1" baseline="30000" dirty="0">
                <a:solidFill>
                  <a:srgbClr val="FF0000"/>
                </a:solidFill>
              </a:rPr>
              <a:t>2</a:t>
            </a:r>
            <a:r>
              <a:rPr lang="en-US" sz="2000" b="1" dirty="0">
                <a:solidFill>
                  <a:srgbClr val="FF0000"/>
                </a:solidFill>
              </a:rPr>
              <a:t>  +1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endParaRPr lang="ar-SA" sz="2400" b="1" baseline="30000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428875" y="5357813"/>
            <a:ext cx="2571750" cy="3571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2</a:t>
            </a:r>
            <a:r>
              <a:rPr lang="en-US" sz="2400" b="1" dirty="0">
                <a:solidFill>
                  <a:srgbClr val="FF0000"/>
                </a:solidFill>
              </a:rPr>
              <a:t>  +8x +1 </a:t>
            </a:r>
            <a:endParaRPr lang="ar-SA" sz="2400" dirty="0"/>
          </a:p>
        </p:txBody>
      </p:sp>
      <p:grpSp>
        <p:nvGrpSpPr>
          <p:cNvPr id="31" name="Group 26"/>
          <p:cNvGrpSpPr/>
          <p:nvPr/>
        </p:nvGrpSpPr>
        <p:grpSpPr>
          <a:xfrm>
            <a:off x="1643042" y="6288659"/>
            <a:ext cx="7033317" cy="569341"/>
            <a:chOff x="522972" y="6025776"/>
            <a:chExt cx="7484996" cy="842566"/>
          </a:xfrm>
        </p:grpSpPr>
        <p:sp>
          <p:nvSpPr>
            <p:cNvPr id="32" name="مخطط انسيابي: قرار 6">
              <a:hlinkClick r:id="" action="ppaction://hlinkshowjump?jump=firstslide"/>
              <a:hlinkHover r:id="" action="ppaction://noaction" highlightClick="1">
                <a:snd r:embed="rId15" name="الترجمة من Google.wav"/>
              </a:hlinkHover>
            </p:cNvPr>
            <p:cNvSpPr/>
            <p:nvPr/>
          </p:nvSpPr>
          <p:spPr>
            <a:xfrm>
              <a:off x="2214546" y="6153961"/>
              <a:ext cx="4857752" cy="714381"/>
            </a:xfrm>
            <a:prstGeom prst="ribbon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rgbClr val="DAEDEF">
                  <a:satMod val="175000"/>
                  <a:alpha val="40000"/>
                </a:srgbClr>
              </a:glo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342900" marR="0" lvl="0" indent="-34290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3600" b="1" i="0" u="none" strike="noStrike" kern="0" cap="all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ndalus" pitchFamily="18" charset="-78"/>
                  <a:cs typeface="Andalus" pitchFamily="18" charset="-78"/>
                </a:rPr>
                <a:t>الرئيسية</a:t>
              </a:r>
            </a:p>
          </p:txBody>
        </p:sp>
        <p:pic>
          <p:nvPicPr>
            <p:cNvPr id="33" name="Picture 5" descr="D:\Work2\exxit.png">
              <a:hlinkClick r:id="" action="ppaction://hlinkshowjump?jump=endshow"/>
              <a:hlinkHover r:id="" action="ppaction://noaction" highlightClick="1">
                <a:snd r:embed="rId16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72" y="6025780"/>
              <a:ext cx="908050" cy="717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3" descr="D:\Work2\بprevios.png">
              <a:hlinkClick r:id="" action="ppaction://hlinkshowjump?jump=previousslide"/>
              <a:hlinkHover r:id="" action="ppaction://noaction" highlightClick="1">
                <a:snd r:embed="rId18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58" b="13656"/>
            <a:stretch>
              <a:fillRect/>
            </a:stretch>
          </p:blipFill>
          <p:spPr bwMode="auto">
            <a:xfrm>
              <a:off x="6650646" y="6025776"/>
              <a:ext cx="1357322" cy="736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4" descr="D:\Work2\next.png">
              <a:hlinkClick r:id="" action="ppaction://hlinkshowjump?jump=nextslide"/>
              <a:hlinkHover r:id="" action="ppaction://noaction" highlightClick="1">
                <a:snd r:embed="rId20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80" b="16904"/>
            <a:stretch>
              <a:fillRect/>
            </a:stretch>
          </p:blipFill>
          <p:spPr bwMode="auto">
            <a:xfrm>
              <a:off x="1278163" y="6025776"/>
              <a:ext cx="1185865" cy="714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14563"/>
            <a:ext cx="10715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7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4313" y="0"/>
            <a:ext cx="21986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8" descr="E:\صور تصاميم\رياضيات\برجلة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865770">
            <a:off x="96838" y="1785937"/>
            <a:ext cx="1206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8" y="4214813"/>
            <a:ext cx="1285875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3143250" y="68263"/>
            <a:ext cx="6000750" cy="1077218"/>
          </a:xfrm>
          <a:prstGeom prst="rect">
            <a:avLst/>
          </a:prstGeom>
          <a:solidFill>
            <a:sysClr val="windowText" lastClr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rgbClr val="4BACC6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>
              <a:defRPr/>
            </a:pPr>
            <a:r>
              <a:rPr lang="ar-SA" altLang="ar-SA" sz="3200" b="1" kern="0" cap="all" dirty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تحليل التمثيلات البيانية للدوال والعلاقات</a:t>
            </a:r>
          </a:p>
        </p:txBody>
      </p:sp>
      <p:pic>
        <p:nvPicPr>
          <p:cNvPr id="17422" name="Picture 1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28850" y="1214438"/>
            <a:ext cx="6915150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23" name="Picture 1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57313" y="2286000"/>
            <a:ext cx="292417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1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72375" y="2286000"/>
            <a:ext cx="981075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1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715250" y="2786063"/>
            <a:ext cx="857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1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715250" y="3500438"/>
            <a:ext cx="8429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ounded Rectangle 18"/>
          <p:cNvSpPr/>
          <p:nvPr/>
        </p:nvSpPr>
        <p:spPr>
          <a:xfrm>
            <a:off x="5286375" y="3500438"/>
            <a:ext cx="1643063" cy="3571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</a:rPr>
              <a:t>12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286375" y="2857500"/>
            <a:ext cx="1643063" cy="35718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</a:rPr>
              <a:t>5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286375" y="2286000"/>
            <a:ext cx="1643063" cy="35718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</a:rPr>
              <a:t>9</a:t>
            </a:r>
            <a:endParaRPr lang="ar-SA" sz="2000" b="1" dirty="0">
              <a:solidFill>
                <a:srgbClr val="FF0000"/>
              </a:solidFill>
            </a:endParaRPr>
          </a:p>
        </p:txBody>
      </p:sp>
      <p:pic>
        <p:nvPicPr>
          <p:cNvPr id="17427" name="Picture 1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71625" y="4000500"/>
            <a:ext cx="7215188" cy="419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31" name="Picture 2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571625" y="4572000"/>
            <a:ext cx="24384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7286625" y="4572000"/>
            <a:ext cx="1643063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المجال</a:t>
            </a:r>
          </a:p>
        </p:txBody>
      </p:sp>
      <p:sp>
        <p:nvSpPr>
          <p:cNvPr id="25" name="Oval 24"/>
          <p:cNvSpPr/>
          <p:nvPr/>
        </p:nvSpPr>
        <p:spPr>
          <a:xfrm>
            <a:off x="7072313" y="5429250"/>
            <a:ext cx="171450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المدى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143375" y="4572000"/>
            <a:ext cx="2643188" cy="35718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rgbClr val="FF0000"/>
                </a:solidFill>
                <a:latin typeface="Cambria Math"/>
                <a:ea typeface="Cambria Math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Cambria Math"/>
                <a:ea typeface="Cambria Math"/>
              </a:rPr>
              <a:t>[-4 , 3]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857625" y="5500688"/>
            <a:ext cx="3071813" cy="3571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Cambria Math"/>
                <a:ea typeface="Cambria Math"/>
              </a:rPr>
              <a:t>[-6 , 6]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857625" y="5000625"/>
            <a:ext cx="3500438" cy="4286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>
                <a:solidFill>
                  <a:srgbClr val="FF0000"/>
                </a:solidFill>
                <a:latin typeface="Cambria Math" pitchFamily="18" charset="0"/>
              </a:rPr>
              <a:t>{  </a:t>
            </a:r>
            <a:r>
              <a:rPr lang="en-US">
                <a:solidFill>
                  <a:srgbClr val="FF0000"/>
                </a:solidFill>
                <a:latin typeface="Cambria Math" pitchFamily="18" charset="0"/>
                <a:cs typeface="Arial" pitchFamily="34" charset="0"/>
              </a:rPr>
              <a:t>3,  x ∈ R</a:t>
            </a:r>
            <a:r>
              <a:rPr lang="ar-SA">
                <a:solidFill>
                  <a:srgbClr val="FF0000"/>
                </a:solidFill>
                <a:latin typeface="Cambria Math" pitchFamily="18" charset="0"/>
              </a:rPr>
              <a:t>  </a:t>
            </a:r>
            <a:r>
              <a:rPr lang="en-US">
                <a:solidFill>
                  <a:srgbClr val="FF0000"/>
                </a:solidFill>
                <a:latin typeface="Cambria Math" pitchFamily="18" charset="0"/>
                <a:cs typeface="Arial" pitchFamily="34" charset="0"/>
              </a:rPr>
              <a:t> x| -4 ≤ x ≤</a:t>
            </a:r>
            <a:r>
              <a:rPr lang="ar-SA">
                <a:solidFill>
                  <a:srgbClr val="FF0000"/>
                </a:solidFill>
                <a:latin typeface="Cambria Math" pitchFamily="18" charset="0"/>
              </a:rPr>
              <a:t>} </a:t>
            </a:r>
            <a:endParaRPr lang="ar-SA">
              <a:solidFill>
                <a:srgbClr val="FF0000"/>
              </a:solidFill>
            </a:endParaRPr>
          </a:p>
        </p:txBody>
      </p:sp>
      <p:grpSp>
        <p:nvGrpSpPr>
          <p:cNvPr id="29" name="Group 26"/>
          <p:cNvGrpSpPr/>
          <p:nvPr/>
        </p:nvGrpSpPr>
        <p:grpSpPr>
          <a:xfrm>
            <a:off x="1643042" y="6288659"/>
            <a:ext cx="7033317" cy="569341"/>
            <a:chOff x="522972" y="6025776"/>
            <a:chExt cx="7484996" cy="842566"/>
          </a:xfrm>
        </p:grpSpPr>
        <p:sp>
          <p:nvSpPr>
            <p:cNvPr id="30" name="مخطط انسيابي: قرار 6">
              <a:hlinkClick r:id="" action="ppaction://hlinkshowjump?jump=firstslide"/>
              <a:hlinkHover r:id="" action="ppaction://noaction" highlightClick="1">
                <a:snd r:embed="rId15" name="الترجمة من Google.wav"/>
              </a:hlinkHover>
            </p:cNvPr>
            <p:cNvSpPr/>
            <p:nvPr/>
          </p:nvSpPr>
          <p:spPr>
            <a:xfrm>
              <a:off x="2214546" y="6153961"/>
              <a:ext cx="4857752" cy="714381"/>
            </a:xfrm>
            <a:prstGeom prst="ribbon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rgbClr val="DAEDEF">
                  <a:satMod val="175000"/>
                  <a:alpha val="40000"/>
                </a:srgbClr>
              </a:glo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342900" marR="0" lvl="0" indent="-34290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3600" b="1" i="0" u="none" strike="noStrike" kern="0" cap="all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ndalus" pitchFamily="18" charset="-78"/>
                  <a:cs typeface="Andalus" pitchFamily="18" charset="-78"/>
                </a:rPr>
                <a:t>الرئيسية</a:t>
              </a:r>
            </a:p>
          </p:txBody>
        </p:sp>
        <p:pic>
          <p:nvPicPr>
            <p:cNvPr id="31" name="Picture 5" descr="D:\Work2\exxit.png">
              <a:hlinkClick r:id="" action="ppaction://hlinkshowjump?jump=endshow"/>
              <a:hlinkHover r:id="" action="ppaction://noaction" highlightClick="1">
                <a:snd r:embed="rId16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72" y="6025780"/>
              <a:ext cx="908050" cy="717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3" descr="D:\Work2\بprevios.png">
              <a:hlinkClick r:id="" action="ppaction://hlinkshowjump?jump=previousslide"/>
              <a:hlinkHover r:id="" action="ppaction://noaction" highlightClick="1">
                <a:snd r:embed="rId18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58" b="13656"/>
            <a:stretch>
              <a:fillRect/>
            </a:stretch>
          </p:blipFill>
          <p:spPr bwMode="auto">
            <a:xfrm>
              <a:off x="6650646" y="6025776"/>
              <a:ext cx="1357322" cy="736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4" descr="D:\Work2\next.png">
              <a:hlinkClick r:id="" action="ppaction://hlinkshowjump?jump=nextslide"/>
              <a:hlinkHover r:id="" action="ppaction://noaction" highlightClick="1">
                <a:snd r:embed="rId20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80" b="16904"/>
            <a:stretch>
              <a:fillRect/>
            </a:stretch>
          </p:blipFill>
          <p:spPr bwMode="auto">
            <a:xfrm>
              <a:off x="1278163" y="6025776"/>
              <a:ext cx="1185865" cy="714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4" dur="1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9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14563"/>
            <a:ext cx="10715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7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4313" y="0"/>
            <a:ext cx="21986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8" descr="E:\صور تصاميم\رياضيات\برجلة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865770">
            <a:off x="96838" y="1785937"/>
            <a:ext cx="1206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8" y="4214813"/>
            <a:ext cx="1285875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3143250" y="68263"/>
            <a:ext cx="6000750" cy="1077218"/>
          </a:xfrm>
          <a:prstGeom prst="rect">
            <a:avLst/>
          </a:prstGeom>
          <a:solidFill>
            <a:sysClr val="windowText" lastClr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rgbClr val="4BACC6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>
              <a:defRPr/>
            </a:pPr>
            <a:r>
              <a:rPr lang="ar-SA" altLang="ar-SA" sz="2400" b="1" kern="0" cap="all" dirty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تحليل التمثيلات البيانية للدوال والعلاقات</a:t>
            </a:r>
          </a:p>
        </p:txBody>
      </p:sp>
      <p:pic>
        <p:nvPicPr>
          <p:cNvPr id="18446" name="Picture 1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28813" y="1285875"/>
            <a:ext cx="6934200" cy="838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47" name="Picture 1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00188" y="2357438"/>
            <a:ext cx="250031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ounded Rectangle 16"/>
          <p:cNvSpPr/>
          <p:nvPr/>
        </p:nvSpPr>
        <p:spPr>
          <a:xfrm>
            <a:off x="4071938" y="2286000"/>
            <a:ext cx="5072062" cy="121443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المقطع 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ar-SA" sz="2400" b="1" dirty="0">
                <a:solidFill>
                  <a:srgbClr val="FF0000"/>
                </a:solidFill>
              </a:rPr>
              <a:t>بيانيا هو   </a:t>
            </a:r>
            <a:r>
              <a:rPr lang="en-US" sz="2400" b="1" dirty="0">
                <a:solidFill>
                  <a:srgbClr val="FF0000"/>
                </a:solidFill>
              </a:rPr>
              <a:t>(0  ,  - 8 )</a:t>
            </a:r>
          </a:p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المقطع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ar-SA" sz="2400" b="1" dirty="0">
                <a:solidFill>
                  <a:srgbClr val="FF0000"/>
                </a:solidFill>
              </a:rPr>
              <a:t>جبريا </a:t>
            </a:r>
            <a:r>
              <a:rPr lang="en-US" sz="2400" b="1" dirty="0">
                <a:solidFill>
                  <a:srgbClr val="FF0000"/>
                </a:solidFill>
              </a:rPr>
              <a:t>f(0)</a:t>
            </a:r>
            <a:r>
              <a:rPr lang="ar-SA" sz="2400" b="1" dirty="0">
                <a:solidFill>
                  <a:srgbClr val="FF0000"/>
                </a:solidFill>
              </a:rPr>
              <a:t> = </a:t>
            </a:r>
            <a:r>
              <a:rPr lang="en-US" sz="2400" b="1" dirty="0">
                <a:solidFill>
                  <a:srgbClr val="FF0000"/>
                </a:solidFill>
              </a:rPr>
              <a:t> -8= - 4 - 4 </a:t>
            </a:r>
          </a:p>
          <a:p>
            <a:pPr algn="ctr">
              <a:defRPr/>
            </a:pPr>
            <a:endParaRPr lang="ar-SA" dirty="0"/>
          </a:p>
        </p:txBody>
      </p:sp>
      <p:pic>
        <p:nvPicPr>
          <p:cNvPr id="18448" name="Picture 1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14500" y="3714750"/>
            <a:ext cx="7143750" cy="7858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50" name="Picture 1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00750" y="4643438"/>
            <a:ext cx="31432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ounded Rectangle 18"/>
          <p:cNvSpPr/>
          <p:nvPr/>
        </p:nvSpPr>
        <p:spPr>
          <a:xfrm>
            <a:off x="1500188" y="5072063"/>
            <a:ext cx="4572000" cy="7858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المنحنى متماثل حول نقطة الاصل</a:t>
            </a:r>
          </a:p>
          <a:p>
            <a:pPr algn="ctr">
              <a:defRPr/>
            </a:pPr>
            <a:endParaRPr lang="ar-SA" sz="2400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ar-SA" dirty="0"/>
          </a:p>
          <a:p>
            <a:pPr algn="ctr">
              <a:defRPr/>
            </a:pPr>
            <a:endParaRPr lang="ar-SA" dirty="0"/>
          </a:p>
          <a:p>
            <a:pPr algn="ctr">
              <a:defRPr/>
            </a:pPr>
            <a:endParaRPr lang="ar-SA" dirty="0"/>
          </a:p>
        </p:txBody>
      </p:sp>
      <p:pic>
        <p:nvPicPr>
          <p:cNvPr id="18452" name="Picture 1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052888" y="5143500"/>
            <a:ext cx="18811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3" name="Picture 1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714500" y="5143500"/>
            <a:ext cx="226695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Group 26"/>
          <p:cNvGrpSpPr/>
          <p:nvPr/>
        </p:nvGrpSpPr>
        <p:grpSpPr>
          <a:xfrm>
            <a:off x="1643042" y="6288659"/>
            <a:ext cx="7033317" cy="569341"/>
            <a:chOff x="522972" y="6025776"/>
            <a:chExt cx="7484996" cy="842566"/>
          </a:xfrm>
        </p:grpSpPr>
        <p:sp>
          <p:nvSpPr>
            <p:cNvPr id="23" name="مخطط انسيابي: قرار 6">
              <a:hlinkClick r:id="" action="ppaction://hlinkshowjump?jump=firstslide"/>
              <a:hlinkHover r:id="" action="ppaction://noaction" highlightClick="1">
                <a:snd r:embed="rId14" name="الترجمة من Google.wav"/>
              </a:hlinkHover>
            </p:cNvPr>
            <p:cNvSpPr/>
            <p:nvPr/>
          </p:nvSpPr>
          <p:spPr>
            <a:xfrm>
              <a:off x="2214546" y="6153961"/>
              <a:ext cx="4857752" cy="714381"/>
            </a:xfrm>
            <a:prstGeom prst="ribbon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rgbClr val="DAEDEF">
                  <a:satMod val="175000"/>
                  <a:alpha val="40000"/>
                </a:srgbClr>
              </a:glo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342900" marR="0" lvl="0" indent="-34290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3600" b="1" i="0" u="none" strike="noStrike" kern="0" cap="all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ndalus" pitchFamily="18" charset="-78"/>
                  <a:cs typeface="Andalus" pitchFamily="18" charset="-78"/>
                </a:rPr>
                <a:t>الرئيسية</a:t>
              </a:r>
            </a:p>
          </p:txBody>
        </p:sp>
        <p:pic>
          <p:nvPicPr>
            <p:cNvPr id="24" name="Picture 5" descr="D:\Work2\exxit.png">
              <a:hlinkClick r:id="" action="ppaction://hlinkshowjump?jump=endshow"/>
              <a:hlinkHover r:id="" action="ppaction://noaction" highlightClick="1">
                <a:snd r:embed="rId15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72" y="6025780"/>
              <a:ext cx="908050" cy="717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3" descr="D:\Work2\بprevios.png">
              <a:hlinkClick r:id="" action="ppaction://hlinkshowjump?jump=previousslide"/>
              <a:hlinkHover r:id="" action="ppaction://noaction" highlightClick="1">
                <a:snd r:embed="rId1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58" b="13656"/>
            <a:stretch>
              <a:fillRect/>
            </a:stretch>
          </p:blipFill>
          <p:spPr bwMode="auto">
            <a:xfrm>
              <a:off x="6650646" y="6025776"/>
              <a:ext cx="1357322" cy="736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4" descr="D:\Work2\next.png">
              <a:hlinkClick r:id="" action="ppaction://hlinkshowjump?jump=nextslide"/>
              <a:hlinkHover r:id="" action="ppaction://noaction" highlightClick="1">
                <a:snd r:embed="rId1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80" b="16904"/>
            <a:stretch>
              <a:fillRect/>
            </a:stretch>
          </p:blipFill>
          <p:spPr bwMode="auto">
            <a:xfrm>
              <a:off x="1278163" y="6025776"/>
              <a:ext cx="1185865" cy="714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3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14563"/>
            <a:ext cx="10715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7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4313" y="0"/>
            <a:ext cx="21986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8" descr="E:\صور تصاميم\رياضيات\برجلة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865770">
            <a:off x="96838" y="1785937"/>
            <a:ext cx="1206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8" y="4214813"/>
            <a:ext cx="1285875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3143250" y="68263"/>
            <a:ext cx="6000750" cy="830997"/>
          </a:xfrm>
          <a:prstGeom prst="rect">
            <a:avLst/>
          </a:prstGeom>
          <a:solidFill>
            <a:sysClr val="windowText" lastClr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rgbClr val="4BACC6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>
              <a:defRPr/>
            </a:pPr>
            <a:r>
              <a:rPr lang="ar-SA" altLang="ar-SA" sz="2400" b="1" kern="0" cap="all" dirty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الاتصال وسلوك طرفى التمثيل البيانى والنهايات</a:t>
            </a:r>
          </a:p>
        </p:txBody>
      </p:sp>
      <p:pic>
        <p:nvPicPr>
          <p:cNvPr id="19470" name="Picture 1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43063" y="1143000"/>
            <a:ext cx="7500937" cy="590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471" name="Picture 1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86375" y="1928813"/>
            <a:ext cx="35433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2714625" y="2928938"/>
          <a:ext cx="6096000" cy="741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-2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-3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30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-6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-15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-10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45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472" name="Picture 1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57813" y="3857625"/>
            <a:ext cx="3481387" cy="357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73" name="Picture 1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85938" y="3857625"/>
            <a:ext cx="3471862" cy="357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97" name="Picture 1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072063" y="4500563"/>
            <a:ext cx="3757612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5" name="Picture 1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57500" y="5214938"/>
            <a:ext cx="6286500" cy="357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1" name="Group 26"/>
          <p:cNvGrpSpPr/>
          <p:nvPr/>
        </p:nvGrpSpPr>
        <p:grpSpPr>
          <a:xfrm>
            <a:off x="1643042" y="6288659"/>
            <a:ext cx="7033317" cy="569341"/>
            <a:chOff x="522972" y="6025776"/>
            <a:chExt cx="7484996" cy="842566"/>
          </a:xfrm>
        </p:grpSpPr>
        <p:sp>
          <p:nvSpPr>
            <p:cNvPr id="22" name="مخطط انسيابي: قرار 6">
              <a:hlinkClick r:id="" action="ppaction://hlinkshowjump?jump=firstslide"/>
              <a:hlinkHover r:id="" action="ppaction://noaction" highlightClick="1">
                <a:snd r:embed="rId14" name="الترجمة من Google.wav"/>
              </a:hlinkHover>
            </p:cNvPr>
            <p:cNvSpPr/>
            <p:nvPr/>
          </p:nvSpPr>
          <p:spPr>
            <a:xfrm>
              <a:off x="2214546" y="6153961"/>
              <a:ext cx="4857752" cy="714381"/>
            </a:xfrm>
            <a:prstGeom prst="ribbon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rgbClr val="DAEDEF">
                  <a:satMod val="175000"/>
                  <a:alpha val="40000"/>
                </a:srgbClr>
              </a:glo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342900" marR="0" lvl="0" indent="-34290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3600" b="1" i="0" u="none" strike="noStrike" kern="0" cap="all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ndalus" pitchFamily="18" charset="-78"/>
                  <a:cs typeface="Andalus" pitchFamily="18" charset="-78"/>
                </a:rPr>
                <a:t>الرئيسية</a:t>
              </a:r>
            </a:p>
          </p:txBody>
        </p:sp>
        <p:pic>
          <p:nvPicPr>
            <p:cNvPr id="23" name="Picture 5" descr="D:\Work2\exxit.png">
              <a:hlinkClick r:id="" action="ppaction://hlinkshowjump?jump=endshow"/>
              <a:hlinkHover r:id="" action="ppaction://noaction" highlightClick="1">
                <a:snd r:embed="rId15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72" y="6025780"/>
              <a:ext cx="908050" cy="717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3" descr="D:\Work2\بprevios.png">
              <a:hlinkClick r:id="" action="ppaction://hlinkshowjump?jump=previousslide"/>
              <a:hlinkHover r:id="" action="ppaction://noaction" highlightClick="1">
                <a:snd r:embed="rId1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58" b="13656"/>
            <a:stretch>
              <a:fillRect/>
            </a:stretch>
          </p:blipFill>
          <p:spPr bwMode="auto">
            <a:xfrm>
              <a:off x="6650646" y="6025776"/>
              <a:ext cx="1357322" cy="736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4" descr="D:\Work2\next.png">
              <a:hlinkClick r:id="" action="ppaction://hlinkshowjump?jump=nextslide"/>
              <a:hlinkHover r:id="" action="ppaction://noaction" highlightClick="1">
                <a:snd r:embed="rId1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80" b="16904"/>
            <a:stretch>
              <a:fillRect/>
            </a:stretch>
          </p:blipFill>
          <p:spPr bwMode="auto">
            <a:xfrm>
              <a:off x="1278163" y="6025776"/>
              <a:ext cx="1185865" cy="714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94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7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14563"/>
            <a:ext cx="10715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7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4313" y="0"/>
            <a:ext cx="21986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8" descr="E:\صور تصاميم\رياضيات\برجلة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865770">
            <a:off x="96838" y="1785937"/>
            <a:ext cx="1206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8" y="4214813"/>
            <a:ext cx="1285875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3143250" y="68263"/>
            <a:ext cx="6000750" cy="461665"/>
          </a:xfrm>
          <a:prstGeom prst="rect">
            <a:avLst/>
          </a:prstGeom>
          <a:solidFill>
            <a:sysClr val="windowText" lastClr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rgbClr val="4BACC6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>
              <a:defRPr/>
            </a:pPr>
            <a:r>
              <a:rPr lang="ar-SA" altLang="ar-SA" sz="2400" b="1" kern="0" cap="all" dirty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القيم القصوى ومتوسط معدل التغير</a:t>
            </a:r>
          </a:p>
        </p:txBody>
      </p:sp>
      <p:pic>
        <p:nvPicPr>
          <p:cNvPr id="20494" name="Picture 1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85918" y="1142984"/>
            <a:ext cx="7143800" cy="952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95" name="Picture 1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33525" y="2285992"/>
            <a:ext cx="761047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5500694" y="4714884"/>
            <a:ext cx="3643306" cy="12858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الدالة متذايدة فى الفترة من </a:t>
            </a:r>
            <a:r>
              <a:rPr lang="en-US" b="1" dirty="0" smtClean="0">
                <a:solidFill>
                  <a:srgbClr val="FF0000"/>
                </a:solidFill>
              </a:rPr>
              <a:t>1, </a:t>
            </a:r>
            <a:r>
              <a:rPr lang="en-US" b="1" dirty="0" smtClean="0">
                <a:solidFill>
                  <a:srgbClr val="FF0000"/>
                </a:solidFill>
                <a:latin typeface="Cambria Math"/>
                <a:ea typeface="Cambria Math"/>
              </a:rPr>
              <a:t>∞)</a:t>
            </a:r>
            <a:r>
              <a:rPr lang="ar-SA" b="1" dirty="0" smtClean="0">
                <a:solidFill>
                  <a:srgbClr val="FF0000"/>
                </a:solidFill>
                <a:latin typeface="Cambria Math"/>
                <a:ea typeface="Cambria Math"/>
              </a:rPr>
              <a:t> ]  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  <a:latin typeface="Cambria Math"/>
                <a:ea typeface="Cambria Math"/>
              </a:rPr>
              <a:t>الدالة متذايدة فى الفترة من </a:t>
            </a:r>
            <a:r>
              <a:rPr lang="en-US" b="1" dirty="0" smtClean="0">
                <a:solidFill>
                  <a:srgbClr val="FF0000"/>
                </a:solidFill>
                <a:latin typeface="Cambria Math"/>
                <a:ea typeface="Cambria Math"/>
              </a:rPr>
              <a:t>- ∞ ,  0)</a:t>
            </a:r>
            <a:r>
              <a:rPr lang="ar-SA" b="1" dirty="0" smtClean="0">
                <a:solidFill>
                  <a:srgbClr val="FF0000"/>
                </a:solidFill>
                <a:latin typeface="Cambria Math"/>
                <a:ea typeface="Cambria Math"/>
              </a:rPr>
              <a:t>)   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  <a:latin typeface="Cambria Math"/>
                <a:ea typeface="Cambria Math"/>
              </a:rPr>
              <a:t>الدالة متناقصة فى الفترة من </a:t>
            </a:r>
            <a:r>
              <a:rPr lang="en-US" b="1" dirty="0" smtClean="0">
                <a:solidFill>
                  <a:srgbClr val="FF0000"/>
                </a:solidFill>
                <a:latin typeface="Cambria Math"/>
                <a:ea typeface="Cambria Math"/>
              </a:rPr>
              <a:t>0 ,  1)</a:t>
            </a:r>
            <a:r>
              <a:rPr lang="ar-SA" b="1" dirty="0" smtClean="0">
                <a:solidFill>
                  <a:srgbClr val="FF0000"/>
                </a:solidFill>
                <a:latin typeface="Cambria Math"/>
                <a:ea typeface="Cambria Math"/>
              </a:rPr>
              <a:t>)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43042" y="4714884"/>
            <a:ext cx="3571900" cy="12858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  <a:latin typeface="Cambria Math"/>
                <a:ea typeface="Cambria Math"/>
              </a:rPr>
              <a:t>الدالة متناقصة فى الفترة من </a:t>
            </a:r>
            <a:r>
              <a:rPr lang="en-US" b="1" dirty="0" smtClean="0">
                <a:solidFill>
                  <a:srgbClr val="FF0000"/>
                </a:solidFill>
                <a:latin typeface="Cambria Math"/>
                <a:ea typeface="Cambria Math"/>
              </a:rPr>
              <a:t>- ∞ , ∞)</a:t>
            </a:r>
            <a:r>
              <a:rPr lang="ar-SA" b="1" dirty="0" smtClean="0">
                <a:solidFill>
                  <a:srgbClr val="FF0000"/>
                </a:solidFill>
                <a:latin typeface="Cambria Math"/>
                <a:ea typeface="Cambria Math"/>
              </a:rPr>
              <a:t>) </a:t>
            </a:r>
            <a:endParaRPr lang="ar-SA" b="1" dirty="0"/>
          </a:p>
        </p:txBody>
      </p:sp>
      <p:grpSp>
        <p:nvGrpSpPr>
          <p:cNvPr id="19" name="Group 26"/>
          <p:cNvGrpSpPr/>
          <p:nvPr/>
        </p:nvGrpSpPr>
        <p:grpSpPr>
          <a:xfrm>
            <a:off x="1643042" y="6288659"/>
            <a:ext cx="7033317" cy="569341"/>
            <a:chOff x="522972" y="6025776"/>
            <a:chExt cx="7484996" cy="842566"/>
          </a:xfrm>
        </p:grpSpPr>
        <p:sp>
          <p:nvSpPr>
            <p:cNvPr id="20" name="مخطط انسيابي: قرار 6">
              <a:hlinkClick r:id="" action="ppaction://hlinkshowjump?jump=firstslide"/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>
              <a:off x="2214546" y="6153961"/>
              <a:ext cx="4857752" cy="714381"/>
            </a:xfrm>
            <a:prstGeom prst="ribbon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rgbClr val="DAEDEF">
                  <a:satMod val="175000"/>
                  <a:alpha val="40000"/>
                </a:srgbClr>
              </a:glo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342900" marR="0" lvl="0" indent="-34290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3600" b="1" i="0" u="none" strike="noStrike" kern="0" cap="all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ndalus" pitchFamily="18" charset="-78"/>
                  <a:cs typeface="Andalus" pitchFamily="18" charset="-78"/>
                </a:rPr>
                <a:t>الرئيسية</a:t>
              </a:r>
            </a:p>
          </p:txBody>
        </p:sp>
        <p:pic>
          <p:nvPicPr>
            <p:cNvPr id="21" name="Picture 5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72" y="6025780"/>
              <a:ext cx="908050" cy="717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3" descr="D:\Work2\بprevios.png">
              <a:hlinkClick r:id="" action="ppaction://hlinkshowjump?jump=previousslide"/>
              <a:hlinkHover r:id="" action="ppaction://noaction" highlightClick="1">
                <a:snd r:embed="rId13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58" b="13656"/>
            <a:stretch>
              <a:fillRect/>
            </a:stretch>
          </p:blipFill>
          <p:spPr bwMode="auto">
            <a:xfrm>
              <a:off x="6650646" y="6025776"/>
              <a:ext cx="1357322" cy="736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4" descr="D:\Work2\next.png">
              <a:hlinkClick r:id="" action="ppaction://hlinkshowjump?jump=nextslide"/>
              <a:hlinkHover r:id="" action="ppaction://noaction" highlightClick="1">
                <a:snd r:embed="rId15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80" b="16904"/>
            <a:stretch>
              <a:fillRect/>
            </a:stretch>
          </p:blipFill>
          <p:spPr bwMode="auto">
            <a:xfrm>
              <a:off x="1278163" y="6025776"/>
              <a:ext cx="1185865" cy="714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14563"/>
            <a:ext cx="10715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7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4313" y="0"/>
            <a:ext cx="21986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8" descr="E:\صور تصاميم\رياضيات\برجلة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865770">
            <a:off x="96838" y="1785937"/>
            <a:ext cx="1206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8" y="4214813"/>
            <a:ext cx="1285875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3143250" y="68263"/>
            <a:ext cx="6000750" cy="461665"/>
          </a:xfrm>
          <a:prstGeom prst="rect">
            <a:avLst/>
          </a:prstGeom>
          <a:solidFill>
            <a:sysClr val="windowText" lastClr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rgbClr val="4BACC6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>
              <a:defRPr/>
            </a:pPr>
            <a:r>
              <a:rPr lang="ar-SA" altLang="ar-SA" sz="2400" b="1" kern="0" cap="all" dirty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عنوان الدرس</a:t>
            </a:r>
          </a:p>
        </p:txBody>
      </p:sp>
      <p:grpSp>
        <p:nvGrpSpPr>
          <p:cNvPr id="15" name="Group 26"/>
          <p:cNvGrpSpPr/>
          <p:nvPr/>
        </p:nvGrpSpPr>
        <p:grpSpPr>
          <a:xfrm>
            <a:off x="1643042" y="6288659"/>
            <a:ext cx="7033317" cy="569341"/>
            <a:chOff x="522972" y="6025776"/>
            <a:chExt cx="7484996" cy="842566"/>
          </a:xfrm>
        </p:grpSpPr>
        <p:sp>
          <p:nvSpPr>
            <p:cNvPr id="17" name="مخطط انسيابي: قرار 6">
              <a:hlinkClick r:id="" action="ppaction://hlinkshowjump?jump=firstslide"/>
              <a:hlinkHover r:id="" action="ppaction://noaction" highlightClick="1">
                <a:snd r:embed="rId8" name="الترجمة من Google.wav"/>
              </a:hlinkHover>
            </p:cNvPr>
            <p:cNvSpPr/>
            <p:nvPr/>
          </p:nvSpPr>
          <p:spPr>
            <a:xfrm>
              <a:off x="2214546" y="6153961"/>
              <a:ext cx="4857752" cy="714381"/>
            </a:xfrm>
            <a:prstGeom prst="ribbon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rgbClr val="DAEDEF">
                  <a:satMod val="175000"/>
                  <a:alpha val="40000"/>
                </a:srgbClr>
              </a:glo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342900" marR="0" lvl="0" indent="-34290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3600" b="1" i="0" u="none" strike="noStrike" kern="0" cap="all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ndalus" pitchFamily="18" charset="-78"/>
                  <a:cs typeface="Andalus" pitchFamily="18" charset="-78"/>
                </a:rPr>
                <a:t>الرئيسية</a:t>
              </a:r>
            </a:p>
          </p:txBody>
        </p:sp>
        <p:pic>
          <p:nvPicPr>
            <p:cNvPr id="18" name="Picture 5" descr="D:\Work2\exxit.png">
              <a:hlinkClick r:id="" action="ppaction://hlinkshowjump?jump=endshow"/>
              <a:hlinkHover r:id="" action="ppaction://noaction" highlightClick="1">
                <a:snd r:embed="rId9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72" y="6025780"/>
              <a:ext cx="908050" cy="717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3" descr="D:\Work2\بprevios.png">
              <a:hlinkClick r:id="" action="ppaction://hlinkshowjump?jump=previousslide"/>
              <a:hlinkHover r:id="" action="ppaction://noaction" highlightClick="1">
                <a:snd r:embed="rId11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58" b="13656"/>
            <a:stretch>
              <a:fillRect/>
            </a:stretch>
          </p:blipFill>
          <p:spPr bwMode="auto">
            <a:xfrm>
              <a:off x="6650646" y="6025776"/>
              <a:ext cx="1357322" cy="736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4" descr="D:\Work2\next.png">
              <a:hlinkClick r:id="" action="ppaction://hlinkshowjump?jump=nextslide"/>
              <a:hlinkHover r:id="" action="ppaction://noaction" highlightClick="1">
                <a:snd r:embed="rId13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80" b="16904"/>
            <a:stretch>
              <a:fillRect/>
            </a:stretch>
          </p:blipFill>
          <p:spPr bwMode="auto">
            <a:xfrm>
              <a:off x="1278163" y="6025776"/>
              <a:ext cx="1185865" cy="714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9" name="Picture 6" descr="E:\صور تصاميم\رياضيات\1%20(22)[1] نسخ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14563"/>
            <a:ext cx="10715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7" descr="E:\صور تصاميم\رياضيات\normal_pic753[1] نسخ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4313" y="0"/>
            <a:ext cx="21986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8" descr="E:\صور تصاميم\رياضيات\برجلة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5865770">
            <a:off x="96838" y="1785937"/>
            <a:ext cx="1206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Picture 9" descr="E:\صور تصاميم\رياضيات\3e9e3078[1] نسخ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8" y="4214813"/>
            <a:ext cx="1285875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3143250" y="68263"/>
            <a:ext cx="6000750" cy="461665"/>
          </a:xfrm>
          <a:prstGeom prst="rect">
            <a:avLst/>
          </a:prstGeom>
          <a:solidFill>
            <a:sysClr val="windowText" lastClr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glow rad="228600">
              <a:srgbClr val="4BACC6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342900" indent="-342900" algn="ctr">
              <a:defRPr/>
            </a:pPr>
            <a:r>
              <a:rPr lang="ar-SA" altLang="ar-SA" sz="2400" b="1" kern="0" cap="all" dirty="0">
                <a:solidFill>
                  <a:srgbClr val="66FF3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عنوان الدرس</a:t>
            </a:r>
          </a:p>
        </p:txBody>
      </p:sp>
      <p:grpSp>
        <p:nvGrpSpPr>
          <p:cNvPr id="15" name="Group 26"/>
          <p:cNvGrpSpPr/>
          <p:nvPr/>
        </p:nvGrpSpPr>
        <p:grpSpPr>
          <a:xfrm>
            <a:off x="1643042" y="6288659"/>
            <a:ext cx="7033317" cy="569341"/>
            <a:chOff x="522972" y="6025776"/>
            <a:chExt cx="7484996" cy="842566"/>
          </a:xfrm>
        </p:grpSpPr>
        <p:sp>
          <p:nvSpPr>
            <p:cNvPr id="17" name="مخطط انسيابي: قرار 6">
              <a:hlinkClick r:id="" action="ppaction://hlinkshowjump?jump=firstslide"/>
              <a:hlinkHover r:id="" action="ppaction://noaction" highlightClick="1">
                <a:snd r:embed="rId8" name="الترجمة من Google.wav"/>
              </a:hlinkHover>
            </p:cNvPr>
            <p:cNvSpPr/>
            <p:nvPr/>
          </p:nvSpPr>
          <p:spPr>
            <a:xfrm>
              <a:off x="2214546" y="6153961"/>
              <a:ext cx="4857752" cy="714381"/>
            </a:xfrm>
            <a:prstGeom prst="ribbon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rgbClr val="DAEDEF">
                  <a:satMod val="175000"/>
                  <a:alpha val="40000"/>
                </a:srgbClr>
              </a:glo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342900" marR="0" lvl="0" indent="-34290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3600" b="1" i="0" u="none" strike="noStrike" kern="0" cap="all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ndalus" pitchFamily="18" charset="-78"/>
                  <a:cs typeface="Andalus" pitchFamily="18" charset="-78"/>
                </a:rPr>
                <a:t>الرئيسية</a:t>
              </a:r>
            </a:p>
          </p:txBody>
        </p:sp>
        <p:pic>
          <p:nvPicPr>
            <p:cNvPr id="18" name="Picture 5" descr="D:\Work2\exxit.png">
              <a:hlinkClick r:id="" action="ppaction://hlinkshowjump?jump=endshow"/>
              <a:hlinkHover r:id="" action="ppaction://noaction" highlightClick="1">
                <a:snd r:embed="rId9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72" y="6025780"/>
              <a:ext cx="908050" cy="717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3" descr="D:\Work2\بprevios.png">
              <a:hlinkClick r:id="" action="ppaction://hlinkshowjump?jump=previousslide"/>
              <a:hlinkHover r:id="" action="ppaction://noaction" highlightClick="1">
                <a:snd r:embed="rId11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58" b="13656"/>
            <a:stretch>
              <a:fillRect/>
            </a:stretch>
          </p:blipFill>
          <p:spPr bwMode="auto">
            <a:xfrm>
              <a:off x="6650646" y="6025776"/>
              <a:ext cx="1357322" cy="736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4" descr="D:\Work2\next.png">
              <a:hlinkClick r:id="" action="ppaction://hlinkshowjump?jump=nextslide"/>
              <a:hlinkHover r:id="" action="ppaction://noaction" highlightClick="1">
                <a:snd r:embed="rId13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80" b="16904"/>
            <a:stretch>
              <a:fillRect/>
            </a:stretch>
          </p:blipFill>
          <p:spPr bwMode="auto">
            <a:xfrm>
              <a:off x="1278163" y="6025776"/>
              <a:ext cx="1185865" cy="714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SA" smtClean="0"/>
              <a:t>ملتقى المعلمين والمعلمات</a:t>
            </a:r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8&quot;/&gt;&lt;/object&gt;&lt;object type=&quot;3&quot; unique_id=&quot;10005&quot;&gt;&lt;property id=&quot;20148&quot; value=&quot;5&quot;/&gt;&lt;property id=&quot;20300&quot; value=&quot;Slide 2&quot;/&gt;&lt;property id=&quot;20307&quot; value=&quot;259&quot;/&gt;&lt;/object&gt;&lt;object type=&quot;3&quot; unique_id=&quot;10006&quot;&gt;&lt;property id=&quot;20148&quot; value=&quot;5&quot;/&gt;&lt;property id=&quot;20300&quot; value=&quot;Slide 3&quot;/&gt;&lt;property id=&quot;20307&quot; value=&quot;25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271</Words>
  <Application>Microsoft Office PowerPoint</Application>
  <PresentationFormat>عرض على الشاشة (3:4)‏</PresentationFormat>
  <Paragraphs>79</Paragraphs>
  <Slides>9</Slides>
  <Notes>9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Noor Elmo3alem</dc:creator>
  <cp:lastModifiedBy>امل</cp:lastModifiedBy>
  <cp:revision>166</cp:revision>
  <dcterms:created xsi:type="dcterms:W3CDTF">2011-04-29T14:15:34Z</dcterms:created>
  <dcterms:modified xsi:type="dcterms:W3CDTF">2016-09-17T20:32:17Z</dcterms:modified>
</cp:coreProperties>
</file>