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33" d="100"/>
          <a:sy n="33" d="100"/>
        </p:scale>
        <p:origin x="-240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C9119C-B70B-49A1-ABD2-63725FCFC25F}" type="datetimeFigureOut">
              <a:rPr lang="ar-SA"/>
              <a:pPr>
                <a:defRPr/>
              </a:pPr>
              <a:t>15/12/37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0F68C-DF8C-45D4-9CAB-0B482A88CC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82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F68C-DF8C-45D4-9CAB-0B482A88CCD0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49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EE0967-42EC-4AD4-8C8A-DA68933927D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4425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EA3D1-36EF-4CE5-B840-336E892B02B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6364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D9B5C-796E-488B-8B51-E4AEFCCB77A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825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C72B0-6E8D-4502-9AA1-B3EB6B6B3D0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0178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EE847-7FD9-4A71-AA03-6151C6B3898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1165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06D54-0ECC-42F3-96A7-3758E714222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6247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3E00C-7448-4965-B353-92F21F7A206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6580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25439-9420-4A13-A9E5-9EE3D3B6CCE7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825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EC71-6B8C-4B1B-BFFE-33B982CD5BBB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15FE-6525-4316-9D4F-57CD5C3ABD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3C6E-8E78-4D37-9456-1AC456CB8B8E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DAC8-F6F8-4CF6-9BA6-B1A8E5C772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786E-4077-4F7A-9C88-F7B585D3C4F3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AFDE-D67D-4BDF-BA7D-0EE8416608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D8EC-C207-422A-A5A1-BB37B368AB23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734D-7B77-4A26-A996-77213BFA82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84A5-0472-4C72-B3DB-7BCA639E82CF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6554-60D5-43EC-85F2-A7284EB0DA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D356-FB82-4CD2-A8E5-0F7854F1FF97}" type="datetime1">
              <a:rPr lang="ar-SA" smtClean="0"/>
              <a:t>15/12/37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66D1-C31C-4147-878F-C33ED4FEF3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8488-7916-48D5-A1B9-5B267A8F77F9}" type="datetime1">
              <a:rPr lang="ar-SA" smtClean="0"/>
              <a:t>15/12/37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D654-F983-4B3A-BC33-7CFDBF0D2B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7D02-3BFD-4EC5-949E-F00BF64ECAAC}" type="datetime1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D01C-8628-4164-8444-DB7A4C4A2F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D412-51EC-4844-A14A-67727C65B331}" type="datetime1">
              <a:rPr lang="ar-SA" smtClean="0"/>
              <a:t>15/12/37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5805-BE3C-4392-AEFD-43C1AA19C8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249F-86C6-4188-A3C1-2877C7AD2826}" type="datetime1">
              <a:rPr lang="ar-SA" smtClean="0"/>
              <a:t>15/12/37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061E-652B-4F4C-A71D-45D45749E61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F41B-1E8F-46A3-B345-968112D93C39}" type="datetime1">
              <a:rPr lang="ar-SA" smtClean="0"/>
              <a:t>15/12/37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CF77-2E37-4EDE-98B0-DEA62B8AFE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FEB57-061D-4CD8-8C73-2AB994F77152}" type="datetime1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4847B-369A-4836-84EB-C5E533F0A0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Tm="1000"/>
  <p:timing>
    <p:tnLst>
      <p:par>
        <p:cTn id="1" dur="indefinite" restart="never" nodeType="tmRoot"/>
      </p:par>
    </p:tnLst>
  </p:timing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audio" Target="../media/audio3.wav"/><Relationship Id="rId10" Type="http://schemas.openxmlformats.org/officeDocument/2006/relationships/image" Target="../media/image11.png"/><Relationship Id="rId19" Type="http://schemas.openxmlformats.org/officeDocument/2006/relationships/audio" Target="../media/audio5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audio" Target="../media/audio4.wav"/><Relationship Id="rId3" Type="http://schemas.openxmlformats.org/officeDocument/2006/relationships/audio" Target="../media/audio1.wav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3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7.png"/><Relationship Id="rId19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audio" Target="../media/audio4.wav"/><Relationship Id="rId3" Type="http://schemas.openxmlformats.org/officeDocument/2006/relationships/audio" Target="../media/audio1.wav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3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24.png"/><Relationship Id="rId19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audio" Target="../media/audio3.wav"/><Relationship Id="rId10" Type="http://schemas.openxmlformats.org/officeDocument/2006/relationships/image" Target="../media/image31.png"/><Relationship Id="rId19" Type="http://schemas.openxmlformats.org/officeDocument/2006/relationships/audio" Target="../media/audio5.wav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17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audio" Target="../media/audio3.wav"/><Relationship Id="rId10" Type="http://schemas.openxmlformats.org/officeDocument/2006/relationships/image" Target="../media/image37.png"/><Relationship Id="rId19" Type="http://schemas.openxmlformats.org/officeDocument/2006/relationships/audio" Target="../media/audio5.wav"/><Relationship Id="rId4" Type="http://schemas.openxmlformats.org/officeDocument/2006/relationships/image" Target="../media/image5.png"/><Relationship Id="rId9" Type="http://schemas.openxmlformats.org/officeDocument/2006/relationships/image" Target="../media/image36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3.wav"/><Relationship Id="rId5" Type="http://schemas.openxmlformats.org/officeDocument/2006/relationships/image" Target="../media/image6.png"/><Relationship Id="rId15" Type="http://schemas.openxmlformats.org/officeDocument/2006/relationships/audio" Target="../media/audio5.wav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42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audio" Target="../media/audio3.wav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audio" Target="../media/audio3.wav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1538" y="714356"/>
            <a:ext cx="6215106" cy="2214578"/>
          </a:xfrm>
          <a:prstGeom prst="ellipseRibbon2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3200" b="1" kern="0" cap="all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الرياضيات 5</a:t>
            </a:r>
          </a:p>
        </p:txBody>
      </p:sp>
      <p:sp>
        <p:nvSpPr>
          <p:cNvPr id="3" name="مستطيل 1"/>
          <p:cNvSpPr/>
          <p:nvPr/>
        </p:nvSpPr>
        <p:spPr>
          <a:xfrm>
            <a:off x="1189752" y="2928934"/>
            <a:ext cx="5453950" cy="2643206"/>
          </a:xfrm>
          <a:prstGeom prst="cloud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300" b="1" kern="0" cap="all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التعليم الثانوي</a:t>
            </a:r>
          </a:p>
          <a:p>
            <a:pPr marL="342900" indent="-342900" algn="ctr">
              <a:defRPr/>
            </a:pPr>
            <a:r>
              <a:rPr lang="ar-SA" altLang="ar-SA" sz="2300" b="1" kern="0" cap="all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نظام المقررات</a:t>
            </a:r>
            <a:endParaRPr lang="ar-SA" altLang="ar-SA" sz="23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5" name="مخطط انسيابي: قرار 6">
              <a:hlinkClick r:id="" action="ppaction://hlinkshowjump?jump=firstslide"/>
              <a:hlinkHover r:id="" action="ppaction://noaction" highlightClick="1">
                <a:snd r:embed="rId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6" name="Picture 5" descr="D:\Work2\exxit.png">
              <a:hlinkClick r:id="" action="ppaction://hlinkshowjump?jump=endshow"/>
              <a:hlinkHover r:id="" action="ppaction://noaction" highlightClick="1">
                <a:snd r:embed="rId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D:\Work2\بprevios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D:\Work2\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584775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32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الدوال</a:t>
            </a: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1000125"/>
            <a:ext cx="6000750" cy="58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63" y="1857375"/>
            <a:ext cx="7324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25" y="2857500"/>
            <a:ext cx="7429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5429250" y="2357438"/>
            <a:ext cx="3714750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rgbClr val="FF0000"/>
                </a:solidFill>
                <a:latin typeface="Cambria Math" pitchFamily="18" charset="0"/>
              </a:rPr>
              <a:t>{  </a:t>
            </a:r>
            <a:r>
              <a:rPr lang="en-US" sz="2400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2 ,  x ∈ R</a:t>
            </a:r>
            <a:r>
              <a:rPr lang="ar-SA" sz="2400" dirty="0">
                <a:solidFill>
                  <a:srgbClr val="FF0000"/>
                </a:solidFill>
                <a:latin typeface="Cambria Math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 x| x ≤</a:t>
            </a:r>
            <a:r>
              <a:rPr lang="ar-SA" sz="2400" dirty="0">
                <a:solidFill>
                  <a:srgbClr val="FF0000"/>
                </a:solidFill>
                <a:latin typeface="Cambria Math" pitchFamily="18" charset="0"/>
              </a:rPr>
              <a:t>}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0188" y="3286125"/>
            <a:ext cx="3714750" cy="428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{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8 ∪  x &lt;0 ,  x ∈ R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 x| x &gt;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}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29250" y="3286125"/>
            <a:ext cx="3714750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{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3 ,  x ∈ R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 x| x &lt;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}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71625" y="2357438"/>
            <a:ext cx="3714750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{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3,  x ∈ </a:t>
            </a:r>
            <a:r>
              <a:rPr lang="en-US" dirty="0" err="1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i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 x| -6.5&lt;x ≤</a:t>
            </a:r>
            <a:r>
              <a:rPr lang="ar-SA" dirty="0">
                <a:solidFill>
                  <a:srgbClr val="FF0000"/>
                </a:solidFill>
                <a:latin typeface="Cambria Math" pitchFamily="18" charset="0"/>
              </a:rPr>
              <a:t>}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75" y="3786188"/>
            <a:ext cx="5572125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82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00" y="4429125"/>
            <a:ext cx="2857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88" y="4429125"/>
            <a:ext cx="25431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286375" y="4714875"/>
            <a:ext cx="1071563" cy="928688"/>
          </a:xfrm>
          <a:prstGeom prst="ellipse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indent="-342900" algn="ctr">
              <a:defRPr/>
            </a:pPr>
            <a:r>
              <a:rPr lang="ar-SA" altLang="ar-SA" sz="32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دالة</a:t>
            </a:r>
          </a:p>
        </p:txBody>
      </p:sp>
      <p:sp>
        <p:nvSpPr>
          <p:cNvPr id="31" name="Oval 30"/>
          <p:cNvSpPr/>
          <p:nvPr/>
        </p:nvSpPr>
        <p:spPr>
          <a:xfrm>
            <a:off x="1714500" y="4857750"/>
            <a:ext cx="1071563" cy="928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 ليست دالة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28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9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D:\Work2\بprevios.png">
              <a:hlinkClick r:id="" action="ppaction://hlinkshowjump?jump=previousslide"/>
              <a:hlinkHover r:id="" action="ppaction://noaction" highlightClick="1">
                <a:snd r:embed="rId1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D:\Work2\next.png">
              <a:hlinkClick r:id="" action="ppaction://hlinkshowjump?jump=nextslide"/>
              <a:hlinkHover r:id="" action="ppaction://noaction" highlightClick="1">
                <a:snd r:embed="rId1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584775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32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الدوال</a:t>
            </a: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1143000"/>
            <a:ext cx="544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1857375"/>
            <a:ext cx="5076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2286000" y="1500188"/>
            <a:ext cx="1071563" cy="928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دالة</a:t>
            </a:r>
          </a:p>
        </p:txBody>
      </p:sp>
      <p:pic>
        <p:nvPicPr>
          <p:cNvPr id="16401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63" y="2500313"/>
            <a:ext cx="2181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715000" y="2357438"/>
            <a:ext cx="1071563" cy="928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دالة</a:t>
            </a:r>
          </a:p>
        </p:txBody>
      </p:sp>
      <p:pic>
        <p:nvPicPr>
          <p:cNvPr id="16403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88" y="2714625"/>
            <a:ext cx="186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1714500" y="2571750"/>
            <a:ext cx="1071563" cy="928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 ليست دالة</a:t>
            </a:r>
          </a:p>
        </p:txBody>
      </p:sp>
      <p:pic>
        <p:nvPicPr>
          <p:cNvPr id="16405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38" y="3357563"/>
            <a:ext cx="3162300" cy="32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6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57813" y="3786188"/>
            <a:ext cx="3786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63" y="4214813"/>
            <a:ext cx="3500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eft Arrow 23"/>
          <p:cNvSpPr/>
          <p:nvPr/>
        </p:nvSpPr>
        <p:spPr>
          <a:xfrm>
            <a:off x="5214938" y="4214813"/>
            <a:ext cx="2071687" cy="428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Left Arrow 24"/>
          <p:cNvSpPr/>
          <p:nvPr/>
        </p:nvSpPr>
        <p:spPr>
          <a:xfrm>
            <a:off x="5214938" y="4714875"/>
            <a:ext cx="2071687" cy="428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Left Arrow 25"/>
          <p:cNvSpPr/>
          <p:nvPr/>
        </p:nvSpPr>
        <p:spPr>
          <a:xfrm>
            <a:off x="5214938" y="5357813"/>
            <a:ext cx="2071687" cy="428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8" name="Rounded Rectangle 27"/>
          <p:cNvSpPr/>
          <p:nvPr/>
        </p:nvSpPr>
        <p:spPr>
          <a:xfrm>
            <a:off x="3286125" y="4214813"/>
            <a:ext cx="1643063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28875" y="4786313"/>
            <a:ext cx="2500313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12x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  +1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28875" y="5357813"/>
            <a:ext cx="2571750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 +8x +1 </a:t>
            </a:r>
            <a:endParaRPr lang="ar-SA" sz="2400" dirty="0"/>
          </a:p>
        </p:txBody>
      </p:sp>
      <p:grpSp>
        <p:nvGrpSpPr>
          <p:cNvPr id="31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32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3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 descr="D:\Work2\بprevios.png">
              <a:hlinkClick r:id="" action="ppaction://hlinkshowjump?jump=previousslide"/>
              <a:hlinkHover r:id="" action="ppaction://noaction" highlightClick="1">
                <a:snd r:embed="rId1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 descr="D:\Work2\next.png">
              <a:hlinkClick r:id="" action="ppaction://hlinkshowjump?jump=nextslide"/>
              <a:hlinkHover r:id="" action="ppaction://noaction" highlightClick="1">
                <a:snd r:embed="rId2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1077218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32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تحليل التمثيلات البيانية للدوال والعلاقات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8850" y="1214438"/>
            <a:ext cx="69151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313" y="2286000"/>
            <a:ext cx="2924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75" y="2286000"/>
            <a:ext cx="9810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50" y="2786063"/>
            <a:ext cx="85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50" y="3500438"/>
            <a:ext cx="8429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286375" y="3500438"/>
            <a:ext cx="1643063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12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86375" y="2857500"/>
            <a:ext cx="1643063" cy="357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86375" y="2286000"/>
            <a:ext cx="1643063" cy="357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25" y="4000500"/>
            <a:ext cx="7215188" cy="41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31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71625" y="4572000"/>
            <a:ext cx="2438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7286625" y="4572000"/>
            <a:ext cx="1643063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المجال</a:t>
            </a:r>
          </a:p>
        </p:txBody>
      </p:sp>
      <p:sp>
        <p:nvSpPr>
          <p:cNvPr id="25" name="Oval 24"/>
          <p:cNvSpPr/>
          <p:nvPr/>
        </p:nvSpPr>
        <p:spPr>
          <a:xfrm>
            <a:off x="7072313" y="5429250"/>
            <a:ext cx="1714500" cy="428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المدى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43375" y="4572000"/>
            <a:ext cx="2643188" cy="357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 Math"/>
                <a:ea typeface="Cambria Math"/>
              </a:rPr>
              <a:t>[-4 , 3]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57625" y="5500688"/>
            <a:ext cx="3071813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Cambria Math"/>
                <a:ea typeface="Cambria Math"/>
              </a:rPr>
              <a:t>[-6 , 6]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57625" y="5000625"/>
            <a:ext cx="350043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>
                <a:solidFill>
                  <a:srgbClr val="FF0000"/>
                </a:solidFill>
                <a:latin typeface="Cambria Math" pitchFamily="18" charset="0"/>
              </a:rPr>
              <a:t>{  </a:t>
            </a:r>
            <a:r>
              <a:rPr lang="en-US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3,  x ∈ R</a:t>
            </a:r>
            <a:r>
              <a:rPr lang="ar-SA">
                <a:solidFill>
                  <a:srgbClr val="FF0000"/>
                </a:solidFill>
                <a:latin typeface="Cambria Math" pitchFamily="18" charset="0"/>
              </a:rPr>
              <a:t>  </a:t>
            </a:r>
            <a:r>
              <a:rPr lang="en-US">
                <a:solidFill>
                  <a:srgbClr val="FF0000"/>
                </a:solidFill>
                <a:latin typeface="Cambria Math" pitchFamily="18" charset="0"/>
                <a:cs typeface="Arial" pitchFamily="34" charset="0"/>
              </a:rPr>
              <a:t> x| -4 ≤ x ≤</a:t>
            </a:r>
            <a:r>
              <a:rPr lang="ar-SA">
                <a:solidFill>
                  <a:srgbClr val="FF0000"/>
                </a:solidFill>
                <a:latin typeface="Cambria Math" pitchFamily="18" charset="0"/>
              </a:rPr>
              <a:t>} </a:t>
            </a:r>
            <a:endParaRPr lang="ar-SA">
              <a:solidFill>
                <a:srgbClr val="FF0000"/>
              </a:solidFill>
            </a:endParaRPr>
          </a:p>
        </p:txBody>
      </p:sp>
      <p:grpSp>
        <p:nvGrpSpPr>
          <p:cNvPr id="29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30" name="مخطط انسيابي: قرار 6">
              <a:hlinkClick r:id="" action="ppaction://hlinkshowjump?jump=firstslide"/>
              <a:hlinkHover r:id="" action="ppaction://noaction" highlightClick="1">
                <a:snd r:embed="rId15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31" name="Picture 5" descr="D:\Work2\exxit.png">
              <a:hlinkClick r:id="" action="ppaction://hlinkshowjump?jump=endshow"/>
              <a:hlinkHover r:id="" action="ppaction://noaction" highlightClick="1">
                <a:snd r:embed="rId16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D:\Work2\بprevios.png">
              <a:hlinkClick r:id="" action="ppaction://hlinkshowjump?jump=previousslide"/>
              <a:hlinkHover r:id="" action="ppaction://noaction" highlightClick="1">
                <a:snd r:embed="rId1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D:\Work2\next.png">
              <a:hlinkClick r:id="" action="ppaction://hlinkshowjump?jump=nextslide"/>
              <a:hlinkHover r:id="" action="ppaction://noaction" highlightClick="1">
                <a:snd r:embed="rId2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1077218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4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تحليل التمثيلات البيانية للدوال والعلاقات</a:t>
            </a: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1285875"/>
            <a:ext cx="69342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88" y="2357438"/>
            <a:ext cx="2500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4071938" y="2286000"/>
            <a:ext cx="5072062" cy="12144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المقطع 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ar-SA" sz="2400" b="1" dirty="0">
                <a:solidFill>
                  <a:srgbClr val="FF0000"/>
                </a:solidFill>
              </a:rPr>
              <a:t>بيانيا هو   </a:t>
            </a:r>
            <a:r>
              <a:rPr lang="en-US" sz="2400" b="1" dirty="0">
                <a:solidFill>
                  <a:srgbClr val="FF0000"/>
                </a:solidFill>
              </a:rPr>
              <a:t>(0  ,  - 8 )</a:t>
            </a:r>
          </a:p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المقطع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ar-SA" sz="2400" b="1" dirty="0">
                <a:solidFill>
                  <a:srgbClr val="FF0000"/>
                </a:solidFill>
              </a:rPr>
              <a:t>جبريا </a:t>
            </a:r>
            <a:r>
              <a:rPr lang="en-US" sz="2400" b="1" dirty="0">
                <a:solidFill>
                  <a:srgbClr val="FF0000"/>
                </a:solidFill>
              </a:rPr>
              <a:t>f(0)</a:t>
            </a:r>
            <a:r>
              <a:rPr lang="ar-SA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 -8= - 4 - 4 </a:t>
            </a:r>
          </a:p>
          <a:p>
            <a:pPr algn="ctr">
              <a:defRPr/>
            </a:pPr>
            <a:endParaRPr lang="ar-SA" dirty="0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3714750"/>
            <a:ext cx="7143750" cy="78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50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50" y="4643438"/>
            <a:ext cx="3143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1500188" y="5072063"/>
            <a:ext cx="4572000" cy="7858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المنحنى متماثل حول نقطة الاصل</a:t>
            </a:r>
          </a:p>
          <a:p>
            <a:pPr algn="ctr">
              <a:defRPr/>
            </a:pPr>
            <a:endParaRPr lang="ar-SA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ar-SA" dirty="0"/>
          </a:p>
          <a:p>
            <a:pPr algn="ctr">
              <a:defRPr/>
            </a:pPr>
            <a:endParaRPr lang="ar-SA" dirty="0"/>
          </a:p>
          <a:p>
            <a:pPr algn="ctr">
              <a:defRPr/>
            </a:pPr>
            <a:endParaRPr lang="ar-SA" dirty="0"/>
          </a:p>
        </p:txBody>
      </p:sp>
      <p:pic>
        <p:nvPicPr>
          <p:cNvPr id="18452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52888" y="5143500"/>
            <a:ext cx="1881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0" y="5143500"/>
            <a:ext cx="2266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23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4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D:\Work2\بprevios.png">
              <a:hlinkClick r:id="" action="ppaction://hlinkshowjump?jump=previousslide"/>
              <a:hlinkHover r:id="" action="ppaction://noaction" highlightClick="1">
                <a:snd r:embed="rId1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D:\Work2\next.png">
              <a:hlinkClick r:id="" action="ppaction://hlinkshowjump?jump=nextslide"/>
              <a:hlinkHover r:id="" action="ppaction://noaction" highlightClick="1">
                <a:snd r:embed="rId1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830997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4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الاتصال وسلوك طرفى التمثيل البيانى والنهايات</a:t>
            </a: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63" y="1143000"/>
            <a:ext cx="7500937" cy="59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1928813"/>
            <a:ext cx="3543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714625" y="2928938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-10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45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3" y="3857625"/>
            <a:ext cx="3481387" cy="35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38" y="3857625"/>
            <a:ext cx="3471862" cy="35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97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3" y="4500563"/>
            <a:ext cx="3757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0" y="5214938"/>
            <a:ext cx="6286500" cy="35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22" name="مخطط انسيابي: قرار 6">
              <a:hlinkClick r:id="" action="ppaction://hlinkshowjump?jump=firstslide"/>
              <a:hlinkHover r:id="" action="ppaction://noaction" highlightClick="1">
                <a:snd r:embed="rId14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3" name="Picture 5" descr="D:\Work2\exxit.png">
              <a:hlinkClick r:id="" action="ppaction://hlinkshowjump?jump=endshow"/>
              <a:hlinkHover r:id="" action="ppaction://noaction" highlightClick="1">
                <a:snd r:embed="rId15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D:\Work2\بprevios.png">
              <a:hlinkClick r:id="" action="ppaction://hlinkshowjump?jump=previousslide"/>
              <a:hlinkHover r:id="" action="ppaction://noaction" highlightClick="1">
                <a:snd r:embed="rId1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D:\Work2\next.png">
              <a:hlinkClick r:id="" action="ppaction://hlinkshowjump?jump=nextslide"/>
              <a:hlinkHover r:id="" action="ppaction://noaction" highlightClick="1">
                <a:snd r:embed="rId1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461665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4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القيم القصوى ومتوسط معدل التغير</a:t>
            </a: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142984"/>
            <a:ext cx="71438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3525" y="2285992"/>
            <a:ext cx="7610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500694" y="4714884"/>
            <a:ext cx="3643306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الدالة متذايدة فى الفترة من </a:t>
            </a:r>
            <a:r>
              <a:rPr lang="en-US" b="1" dirty="0" smtClean="0">
                <a:solidFill>
                  <a:srgbClr val="FF0000"/>
                </a:solidFill>
              </a:rPr>
              <a:t>1,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∞)</a:t>
            </a:r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 ] 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الدالة متذايدة فى الفترة من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- ∞ ,  0)</a:t>
            </a:r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)  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الدالة متناقصة فى الفترة من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0 ,  1)</a:t>
            </a:r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3042" y="4714884"/>
            <a:ext cx="357190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الدالة متناقصة فى الفترة من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- ∞ , ∞)</a:t>
            </a:r>
            <a:r>
              <a:rPr lang="ar-SA" b="1" dirty="0" smtClean="0">
                <a:solidFill>
                  <a:srgbClr val="FF0000"/>
                </a:solidFill>
                <a:latin typeface="Cambria Math"/>
                <a:ea typeface="Cambria Math"/>
              </a:rPr>
              <a:t>) </a:t>
            </a:r>
            <a:endParaRPr lang="ar-SA" b="1" dirty="0"/>
          </a:p>
        </p:txBody>
      </p:sp>
      <p:grpSp>
        <p:nvGrpSpPr>
          <p:cNvPr id="19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20" name="مخطط انسيابي: قرار 6">
              <a:hlinkClick r:id="" action="ppaction://hlinkshowjump?jump=firstslide"/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21" name="Picture 5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 descr="D:\Work2\بprevios.png">
              <a:hlinkClick r:id="" action="ppaction://hlinkshowjump?jump=previousslide"/>
              <a:hlinkHover r:id="" action="ppaction://noaction" highlightClick="1">
                <a:snd r:embed="rId13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D:\Work2\next.png">
              <a:hlinkClick r:id="" action="ppaction://hlinkshowjump?jump=nextslide"/>
              <a:hlinkHover r:id="" action="ppaction://noaction" highlightClick="1">
                <a:snd r:embed="rId15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461665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4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عنوان الدرس</a:t>
            </a:r>
          </a:p>
        </p:txBody>
      </p:sp>
      <p:grpSp>
        <p:nvGrpSpPr>
          <p:cNvPr id="15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17" name="مخطط انسيابي: قرار 6">
              <a:hlinkClick r:id="" action="ppaction://hlinkshowjump?jump=firstslide"/>
              <a:hlinkHover r:id="" action="ppaction://noaction" highlightClick="1">
                <a:snd r:embed="rId8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18" name="Picture 5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6" descr="E:\صور تصاميم\رياضيات\1%20(22)[1] نسخ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1071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E:\صور تصاميم\رياضيات\normal_pic753[1] نسخ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0"/>
            <a:ext cx="2198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E:\صور تصاميم\رياضيات\برجلة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65770">
            <a:off x="96838" y="1785937"/>
            <a:ext cx="120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 descr="E:\صور تصاميم\رياضيات\3e9e3078[1] نسخ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14813"/>
            <a:ext cx="12858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ربع نص 13"/>
          <p:cNvSpPr txBox="1"/>
          <p:nvPr/>
        </p:nvSpPr>
        <p:spPr>
          <a:xfrm>
            <a:off x="3143250" y="68263"/>
            <a:ext cx="6000750" cy="461665"/>
          </a:xfrm>
          <a:prstGeom prst="rect">
            <a:avLst/>
          </a:prstGeom>
          <a:solidFill>
            <a:sysClr val="windowText" lastClr="0000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defRPr/>
            </a:pPr>
            <a:r>
              <a:rPr lang="ar-SA" altLang="ar-SA" sz="2400" b="1" kern="0" cap="all" dirty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عنوان الدرس</a:t>
            </a:r>
          </a:p>
        </p:txBody>
      </p:sp>
      <p:grpSp>
        <p:nvGrpSpPr>
          <p:cNvPr id="15" name="Group 26"/>
          <p:cNvGrpSpPr/>
          <p:nvPr/>
        </p:nvGrpSpPr>
        <p:grpSpPr>
          <a:xfrm>
            <a:off x="1643042" y="6288659"/>
            <a:ext cx="7033317" cy="569341"/>
            <a:chOff x="522972" y="6025776"/>
            <a:chExt cx="7484996" cy="842566"/>
          </a:xfrm>
        </p:grpSpPr>
        <p:sp>
          <p:nvSpPr>
            <p:cNvPr id="17" name="مخطط انسيابي: قرار 6">
              <a:hlinkClick r:id="" action="ppaction://hlinkshowjump?jump=firstslide"/>
              <a:hlinkHover r:id="" action="ppaction://noaction" highlightClick="1">
                <a:snd r:embed="rId8" name="الترجمة من Google.wav"/>
              </a:hlinkHover>
            </p:cNvPr>
            <p:cNvSpPr/>
            <p:nvPr/>
          </p:nvSpPr>
          <p:spPr>
            <a:xfrm>
              <a:off x="2214546" y="6153961"/>
              <a:ext cx="4857752" cy="714381"/>
            </a:xfrm>
            <a:prstGeom prst="ribbon">
              <a:avLst/>
            </a:prstGeom>
            <a:solidFill>
              <a:srgbClr val="00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228600">
                <a:srgbClr val="DAEDEF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600" b="1" i="0" u="none" strike="noStrike" kern="0" cap="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ndalus" pitchFamily="18" charset="-78"/>
                  <a:cs typeface="Andalus" pitchFamily="18" charset="-78"/>
                </a:rPr>
                <a:t>الرئيسية</a:t>
              </a:r>
            </a:p>
          </p:txBody>
        </p:sp>
        <p:pic>
          <p:nvPicPr>
            <p:cNvPr id="18" name="Picture 5" descr="D:\Work2\exxit.png">
              <a:hlinkClick r:id="" action="ppaction://hlinkshowjump?jump=endshow"/>
              <a:hlinkHover r:id="" action="ppaction://noaction" highlightClick="1">
                <a:snd r:embed="rId9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72" y="6025780"/>
              <a:ext cx="908050" cy="71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:\Work2\بprevios.png">
              <a:hlinkClick r:id="" action="ppaction://hlinkshowjump?jump=previousslide"/>
              <a:hlinkHover r:id="" action="ppaction://noaction" highlightClick="1">
                <a:snd r:embed="rId11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13656"/>
            <a:stretch>
              <a:fillRect/>
            </a:stretch>
          </p:blipFill>
          <p:spPr bwMode="auto">
            <a:xfrm>
              <a:off x="6650646" y="6025776"/>
              <a:ext cx="1357322" cy="73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D:\Work2\next.png">
              <a:hlinkClick r:id="" action="ppaction://hlinkshowjump?jump=nextslide"/>
              <a:hlinkHover r:id="" action="ppaction://noaction" highlightClick="1">
                <a:snd r:embed="rId13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0" b="16904"/>
            <a:stretch>
              <a:fillRect/>
            </a:stretch>
          </p:blipFill>
          <p:spPr bwMode="auto">
            <a:xfrm>
              <a:off x="1278163" y="6025776"/>
              <a:ext cx="1185865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ملتقى المعلمين والمعلمات</a:t>
            </a:r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271</Words>
  <Application>Microsoft Office PowerPoint</Application>
  <PresentationFormat>عرض على الشاشة (3:4)‏</PresentationFormat>
  <Paragraphs>79</Paragraphs>
  <Slides>9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امل</cp:lastModifiedBy>
  <cp:revision>166</cp:revision>
  <dcterms:created xsi:type="dcterms:W3CDTF">2011-04-29T14:15:34Z</dcterms:created>
  <dcterms:modified xsi:type="dcterms:W3CDTF">2016-09-17T20:32:17Z</dcterms:modified>
</cp:coreProperties>
</file>