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343" r:id="rId2"/>
    <p:sldId id="34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36" r:id="rId15"/>
    <p:sldId id="337" r:id="rId16"/>
    <p:sldId id="338" r:id="rId17"/>
    <p:sldId id="339" r:id="rId18"/>
    <p:sldId id="340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0" r:id="rId34"/>
    <p:sldId id="335" r:id="rId35"/>
    <p:sldId id="331" r:id="rId36"/>
    <p:sldId id="333" r:id="rId37"/>
  </p:sldIdLst>
  <p:sldSz cx="9144000" cy="6858000" type="screen4x3"/>
  <p:notesSz cx="6858000" cy="9144000"/>
  <p:custDataLst>
    <p:tags r:id="rId39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84338" autoAdjust="0"/>
    <p:restoredTop sz="93032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57D6CA-298C-43F1-A5E3-851F797CC0F1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35067-3E51-4515-A3DB-F46024FB450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23551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16B6B24B-A636-45AD-87F5-EDB3B6B618C6}" type="slidenum">
              <a:rPr lang="ar-SA" sz="1200">
                <a:latin typeface="+mn-lt"/>
                <a:cs typeface="+mn-cs"/>
              </a:rPr>
              <a:pPr algn="l">
                <a:defRPr/>
              </a:pPr>
              <a:t>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937C0452-FAD7-4BA7-BF51-03BBEE629DF1}" type="slidenum">
              <a:rPr lang="ar-SA" sz="1200">
                <a:latin typeface="+mn-lt"/>
                <a:cs typeface="+mn-cs"/>
              </a:rPr>
              <a:pPr algn="l">
                <a:defRPr/>
              </a:pPr>
              <a:t>12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3524C19-69D4-475D-ADD2-17169C9DCA21}" type="slidenum">
              <a:rPr lang="ar-SA" sz="1200">
                <a:latin typeface="+mn-lt"/>
                <a:cs typeface="+mn-cs"/>
              </a:rPr>
              <a:pPr algn="l">
                <a:defRPr/>
              </a:pPr>
              <a:t>18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948F4961-C7AD-42BD-9E35-337C3891225D}" type="slidenum">
              <a:rPr lang="ar-SA" sz="1200">
                <a:latin typeface="+mn-lt"/>
                <a:cs typeface="+mn-cs"/>
              </a:rPr>
              <a:pPr algn="l">
                <a:defRPr/>
              </a:pPr>
              <a:t>19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9C3B2286-7937-40D6-BB51-173691DAAEF3}" type="slidenum">
              <a:rPr lang="ar-SA" sz="1200">
                <a:latin typeface="+mn-lt"/>
                <a:cs typeface="+mn-cs"/>
              </a:rPr>
              <a:pPr algn="l">
                <a:defRPr/>
              </a:pPr>
              <a:t>20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0522245-71CB-464C-9BAC-917EF99C916C}" type="slidenum">
              <a:rPr lang="ar-SA" sz="1200">
                <a:latin typeface="+mn-lt"/>
                <a:cs typeface="+mn-cs"/>
              </a:rPr>
              <a:pPr algn="l">
                <a:defRPr/>
              </a:pPr>
              <a:t>21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1E255E7-0D62-44BD-B4B4-E837D7E3A14A}" type="slidenum">
              <a:rPr lang="ar-SA" sz="1200">
                <a:latin typeface="+mn-lt"/>
                <a:cs typeface="+mn-cs"/>
              </a:rPr>
              <a:pPr algn="l">
                <a:defRPr/>
              </a:pPr>
              <a:t>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0069D8D-D10E-4F47-841F-AEA67C320CCC}" type="slidenum">
              <a:rPr lang="ar-SA" sz="1200">
                <a:latin typeface="+mn-lt"/>
                <a:cs typeface="+mn-cs"/>
              </a:rPr>
              <a:pPr algn="l">
                <a:defRPr/>
              </a:pPr>
              <a:t>22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C498C8B-7733-49B5-AC8B-C894D7F964A2}" type="slidenum">
              <a:rPr lang="ar-SA" sz="1200">
                <a:latin typeface="+mn-lt"/>
                <a:cs typeface="+mn-cs"/>
              </a:rPr>
              <a:pPr algn="l">
                <a:defRPr/>
              </a:pPr>
              <a:t>23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92256B6-90BE-4EAB-BE22-8020274CBF1C}" type="slidenum">
              <a:rPr lang="ar-SA" sz="1200">
                <a:latin typeface="+mn-lt"/>
                <a:cs typeface="+mn-cs"/>
              </a:rPr>
              <a:pPr algn="l">
                <a:defRPr/>
              </a:pPr>
              <a:t>24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4D7CF3AC-ABCE-4EAE-AD33-6B6FCDF2B5BB}" type="slidenum">
              <a:rPr lang="ar-SA" sz="1200">
                <a:latin typeface="+mn-lt"/>
                <a:cs typeface="+mn-cs"/>
              </a:rPr>
              <a:pPr algn="l">
                <a:defRPr/>
              </a:pPr>
              <a:t>25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7C806BC-E3B9-420A-B6D3-CCDE9268E0C9}" type="slidenum">
              <a:rPr lang="ar-SA" sz="1200">
                <a:latin typeface="+mn-lt"/>
                <a:cs typeface="+mn-cs"/>
              </a:rPr>
              <a:pPr algn="l">
                <a:defRPr/>
              </a:pPr>
              <a:t>26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BBBF1B63-BD5B-4175-97E1-972186066E38}" type="slidenum">
              <a:rPr lang="ar-SA" sz="1200">
                <a:latin typeface="+mn-lt"/>
                <a:cs typeface="+mn-cs"/>
              </a:rPr>
              <a:pPr algn="l">
                <a:defRPr/>
              </a:pPr>
              <a:t>27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5EF25C5-9138-4512-ABB4-3C41FAB6C459}" type="slidenum">
              <a:rPr lang="ar-SA" sz="1200">
                <a:latin typeface="+mn-lt"/>
                <a:cs typeface="+mn-cs"/>
              </a:rPr>
              <a:pPr algn="l">
                <a:defRPr/>
              </a:pPr>
              <a:t>28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1ADF776-FA2E-45D5-B4F0-6D696AD1632A}" type="slidenum">
              <a:rPr lang="ar-SA" sz="1200">
                <a:latin typeface="+mn-lt"/>
                <a:cs typeface="+mn-cs"/>
              </a:rPr>
              <a:pPr algn="l">
                <a:defRPr/>
              </a:pPr>
              <a:t>29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ED5A2F1-42EA-4C64-9D22-C82EF5903C61}" type="slidenum">
              <a:rPr lang="ar-SA" sz="1200">
                <a:latin typeface="+mn-lt"/>
                <a:cs typeface="+mn-cs"/>
              </a:rPr>
              <a:pPr algn="l">
                <a:defRPr/>
              </a:pPr>
              <a:t>30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C642CB1-8E14-45ED-9D83-5659DA368C40}" type="slidenum">
              <a:rPr lang="ar-SA" sz="1200">
                <a:latin typeface="+mn-lt"/>
                <a:cs typeface="+mn-cs"/>
              </a:rPr>
              <a:pPr algn="l">
                <a:defRPr/>
              </a:pPr>
              <a:t>31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0D07BAC-149A-455D-9909-AB1748B0C6B8}" type="slidenum">
              <a:rPr lang="ar-SA" sz="1200">
                <a:latin typeface="+mn-lt"/>
                <a:cs typeface="+mn-cs"/>
              </a:rPr>
              <a:pPr algn="l">
                <a:defRPr/>
              </a:pPr>
              <a:t>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1F9A4BB-F181-4F50-8BF8-B846BB910EF0}" type="slidenum">
              <a:rPr lang="ar-SA" sz="1200">
                <a:latin typeface="+mn-lt"/>
                <a:cs typeface="+mn-cs"/>
              </a:rPr>
              <a:pPr algn="l">
                <a:defRPr/>
              </a:pPr>
              <a:t>32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2EC44EC-4772-4827-97DC-88414BC221CE}" type="slidenum">
              <a:rPr lang="ar-SA" sz="1200">
                <a:latin typeface="+mn-lt"/>
                <a:cs typeface="+mn-cs"/>
              </a:rPr>
              <a:pPr algn="l">
                <a:defRPr/>
              </a:pPr>
              <a:t>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5FD7377E-A3C6-425E-90AC-E8509051C1DB}" type="slidenum">
              <a:rPr lang="ar-SA" sz="1200">
                <a:latin typeface="+mn-lt"/>
                <a:cs typeface="+mn-cs"/>
              </a:rPr>
              <a:pPr algn="l">
                <a:defRPr/>
              </a:pPr>
              <a:t>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5569616-3DB1-4C42-AFD6-1E13252D6E0F}" type="slidenum">
              <a:rPr lang="ar-SA" sz="1200">
                <a:latin typeface="+mn-lt"/>
                <a:cs typeface="+mn-cs"/>
              </a:rPr>
              <a:pPr algn="l">
                <a:defRPr/>
              </a:pPr>
              <a:t>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E18918D-3BF8-45E5-BC1F-DBA42CE88E6B}" type="slidenum">
              <a:rPr lang="ar-SA" sz="1200">
                <a:latin typeface="+mn-lt"/>
                <a:cs typeface="+mn-cs"/>
              </a:rPr>
              <a:pPr algn="l">
                <a:defRPr/>
              </a:pPr>
              <a:t>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4B70E574-7F5C-4075-A6C8-3574C3C7D951}" type="slidenum">
              <a:rPr lang="ar-SA" sz="1200">
                <a:latin typeface="+mn-lt"/>
                <a:cs typeface="+mn-cs"/>
              </a:rPr>
              <a:pPr algn="l">
                <a:defRPr/>
              </a:pPr>
              <a:t>10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3B86699D-6685-451E-ACE3-FDE94DA56EBB}" type="slidenum">
              <a:rPr lang="ar-SA" sz="1200">
                <a:latin typeface="+mn-lt"/>
                <a:cs typeface="+mn-cs"/>
              </a:rPr>
              <a:pPr algn="l">
                <a:defRPr/>
              </a:pPr>
              <a:t>11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B89B-D7D3-4F15-AF1E-2E36D40B876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5F95-8DA6-4945-87A3-F0DDA3E508D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7004-97BF-49FA-A8E3-AF5DAC67ABE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826D-76AC-4A62-81DB-CF6D7979606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9513-7B67-4288-8404-9F5A7B35F0DD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78F9-0D6F-4122-82EB-7D39C57E6D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5A93-136A-498D-892B-5355B722030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185-5F34-4AE1-ACE0-4D0F70C645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7EA9-4EE0-479B-9F7A-AB61FF400449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593-6D4E-412E-931B-67873588D3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8AD-9736-4030-A07A-FEA15E95E05C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EBC8-D43A-48AD-98A5-831D8A522E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557B-4B1A-4BB1-8E22-7D0B2D71A55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9CB5-460C-4E3B-A73D-0C5A07EEA93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1CF4-6F51-41BD-8DB8-15FC050A7EEA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632B-1CE5-413F-B38F-0C54567F3D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D11E-0C56-4EA4-B55D-4589733658E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659-3E1D-4BE9-9ABA-EB55FBBB96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0ED2-5914-4913-8801-80E1F41818AB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5899-618C-4F44-BF3B-B091186088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9D15-3DFD-42F3-AA74-BB798319F31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F85F-4A41-4EEF-B9F7-50E1115BEC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D084A-3A65-42E0-94B6-B32AFA82757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1B0F4-CBB4-4F56-AACD-333837A952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 advTm="1000"/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audio" Target="../media/audio1.wav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5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66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openxmlformats.org/officeDocument/2006/relationships/slide" Target="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audio" Target="../media/audio1.wav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audio" Target="../media/audio1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audio" Target="../media/audio1.wav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audio" Target="../media/audio1.wav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audio" Target="../media/audio1.wav"/><Relationship Id="rId9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audio" Target="../media/audio1.wav"/><Relationship Id="rId9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audio" Target="../media/audio1.wav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1" Type="http://schemas.openxmlformats.org/officeDocument/2006/relationships/tags" Target="../tags/tag3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audio" Target="../media/audio1.wav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audio" Target="../media/audio1.wav"/><Relationship Id="rId9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audio" Target="../media/audio1.wav"/><Relationship Id="rId9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audio" Target="../media/audio1.wav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50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/>
          <p:nvPr/>
        </p:nvGrpSpPr>
        <p:grpSpPr>
          <a:xfrm>
            <a:off x="2271143" y="2"/>
            <a:ext cx="4457700" cy="1179698"/>
            <a:chOff x="2274540" y="0"/>
            <a:chExt cx="4457700" cy="845423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3341796" y="116632"/>
              <a:ext cx="2159566" cy="675777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ar-SA" sz="3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القصة</a:t>
              </a:r>
              <a:endParaRPr lang="ar-EG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877529" y="1196754"/>
            <a:ext cx="7222864" cy="4464495"/>
            <a:chOff x="1026221" y="1319476"/>
            <a:chExt cx="8446738" cy="4922313"/>
          </a:xfrm>
        </p:grpSpPr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21" y="1319476"/>
              <a:ext cx="8446738" cy="4922313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964" y="1470008"/>
              <a:ext cx="5372782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1170236" y="1470008"/>
              <a:ext cx="2771728" cy="4610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خطوات تنفيذ الاستراتيجية</a:t>
              </a:r>
            </a:p>
            <a:p>
              <a:pPr algn="ctr"/>
              <a:endParaRPr lang="ar-SA" b="1" dirty="0"/>
            </a:p>
            <a:p>
              <a:pPr marL="300552" indent="-300552">
                <a:buFont typeface="Wingdings" panose="05000000000000000000" pitchFamily="2" charset="2"/>
                <a:buChar char="Ø"/>
              </a:pPr>
              <a:r>
                <a:rPr lang="ar-SA" b="1" dirty="0" smtClean="0"/>
                <a:t>1- سرد القصة بأسلوب مشوق</a:t>
              </a:r>
            </a:p>
            <a:p>
              <a:pPr marL="300552" indent="-300552">
                <a:buFont typeface="Wingdings" panose="05000000000000000000" pitchFamily="2" charset="2"/>
                <a:buChar char="Ø"/>
              </a:pPr>
              <a:r>
                <a:rPr lang="ar-SA" b="1" dirty="0" smtClean="0"/>
                <a:t>2-توضيح المخطط المرسوم</a:t>
              </a:r>
            </a:p>
            <a:p>
              <a:pPr marL="300552" indent="-300552">
                <a:buFont typeface="Wingdings" panose="05000000000000000000" pitchFamily="2" charset="2"/>
                <a:buChar char="Ø"/>
              </a:pPr>
              <a:r>
                <a:rPr lang="ar-SA" b="1" dirty="0" smtClean="0"/>
                <a:t>3-عرض ملخص الدرس بالبوربوينت</a:t>
              </a:r>
            </a:p>
            <a:p>
              <a:pPr marL="300552" indent="-300552">
                <a:buFont typeface="Wingdings" panose="05000000000000000000" pitchFamily="2" charset="2"/>
                <a:buChar char="Ø"/>
              </a:pPr>
              <a:r>
                <a:rPr lang="ar-SA" b="1" dirty="0" smtClean="0"/>
                <a:t>4-حل الأنشطة الواحد بعد الأخر علي شكل أقرأن أو مجموعات</a:t>
              </a:r>
              <a:endParaRPr lang="ar-EG" b="1" dirty="0"/>
            </a:p>
          </p:txBody>
        </p:sp>
      </p:grpSp>
      <p:pic>
        <p:nvPicPr>
          <p:cNvPr id="17" name="صورة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8" name="صورة 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06112938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هامش خطأ المعاينة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7013" y="836712"/>
            <a:ext cx="7715250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rgbClr val="FFFF00"/>
                </a:solidFill>
              </a:rPr>
              <a:t>هامش خطأ المعاينة:- وهو يحدث عند سحب عينة من المجتمع ووالخوف من وجود  نسبة خطأ فى المعاينة وكلما ذاد حجم العينة قل هامش الخطأ ويمكن التعبير عنها كالاتى:-</a:t>
            </a:r>
          </a:p>
        </p:txBody>
      </p:sp>
      <p:pic>
        <p:nvPicPr>
          <p:cNvPr id="6452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9888" y="1921620"/>
            <a:ext cx="7429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964238" y="2930079"/>
            <a:ext cx="2000250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مثال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452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7801" y="2858641"/>
            <a:ext cx="5786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0451" y="3501579"/>
            <a:ext cx="2857500" cy="5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808" y="4017045"/>
            <a:ext cx="4893469" cy="16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7076" y="5716488"/>
            <a:ext cx="6943725" cy="5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8638" y="6314331"/>
            <a:ext cx="5929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مقاييس التشتت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71663" y="1285875"/>
            <a:ext cx="7358062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dirty="0">
                <a:solidFill>
                  <a:srgbClr val="FFFF00"/>
                </a:solidFill>
              </a:rPr>
              <a:t>تصف مقاييس التشتت مقدار تباعد البيانات او تقاربهاويوجد مقياسان للتشتت هما :-</a:t>
            </a:r>
          </a:p>
        </p:txBody>
      </p:sp>
      <p:sp>
        <p:nvSpPr>
          <p:cNvPr id="17" name="Oval 16"/>
          <p:cNvSpPr/>
          <p:nvPr/>
        </p:nvSpPr>
        <p:spPr>
          <a:xfrm>
            <a:off x="6543725" y="2143125"/>
            <a:ext cx="20002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التباين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57413" y="2143125"/>
            <a:ext cx="20002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الانحراف المعيارى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6555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286125"/>
            <a:ext cx="6600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loud Callout 18"/>
          <p:cNvSpPr/>
          <p:nvPr/>
        </p:nvSpPr>
        <p:spPr>
          <a:xfrm>
            <a:off x="7258100" y="2928938"/>
            <a:ext cx="1571625" cy="4286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ملحوظة</a:t>
            </a:r>
          </a:p>
        </p:txBody>
      </p:sp>
      <p:pic>
        <p:nvPicPr>
          <p:cNvPr id="6555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0413" y="3929063"/>
            <a:ext cx="32861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4975" y="4357688"/>
            <a:ext cx="3357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1663" y="4357688"/>
            <a:ext cx="3214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6657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230" y="980728"/>
            <a:ext cx="6953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0918" y="1409353"/>
            <a:ext cx="48815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447" y="1988840"/>
            <a:ext cx="7439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128" y="3356992"/>
            <a:ext cx="4151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5855" y="4071938"/>
            <a:ext cx="7286625" cy="25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الاحتمال المشروط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7249988" y="1143000"/>
            <a:ext cx="1714500" cy="5715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FF00"/>
                </a:solidFill>
              </a:rPr>
              <a:t>تعريفة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20676" y="1214438"/>
            <a:ext cx="5786437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rgbClr val="FFFF00"/>
                </a:solidFill>
              </a:rPr>
              <a:t>وهو احتمال وقوع الحادثة </a:t>
            </a:r>
            <a:r>
              <a:rPr lang="en-US" sz="2000" b="1" dirty="0">
                <a:solidFill>
                  <a:srgbClr val="FFFF00"/>
                </a:solidFill>
              </a:rPr>
              <a:t>B </a:t>
            </a:r>
            <a:r>
              <a:rPr lang="ar-SA" sz="2000" b="1" dirty="0">
                <a:solidFill>
                  <a:srgbClr val="FFFF00"/>
                </a:solidFill>
              </a:rPr>
              <a:t>بشرط وقوع  الحادثة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ar-SA" sz="2000" b="1" dirty="0">
                <a:solidFill>
                  <a:srgbClr val="FFFF00"/>
                </a:solidFill>
              </a:rPr>
              <a:t>ويرمز لة بالرمز</a:t>
            </a:r>
          </a:p>
        </p:txBody>
      </p:sp>
      <p:pic>
        <p:nvPicPr>
          <p:cNvPr id="6760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551" y="1643063"/>
            <a:ext cx="49291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5-Point Star 17"/>
          <p:cNvSpPr/>
          <p:nvPr/>
        </p:nvSpPr>
        <p:spPr>
          <a:xfrm>
            <a:off x="6678488" y="2000250"/>
            <a:ext cx="2286000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FF00"/>
                </a:solidFill>
              </a:rPr>
              <a:t>القاعدة</a:t>
            </a:r>
          </a:p>
        </p:txBody>
      </p:sp>
      <p:pic>
        <p:nvPicPr>
          <p:cNvPr id="6760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3551" y="3000375"/>
            <a:ext cx="7286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6964238" y="4071938"/>
            <a:ext cx="20002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مثال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7605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2113" y="4214813"/>
            <a:ext cx="5429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2488" y="5094312"/>
            <a:ext cx="457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7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1051" y="5451500"/>
            <a:ext cx="4643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8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49613" y="5808687"/>
            <a:ext cx="4714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9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4988" y="4940027"/>
            <a:ext cx="27003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0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34988" y="5522937"/>
            <a:ext cx="2643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4674"/>
            <a:ext cx="4227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779912" y="116632"/>
            <a:ext cx="324036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اختبار منتصف الفصل </a:t>
            </a:r>
            <a:endParaRPr lang="ar-SA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03" y="1620145"/>
            <a:ext cx="4082329" cy="34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26223757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459" y="116632"/>
            <a:ext cx="4381029" cy="644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46" y="188333"/>
            <a:ext cx="3614778" cy="18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66227365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736" y="620688"/>
            <a:ext cx="57321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36043904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628"/>
            <a:ext cx="5992068" cy="67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5405464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98" y="116632"/>
            <a:ext cx="566838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164288" y="5445224"/>
            <a:ext cx="14401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3129799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الاحتمال والتوزيعات الاحتمالية</a:t>
            </a:r>
          </a:p>
        </p:txBody>
      </p:sp>
      <p:sp>
        <p:nvSpPr>
          <p:cNvPr id="15" name="Oval 14"/>
          <p:cNvSpPr/>
          <p:nvPr/>
        </p:nvSpPr>
        <p:spPr>
          <a:xfrm>
            <a:off x="6831757" y="1071563"/>
            <a:ext cx="1857375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الاحتمال</a:t>
            </a:r>
          </a:p>
        </p:txBody>
      </p:sp>
      <p:sp>
        <p:nvSpPr>
          <p:cNvPr id="17" name="Oval 16"/>
          <p:cNvSpPr/>
          <p:nvPr/>
        </p:nvSpPr>
        <p:spPr>
          <a:xfrm>
            <a:off x="6831757" y="1785938"/>
            <a:ext cx="1857375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النجاح</a:t>
            </a:r>
          </a:p>
        </p:txBody>
      </p:sp>
      <p:sp>
        <p:nvSpPr>
          <p:cNvPr id="18" name="Oval 17"/>
          <p:cNvSpPr/>
          <p:nvPr/>
        </p:nvSpPr>
        <p:spPr>
          <a:xfrm>
            <a:off x="6903195" y="2286000"/>
            <a:ext cx="1857375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الفشل</a:t>
            </a:r>
          </a:p>
        </p:txBody>
      </p:sp>
      <p:sp>
        <p:nvSpPr>
          <p:cNvPr id="19" name="Oval 18"/>
          <p:cNvSpPr/>
          <p:nvPr/>
        </p:nvSpPr>
        <p:spPr>
          <a:xfrm>
            <a:off x="6903195" y="2786063"/>
            <a:ext cx="1857375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فضاء العينة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31132" y="1285875"/>
            <a:ext cx="4786313" cy="3571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هو نسبة تقيس وقوع حادثة معينة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1132" y="1785938"/>
            <a:ext cx="4786313" cy="3571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هو وقوع شىء مرغوب فية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31132" y="2286000"/>
            <a:ext cx="4786313" cy="3571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هو عدم وقوع شىء مرغوب فية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31132" y="2857500"/>
            <a:ext cx="4786313" cy="3571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هى مجموعة النواتج الممكنة</a:t>
            </a:r>
          </a:p>
        </p:txBody>
      </p:sp>
      <p:pic>
        <p:nvPicPr>
          <p:cNvPr id="6863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8382" y="3357563"/>
            <a:ext cx="36433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9632" y="3643313"/>
            <a:ext cx="72151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urved Down Ribbon 23"/>
          <p:cNvSpPr/>
          <p:nvPr/>
        </p:nvSpPr>
        <p:spPr>
          <a:xfrm>
            <a:off x="5188695" y="5286375"/>
            <a:ext cx="3071812" cy="71437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Curved Down Ribbon 24"/>
          <p:cNvSpPr/>
          <p:nvPr/>
        </p:nvSpPr>
        <p:spPr>
          <a:xfrm>
            <a:off x="1616820" y="5214938"/>
            <a:ext cx="3000375" cy="71437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Rounded Rectangle 25"/>
          <p:cNvSpPr/>
          <p:nvPr/>
        </p:nvSpPr>
        <p:spPr>
          <a:xfrm>
            <a:off x="5831632" y="4857750"/>
            <a:ext cx="185737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النجاح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59757" y="4786313"/>
            <a:ext cx="18573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FF00"/>
                </a:solidFill>
              </a:rPr>
              <a:t>الفشل</a:t>
            </a:r>
          </a:p>
        </p:txBody>
      </p:sp>
      <p:pic>
        <p:nvPicPr>
          <p:cNvPr id="6863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4507" y="5500688"/>
            <a:ext cx="15001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2632" y="5429250"/>
            <a:ext cx="1428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417646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b="1" dirty="0" smtClean="0"/>
              <a:t>الفصل السابع </a:t>
            </a:r>
            <a:endParaRPr lang="ar-SA" sz="5400" b="1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580112" y="2175864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الأول 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5580112" y="2955758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الثاني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5580112" y="3735652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الثالث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1907704" y="4305290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اختبار الفصل 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5580112" y="4488523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الرابع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580112" y="5241394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الخامس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5580112" y="5994265"/>
            <a:ext cx="31683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الدرس السادس</a:t>
            </a:r>
            <a:endParaRPr lang="ar-SA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2095416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6964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6197" y="908720"/>
            <a:ext cx="73199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963097" y="2519139"/>
            <a:ext cx="1857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الخطوة الاولى</a:t>
            </a:r>
          </a:p>
        </p:txBody>
      </p:sp>
      <p:pic>
        <p:nvPicPr>
          <p:cNvPr id="6964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6660" y="2519139"/>
            <a:ext cx="56530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6963097" y="4306788"/>
            <a:ext cx="1857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الخطوة الثانية</a:t>
            </a:r>
          </a:p>
        </p:txBody>
      </p:sp>
      <p:pic>
        <p:nvPicPr>
          <p:cNvPr id="69651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8097" y="3591272"/>
            <a:ext cx="5572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6660" y="4379367"/>
            <a:ext cx="5715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6963097" y="5596086"/>
            <a:ext cx="1857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الخطوة الثالثة</a:t>
            </a:r>
          </a:p>
        </p:txBody>
      </p:sp>
      <p:pic>
        <p:nvPicPr>
          <p:cNvPr id="6965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19535" y="5310336"/>
            <a:ext cx="5548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المتغير العشوائى والتوزيع الاحتمالى</a:t>
            </a:r>
          </a:p>
        </p:txBody>
      </p:sp>
      <p:sp>
        <p:nvSpPr>
          <p:cNvPr id="15" name="Oval 14"/>
          <p:cNvSpPr/>
          <p:nvPr/>
        </p:nvSpPr>
        <p:spPr>
          <a:xfrm>
            <a:off x="6604769" y="1143000"/>
            <a:ext cx="207168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المتغير العشوائى</a:t>
            </a:r>
          </a:p>
        </p:txBody>
      </p:sp>
      <p:sp>
        <p:nvSpPr>
          <p:cNvPr id="17" name="Oval 16"/>
          <p:cNvSpPr/>
          <p:nvPr/>
        </p:nvSpPr>
        <p:spPr>
          <a:xfrm>
            <a:off x="6819081" y="1857375"/>
            <a:ext cx="1857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600" b="1" dirty="0">
                <a:solidFill>
                  <a:srgbClr val="FF0000"/>
                </a:solidFill>
              </a:rPr>
              <a:t>المتغير العشوائى المنفصل</a:t>
            </a:r>
          </a:p>
        </p:txBody>
      </p:sp>
      <p:sp>
        <p:nvSpPr>
          <p:cNvPr id="18" name="Oval 17"/>
          <p:cNvSpPr/>
          <p:nvPr/>
        </p:nvSpPr>
        <p:spPr>
          <a:xfrm>
            <a:off x="6819081" y="2643188"/>
            <a:ext cx="1857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600" b="1" dirty="0">
                <a:solidFill>
                  <a:srgbClr val="FF0000"/>
                </a:solidFill>
              </a:rPr>
              <a:t>التوزيع الاحتمالى المنفصل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75581" y="1285875"/>
            <a:ext cx="4786313" cy="3571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dirty="0">
                <a:solidFill>
                  <a:srgbClr val="FFFF00"/>
                </a:solidFill>
              </a:rPr>
              <a:t>هو المتغير الذى يأخذ مجموعة قيم لها احتمالات معلومة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6956" y="2071688"/>
            <a:ext cx="5357813" cy="3571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solidFill>
                  <a:srgbClr val="FFFF00"/>
                </a:solidFill>
              </a:rPr>
              <a:t>هو المتغير العشوائى الذى لة عدد محدود من القيم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32644" y="2786063"/>
            <a:ext cx="5643562" cy="7858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هو جدول او معادلة او تمثيل بيانى يربط بين كل قيمة من قيم المتغير العشوائى المنفصل </a:t>
            </a:r>
            <a:r>
              <a:rPr lang="en-US" sz="2400" dirty="0">
                <a:solidFill>
                  <a:srgbClr val="FFFF00"/>
                </a:solidFill>
              </a:rPr>
              <a:t>X</a:t>
            </a:r>
            <a:r>
              <a:rPr lang="ar-SA" sz="2400" dirty="0">
                <a:solidFill>
                  <a:srgbClr val="FFFF00"/>
                </a:solidFill>
              </a:rPr>
              <a:t>مع احتمال وقوعها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32706" y="3935908"/>
            <a:ext cx="6072188" cy="3571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FF00"/>
                </a:solidFill>
              </a:rPr>
              <a:t>والتوزيع الاحتمالى يحقق الشرطيين التاليين</a:t>
            </a:r>
          </a:p>
        </p:txBody>
      </p:sp>
      <p:pic>
        <p:nvPicPr>
          <p:cNvPr id="7067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6956" y="4593109"/>
            <a:ext cx="7072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081" y="5450359"/>
            <a:ext cx="7215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33418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71695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0412" y="1214438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037" y="1143000"/>
            <a:ext cx="18145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87" y="2571750"/>
            <a:ext cx="43481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00313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3412" y="34290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628" y="4143375"/>
            <a:ext cx="4786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5037" y="5000625"/>
            <a:ext cx="2928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225" y="5500688"/>
            <a:ext cx="71485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التوزيع الطبيعى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44862" y="1143000"/>
            <a:ext cx="5357812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FF00"/>
                </a:solidFill>
              </a:rPr>
              <a:t>خصائص التوزيع الطبيعى</a:t>
            </a:r>
          </a:p>
        </p:txBody>
      </p:sp>
      <p:pic>
        <p:nvPicPr>
          <p:cNvPr id="7272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3299" y="1857375"/>
            <a:ext cx="67008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3299" y="2357438"/>
            <a:ext cx="6715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9612" y="2786063"/>
            <a:ext cx="19288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22512" y="2786063"/>
            <a:ext cx="42513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6174" y="3286125"/>
            <a:ext cx="642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744862" y="3857625"/>
            <a:ext cx="5357812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FF00"/>
                </a:solidFill>
              </a:rPr>
              <a:t>أشكال التوزيع الطبيعى والملتوية</a:t>
            </a:r>
          </a:p>
        </p:txBody>
      </p:sp>
      <p:pic>
        <p:nvPicPr>
          <p:cNvPr id="72726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9549" y="4429125"/>
            <a:ext cx="2428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30362" y="4429125"/>
            <a:ext cx="49863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23585" y="94380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القانون التجريبى</a:t>
            </a:r>
          </a:p>
        </p:txBody>
      </p:sp>
      <p:pic>
        <p:nvPicPr>
          <p:cNvPr id="7374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4222" y="1214438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1347" y="2000250"/>
            <a:ext cx="5429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1347" y="2571750"/>
            <a:ext cx="5429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1347" y="3143250"/>
            <a:ext cx="5429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1097" y="3714750"/>
            <a:ext cx="714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wn Arrow 24"/>
          <p:cNvSpPr/>
          <p:nvPr/>
        </p:nvSpPr>
        <p:spPr>
          <a:xfrm>
            <a:off x="1676847" y="1500188"/>
            <a:ext cx="1000125" cy="1928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31640" y="1143000"/>
            <a:ext cx="7358063" cy="114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FF00"/>
                </a:solidFill>
              </a:rPr>
              <a:t>الوسط لتوزيع طبيعى</a:t>
            </a:r>
            <a:r>
              <a:rPr lang="en-US" sz="2400" dirty="0">
                <a:solidFill>
                  <a:srgbClr val="FFFF00"/>
                </a:solidFill>
              </a:rPr>
              <a:t>34</a:t>
            </a:r>
            <a:r>
              <a:rPr lang="ar-SA" sz="2400" dirty="0">
                <a:solidFill>
                  <a:srgbClr val="FFFF00"/>
                </a:solidFill>
              </a:rPr>
              <a:t>وانحرافة المعيارى </a:t>
            </a:r>
            <a:r>
              <a:rPr lang="en-US" sz="2400" dirty="0">
                <a:solidFill>
                  <a:srgbClr val="FFFF00"/>
                </a:solidFill>
              </a:rPr>
              <a:t>5</a:t>
            </a:r>
            <a:r>
              <a:rPr lang="ar-SA" sz="2400" dirty="0">
                <a:solidFill>
                  <a:srgbClr val="FFFF00"/>
                </a:solidFill>
              </a:rPr>
              <a:t>. أوجد أحتمال أن تزيد قيمة ل</a:t>
            </a:r>
            <a:r>
              <a:rPr lang="en-US" sz="2400" dirty="0">
                <a:solidFill>
                  <a:srgbClr val="FFFF00"/>
                </a:solidFill>
              </a:rPr>
              <a:t>x</a:t>
            </a:r>
            <a:r>
              <a:rPr lang="ar-SA" sz="2400" dirty="0">
                <a:solidFill>
                  <a:srgbClr val="FFFF00"/>
                </a:solidFill>
              </a:rPr>
              <a:t> عشوائيا فى هذا التوزيع عن </a:t>
            </a:r>
            <a:r>
              <a:rPr lang="en-US" sz="2400" dirty="0">
                <a:solidFill>
                  <a:srgbClr val="FFFF00"/>
                </a:solidFill>
              </a:rPr>
              <a:t>24</a:t>
            </a:r>
            <a:r>
              <a:rPr lang="ar-SA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17703" y="2357438"/>
            <a:ext cx="207168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الاجابة</a:t>
            </a:r>
          </a:p>
        </p:txBody>
      </p:sp>
      <p:pic>
        <p:nvPicPr>
          <p:cNvPr id="7476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0828" y="3214688"/>
            <a:ext cx="2166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4828" y="3786188"/>
            <a:ext cx="45910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4828" y="5072063"/>
            <a:ext cx="457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640" y="3143250"/>
            <a:ext cx="25860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التوزيعات ذات الحدين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57625" y="1071563"/>
            <a:ext cx="4071938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FF00"/>
                </a:solidFill>
              </a:rPr>
              <a:t>تجربة ذات الحدين</a:t>
            </a:r>
          </a:p>
        </p:txBody>
      </p:sp>
      <p:pic>
        <p:nvPicPr>
          <p:cNvPr id="757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643188"/>
            <a:ext cx="6429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357563"/>
            <a:ext cx="6429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4000500"/>
            <a:ext cx="6429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63" y="4714875"/>
            <a:ext cx="6429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768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7692" y="980728"/>
            <a:ext cx="7215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6068" y="2154560"/>
            <a:ext cx="7572396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970504" y="3286125"/>
            <a:ext cx="7715250" cy="26431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3200" dirty="0">
                <a:solidFill>
                  <a:srgbClr val="FFFF00"/>
                </a:solidFill>
              </a:rPr>
              <a:t>هذة التجربة تحقق نظرية ذات الحدين وهى:</a:t>
            </a: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ar-SA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ar-SA" sz="2400" dirty="0">
              <a:solidFill>
                <a:srgbClr val="FFFF00"/>
              </a:solidFill>
            </a:endParaRPr>
          </a:p>
        </p:txBody>
      </p:sp>
      <p:pic>
        <p:nvPicPr>
          <p:cNvPr id="768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6254" y="3714750"/>
            <a:ext cx="72675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7692" y="4143375"/>
            <a:ext cx="71532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7692" y="4572000"/>
            <a:ext cx="71580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1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6254" y="5000625"/>
            <a:ext cx="7239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62915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صيغة احتمال ذات الحدين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14537" y="1285875"/>
            <a:ext cx="69294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i="1" dirty="0">
                <a:solidFill>
                  <a:srgbClr val="FF0000"/>
                </a:solidFill>
              </a:rPr>
              <a:t>تستعمل صيغة ذات الحدين فى حساب الاحتمالات المرتبطة بذات الحدين كلاتى :- </a:t>
            </a:r>
          </a:p>
        </p:txBody>
      </p:sp>
      <p:pic>
        <p:nvPicPr>
          <p:cNvPr id="778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7537" y="2071688"/>
            <a:ext cx="4159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5912" y="2428875"/>
            <a:ext cx="72818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686600" y="3786188"/>
            <a:ext cx="2071687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مثال</a:t>
            </a:r>
          </a:p>
        </p:txBody>
      </p:sp>
      <p:pic>
        <p:nvPicPr>
          <p:cNvPr id="7784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600" y="3857625"/>
            <a:ext cx="5643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3037" y="4517105"/>
            <a:ext cx="7715250" cy="10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7350" y="5811540"/>
            <a:ext cx="7500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تابع اجابة السؤال السابق</a:t>
            </a:r>
          </a:p>
        </p:txBody>
      </p:sp>
      <p:pic>
        <p:nvPicPr>
          <p:cNvPr id="7886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8027" y="1000125"/>
            <a:ext cx="35004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6277" y="1071563"/>
            <a:ext cx="2462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527" y="3214688"/>
            <a:ext cx="3286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5089" y="3357563"/>
            <a:ext cx="4000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5089" y="4214813"/>
            <a:ext cx="4143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الدلراسات التجريبية والمسحية وبالملاحظة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6189961" y="1214438"/>
            <a:ext cx="2214562" cy="642937"/>
          </a:xfrm>
          <a:prstGeom prst="ellipseRibbon2">
            <a:avLst>
              <a:gd name="adj1" fmla="val 11455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الدراسات المسحية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523" y="1928813"/>
            <a:ext cx="6786563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chemeClr val="tx1"/>
                </a:solidFill>
              </a:rPr>
              <a:t>وتستخدم فى جمع البيانات من مصدرين (المجتمع الكلى – العينة ) وهى نوعان:-  </a:t>
            </a:r>
          </a:p>
        </p:txBody>
      </p:sp>
      <p:sp>
        <p:nvSpPr>
          <p:cNvPr id="18" name="Oval 17"/>
          <p:cNvSpPr/>
          <p:nvPr/>
        </p:nvSpPr>
        <p:spPr>
          <a:xfrm>
            <a:off x="6047086" y="2571750"/>
            <a:ext cx="20002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متحيزة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32336" y="2571750"/>
            <a:ext cx="1928812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غير  متحيزة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189836" y="3214688"/>
            <a:ext cx="2867025" cy="13430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وفيها يتم تفضيل بعض اقسام المجتمع عن بعض الاقسام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1475086" y="3286125"/>
            <a:ext cx="2805112" cy="13430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يتم فيها اختيار العينة عشوائيا</a:t>
            </a:r>
          </a:p>
        </p:txBody>
      </p:sp>
      <p:pic>
        <p:nvPicPr>
          <p:cNvPr id="5736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398" y="5089748"/>
            <a:ext cx="4502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810399"/>
            <a:ext cx="5357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7413923" y="4286250"/>
            <a:ext cx="12763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17961" y="4929188"/>
            <a:ext cx="12763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الوسط والتباين والانحراف المعيارى لتوزيع ذات الحدين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185521" y="1143000"/>
            <a:ext cx="1571625" cy="10001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0000"/>
                </a:solidFill>
              </a:rPr>
              <a:t>الوسط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613771" y="1071563"/>
            <a:ext cx="1714500" cy="10001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FF0000"/>
                </a:solidFill>
              </a:rPr>
              <a:t>التباين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2542084" y="1000125"/>
            <a:ext cx="1500187" cy="121443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FF0000"/>
                </a:solidFill>
              </a:rPr>
              <a:t>الانحراف المعيارى</a:t>
            </a:r>
          </a:p>
        </p:txBody>
      </p:sp>
      <p:sp>
        <p:nvSpPr>
          <p:cNvPr id="19" name="Oval 18"/>
          <p:cNvSpPr/>
          <p:nvPr/>
        </p:nvSpPr>
        <p:spPr>
          <a:xfrm>
            <a:off x="6685459" y="2357438"/>
            <a:ext cx="2071687" cy="857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Oval 19"/>
          <p:cNvSpPr/>
          <p:nvPr/>
        </p:nvSpPr>
        <p:spPr>
          <a:xfrm>
            <a:off x="4256584" y="2286000"/>
            <a:ext cx="2071687" cy="857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Oval 20"/>
          <p:cNvSpPr/>
          <p:nvPr/>
        </p:nvSpPr>
        <p:spPr>
          <a:xfrm>
            <a:off x="1399084" y="2357438"/>
            <a:ext cx="2071687" cy="857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7989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2646" y="2500313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5209" y="2428875"/>
            <a:ext cx="1285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1959" y="2500313"/>
            <a:ext cx="1714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owchart: Decision 22"/>
          <p:cNvSpPr/>
          <p:nvPr/>
        </p:nvSpPr>
        <p:spPr>
          <a:xfrm>
            <a:off x="7114084" y="3357563"/>
            <a:ext cx="1643062" cy="6429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chemeClr val="tx1"/>
                </a:solidFill>
              </a:rPr>
              <a:t>مثال</a:t>
            </a:r>
          </a:p>
        </p:txBody>
      </p:sp>
      <p:pic>
        <p:nvPicPr>
          <p:cNvPr id="7989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357563"/>
            <a:ext cx="6215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7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9146" y="3857625"/>
            <a:ext cx="5286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8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771" y="4572000"/>
            <a:ext cx="7358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9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46" y="5286375"/>
            <a:ext cx="1143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0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209" y="5214938"/>
            <a:ext cx="1695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1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646" y="5643563"/>
            <a:ext cx="1428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2" name="Picture 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2084" y="5715000"/>
            <a:ext cx="2219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3834" y="5357813"/>
            <a:ext cx="1285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4" name="Picture 1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584" y="5357813"/>
            <a:ext cx="186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تقريب توزيع ذات الحدين الى التوزيع الطبيعى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41896" y="1214438"/>
            <a:ext cx="757237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i="1" dirty="0">
                <a:solidFill>
                  <a:schemeClr val="tx1"/>
                </a:solidFill>
              </a:rPr>
              <a:t>تستعمل عندما يذداد عدد المحاولات فى تجربة عشوائية ذات حدين وتأتى على الصورة الاتية</a:t>
            </a:r>
          </a:p>
          <a:p>
            <a:pPr algn="ctr">
              <a:defRPr/>
            </a:pPr>
            <a:endParaRPr lang="ar-SA" sz="20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ar-SA" sz="2000" b="1" i="1" dirty="0">
              <a:solidFill>
                <a:srgbClr val="FF0000"/>
              </a:solidFill>
            </a:endParaRPr>
          </a:p>
        </p:txBody>
      </p:sp>
      <p:pic>
        <p:nvPicPr>
          <p:cNvPr id="809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3334" y="1785938"/>
            <a:ext cx="75009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3334" y="2224088"/>
            <a:ext cx="73580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loud Callout 16"/>
          <p:cNvSpPr/>
          <p:nvPr/>
        </p:nvSpPr>
        <p:spPr>
          <a:xfrm>
            <a:off x="6328271" y="2786063"/>
            <a:ext cx="1571625" cy="1143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solidFill>
                  <a:srgbClr val="FF0000"/>
                </a:solidFill>
              </a:rPr>
              <a:t>وسط</a:t>
            </a:r>
          </a:p>
          <a:p>
            <a:pPr>
              <a:defRPr/>
            </a:pP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809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1009" y="3286125"/>
            <a:ext cx="901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loud Callout 18"/>
          <p:cNvSpPr/>
          <p:nvPr/>
        </p:nvSpPr>
        <p:spPr>
          <a:xfrm>
            <a:off x="1756271" y="2714625"/>
            <a:ext cx="2786063" cy="121443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i="1" dirty="0">
                <a:solidFill>
                  <a:srgbClr val="FF0000"/>
                </a:solidFill>
              </a:rPr>
              <a:t>الانحراف المعيارى</a:t>
            </a:r>
          </a:p>
          <a:p>
            <a:pPr>
              <a:defRPr/>
            </a:pPr>
            <a:endParaRPr lang="ar-SA" sz="1600" dirty="0">
              <a:solidFill>
                <a:srgbClr val="FF0000"/>
              </a:solidFill>
            </a:endParaRPr>
          </a:p>
          <a:p>
            <a:pPr>
              <a:defRPr/>
            </a:pPr>
            <a:endParaRPr lang="ar-SA" sz="1600" dirty="0">
              <a:solidFill>
                <a:srgbClr val="FF0000"/>
              </a:solidFill>
            </a:endParaRPr>
          </a:p>
        </p:txBody>
      </p:sp>
      <p:pic>
        <p:nvPicPr>
          <p:cNvPr id="8091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27771" y="3214688"/>
            <a:ext cx="12144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lowchart: Decision 20"/>
          <p:cNvSpPr/>
          <p:nvPr/>
        </p:nvSpPr>
        <p:spPr>
          <a:xfrm>
            <a:off x="6971209" y="4286250"/>
            <a:ext cx="1643062" cy="64293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chemeClr val="tx1"/>
                </a:solidFill>
              </a:rPr>
              <a:t>مثال</a:t>
            </a:r>
          </a:p>
        </p:txBody>
      </p:sp>
      <p:pic>
        <p:nvPicPr>
          <p:cNvPr id="8091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71938"/>
            <a:ext cx="60007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771" y="5194895"/>
            <a:ext cx="7429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تابع اجابة المثال</a:t>
            </a:r>
          </a:p>
        </p:txBody>
      </p:sp>
      <p:pic>
        <p:nvPicPr>
          <p:cNvPr id="819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0890" y="1285875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3202" y="1285875"/>
            <a:ext cx="41195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0890" y="2000250"/>
            <a:ext cx="13287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3202" y="1785938"/>
            <a:ext cx="4000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7515" y="2643188"/>
            <a:ext cx="5786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143250"/>
            <a:ext cx="7010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000625"/>
            <a:ext cx="69294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014" y="15596"/>
            <a:ext cx="195909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250"/>
          <a:stretch/>
        </p:blipFill>
        <p:spPr bwMode="auto">
          <a:xfrm>
            <a:off x="5004048" y="571893"/>
            <a:ext cx="4092693" cy="436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39" y="513274"/>
            <a:ext cx="39589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12332849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014" y="15596"/>
            <a:ext cx="195909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96"/>
          <a:stretch/>
        </p:blipFill>
        <p:spPr bwMode="auto">
          <a:xfrm>
            <a:off x="4179515" y="692695"/>
            <a:ext cx="4964486" cy="466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556"/>
          <a:stretch/>
        </p:blipFill>
        <p:spPr bwMode="auto">
          <a:xfrm>
            <a:off x="1" y="15596"/>
            <a:ext cx="4283968" cy="16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55"/>
          <a:stretch/>
        </p:blipFill>
        <p:spPr bwMode="auto">
          <a:xfrm>
            <a:off x="4179516" y="692695"/>
            <a:ext cx="4964485" cy="50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591"/>
          <a:stretch/>
        </p:blipFill>
        <p:spPr bwMode="auto">
          <a:xfrm>
            <a:off x="0" y="1625600"/>
            <a:ext cx="4376259" cy="14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94"/>
          <a:stretch/>
        </p:blipFill>
        <p:spPr bwMode="auto">
          <a:xfrm>
            <a:off x="1" y="3104702"/>
            <a:ext cx="4179515" cy="19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" y="3162951"/>
            <a:ext cx="4376259" cy="255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91762270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014" y="15596"/>
            <a:ext cx="195909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53632" cy="54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7346"/>
            <a:ext cx="396044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507059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624"/>
            <a:ext cx="195909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58063" y="44624"/>
            <a:ext cx="178593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إجابات </a:t>
            </a:r>
            <a:endParaRPr lang="ar-SA" sz="2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578" y="980728"/>
            <a:ext cx="420392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83" y="692696"/>
            <a:ext cx="46451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507059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الدراسة بالملاحظة والدراسة التجريبية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91027" y="1090389"/>
            <a:ext cx="2000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الملاحظة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62027" y="1090389"/>
            <a:ext cx="2000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التجريبية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881439" y="1804764"/>
            <a:ext cx="2867025" cy="13430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وفيها يتم ملاحظة الافراد دون اى محاولة للتأثير على النتائج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2176214" y="1804764"/>
            <a:ext cx="2867025" cy="13430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وفيها يتم تعديل متعمد على الاشياء قيد الدراسة وملاحظة استجاباتهم</a:t>
            </a:r>
          </a:p>
        </p:txBody>
      </p:sp>
      <p:sp>
        <p:nvSpPr>
          <p:cNvPr id="20" name="Oval 19"/>
          <p:cNvSpPr/>
          <p:nvPr/>
        </p:nvSpPr>
        <p:spPr>
          <a:xfrm>
            <a:off x="3319214" y="3519264"/>
            <a:ext cx="5205413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b="1" dirty="0">
                <a:solidFill>
                  <a:schemeClr val="tx1"/>
                </a:solidFill>
              </a:rPr>
              <a:t>ملاحظة خاصة بالدراسات التجريبية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04652" y="4233639"/>
            <a:ext cx="7429500" cy="15716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b="1" dirty="0">
                <a:solidFill>
                  <a:schemeClr val="tx1"/>
                </a:solidFill>
              </a:rPr>
              <a:t>هناك نوعان من المجموعات:- </a:t>
            </a:r>
          </a:p>
          <a:p>
            <a:pPr>
              <a:defRPr/>
            </a:pPr>
            <a:r>
              <a:rPr lang="ar-SA" sz="2400" b="1" dirty="0">
                <a:solidFill>
                  <a:schemeClr val="tx1"/>
                </a:solidFill>
              </a:rPr>
              <a:t>1- مجموعة تجريبية:-وهى المجموعة التى تخضع للمعالجة والتجريب</a:t>
            </a:r>
          </a:p>
          <a:p>
            <a:pPr>
              <a:defRPr/>
            </a:pPr>
            <a:r>
              <a:rPr lang="ar-SA" sz="2400" b="1" dirty="0">
                <a:solidFill>
                  <a:schemeClr val="tx1"/>
                </a:solidFill>
              </a:rPr>
              <a:t>2- المجموعة الضابطة:- وهى الاشخاص او الحيوانات او الاشياء التى لاتخضع للمعالجة او تخضع لمعالجة شكلية فقط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5940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0512" y="1124744"/>
            <a:ext cx="7100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262" y="2267744"/>
            <a:ext cx="685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0824" y="2910682"/>
            <a:ext cx="2714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624" y="3696494"/>
            <a:ext cx="7600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1949" y="4839494"/>
            <a:ext cx="50720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6788324" y="2910682"/>
            <a:ext cx="2000250" cy="642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FF00"/>
                </a:solidFill>
              </a:rPr>
              <a:t>الاجابة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88324" y="5053807"/>
            <a:ext cx="2000250" cy="642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FF00"/>
                </a:solidFill>
              </a:rPr>
              <a:t>الاجابة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مثال</a:t>
            </a:r>
          </a:p>
        </p:txBody>
      </p:sp>
      <p:pic>
        <p:nvPicPr>
          <p:cNvPr id="6043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1351" y="836712"/>
            <a:ext cx="70342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511152" y="2643188"/>
            <a:ext cx="7429500" cy="7858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يستدعى ذلك اجراء تجربة يكون المستهدفون فيها مرضى يشكلون المجموعة التجريبية وتخضع هذة المجموعة للعلاج ، بينما يخضع أفراد المجموعة الضابطة الاخرون وهم مرضى كذلك لعلاج شكلى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11152" y="4155355"/>
            <a:ext cx="7429500" cy="7858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يستدعى هذا دراسة مسحية للاراء حيث من الافضل أن تختار أشخاصا من الصف بصورة عشوائية ،لتحصل على عينة غير متحيزة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03648" y="5811540"/>
            <a:ext cx="7429500" cy="7858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يستدعى هذا اجراء بالملاحظة تقارن فيها سعة رئة المدخنين لمدة 10 سنوات مع سعة الرئة لعدد مساو لهم من المدخنين</a:t>
            </a:r>
          </a:p>
        </p:txBody>
      </p:sp>
      <p:pic>
        <p:nvPicPr>
          <p:cNvPr id="6043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2976" y="1916832"/>
            <a:ext cx="5529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5064" y="3573016"/>
            <a:ext cx="688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89398" y="5160615"/>
            <a:ext cx="6648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التمييز بين الارتباط والسببية</a:t>
            </a:r>
          </a:p>
        </p:txBody>
      </p:sp>
      <p:sp>
        <p:nvSpPr>
          <p:cNvPr id="15" name="Curved Up Ribbon 14"/>
          <p:cNvSpPr/>
          <p:nvPr/>
        </p:nvSpPr>
        <p:spPr>
          <a:xfrm>
            <a:off x="6615733" y="1143000"/>
            <a:ext cx="2000250" cy="642938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الارتباط</a:t>
            </a:r>
            <a:r>
              <a:rPr lang="ar-SA" dirty="0"/>
              <a:t>ا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Curved Up Ribbon 16"/>
          <p:cNvSpPr/>
          <p:nvPr/>
        </p:nvSpPr>
        <p:spPr>
          <a:xfrm>
            <a:off x="6472858" y="2214563"/>
            <a:ext cx="2000250" cy="642937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السببية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86483" y="1285875"/>
            <a:ext cx="5143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FF00"/>
                </a:solidFill>
              </a:rPr>
              <a:t>ويحدث عندما يوجد ارتباط بين ظاهرتين و تؤثر كل منهما فى الاخرى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15046" y="2286000"/>
            <a:ext cx="51435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FF00"/>
                </a:solidFill>
              </a:rPr>
              <a:t>ويحدث عندما  يكون وقوع ظاهرة معينة سببا مباشرا فى وقوع ظاهرة اخرى</a:t>
            </a:r>
          </a:p>
        </p:txBody>
      </p:sp>
      <p:sp>
        <p:nvSpPr>
          <p:cNvPr id="20" name="Oval 19"/>
          <p:cNvSpPr/>
          <p:nvPr/>
        </p:nvSpPr>
        <p:spPr>
          <a:xfrm>
            <a:off x="6615733" y="3214688"/>
            <a:ext cx="2000250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مثال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608" y="3286125"/>
            <a:ext cx="535781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6146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483" y="3357563"/>
            <a:ext cx="5072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3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157192"/>
            <a:ext cx="4176464" cy="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4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9358" y="4005064"/>
            <a:ext cx="66436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671" y="4581128"/>
            <a:ext cx="62912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6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9358" y="5881836"/>
            <a:ext cx="6715125" cy="8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التحليل الاحصائى</a:t>
            </a:r>
          </a:p>
        </p:txBody>
      </p:sp>
      <p:sp>
        <p:nvSpPr>
          <p:cNvPr id="15" name="Curved Up Ribbon 14"/>
          <p:cNvSpPr/>
          <p:nvPr/>
        </p:nvSpPr>
        <p:spPr>
          <a:xfrm>
            <a:off x="5318894" y="1143000"/>
            <a:ext cx="3357562" cy="785813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مقاييس النزعة المركزية</a:t>
            </a:r>
            <a:r>
              <a:rPr lang="ar-SA" sz="1600" dirty="0"/>
              <a:t>ا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1318394" y="2000250"/>
            <a:ext cx="7358062" cy="5000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dirty="0">
                <a:solidFill>
                  <a:srgbClr val="FFFF00"/>
                </a:solidFill>
              </a:rPr>
              <a:t>وهى تستخدم لوصف البيانات لانها غالبا تشير الى متوسط البيانات او منتصفها </a:t>
            </a:r>
          </a:p>
        </p:txBody>
      </p:sp>
      <p:pic>
        <p:nvPicPr>
          <p:cNvPr id="6248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281" y="2643188"/>
            <a:ext cx="7877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3019" y="3143250"/>
            <a:ext cx="28908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206" y="3214688"/>
            <a:ext cx="2514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3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7269" y="3714750"/>
            <a:ext cx="3295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31" y="3714750"/>
            <a:ext cx="2676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5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144" y="4857750"/>
            <a:ext cx="31908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31" y="4786313"/>
            <a:ext cx="2428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7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181" y="3071813"/>
            <a:ext cx="1438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8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9144" y="3714750"/>
            <a:ext cx="13573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9" name="Picture 2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706" y="49291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46956" y="260648"/>
            <a:ext cx="742950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rgbClr val="FFFF00"/>
                </a:solidFill>
              </a:rPr>
              <a:t>اى مقاييس النزعة المركزية يناسب بصورة افضل البييانات الاتية ؟ ولماذا؟</a:t>
            </a:r>
          </a:p>
        </p:txBody>
      </p:sp>
      <p:pic>
        <p:nvPicPr>
          <p:cNvPr id="63503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5706" y="903586"/>
            <a:ext cx="5572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964238" y="1844824"/>
            <a:ext cx="2000250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الاجابة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3505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2814" y="2276872"/>
            <a:ext cx="55054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6964238" y="4786313"/>
            <a:ext cx="2000250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</a:rPr>
              <a:t>الاجابة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350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8394" y="4806851"/>
            <a:ext cx="52435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1519" y="2780928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  <p:tag name="ARTICULATE_SLIDE_THUMBNAIL_REFRESH" val="1"/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0</TotalTime>
  <Words>612</Words>
  <Application>Microsoft Office PowerPoint</Application>
  <PresentationFormat>عرض على الشاشة (3:4)‏</PresentationFormat>
  <Paragraphs>152</Paragraphs>
  <Slides>36</Slides>
  <Notes>30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7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Hasib</dc:creator>
  <cp:lastModifiedBy>Hasib</cp:lastModifiedBy>
  <cp:revision>1</cp:revision>
  <dcterms:created xsi:type="dcterms:W3CDTF">2015-11-24T17:43:17Z</dcterms:created>
  <dcterms:modified xsi:type="dcterms:W3CDTF">2015-11-24T17:44:08Z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AF9E053C-AB1A-4371-BAFC-87813AE5AF17</vt:lpwstr>
  </property>
  <property fmtid="{D5CDD505-2E9C-101B-9397-08002B2CF9AE}" pid="3" name="ArticulatePath">
    <vt:lpwstr>7</vt:lpwstr>
  </property>
</Properties>
</file>