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tags/tag16.xml" ContentType="application/vnd.openxmlformats-officedocument.presentationml.tags+xml"/>
  <Override PartName="/ppt/notesSlides/notesSlide23.xml" ContentType="application/vnd.openxmlformats-officedocument.presentationml.notesSlide+xml"/>
  <Override PartName="/ppt/tags/tag27.xml" ContentType="application/vnd.openxmlformats-officedocument.presentationml.tags+xml"/>
  <Override PartName="/docProps/custom.xml" ContentType="application/vnd.openxmlformats-officedocument.custom-properties+xml"/>
  <Override PartName="/ppt/notesSlides/notesSlide12.xml" ContentType="application/vnd.openxmlformats-officedocument.presentationml.notesSlide+xml"/>
  <Override PartName="/ppt/notesSlides/notesSlide30.xml" ContentType="application/vnd.openxmlformats-officedocument.presentationml.notesSlide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10.xml" ContentType="application/vnd.openxmlformats-officedocument.presentationml.notesSlide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ppt/notesSlides/notesSlide15.xml" ContentType="application/vnd.openxmlformats-officedocument.presentationml.notesSlide+xml"/>
  <Override PartName="/ppt/tags/tag19.xml" ContentType="application/vnd.openxmlformats-officedocument.presentationml.tags+xml"/>
  <Override PartName="/ppt/notesSlides/notesSlide24.xml" ContentType="application/vnd.openxmlformats-officedocument.presentationml.notesSlide+xml"/>
  <Override PartName="/ppt/tags/tag28.xml" ContentType="application/vnd.openxmlformats-officedocument.presentationml.tags+xml"/>
  <Override PartName="/ppt/notesSlides/notesSlide26.xml" ContentType="application/vnd.openxmlformats-officedocument.presentationml.notesSlide+xml"/>
  <Override PartName="/ppt/tags/tag37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notesSlides/notesSlide22.xml" ContentType="application/vnd.openxmlformats-officedocument.presentationml.notesSlide+xml"/>
  <Override PartName="/ppt/tags/tag26.xml" ContentType="application/vnd.openxmlformats-officedocument.presentationml.tags+xml"/>
  <Override PartName="/ppt/tags/tag35.xml" ContentType="application/vnd.openxmlformats-officedocument.presentationml.tag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20.xml" ContentType="application/vnd.openxmlformats-officedocument.presentationml.notesSlide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tags/tag29.xml" ContentType="application/vnd.openxmlformats-officedocument.presentationml.tags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8.xml" ContentType="application/vnd.openxmlformats-officedocument.presentationml.tags+xml"/>
  <Override PartName="/ppt/tags/tag36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21.xml" ContentType="application/vnd.openxmlformats-officedocument.presentationml.notesSlide+xml"/>
  <Override PartName="/ppt/tags/tag2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38"/>
  </p:notesMasterIdLst>
  <p:sldIdLst>
    <p:sldId id="343" r:id="rId2"/>
    <p:sldId id="342" r:id="rId3"/>
    <p:sldId id="304" r:id="rId4"/>
    <p:sldId id="305" r:id="rId5"/>
    <p:sldId id="306" r:id="rId6"/>
    <p:sldId id="307" r:id="rId7"/>
    <p:sldId id="308" r:id="rId8"/>
    <p:sldId id="309" r:id="rId9"/>
    <p:sldId id="310" r:id="rId10"/>
    <p:sldId id="311" r:id="rId11"/>
    <p:sldId id="312" r:id="rId12"/>
    <p:sldId id="313" r:id="rId13"/>
    <p:sldId id="314" r:id="rId14"/>
    <p:sldId id="336" r:id="rId15"/>
    <p:sldId id="337" r:id="rId16"/>
    <p:sldId id="338" r:id="rId17"/>
    <p:sldId id="339" r:id="rId18"/>
    <p:sldId id="340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30" r:id="rId34"/>
    <p:sldId id="335" r:id="rId35"/>
    <p:sldId id="331" r:id="rId36"/>
    <p:sldId id="333" r:id="rId37"/>
  </p:sldIdLst>
  <p:sldSz cx="9144000" cy="6858000" type="screen4x3"/>
  <p:notesSz cx="6858000" cy="9144000"/>
  <p:custDataLst>
    <p:tags r:id="rId39"/>
  </p:custDataLst>
  <p:defaultTextStyle>
    <a:defPPr>
      <a:defRPr lang="ar-SA"/>
    </a:defPPr>
    <a:lvl1pPr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r" rtl="1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inimized">
    <p:restoredLeft sz="84338" autoAdjust="0"/>
    <p:restoredTop sz="93032" autoAdjust="0"/>
  </p:normalViewPr>
  <p:slideViewPr>
    <p:cSldViewPr>
      <p:cViewPr varScale="1">
        <p:scale>
          <a:sx n="68" d="100"/>
          <a:sy n="68" d="100"/>
        </p:scale>
        <p:origin x="-121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7B57D6CA-298C-43F1-A5E3-851F797CC0F1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pPr lvl="0"/>
            <a:endParaRPr lang="ar-SA" noProof="0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noProof="0" smtClean="0"/>
              <a:t>انقر لتحرير أنماط النص الرئيسي</a:t>
            </a:r>
          </a:p>
          <a:p>
            <a:pPr lvl="1"/>
            <a:r>
              <a:rPr lang="ar-SA" noProof="0" smtClean="0"/>
              <a:t>المستوى الثاني</a:t>
            </a:r>
          </a:p>
          <a:p>
            <a:pPr lvl="2"/>
            <a:r>
              <a:rPr lang="ar-SA" noProof="0" smtClean="0"/>
              <a:t>المستوى الثالث</a:t>
            </a:r>
          </a:p>
          <a:p>
            <a:pPr lvl="3"/>
            <a:r>
              <a:rPr lang="ar-SA" noProof="0" smtClean="0"/>
              <a:t>المستوى الرابع</a:t>
            </a:r>
          </a:p>
          <a:p>
            <a:pPr lvl="4"/>
            <a:r>
              <a:rPr lang="ar-SA" noProof="0" smtClean="0"/>
              <a:t>المستوى الخامس</a:t>
            </a:r>
            <a:endParaRPr lang="ar-SA" noProof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C035067-3E51-4515-A3DB-F46024FB450E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xmlns="" val="362355161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rtl="1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94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094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16B6B24B-A636-45AD-87F5-EDB3B6B618C6}" type="slidenum">
              <a:rPr lang="ar-SA" sz="1200">
                <a:latin typeface="+mn-lt"/>
                <a:cs typeface="+mn-cs"/>
              </a:rPr>
              <a:pPr algn="l">
                <a:defRPr/>
              </a:pPr>
              <a:t>3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016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937C0452-FAD7-4BA7-BF51-03BBEE629DF1}" type="slidenum">
              <a:rPr lang="ar-SA" sz="1200">
                <a:latin typeface="+mn-lt"/>
                <a:cs typeface="+mn-cs"/>
              </a:rPr>
              <a:pPr algn="l">
                <a:defRPr/>
              </a:pPr>
              <a:t>12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53524C19-69D4-475D-ADD2-17169C9DCA21}" type="slidenum">
              <a:rPr lang="ar-SA" sz="1200">
                <a:latin typeface="+mn-lt"/>
                <a:cs typeface="+mn-cs"/>
              </a:rPr>
              <a:pPr algn="l">
                <a:defRPr/>
              </a:pPr>
              <a:t>13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53524C19-69D4-475D-ADD2-17169C9DCA21}" type="slidenum">
              <a:rPr lang="ar-SA" sz="1200">
                <a:latin typeface="+mn-lt"/>
                <a:cs typeface="+mn-cs"/>
              </a:rPr>
              <a:pPr algn="l">
                <a:defRPr/>
              </a:pPr>
              <a:t>14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53524C19-69D4-475D-ADD2-17169C9DCA21}" type="slidenum">
              <a:rPr lang="ar-SA" sz="1200">
                <a:latin typeface="+mn-lt"/>
                <a:cs typeface="+mn-cs"/>
              </a:rPr>
              <a:pPr algn="l">
                <a:defRPr/>
              </a:pPr>
              <a:t>15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53524C19-69D4-475D-ADD2-17169C9DCA21}" type="slidenum">
              <a:rPr lang="ar-SA" sz="1200">
                <a:latin typeface="+mn-lt"/>
                <a:cs typeface="+mn-cs"/>
              </a:rPr>
              <a:pPr algn="l">
                <a:defRPr/>
              </a:pPr>
              <a:t>16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53524C19-69D4-475D-ADD2-17169C9DCA21}" type="slidenum">
              <a:rPr lang="ar-SA" sz="1200">
                <a:latin typeface="+mn-lt"/>
                <a:cs typeface="+mn-cs"/>
              </a:rPr>
              <a:pPr algn="l">
                <a:defRPr/>
              </a:pPr>
              <a:t>17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18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118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53524C19-69D4-475D-ADD2-17169C9DCA21}" type="slidenum">
              <a:rPr lang="ar-SA" sz="1200">
                <a:latin typeface="+mn-lt"/>
                <a:cs typeface="+mn-cs"/>
              </a:rPr>
              <a:pPr algn="l">
                <a:defRPr/>
              </a:pPr>
              <a:t>18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21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221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948F4961-C7AD-42BD-9E35-337C3891225D}" type="slidenum">
              <a:rPr lang="ar-SA" sz="1200">
                <a:latin typeface="+mn-lt"/>
                <a:cs typeface="+mn-cs"/>
              </a:rPr>
              <a:pPr algn="l">
                <a:defRPr/>
              </a:pPr>
              <a:t>19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23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323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9C3B2286-7937-40D6-BB51-173691DAAEF3}" type="slidenum">
              <a:rPr lang="ar-SA" sz="1200">
                <a:latin typeface="+mn-lt"/>
                <a:cs typeface="+mn-cs"/>
              </a:rPr>
              <a:pPr algn="l">
                <a:defRPr/>
              </a:pPr>
              <a:t>20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425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C0522245-71CB-464C-9BAC-917EF99C916C}" type="slidenum">
              <a:rPr lang="ar-SA" sz="1200">
                <a:latin typeface="+mn-lt"/>
                <a:cs typeface="+mn-cs"/>
              </a:rPr>
              <a:pPr algn="l">
                <a:defRPr/>
              </a:pPr>
              <a:t>21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197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C1E255E7-0D62-44BD-B4B4-E837D7E3A14A}" type="slidenum">
              <a:rPr lang="ar-SA" sz="1200">
                <a:latin typeface="+mn-lt"/>
                <a:cs typeface="+mn-cs"/>
              </a:rPr>
              <a:pPr algn="l">
                <a:defRPr/>
              </a:pPr>
              <a:t>4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28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D0069D8D-D10E-4F47-841F-AEA67C320CCC}" type="slidenum">
              <a:rPr lang="ar-SA" sz="1200">
                <a:latin typeface="+mn-lt"/>
                <a:cs typeface="+mn-cs"/>
              </a:rPr>
              <a:pPr algn="l">
                <a:defRPr/>
              </a:pPr>
              <a:t>22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630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DC498C8B-7733-49B5-AC8B-C894D7F964A2}" type="slidenum">
              <a:rPr lang="ar-SA" sz="1200">
                <a:latin typeface="+mn-lt"/>
                <a:cs typeface="+mn-cs"/>
              </a:rPr>
              <a:pPr algn="l">
                <a:defRPr/>
              </a:pPr>
              <a:t>23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733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692256B6-90BE-4EAB-BE22-8020274CBF1C}" type="slidenum">
              <a:rPr lang="ar-SA" sz="1200">
                <a:latin typeface="+mn-lt"/>
                <a:cs typeface="+mn-cs"/>
              </a:rPr>
              <a:pPr algn="l">
                <a:defRPr/>
              </a:pPr>
              <a:t>24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835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4D7CF3AC-ABCE-4EAE-AD33-6B6FCDF2B5BB}" type="slidenum">
              <a:rPr lang="ar-SA" sz="1200">
                <a:latin typeface="+mn-lt"/>
                <a:cs typeface="+mn-cs"/>
              </a:rPr>
              <a:pPr algn="l">
                <a:defRPr/>
              </a:pPr>
              <a:t>25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937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E7C806BC-E3B9-420A-B6D3-CCDE9268E0C9}" type="slidenum">
              <a:rPr lang="ar-SA" sz="1200">
                <a:latin typeface="+mn-lt"/>
                <a:cs typeface="+mn-cs"/>
              </a:rPr>
              <a:pPr algn="l">
                <a:defRPr/>
              </a:pPr>
              <a:t>26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40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040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BBBF1B63-BD5B-4175-97E1-972186066E38}" type="slidenum">
              <a:rPr lang="ar-SA" sz="1200">
                <a:latin typeface="+mn-lt"/>
                <a:cs typeface="+mn-cs"/>
              </a:rPr>
              <a:pPr algn="l">
                <a:defRPr/>
              </a:pPr>
              <a:t>27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42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142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5EF25C5-9138-4512-ABB4-3C41FAB6C459}" type="slidenum">
              <a:rPr lang="ar-SA" sz="1200">
                <a:latin typeface="+mn-lt"/>
                <a:cs typeface="+mn-cs"/>
              </a:rPr>
              <a:pPr algn="l">
                <a:defRPr/>
              </a:pPr>
              <a:t>28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245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51ADF776-FA2E-45D5-B4F0-6D696AD1632A}" type="slidenum">
              <a:rPr lang="ar-SA" sz="1200">
                <a:latin typeface="+mn-lt"/>
                <a:cs typeface="+mn-cs"/>
              </a:rPr>
              <a:pPr algn="l">
                <a:defRPr/>
              </a:pPr>
              <a:t>29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347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ED5A2F1-42EA-4C64-9D22-C82EF5903C61}" type="slidenum">
              <a:rPr lang="ar-SA" sz="1200">
                <a:latin typeface="+mn-lt"/>
                <a:cs typeface="+mn-cs"/>
              </a:rPr>
              <a:pPr algn="l">
                <a:defRPr/>
              </a:pPr>
              <a:t>30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449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FC642CB1-8E14-45ED-9D83-5659DA368C40}" type="slidenum">
              <a:rPr lang="ar-SA" sz="1200">
                <a:latin typeface="+mn-lt"/>
                <a:cs typeface="+mn-cs"/>
              </a:rPr>
              <a:pPr algn="l">
                <a:defRPr/>
              </a:pPr>
              <a:t>31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99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E0D07BAC-149A-455D-9909-AB1748B0C6B8}" type="slidenum">
              <a:rPr lang="ar-SA" sz="1200">
                <a:latin typeface="+mn-lt"/>
                <a:cs typeface="+mn-cs"/>
              </a:rPr>
              <a:pPr algn="l">
                <a:defRPr/>
              </a:pPr>
              <a:t>5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2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C1F9A4BB-F181-4F50-8BF8-B846BB910EF0}" type="slidenum">
              <a:rPr lang="ar-SA" sz="1200">
                <a:latin typeface="+mn-lt"/>
                <a:cs typeface="+mn-cs"/>
              </a:rPr>
              <a:pPr algn="l">
                <a:defRPr/>
              </a:pPr>
              <a:t>32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401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E2EC44EC-4772-4827-97DC-88414BC221CE}" type="slidenum">
              <a:rPr lang="ar-SA" sz="1200">
                <a:latin typeface="+mn-lt"/>
                <a:cs typeface="+mn-cs"/>
              </a:rPr>
              <a:pPr algn="l">
                <a:defRPr/>
              </a:pPr>
              <a:t>6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43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5FD7377E-A3C6-425E-90AC-E8509051C1DB}" type="slidenum">
              <a:rPr lang="ar-SA" sz="1200">
                <a:latin typeface="+mn-lt"/>
                <a:cs typeface="+mn-cs"/>
              </a:rPr>
              <a:pPr algn="l">
                <a:defRPr/>
              </a:pPr>
              <a:t>7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6067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C5569616-3DB1-4C42-AFD6-1E13252D6E0F}" type="slidenum">
              <a:rPr lang="ar-SA" sz="1200">
                <a:latin typeface="+mn-lt"/>
                <a:cs typeface="+mn-cs"/>
              </a:rPr>
              <a:pPr algn="l">
                <a:defRPr/>
              </a:pPr>
              <a:t>8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090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7091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EE18918D-3BF8-45E5-BC1F-DBA42CE88E6B}" type="slidenum">
              <a:rPr lang="ar-SA" sz="1200">
                <a:latin typeface="+mn-lt"/>
                <a:cs typeface="+mn-cs"/>
              </a:rPr>
              <a:pPr algn="l">
                <a:defRPr/>
              </a:pPr>
              <a:t>9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8115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4B70E574-7F5C-4075-A6C8-3574C3C7D951}" type="slidenum">
              <a:rPr lang="ar-SA" sz="1200">
                <a:latin typeface="+mn-lt"/>
                <a:cs typeface="+mn-cs"/>
              </a:rPr>
              <a:pPr algn="l">
                <a:defRPr/>
              </a:pPr>
              <a:t>10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38" name="عنصر نائب لصورة الشريحة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9139" name="عنصر نائب للملاحظات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ar-EG" smtClean="0"/>
          </a:p>
        </p:txBody>
      </p:sp>
      <p:sp>
        <p:nvSpPr>
          <p:cNvPr id="2" name="عنصر نائب لرقم الشريحة 3"/>
          <p:cNvSpPr txBox="1">
            <a:spLocks noGrp="1"/>
          </p:cNvSpPr>
          <p:nvPr/>
        </p:nvSpPr>
        <p:spPr bwMode="auto">
          <a:xfrm>
            <a:off x="1588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rtlCol="1" anchor="b"/>
          <a:lstStyle/>
          <a:p>
            <a:pPr algn="l">
              <a:defRPr/>
            </a:pPr>
            <a:fld id="{3B86699D-6685-451E-ACE3-FDE94DA56EBB}" type="slidenum">
              <a:rPr lang="ar-SA" sz="1200">
                <a:latin typeface="+mn-lt"/>
                <a:cs typeface="+mn-cs"/>
              </a:rPr>
              <a:pPr algn="l">
                <a:defRPr/>
              </a:pPr>
              <a:t>11</a:t>
            </a:fld>
            <a:endParaRPr lang="ar-SA" sz="1200">
              <a:latin typeface="+mn-lt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7B89B-D7D3-4F15-AF1E-2E36D40B8762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485F95-8DA6-4945-87A3-F0DDA3E508D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B27004-97BF-49FA-A8E3-AF5DAC67ABE3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C826D-76AC-4A62-81DB-CF6D79796066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09513-7B67-4288-8404-9F5A7B35F0DD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B078F9-0D6F-4122-82EB-7D39C57E6D1C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85A93-136A-498D-892B-5355B7220303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11185-5F34-4AE1-ACE0-4D0F70C645C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27EA9-4EE0-479B-9F7A-AB61FF400449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E8A593-6D4E-412E-931B-67873588D36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1568AD-9736-4030-A07A-FEA15E95E05C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5EBC8-D43A-48AD-98A5-831D8A522EDA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F557B-4B1A-4BB1-8E22-7D0B2D71A552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8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9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A9CB5-460C-4E3B-A73D-0C5A07EEA932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1CF4-6F51-41BD-8DB8-15FC050A7EEA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4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5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5D632B-1CE5-413F-B38F-0C54567F3D7D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E1D11E-0C56-4EA4-B55D-4589733658EF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3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4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576659-3E1D-4BE9-9ABA-EB55FBBB96B3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7A0ED2-5914-4913-8801-80E1F41818AB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7F5899-618C-4F44-BF3B-B09118608879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ar-SA" noProof="0" smtClean="0"/>
              <a:t>انقر فوق الرمز لإضافة صورة</a:t>
            </a:r>
            <a:endParaRPr lang="ar-SA" noProof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29D15-3DFD-42F3-AA74-BB798319F312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6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7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0F85F-4A41-4EEF-B9F7-50E1115BECA0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Ovr>
    <a:masterClrMapping/>
  </p:clrMapOvr>
  <p:transition spd="slow">
    <p:wheel spokes="8"/>
    <p:sndAc>
      <p:stSnd>
        <p:snd r:embed="rId1" name="chimes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عنصر نائب للعنوان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نمط العنوان الرئيسي</a:t>
            </a:r>
          </a:p>
        </p:txBody>
      </p:sp>
      <p:sp>
        <p:nvSpPr>
          <p:cNvPr id="1027" name="عنصر نائب للنص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7D084A-3A65-42E0-94B6-B32AFA82757F}" type="datetimeFigureOut">
              <a:rPr lang="ar-SA"/>
              <a:pPr>
                <a:defRPr/>
              </a:pPr>
              <a:t>12/02/37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901B0F4-CBB4-4F56-AACD-333837A9528B}" type="slidenum">
              <a:rPr lang="ar-SA"/>
              <a:pPr>
                <a:defRPr/>
              </a:pPr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</p:sldLayoutIdLst>
  <p:transition advTm="1000"/>
  <p:timing>
    <p:tnLst>
      <p:par>
        <p:cTn id="1" dur="indefinite" restart="never" nodeType="tmRoot"/>
      </p:par>
    </p:tnLst>
  </p:timing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Times New Roman" pitchFamily="18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audio" Target="../media/audio2.wav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gif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audio" Target="../media/audio1.wav"/><Relationship Id="rId9" Type="http://schemas.openxmlformats.org/officeDocument/2006/relationships/image" Target="../media/image4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audio" Target="../media/audio1.wav"/><Relationship Id="rId9" Type="http://schemas.openxmlformats.org/officeDocument/2006/relationships/image" Target="../media/image5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4.png"/><Relationship Id="rId12" Type="http://schemas.openxmlformats.org/officeDocument/2006/relationships/image" Target="../media/image5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audio" Target="../media/audio1.wav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5" Type="http://schemas.openxmlformats.org/officeDocument/2006/relationships/image" Target="../media/image64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65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9.xml"/><Relationship Id="rId5" Type="http://schemas.openxmlformats.org/officeDocument/2006/relationships/image" Target="../media/image66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6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9.xml"/><Relationship Id="rId3" Type="http://schemas.openxmlformats.org/officeDocument/2006/relationships/audio" Target="../media/audio1.wav"/><Relationship Id="rId7" Type="http://schemas.openxmlformats.org/officeDocument/2006/relationships/slide" Target="slide3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slide" Target="slide13.xml"/><Relationship Id="rId5" Type="http://schemas.openxmlformats.org/officeDocument/2006/relationships/slide" Target="slide8.xml"/><Relationship Id="rId10" Type="http://schemas.openxmlformats.org/officeDocument/2006/relationships/slide" Target="slide26.xml"/><Relationship Id="rId4" Type="http://schemas.openxmlformats.org/officeDocument/2006/relationships/slide" Target="slide3.xml"/><Relationship Id="rId9" Type="http://schemas.openxmlformats.org/officeDocument/2006/relationships/slide" Target="slide2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7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1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audio" Target="../media/audio1.wav"/><Relationship Id="rId9" Type="http://schemas.openxmlformats.org/officeDocument/2006/relationships/image" Target="../media/image7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3.xml"/><Relationship Id="rId6" Type="http://schemas.openxmlformats.org/officeDocument/2006/relationships/image" Target="../media/image79.png"/><Relationship Id="rId11" Type="http://schemas.openxmlformats.org/officeDocument/2006/relationships/image" Target="../media/image84.png"/><Relationship Id="rId5" Type="http://schemas.openxmlformats.org/officeDocument/2006/relationships/image" Target="../media/image78.png"/><Relationship Id="rId10" Type="http://schemas.openxmlformats.org/officeDocument/2006/relationships/image" Target="../media/image83.png"/><Relationship Id="rId4" Type="http://schemas.openxmlformats.org/officeDocument/2006/relationships/audio" Target="../media/audio1.wav"/><Relationship Id="rId9" Type="http://schemas.openxmlformats.org/officeDocument/2006/relationships/image" Target="../media/image8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8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4.xml"/><Relationship Id="rId6" Type="http://schemas.openxmlformats.org/officeDocument/2006/relationships/image" Target="../media/image87.png"/><Relationship Id="rId11" Type="http://schemas.openxmlformats.org/officeDocument/2006/relationships/image" Target="../media/image92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audio" Target="../media/audio1.wav"/><Relationship Id="rId9" Type="http://schemas.openxmlformats.org/officeDocument/2006/relationships/image" Target="../media/image9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9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audio" Target="../media/audio1.wav"/><Relationship Id="rId9" Type="http://schemas.openxmlformats.org/officeDocument/2006/relationships/image" Target="../media/image9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10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6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10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7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10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8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10" Type="http://schemas.openxmlformats.org/officeDocument/2006/relationships/image" Target="../media/image111.png"/><Relationship Id="rId4" Type="http://schemas.openxmlformats.org/officeDocument/2006/relationships/audio" Target="../media/audio1.wav"/><Relationship Id="rId9" Type="http://schemas.openxmlformats.org/officeDocument/2006/relationships/image" Target="../media/image1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114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9.xml"/><Relationship Id="rId6" Type="http://schemas.openxmlformats.org/officeDocument/2006/relationships/image" Target="../media/image113.png"/><Relationship Id="rId5" Type="http://schemas.openxmlformats.org/officeDocument/2006/relationships/image" Target="../media/image112.png"/><Relationship Id="rId4" Type="http://schemas.openxmlformats.org/officeDocument/2006/relationships/audio" Target="../media/audio1.wav"/><Relationship Id="rId9" Type="http://schemas.openxmlformats.org/officeDocument/2006/relationships/image" Target="../media/image116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0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119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0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audio" Target="../media/audio1.wav"/><Relationship Id="rId9" Type="http://schemas.openxmlformats.org/officeDocument/2006/relationships/image" Target="../media/image1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13" Type="http://schemas.openxmlformats.org/officeDocument/2006/relationships/image" Target="../media/image130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124.png"/><Relationship Id="rId12" Type="http://schemas.openxmlformats.org/officeDocument/2006/relationships/image" Target="../media/image129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33.png"/><Relationship Id="rId1" Type="http://schemas.openxmlformats.org/officeDocument/2006/relationships/tags" Target="../tags/tag31.xml"/><Relationship Id="rId6" Type="http://schemas.openxmlformats.org/officeDocument/2006/relationships/image" Target="../media/image123.png"/><Relationship Id="rId11" Type="http://schemas.openxmlformats.org/officeDocument/2006/relationships/image" Target="../media/image128.png"/><Relationship Id="rId5" Type="http://schemas.openxmlformats.org/officeDocument/2006/relationships/image" Target="../media/image122.png"/><Relationship Id="rId15" Type="http://schemas.openxmlformats.org/officeDocument/2006/relationships/image" Target="../media/image132.png"/><Relationship Id="rId10" Type="http://schemas.openxmlformats.org/officeDocument/2006/relationships/image" Target="../media/image127.png"/><Relationship Id="rId4" Type="http://schemas.openxmlformats.org/officeDocument/2006/relationships/audio" Target="../media/audio1.wav"/><Relationship Id="rId9" Type="http://schemas.openxmlformats.org/officeDocument/2006/relationships/image" Target="../media/image126.png"/><Relationship Id="rId14" Type="http://schemas.openxmlformats.org/officeDocument/2006/relationships/image" Target="../media/image1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notesSlide" Target="../notesSlides/notesSlide29.xml"/><Relationship Id="rId7" Type="http://schemas.openxmlformats.org/officeDocument/2006/relationships/image" Target="../media/image1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2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10" Type="http://schemas.openxmlformats.org/officeDocument/2006/relationships/image" Target="../media/image139.png"/><Relationship Id="rId4" Type="http://schemas.openxmlformats.org/officeDocument/2006/relationships/audio" Target="../media/audio1.wav"/><Relationship Id="rId9" Type="http://schemas.openxmlformats.org/officeDocument/2006/relationships/image" Target="../media/image13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3.png"/><Relationship Id="rId3" Type="http://schemas.openxmlformats.org/officeDocument/2006/relationships/notesSlide" Target="../notesSlides/notesSlide30.xml"/><Relationship Id="rId7" Type="http://schemas.openxmlformats.org/officeDocument/2006/relationships/image" Target="../media/image142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3.xml"/><Relationship Id="rId6" Type="http://schemas.openxmlformats.org/officeDocument/2006/relationships/image" Target="../media/image141.png"/><Relationship Id="rId11" Type="http://schemas.openxmlformats.org/officeDocument/2006/relationships/image" Target="../media/image146.png"/><Relationship Id="rId5" Type="http://schemas.openxmlformats.org/officeDocument/2006/relationships/image" Target="../media/image140.png"/><Relationship Id="rId10" Type="http://schemas.openxmlformats.org/officeDocument/2006/relationships/image" Target="../media/image145.png"/><Relationship Id="rId4" Type="http://schemas.openxmlformats.org/officeDocument/2006/relationships/audio" Target="../media/audio1.wav"/><Relationship Id="rId9" Type="http://schemas.openxmlformats.org/officeDocument/2006/relationships/image" Target="../media/image14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4.xml"/><Relationship Id="rId6" Type="http://schemas.openxmlformats.org/officeDocument/2006/relationships/image" Target="../media/image149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2.png"/><Relationship Id="rId3" Type="http://schemas.openxmlformats.org/officeDocument/2006/relationships/audio" Target="../media/audio1.wav"/><Relationship Id="rId7" Type="http://schemas.openxmlformats.org/officeDocument/2006/relationships/image" Target="../media/image15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5.xml"/><Relationship Id="rId6" Type="http://schemas.openxmlformats.org/officeDocument/2006/relationships/image" Target="../media/image150.png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6.xml"/><Relationship Id="rId6" Type="http://schemas.openxmlformats.org/officeDocument/2006/relationships/image" Target="../media/image154.png"/><Relationship Id="rId5" Type="http://schemas.openxmlformats.org/officeDocument/2006/relationships/image" Target="../media/image153.png"/><Relationship Id="rId4" Type="http://schemas.openxmlformats.org/officeDocument/2006/relationships/image" Target="../media/image14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7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4" Type="http://schemas.openxmlformats.org/officeDocument/2006/relationships/image" Target="../media/image1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audio" Target="../media/audio1.wav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audio" Target="../media/audio1.wav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audio" Target="../media/audio1.wav"/><Relationship Id="rId9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audio" Target="../media/audio1.wav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مجموعة 12"/>
          <p:cNvGrpSpPr/>
          <p:nvPr/>
        </p:nvGrpSpPr>
        <p:grpSpPr>
          <a:xfrm>
            <a:off x="2271143" y="2"/>
            <a:ext cx="4457700" cy="1179698"/>
            <a:chOff x="2274540" y="0"/>
            <a:chExt cx="4457700" cy="845423"/>
          </a:xfrm>
        </p:grpSpPr>
        <p:pic>
          <p:nvPicPr>
            <p:cNvPr id="8" name="صورة 7"/>
            <p:cNvPicPr>
              <a:picLocks noChangeAspect="1"/>
            </p:cNvPicPr>
            <p:nvPr/>
          </p:nvPicPr>
          <p:blipFill>
            <a:blip r:embed="rId4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74540" y="0"/>
              <a:ext cx="4457700" cy="845423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9" name="مستطيل 8"/>
            <p:cNvSpPr/>
            <p:nvPr/>
          </p:nvSpPr>
          <p:spPr>
            <a:xfrm>
              <a:off x="3341796" y="116632"/>
              <a:ext cx="2159566" cy="67577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slope"/>
            </a:sp3d>
          </p:spPr>
          <p:txBody>
            <a:bodyPr wrap="none">
              <a:spAutoFit/>
            </a:bodyPr>
            <a:lstStyle/>
            <a:p>
              <a:pPr algn="ctr"/>
              <a:r>
                <a:rPr lang="ar-SA" sz="3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raditional Arabic" panose="02020603050405020304" pitchFamily="18" charset="-78"/>
                  <a:cs typeface="Traditional Arabic" panose="02020603050405020304" pitchFamily="18" charset="-78"/>
                </a:rPr>
                <a:t>استراتيجية القصة</a:t>
              </a:r>
              <a:endParaRPr lang="ar-EG" sz="3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endParaRPr>
            </a:p>
          </p:txBody>
        </p:sp>
      </p:grpSp>
      <p:grpSp>
        <p:nvGrpSpPr>
          <p:cNvPr id="4" name="مجموعة 3"/>
          <p:cNvGrpSpPr/>
          <p:nvPr/>
        </p:nvGrpSpPr>
        <p:grpSpPr>
          <a:xfrm>
            <a:off x="877529" y="1196754"/>
            <a:ext cx="7222864" cy="4464495"/>
            <a:chOff x="1026221" y="1319476"/>
            <a:chExt cx="8446738" cy="4922313"/>
          </a:xfrm>
        </p:grpSpPr>
        <p:pic>
          <p:nvPicPr>
            <p:cNvPr id="14" name="صورة 1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221" y="1319476"/>
              <a:ext cx="8446738" cy="4922313"/>
            </a:xfrm>
            <a:prstGeom prst="rect">
              <a:avLst/>
            </a:prstGeom>
          </p:spPr>
        </p:pic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BEBA8EAE-BF5A-486C-A8C5-ECC9F3942E4B}">
                  <a14:imgProps xmlns="" xmlns:a14="http://schemas.microsoft.com/office/drawing/2010/main">
                    <a14:imgLayer r:embed="">
                      <a14:imgEffect>
                        <a14:sharpenSoften amount="50000"/>
                      </a14:imgEffect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41964" y="1470008"/>
              <a:ext cx="5372782" cy="4610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مستطيل 2"/>
            <p:cNvSpPr/>
            <p:nvPr/>
          </p:nvSpPr>
          <p:spPr>
            <a:xfrm>
              <a:off x="1170236" y="1470008"/>
              <a:ext cx="2771728" cy="46101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/>
              <a:r>
                <a:rPr lang="ar-SA" b="1" u="sng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خطوات تنفيذ الاستراتيجية</a:t>
              </a:r>
            </a:p>
            <a:p>
              <a:pPr algn="ctr"/>
              <a:endParaRPr lang="ar-SA" b="1" dirty="0"/>
            </a:p>
            <a:p>
              <a:pPr marL="300552" indent="-300552">
                <a:buFont typeface="Wingdings" panose="05000000000000000000" pitchFamily="2" charset="2"/>
                <a:buChar char="Ø"/>
              </a:pPr>
              <a:r>
                <a:rPr lang="ar-SA" b="1" dirty="0" smtClean="0"/>
                <a:t>1- سرد القصة بأسلوب مشوق</a:t>
              </a:r>
            </a:p>
            <a:p>
              <a:pPr marL="300552" indent="-300552">
                <a:buFont typeface="Wingdings" panose="05000000000000000000" pitchFamily="2" charset="2"/>
                <a:buChar char="Ø"/>
              </a:pPr>
              <a:r>
                <a:rPr lang="ar-SA" b="1" dirty="0" smtClean="0"/>
                <a:t>2-توضيح المخطط المرسوم</a:t>
              </a:r>
            </a:p>
            <a:p>
              <a:pPr marL="300552" indent="-300552">
                <a:buFont typeface="Wingdings" panose="05000000000000000000" pitchFamily="2" charset="2"/>
                <a:buChar char="Ø"/>
              </a:pPr>
              <a:r>
                <a:rPr lang="ar-SA" b="1" dirty="0" smtClean="0"/>
                <a:t>3-عرض ملخص الدرس بالبوربوينت</a:t>
              </a:r>
            </a:p>
            <a:p>
              <a:pPr marL="300552" indent="-300552">
                <a:buFont typeface="Wingdings" panose="05000000000000000000" pitchFamily="2" charset="2"/>
                <a:buChar char="Ø"/>
              </a:pPr>
              <a:r>
                <a:rPr lang="ar-SA" b="1" dirty="0" smtClean="0"/>
                <a:t>4-حل الأنشطة الواحد بعد الأخر علي شكل أقرأن أو مجموعات</a:t>
              </a:r>
              <a:endParaRPr lang="ar-EG" b="1" dirty="0"/>
            </a:p>
          </p:txBody>
        </p:sp>
      </p:grpSp>
      <p:pic>
        <p:nvPicPr>
          <p:cNvPr id="17" name="صورة 1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="" xmlns:a14="http://schemas.microsoft.com/office/drawing/2010/main">
                  <a14:imgLayer r:embed="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 flipH="1" flipV="1">
            <a:off x="2203246" y="5809106"/>
            <a:ext cx="1011187" cy="953342"/>
          </a:xfrm>
          <a:prstGeom prst="rect">
            <a:avLst/>
          </a:prstGeom>
        </p:spPr>
      </p:pic>
      <p:pic>
        <p:nvPicPr>
          <p:cNvPr id="18" name="صورة 17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655" y="5860616"/>
            <a:ext cx="909360" cy="9645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="" xmlns:p14="http://schemas.microsoft.com/office/powerpoint/2010/main" val="2506112938"/>
      </p:ext>
    </p:extLst>
  </p:cSld>
  <p:clrMapOvr>
    <a:masterClrMapping/>
  </p:clrMapOvr>
  <p:transition spd="slow">
    <p:cover dir="r"/>
    <p:sndAc>
      <p:stSnd>
        <p:snd r:embed="rId3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هامش خطأ المعاينة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7013" y="836712"/>
            <a:ext cx="7715250" cy="1500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b="1" dirty="0">
                <a:solidFill>
                  <a:srgbClr val="FFFF00"/>
                </a:solidFill>
              </a:rPr>
              <a:t>هامش خطأ المعاينة:- وهو يحدث عند سحب عينة من المجتمع ووالخوف من وجود  نسبة خطأ فى المعاينة وكلما ذاد حجم العينة قل هامش الخطأ ويمكن التعبير عنها كالاتى:-</a:t>
            </a:r>
          </a:p>
        </p:txBody>
      </p:sp>
      <p:pic>
        <p:nvPicPr>
          <p:cNvPr id="6452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69888" y="1921620"/>
            <a:ext cx="74295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6964238" y="2930079"/>
            <a:ext cx="2000250" cy="50006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مثال</a:t>
            </a:r>
            <a:r>
              <a:rPr lang="ar-SA" sz="3200" dirty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64529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77801" y="2858641"/>
            <a:ext cx="5786437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31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70451" y="3501579"/>
            <a:ext cx="2857500" cy="51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32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843808" y="4017045"/>
            <a:ext cx="4893469" cy="1644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34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27076" y="5716488"/>
            <a:ext cx="6943725" cy="520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4535" name="Picture 1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2398638" y="6314331"/>
            <a:ext cx="5929313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6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0" dur="1" fill="hold"/>
                                        <p:tgtEl>
                                          <p:spTgt spid="6452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4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6453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64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مقاييس التشتت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471663" y="1285875"/>
            <a:ext cx="7358062" cy="5715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dirty="0">
                <a:solidFill>
                  <a:srgbClr val="FFFF00"/>
                </a:solidFill>
              </a:rPr>
              <a:t>تصف مقاييس التشتت مقدار تباعد البيانات او تقاربهاويوجد مقياسان للتشتت هما :-</a:t>
            </a:r>
          </a:p>
        </p:txBody>
      </p:sp>
      <p:sp>
        <p:nvSpPr>
          <p:cNvPr id="17" name="Oval 16"/>
          <p:cNvSpPr/>
          <p:nvPr/>
        </p:nvSpPr>
        <p:spPr>
          <a:xfrm>
            <a:off x="6543725" y="2143125"/>
            <a:ext cx="2000250" cy="7143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التباين</a:t>
            </a:r>
            <a:r>
              <a:rPr lang="ar-SA" sz="3200" dirty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8" name="Oval 17"/>
          <p:cNvSpPr/>
          <p:nvPr/>
        </p:nvSpPr>
        <p:spPr>
          <a:xfrm>
            <a:off x="1757413" y="2143125"/>
            <a:ext cx="2000250" cy="7143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dirty="0">
                <a:solidFill>
                  <a:srgbClr val="FF0000"/>
                </a:solidFill>
              </a:rPr>
              <a:t>الانحراف المعيارى</a:t>
            </a:r>
            <a:r>
              <a:rPr lang="ar-SA" sz="2400" dirty="0">
                <a:solidFill>
                  <a:srgbClr val="FF0000"/>
                </a:solidFill>
              </a:rPr>
              <a:t> </a:t>
            </a:r>
            <a:endParaRPr lang="ar-SA" sz="2400" b="1" dirty="0">
              <a:solidFill>
                <a:srgbClr val="FF0000"/>
              </a:solidFill>
            </a:endParaRPr>
          </a:p>
        </p:txBody>
      </p:sp>
      <p:pic>
        <p:nvPicPr>
          <p:cNvPr id="65553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71600" y="3286125"/>
            <a:ext cx="6600825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Cloud Callout 18"/>
          <p:cNvSpPr/>
          <p:nvPr/>
        </p:nvSpPr>
        <p:spPr>
          <a:xfrm>
            <a:off x="7258100" y="2928938"/>
            <a:ext cx="1571625" cy="428625"/>
          </a:xfrm>
          <a:prstGeom prst="cloud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dirty="0"/>
              <a:t>ملحوظة</a:t>
            </a:r>
          </a:p>
        </p:txBody>
      </p:sp>
      <p:pic>
        <p:nvPicPr>
          <p:cNvPr id="65555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00413" y="3929063"/>
            <a:ext cx="3286125" cy="44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6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4975" y="4357688"/>
            <a:ext cx="3357563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5557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71663" y="4357688"/>
            <a:ext cx="3214687" cy="164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4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9" dur="500"/>
                                        <p:tgtEl>
                                          <p:spTgt spid="65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65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5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5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مثال</a:t>
            </a:r>
          </a:p>
        </p:txBody>
      </p:sp>
      <p:pic>
        <p:nvPicPr>
          <p:cNvPr id="66575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39230" y="980728"/>
            <a:ext cx="6953250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6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10918" y="1409353"/>
            <a:ext cx="4881562" cy="38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7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81447" y="1988840"/>
            <a:ext cx="7439025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8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81128" y="3356992"/>
            <a:ext cx="4151312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80" name="Picture 21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05855" y="4071938"/>
            <a:ext cx="7286625" cy="2525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6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665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5" dur="1" fill="hold"/>
                                        <p:tgtEl>
                                          <p:spTgt spid="6657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3" dur="1" fill="hold"/>
                                        <p:tgtEl>
                                          <p:spTgt spid="6658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الاحتمال المشروط</a:t>
            </a:r>
          </a:p>
        </p:txBody>
      </p:sp>
      <p:sp>
        <p:nvSpPr>
          <p:cNvPr id="15" name="Cloud Callout 14"/>
          <p:cNvSpPr/>
          <p:nvPr/>
        </p:nvSpPr>
        <p:spPr>
          <a:xfrm>
            <a:off x="7249988" y="1143000"/>
            <a:ext cx="1714500" cy="571500"/>
          </a:xfrm>
          <a:prstGeom prst="cloudCallou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FF00"/>
                </a:solidFill>
              </a:rPr>
              <a:t>تعريفة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320676" y="1214438"/>
            <a:ext cx="5786437" cy="78581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b="1" dirty="0">
                <a:solidFill>
                  <a:srgbClr val="FFFF00"/>
                </a:solidFill>
              </a:rPr>
              <a:t>وهو احتمال وقوع الحادثة </a:t>
            </a:r>
            <a:r>
              <a:rPr lang="en-US" sz="2000" b="1" dirty="0">
                <a:solidFill>
                  <a:srgbClr val="FFFF00"/>
                </a:solidFill>
              </a:rPr>
              <a:t>B </a:t>
            </a:r>
            <a:r>
              <a:rPr lang="ar-SA" sz="2000" b="1" dirty="0">
                <a:solidFill>
                  <a:srgbClr val="FFFF00"/>
                </a:solidFill>
              </a:rPr>
              <a:t>بشرط وقوع  الحادثة </a:t>
            </a:r>
            <a:r>
              <a:rPr lang="en-US" sz="2000" b="1" dirty="0">
                <a:solidFill>
                  <a:srgbClr val="FFFF00"/>
                </a:solidFill>
              </a:rPr>
              <a:t>A</a:t>
            </a:r>
            <a:r>
              <a:rPr lang="ar-SA" sz="2000" b="1" dirty="0">
                <a:solidFill>
                  <a:srgbClr val="FFFF00"/>
                </a:solidFill>
              </a:rPr>
              <a:t>ويرمز لة بالرمز</a:t>
            </a:r>
          </a:p>
        </p:txBody>
      </p:sp>
      <p:pic>
        <p:nvPicPr>
          <p:cNvPr id="67600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63551" y="1643063"/>
            <a:ext cx="4929187" cy="331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5-Point Star 17"/>
          <p:cNvSpPr/>
          <p:nvPr/>
        </p:nvSpPr>
        <p:spPr>
          <a:xfrm>
            <a:off x="6678488" y="2000250"/>
            <a:ext cx="2286000" cy="785813"/>
          </a:xfrm>
          <a:prstGeom prst="star5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FF00"/>
                </a:solidFill>
              </a:rPr>
              <a:t>القاعدة</a:t>
            </a:r>
          </a:p>
        </p:txBody>
      </p:sp>
      <p:pic>
        <p:nvPicPr>
          <p:cNvPr id="67603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63551" y="3000375"/>
            <a:ext cx="728662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val 19"/>
          <p:cNvSpPr/>
          <p:nvPr/>
        </p:nvSpPr>
        <p:spPr>
          <a:xfrm>
            <a:off x="6964238" y="4071938"/>
            <a:ext cx="2000250" cy="7143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مثال</a:t>
            </a:r>
            <a:r>
              <a:rPr lang="ar-SA" sz="3200" dirty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67605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392113" y="4214813"/>
            <a:ext cx="542925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06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92488" y="5094312"/>
            <a:ext cx="4572000" cy="358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07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321051" y="5451500"/>
            <a:ext cx="4643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08" name="Picture 1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249613" y="5808687"/>
            <a:ext cx="4714875" cy="41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09" name="Picture 21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534988" y="4940027"/>
            <a:ext cx="2700338" cy="60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7610" name="Picture 22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534988" y="5522937"/>
            <a:ext cx="2643188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7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676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7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676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7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7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6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67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6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2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44674"/>
            <a:ext cx="4227488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مستطيل مستدير الزوايا 1"/>
          <p:cNvSpPr/>
          <p:nvPr/>
        </p:nvSpPr>
        <p:spPr>
          <a:xfrm>
            <a:off x="3779912" y="116632"/>
            <a:ext cx="3240360" cy="64807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 smtClean="0"/>
              <a:t>اختبار منتصف الفصل </a:t>
            </a:r>
            <a:endParaRPr lang="ar-SA" sz="2400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9603" y="1620145"/>
            <a:ext cx="4082329" cy="3494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126223757"/>
      </p:ext>
    </p:ext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83459" y="116632"/>
            <a:ext cx="4381029" cy="6442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346" y="188333"/>
            <a:ext cx="3614778" cy="18005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966227365"/>
      </p:ext>
    </p:ext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10736" y="620688"/>
            <a:ext cx="5732147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536043904"/>
      </p:ext>
    </p:ext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130628"/>
            <a:ext cx="5992068" cy="6727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455405464"/>
      </p:ext>
    </p:ext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7698" y="116632"/>
            <a:ext cx="5668381" cy="62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شكل بيضاوي 1"/>
          <p:cNvSpPr/>
          <p:nvPr/>
        </p:nvSpPr>
        <p:spPr>
          <a:xfrm>
            <a:off x="7164288" y="5445224"/>
            <a:ext cx="1440160" cy="79208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73129799"/>
      </p:ext>
    </p:ext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الاحتمال والتوزيعات الاحتمالية</a:t>
            </a:r>
          </a:p>
        </p:txBody>
      </p:sp>
      <p:sp>
        <p:nvSpPr>
          <p:cNvPr id="15" name="Oval 14"/>
          <p:cNvSpPr/>
          <p:nvPr/>
        </p:nvSpPr>
        <p:spPr>
          <a:xfrm>
            <a:off x="6831757" y="1071563"/>
            <a:ext cx="1857375" cy="571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الاحتمال</a:t>
            </a:r>
          </a:p>
        </p:txBody>
      </p:sp>
      <p:sp>
        <p:nvSpPr>
          <p:cNvPr id="17" name="Oval 16"/>
          <p:cNvSpPr/>
          <p:nvPr/>
        </p:nvSpPr>
        <p:spPr>
          <a:xfrm>
            <a:off x="6831757" y="1785938"/>
            <a:ext cx="1857375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النجاح</a:t>
            </a:r>
          </a:p>
        </p:txBody>
      </p:sp>
      <p:sp>
        <p:nvSpPr>
          <p:cNvPr id="18" name="Oval 17"/>
          <p:cNvSpPr/>
          <p:nvPr/>
        </p:nvSpPr>
        <p:spPr>
          <a:xfrm>
            <a:off x="6903195" y="2286000"/>
            <a:ext cx="1857375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الفشل</a:t>
            </a:r>
          </a:p>
        </p:txBody>
      </p:sp>
      <p:sp>
        <p:nvSpPr>
          <p:cNvPr id="19" name="Oval 18"/>
          <p:cNvSpPr/>
          <p:nvPr/>
        </p:nvSpPr>
        <p:spPr>
          <a:xfrm>
            <a:off x="6903195" y="2786063"/>
            <a:ext cx="1857375" cy="42862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rgbClr val="FF0000"/>
                </a:solidFill>
              </a:rPr>
              <a:t>فضاء العينة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831132" y="1285875"/>
            <a:ext cx="4786313" cy="35718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rgbClr val="FFFF00"/>
                </a:solidFill>
              </a:rPr>
              <a:t>هو نسبة تقيس وقوع حادثة معينة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831132" y="1785938"/>
            <a:ext cx="4786313" cy="35718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rgbClr val="FFFF00"/>
                </a:solidFill>
              </a:rPr>
              <a:t>هو وقوع شىء مرغوب فية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831132" y="2286000"/>
            <a:ext cx="4786313" cy="35718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rgbClr val="FFFF00"/>
                </a:solidFill>
              </a:rPr>
              <a:t>هو عدم وقوع شىء مرغوب فية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1831132" y="2857500"/>
            <a:ext cx="4786313" cy="35718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rgbClr val="FFFF00"/>
                </a:solidFill>
              </a:rPr>
              <a:t>هى مجموعة النواتج الممكنة</a:t>
            </a:r>
          </a:p>
        </p:txBody>
      </p:sp>
      <p:pic>
        <p:nvPicPr>
          <p:cNvPr id="68630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88382" y="3357563"/>
            <a:ext cx="3643313" cy="37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31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259632" y="3643313"/>
            <a:ext cx="7215188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Curved Down Ribbon 23"/>
          <p:cNvSpPr/>
          <p:nvPr/>
        </p:nvSpPr>
        <p:spPr>
          <a:xfrm>
            <a:off x="5188695" y="5286375"/>
            <a:ext cx="3071812" cy="714375"/>
          </a:xfrm>
          <a:prstGeom prst="ellipse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5" name="Curved Down Ribbon 24"/>
          <p:cNvSpPr/>
          <p:nvPr/>
        </p:nvSpPr>
        <p:spPr>
          <a:xfrm>
            <a:off x="1616820" y="5214938"/>
            <a:ext cx="3000375" cy="714375"/>
          </a:xfrm>
          <a:prstGeom prst="ellipseRibb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6" name="Rounded Rectangle 25"/>
          <p:cNvSpPr/>
          <p:nvPr/>
        </p:nvSpPr>
        <p:spPr>
          <a:xfrm>
            <a:off x="5831632" y="4857750"/>
            <a:ext cx="1857375" cy="3571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rgbClr val="FFFF00"/>
                </a:solidFill>
              </a:rPr>
              <a:t>النجاح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259757" y="4786313"/>
            <a:ext cx="1857375" cy="35718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FF00"/>
                </a:solidFill>
              </a:rPr>
              <a:t>الفشل</a:t>
            </a:r>
          </a:p>
        </p:txBody>
      </p:sp>
      <p:pic>
        <p:nvPicPr>
          <p:cNvPr id="68636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974507" y="5500688"/>
            <a:ext cx="1500188" cy="54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8637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02632" y="5429250"/>
            <a:ext cx="1428750" cy="61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686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68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7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6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5" dur="2000"/>
                                        <p:tgtEl>
                                          <p:spTgt spid="68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686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86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332656"/>
            <a:ext cx="4176464" cy="92333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5400" b="1" dirty="0" smtClean="0"/>
              <a:t>الفصل السابع </a:t>
            </a:r>
            <a:endParaRPr lang="ar-SA" sz="5400" b="1" dirty="0"/>
          </a:p>
        </p:txBody>
      </p:sp>
      <p:sp>
        <p:nvSpPr>
          <p:cNvPr id="5" name="TextBox 4">
            <a:hlinkClick r:id="rId4" action="ppaction://hlinksldjump"/>
          </p:cNvPr>
          <p:cNvSpPr txBox="1"/>
          <p:nvPr/>
        </p:nvSpPr>
        <p:spPr>
          <a:xfrm>
            <a:off x="5580112" y="2175864"/>
            <a:ext cx="316835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002060"/>
                </a:solidFill>
              </a:rPr>
              <a:t>الدرس الأول </a:t>
            </a:r>
            <a:endParaRPr lang="ar-SA" sz="4000" b="1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hlinkClick r:id="rId5" action="ppaction://hlinksldjump"/>
          </p:cNvPr>
          <p:cNvSpPr txBox="1"/>
          <p:nvPr/>
        </p:nvSpPr>
        <p:spPr>
          <a:xfrm>
            <a:off x="5580112" y="2955758"/>
            <a:ext cx="316835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002060"/>
                </a:solidFill>
              </a:rPr>
              <a:t>الدرس الثاني</a:t>
            </a:r>
            <a:endParaRPr lang="ar-SA" sz="4000" b="1" dirty="0">
              <a:solidFill>
                <a:srgbClr val="002060"/>
              </a:solidFill>
            </a:endParaRPr>
          </a:p>
        </p:txBody>
      </p:sp>
      <p:sp>
        <p:nvSpPr>
          <p:cNvPr id="7" name="TextBox 6">
            <a:hlinkClick r:id="rId6" action="ppaction://hlinksldjump"/>
          </p:cNvPr>
          <p:cNvSpPr txBox="1"/>
          <p:nvPr/>
        </p:nvSpPr>
        <p:spPr>
          <a:xfrm>
            <a:off x="5580112" y="3735652"/>
            <a:ext cx="316835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002060"/>
                </a:solidFill>
              </a:rPr>
              <a:t>الدرس الثالث</a:t>
            </a:r>
            <a:endParaRPr lang="ar-SA" sz="4000" b="1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hlinkClick r:id="rId7" action="ppaction://hlinksldjump"/>
          </p:cNvPr>
          <p:cNvSpPr txBox="1"/>
          <p:nvPr/>
        </p:nvSpPr>
        <p:spPr>
          <a:xfrm>
            <a:off x="1907704" y="4305290"/>
            <a:ext cx="316835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002060"/>
                </a:solidFill>
              </a:rPr>
              <a:t>اختبار الفصل </a:t>
            </a:r>
            <a:endParaRPr lang="ar-SA" sz="4000" b="1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hlinkClick r:id="rId8" action="ppaction://hlinksldjump"/>
          </p:cNvPr>
          <p:cNvSpPr txBox="1"/>
          <p:nvPr/>
        </p:nvSpPr>
        <p:spPr>
          <a:xfrm>
            <a:off x="5580112" y="4488523"/>
            <a:ext cx="316835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002060"/>
                </a:solidFill>
              </a:rPr>
              <a:t>الدرس الرابع</a:t>
            </a:r>
            <a:endParaRPr lang="ar-SA" sz="4000" b="1" dirty="0">
              <a:solidFill>
                <a:srgbClr val="002060"/>
              </a:solidFill>
            </a:endParaRPr>
          </a:p>
        </p:txBody>
      </p:sp>
      <p:sp>
        <p:nvSpPr>
          <p:cNvPr id="9" name="TextBox 8">
            <a:hlinkClick r:id="rId9" action="ppaction://hlinksldjump"/>
          </p:cNvPr>
          <p:cNvSpPr txBox="1"/>
          <p:nvPr/>
        </p:nvSpPr>
        <p:spPr>
          <a:xfrm>
            <a:off x="5580112" y="5241394"/>
            <a:ext cx="316835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002060"/>
                </a:solidFill>
              </a:rPr>
              <a:t>الدرس الخامس</a:t>
            </a:r>
            <a:endParaRPr lang="ar-SA" sz="4000" b="1" dirty="0">
              <a:solidFill>
                <a:srgbClr val="002060"/>
              </a:solidFill>
            </a:endParaRPr>
          </a:p>
        </p:txBody>
      </p:sp>
      <p:sp>
        <p:nvSpPr>
          <p:cNvPr id="10" name="TextBox 9">
            <a:hlinkClick r:id="rId10" action="ppaction://hlinksldjump"/>
          </p:cNvPr>
          <p:cNvSpPr txBox="1"/>
          <p:nvPr/>
        </p:nvSpPr>
        <p:spPr>
          <a:xfrm>
            <a:off x="5580112" y="5994265"/>
            <a:ext cx="3168352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002060"/>
                </a:solidFill>
              </a:rPr>
              <a:t>الدرس السادس</a:t>
            </a:r>
            <a:endParaRPr lang="ar-SA" sz="4000" b="1" dirty="0">
              <a:solidFill>
                <a:srgbClr val="00206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382095416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مثال</a:t>
            </a:r>
          </a:p>
        </p:txBody>
      </p:sp>
      <p:pic>
        <p:nvPicPr>
          <p:cNvPr id="6964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86197" y="908720"/>
            <a:ext cx="7319963" cy="1285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6963097" y="2519139"/>
            <a:ext cx="1857375" cy="7143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الخطوة الاولى</a:t>
            </a:r>
          </a:p>
        </p:txBody>
      </p:sp>
      <p:pic>
        <p:nvPicPr>
          <p:cNvPr id="69649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76660" y="2519139"/>
            <a:ext cx="5653087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Oval 19"/>
          <p:cNvSpPr/>
          <p:nvPr/>
        </p:nvSpPr>
        <p:spPr>
          <a:xfrm>
            <a:off x="6963097" y="4306788"/>
            <a:ext cx="1857375" cy="7143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الخطوة الثانية</a:t>
            </a:r>
          </a:p>
        </p:txBody>
      </p:sp>
      <p:pic>
        <p:nvPicPr>
          <p:cNvPr id="69651" name="Picture 1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48097" y="3591272"/>
            <a:ext cx="557212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9652" name="Picture 19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76660" y="4379367"/>
            <a:ext cx="57150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Oval 24"/>
          <p:cNvSpPr/>
          <p:nvPr/>
        </p:nvSpPr>
        <p:spPr>
          <a:xfrm>
            <a:off x="6963097" y="5596086"/>
            <a:ext cx="1857375" cy="7143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الخطوة الثالثة</a:t>
            </a:r>
          </a:p>
        </p:txBody>
      </p:sp>
      <p:pic>
        <p:nvPicPr>
          <p:cNvPr id="69654" name="Picture 22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19535" y="5310336"/>
            <a:ext cx="55483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96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96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9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69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6965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0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584200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المتغير العشوائى والتوزيع الاحتمالى</a:t>
            </a:r>
          </a:p>
        </p:txBody>
      </p:sp>
      <p:sp>
        <p:nvSpPr>
          <p:cNvPr id="15" name="Oval 14"/>
          <p:cNvSpPr/>
          <p:nvPr/>
        </p:nvSpPr>
        <p:spPr>
          <a:xfrm>
            <a:off x="6604769" y="1143000"/>
            <a:ext cx="2071687" cy="571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المتغير العشوائى</a:t>
            </a:r>
          </a:p>
        </p:txBody>
      </p:sp>
      <p:sp>
        <p:nvSpPr>
          <p:cNvPr id="17" name="Oval 16"/>
          <p:cNvSpPr/>
          <p:nvPr/>
        </p:nvSpPr>
        <p:spPr>
          <a:xfrm>
            <a:off x="6819081" y="1857375"/>
            <a:ext cx="1857375" cy="7143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1600" b="1" dirty="0">
                <a:solidFill>
                  <a:srgbClr val="FF0000"/>
                </a:solidFill>
              </a:rPr>
              <a:t>المتغير العشوائى المنفصل</a:t>
            </a:r>
          </a:p>
        </p:txBody>
      </p:sp>
      <p:sp>
        <p:nvSpPr>
          <p:cNvPr id="18" name="Oval 17"/>
          <p:cNvSpPr/>
          <p:nvPr/>
        </p:nvSpPr>
        <p:spPr>
          <a:xfrm>
            <a:off x="6819081" y="2643188"/>
            <a:ext cx="1857375" cy="714375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1600" b="1" dirty="0">
                <a:solidFill>
                  <a:srgbClr val="FF0000"/>
                </a:solidFill>
              </a:rPr>
              <a:t>التوزيع الاحتمالى المنفصل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675581" y="1285875"/>
            <a:ext cx="4786313" cy="357188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dirty="0">
                <a:solidFill>
                  <a:srgbClr val="FFFF00"/>
                </a:solidFill>
              </a:rPr>
              <a:t>هو المتغير الذى يأخذ مجموعة قيم لها احتمالات معلومة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1246956" y="2071688"/>
            <a:ext cx="5357813" cy="35718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dirty="0">
                <a:solidFill>
                  <a:srgbClr val="FFFF00"/>
                </a:solidFill>
              </a:rPr>
              <a:t>هو المتغير العشوائى الذى لة عدد محدود من القيم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1032644" y="2786063"/>
            <a:ext cx="5643562" cy="785812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rgbClr val="FFFF00"/>
                </a:solidFill>
              </a:rPr>
              <a:t>هو جدول او معادلة او تمثيل بيانى يربط بين كل قيمة من قيم المتغير العشوائى المنفصل </a:t>
            </a:r>
            <a:r>
              <a:rPr lang="en-US" sz="2400" dirty="0">
                <a:solidFill>
                  <a:srgbClr val="FFFF00"/>
                </a:solidFill>
              </a:rPr>
              <a:t>X</a:t>
            </a:r>
            <a:r>
              <a:rPr lang="ar-SA" sz="2400" dirty="0">
                <a:solidFill>
                  <a:srgbClr val="FFFF00"/>
                </a:solidFill>
              </a:rPr>
              <a:t>مع احتمال وقوعها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532706" y="3935908"/>
            <a:ext cx="6072188" cy="357188"/>
          </a:xfrm>
          <a:prstGeom prst="round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FF00"/>
                </a:solidFill>
              </a:rPr>
              <a:t>والتوزيع الاحتمالى يحقق الشرطيين التاليين</a:t>
            </a:r>
          </a:p>
        </p:txBody>
      </p:sp>
      <p:pic>
        <p:nvPicPr>
          <p:cNvPr id="7067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246956" y="4593109"/>
            <a:ext cx="7072313" cy="71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78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04081" y="5450359"/>
            <a:ext cx="7215188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0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0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9" dur="500"/>
                                        <p:tgtEl>
                                          <p:spTgt spid="70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33418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مثال</a:t>
            </a:r>
          </a:p>
        </p:txBody>
      </p:sp>
      <p:pic>
        <p:nvPicPr>
          <p:cNvPr id="71695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00412" y="1214438"/>
            <a:ext cx="56435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696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43037" y="1143000"/>
            <a:ext cx="1814513" cy="1357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0" name="Picture 1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86287" y="2571750"/>
            <a:ext cx="4348163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1" name="Picture 1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2500313"/>
            <a:ext cx="3000375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2" name="Picture 18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43412" y="3429000"/>
            <a:ext cx="45720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3" name="Picture 19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52628" y="4143375"/>
            <a:ext cx="4786312" cy="785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4" name="Picture 20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15037" y="5000625"/>
            <a:ext cx="292893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5" name="Picture 21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00225" y="5500688"/>
            <a:ext cx="7148512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16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16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500"/>
                                        <p:tgtEl>
                                          <p:spTgt spid="71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500"/>
                                        <p:tgtEl>
                                          <p:spTgt spid="71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71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71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1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1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التوزيع الطبيعى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744862" y="1143000"/>
            <a:ext cx="5357812" cy="50006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FF00"/>
                </a:solidFill>
              </a:rPr>
              <a:t>خصائص التوزيع الطبيعى</a:t>
            </a:r>
          </a:p>
        </p:txBody>
      </p:sp>
      <p:pic>
        <p:nvPicPr>
          <p:cNvPr id="72720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73299" y="1857375"/>
            <a:ext cx="6700838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21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73299" y="2357438"/>
            <a:ext cx="671512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22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459612" y="2786063"/>
            <a:ext cx="1928812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23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722512" y="2786063"/>
            <a:ext cx="4251325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24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816174" y="3286125"/>
            <a:ext cx="6429375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Rounded Rectangle 22"/>
          <p:cNvSpPr/>
          <p:nvPr/>
        </p:nvSpPr>
        <p:spPr>
          <a:xfrm>
            <a:off x="2744862" y="3857625"/>
            <a:ext cx="5357812" cy="500063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FF00"/>
                </a:solidFill>
              </a:rPr>
              <a:t>أشكال التوزيع الطبيعى والملتوية</a:t>
            </a:r>
          </a:p>
        </p:txBody>
      </p:sp>
      <p:pic>
        <p:nvPicPr>
          <p:cNvPr id="72726" name="Picture 1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959549" y="4429125"/>
            <a:ext cx="2428875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2727" name="Picture 20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030362" y="4429125"/>
            <a:ext cx="4986337" cy="157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2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2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2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72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727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72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727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23585" y="94380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القانون التجريبى</a:t>
            </a:r>
          </a:p>
        </p:txBody>
      </p:sp>
      <p:pic>
        <p:nvPicPr>
          <p:cNvPr id="73743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34222" y="1214438"/>
            <a:ext cx="5000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45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391347" y="2000250"/>
            <a:ext cx="54292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46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391347" y="2571750"/>
            <a:ext cx="54292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47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91347" y="3143250"/>
            <a:ext cx="5429250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3748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91097" y="3714750"/>
            <a:ext cx="71437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Down Arrow 24"/>
          <p:cNvSpPr/>
          <p:nvPr/>
        </p:nvSpPr>
        <p:spPr>
          <a:xfrm>
            <a:off x="1676847" y="1500188"/>
            <a:ext cx="1000125" cy="1928812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3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3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37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374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مثال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331640" y="1143000"/>
            <a:ext cx="7358063" cy="11430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rgbClr val="FFFF00"/>
                </a:solidFill>
              </a:rPr>
              <a:t>الوسط لتوزيع طبيعى</a:t>
            </a:r>
            <a:r>
              <a:rPr lang="en-US" sz="2400" dirty="0">
                <a:solidFill>
                  <a:srgbClr val="FFFF00"/>
                </a:solidFill>
              </a:rPr>
              <a:t>34</a:t>
            </a:r>
            <a:r>
              <a:rPr lang="ar-SA" sz="2400" dirty="0">
                <a:solidFill>
                  <a:srgbClr val="FFFF00"/>
                </a:solidFill>
              </a:rPr>
              <a:t>وانحرافة المعيارى </a:t>
            </a:r>
            <a:r>
              <a:rPr lang="en-US" sz="2400" dirty="0">
                <a:solidFill>
                  <a:srgbClr val="FFFF00"/>
                </a:solidFill>
              </a:rPr>
              <a:t>5</a:t>
            </a:r>
            <a:r>
              <a:rPr lang="ar-SA" sz="2400" dirty="0">
                <a:solidFill>
                  <a:srgbClr val="FFFF00"/>
                </a:solidFill>
              </a:rPr>
              <a:t>. أوجد أحتمال أن تزيد قيمة ل</a:t>
            </a:r>
            <a:r>
              <a:rPr lang="en-US" sz="2400" dirty="0">
                <a:solidFill>
                  <a:srgbClr val="FFFF00"/>
                </a:solidFill>
              </a:rPr>
              <a:t>x</a:t>
            </a:r>
            <a:r>
              <a:rPr lang="ar-SA" sz="2400" dirty="0">
                <a:solidFill>
                  <a:srgbClr val="FFFF00"/>
                </a:solidFill>
              </a:rPr>
              <a:t> عشوائيا فى هذا التوزيع عن </a:t>
            </a:r>
            <a:r>
              <a:rPr lang="en-US" sz="2400" dirty="0">
                <a:solidFill>
                  <a:srgbClr val="FFFF00"/>
                </a:solidFill>
              </a:rPr>
              <a:t>24</a:t>
            </a:r>
            <a:r>
              <a:rPr lang="ar-SA" sz="2400" dirty="0">
                <a:solidFill>
                  <a:srgbClr val="FFFF00"/>
                </a:solidFill>
              </a:rPr>
              <a:t> </a:t>
            </a:r>
            <a:endParaRPr lang="en-US" sz="2400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ar-SA" sz="2400" dirty="0">
              <a:solidFill>
                <a:srgbClr val="FFFF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4117703" y="2357438"/>
            <a:ext cx="2071687" cy="571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الاجابة</a:t>
            </a:r>
          </a:p>
        </p:txBody>
      </p:sp>
      <p:pic>
        <p:nvPicPr>
          <p:cNvPr id="7476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60828" y="3214688"/>
            <a:ext cx="21669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70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74828" y="3786188"/>
            <a:ext cx="4591050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71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74828" y="5072063"/>
            <a:ext cx="4572000" cy="74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4772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31640" y="3143250"/>
            <a:ext cx="258603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4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7477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477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7477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التوزيعات ذات الحدين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857625" y="1071563"/>
            <a:ext cx="4071938" cy="5715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3200" dirty="0">
                <a:solidFill>
                  <a:srgbClr val="FFFF00"/>
                </a:solidFill>
              </a:rPr>
              <a:t>تجربة ذات الحدين</a:t>
            </a:r>
          </a:p>
        </p:txBody>
      </p:sp>
      <p:pic>
        <p:nvPicPr>
          <p:cNvPr id="75792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214563" y="2643188"/>
            <a:ext cx="6429375" cy="45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93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214563" y="3357563"/>
            <a:ext cx="6429375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94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214563" y="4000500"/>
            <a:ext cx="64293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5795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14563" y="4714875"/>
            <a:ext cx="6429375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75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5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5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579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مثال</a:t>
            </a:r>
          </a:p>
        </p:txBody>
      </p:sp>
      <p:pic>
        <p:nvPicPr>
          <p:cNvPr id="76815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27692" y="980728"/>
            <a:ext cx="72151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76068" y="2154560"/>
            <a:ext cx="7572396" cy="914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Rounded Rectangle 16"/>
          <p:cNvSpPr/>
          <p:nvPr/>
        </p:nvSpPr>
        <p:spPr>
          <a:xfrm>
            <a:off x="970504" y="3286125"/>
            <a:ext cx="7715250" cy="2643188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3200" dirty="0">
                <a:solidFill>
                  <a:srgbClr val="FFFF00"/>
                </a:solidFill>
              </a:rPr>
              <a:t>هذة التجربة تحقق نظرية ذات الحدين وهى:</a:t>
            </a:r>
          </a:p>
          <a:p>
            <a:pPr algn="ctr">
              <a:defRPr/>
            </a:pPr>
            <a:endParaRPr lang="ar-SA" sz="2400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ar-SA" sz="2400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ar-SA" sz="2400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ar-SA" sz="2400" dirty="0">
              <a:solidFill>
                <a:srgbClr val="FFFF00"/>
              </a:solidFill>
            </a:endParaRPr>
          </a:p>
          <a:p>
            <a:pPr algn="ctr">
              <a:defRPr/>
            </a:pPr>
            <a:endParaRPr lang="ar-SA" sz="2400" dirty="0">
              <a:solidFill>
                <a:srgbClr val="FFFF00"/>
              </a:solidFill>
            </a:endParaRPr>
          </a:p>
          <a:p>
            <a:pPr>
              <a:defRPr/>
            </a:pPr>
            <a:endParaRPr lang="ar-SA" sz="2400" dirty="0">
              <a:solidFill>
                <a:srgbClr val="FFFF00"/>
              </a:solidFill>
            </a:endParaRPr>
          </a:p>
        </p:txBody>
      </p:sp>
      <p:pic>
        <p:nvPicPr>
          <p:cNvPr id="76818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256254" y="3714750"/>
            <a:ext cx="7267575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19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327692" y="4143375"/>
            <a:ext cx="7153275" cy="35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20" name="Picture 7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327692" y="4572000"/>
            <a:ext cx="7158037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21" name="Picture 8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256254" y="5000625"/>
            <a:ext cx="7239000" cy="90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6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6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6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6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6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62915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صيغة احتمال ذات الحدين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1614537" y="1285875"/>
            <a:ext cx="6929438" cy="5715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i="1" dirty="0">
                <a:solidFill>
                  <a:srgbClr val="FF0000"/>
                </a:solidFill>
              </a:rPr>
              <a:t>تستعمل صيغة ذات الحدين فى حساب الاحتمالات المرتبطة بذات الحدين كلاتى :- </a:t>
            </a:r>
          </a:p>
        </p:txBody>
      </p:sp>
      <p:pic>
        <p:nvPicPr>
          <p:cNvPr id="77839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57537" y="2071688"/>
            <a:ext cx="41592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40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85912" y="2428875"/>
            <a:ext cx="7281863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6686600" y="3786188"/>
            <a:ext cx="2071687" cy="57150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b="1" dirty="0">
                <a:solidFill>
                  <a:srgbClr val="FF0000"/>
                </a:solidFill>
              </a:rPr>
              <a:t>مثال</a:t>
            </a:r>
          </a:p>
        </p:txBody>
      </p:sp>
      <p:pic>
        <p:nvPicPr>
          <p:cNvPr id="77842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971600" y="3857625"/>
            <a:ext cx="5643562" cy="50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43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043037" y="4517105"/>
            <a:ext cx="7715250" cy="1072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7844" name="Picture 6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257350" y="5811540"/>
            <a:ext cx="7500937" cy="785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783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78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7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77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77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تابع اجابة السؤال السابق</a:t>
            </a:r>
          </a:p>
        </p:txBody>
      </p:sp>
      <p:pic>
        <p:nvPicPr>
          <p:cNvPr id="78862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48027" y="1000125"/>
            <a:ext cx="3500437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63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76277" y="1071563"/>
            <a:ext cx="2462212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64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47527" y="3214688"/>
            <a:ext cx="3286125" cy="256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65" name="Picture 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5089" y="3357563"/>
            <a:ext cx="40005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66" name="Picture 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5089" y="4214813"/>
            <a:ext cx="4143375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7886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7886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8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8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7886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</a:t>
            </a:r>
            <a:r>
              <a:rPr lang="ar-SA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الدلراسات التجريبية والمسحية وبالملاحظة</a:t>
            </a:r>
            <a:endParaRPr lang="ar-SA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Ostorah" pitchFamily="18" charset="-78"/>
              <a:cs typeface="ae_Ostorah" pitchFamily="18" charset="-78"/>
            </a:endParaRPr>
          </a:p>
        </p:txBody>
      </p:sp>
      <p:sp>
        <p:nvSpPr>
          <p:cNvPr id="15" name="Curved Up Ribbon 14"/>
          <p:cNvSpPr/>
          <p:nvPr/>
        </p:nvSpPr>
        <p:spPr>
          <a:xfrm>
            <a:off x="6189961" y="1214438"/>
            <a:ext cx="2214562" cy="642937"/>
          </a:xfrm>
          <a:prstGeom prst="ellipseRibbon2">
            <a:avLst>
              <a:gd name="adj1" fmla="val 11455"/>
              <a:gd name="adj2" fmla="val 50000"/>
              <a:gd name="adj3" fmla="val 125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الدراسات المسحية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1546523" y="1928813"/>
            <a:ext cx="6786563" cy="571500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b="1" dirty="0">
                <a:solidFill>
                  <a:schemeClr val="tx1"/>
                </a:solidFill>
              </a:rPr>
              <a:t>وتستخدم فى جمع البيانات من مصدرين (المجتمع الكلى – العينة ) وهى نوعان:-  </a:t>
            </a:r>
          </a:p>
        </p:txBody>
      </p:sp>
      <p:sp>
        <p:nvSpPr>
          <p:cNvPr id="18" name="Oval 17"/>
          <p:cNvSpPr/>
          <p:nvPr/>
        </p:nvSpPr>
        <p:spPr>
          <a:xfrm>
            <a:off x="6047086" y="2571750"/>
            <a:ext cx="2000250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متحيزة</a:t>
            </a:r>
            <a:r>
              <a:rPr lang="ar-SA" sz="3200" dirty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2332336" y="2571750"/>
            <a:ext cx="1928812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dirty="0">
                <a:solidFill>
                  <a:srgbClr val="FF0000"/>
                </a:solidFill>
              </a:rPr>
              <a:t>غير  متحيزة</a:t>
            </a:r>
            <a:endParaRPr lang="ar-SA" sz="2000" b="1" dirty="0">
              <a:solidFill>
                <a:srgbClr val="FF0000"/>
              </a:solidFill>
            </a:endParaRPr>
          </a:p>
        </p:txBody>
      </p:sp>
      <p:sp>
        <p:nvSpPr>
          <p:cNvPr id="20" name="Cloud Callout 19"/>
          <p:cNvSpPr/>
          <p:nvPr/>
        </p:nvSpPr>
        <p:spPr>
          <a:xfrm>
            <a:off x="5189836" y="3214688"/>
            <a:ext cx="2867025" cy="134302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وفيها يتم تفضيل بعض اقسام المجتمع عن بعض الاقسام</a:t>
            </a:r>
          </a:p>
        </p:txBody>
      </p:sp>
      <p:sp>
        <p:nvSpPr>
          <p:cNvPr id="23" name="Cloud Callout 22"/>
          <p:cNvSpPr/>
          <p:nvPr/>
        </p:nvSpPr>
        <p:spPr>
          <a:xfrm>
            <a:off x="1475086" y="3286125"/>
            <a:ext cx="2805112" cy="134302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يتم فيها اختيار العينة عشوائيا</a:t>
            </a:r>
          </a:p>
        </p:txBody>
      </p:sp>
      <p:pic>
        <p:nvPicPr>
          <p:cNvPr id="57364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75398" y="5089748"/>
            <a:ext cx="45021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7365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7624" y="5810399"/>
            <a:ext cx="5357813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/>
          <p:nvPr/>
        </p:nvSpPr>
        <p:spPr>
          <a:xfrm>
            <a:off x="7413923" y="4286250"/>
            <a:ext cx="1276350" cy="6429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5" name="Oval 24"/>
          <p:cNvSpPr/>
          <p:nvPr/>
        </p:nvSpPr>
        <p:spPr>
          <a:xfrm>
            <a:off x="1617961" y="4929188"/>
            <a:ext cx="1276350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مثال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7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57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3" grpId="0" animBg="1"/>
      <p:bldP spid="24" grpId="0" animBg="1"/>
      <p:bldP spid="25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</a:t>
            </a:r>
            <a:r>
              <a:rPr lang="ar-SA" sz="24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الوسط والتباين والانحراف المعيارى لتوزيع ذات الحدين</a:t>
            </a:r>
            <a:endParaRPr lang="ar-SA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Ostorah" pitchFamily="18" charset="-78"/>
              <a:cs typeface="ae_Ostorah" pitchFamily="18" charset="-78"/>
            </a:endParaRPr>
          </a:p>
        </p:txBody>
      </p:sp>
      <p:sp>
        <p:nvSpPr>
          <p:cNvPr id="15" name="Cloud Callout 14"/>
          <p:cNvSpPr/>
          <p:nvPr/>
        </p:nvSpPr>
        <p:spPr>
          <a:xfrm>
            <a:off x="7185521" y="1143000"/>
            <a:ext cx="1571625" cy="100012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rgbClr val="FF0000"/>
                </a:solidFill>
              </a:rPr>
              <a:t>الوسط</a:t>
            </a:r>
          </a:p>
        </p:txBody>
      </p:sp>
      <p:sp>
        <p:nvSpPr>
          <p:cNvPr id="17" name="Cloud Callout 16"/>
          <p:cNvSpPr/>
          <p:nvPr/>
        </p:nvSpPr>
        <p:spPr>
          <a:xfrm>
            <a:off x="4613771" y="1071563"/>
            <a:ext cx="1714500" cy="100012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dirty="0">
                <a:solidFill>
                  <a:srgbClr val="FF0000"/>
                </a:solidFill>
              </a:rPr>
              <a:t>التباين</a:t>
            </a:r>
          </a:p>
        </p:txBody>
      </p:sp>
      <p:sp>
        <p:nvSpPr>
          <p:cNvPr id="18" name="Cloud Callout 17"/>
          <p:cNvSpPr/>
          <p:nvPr/>
        </p:nvSpPr>
        <p:spPr>
          <a:xfrm>
            <a:off x="2542084" y="1000125"/>
            <a:ext cx="1500187" cy="1214438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dirty="0">
                <a:solidFill>
                  <a:srgbClr val="FF0000"/>
                </a:solidFill>
              </a:rPr>
              <a:t>الانحراف المعيارى</a:t>
            </a:r>
          </a:p>
        </p:txBody>
      </p:sp>
      <p:sp>
        <p:nvSpPr>
          <p:cNvPr id="19" name="Oval 18"/>
          <p:cNvSpPr/>
          <p:nvPr/>
        </p:nvSpPr>
        <p:spPr>
          <a:xfrm>
            <a:off x="6685459" y="2357438"/>
            <a:ext cx="2071687" cy="8572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0" name="Oval 19"/>
          <p:cNvSpPr/>
          <p:nvPr/>
        </p:nvSpPr>
        <p:spPr>
          <a:xfrm>
            <a:off x="4256584" y="2286000"/>
            <a:ext cx="2071687" cy="8572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sp>
        <p:nvSpPr>
          <p:cNvPr id="21" name="Oval 20"/>
          <p:cNvSpPr/>
          <p:nvPr/>
        </p:nvSpPr>
        <p:spPr>
          <a:xfrm>
            <a:off x="1399084" y="2357438"/>
            <a:ext cx="2071687" cy="8572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79892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42646" y="2500313"/>
            <a:ext cx="1214438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93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5209" y="2428875"/>
            <a:ext cx="128587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94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1959" y="2500313"/>
            <a:ext cx="1714500" cy="64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Flowchart: Decision 22"/>
          <p:cNvSpPr/>
          <p:nvPr/>
        </p:nvSpPr>
        <p:spPr>
          <a:xfrm>
            <a:off x="7114084" y="3357563"/>
            <a:ext cx="1643062" cy="642937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chemeClr val="tx1"/>
                </a:solidFill>
              </a:rPr>
              <a:t>مثال</a:t>
            </a:r>
          </a:p>
        </p:txBody>
      </p:sp>
      <p:pic>
        <p:nvPicPr>
          <p:cNvPr id="79896" name="Picture 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3357563"/>
            <a:ext cx="6215062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97" name="Picture 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99146" y="3857625"/>
            <a:ext cx="5286375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98" name="Picture 7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4771" y="4572000"/>
            <a:ext cx="7358063" cy="64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99" name="Picture 8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27646" y="5286375"/>
            <a:ext cx="1143000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900" name="Picture 9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99209" y="5214938"/>
            <a:ext cx="1695450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901" name="Picture 10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27646" y="5643563"/>
            <a:ext cx="1428750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902" name="Picture 11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42084" y="5715000"/>
            <a:ext cx="2219325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903" name="Picture 12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13834" y="5357813"/>
            <a:ext cx="1285875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904" name="Picture 13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542584" y="5357813"/>
            <a:ext cx="18669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79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798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798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1" dur="2000"/>
                                        <p:tgtEl>
                                          <p:spTgt spid="798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6" dur="1" fill="hold"/>
                                        <p:tgtEl>
                                          <p:spTgt spid="7989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9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79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79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7" dur="500"/>
                                        <p:tgtEl>
                                          <p:spTgt spid="79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799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86" dur="500"/>
                                        <p:tgtEl>
                                          <p:spTgt spid="799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9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</a:t>
            </a:r>
            <a:r>
              <a:rPr lang="ar-SA" sz="28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تقريب توزيع ذات الحدين الى التوزيع الطبيعى</a:t>
            </a:r>
            <a:endParaRPr lang="ar-SA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Ostorah" pitchFamily="18" charset="-78"/>
              <a:cs typeface="ae_Ostorah" pitchFamily="18" charset="-78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041896" y="1214438"/>
            <a:ext cx="7572375" cy="14287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b="1" i="1" dirty="0">
                <a:solidFill>
                  <a:schemeClr val="tx1"/>
                </a:solidFill>
              </a:rPr>
              <a:t>تستعمل عندما يذداد عدد المحاولات فى تجربة عشوائية ذات حدين وتأتى على الصورة الاتية</a:t>
            </a:r>
          </a:p>
          <a:p>
            <a:pPr algn="ctr">
              <a:defRPr/>
            </a:pPr>
            <a:endParaRPr lang="ar-SA" sz="2000" b="1" i="1" dirty="0">
              <a:solidFill>
                <a:srgbClr val="FF0000"/>
              </a:solidFill>
            </a:endParaRPr>
          </a:p>
          <a:p>
            <a:pPr algn="ctr">
              <a:defRPr/>
            </a:pPr>
            <a:endParaRPr lang="ar-SA" sz="2000" b="1" i="1" dirty="0">
              <a:solidFill>
                <a:srgbClr val="FF0000"/>
              </a:solidFill>
            </a:endParaRPr>
          </a:p>
        </p:txBody>
      </p:sp>
      <p:pic>
        <p:nvPicPr>
          <p:cNvPr id="80911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13334" y="1785938"/>
            <a:ext cx="7500937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12" name="Picture 3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113334" y="2224088"/>
            <a:ext cx="7358062" cy="34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Cloud Callout 16"/>
          <p:cNvSpPr/>
          <p:nvPr/>
        </p:nvSpPr>
        <p:spPr>
          <a:xfrm>
            <a:off x="6328271" y="2786063"/>
            <a:ext cx="1571625" cy="1143000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dirty="0">
                <a:solidFill>
                  <a:srgbClr val="FF0000"/>
                </a:solidFill>
              </a:rPr>
              <a:t>وسط</a:t>
            </a:r>
          </a:p>
          <a:p>
            <a:pPr>
              <a:defRPr/>
            </a:pPr>
            <a:endParaRPr lang="ar-SA" sz="2400" dirty="0">
              <a:solidFill>
                <a:srgbClr val="FF0000"/>
              </a:solidFill>
            </a:endParaRPr>
          </a:p>
        </p:txBody>
      </p:sp>
      <p:pic>
        <p:nvPicPr>
          <p:cNvPr id="80914" name="Picture 4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641009" y="3286125"/>
            <a:ext cx="9017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Cloud Callout 18"/>
          <p:cNvSpPr/>
          <p:nvPr/>
        </p:nvSpPr>
        <p:spPr>
          <a:xfrm>
            <a:off x="1756271" y="2714625"/>
            <a:ext cx="2786063" cy="1214438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b="1" i="1" dirty="0">
                <a:solidFill>
                  <a:srgbClr val="FF0000"/>
                </a:solidFill>
              </a:rPr>
              <a:t>الانحراف المعيارى</a:t>
            </a:r>
          </a:p>
          <a:p>
            <a:pPr>
              <a:defRPr/>
            </a:pPr>
            <a:endParaRPr lang="ar-SA" sz="1600" dirty="0">
              <a:solidFill>
                <a:srgbClr val="FF0000"/>
              </a:solidFill>
            </a:endParaRPr>
          </a:p>
          <a:p>
            <a:pPr>
              <a:defRPr/>
            </a:pPr>
            <a:endParaRPr lang="ar-SA" sz="1600" dirty="0">
              <a:solidFill>
                <a:srgbClr val="FF0000"/>
              </a:solidFill>
            </a:endParaRPr>
          </a:p>
        </p:txBody>
      </p:sp>
      <p:pic>
        <p:nvPicPr>
          <p:cNvPr id="80916" name="Picture 5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27771" y="3214688"/>
            <a:ext cx="1214438" cy="51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Flowchart: Decision 20"/>
          <p:cNvSpPr/>
          <p:nvPr/>
        </p:nvSpPr>
        <p:spPr>
          <a:xfrm>
            <a:off x="6971209" y="4286250"/>
            <a:ext cx="1643062" cy="642938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chemeClr val="tx1"/>
                </a:solidFill>
              </a:rPr>
              <a:t>مثال</a:t>
            </a:r>
          </a:p>
        </p:txBody>
      </p:sp>
      <p:pic>
        <p:nvPicPr>
          <p:cNvPr id="80918" name="Picture 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27584" y="4071938"/>
            <a:ext cx="6000750" cy="928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19" name="Picture 7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84771" y="5194895"/>
            <a:ext cx="7429500" cy="1114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2000"/>
                                        <p:tgtEl>
                                          <p:spTgt spid="809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80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0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80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80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09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  <p:bldP spid="2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تابع اجابة المثال</a:t>
            </a:r>
          </a:p>
        </p:txBody>
      </p:sp>
      <p:pic>
        <p:nvPicPr>
          <p:cNvPr id="81935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0890" y="1285875"/>
            <a:ext cx="137160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6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03202" y="1285875"/>
            <a:ext cx="4119563" cy="43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7" name="Picture 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60890" y="2000250"/>
            <a:ext cx="1328737" cy="35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8" name="Picture 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03202" y="1785938"/>
            <a:ext cx="40005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9" name="Picture 6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17515" y="2643188"/>
            <a:ext cx="5786437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0" name="Picture 7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3143250"/>
            <a:ext cx="7010400" cy="178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1" name="Picture 8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31640" y="5000625"/>
            <a:ext cx="6929437" cy="77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1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1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1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1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8194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2014" y="15596"/>
            <a:ext cx="1959099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3250"/>
          <a:stretch/>
        </p:blipFill>
        <p:spPr bwMode="auto">
          <a:xfrm>
            <a:off x="5004048" y="571893"/>
            <a:ext cx="4092693" cy="436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7039" y="513274"/>
            <a:ext cx="395897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012332849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2014" y="15596"/>
            <a:ext cx="1959099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4896"/>
          <a:stretch/>
        </p:blipFill>
        <p:spPr bwMode="auto">
          <a:xfrm>
            <a:off x="4179515" y="692695"/>
            <a:ext cx="4964486" cy="46651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57556"/>
          <a:stretch/>
        </p:blipFill>
        <p:spPr bwMode="auto">
          <a:xfrm>
            <a:off x="1" y="15596"/>
            <a:ext cx="4283968" cy="1610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1055"/>
          <a:stretch/>
        </p:blipFill>
        <p:spPr bwMode="auto">
          <a:xfrm>
            <a:off x="4179516" y="692695"/>
            <a:ext cx="4964485" cy="5029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0591"/>
          <a:stretch/>
        </p:blipFill>
        <p:spPr bwMode="auto">
          <a:xfrm>
            <a:off x="0" y="1625600"/>
            <a:ext cx="4376259" cy="1479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47294"/>
          <a:stretch/>
        </p:blipFill>
        <p:spPr bwMode="auto">
          <a:xfrm>
            <a:off x="1" y="3104702"/>
            <a:ext cx="4179515" cy="19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48" y="3162951"/>
            <a:ext cx="4376259" cy="2559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3891762270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2014" y="15596"/>
            <a:ext cx="1959099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620688"/>
            <a:ext cx="3853632" cy="5434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397346"/>
            <a:ext cx="3960440" cy="569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182507059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4624"/>
            <a:ext cx="1959099" cy="5040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358063" y="44624"/>
            <a:ext cx="1785937" cy="46166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ctr"/>
            <a:r>
              <a:rPr lang="ar-SA" sz="2400" b="1" dirty="0" smtClean="0"/>
              <a:t>إجابات </a:t>
            </a:r>
            <a:endParaRPr lang="ar-SA" sz="2400" b="1" dirty="0"/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04578" y="980728"/>
            <a:ext cx="4203926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4883" y="692696"/>
            <a:ext cx="4645149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xmlns="" val="2182507059"/>
      </p:ext>
    </p:extLst>
  </p:cSld>
  <p:clrMapOvr>
    <a:masterClrMapping/>
  </p:clrMapOvr>
  <p:transition spd="slow">
    <p:wheel spokes="8"/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</a:t>
            </a:r>
            <a:r>
              <a:rPr lang="ar-SA" sz="3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الدراسة بالملاحظة والدراسة التجريبية</a:t>
            </a:r>
            <a:endParaRPr lang="ar-SA" sz="36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e_Ostorah" pitchFamily="18" charset="-78"/>
              <a:cs typeface="ae_Ostorah" pitchFamily="18" charset="-78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6391027" y="1090389"/>
            <a:ext cx="2000250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الملاحظة</a:t>
            </a:r>
            <a:r>
              <a:rPr lang="ar-SA" sz="3200" dirty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2962027" y="1090389"/>
            <a:ext cx="2000250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التجريبية</a:t>
            </a:r>
            <a:r>
              <a:rPr lang="ar-SA" sz="3200" dirty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18" name="Cloud Callout 17"/>
          <p:cNvSpPr/>
          <p:nvPr/>
        </p:nvSpPr>
        <p:spPr>
          <a:xfrm>
            <a:off x="5881439" y="1804764"/>
            <a:ext cx="2867025" cy="134302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وفيها يتم ملاحظة الافراد دون اى محاولة للتأثير على النتائج</a:t>
            </a:r>
          </a:p>
        </p:txBody>
      </p:sp>
      <p:sp>
        <p:nvSpPr>
          <p:cNvPr id="19" name="Cloud Callout 18"/>
          <p:cNvSpPr/>
          <p:nvPr/>
        </p:nvSpPr>
        <p:spPr>
          <a:xfrm>
            <a:off x="2176214" y="1804764"/>
            <a:ext cx="2867025" cy="1343025"/>
          </a:xfrm>
          <a:prstGeom prst="cloudCallou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rgbClr val="FF0000"/>
                </a:solidFill>
              </a:rPr>
              <a:t>وفيها يتم تعديل متعمد على الاشياء قيد الدراسة وملاحظة استجاباتهم</a:t>
            </a:r>
          </a:p>
        </p:txBody>
      </p:sp>
      <p:sp>
        <p:nvSpPr>
          <p:cNvPr id="20" name="Oval 19"/>
          <p:cNvSpPr/>
          <p:nvPr/>
        </p:nvSpPr>
        <p:spPr>
          <a:xfrm>
            <a:off x="3319214" y="3519264"/>
            <a:ext cx="5205413" cy="6429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b="1" dirty="0">
                <a:solidFill>
                  <a:schemeClr val="tx1"/>
                </a:solidFill>
              </a:rPr>
              <a:t>ملاحظة خاصة بالدراسات التجريبية</a:t>
            </a:r>
            <a:endParaRPr lang="ar-SA" sz="2800" b="1" dirty="0">
              <a:solidFill>
                <a:schemeClr val="tx1"/>
              </a:solidFill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1104652" y="4233639"/>
            <a:ext cx="7429500" cy="157162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400" b="1" dirty="0">
                <a:solidFill>
                  <a:schemeClr val="tx1"/>
                </a:solidFill>
              </a:rPr>
              <a:t>هناك نوعان من المجموعات:- </a:t>
            </a:r>
          </a:p>
          <a:p>
            <a:pPr>
              <a:defRPr/>
            </a:pPr>
            <a:r>
              <a:rPr lang="ar-SA" sz="2400" b="1" dirty="0">
                <a:solidFill>
                  <a:schemeClr val="tx1"/>
                </a:solidFill>
              </a:rPr>
              <a:t>1- مجموعة تجريبية:-وهى المجموعة التى تخضع للمعالجة والتجريب</a:t>
            </a:r>
          </a:p>
          <a:p>
            <a:pPr>
              <a:defRPr/>
            </a:pPr>
            <a:r>
              <a:rPr lang="ar-SA" sz="2400" b="1" dirty="0">
                <a:solidFill>
                  <a:schemeClr val="tx1"/>
                </a:solidFill>
              </a:rPr>
              <a:t>2- المجموعة الضابطة:- وهى الاشخاص او الحيوانات او الاشياء التى لاتخضع للمعالجة او تخضع لمعالجة شكلية فقط</a:t>
            </a: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مثال</a:t>
            </a:r>
          </a:p>
        </p:txBody>
      </p:sp>
      <p:pic>
        <p:nvPicPr>
          <p:cNvPr id="59407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430512" y="1124744"/>
            <a:ext cx="7100887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09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16262" y="2267744"/>
            <a:ext cx="685800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10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930824" y="2910682"/>
            <a:ext cx="27146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11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87624" y="3696494"/>
            <a:ext cx="7600950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412" name="Picture 1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501949" y="4839494"/>
            <a:ext cx="5072063" cy="92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val 20"/>
          <p:cNvSpPr/>
          <p:nvPr/>
        </p:nvSpPr>
        <p:spPr>
          <a:xfrm>
            <a:off x="6788324" y="2910682"/>
            <a:ext cx="2000250" cy="6429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FF00"/>
                </a:solidFill>
              </a:rPr>
              <a:t>الاجابة</a:t>
            </a:r>
            <a:r>
              <a:rPr lang="ar-SA" sz="3200" dirty="0">
                <a:solidFill>
                  <a:srgbClr val="FFFF00"/>
                </a:solidFill>
              </a:rPr>
              <a:t> </a:t>
            </a:r>
            <a:endParaRPr lang="ar-SA" sz="3200" b="1" dirty="0">
              <a:solidFill>
                <a:srgbClr val="FFFF00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6788324" y="5053807"/>
            <a:ext cx="2000250" cy="642937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FF00"/>
                </a:solidFill>
              </a:rPr>
              <a:t>الاجابة</a:t>
            </a:r>
            <a:r>
              <a:rPr lang="ar-SA" sz="3200" dirty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9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0" dur="2000"/>
                                        <p:tgtEl>
                                          <p:spTgt spid="59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9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9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9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مثال</a:t>
            </a:r>
          </a:p>
        </p:txBody>
      </p:sp>
      <p:pic>
        <p:nvPicPr>
          <p:cNvPr id="60431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641351" y="836712"/>
            <a:ext cx="7034213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ounded Rectangle 16"/>
          <p:cNvSpPr/>
          <p:nvPr/>
        </p:nvSpPr>
        <p:spPr>
          <a:xfrm>
            <a:off x="1511152" y="2643188"/>
            <a:ext cx="7429500" cy="78581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chemeClr val="tx1"/>
                </a:solidFill>
              </a:rPr>
              <a:t>يستدعى ذلك اجراء تجربة يكون المستهدفون فيها مرضى يشكلون المجموعة التجريبية وتخضع هذة المجموعة للعلاج ، بينما يخضع أفراد المجموعة الضابطة الاخرون وهم مرضى كذلك لعلاج شكلى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511152" y="4155355"/>
            <a:ext cx="7429500" cy="785813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chemeClr val="tx1"/>
                </a:solidFill>
              </a:rPr>
              <a:t>يستدعى هذا دراسة مسحية للاراء حيث من الافضل أن تختار أشخاصا من الصف بصورة عشوائية ،لتحصل على عينة غير متحيزة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403648" y="5811540"/>
            <a:ext cx="7429500" cy="785812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b="1" dirty="0">
                <a:solidFill>
                  <a:schemeClr val="tx1"/>
                </a:solidFill>
              </a:rPr>
              <a:t>يستدعى هذا اجراء بالملاحظة تقارن فيها سعة رئة المدخنين لمدة 10 سنوات مع سعة الرئة لعدد مساو لهم من المدخنين</a:t>
            </a:r>
          </a:p>
        </p:txBody>
      </p:sp>
      <p:pic>
        <p:nvPicPr>
          <p:cNvPr id="60435" name="Picture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2976" y="1916832"/>
            <a:ext cx="552926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6" name="Picture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865064" y="3573016"/>
            <a:ext cx="6883400" cy="48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0437" name="Picture 1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689398" y="5160615"/>
            <a:ext cx="66484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0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60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60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4" dur="2000"/>
                                        <p:tgtEl>
                                          <p:spTgt spid="60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التمييز بين الارتباط والسببية</a:t>
            </a:r>
          </a:p>
        </p:txBody>
      </p:sp>
      <p:sp>
        <p:nvSpPr>
          <p:cNvPr id="15" name="Curved Up Ribbon 14"/>
          <p:cNvSpPr/>
          <p:nvPr/>
        </p:nvSpPr>
        <p:spPr>
          <a:xfrm>
            <a:off x="6615733" y="1143000"/>
            <a:ext cx="2000250" cy="642938"/>
          </a:xfrm>
          <a:prstGeom prst="ellipse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400" b="1" dirty="0">
                <a:solidFill>
                  <a:srgbClr val="FF0000"/>
                </a:solidFill>
              </a:rPr>
              <a:t>الارتباط</a:t>
            </a:r>
            <a:r>
              <a:rPr lang="ar-SA" dirty="0"/>
              <a:t>ا</a:t>
            </a:r>
            <a:endParaRPr lang="ar-SA" b="1" dirty="0">
              <a:solidFill>
                <a:srgbClr val="FF0000"/>
              </a:solidFill>
            </a:endParaRPr>
          </a:p>
        </p:txBody>
      </p:sp>
      <p:sp>
        <p:nvSpPr>
          <p:cNvPr id="17" name="Curved Up Ribbon 16"/>
          <p:cNvSpPr/>
          <p:nvPr/>
        </p:nvSpPr>
        <p:spPr>
          <a:xfrm>
            <a:off x="6472858" y="2214563"/>
            <a:ext cx="2000250" cy="642937"/>
          </a:xfrm>
          <a:prstGeom prst="ellipse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rgbClr val="FF0000"/>
                </a:solidFill>
              </a:rPr>
              <a:t>السببية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186483" y="1285875"/>
            <a:ext cx="5143500" cy="642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rgbClr val="FFFF00"/>
                </a:solidFill>
              </a:rPr>
              <a:t>ويحدث عندما يوجد ارتباط بين ظاهرتين و تؤثر كل منهما فى الاخرى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115046" y="2286000"/>
            <a:ext cx="5143500" cy="64293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rgbClr val="FFFF00"/>
                </a:solidFill>
              </a:rPr>
              <a:t>ويحدث عندما  يكون وقوع ظاهرة معينة سببا مباشرا فى وقوع ظاهرة اخرى</a:t>
            </a:r>
          </a:p>
        </p:txBody>
      </p:sp>
      <p:sp>
        <p:nvSpPr>
          <p:cNvPr id="20" name="Oval 19"/>
          <p:cNvSpPr/>
          <p:nvPr/>
        </p:nvSpPr>
        <p:spPr>
          <a:xfrm>
            <a:off x="6615733" y="3214688"/>
            <a:ext cx="2000250" cy="64293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مثال</a:t>
            </a:r>
            <a:r>
              <a:rPr lang="ar-SA" sz="3200" dirty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43608" y="3286125"/>
            <a:ext cx="5357813" cy="500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ar-SA"/>
          </a:p>
        </p:txBody>
      </p:sp>
      <p:pic>
        <p:nvPicPr>
          <p:cNvPr id="61460" name="Picture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186483" y="3357563"/>
            <a:ext cx="5072063" cy="35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3" name="Picture 1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31840" y="5157192"/>
            <a:ext cx="4176464" cy="57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4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29358" y="4005064"/>
            <a:ext cx="6643688" cy="44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5" name="Picture 1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3671" y="4581128"/>
            <a:ext cx="6291262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6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29358" y="5881836"/>
            <a:ext cx="6715125" cy="859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1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61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1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1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1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61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مربع نص 13"/>
          <p:cNvSpPr txBox="1"/>
          <p:nvPr/>
        </p:nvSpPr>
        <p:spPr>
          <a:xfrm>
            <a:off x="3143250" y="68263"/>
            <a:ext cx="6000750" cy="646112"/>
          </a:xfrm>
          <a:prstGeom prst="rect">
            <a:avLst/>
          </a:prstGeom>
          <a:noFill/>
        </p:spPr>
        <p:txBody>
          <a:bodyPr rtlCol="1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ar-SA" sz="36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e_Ostorah" pitchFamily="18" charset="-78"/>
                <a:cs typeface="ae_Ostorah" pitchFamily="18" charset="-78"/>
              </a:rPr>
              <a:t>   التحليل الاحصائى</a:t>
            </a:r>
          </a:p>
        </p:txBody>
      </p:sp>
      <p:sp>
        <p:nvSpPr>
          <p:cNvPr id="15" name="Curved Up Ribbon 14"/>
          <p:cNvSpPr/>
          <p:nvPr/>
        </p:nvSpPr>
        <p:spPr>
          <a:xfrm>
            <a:off x="5318894" y="1143000"/>
            <a:ext cx="3357562" cy="785813"/>
          </a:xfrm>
          <a:prstGeom prst="ellipseRibbon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000" b="1" dirty="0">
                <a:solidFill>
                  <a:srgbClr val="FF0000"/>
                </a:solidFill>
              </a:rPr>
              <a:t>مقاييس النزعة المركزية</a:t>
            </a:r>
            <a:r>
              <a:rPr lang="ar-SA" sz="1600" dirty="0"/>
              <a:t>ا</a:t>
            </a:r>
            <a:endParaRPr lang="ar-SA" sz="1600" b="1" dirty="0">
              <a:solidFill>
                <a:srgbClr val="FF0000"/>
              </a:solidFill>
            </a:endParaRPr>
          </a:p>
        </p:txBody>
      </p:sp>
      <p:sp>
        <p:nvSpPr>
          <p:cNvPr id="17" name="Snip Diagonal Corner Rectangle 16"/>
          <p:cNvSpPr/>
          <p:nvPr/>
        </p:nvSpPr>
        <p:spPr>
          <a:xfrm>
            <a:off x="1318394" y="2000250"/>
            <a:ext cx="7358062" cy="500063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dirty="0">
                <a:solidFill>
                  <a:srgbClr val="FFFF00"/>
                </a:solidFill>
              </a:rPr>
              <a:t>وهى تستخدم لوصف البيانات لانها غالبا تشير الى متوسط البيانات او منتصفها </a:t>
            </a:r>
          </a:p>
        </p:txBody>
      </p:sp>
      <p:pic>
        <p:nvPicPr>
          <p:cNvPr id="62480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99281" y="2643188"/>
            <a:ext cx="7877175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1" name="Picture 16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3019" y="3143250"/>
            <a:ext cx="2890837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2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61206" y="3214688"/>
            <a:ext cx="251460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3" name="Picture 1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47269" y="3714750"/>
            <a:ext cx="32956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4" name="Picture 19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331" y="3714750"/>
            <a:ext cx="2676525" cy="84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5" name="Picture 20"/>
          <p:cNvPicPr>
            <a:picLocks noChangeAspect="1" noChangeArrowheads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90144" y="4857750"/>
            <a:ext cx="3190875" cy="60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6" name="Picture 21"/>
          <p:cNvPicPr>
            <a:picLocks noChangeAspect="1" noChangeArrowheads="1"/>
          </p:cNvPicPr>
          <p:nvPr/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8331" y="4786313"/>
            <a:ext cx="2428875" cy="67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7" name="Picture 22"/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38181" y="3071813"/>
            <a:ext cx="1438275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8" name="Picture 23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19144" y="3714750"/>
            <a:ext cx="1357312" cy="1057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89" name="Picture 24"/>
          <p:cNvPicPr>
            <a:picLocks noChangeAspect="1" noChangeArrowheads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47706" y="4929188"/>
            <a:ext cx="1428750" cy="94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2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2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2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62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248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2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62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2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2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20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62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1246956" y="260648"/>
            <a:ext cx="7429500" cy="5000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>
              <a:defRPr/>
            </a:pPr>
            <a:r>
              <a:rPr lang="ar-SA" sz="2000" b="1" dirty="0">
                <a:solidFill>
                  <a:srgbClr val="FFFF00"/>
                </a:solidFill>
              </a:rPr>
              <a:t>اى مقاييس النزعة المركزية يناسب بصورة افضل البييانات الاتية ؟ ولماذا؟</a:t>
            </a:r>
          </a:p>
        </p:txBody>
      </p:sp>
      <p:pic>
        <p:nvPicPr>
          <p:cNvPr id="63503" name="Picture 1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75706" y="903586"/>
            <a:ext cx="557212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val 16"/>
          <p:cNvSpPr/>
          <p:nvPr/>
        </p:nvSpPr>
        <p:spPr>
          <a:xfrm>
            <a:off x="6964238" y="1844824"/>
            <a:ext cx="2000250" cy="64293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الاجابة</a:t>
            </a:r>
            <a:r>
              <a:rPr lang="ar-SA" sz="3200" dirty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63505" name="Picture 1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442814" y="2276872"/>
            <a:ext cx="5505450" cy="50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Oval 18"/>
          <p:cNvSpPr/>
          <p:nvPr/>
        </p:nvSpPr>
        <p:spPr>
          <a:xfrm>
            <a:off x="6964238" y="4786313"/>
            <a:ext cx="2000250" cy="642937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r>
              <a:rPr lang="ar-SA" sz="2800" dirty="0">
                <a:solidFill>
                  <a:srgbClr val="FF0000"/>
                </a:solidFill>
              </a:rPr>
              <a:t>الاجابة</a:t>
            </a:r>
            <a:r>
              <a:rPr lang="ar-SA" sz="3200" dirty="0">
                <a:solidFill>
                  <a:srgbClr val="FF0000"/>
                </a:solidFill>
              </a:rPr>
              <a:t> </a:t>
            </a:r>
            <a:endParaRPr lang="ar-SA" sz="3200" b="1" dirty="0">
              <a:solidFill>
                <a:srgbClr val="FF0000"/>
              </a:solidFill>
            </a:endParaRPr>
          </a:p>
        </p:txBody>
      </p:sp>
      <p:pic>
        <p:nvPicPr>
          <p:cNvPr id="63507" name="Picture 1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18394" y="4806851"/>
            <a:ext cx="5243512" cy="1214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3508" name="Picture 1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461519" y="2780928"/>
            <a:ext cx="3429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>
    <p:wheel spokes="8"/>
    <p:sndAc>
      <p:stSnd>
        <p:snd r:embed="rId4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3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6350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7" dur="1" fill="hold"/>
                                        <p:tgtEl>
                                          <p:spTgt spid="6350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2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635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8&quot;/&gt;&lt;/object&gt;&lt;object type=&quot;3&quot; unique_id=&quot;10005&quot;&gt;&lt;property id=&quot;20148&quot; value=&quot;5&quot;/&gt;&lt;property id=&quot;20300&quot; value=&quot;Slide 2&quot;/&gt;&lt;property id=&quot;20307&quot; value=&quot;259&quot;/&gt;&lt;/object&gt;&lt;object type=&quot;3&quot; unique_id=&quot;10006&quot;&gt;&lt;property id=&quot;20148&quot; value=&quot;5&quot;/&gt;&lt;property id=&quot;20300&quot; value=&quot;Slide 3&quot;/&gt;&lt;property id=&quot;20307&quot; value=&quot;257&quot;/&gt;&lt;/object&gt;&lt;/object&gt;&lt;/object&gt;&lt;/database&gt;"/>
  <p:tag name="SECTOMILLISECCONVERTED" val="1"/>
  <p:tag name="ARTICULATE_SLIDE_THUMBNAIL_REFRESH" val="1"/>
  <p:tag name="ARTICULATE_SLIDE_COUNT" val="35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7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7</Template>
  <TotalTime>0</TotalTime>
  <Words>612</Words>
  <Application>Microsoft Office PowerPoint</Application>
  <PresentationFormat>عرض على الشاشة (3:4)‏</PresentationFormat>
  <Paragraphs>152</Paragraphs>
  <Slides>36</Slides>
  <Notes>30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36</vt:i4>
      </vt:variant>
    </vt:vector>
  </HeadingPairs>
  <TitlesOfParts>
    <vt:vector size="37" baseType="lpstr">
      <vt:lpstr>7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  <vt:lpstr>الشريحة 33</vt:lpstr>
      <vt:lpstr>الشريحة 34</vt:lpstr>
      <vt:lpstr>الشريحة 35</vt:lpstr>
      <vt:lpstr>الشريحة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Hasib</dc:creator>
  <cp:lastModifiedBy>Hasib</cp:lastModifiedBy>
  <cp:revision>1</cp:revision>
  <dcterms:created xsi:type="dcterms:W3CDTF">2015-11-24T17:43:17Z</dcterms:created>
  <dcterms:modified xsi:type="dcterms:W3CDTF">2015-11-24T17:44:08Z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AF9E053C-AB1A-4371-BAFC-87813AE5AF17</vt:lpwstr>
  </property>
  <property fmtid="{D5CDD505-2E9C-101B-9397-08002B2CF9AE}" pid="3" name="ArticulatePath">
    <vt:lpwstr>7</vt:lpwstr>
  </property>
</Properties>
</file>