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7" r:id="rId7"/>
    <p:sldId id="287" r:id="rId8"/>
    <p:sldId id="278" r:id="rId9"/>
    <p:sldId id="279" r:id="rId10"/>
    <p:sldId id="280" r:id="rId11"/>
    <p:sldId id="28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45B35-7685-4A26-8905-7CD6A818D4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59E3EA-E3E6-4E17-A554-63CB8830BD7C}">
      <dgm:prSet phldrT="[Text]"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/>
              </a:solidFill>
            </a:rPr>
            <a:t>The nervous system is divided anatomically into:-</a:t>
          </a:r>
          <a:endParaRPr lang="ar-SA" sz="2400" b="1" dirty="0">
            <a:solidFill>
              <a:schemeClr val="accent2"/>
            </a:solidFill>
          </a:endParaRPr>
        </a:p>
      </dgm:t>
    </dgm:pt>
    <dgm:pt modelId="{2D6ADD38-2A0E-4EB8-B3B0-2F1FA10641AD}" type="parTrans" cxnId="{DB3AC7FD-3AEF-4FE9-975C-E7643AC40083}">
      <dgm:prSet/>
      <dgm:spPr/>
      <dgm:t>
        <a:bodyPr/>
        <a:lstStyle/>
        <a:p>
          <a:pPr rtl="1"/>
          <a:endParaRPr lang="ar-SA"/>
        </a:p>
      </dgm:t>
    </dgm:pt>
    <dgm:pt modelId="{4526CC3A-D87A-457C-A7DE-E1BCB4C9C224}" type="sibTrans" cxnId="{DB3AC7FD-3AEF-4FE9-975C-E7643AC40083}">
      <dgm:prSet/>
      <dgm:spPr/>
      <dgm:t>
        <a:bodyPr/>
        <a:lstStyle/>
        <a:p>
          <a:pPr rtl="1"/>
          <a:endParaRPr lang="ar-SA"/>
        </a:p>
      </dgm:t>
    </dgm:pt>
    <dgm:pt modelId="{3476891D-0943-4071-B7C1-28B055AA548B}" type="pres">
      <dgm:prSet presAssocID="{A9B45B35-7685-4A26-8905-7CD6A818D4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80303F1-6B3E-4082-B1A3-5BAB322AD4F4}" type="pres">
      <dgm:prSet presAssocID="{4159E3EA-E3E6-4E17-A554-63CB8830BD7C}" presName="hierRoot1" presStyleCnt="0"/>
      <dgm:spPr/>
    </dgm:pt>
    <dgm:pt modelId="{2D9AFE5B-04F2-427A-A4D3-46B7395C3F5B}" type="pres">
      <dgm:prSet presAssocID="{4159E3EA-E3E6-4E17-A554-63CB8830BD7C}" presName="composite" presStyleCnt="0"/>
      <dgm:spPr/>
    </dgm:pt>
    <dgm:pt modelId="{579700EE-4A75-4F71-96F1-FF940FCF80AB}" type="pres">
      <dgm:prSet presAssocID="{4159E3EA-E3E6-4E17-A554-63CB8830BD7C}" presName="background" presStyleLbl="node0" presStyleIdx="0" presStyleCnt="1"/>
      <dgm:spPr/>
    </dgm:pt>
    <dgm:pt modelId="{0067D829-F610-4A5D-B6A0-446DDCE5C758}" type="pres">
      <dgm:prSet presAssocID="{4159E3EA-E3E6-4E17-A554-63CB8830BD7C}" presName="text" presStyleLbl="fgAcc0" presStyleIdx="0" presStyleCnt="1" custScaleX="545807" custLinFactY="-100000" custLinFactNeighborX="-11178" custLinFactNeighborY="-1494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6BB6ED-0492-4198-B7BE-7D3F1841ABC3}" type="pres">
      <dgm:prSet presAssocID="{4159E3EA-E3E6-4E17-A554-63CB8830BD7C}" presName="hierChild2" presStyleCnt="0"/>
      <dgm:spPr/>
    </dgm:pt>
  </dgm:ptLst>
  <dgm:cxnLst>
    <dgm:cxn modelId="{744CCA49-AC21-4DA6-8504-2B3A9B319FE3}" type="presOf" srcId="{A9B45B35-7685-4A26-8905-7CD6A818D492}" destId="{3476891D-0943-4071-B7C1-28B055AA548B}" srcOrd="0" destOrd="0" presId="urn:microsoft.com/office/officeart/2005/8/layout/hierarchy1"/>
    <dgm:cxn modelId="{DB3AC7FD-3AEF-4FE9-975C-E7643AC40083}" srcId="{A9B45B35-7685-4A26-8905-7CD6A818D492}" destId="{4159E3EA-E3E6-4E17-A554-63CB8830BD7C}" srcOrd="0" destOrd="0" parTransId="{2D6ADD38-2A0E-4EB8-B3B0-2F1FA10641AD}" sibTransId="{4526CC3A-D87A-457C-A7DE-E1BCB4C9C224}"/>
    <dgm:cxn modelId="{EE9F31B1-7A99-4C04-A18E-68EE583AB8ED}" type="presOf" srcId="{4159E3EA-E3E6-4E17-A554-63CB8830BD7C}" destId="{0067D829-F610-4A5D-B6A0-446DDCE5C758}" srcOrd="0" destOrd="0" presId="urn:microsoft.com/office/officeart/2005/8/layout/hierarchy1"/>
    <dgm:cxn modelId="{1664141B-2856-407E-8C78-3417400F7F92}" type="presParOf" srcId="{3476891D-0943-4071-B7C1-28B055AA548B}" destId="{E80303F1-6B3E-4082-B1A3-5BAB322AD4F4}" srcOrd="0" destOrd="0" presId="urn:microsoft.com/office/officeart/2005/8/layout/hierarchy1"/>
    <dgm:cxn modelId="{62354511-88DB-4179-9E28-AEE52B8A811F}" type="presParOf" srcId="{E80303F1-6B3E-4082-B1A3-5BAB322AD4F4}" destId="{2D9AFE5B-04F2-427A-A4D3-46B7395C3F5B}" srcOrd="0" destOrd="0" presId="urn:microsoft.com/office/officeart/2005/8/layout/hierarchy1"/>
    <dgm:cxn modelId="{591BD199-5684-4D00-B0BD-4AC4FFB490F6}" type="presParOf" srcId="{2D9AFE5B-04F2-427A-A4D3-46B7395C3F5B}" destId="{579700EE-4A75-4F71-96F1-FF940FCF80AB}" srcOrd="0" destOrd="0" presId="urn:microsoft.com/office/officeart/2005/8/layout/hierarchy1"/>
    <dgm:cxn modelId="{B8E31CBD-519F-491D-9EE0-942A38DD7928}" type="presParOf" srcId="{2D9AFE5B-04F2-427A-A4D3-46B7395C3F5B}" destId="{0067D829-F610-4A5D-B6A0-446DDCE5C758}" srcOrd="1" destOrd="0" presId="urn:microsoft.com/office/officeart/2005/8/layout/hierarchy1"/>
    <dgm:cxn modelId="{6D048A16-61EA-4E05-A840-1A998C837E13}" type="presParOf" srcId="{E80303F1-6B3E-4082-B1A3-5BAB322AD4F4}" destId="{A16BB6ED-0492-4198-B7BE-7D3F1841AB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549F0-0C63-482B-AE4E-CB5B50FEDA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D1A8313-9E9E-42B4-8884-3F6851E7305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1"/>
          <a:r>
            <a: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Structure of the Neuron</a:t>
          </a:r>
          <a:endParaRPr lang="ar-SA" sz="2400" dirty="0"/>
        </a:p>
      </dgm:t>
    </dgm:pt>
    <dgm:pt modelId="{BAFFD3D4-4209-427B-A871-37FB634EEC3C}" type="parTrans" cxnId="{E36FF465-0420-4154-A724-69D44AF33131}">
      <dgm:prSet/>
      <dgm:spPr/>
      <dgm:t>
        <a:bodyPr/>
        <a:lstStyle/>
        <a:p>
          <a:pPr rtl="1"/>
          <a:endParaRPr lang="ar-SA"/>
        </a:p>
      </dgm:t>
    </dgm:pt>
    <dgm:pt modelId="{28E5A67E-8E81-4F94-9E61-2EA637607505}" type="sibTrans" cxnId="{E36FF465-0420-4154-A724-69D44AF33131}">
      <dgm:prSet/>
      <dgm:spPr/>
      <dgm:t>
        <a:bodyPr/>
        <a:lstStyle/>
        <a:p>
          <a:pPr rtl="1"/>
          <a:endParaRPr lang="ar-SA"/>
        </a:p>
      </dgm:t>
    </dgm:pt>
    <dgm:pt modelId="{C6E06CC5-D396-41F1-B2A7-BFF8968473A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kumimoji="0" lang="en-US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cell body</a:t>
          </a:r>
        </a:p>
        <a:p>
          <a:pPr rtl="1"/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1"/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1"/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it is also called the </a:t>
          </a:r>
          <a:r>
            <a:rPr kumimoji="0" lang="en-US" sz="2000" b="1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perikaryon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or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soma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. It contains the nucleus and much of the metabolic machinery of the cell</a:t>
          </a:r>
          <a:endParaRPr lang="ar-SA" sz="2000" dirty="0"/>
        </a:p>
      </dgm:t>
    </dgm:pt>
    <dgm:pt modelId="{E0035A31-976A-43E6-96F8-5E245DE99AAC}" type="parTrans" cxnId="{346C74AF-B961-45E9-B38E-88F85448254C}">
      <dgm:prSet/>
      <dgm:spPr/>
      <dgm:t>
        <a:bodyPr/>
        <a:lstStyle/>
        <a:p>
          <a:pPr rtl="1"/>
          <a:endParaRPr lang="ar-SA"/>
        </a:p>
      </dgm:t>
    </dgm:pt>
    <dgm:pt modelId="{F0349426-BB9F-4FDB-A038-698FF99C0F7D}" type="sibTrans" cxnId="{346C74AF-B961-45E9-B38E-88F85448254C}">
      <dgm:prSet/>
      <dgm:spPr/>
      <dgm:t>
        <a:bodyPr/>
        <a:lstStyle/>
        <a:p>
          <a:pPr rtl="1"/>
          <a:endParaRPr lang="ar-SA"/>
        </a:p>
      </dgm:t>
    </dgm:pt>
    <dgm:pt modelId="{33B68283-7BE8-4433-B0FA-B51BDA9CCA5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kumimoji="0" lang="en-US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axon</a:t>
          </a:r>
        </a:p>
        <a:p>
          <a:pPr rtl="1"/>
          <a:endParaRPr kumimoji="0" lang="en-US" sz="18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1"/>
          <a:endParaRPr kumimoji="0" lang="en-US" sz="18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1"/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a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single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, usually long process specialized in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conducting nerve impulses to other cells</a:t>
          </a:r>
          <a:endParaRPr lang="ar-SA" sz="2000" dirty="0"/>
        </a:p>
      </dgm:t>
    </dgm:pt>
    <dgm:pt modelId="{9EACA77C-6D29-436D-BB65-26BBD4D2CE11}" type="parTrans" cxnId="{C2589CB7-58E2-42C6-8226-0F1129A4C88A}">
      <dgm:prSet/>
      <dgm:spPr/>
      <dgm:t>
        <a:bodyPr/>
        <a:lstStyle/>
        <a:p>
          <a:pPr rtl="1"/>
          <a:endParaRPr lang="ar-SA"/>
        </a:p>
      </dgm:t>
    </dgm:pt>
    <dgm:pt modelId="{873B7922-DBE6-471E-A24A-7BD21C8562EF}" type="sibTrans" cxnId="{C2589CB7-58E2-42C6-8226-0F1129A4C88A}">
      <dgm:prSet/>
      <dgm:spPr/>
      <dgm:t>
        <a:bodyPr/>
        <a:lstStyle/>
        <a:p>
          <a:pPr rtl="1"/>
          <a:endParaRPr lang="ar-SA"/>
        </a:p>
      </dgm:t>
    </dgm:pt>
    <dgm:pt modelId="{0300894C-161F-455D-B774-6DE56DDA446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kumimoji="0" lang="en-US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dendrites</a:t>
          </a:r>
        </a:p>
        <a:p>
          <a:pPr rtl="0"/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0"/>
          <a:endParaRPr kumimoji="0" lang="en-US" sz="16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rtl="0"/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 are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multiple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cytoplasmic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processes specialized in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receiving stimuli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and transmitting them to the cell body.</a:t>
          </a:r>
          <a:endParaRPr kumimoji="0" lang="en-US" sz="20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</dgm:t>
    </dgm:pt>
    <dgm:pt modelId="{8844369A-C05E-4AAE-9A7A-FCF2A16FAC54}" type="parTrans" cxnId="{35C02A48-071D-44EA-8459-E33896A78A63}">
      <dgm:prSet/>
      <dgm:spPr/>
      <dgm:t>
        <a:bodyPr/>
        <a:lstStyle/>
        <a:p>
          <a:pPr rtl="1"/>
          <a:endParaRPr lang="ar-SA"/>
        </a:p>
      </dgm:t>
    </dgm:pt>
    <dgm:pt modelId="{D5678E80-C5FD-4460-B90F-BE272DBD3AC7}" type="sibTrans" cxnId="{35C02A48-071D-44EA-8459-E33896A78A63}">
      <dgm:prSet/>
      <dgm:spPr/>
      <dgm:t>
        <a:bodyPr/>
        <a:lstStyle/>
        <a:p>
          <a:pPr rtl="1"/>
          <a:endParaRPr lang="ar-SA"/>
        </a:p>
      </dgm:t>
    </dgm:pt>
    <dgm:pt modelId="{42694CF1-0240-4BBA-9EDF-0E470987342B}" type="pres">
      <dgm:prSet presAssocID="{BE0549F0-0C63-482B-AE4E-CB5B50FEDA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2CA0E48-2103-41C3-B510-B2395AC84379}" type="pres">
      <dgm:prSet presAssocID="{2D1A8313-9E9E-42B4-8884-3F6851E73056}" presName="hierRoot1" presStyleCnt="0">
        <dgm:presLayoutVars>
          <dgm:hierBranch val="init"/>
        </dgm:presLayoutVars>
      </dgm:prSet>
      <dgm:spPr/>
    </dgm:pt>
    <dgm:pt modelId="{855495EF-0420-466D-ACF5-90CACF3B480B}" type="pres">
      <dgm:prSet presAssocID="{2D1A8313-9E9E-42B4-8884-3F6851E73056}" presName="rootComposite1" presStyleCnt="0"/>
      <dgm:spPr/>
    </dgm:pt>
    <dgm:pt modelId="{BB43374D-2855-4B5C-80F3-2734F7127C7F}" type="pres">
      <dgm:prSet presAssocID="{2D1A8313-9E9E-42B4-8884-3F6851E73056}" presName="rootText1" presStyleLbl="node0" presStyleIdx="0" presStyleCnt="1" custScaleX="1254591" custScaleY="34360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D4F370-ED69-427B-A4EF-81B22C79001B}" type="pres">
      <dgm:prSet presAssocID="{2D1A8313-9E9E-42B4-8884-3F6851E7305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EC7045B-4B45-4990-A530-9C631DE2A40C}" type="pres">
      <dgm:prSet presAssocID="{2D1A8313-9E9E-42B4-8884-3F6851E73056}" presName="hierChild2" presStyleCnt="0"/>
      <dgm:spPr/>
    </dgm:pt>
    <dgm:pt modelId="{BCB226B6-4EE3-4F4B-8021-BC5C343F85F9}" type="pres">
      <dgm:prSet presAssocID="{E0035A31-976A-43E6-96F8-5E245DE99AAC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E66D803-1F73-4CD5-9BB5-EF90DBA23AFD}" type="pres">
      <dgm:prSet presAssocID="{C6E06CC5-D396-41F1-B2A7-BFF8968473A9}" presName="hierRoot2" presStyleCnt="0">
        <dgm:presLayoutVars>
          <dgm:hierBranch val="init"/>
        </dgm:presLayoutVars>
      </dgm:prSet>
      <dgm:spPr/>
    </dgm:pt>
    <dgm:pt modelId="{2CA56562-6519-45FA-B8D9-00910939E198}" type="pres">
      <dgm:prSet presAssocID="{C6E06CC5-D396-41F1-B2A7-BFF8968473A9}" presName="rootComposite" presStyleCnt="0"/>
      <dgm:spPr/>
    </dgm:pt>
    <dgm:pt modelId="{0EBF1101-2C13-4EDF-908B-2F783FDEA503}" type="pres">
      <dgm:prSet presAssocID="{C6E06CC5-D396-41F1-B2A7-BFF8968473A9}" presName="rootText" presStyleLbl="node2" presStyleIdx="0" presStyleCnt="3" custScaleX="730535" custScaleY="1881040" custLinFactY="100000" custLinFactNeighborX="-364" custLinFactNeighborY="1101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6CCA4D7-70EA-465F-B60A-22CD84B698B4}" type="pres">
      <dgm:prSet presAssocID="{C6E06CC5-D396-41F1-B2A7-BFF8968473A9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A9FF13D3-C981-4C35-BF0D-D99CDC6B3BAF}" type="pres">
      <dgm:prSet presAssocID="{C6E06CC5-D396-41F1-B2A7-BFF8968473A9}" presName="hierChild4" presStyleCnt="0"/>
      <dgm:spPr/>
    </dgm:pt>
    <dgm:pt modelId="{BC07F5AB-7984-432E-B145-B53F8A5FE585}" type="pres">
      <dgm:prSet presAssocID="{C6E06CC5-D396-41F1-B2A7-BFF8968473A9}" presName="hierChild5" presStyleCnt="0"/>
      <dgm:spPr/>
    </dgm:pt>
    <dgm:pt modelId="{3055ECC5-EF81-4507-8FE4-4E73665AB950}" type="pres">
      <dgm:prSet presAssocID="{8844369A-C05E-4AAE-9A7A-FCF2A16FAC5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F9E5B8E4-5052-4572-9DB1-880417397EA8}" type="pres">
      <dgm:prSet presAssocID="{0300894C-161F-455D-B774-6DE56DDA4467}" presName="hierRoot2" presStyleCnt="0">
        <dgm:presLayoutVars>
          <dgm:hierBranch val="init"/>
        </dgm:presLayoutVars>
      </dgm:prSet>
      <dgm:spPr/>
    </dgm:pt>
    <dgm:pt modelId="{43F533ED-B53E-4E43-B2E1-B1B25D343E7C}" type="pres">
      <dgm:prSet presAssocID="{0300894C-161F-455D-B774-6DE56DDA4467}" presName="rootComposite" presStyleCnt="0"/>
      <dgm:spPr/>
    </dgm:pt>
    <dgm:pt modelId="{61678B06-933C-42EA-AABD-5AD9CC6A8602}" type="pres">
      <dgm:prSet presAssocID="{0300894C-161F-455D-B774-6DE56DDA4467}" presName="rootText" presStyleLbl="node2" presStyleIdx="1" presStyleCnt="3" custScaleX="775654" custScaleY="1869661" custLinFactY="100000" custLinFactNeighborX="-1924" custLinFactNeighborY="1101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3EA003C-539E-4DF6-8078-78BA03F687FB}" type="pres">
      <dgm:prSet presAssocID="{0300894C-161F-455D-B774-6DE56DDA4467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33D83851-F9BE-4F8D-B4CB-7F2DBCD3DE54}" type="pres">
      <dgm:prSet presAssocID="{0300894C-161F-455D-B774-6DE56DDA4467}" presName="hierChild4" presStyleCnt="0"/>
      <dgm:spPr/>
    </dgm:pt>
    <dgm:pt modelId="{D872F705-41D8-4AE8-88DD-6410A0A94DF4}" type="pres">
      <dgm:prSet presAssocID="{0300894C-161F-455D-B774-6DE56DDA4467}" presName="hierChild5" presStyleCnt="0"/>
      <dgm:spPr/>
    </dgm:pt>
    <dgm:pt modelId="{D9089E3B-7DA8-48A9-9E4A-943153358C87}" type="pres">
      <dgm:prSet presAssocID="{9EACA77C-6D29-436D-BB65-26BBD4D2CE11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732347D8-01E9-4160-99A3-1A4ED93523EF}" type="pres">
      <dgm:prSet presAssocID="{33B68283-7BE8-4433-B0FA-B51BDA9CCA5C}" presName="hierRoot2" presStyleCnt="0">
        <dgm:presLayoutVars>
          <dgm:hierBranch val="init"/>
        </dgm:presLayoutVars>
      </dgm:prSet>
      <dgm:spPr/>
    </dgm:pt>
    <dgm:pt modelId="{3FF4A2BA-9290-4DBE-9D9A-70097AB7235B}" type="pres">
      <dgm:prSet presAssocID="{33B68283-7BE8-4433-B0FA-B51BDA9CCA5C}" presName="rootComposite" presStyleCnt="0"/>
      <dgm:spPr/>
    </dgm:pt>
    <dgm:pt modelId="{EED74C02-58D3-4022-9B80-CE3EC93A00D4}" type="pres">
      <dgm:prSet presAssocID="{33B68283-7BE8-4433-B0FA-B51BDA9CCA5C}" presName="rootText" presStyleLbl="node2" presStyleIdx="2" presStyleCnt="3" custScaleX="718279" custScaleY="1881039" custLinFactY="100000" custLinFactNeighborX="-10698" custLinFactNeighborY="1101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CFB2CAC-0A5B-45A8-93C1-1C81E97A8F5B}" type="pres">
      <dgm:prSet presAssocID="{33B68283-7BE8-4433-B0FA-B51BDA9CCA5C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AE30F3D2-FE82-4652-B155-4E2D9C33CBA7}" type="pres">
      <dgm:prSet presAssocID="{33B68283-7BE8-4433-B0FA-B51BDA9CCA5C}" presName="hierChild4" presStyleCnt="0"/>
      <dgm:spPr/>
    </dgm:pt>
    <dgm:pt modelId="{8FE5249B-8EAD-464E-89E1-CA03E5A1E6D5}" type="pres">
      <dgm:prSet presAssocID="{33B68283-7BE8-4433-B0FA-B51BDA9CCA5C}" presName="hierChild5" presStyleCnt="0"/>
      <dgm:spPr/>
    </dgm:pt>
    <dgm:pt modelId="{531F4C89-EC6D-4551-A4E0-9342C47C7AEF}" type="pres">
      <dgm:prSet presAssocID="{2D1A8313-9E9E-42B4-8884-3F6851E73056}" presName="hierChild3" presStyleCnt="0"/>
      <dgm:spPr/>
    </dgm:pt>
  </dgm:ptLst>
  <dgm:cxnLst>
    <dgm:cxn modelId="{A63F03B3-DE6F-4FFF-A2DD-B9AB281DFA03}" type="presOf" srcId="{BE0549F0-0C63-482B-AE4E-CB5B50FEDAC0}" destId="{42694CF1-0240-4BBA-9EDF-0E470987342B}" srcOrd="0" destOrd="0" presId="urn:microsoft.com/office/officeart/2005/8/layout/orgChart1"/>
    <dgm:cxn modelId="{346C74AF-B961-45E9-B38E-88F85448254C}" srcId="{2D1A8313-9E9E-42B4-8884-3F6851E73056}" destId="{C6E06CC5-D396-41F1-B2A7-BFF8968473A9}" srcOrd="0" destOrd="0" parTransId="{E0035A31-976A-43E6-96F8-5E245DE99AAC}" sibTransId="{F0349426-BB9F-4FDB-A038-698FF99C0F7D}"/>
    <dgm:cxn modelId="{C2589CB7-58E2-42C6-8226-0F1129A4C88A}" srcId="{2D1A8313-9E9E-42B4-8884-3F6851E73056}" destId="{33B68283-7BE8-4433-B0FA-B51BDA9CCA5C}" srcOrd="2" destOrd="0" parTransId="{9EACA77C-6D29-436D-BB65-26BBD4D2CE11}" sibTransId="{873B7922-DBE6-471E-A24A-7BD21C8562EF}"/>
    <dgm:cxn modelId="{E36FF465-0420-4154-A724-69D44AF33131}" srcId="{BE0549F0-0C63-482B-AE4E-CB5B50FEDAC0}" destId="{2D1A8313-9E9E-42B4-8884-3F6851E73056}" srcOrd="0" destOrd="0" parTransId="{BAFFD3D4-4209-427B-A871-37FB634EEC3C}" sibTransId="{28E5A67E-8E81-4F94-9E61-2EA637607505}"/>
    <dgm:cxn modelId="{F86AA55B-7DF3-4C3A-9F04-AC0B805C99E4}" type="presOf" srcId="{33B68283-7BE8-4433-B0FA-B51BDA9CCA5C}" destId="{2CFB2CAC-0A5B-45A8-93C1-1C81E97A8F5B}" srcOrd="1" destOrd="0" presId="urn:microsoft.com/office/officeart/2005/8/layout/orgChart1"/>
    <dgm:cxn modelId="{B7B9EEDB-EC15-4278-B117-DEA3D68D5CD3}" type="presOf" srcId="{0300894C-161F-455D-B774-6DE56DDA4467}" destId="{93EA003C-539E-4DF6-8078-78BA03F687FB}" srcOrd="1" destOrd="0" presId="urn:microsoft.com/office/officeart/2005/8/layout/orgChart1"/>
    <dgm:cxn modelId="{F21EE27F-F768-4412-9EF5-AF683504EB2F}" type="presOf" srcId="{C6E06CC5-D396-41F1-B2A7-BFF8968473A9}" destId="{46CCA4D7-70EA-465F-B60A-22CD84B698B4}" srcOrd="1" destOrd="0" presId="urn:microsoft.com/office/officeart/2005/8/layout/orgChart1"/>
    <dgm:cxn modelId="{373BB73F-C713-4F49-8EDD-B8465F0B8456}" type="presOf" srcId="{8844369A-C05E-4AAE-9A7A-FCF2A16FAC54}" destId="{3055ECC5-EF81-4507-8FE4-4E73665AB950}" srcOrd="0" destOrd="0" presId="urn:microsoft.com/office/officeart/2005/8/layout/orgChart1"/>
    <dgm:cxn modelId="{4F334C4E-1583-4035-9F91-0B4BCB97F99F}" type="presOf" srcId="{2D1A8313-9E9E-42B4-8884-3F6851E73056}" destId="{BB43374D-2855-4B5C-80F3-2734F7127C7F}" srcOrd="0" destOrd="0" presId="urn:microsoft.com/office/officeart/2005/8/layout/orgChart1"/>
    <dgm:cxn modelId="{DEF23CD4-0BD3-4C9D-B8A2-AC9280A064C2}" type="presOf" srcId="{9EACA77C-6D29-436D-BB65-26BBD4D2CE11}" destId="{D9089E3B-7DA8-48A9-9E4A-943153358C87}" srcOrd="0" destOrd="0" presId="urn:microsoft.com/office/officeart/2005/8/layout/orgChart1"/>
    <dgm:cxn modelId="{050057BE-B285-43E1-8F80-753DE20969A1}" type="presOf" srcId="{C6E06CC5-D396-41F1-B2A7-BFF8968473A9}" destId="{0EBF1101-2C13-4EDF-908B-2F783FDEA503}" srcOrd="0" destOrd="0" presId="urn:microsoft.com/office/officeart/2005/8/layout/orgChart1"/>
    <dgm:cxn modelId="{BB5B633D-78A0-420A-977A-F0ED17879DEA}" type="presOf" srcId="{E0035A31-976A-43E6-96F8-5E245DE99AAC}" destId="{BCB226B6-4EE3-4F4B-8021-BC5C343F85F9}" srcOrd="0" destOrd="0" presId="urn:microsoft.com/office/officeart/2005/8/layout/orgChart1"/>
    <dgm:cxn modelId="{AD0A2496-B11D-45F5-9C5E-2419765C6FA6}" type="presOf" srcId="{0300894C-161F-455D-B774-6DE56DDA4467}" destId="{61678B06-933C-42EA-AABD-5AD9CC6A8602}" srcOrd="0" destOrd="0" presId="urn:microsoft.com/office/officeart/2005/8/layout/orgChart1"/>
    <dgm:cxn modelId="{F0CBC164-4A38-4366-9A05-14D9AB5A88E4}" type="presOf" srcId="{33B68283-7BE8-4433-B0FA-B51BDA9CCA5C}" destId="{EED74C02-58D3-4022-9B80-CE3EC93A00D4}" srcOrd="0" destOrd="0" presId="urn:microsoft.com/office/officeart/2005/8/layout/orgChart1"/>
    <dgm:cxn modelId="{A65C6A7D-19C4-4F59-BBD4-3D6397186224}" type="presOf" srcId="{2D1A8313-9E9E-42B4-8884-3F6851E73056}" destId="{ADD4F370-ED69-427B-A4EF-81B22C79001B}" srcOrd="1" destOrd="0" presId="urn:microsoft.com/office/officeart/2005/8/layout/orgChart1"/>
    <dgm:cxn modelId="{35C02A48-071D-44EA-8459-E33896A78A63}" srcId="{2D1A8313-9E9E-42B4-8884-3F6851E73056}" destId="{0300894C-161F-455D-B774-6DE56DDA4467}" srcOrd="1" destOrd="0" parTransId="{8844369A-C05E-4AAE-9A7A-FCF2A16FAC54}" sibTransId="{D5678E80-C5FD-4460-B90F-BE272DBD3AC7}"/>
    <dgm:cxn modelId="{1D1DF5E9-9CA7-4ED0-AED9-82849C5BF40F}" type="presParOf" srcId="{42694CF1-0240-4BBA-9EDF-0E470987342B}" destId="{92CA0E48-2103-41C3-B510-B2395AC84379}" srcOrd="0" destOrd="0" presId="urn:microsoft.com/office/officeart/2005/8/layout/orgChart1"/>
    <dgm:cxn modelId="{CFF1E917-5BF7-40F3-B0AC-B0D38AD26D51}" type="presParOf" srcId="{92CA0E48-2103-41C3-B510-B2395AC84379}" destId="{855495EF-0420-466D-ACF5-90CACF3B480B}" srcOrd="0" destOrd="0" presId="urn:microsoft.com/office/officeart/2005/8/layout/orgChart1"/>
    <dgm:cxn modelId="{0669D549-DC21-4041-BEF8-EEA2EDADC045}" type="presParOf" srcId="{855495EF-0420-466D-ACF5-90CACF3B480B}" destId="{BB43374D-2855-4B5C-80F3-2734F7127C7F}" srcOrd="0" destOrd="0" presId="urn:microsoft.com/office/officeart/2005/8/layout/orgChart1"/>
    <dgm:cxn modelId="{C4156EFD-C206-428F-B8BB-A4712A631E42}" type="presParOf" srcId="{855495EF-0420-466D-ACF5-90CACF3B480B}" destId="{ADD4F370-ED69-427B-A4EF-81B22C79001B}" srcOrd="1" destOrd="0" presId="urn:microsoft.com/office/officeart/2005/8/layout/orgChart1"/>
    <dgm:cxn modelId="{07515E04-7D68-4C52-BD97-3623A44E91B3}" type="presParOf" srcId="{92CA0E48-2103-41C3-B510-B2395AC84379}" destId="{2EC7045B-4B45-4990-A530-9C631DE2A40C}" srcOrd="1" destOrd="0" presId="urn:microsoft.com/office/officeart/2005/8/layout/orgChart1"/>
    <dgm:cxn modelId="{98544F48-03C4-46D0-A8E5-B60411FC47DE}" type="presParOf" srcId="{2EC7045B-4B45-4990-A530-9C631DE2A40C}" destId="{BCB226B6-4EE3-4F4B-8021-BC5C343F85F9}" srcOrd="0" destOrd="0" presId="urn:microsoft.com/office/officeart/2005/8/layout/orgChart1"/>
    <dgm:cxn modelId="{09129BC4-CCE7-4FEE-A260-78EBAA2C661F}" type="presParOf" srcId="{2EC7045B-4B45-4990-A530-9C631DE2A40C}" destId="{DE66D803-1F73-4CD5-9BB5-EF90DBA23AFD}" srcOrd="1" destOrd="0" presId="urn:microsoft.com/office/officeart/2005/8/layout/orgChart1"/>
    <dgm:cxn modelId="{65A567AE-0179-4EFA-8756-3A908A259D2C}" type="presParOf" srcId="{DE66D803-1F73-4CD5-9BB5-EF90DBA23AFD}" destId="{2CA56562-6519-45FA-B8D9-00910939E198}" srcOrd="0" destOrd="0" presId="urn:microsoft.com/office/officeart/2005/8/layout/orgChart1"/>
    <dgm:cxn modelId="{D513DA53-9E2B-4ACF-9C9A-603EDE184D7F}" type="presParOf" srcId="{2CA56562-6519-45FA-B8D9-00910939E198}" destId="{0EBF1101-2C13-4EDF-908B-2F783FDEA503}" srcOrd="0" destOrd="0" presId="urn:microsoft.com/office/officeart/2005/8/layout/orgChart1"/>
    <dgm:cxn modelId="{36FECAC5-6A2F-4723-973B-710D976CC6BA}" type="presParOf" srcId="{2CA56562-6519-45FA-B8D9-00910939E198}" destId="{46CCA4D7-70EA-465F-B60A-22CD84B698B4}" srcOrd="1" destOrd="0" presId="urn:microsoft.com/office/officeart/2005/8/layout/orgChart1"/>
    <dgm:cxn modelId="{9DAFA1A5-83CC-4FA3-A886-70A0252B4154}" type="presParOf" srcId="{DE66D803-1F73-4CD5-9BB5-EF90DBA23AFD}" destId="{A9FF13D3-C981-4C35-BF0D-D99CDC6B3BAF}" srcOrd="1" destOrd="0" presId="urn:microsoft.com/office/officeart/2005/8/layout/orgChart1"/>
    <dgm:cxn modelId="{F8E672A0-1B70-4500-A311-7D14B42FBCFF}" type="presParOf" srcId="{DE66D803-1F73-4CD5-9BB5-EF90DBA23AFD}" destId="{BC07F5AB-7984-432E-B145-B53F8A5FE585}" srcOrd="2" destOrd="0" presId="urn:microsoft.com/office/officeart/2005/8/layout/orgChart1"/>
    <dgm:cxn modelId="{A4AC2A44-FF80-4ABC-A83F-BB822F4D1625}" type="presParOf" srcId="{2EC7045B-4B45-4990-A530-9C631DE2A40C}" destId="{3055ECC5-EF81-4507-8FE4-4E73665AB950}" srcOrd="2" destOrd="0" presId="urn:microsoft.com/office/officeart/2005/8/layout/orgChart1"/>
    <dgm:cxn modelId="{861C3349-6562-41C2-AF56-231580743A1C}" type="presParOf" srcId="{2EC7045B-4B45-4990-A530-9C631DE2A40C}" destId="{F9E5B8E4-5052-4572-9DB1-880417397EA8}" srcOrd="3" destOrd="0" presId="urn:microsoft.com/office/officeart/2005/8/layout/orgChart1"/>
    <dgm:cxn modelId="{E1C646F0-3096-49F0-B53A-2C861F147B4A}" type="presParOf" srcId="{F9E5B8E4-5052-4572-9DB1-880417397EA8}" destId="{43F533ED-B53E-4E43-B2E1-B1B25D343E7C}" srcOrd="0" destOrd="0" presId="urn:microsoft.com/office/officeart/2005/8/layout/orgChart1"/>
    <dgm:cxn modelId="{E16B3FB9-543F-4D3D-B5D9-5615D71EBCCF}" type="presParOf" srcId="{43F533ED-B53E-4E43-B2E1-B1B25D343E7C}" destId="{61678B06-933C-42EA-AABD-5AD9CC6A8602}" srcOrd="0" destOrd="0" presId="urn:microsoft.com/office/officeart/2005/8/layout/orgChart1"/>
    <dgm:cxn modelId="{35FC3B1D-1FB5-4CC8-8F14-A1CCE7F576B6}" type="presParOf" srcId="{43F533ED-B53E-4E43-B2E1-B1B25D343E7C}" destId="{93EA003C-539E-4DF6-8078-78BA03F687FB}" srcOrd="1" destOrd="0" presId="urn:microsoft.com/office/officeart/2005/8/layout/orgChart1"/>
    <dgm:cxn modelId="{F538E371-8F02-42D3-97FA-1BD8F55A50E0}" type="presParOf" srcId="{F9E5B8E4-5052-4572-9DB1-880417397EA8}" destId="{33D83851-F9BE-4F8D-B4CB-7F2DBCD3DE54}" srcOrd="1" destOrd="0" presId="urn:microsoft.com/office/officeart/2005/8/layout/orgChart1"/>
    <dgm:cxn modelId="{09C74310-8A3A-4225-9FEF-3F500CE9819D}" type="presParOf" srcId="{F9E5B8E4-5052-4572-9DB1-880417397EA8}" destId="{D872F705-41D8-4AE8-88DD-6410A0A94DF4}" srcOrd="2" destOrd="0" presId="urn:microsoft.com/office/officeart/2005/8/layout/orgChart1"/>
    <dgm:cxn modelId="{FC6558DD-8A4E-4615-93BC-88FC8732C53A}" type="presParOf" srcId="{2EC7045B-4B45-4990-A530-9C631DE2A40C}" destId="{D9089E3B-7DA8-48A9-9E4A-943153358C87}" srcOrd="4" destOrd="0" presId="urn:microsoft.com/office/officeart/2005/8/layout/orgChart1"/>
    <dgm:cxn modelId="{FBD9BE0F-B9DF-4CAA-803F-D4EE9D33D087}" type="presParOf" srcId="{2EC7045B-4B45-4990-A530-9C631DE2A40C}" destId="{732347D8-01E9-4160-99A3-1A4ED93523EF}" srcOrd="5" destOrd="0" presId="urn:microsoft.com/office/officeart/2005/8/layout/orgChart1"/>
    <dgm:cxn modelId="{45B3D263-186C-4E11-9691-433FEEEF8072}" type="presParOf" srcId="{732347D8-01E9-4160-99A3-1A4ED93523EF}" destId="{3FF4A2BA-9290-4DBE-9D9A-70097AB7235B}" srcOrd="0" destOrd="0" presId="urn:microsoft.com/office/officeart/2005/8/layout/orgChart1"/>
    <dgm:cxn modelId="{4C268D34-820E-4C5A-AF29-9B484218C781}" type="presParOf" srcId="{3FF4A2BA-9290-4DBE-9D9A-70097AB7235B}" destId="{EED74C02-58D3-4022-9B80-CE3EC93A00D4}" srcOrd="0" destOrd="0" presId="urn:microsoft.com/office/officeart/2005/8/layout/orgChart1"/>
    <dgm:cxn modelId="{98C7ADF9-CF1C-4BA0-9431-52C8D9556585}" type="presParOf" srcId="{3FF4A2BA-9290-4DBE-9D9A-70097AB7235B}" destId="{2CFB2CAC-0A5B-45A8-93C1-1C81E97A8F5B}" srcOrd="1" destOrd="0" presId="urn:microsoft.com/office/officeart/2005/8/layout/orgChart1"/>
    <dgm:cxn modelId="{440BD509-40DE-4D7A-A99A-DBE467FCF258}" type="presParOf" srcId="{732347D8-01E9-4160-99A3-1A4ED93523EF}" destId="{AE30F3D2-FE82-4652-B155-4E2D9C33CBA7}" srcOrd="1" destOrd="0" presId="urn:microsoft.com/office/officeart/2005/8/layout/orgChart1"/>
    <dgm:cxn modelId="{42D17831-BC05-477C-B422-0FD08C5FD238}" type="presParOf" srcId="{732347D8-01E9-4160-99A3-1A4ED93523EF}" destId="{8FE5249B-8EAD-464E-89E1-CA03E5A1E6D5}" srcOrd="2" destOrd="0" presId="urn:microsoft.com/office/officeart/2005/8/layout/orgChart1"/>
    <dgm:cxn modelId="{D7A31A54-818E-48D0-80A0-9075A79394C5}" type="presParOf" srcId="{92CA0E48-2103-41C3-B510-B2395AC84379}" destId="{531F4C89-EC6D-4551-A4E0-9342C47C7A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700EE-4A75-4F71-96F1-FF940FCF80AB}">
      <dsp:nvSpPr>
        <dsp:cNvPr id="0" name=""/>
        <dsp:cNvSpPr/>
      </dsp:nvSpPr>
      <dsp:spPr>
        <a:xfrm>
          <a:off x="-165291" y="128730"/>
          <a:ext cx="8119531" cy="94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D829-F610-4A5D-B6A0-446DDCE5C758}">
      <dsp:nvSpPr>
        <dsp:cNvPr id="0" name=""/>
        <dsp:cNvSpPr/>
      </dsp:nvSpPr>
      <dsp:spPr>
        <a:xfrm>
          <a:off x="0" y="285757"/>
          <a:ext cx="8119531" cy="94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The nervous system is divided anatomically into:-</a:t>
          </a:r>
          <a:endParaRPr lang="ar-SA" sz="2400" b="1" kern="1200" dirty="0">
            <a:solidFill>
              <a:schemeClr val="accent2"/>
            </a:solidFill>
          </a:endParaRPr>
        </a:p>
      </dsp:txBody>
      <dsp:txXfrm>
        <a:off x="27668" y="313425"/>
        <a:ext cx="8064195" cy="889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89E3B-7DA8-48A9-9E4A-943153358C87}">
      <dsp:nvSpPr>
        <dsp:cNvPr id="0" name=""/>
        <dsp:cNvSpPr/>
      </dsp:nvSpPr>
      <dsp:spPr>
        <a:xfrm>
          <a:off x="4107685" y="925540"/>
          <a:ext cx="2765637" cy="37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72"/>
              </a:lnTo>
              <a:lnTo>
                <a:pt x="2765637" y="341172"/>
              </a:lnTo>
              <a:lnTo>
                <a:pt x="2765637" y="379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ECC5-EF81-4507-8FE4-4E73665AB950}">
      <dsp:nvSpPr>
        <dsp:cNvPr id="0" name=""/>
        <dsp:cNvSpPr/>
      </dsp:nvSpPr>
      <dsp:spPr>
        <a:xfrm>
          <a:off x="4061965" y="925540"/>
          <a:ext cx="91440" cy="399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782"/>
              </a:lnTo>
              <a:lnTo>
                <a:pt x="60950" y="361782"/>
              </a:lnTo>
              <a:lnTo>
                <a:pt x="60950" y="399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226B6-4EE3-4F4B-8021-BC5C343F85F9}">
      <dsp:nvSpPr>
        <dsp:cNvPr id="0" name=""/>
        <dsp:cNvSpPr/>
      </dsp:nvSpPr>
      <dsp:spPr>
        <a:xfrm>
          <a:off x="1324172" y="925540"/>
          <a:ext cx="2783512" cy="379210"/>
        </a:xfrm>
        <a:custGeom>
          <a:avLst/>
          <a:gdLst/>
          <a:ahLst/>
          <a:cxnLst/>
          <a:rect l="0" t="0" r="0" b="0"/>
          <a:pathLst>
            <a:path>
              <a:moveTo>
                <a:pt x="2783512" y="0"/>
              </a:moveTo>
              <a:lnTo>
                <a:pt x="2783512" y="341170"/>
              </a:lnTo>
              <a:lnTo>
                <a:pt x="0" y="341170"/>
              </a:lnTo>
              <a:lnTo>
                <a:pt x="0" y="379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3374D-2855-4B5C-80F3-2734F7127C7F}">
      <dsp:nvSpPr>
        <dsp:cNvPr id="0" name=""/>
        <dsp:cNvSpPr/>
      </dsp:nvSpPr>
      <dsp:spPr>
        <a:xfrm>
          <a:off x="1835115" y="303131"/>
          <a:ext cx="4545139" cy="62240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Structure of the Neuron</a:t>
          </a:r>
          <a:endParaRPr lang="ar-SA" sz="2400" kern="1200" dirty="0"/>
        </a:p>
      </dsp:txBody>
      <dsp:txXfrm>
        <a:off x="1835115" y="303131"/>
        <a:ext cx="4545139" cy="622408"/>
      </dsp:txXfrm>
    </dsp:sp>
    <dsp:sp modelId="{0EBF1101-2C13-4EDF-908B-2F783FDEA503}">
      <dsp:nvSpPr>
        <dsp:cNvPr id="0" name=""/>
        <dsp:cNvSpPr/>
      </dsp:nvSpPr>
      <dsp:spPr>
        <a:xfrm>
          <a:off x="879" y="1304750"/>
          <a:ext cx="2646586" cy="34073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cell body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it is also called the </a:t>
          </a:r>
          <a:r>
            <a:rPr kumimoji="0" lang="en-US" sz="2000" b="1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perikaryon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or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soma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. It contains the nucleus and much of the metabolic machinery of the cell</a:t>
          </a:r>
          <a:endParaRPr lang="ar-SA" sz="2000" kern="1200" dirty="0"/>
        </a:p>
      </dsp:txBody>
      <dsp:txXfrm>
        <a:off x="879" y="1304750"/>
        <a:ext cx="2646586" cy="3407321"/>
      </dsp:txXfrm>
    </dsp:sp>
    <dsp:sp modelId="{61678B06-933C-42EA-AABD-5AD9CC6A8602}">
      <dsp:nvSpPr>
        <dsp:cNvPr id="0" name=""/>
        <dsp:cNvSpPr/>
      </dsp:nvSpPr>
      <dsp:spPr>
        <a:xfrm>
          <a:off x="2717893" y="1325362"/>
          <a:ext cx="2810043" cy="338670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dendrites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they are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multiple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cytoplasmic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processes specialized in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receiving stimuli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and transmitting them to the cell body.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</dsp:txBody>
      <dsp:txXfrm>
        <a:off x="2717893" y="1325362"/>
        <a:ext cx="2810043" cy="3386709"/>
      </dsp:txXfrm>
    </dsp:sp>
    <dsp:sp modelId="{EED74C02-58D3-4022-9B80-CE3EC93A00D4}">
      <dsp:nvSpPr>
        <dsp:cNvPr id="0" name=""/>
        <dsp:cNvSpPr/>
      </dsp:nvSpPr>
      <dsp:spPr>
        <a:xfrm>
          <a:off x="5572229" y="1304752"/>
          <a:ext cx="2602185" cy="34073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The axon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8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18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Calibri" pitchFamily="34" charset="0"/>
            <a:cs typeface="Arial" pitchFamily="34" charset="0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a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single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, usually long process specialized in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conducting nerve impulses to other cells</a:t>
          </a:r>
          <a:endParaRPr lang="ar-SA" sz="2000" kern="1200" dirty="0"/>
        </a:p>
      </dsp:txBody>
      <dsp:txXfrm>
        <a:off x="5572229" y="1304752"/>
        <a:ext cx="2602185" cy="340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8868-EC70-49D3-98E9-92962ABFDF62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06BA-E06B-4722-96F8-398C59A8854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2786058"/>
            <a:ext cx="6452407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Arial"/>
              </a:rPr>
              <a:t>The Muscular Tissues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548681"/>
            <a:ext cx="6696744" cy="4392487"/>
            <a:chOff x="0" y="-26988"/>
            <a:chExt cx="9180513" cy="69389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81"/>
            <a:stretch>
              <a:fillRect/>
            </a:stretch>
          </p:blipFill>
          <p:spPr bwMode="auto">
            <a:xfrm>
              <a:off x="0" y="-26988"/>
              <a:ext cx="9180513" cy="693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مستطيل 9"/>
            <p:cNvSpPr/>
            <p:nvPr/>
          </p:nvSpPr>
          <p:spPr>
            <a:xfrm>
              <a:off x="179511" y="4365103"/>
              <a:ext cx="3571448" cy="752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dirty="0" err="1"/>
                <a:t>Glial</a:t>
              </a:r>
              <a:r>
                <a:rPr lang="en-US" sz="2800" dirty="0"/>
                <a:t> cell nucleus</a:t>
              </a:r>
              <a:endParaRPr lang="ar-SA" sz="2800" dirty="0"/>
            </a:p>
          </p:txBody>
        </p:sp>
        <p:sp>
          <p:nvSpPr>
            <p:cNvPr id="8" name="مستطيل 10"/>
            <p:cNvSpPr/>
            <p:nvPr/>
          </p:nvSpPr>
          <p:spPr>
            <a:xfrm>
              <a:off x="1403648" y="2564904"/>
              <a:ext cx="1950539" cy="752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dirty="0"/>
                <a:t>Neurons</a:t>
              </a:r>
            </a:p>
          </p:txBody>
        </p:sp>
        <p:cxnSp>
          <p:nvCxnSpPr>
            <p:cNvPr id="9" name="رابط كسهم مستقيم 11"/>
            <p:cNvCxnSpPr/>
            <p:nvPr/>
          </p:nvCxnSpPr>
          <p:spPr>
            <a:xfrm>
              <a:off x="2627313" y="3141663"/>
              <a:ext cx="1944687" cy="12239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14"/>
            <p:cNvCxnSpPr/>
            <p:nvPr/>
          </p:nvCxnSpPr>
          <p:spPr>
            <a:xfrm flipV="1">
              <a:off x="2771775" y="1700213"/>
              <a:ext cx="1871663" cy="8651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7"/>
            <p:cNvCxnSpPr/>
            <p:nvPr/>
          </p:nvCxnSpPr>
          <p:spPr>
            <a:xfrm flipH="1">
              <a:off x="684213" y="5084763"/>
              <a:ext cx="287337" cy="11525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20"/>
            <p:cNvCxnSpPr/>
            <p:nvPr/>
          </p:nvCxnSpPr>
          <p:spPr>
            <a:xfrm>
              <a:off x="1979613" y="5084763"/>
              <a:ext cx="431800" cy="720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051720" y="5229200"/>
            <a:ext cx="4824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nervous Tissue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Neurons –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Glial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cell nucleus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3208" y="2564904"/>
            <a:ext cx="5420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your attention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Muscular Tissues</a:t>
            </a:r>
            <a:endParaRPr kumimoji="0" lang="en-US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General characteristics of the muscular tissues: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muscular tissues are elongated elements, named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muscle fibers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cytoplasm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muscle fiber,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sarcoplasm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contains myofibrils. These fibrils are made up of the proteins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myosin.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plasma membrane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muscle fiber is called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sarcolemma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There are three types of muscle fiber: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Skeletal muscles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voluntary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Smooth muscle,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which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involuntary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non- striated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Cardiac muscles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involuntary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striated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285728"/>
          <a:ext cx="3786214" cy="61436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86214"/>
              </a:tblGrid>
              <a:tr h="173625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The skeletal or striated muscles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L.S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skeletal muscles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4905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muscle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attached to the skeleton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lang="ar-SA" dirty="0"/>
                    </a:p>
                  </a:txBody>
                  <a:tcPr/>
                </a:tc>
              </a:tr>
              <a:tr h="133558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muscle fibers are transversely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striated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are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voluntary</a:t>
                      </a:r>
                      <a:endParaRPr lang="ar-SA" dirty="0"/>
                    </a:p>
                  </a:txBody>
                  <a:tcPr/>
                </a:tc>
              </a:tr>
              <a:tr h="2136929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Each muscle fiber is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unbranched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cylindrical cell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with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numerous peripheral flatten nuclei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067944" y="908720"/>
            <a:ext cx="4824536" cy="4752528"/>
            <a:chOff x="-291172" y="0"/>
            <a:chExt cx="9435172" cy="70866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485"/>
            <a:stretch>
              <a:fillRect/>
            </a:stretch>
          </p:blipFill>
          <p:spPr bwMode="auto">
            <a:xfrm>
              <a:off x="-9525" y="0"/>
              <a:ext cx="9153525" cy="7086600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16" name="رابط كسهم مستقيم 3"/>
            <p:cNvCxnSpPr/>
            <p:nvPr/>
          </p:nvCxnSpPr>
          <p:spPr>
            <a:xfrm flipV="1">
              <a:off x="5486400" y="1828800"/>
              <a:ext cx="914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قوس كبير أيمن 4"/>
            <p:cNvSpPr/>
            <p:nvPr/>
          </p:nvSpPr>
          <p:spPr>
            <a:xfrm rot="6279097">
              <a:off x="1742282" y="5142706"/>
              <a:ext cx="685800" cy="1166813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8" name="مستطيل 5"/>
            <p:cNvSpPr/>
            <p:nvPr/>
          </p:nvSpPr>
          <p:spPr>
            <a:xfrm>
              <a:off x="136764" y="6091535"/>
              <a:ext cx="2834608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Muscle fiber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9" name="رابط كسهم مستقيم 6"/>
            <p:cNvCxnSpPr/>
            <p:nvPr/>
          </p:nvCxnSpPr>
          <p:spPr>
            <a:xfrm>
              <a:off x="5334000" y="2590800"/>
              <a:ext cx="715963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مستطيل 9"/>
            <p:cNvSpPr/>
            <p:nvPr/>
          </p:nvSpPr>
          <p:spPr>
            <a:xfrm>
              <a:off x="4010180" y="2133600"/>
              <a:ext cx="1552420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nuclei</a:t>
              </a:r>
              <a:endParaRPr lang="ar-SA" sz="24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1" name="رابط كسهم مستقيم 10"/>
            <p:cNvCxnSpPr/>
            <p:nvPr/>
          </p:nvCxnSpPr>
          <p:spPr>
            <a:xfrm flipH="1" flipV="1">
              <a:off x="4343402" y="3733800"/>
              <a:ext cx="1420835" cy="7419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12"/>
            <p:cNvCxnSpPr/>
            <p:nvPr/>
          </p:nvCxnSpPr>
          <p:spPr>
            <a:xfrm flipH="1" flipV="1">
              <a:off x="3962399" y="4419600"/>
              <a:ext cx="1801837" cy="56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مستطيل 15"/>
            <p:cNvSpPr/>
            <p:nvPr/>
          </p:nvSpPr>
          <p:spPr>
            <a:xfrm>
              <a:off x="5482590" y="4227095"/>
              <a:ext cx="3611947" cy="5313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14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Dark and light bands</a:t>
              </a:r>
              <a:endParaRPr lang="ar-SA" sz="14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4" name="رابط كسهم مستقيم 20"/>
            <p:cNvCxnSpPr>
              <a:stCxn id="25" idx="2"/>
            </p:cNvCxnSpPr>
            <p:nvPr/>
          </p:nvCxnSpPr>
          <p:spPr>
            <a:xfrm>
              <a:off x="1088889" y="1383633"/>
              <a:ext cx="1542505" cy="3529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مستطيل 22"/>
            <p:cNvSpPr/>
            <p:nvPr/>
          </p:nvSpPr>
          <p:spPr>
            <a:xfrm>
              <a:off x="-291172" y="745958"/>
              <a:ext cx="2760121" cy="6376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 err="1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sarcolemma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مستطيل 24"/>
            <p:cNvSpPr/>
            <p:nvPr/>
          </p:nvSpPr>
          <p:spPr>
            <a:xfrm>
              <a:off x="-216955" y="4190999"/>
              <a:ext cx="2341796" cy="100965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Connective</a:t>
              </a:r>
            </a:p>
            <a:p>
              <a:pPr algn="ctr">
                <a:defRPr/>
              </a:pP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tissue</a:t>
              </a:r>
              <a:endParaRPr lang="ar-SA" sz="16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7" name="رابط كسهم مستقيم 25"/>
            <p:cNvCxnSpPr>
              <a:stCxn id="26" idx="0"/>
            </p:cNvCxnSpPr>
            <p:nvPr/>
          </p:nvCxnSpPr>
          <p:spPr>
            <a:xfrm flipV="1">
              <a:off x="953945" y="3657602"/>
              <a:ext cx="646255" cy="5333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مربع نص 27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500042"/>
          <a:ext cx="3528392" cy="58165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28392"/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T.S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skeletal muscles</a:t>
                      </a:r>
                      <a:endPara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2086158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Each individual muscle fiber is surrounded by a delicate connective tissue, the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endomysium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1303848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Bundles or groups of fibers are wrapped by a dense connective tissue called the </a:t>
                      </a:r>
                      <a:r>
                        <a:rPr kumimoji="0" lang="en-US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perimysium</a:t>
                      </a:r>
                      <a:endParaRPr lang="ar-SA" dirty="0"/>
                    </a:p>
                  </a:txBody>
                  <a:tcPr/>
                </a:tc>
              </a:tr>
              <a:tr h="1695003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whole muscle (formed of several bundles) is covered by a dense connective tissue sheath, the </a:t>
                      </a:r>
                      <a:r>
                        <a:rPr kumimoji="0" lang="en-US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epimysium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923928" y="908720"/>
            <a:ext cx="4824640" cy="6290606"/>
            <a:chOff x="-138" y="96"/>
            <a:chExt cx="5590" cy="561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8" y="96"/>
              <a:ext cx="5506" cy="334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</p:pic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-138" y="3734"/>
              <a:ext cx="5590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T.S. of Striated Muscles Fibers (Skeletal Muscles Fibers)</a:t>
              </a:r>
              <a:r>
                <a:rPr lang="ar-SA" b="1" dirty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</a:t>
              </a:r>
              <a:endParaRPr lang="ar-SA" sz="1600" b="1" dirty="0">
                <a:solidFill>
                  <a:schemeClr val="accent2">
                    <a:lumMod val="75000"/>
                  </a:schemeClr>
                </a:solidFill>
                <a:latin typeface="Adobe Garamond Pro" pitchFamily="18" charset="0"/>
              </a:endParaRPr>
            </a:p>
            <a:p>
              <a:pPr algn="l" rtl="0">
                <a:spcBef>
                  <a:spcPct val="50000"/>
                </a:spcBef>
                <a:buFontTx/>
                <a:buAutoNum type="arabicPeriod"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Endomysium  2-Perimysium</a:t>
              </a:r>
              <a:r>
                <a:rPr lang="ar-SA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  -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3- Epimysium </a:t>
              </a:r>
              <a:r>
                <a:rPr lang="ar-SA" sz="1600" b="1" dirty="0" smtClean="0">
                  <a:solidFill>
                    <a:schemeClr val="accent2">
                      <a:lumMod val="75000"/>
                    </a:schemeClr>
                  </a:solidFill>
                  <a:latin typeface="Adobe Garamond Pro" pitchFamily="18" charset="0"/>
                </a:rPr>
                <a:t> </a:t>
              </a:r>
            </a:p>
            <a:p>
              <a:pPr algn="l" rtl="0">
                <a:spcBef>
                  <a:spcPct val="50000"/>
                </a:spcBef>
              </a:pPr>
              <a:r>
                <a:rPr lang="ar-SA" sz="1600" b="1" dirty="0" smtClean="0"/>
                <a:t>  </a:t>
              </a:r>
            </a:p>
            <a:p>
              <a:pPr algn="l" rtl="0">
                <a:spcBef>
                  <a:spcPct val="50000"/>
                </a:spcBef>
                <a:buFontTx/>
                <a:buAutoNum type="arabicPeriod"/>
              </a:pPr>
              <a:endParaRPr lang="ar-SA" dirty="0"/>
            </a:p>
            <a:p>
              <a:pPr>
                <a:spcBef>
                  <a:spcPct val="50000"/>
                </a:spcBef>
              </a:pPr>
              <a:endParaRPr lang="ar-SA" dirty="0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 flipV="1">
              <a:off x="3600" y="57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320" y="432"/>
              <a:ext cx="4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2</a:t>
              </a: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 flipV="1">
              <a:off x="3984" y="110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 flipV="1">
              <a:off x="3600" y="24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4464" y="960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3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4272" y="144"/>
              <a:ext cx="4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1</a:t>
              </a: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836712"/>
          <a:ext cx="3624064" cy="485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4064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The Smooth 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Unstriated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 Muscle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These muscles are present in the wall of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blood vessels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digestive, respiratory, urinary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reproduction systems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smooth muscle fibers are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involuntary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smooth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spindle- shaped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cells with pointed ends.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nucleus is elongated or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rod-shaped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centrally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located in the cytoplasm at the widest part of the cell.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61518" y="836712"/>
            <a:ext cx="4614058" cy="4824536"/>
            <a:chOff x="-402327" y="0"/>
            <a:chExt cx="9546327" cy="69119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2000"/>
            </a:blip>
            <a:srcRect l="781"/>
            <a:stretch>
              <a:fillRect/>
            </a:stretch>
          </p:blipFill>
          <p:spPr bwMode="auto">
            <a:xfrm>
              <a:off x="-297964" y="0"/>
              <a:ext cx="9441964" cy="691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رابط كسهم مستقيم 3"/>
            <p:cNvCxnSpPr/>
            <p:nvPr/>
          </p:nvCxnSpPr>
          <p:spPr>
            <a:xfrm flipV="1">
              <a:off x="1340839" y="1524000"/>
              <a:ext cx="2164361" cy="12662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مستطيل 4"/>
            <p:cNvSpPr/>
            <p:nvPr/>
          </p:nvSpPr>
          <p:spPr>
            <a:xfrm>
              <a:off x="148982" y="2682259"/>
              <a:ext cx="2899337" cy="5291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Muscle </a:t>
              </a:r>
              <a:r>
                <a:rPr lang="en-US" sz="1600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fiber</a:t>
              </a:r>
              <a:endParaRPr lang="ar-SA" sz="2800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9" name="رابط كسهم مستقيم 5"/>
            <p:cNvCxnSpPr/>
            <p:nvPr/>
          </p:nvCxnSpPr>
          <p:spPr>
            <a:xfrm>
              <a:off x="1340839" y="1753785"/>
              <a:ext cx="2011961" cy="3036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مستطيل 6"/>
            <p:cNvSpPr/>
            <p:nvPr/>
          </p:nvSpPr>
          <p:spPr>
            <a:xfrm>
              <a:off x="-150157" y="1371600"/>
              <a:ext cx="1642359" cy="5291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nuclei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1" name="رابط كسهم مستقيم 7"/>
            <p:cNvCxnSpPr/>
            <p:nvPr/>
          </p:nvCxnSpPr>
          <p:spPr>
            <a:xfrm>
              <a:off x="1447800" y="3200400"/>
              <a:ext cx="990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مستطيل 8"/>
            <p:cNvSpPr/>
            <p:nvPr/>
          </p:nvSpPr>
          <p:spPr>
            <a:xfrm>
              <a:off x="-402327" y="3886200"/>
              <a:ext cx="2712548" cy="92598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Connective</a:t>
              </a:r>
            </a:p>
            <a:p>
              <a:pPr algn="ctr">
                <a:defRPr/>
              </a:pPr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FFFF00">
                        <a:alpha val="65000"/>
                      </a:srgbClr>
                    </a:outerShdw>
                  </a:effectLst>
                </a:rPr>
                <a:t>tissue</a:t>
              </a:r>
              <a:endParaRPr lang="ar-SA" b="1" spc="50" dirty="0">
                <a:ln w="11430"/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3" name="رابط كسهم مستقيم 9"/>
            <p:cNvCxnSpPr/>
            <p:nvPr/>
          </p:nvCxnSpPr>
          <p:spPr>
            <a:xfrm>
              <a:off x="1981200" y="426720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مربع نص 13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285730"/>
          <a:ext cx="4248472" cy="62865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8472"/>
              </a:tblGrid>
              <a:tr h="529927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 pitchFamily="18" charset="0"/>
                          <a:cs typeface="Times New Roman" pitchFamily="18" charset="0"/>
                        </a:rPr>
                        <a:t>The Cardiac Muscles</a:t>
                      </a:r>
                      <a:endParaRPr lang="ar-SA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29927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These muscles are present in the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heart</a:t>
                      </a:r>
                      <a:endParaRPr lang="ar-SA" dirty="0"/>
                    </a:p>
                  </a:txBody>
                  <a:tcPr/>
                </a:tc>
              </a:tr>
              <a:tr h="130667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cardiac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striated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but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involuntary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06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cardiac muscle fibers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elongated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branched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mononucleate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or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binucleate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cells.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667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The nuclei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oval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centrally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located.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0667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 the end to end junction of the cells there are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intercalated discs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0" y="908720"/>
            <a:ext cx="4248472" cy="4752528"/>
            <a:chOff x="-147540" y="0"/>
            <a:chExt cx="9367740" cy="69119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781"/>
            <a:stretch>
              <a:fillRect/>
            </a:stretch>
          </p:blipFill>
          <p:spPr bwMode="auto">
            <a:xfrm>
              <a:off x="0" y="0"/>
              <a:ext cx="9144000" cy="691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رابط كسهم مستقيم 3"/>
            <p:cNvCxnSpPr/>
            <p:nvPr/>
          </p:nvCxnSpPr>
          <p:spPr>
            <a:xfrm flipV="1">
              <a:off x="2655717" y="1066801"/>
              <a:ext cx="849483" cy="9230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مستطيل 4"/>
            <p:cNvSpPr/>
            <p:nvPr/>
          </p:nvSpPr>
          <p:spPr>
            <a:xfrm>
              <a:off x="0" y="5026891"/>
              <a:ext cx="2209801" cy="85048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Muscle fiber</a:t>
              </a:r>
              <a:endParaRPr lang="ar-SA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9" name="رابط كسهم مستقيم 5"/>
            <p:cNvCxnSpPr/>
            <p:nvPr/>
          </p:nvCxnSpPr>
          <p:spPr>
            <a:xfrm flipH="1" flipV="1">
              <a:off x="1475398" y="1675630"/>
              <a:ext cx="810600" cy="30557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مستطيل 6"/>
            <p:cNvSpPr/>
            <p:nvPr/>
          </p:nvSpPr>
          <p:spPr>
            <a:xfrm>
              <a:off x="1918018" y="1780357"/>
              <a:ext cx="1685581" cy="581911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nuclei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1" name="رابط كسهم مستقيم 7"/>
            <p:cNvCxnSpPr/>
            <p:nvPr/>
          </p:nvCxnSpPr>
          <p:spPr>
            <a:xfrm flipH="1">
              <a:off x="5029200" y="2590800"/>
              <a:ext cx="838200" cy="5334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8"/>
            <p:cNvCxnSpPr/>
            <p:nvPr/>
          </p:nvCxnSpPr>
          <p:spPr>
            <a:xfrm flipH="1">
              <a:off x="5562600" y="2667000"/>
              <a:ext cx="7620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مستطيل 9"/>
            <p:cNvSpPr/>
            <p:nvPr/>
          </p:nvSpPr>
          <p:spPr>
            <a:xfrm>
              <a:off x="4274076" y="2209800"/>
              <a:ext cx="4869924" cy="581911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Dark and light bands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4" name="رابط كسهم مستقيم 10"/>
            <p:cNvCxnSpPr/>
            <p:nvPr/>
          </p:nvCxnSpPr>
          <p:spPr>
            <a:xfrm>
              <a:off x="1066800" y="3048000"/>
              <a:ext cx="304800" cy="1371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مستطيل 11"/>
            <p:cNvSpPr/>
            <p:nvPr/>
          </p:nvSpPr>
          <p:spPr>
            <a:xfrm>
              <a:off x="-147540" y="2199265"/>
              <a:ext cx="3389544" cy="940010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Connective tissue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قوس كبير أيمن 24"/>
            <p:cNvSpPr/>
            <p:nvPr/>
          </p:nvSpPr>
          <p:spPr>
            <a:xfrm rot="10800000">
              <a:off x="2133600" y="5140325"/>
              <a:ext cx="457200" cy="650875"/>
            </a:xfrm>
            <a:prstGeom prst="rightBrac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sp>
          <p:nvSpPr>
            <p:cNvPr id="17" name="مستطيل 25"/>
            <p:cNvSpPr/>
            <p:nvPr/>
          </p:nvSpPr>
          <p:spPr>
            <a:xfrm>
              <a:off x="5642908" y="4110336"/>
              <a:ext cx="3577292" cy="537149"/>
            </a:xfrm>
            <a:prstGeom prst="rect">
              <a:avLst/>
            </a:prstGeom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intercalated disc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8" name="رابط كسهم مستقيم 26"/>
            <p:cNvCxnSpPr/>
            <p:nvPr/>
          </p:nvCxnSpPr>
          <p:spPr>
            <a:xfrm flipH="1" flipV="1">
              <a:off x="4572000" y="4038600"/>
              <a:ext cx="1182054" cy="25520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كسهم مستقيم 30"/>
            <p:cNvCxnSpPr/>
            <p:nvPr/>
          </p:nvCxnSpPr>
          <p:spPr>
            <a:xfrm flipH="1">
              <a:off x="3733802" y="4503256"/>
              <a:ext cx="2020252" cy="687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35"/>
            <p:cNvCxnSpPr/>
            <p:nvPr/>
          </p:nvCxnSpPr>
          <p:spPr>
            <a:xfrm flipH="1">
              <a:off x="5029200" y="4607983"/>
              <a:ext cx="872394" cy="57361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مربع نص 20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060848"/>
            <a:ext cx="5370060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Arial"/>
              </a:rPr>
              <a:t>The Nervous Tissues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Calibri"/>
              <a:cs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0034" y="214290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784733" cy="65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0034" y="836712"/>
          <a:ext cx="821537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5929322" y="6215082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456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Packard bell</dc:creator>
  <cp:lastModifiedBy>user</cp:lastModifiedBy>
  <cp:revision>8</cp:revision>
  <dcterms:created xsi:type="dcterms:W3CDTF">2013-01-26T15:39:09Z</dcterms:created>
  <dcterms:modified xsi:type="dcterms:W3CDTF">2015-02-01T00:54:50Z</dcterms:modified>
</cp:coreProperties>
</file>