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266" r:id="rId20"/>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64" autoAdjust="0"/>
  </p:normalViewPr>
  <p:slideViewPr>
    <p:cSldViewPr>
      <p:cViewPr>
        <p:scale>
          <a:sx n="90" d="100"/>
          <a:sy n="90" d="100"/>
        </p:scale>
        <p:origin x="-378" y="-402"/>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2/7/2012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arab-ency.com/index.php?module=pnEncyclopedia&amp;func=display_term&amp;id=11606&amp;vid=2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 rtl="1"/>
            <a:r>
              <a:rPr lang="ar-SY" sz="2500" dirty="0" smtClean="0">
                <a:solidFill>
                  <a:srgbClr val="FF0000"/>
                </a:solidFill>
              </a:rPr>
              <a:t>والنظرية (</a:t>
            </a:r>
            <a:r>
              <a:rPr lang="en-US" sz="2500" b="1" dirty="0" smtClean="0">
                <a:solidFill>
                  <a:srgbClr val="FF0000"/>
                </a:solidFill>
              </a:rPr>
              <a:t>theory</a:t>
            </a:r>
            <a:r>
              <a:rPr lang="ar-SA" sz="2500" dirty="0" smtClean="0">
                <a:solidFill>
                  <a:srgbClr val="FF0000"/>
                </a:solidFill>
              </a:rPr>
              <a:t>) </a:t>
            </a:r>
            <a:r>
              <a:rPr lang="ar-SY" sz="2500" dirty="0" smtClean="0">
                <a:solidFill>
                  <a:srgbClr val="FF0000"/>
                </a:solidFill>
              </a:rPr>
              <a:t>تصور أو فرض علمي يربط عدة قوانين بعضها ببعض، ويردها إلى مبدأ واحد، يستنبط منه أحكاماً وقواعد، يتسم بالعمومية، وينتظم علماً أو عدة علوم، ويقدم منهجاً للبحث والتفسير، ويربط النتائج بالمبادئ</a:t>
            </a:r>
            <a:r>
              <a:rPr lang="ar-SY" sz="2500" dirty="0" smtClean="0"/>
              <a:t>. وللنظرية اصطلاحاً عدد من المعاني المختلفة باختلاف الفرع الذي تستخدم فيه هذه الكلمة. </a:t>
            </a:r>
            <a:endParaRPr lang="en-US" sz="2500" dirty="0" smtClean="0"/>
          </a:p>
          <a:p>
            <a:pPr algn="just" rtl="1"/>
            <a:r>
              <a:rPr lang="ar-SY" sz="2500" dirty="0" smtClean="0"/>
              <a:t>فالنظرية عند الفلاسفة تركيب عقلي، </a:t>
            </a:r>
            <a:r>
              <a:rPr lang="ar-SY" sz="2500" dirty="0" smtClean="0">
                <a:solidFill>
                  <a:srgbClr val="FF0000"/>
                </a:solidFill>
              </a:rPr>
              <a:t>مؤلف من تصورات منسقة، تهدف إلى ربط النتائج بالمبادئ والإجابة عن مشكلة فلسفية معيّنة</a:t>
            </a:r>
            <a:r>
              <a:rPr lang="ar-SY" sz="2500" dirty="0" smtClean="0"/>
              <a:t>. فالنظرية الفلسفية مكونة من عدد مترابط من الحجج، يدعم بها الفيلسوف وجهة نظره تجاه عدد من القضايا الفلسفية التي يثيرها الذهن، على سبيل المثال حول طبيعة الوجود والإنسان والحياة والمعرفة والحرية والتطور والعلل واليقين والاحتمال ونحو ذلك. ويكوّن مجموع هذه النظريات الفلسفية المترابطة كلاً عضوياً يحدد المذهب الفلسفي لذاك الفيلسوف. </a:t>
            </a:r>
            <a:endParaRPr lang="ar-SA"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228600" y="1447800"/>
            <a:ext cx="9525000" cy="4678363"/>
          </a:xfrm>
        </p:spPr>
        <p:txBody>
          <a:bodyPr/>
          <a:lstStyle/>
          <a:p>
            <a:pPr algn="just" rtl="1"/>
            <a:r>
              <a:rPr lang="ar-SY" sz="2500" dirty="0" smtClean="0"/>
              <a:t>كما تطلق النظرية على ما يقابل </a:t>
            </a:r>
            <a:r>
              <a:rPr lang="ar-SY" sz="2500" u="sng" dirty="0" smtClean="0">
                <a:solidFill>
                  <a:srgbClr val="FF0000"/>
                </a:solidFill>
              </a:rPr>
              <a:t>الممارسة العملية </a:t>
            </a:r>
            <a:r>
              <a:rPr lang="en-US" sz="2500" b="1" dirty="0" smtClean="0"/>
              <a:t>practice</a:t>
            </a:r>
            <a:r>
              <a:rPr lang="ar-SY" sz="2500" dirty="0" smtClean="0"/>
              <a:t> في مجال الواقع حينما تدل على المعرفة الخالية من الغرض، المتجردة من التطبيقات العملية (أي المعرفة الافتراضية غير المحققة). </a:t>
            </a:r>
            <a:endParaRPr lang="ar-SA" sz="2500" dirty="0" smtClean="0"/>
          </a:p>
          <a:p>
            <a:pPr algn="just" rtl="1"/>
            <a:r>
              <a:rPr lang="ar-SY" sz="2500" dirty="0" smtClean="0">
                <a:solidFill>
                  <a:srgbClr val="FF0000"/>
                </a:solidFill>
              </a:rPr>
              <a:t>وعلى اختلاف النظرية عن الممارسة، فإنها مرتبطة بها، فالممارسة جزء لا يتجزأ من كل نظرية، ومعيار صدقها، فكلاهما مقولتان تبرزان الجانبين الروحي والمادي لمعرفة العالم الموضوعي</a:t>
            </a:r>
            <a:r>
              <a:rPr lang="ar-SY" sz="2500" dirty="0" smtClean="0"/>
              <a:t>؛ النظرية بوصفها نسق من المعرفة الإنسانية المعممة والممارسة بوصفها النشاط العملي الاجتماعي. </a:t>
            </a:r>
            <a:endParaRPr lang="ar-SA" sz="2500" dirty="0" smtClean="0"/>
          </a:p>
          <a:p>
            <a:pPr algn="just" rtl="1"/>
            <a:r>
              <a:rPr lang="ar-SY" sz="2500" dirty="0" smtClean="0"/>
              <a:t>والنظرية بهذا المعنى هي المحمل الكلي لمعرفة الناس وتفسيرهم الجوانب المختلفة للواقع، والممارسة هي نشاطهم لدعم الوجود وتطور المجتمع.</a:t>
            </a:r>
            <a:endParaRPr lang="en-US" sz="2500" dirty="0" smtClean="0"/>
          </a:p>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152400" y="1447800"/>
            <a:ext cx="9448800" cy="4678363"/>
          </a:xfrm>
        </p:spPr>
        <p:txBody>
          <a:bodyPr/>
          <a:lstStyle/>
          <a:p>
            <a:pPr algn="just" rtl="1"/>
            <a:r>
              <a:rPr lang="ar-SY" sz="2500" dirty="0" smtClean="0"/>
              <a:t>وقد تطلق النظرية على ما يقابل </a:t>
            </a:r>
            <a:r>
              <a:rPr lang="ar-SY" sz="2500" dirty="0" smtClean="0">
                <a:hlinkClick r:id="rId2"/>
              </a:rPr>
              <a:t>المعرفة</a:t>
            </a:r>
            <a:r>
              <a:rPr lang="ar-SY" sz="2500" u="sng" dirty="0" smtClean="0">
                <a:solidFill>
                  <a:srgbClr val="FF0000"/>
                </a:solidFill>
              </a:rPr>
              <a:t> العلمية</a:t>
            </a:r>
            <a:r>
              <a:rPr lang="ar-SY" sz="2500" dirty="0" smtClean="0"/>
              <a:t> حينما تدل على ما هو موضوع تصور منهجي منظم ومتناسق - كالرأي أو الفرضية - تابع في صورته لبعض المواضعات العلمية التي يجهلها عامة الناس، وهنا لا يستوجب أن تكون النظرية مبنية على حقائق. </a:t>
            </a:r>
            <a:endParaRPr lang="en-US" sz="2500" dirty="0" smtClean="0"/>
          </a:p>
          <a:p>
            <a:pPr algn="just" rtl="1"/>
            <a:r>
              <a:rPr lang="ar-SY" sz="2500" dirty="0" smtClean="0"/>
              <a:t>أما </a:t>
            </a:r>
            <a:r>
              <a:rPr lang="ar-SY" sz="2500" dirty="0" smtClean="0">
                <a:solidFill>
                  <a:srgbClr val="FF0000"/>
                </a:solidFill>
              </a:rPr>
              <a:t>في المجال العلمي (العلوم التجريبية) فتشير النظرية إلى نموذج مقترح لشرح ظاهرة أو ظواهر معيّنة بإمكانها التنبؤ بأحداث مستقبلية</a:t>
            </a:r>
            <a:r>
              <a:rPr lang="ar-SY" sz="2500" dirty="0" smtClean="0"/>
              <a:t>، ويمكن نقدها، أي تقدم شرحاً لآلية حدوث الظواهر الطبيعية بشرط تحقق حدوث هذه الظاهرة وعدم وجود نزاع في حدوثها، وتكون عموماً عرضة للصواب أو الخطأ والنقد والتطوير، بيد أن التماسك المنطقي والرياضي للنظرية وشرحها لأكبر عدد ممكن من النتائج التجريبية يدعم النظرية، و يعطيها تأكيداً أكثر فأكثر. </a:t>
            </a:r>
            <a:endParaRPr lang="ar-SA" sz="2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 rtl="1"/>
            <a:r>
              <a:rPr lang="ar-SY" sz="2500" dirty="0" smtClean="0"/>
              <a:t>وتزداد النظرية صحة</a:t>
            </a:r>
            <a:r>
              <a:rPr lang="ar-SA" sz="2500" dirty="0" smtClean="0"/>
              <a:t>؛</a:t>
            </a:r>
          </a:p>
          <a:p>
            <a:pPr algn="just" rtl="1"/>
            <a:r>
              <a:rPr lang="ar-SY" sz="2500" u="sng" dirty="0" smtClean="0">
                <a:solidFill>
                  <a:srgbClr val="FF0000"/>
                </a:solidFill>
              </a:rPr>
              <a:t>إما حينما</a:t>
            </a:r>
            <a:r>
              <a:rPr lang="ar-SY" sz="2500" dirty="0" smtClean="0">
                <a:solidFill>
                  <a:srgbClr val="FF0000"/>
                </a:solidFill>
              </a:rPr>
              <a:t> تقدم تنبؤات بشأن ظواهر غير مثبتة</a:t>
            </a:r>
            <a:r>
              <a:rPr lang="ar-SY" sz="2500" dirty="0" smtClean="0"/>
              <a:t>، لكن يتم إثباتها لاحقاً بالتجارب، فنظرية النسبية العامة مثلاً تنبأت بانحرافات دقيقة في مدار الكوكب عطارد لم تكن مرصودة بعد، وتم التحقق من ذلك بعد ظهور النظرية مما أعطاها مصداقية أكبر؛ </a:t>
            </a:r>
            <a:endParaRPr lang="ar-SA" sz="2500" dirty="0" smtClean="0"/>
          </a:p>
          <a:p>
            <a:pPr algn="just" rtl="1"/>
            <a:r>
              <a:rPr lang="ar-SY" sz="2500" u="sng" dirty="0" smtClean="0">
                <a:solidFill>
                  <a:srgbClr val="FF0000"/>
                </a:solidFill>
              </a:rPr>
              <a:t>وإما حينما</a:t>
            </a:r>
            <a:r>
              <a:rPr lang="ar-SY" sz="2500" dirty="0" smtClean="0">
                <a:solidFill>
                  <a:srgbClr val="FF0000"/>
                </a:solidFill>
              </a:rPr>
              <a:t> تبرهن النظرية على خطأ نظرية ما</a:t>
            </a:r>
            <a:r>
              <a:rPr lang="ar-SY" sz="2500" dirty="0" smtClean="0"/>
              <a:t>، كخطأ نظرية أرسطو (مركزية الأرض) بأن الأرض هي مركز الكون وأن الكواكب والنجوم تدور حول الأرض، وثبوت صحة نظرية فيلاكوس </a:t>
            </a:r>
            <a:r>
              <a:rPr lang="en-US" sz="2500" b="1" dirty="0" err="1" smtClean="0"/>
              <a:t>Philacus</a:t>
            </a:r>
            <a:r>
              <a:rPr lang="ar-SY" sz="2500" dirty="0" smtClean="0"/>
              <a:t> بأن الشمس هي المركز (مركزية الشمس).</a:t>
            </a:r>
            <a:endParaRPr lang="en-US" sz="2500" dirty="0" smtClean="0"/>
          </a:p>
          <a:p>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228600" y="1371600"/>
            <a:ext cx="9448800" cy="4754563"/>
          </a:xfrm>
        </p:spPr>
        <p:txBody>
          <a:bodyPr/>
          <a:lstStyle/>
          <a:p>
            <a:pPr lvl="0" algn="just" rtl="1"/>
            <a:r>
              <a:rPr lang="ar-SA" sz="2500" b="1" u="sng" dirty="0" smtClean="0"/>
              <a:t>2. خصائص النظرية :</a:t>
            </a:r>
            <a:endParaRPr lang="en-US" sz="2500" dirty="0" smtClean="0"/>
          </a:p>
          <a:p>
            <a:pPr lvl="0" algn="just" rtl="1"/>
            <a:r>
              <a:rPr lang="ar-SA" sz="2500" dirty="0" smtClean="0"/>
              <a:t>- </a:t>
            </a:r>
            <a:r>
              <a:rPr lang="ar-SA" sz="2500" dirty="0" smtClean="0">
                <a:solidFill>
                  <a:srgbClr val="FF0000"/>
                </a:solidFill>
              </a:rPr>
              <a:t>تفسير</a:t>
            </a:r>
            <a:r>
              <a:rPr lang="ar-SA" sz="2500" dirty="0" smtClean="0"/>
              <a:t> الحقائق التي نلاحظها، مع شرح حدوث الظاهرة موضوع النظرية في ابسط صورة بعيد عن التعقّد اللفظي.</a:t>
            </a:r>
            <a:endParaRPr lang="en-US" sz="2500" dirty="0" smtClean="0"/>
          </a:p>
          <a:p>
            <a:pPr lvl="0" algn="just" rtl="1"/>
            <a:r>
              <a:rPr lang="ar-SA" sz="2500" dirty="0" smtClean="0"/>
              <a:t>- </a:t>
            </a:r>
            <a:r>
              <a:rPr lang="ar-SA" sz="2500" dirty="0" smtClean="0">
                <a:solidFill>
                  <a:srgbClr val="FF0000"/>
                </a:solidFill>
              </a:rPr>
              <a:t>متجانسة</a:t>
            </a:r>
            <a:r>
              <a:rPr lang="ar-SA" sz="2500" dirty="0" smtClean="0"/>
              <a:t> مع الحقائق التي نلاحظها ومع المعرفة القائمة حاليا.</a:t>
            </a:r>
            <a:endParaRPr lang="en-US" sz="2500" dirty="0" smtClean="0"/>
          </a:p>
          <a:p>
            <a:pPr lvl="0" algn="just" rtl="1"/>
            <a:r>
              <a:rPr lang="ar-SA" sz="2500" dirty="0" smtClean="0"/>
              <a:t>- يجب أن </a:t>
            </a:r>
            <a:r>
              <a:rPr lang="ar-SA" sz="2500" dirty="0" smtClean="0">
                <a:solidFill>
                  <a:srgbClr val="FF0000"/>
                </a:solidFill>
              </a:rPr>
              <a:t>تنطوي على وسائل التحقّق منها </a:t>
            </a:r>
            <a:r>
              <a:rPr lang="ar-SA" sz="2500" dirty="0" smtClean="0"/>
              <a:t>ويتم ذلك من خلال استقراء النظرية والحصول منها على فروض.</a:t>
            </a:r>
            <a:endParaRPr lang="en-US" sz="2500" dirty="0" smtClean="0"/>
          </a:p>
          <a:p>
            <a:pPr lvl="0" algn="just" rtl="1"/>
            <a:r>
              <a:rPr lang="ar-SA" sz="2500" dirty="0" smtClean="0"/>
              <a:t>- يجب أن </a:t>
            </a:r>
            <a:r>
              <a:rPr lang="ar-SA" sz="2500" dirty="0" smtClean="0">
                <a:solidFill>
                  <a:srgbClr val="FF0000"/>
                </a:solidFill>
              </a:rPr>
              <a:t>تؤدي النظرية إلى اكتشافات جديدة </a:t>
            </a:r>
            <a:r>
              <a:rPr lang="ar-SA" sz="2500" dirty="0" smtClean="0"/>
              <a:t>وتشير إلى مجالات أخرى في حاجة للبحث.</a:t>
            </a:r>
            <a:endParaRPr lang="en-US" sz="2500" dirty="0" smtClean="0"/>
          </a:p>
          <a:p>
            <a:pPr algn="just" rtl="1"/>
            <a:r>
              <a:rPr lang="ar-SA" sz="2500" dirty="0" smtClean="0"/>
              <a:t>- </a:t>
            </a:r>
            <a:r>
              <a:rPr lang="ar-SA" sz="2500" dirty="0" smtClean="0">
                <a:solidFill>
                  <a:srgbClr val="FF0000"/>
                </a:solidFill>
              </a:rPr>
              <a:t>وتحقق </a:t>
            </a:r>
            <a:r>
              <a:rPr lang="ar-SA" sz="2500" dirty="0" smtClean="0">
                <a:solidFill>
                  <a:srgbClr val="FF0000"/>
                </a:solidFill>
              </a:rPr>
              <a:t>الهدف من وضع النظريات </a:t>
            </a:r>
            <a:r>
              <a:rPr lang="ar-SA" sz="2500" dirty="0" smtClean="0"/>
              <a:t>في العلوم الطبيعية بشكل أفضل مما هو حادث في العلوم الاجتماعية بحكم أن العلوم الطبيعية هي الأقدم.</a:t>
            </a:r>
            <a:endParaRPr lang="en-US" sz="2500" dirty="0" smtClean="0"/>
          </a:p>
          <a:p>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152400" y="1447800"/>
            <a:ext cx="9601200" cy="4678363"/>
          </a:xfrm>
        </p:spPr>
        <p:txBody>
          <a:bodyPr/>
          <a:lstStyle/>
          <a:p>
            <a:pPr algn="just" rtl="1"/>
            <a:r>
              <a:rPr lang="ar-SA" sz="2500" b="1" dirty="0" smtClean="0"/>
              <a:t> 3. نظرية المعرفة: </a:t>
            </a:r>
            <a:endParaRPr lang="en-US" sz="2500" dirty="0" smtClean="0"/>
          </a:p>
          <a:p>
            <a:pPr algn="just" rtl="1"/>
            <a:r>
              <a:rPr lang="ar-SA" sz="2500" dirty="0" smtClean="0"/>
              <a:t>- هي </a:t>
            </a:r>
            <a:r>
              <a:rPr lang="ar-SA" sz="2500" dirty="0" smtClean="0">
                <a:solidFill>
                  <a:srgbClr val="FF0000"/>
                </a:solidFill>
              </a:rPr>
              <a:t>دراسة منهجية منظمة لقضية العلم أو مسألة المعرفة بدراسة ماهية المعرفة وإمكانها وطبيعتها وطرق الوصول </a:t>
            </a:r>
            <a:r>
              <a:rPr lang="ar-SA" sz="2500" dirty="0" smtClean="0">
                <a:solidFill>
                  <a:srgbClr val="FF0000"/>
                </a:solidFill>
              </a:rPr>
              <a:t>إليها </a:t>
            </a:r>
            <a:r>
              <a:rPr lang="ar-SA" sz="2500" dirty="0" smtClean="0">
                <a:solidFill>
                  <a:srgbClr val="FF0000"/>
                </a:solidFill>
              </a:rPr>
              <a:t>وقيمتها وحدودها</a:t>
            </a:r>
            <a:r>
              <a:rPr lang="ar-SA" sz="2500" dirty="0" smtClean="0"/>
              <a:t>.</a:t>
            </a:r>
            <a:endParaRPr lang="en-US" sz="2500" dirty="0" smtClean="0"/>
          </a:p>
          <a:p>
            <a:pPr algn="just" rtl="1"/>
            <a:r>
              <a:rPr lang="ar-SA" sz="2500" dirty="0" smtClean="0"/>
              <a:t>- أي هي </a:t>
            </a:r>
            <a:r>
              <a:rPr lang="ar-SA" sz="2500" dirty="0" smtClean="0">
                <a:solidFill>
                  <a:srgbClr val="FF0000"/>
                </a:solidFill>
              </a:rPr>
              <a:t>بحث في المشكلات الناشئة عن العلاقة بين الذات العارفة والموضوع المعروف، والبحث عن درجة التشابه بين التصور الذهني والواقع الخارجي</a:t>
            </a:r>
            <a:r>
              <a:rPr lang="ar-SA" sz="2500" dirty="0" smtClean="0"/>
              <a:t>.</a:t>
            </a:r>
            <a:endParaRPr lang="en-US" sz="2500" dirty="0" smtClean="0"/>
          </a:p>
          <a:p>
            <a:pPr algn="just" rtl="1"/>
            <a:r>
              <a:rPr lang="ar-SA" sz="2500" b="1" dirty="0" smtClean="0"/>
              <a:t>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b="1" dirty="0" smtClean="0"/>
              <a:t>ثالثاً: نظرية المعرفة والابستيمولوجيا:</a:t>
            </a:r>
            <a:endParaRPr lang="ar-SA" dirty="0"/>
          </a:p>
        </p:txBody>
      </p:sp>
      <p:sp>
        <p:nvSpPr>
          <p:cNvPr id="3" name="عنصر نائب للمحتوى 2"/>
          <p:cNvSpPr>
            <a:spLocks noGrp="1"/>
          </p:cNvSpPr>
          <p:nvPr>
            <p:ph idx="1"/>
          </p:nvPr>
        </p:nvSpPr>
        <p:spPr>
          <a:xfrm>
            <a:off x="152400" y="1371600"/>
            <a:ext cx="9601200" cy="4754563"/>
          </a:xfrm>
        </p:spPr>
        <p:txBody>
          <a:bodyPr/>
          <a:lstStyle/>
          <a:p>
            <a:pPr algn="just" rtl="1"/>
            <a:r>
              <a:rPr lang="ar-SA" sz="2500" dirty="0" smtClean="0">
                <a:solidFill>
                  <a:srgbClr val="FF0000"/>
                </a:solidFill>
              </a:rPr>
              <a:t>الإبستيمولوجيا </a:t>
            </a:r>
            <a:r>
              <a:rPr lang="en-US" sz="2500" dirty="0" smtClean="0">
                <a:solidFill>
                  <a:srgbClr val="FF0000"/>
                </a:solidFill>
              </a:rPr>
              <a:t>epistemology</a:t>
            </a:r>
            <a:r>
              <a:rPr lang="ar-SA" sz="2500" dirty="0" smtClean="0">
                <a:solidFill>
                  <a:srgbClr val="FF0000"/>
                </a:solidFill>
              </a:rPr>
              <a:t> مصطلح ذو أصل إغريقي مؤلف من كلمتين: </a:t>
            </a:r>
            <a:r>
              <a:rPr lang="en-US" sz="2500" dirty="0" err="1" smtClean="0">
                <a:solidFill>
                  <a:srgbClr val="FF0000"/>
                </a:solidFill>
              </a:rPr>
              <a:t>epistemo</a:t>
            </a:r>
            <a:r>
              <a:rPr lang="ar-SA" sz="2500" dirty="0" smtClean="0">
                <a:solidFill>
                  <a:srgbClr val="FF0000"/>
                </a:solidFill>
              </a:rPr>
              <a:t> وتعني المعرفة </a:t>
            </a:r>
            <a:r>
              <a:rPr lang="ar-SA" sz="2500" dirty="0" err="1" smtClean="0">
                <a:solidFill>
                  <a:srgbClr val="FF0000"/>
                </a:solidFill>
              </a:rPr>
              <a:t>و</a:t>
            </a:r>
            <a:r>
              <a:rPr lang="ar-SA" sz="2500" dirty="0" smtClean="0">
                <a:solidFill>
                  <a:srgbClr val="FF0000"/>
                </a:solidFill>
              </a:rPr>
              <a:t> </a:t>
            </a:r>
            <a:r>
              <a:rPr lang="en-US" sz="2500" dirty="0" smtClean="0">
                <a:solidFill>
                  <a:srgbClr val="FF0000"/>
                </a:solidFill>
              </a:rPr>
              <a:t>logos</a:t>
            </a:r>
            <a:r>
              <a:rPr lang="ar-SA" sz="2500" dirty="0" smtClean="0">
                <a:solidFill>
                  <a:srgbClr val="FF0000"/>
                </a:solidFill>
              </a:rPr>
              <a:t> وتعني علم. </a:t>
            </a:r>
            <a:r>
              <a:rPr lang="ar-SA" sz="2500" dirty="0" smtClean="0"/>
              <a:t>ويعني المصطلح حرفياً علم المعرفة أو علم العلم. </a:t>
            </a:r>
            <a:endParaRPr lang="en-US" sz="2500" dirty="0" smtClean="0"/>
          </a:p>
          <a:p>
            <a:pPr algn="just" rtl="1"/>
            <a:r>
              <a:rPr lang="ar-SA" sz="2500" dirty="0" smtClean="0"/>
              <a:t>أما </a:t>
            </a:r>
            <a:r>
              <a:rPr lang="ar-SA" sz="2500" dirty="0" smtClean="0">
                <a:solidFill>
                  <a:srgbClr val="FF0000"/>
                </a:solidFill>
              </a:rPr>
              <a:t>المعنى المعاصر لمصطلح إبستيمولوجيا في الفلسفة العربية والفرنسية فهو: الدراسة النقدية للمعرفة العلمية</a:t>
            </a:r>
            <a:r>
              <a:rPr lang="ar-SA" sz="2500" dirty="0" smtClean="0"/>
              <a:t>.</a:t>
            </a:r>
            <a:endParaRPr lang="en-US" sz="2500" dirty="0" smtClean="0"/>
          </a:p>
          <a:p>
            <a:pPr algn="just" rtl="1"/>
            <a:r>
              <a:rPr lang="ar-SA" sz="2500" dirty="0" smtClean="0"/>
              <a:t>ويعرف </a:t>
            </a:r>
            <a:r>
              <a:rPr lang="ar-SA" sz="2500" dirty="0" smtClean="0">
                <a:solidFill>
                  <a:srgbClr val="FF0000"/>
                </a:solidFill>
              </a:rPr>
              <a:t>المعجم الفلسفي </a:t>
            </a:r>
            <a:r>
              <a:rPr lang="ar-SA" sz="2500" dirty="0" smtClean="0"/>
              <a:t>- الصادر سنة 1983 عن مجمع اللغة العربية لجمهورية مصر العربية- الابستومولوجيا بأنها (</a:t>
            </a:r>
            <a:r>
              <a:rPr lang="ar-SA" sz="2500" dirty="0" smtClean="0">
                <a:solidFill>
                  <a:srgbClr val="FF0000"/>
                </a:solidFill>
              </a:rPr>
              <a:t>دراسة نقدية لمبادئ العلوم المختلفة، وفروضها، ونتائجها، وتهدف إلى تحديد أصلها المنطقي و قيمتها الموضوعية</a:t>
            </a:r>
            <a:r>
              <a:rPr lang="ar-SA" sz="2500" dirty="0" smtClean="0"/>
              <a:t>). </a:t>
            </a:r>
          </a:p>
          <a:p>
            <a:pPr rtl="1"/>
            <a:r>
              <a:rPr lang="ar-SA" sz="2500" u="sng" dirty="0" smtClean="0">
                <a:solidFill>
                  <a:srgbClr val="FF0000"/>
                </a:solidFill>
              </a:rPr>
              <a:t>وتطلق في اللغة الانجليزية على نظرية المعرفة بوجه </a:t>
            </a:r>
            <a:r>
              <a:rPr lang="ar-SA" sz="2500" u="sng" dirty="0" smtClean="0"/>
              <a:t>عام</a:t>
            </a:r>
            <a:r>
              <a:rPr lang="ar-SA" sz="2500" dirty="0" smtClean="0"/>
              <a:t>. يقول </a:t>
            </a:r>
            <a:r>
              <a:rPr lang="ar-SA" sz="2500" i="1" dirty="0" err="1" smtClean="0"/>
              <a:t>رونز</a:t>
            </a:r>
            <a:r>
              <a:rPr lang="ar-SA" sz="2500" dirty="0" smtClean="0"/>
              <a:t>:"</a:t>
            </a:r>
            <a:r>
              <a:rPr lang="ar-SA" sz="2500" dirty="0" smtClean="0">
                <a:solidFill>
                  <a:srgbClr val="FF0000"/>
                </a:solidFill>
              </a:rPr>
              <a:t>الابستومولوجيا أحد فروع الفلسفة الذي يبحث في أصل المعرفة، وتكوينها، ومناهجها </a:t>
            </a:r>
            <a:r>
              <a:rPr lang="ar-SA" sz="2500" dirty="0" err="1" smtClean="0">
                <a:solidFill>
                  <a:srgbClr val="FF0000"/>
                </a:solidFill>
              </a:rPr>
              <a:t>و</a:t>
            </a:r>
            <a:r>
              <a:rPr lang="ar-SA" sz="2500" dirty="0" smtClean="0">
                <a:solidFill>
                  <a:srgbClr val="FF0000"/>
                </a:solidFill>
              </a:rPr>
              <a:t> صحتها</a:t>
            </a:r>
            <a:r>
              <a:rPr lang="ar-SA" sz="2500" dirty="0" smtClean="0"/>
              <a:t>".</a:t>
            </a:r>
            <a:endParaRPr lang="en-US" sz="2500" dirty="0" smtClean="0"/>
          </a:p>
          <a:p>
            <a:pPr rtl="1"/>
            <a:r>
              <a:rPr lang="ar-SA" sz="2500" dirty="0" smtClean="0"/>
              <a:t>ولكن المعنى </a:t>
            </a:r>
            <a:r>
              <a:rPr lang="ar-SA" sz="2500" dirty="0" err="1" smtClean="0"/>
              <a:t>الأنغلوساكسوني</a:t>
            </a:r>
            <a:r>
              <a:rPr lang="ar-SA" sz="2500" dirty="0" smtClean="0"/>
              <a:t> هو معنى </a:t>
            </a:r>
            <a:r>
              <a:rPr lang="ar-SA" sz="2500" u="sng" dirty="0" smtClean="0">
                <a:solidFill>
                  <a:srgbClr val="FF0000"/>
                </a:solidFill>
              </a:rPr>
              <a:t>"نظرية المعرفة بصورة عامة"</a:t>
            </a:r>
            <a:r>
              <a:rPr lang="ar-SA" sz="2500" dirty="0" smtClean="0">
                <a:solidFill>
                  <a:srgbClr val="FF0000"/>
                </a:solidFill>
              </a:rPr>
              <a:t> </a:t>
            </a:r>
            <a:r>
              <a:rPr lang="ar-SA" sz="2500" u="sng" dirty="0" smtClean="0">
                <a:solidFill>
                  <a:srgbClr val="FF0000"/>
                </a:solidFill>
              </a:rPr>
              <a:t>أكثر مما هو "نظرية العلم"؛ </a:t>
            </a:r>
            <a:r>
              <a:rPr lang="ar-SA" sz="2500" dirty="0" smtClean="0"/>
              <a:t>ومصطلح "فلسفة العلوم" الفرنسي، يستخدم مرادفاً للإبستومولوجيا استخداماً شائعاً.</a:t>
            </a:r>
            <a:endParaRPr lang="en-US" sz="2500" dirty="0" smtClean="0"/>
          </a:p>
          <a:p>
            <a:pPr algn="just" rtl="1"/>
            <a:endParaRPr lang="en-US" sz="2500" dirty="0" smtClean="0"/>
          </a:p>
          <a:p>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228600" y="1447800"/>
            <a:ext cx="9448800" cy="4678363"/>
          </a:xfrm>
        </p:spPr>
        <p:txBody>
          <a:bodyPr/>
          <a:lstStyle/>
          <a:p>
            <a:pPr rtl="1"/>
            <a:r>
              <a:rPr lang="ar-SA" sz="2500" dirty="0" smtClean="0"/>
              <a:t>  ومع أن </a:t>
            </a:r>
            <a:r>
              <a:rPr lang="ar-SA" sz="2500" dirty="0" smtClean="0">
                <a:solidFill>
                  <a:srgbClr val="FF0000"/>
                </a:solidFill>
              </a:rPr>
              <a:t>مفهوم «العلم» حاضر في تاريخ الفلسفة، فإن الإبستيمولوجيا بوصفها مبحثاً مستقلاً موضوعه المعرفة العلمية</a:t>
            </a:r>
            <a:r>
              <a:rPr lang="ar-SA" sz="2500" dirty="0" smtClean="0"/>
              <a:t>، لم تنشأ إلا في مطلع القرن العشرين حين اتجهت إلى تحديد الأسس التي يرتكز عليها العلم، والخطوات التي يتألف منها، وإلى نقد العلوم والعودة إلى مبادئها العميقة. وذلك بتأثير التقدم السريع للعلم، والاتجاه نحو التخصص المتزايد، وما ولدّه ذلك من تغيّر في بنية منظومة العلوم، ومن صعوبات وإشكالات ذات طبيعة نظرية. </a:t>
            </a:r>
            <a:endParaRPr lang="en-US" sz="2500" dirty="0" smtClean="0"/>
          </a:p>
          <a:p>
            <a:pPr rtl="1"/>
            <a:r>
              <a:rPr lang="ar-SA" sz="2500" dirty="0" smtClean="0">
                <a:solidFill>
                  <a:srgbClr val="FF0000"/>
                </a:solidFill>
              </a:rPr>
              <a:t>والابستيمولوجيا بوصفها الدراسة النقدية للعلم تختلف عن نظرية المعرفة</a:t>
            </a:r>
            <a:r>
              <a:rPr lang="ar-SA" sz="2500" dirty="0" smtClean="0"/>
              <a:t>. ففي حين تتناول </a:t>
            </a:r>
            <a:r>
              <a:rPr lang="ar-SA" sz="2500" dirty="0" smtClean="0">
                <a:solidFill>
                  <a:srgbClr val="FF0000"/>
                </a:solidFill>
              </a:rPr>
              <a:t>نظرية المعرفة</a:t>
            </a:r>
            <a:r>
              <a:rPr lang="en-US" sz="2500" dirty="0" smtClean="0">
                <a:solidFill>
                  <a:srgbClr val="FF0000"/>
                </a:solidFill>
              </a:rPr>
              <a:t> </a:t>
            </a:r>
            <a:r>
              <a:rPr lang="ar-SA" sz="2500" dirty="0" smtClean="0">
                <a:solidFill>
                  <a:srgbClr val="FF0000"/>
                </a:solidFill>
              </a:rPr>
              <a:t>عملية تكون المعرفة الإنسانية من حيث طبيعتها وقيمتها وحدودها وعلاقتها بالواقع</a:t>
            </a:r>
            <a:r>
              <a:rPr lang="ar-SA" sz="2500" dirty="0" smtClean="0"/>
              <a:t>، وتبرز - بنتيجة هذا التناول - اتجاهات اختبارية وعقلانية ومادية ومثالية، فإن موضوع الإبستيمولوجيا ينحصر في دراسة </a:t>
            </a:r>
            <a:r>
              <a:rPr lang="ar-SA" sz="2500" u="sng" dirty="0" smtClean="0"/>
              <a:t>المعرفة العلمية</a:t>
            </a:r>
            <a:r>
              <a:rPr lang="ar-SA" sz="2500" dirty="0" smtClean="0"/>
              <a:t> فقط. </a:t>
            </a:r>
            <a:endParaRPr lang="en-US" sz="2500" dirty="0" smtClean="0"/>
          </a:p>
          <a:p>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 rtl="1"/>
            <a:r>
              <a:rPr lang="ar-SA" sz="2500" dirty="0" smtClean="0"/>
              <a:t>وإذا كانت </a:t>
            </a:r>
            <a:r>
              <a:rPr lang="ar-SA" sz="2500" dirty="0" smtClean="0">
                <a:solidFill>
                  <a:srgbClr val="FF0000"/>
                </a:solidFill>
              </a:rPr>
              <a:t>الإجابات التي تقدمها نظرية المعرفة «إطلاقية» وعامة وشاملة، فإن الإبستيمولوجيا تدرس </a:t>
            </a:r>
            <a:r>
              <a:rPr lang="ar-SA" sz="2500" u="sng" dirty="0" smtClean="0">
                <a:solidFill>
                  <a:srgbClr val="FF0000"/>
                </a:solidFill>
              </a:rPr>
              <a:t>المعرفة العلمية</a:t>
            </a:r>
            <a:r>
              <a:rPr lang="ar-SA" sz="2500" dirty="0" smtClean="0">
                <a:solidFill>
                  <a:srgbClr val="FF0000"/>
                </a:solidFill>
              </a:rPr>
              <a:t> في وضع محدد تاريخياً، </a:t>
            </a:r>
            <a:r>
              <a:rPr lang="ar-SA" sz="2500" dirty="0" smtClean="0"/>
              <a:t>من دون أن تنزع نحو إجابات مطلقة.</a:t>
            </a:r>
            <a:endParaRPr lang="en-US" sz="2500" dirty="0" smtClean="0"/>
          </a:p>
          <a:p>
            <a:pPr algn="just" rtl="1"/>
            <a:r>
              <a:rPr lang="ar-SA" sz="2500" dirty="0" smtClean="0"/>
              <a:t>بل </a:t>
            </a:r>
            <a:r>
              <a:rPr lang="ar-SA" sz="2500" dirty="0" smtClean="0">
                <a:solidFill>
                  <a:srgbClr val="FF0000"/>
                </a:solidFill>
              </a:rPr>
              <a:t>ترى الإبستيمولوجيا في التعميمات الفلسفية لنظرية المعرفة عائقاً أمام تطور المعرفة العلمية</a:t>
            </a:r>
            <a:r>
              <a:rPr lang="ar-SA" sz="2500" dirty="0" smtClean="0"/>
              <a:t>. ذلك أن التصورات الزائفة عن المعرفة تؤثر سلبياً في مجال المعرفة العلمية، وخاصة حين تضع حدوداً للعلم.</a:t>
            </a:r>
            <a:endParaRPr lang="en-US" sz="2500" dirty="0" smtClean="0"/>
          </a:p>
          <a:p>
            <a:pPr algn="just" rtl="1"/>
            <a:r>
              <a:rPr lang="ar-SA" sz="2500" dirty="0" smtClean="0">
                <a:solidFill>
                  <a:srgbClr val="FF0000"/>
                </a:solidFill>
              </a:rPr>
              <a:t>فالإبستيمولوجيا ليست استمراراً لنظرية المعرفة في الفلسفة بل هي تغير كيفي في النظر إلى علاقة</a:t>
            </a:r>
            <a:r>
              <a:rPr lang="en-US" sz="2500" dirty="0" smtClean="0">
                <a:solidFill>
                  <a:srgbClr val="FF0000"/>
                </a:solidFill>
              </a:rPr>
              <a:t> </a:t>
            </a:r>
            <a:r>
              <a:rPr lang="ar-SA" sz="2500" u="sng" dirty="0" smtClean="0">
                <a:solidFill>
                  <a:srgbClr val="FF0000"/>
                </a:solidFill>
              </a:rPr>
              <a:t>الفلسفة بالعلم</a:t>
            </a:r>
            <a:r>
              <a:rPr lang="ar-SA" sz="2500" dirty="0" smtClean="0">
                <a:solidFill>
                  <a:srgbClr val="FF0000"/>
                </a:solidFill>
              </a:rPr>
              <a:t>، وتجاوز للتناقض بين </a:t>
            </a:r>
            <a:r>
              <a:rPr lang="ar-SA" sz="2500" u="sng" dirty="0" smtClean="0">
                <a:solidFill>
                  <a:srgbClr val="FF0000"/>
                </a:solidFill>
              </a:rPr>
              <a:t>نظرية المعرفة والعلم</a:t>
            </a:r>
            <a:r>
              <a:rPr lang="ar-SA" sz="2500" dirty="0" smtClean="0">
                <a:solidFill>
                  <a:srgbClr val="FF0000"/>
                </a:solidFill>
              </a:rPr>
              <a:t>.</a:t>
            </a:r>
            <a:endParaRPr lang="en-US" sz="2500" dirty="0" smtClean="0">
              <a:solidFill>
                <a:srgbClr val="FF0000"/>
              </a:solidFill>
            </a:endParaRPr>
          </a:p>
          <a:p>
            <a:pPr algn="just" rtl="1"/>
            <a:r>
              <a:rPr lang="ar-SA" sz="2500" dirty="0" smtClean="0"/>
              <a:t>وليس هذا فحسب، بل </a:t>
            </a:r>
            <a:r>
              <a:rPr lang="ar-SA" sz="2500" dirty="0" smtClean="0">
                <a:solidFill>
                  <a:srgbClr val="FF0000"/>
                </a:solidFill>
              </a:rPr>
              <a:t>إن الإبستيمولوجيا أتت على ما كان يعرف بفلسفة العلم التي تولدت من علاقة الفلسفة بالعلم وتناولت جملة موضوعات أهمها </a:t>
            </a:r>
            <a:r>
              <a:rPr lang="ar-SA" sz="2500" dirty="0" smtClean="0"/>
              <a:t>علاقة العلم بالمجتمع وتأثيره في تكوّن النظرة الفلسفية إلى الطبيعة والكون. </a:t>
            </a:r>
            <a:endParaRPr lang="en-US" sz="2500" dirty="0" smtClean="0"/>
          </a:p>
          <a:p>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عنوان المحاضرة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dirty="0" smtClean="0">
                <a:solidFill>
                  <a:schemeClr val="tx1"/>
                </a:solidFill>
                <a:cs typeface="Arial" pitchFamily="34" charset="0"/>
              </a:rPr>
              <a:t>المحاضرة الثانية</a:t>
            </a:r>
          </a:p>
          <a:p>
            <a:pPr rtl="1" eaLnBrk="1" hangingPunct="1"/>
            <a:r>
              <a:rPr lang="ar-SA" b="1" dirty="0" smtClean="0">
                <a:solidFill>
                  <a:schemeClr val="tx1"/>
                </a:solidFill>
              </a:rPr>
              <a:t>المعرفة وفلسفة العلم والابستيمولوجيا</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تمهيد:</a:t>
            </a:r>
            <a:endParaRPr lang="ar-SA" dirty="0"/>
          </a:p>
        </p:txBody>
      </p:sp>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أولاً: المعرفة والفلسفة:</a:t>
            </a:r>
            <a:endParaRPr lang="en-US" sz="2500" dirty="0" smtClean="0"/>
          </a:p>
          <a:p>
            <a:pPr marL="457200" indent="-457200" algn="just" rtl="1">
              <a:spcBef>
                <a:spcPts val="0"/>
              </a:spcBef>
              <a:buAutoNum type="arabicPeriod"/>
            </a:pPr>
            <a:r>
              <a:rPr lang="ar-SA" sz="2500" dirty="0" smtClean="0"/>
              <a:t>مباحث الفلسفة.</a:t>
            </a:r>
          </a:p>
          <a:p>
            <a:pPr marL="457200" indent="-457200" algn="just" rtl="1">
              <a:spcBef>
                <a:spcPts val="0"/>
              </a:spcBef>
              <a:buAutoNum type="arabicPeriod"/>
            </a:pPr>
            <a:r>
              <a:rPr lang="ar-SA" sz="2500" dirty="0" smtClean="0"/>
              <a:t>قضايا المعرفة قضايا فلسفية (إمكان المعرفة، حدود المعرفة، طبيعة الفلسفة، ...)</a:t>
            </a:r>
          </a:p>
          <a:p>
            <a:pPr rtl="1"/>
            <a:r>
              <a:rPr lang="ar-SA" sz="2500" dirty="0" smtClean="0"/>
              <a:t>ثانيا: نظرية المعرفة: </a:t>
            </a:r>
            <a:endParaRPr lang="en-US" sz="2500" dirty="0" smtClean="0"/>
          </a:p>
          <a:p>
            <a:pPr lvl="0" rtl="1"/>
            <a:r>
              <a:rPr lang="ar-SA" sz="2500" dirty="0" smtClean="0"/>
              <a:t>1. مفهوم النظرية:</a:t>
            </a:r>
            <a:endParaRPr lang="en-US" sz="2500" dirty="0" smtClean="0"/>
          </a:p>
          <a:p>
            <a:pPr marL="457200" lvl="0" indent="-457200" algn="just" rtl="1">
              <a:spcBef>
                <a:spcPts val="0"/>
              </a:spcBef>
            </a:pPr>
            <a:r>
              <a:rPr lang="ar-SA" sz="2500" dirty="0" smtClean="0"/>
              <a:t>2. خصائص النظرية :</a:t>
            </a:r>
            <a:endParaRPr lang="en-US" sz="2500" dirty="0" smtClean="0"/>
          </a:p>
          <a:p>
            <a:pPr marL="457200" lvl="0" indent="-457200" algn="just" rtl="1">
              <a:spcBef>
                <a:spcPts val="0"/>
              </a:spcBef>
            </a:pPr>
            <a:r>
              <a:rPr lang="ar-SA" sz="2500" dirty="0" smtClean="0"/>
              <a:t>3. نظرية المعرفة: </a:t>
            </a:r>
            <a:endParaRPr lang="en-US" sz="2500" dirty="0" smtClean="0"/>
          </a:p>
          <a:p>
            <a:pPr marL="457200" indent="-457200" algn="just" rtl="1">
              <a:spcBef>
                <a:spcPts val="0"/>
              </a:spcBef>
            </a:pPr>
            <a:r>
              <a:rPr lang="ar-SA" sz="2500" dirty="0" smtClean="0"/>
              <a:t>ثالثاً: المعرفة والابستيمولوجيا</a:t>
            </a:r>
          </a:p>
          <a:p>
            <a:pPr marL="0" indent="0" algn="just" rtl="1">
              <a:spcBef>
                <a:spcPts val="0"/>
              </a:spcBef>
            </a:pPr>
            <a:endParaRPr lang="ar-SA" sz="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أولاً: المعرفة والفلسفة:</a:t>
            </a:r>
            <a:endParaRPr lang="ar-SA" dirty="0"/>
          </a:p>
        </p:txBody>
      </p:sp>
      <p:sp>
        <p:nvSpPr>
          <p:cNvPr id="3" name="عنصر نائب للمحتوى 2"/>
          <p:cNvSpPr>
            <a:spLocks noGrp="1"/>
          </p:cNvSpPr>
          <p:nvPr>
            <p:ph idx="1"/>
          </p:nvPr>
        </p:nvSpPr>
        <p:spPr>
          <a:xfrm>
            <a:off x="228600" y="1447800"/>
            <a:ext cx="9448800" cy="4678363"/>
          </a:xfrm>
        </p:spPr>
        <p:txBody>
          <a:bodyPr/>
          <a:lstStyle/>
          <a:p>
            <a:pPr lvl="0" rtl="1"/>
            <a:r>
              <a:rPr lang="ar-SA" sz="2500" b="1" dirty="0" smtClean="0"/>
              <a:t>1. مباحث الفلسفة</a:t>
            </a:r>
            <a:endParaRPr lang="en-US" sz="2500" dirty="0" smtClean="0"/>
          </a:p>
          <a:p>
            <a:pPr rtl="1"/>
            <a:r>
              <a:rPr lang="ar-SA" sz="2500" dirty="0" smtClean="0"/>
              <a:t>عادة ما </a:t>
            </a:r>
            <a:r>
              <a:rPr lang="ar-SA" sz="2500" dirty="0" smtClean="0">
                <a:solidFill>
                  <a:srgbClr val="FF0000"/>
                </a:solidFill>
              </a:rPr>
              <a:t>يميز مؤرخو الفلسفة والدارسون المهتمون بمجال التفكير الفلسفي بين ثلاثة مباحث كبرى شكلت مجال اهتمام الفلاسفة </a:t>
            </a:r>
            <a:r>
              <a:rPr lang="ar-SA" sz="2500" dirty="0" smtClean="0"/>
              <a:t>طيلة المسار التاريخي للإنتاج الفكري الفلسفي؛ </a:t>
            </a:r>
            <a:endParaRPr lang="en-US" sz="2500" dirty="0" smtClean="0"/>
          </a:p>
          <a:p>
            <a:pPr rtl="1"/>
            <a:r>
              <a:rPr lang="ar-SA" sz="2500" dirty="0" smtClean="0"/>
              <a:t>وتتمثل في </a:t>
            </a:r>
            <a:r>
              <a:rPr lang="ar-SA" sz="2500" u="sng" dirty="0" smtClean="0">
                <a:solidFill>
                  <a:srgbClr val="FF0000"/>
                </a:solidFill>
              </a:rPr>
              <a:t>مبحث الوجود أو ما يسمى </a:t>
            </a:r>
            <a:r>
              <a:rPr lang="ar-SA" sz="2500" u="sng" dirty="0" err="1" smtClean="0">
                <a:solidFill>
                  <a:srgbClr val="FF0000"/>
                </a:solidFill>
              </a:rPr>
              <a:t>بالأنطلوجيا</a:t>
            </a:r>
            <a:r>
              <a:rPr lang="ar-SA" sz="2500" dirty="0" smtClean="0"/>
              <a:t>، </a:t>
            </a:r>
            <a:r>
              <a:rPr lang="ar-SA" sz="2500" u="sng" dirty="0" smtClean="0">
                <a:solidFill>
                  <a:srgbClr val="FF0000"/>
                </a:solidFill>
              </a:rPr>
              <a:t>ومبحث المعرفة</a:t>
            </a:r>
            <a:r>
              <a:rPr lang="ar-SA" sz="2500" dirty="0" smtClean="0">
                <a:solidFill>
                  <a:srgbClr val="FF0000"/>
                </a:solidFill>
              </a:rPr>
              <a:t> </a:t>
            </a:r>
            <a:r>
              <a:rPr lang="ar-SA" sz="2500" u="sng" dirty="0" smtClean="0">
                <a:solidFill>
                  <a:srgbClr val="FF0000"/>
                </a:solidFill>
              </a:rPr>
              <a:t>الذي يمكن التمييز فيه بين نظرية المعرفة كفرع فلسفي يهتم بالمعرفة عموما، </a:t>
            </a:r>
            <a:r>
              <a:rPr lang="ar-SA" sz="2500" u="sng" dirty="0" err="1" smtClean="0">
                <a:solidFill>
                  <a:srgbClr val="FF0000"/>
                </a:solidFill>
              </a:rPr>
              <a:t>والإبستمولوجيا</a:t>
            </a:r>
            <a:r>
              <a:rPr lang="ar-SA" sz="2500" u="sng" dirty="0" smtClean="0">
                <a:solidFill>
                  <a:srgbClr val="FF0000"/>
                </a:solidFill>
              </a:rPr>
              <a:t> أو ما يسمى بفلسفة العلوم</a:t>
            </a:r>
            <a:r>
              <a:rPr lang="ar-SA" sz="2500" dirty="0" smtClean="0">
                <a:solidFill>
                  <a:srgbClr val="FF0000"/>
                </a:solidFill>
              </a:rPr>
              <a:t> </a:t>
            </a:r>
            <a:r>
              <a:rPr lang="ar-SA" sz="2500" dirty="0" smtClean="0"/>
              <a:t>وهي التي تهتم بقضايا وإشكالات تتعلق بالمعرفة العلمية الدقيقة بوجه خاص، أما المبحث الثالث فيتمثل في </a:t>
            </a:r>
            <a:r>
              <a:rPr lang="ar-SA" sz="2500" u="sng" dirty="0" smtClean="0">
                <a:solidFill>
                  <a:srgbClr val="FF0000"/>
                </a:solidFill>
              </a:rPr>
              <a:t>مبحث القيم أو ما يسمى </a:t>
            </a:r>
            <a:r>
              <a:rPr lang="ar-SA" sz="2500" u="sng" dirty="0" err="1" smtClean="0">
                <a:solidFill>
                  <a:srgbClr val="FF0000"/>
                </a:solidFill>
              </a:rPr>
              <a:t>بالأكسيولوجيا</a:t>
            </a:r>
            <a:r>
              <a:rPr lang="ar-SA" sz="2500" dirty="0" smtClean="0"/>
              <a:t>، وهو الذي يهتم بثلاث قيم عليا رئيسية هي: الحق والخير والجمال</a:t>
            </a:r>
            <a:r>
              <a:rPr lang="en-US" sz="2500" dirty="0" smtClean="0"/>
              <a:t>.</a:t>
            </a:r>
          </a:p>
          <a:p>
            <a:pPr marL="0" indent="0" algn="just" rtl="1">
              <a:spcBef>
                <a:spcPts val="0"/>
              </a:spcBef>
              <a:buFontTx/>
              <a:buChar char="-"/>
            </a:pPr>
            <a:endParaRPr lang="en-US" sz="2500" dirty="0" smtClean="0"/>
          </a:p>
          <a:p>
            <a:pPr marL="0" indent="0" algn="just" rtl="1">
              <a:spcBef>
                <a:spcPts val="0"/>
              </a:spcBef>
            </a:pPr>
            <a:endParaRPr lang="ar-SA" sz="2500" dirty="0" smtClean="0"/>
          </a:p>
          <a:p>
            <a:pPr marL="0" indent="0" algn="just" rtl="1">
              <a:spcBef>
                <a:spcPts val="0"/>
              </a:spcBef>
            </a:pPr>
            <a:endParaRPr lang="ar-SA"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371600"/>
            <a:ext cx="9525000" cy="4754563"/>
          </a:xfrm>
        </p:spPr>
        <p:txBody>
          <a:bodyPr/>
          <a:lstStyle/>
          <a:p>
            <a:pPr lvl="0" rtl="1"/>
            <a:r>
              <a:rPr lang="ar-SA" sz="2500" b="1" dirty="0" smtClean="0"/>
              <a:t>2. قضايا المعرفة قضايا فلسفية:</a:t>
            </a:r>
            <a:endParaRPr lang="en-US" sz="2500" dirty="0" smtClean="0"/>
          </a:p>
          <a:p>
            <a:pPr rtl="1"/>
            <a:r>
              <a:rPr lang="ar-SA" sz="2500" dirty="0" smtClean="0"/>
              <a:t>هكذا يتبين أن </a:t>
            </a:r>
            <a:r>
              <a:rPr lang="ar-SA" sz="2500" dirty="0" smtClean="0">
                <a:solidFill>
                  <a:srgbClr val="FF0000"/>
                </a:solidFill>
              </a:rPr>
              <a:t>الإشكالات المرتبطة بالمعرفة هي من صلب اهتمام الفيلسوف، وتشكل بجانب الإشكالات </a:t>
            </a:r>
            <a:r>
              <a:rPr lang="ar-SA" sz="2500" dirty="0" err="1" smtClean="0">
                <a:solidFill>
                  <a:srgbClr val="FF0000"/>
                </a:solidFill>
              </a:rPr>
              <a:t>الأنطلوجية</a:t>
            </a:r>
            <a:r>
              <a:rPr lang="ar-SA" sz="2500" dirty="0" smtClean="0">
                <a:solidFill>
                  <a:srgbClr val="FF0000"/>
                </a:solidFill>
              </a:rPr>
              <a:t> الميتافيزيقية والإشكالات </a:t>
            </a:r>
            <a:r>
              <a:rPr lang="ar-SA" sz="2500" dirty="0" err="1" smtClean="0">
                <a:solidFill>
                  <a:srgbClr val="FF0000"/>
                </a:solidFill>
              </a:rPr>
              <a:t>الأكسيولوجية</a:t>
            </a:r>
            <a:r>
              <a:rPr lang="ar-SA" sz="2500" dirty="0" smtClean="0">
                <a:solidFill>
                  <a:srgbClr val="FF0000"/>
                </a:solidFill>
              </a:rPr>
              <a:t> </a:t>
            </a:r>
            <a:r>
              <a:rPr lang="ar-SA" sz="2500" dirty="0" err="1" smtClean="0">
                <a:solidFill>
                  <a:srgbClr val="FF0000"/>
                </a:solidFill>
              </a:rPr>
              <a:t>القيمية</a:t>
            </a:r>
            <a:r>
              <a:rPr lang="ar-SA" sz="2500" dirty="0" smtClean="0">
                <a:solidFill>
                  <a:srgbClr val="FF0000"/>
                </a:solidFill>
              </a:rPr>
              <a:t> الأرضية الفكرية الأساسية</a:t>
            </a:r>
            <a:r>
              <a:rPr lang="ar-SA" sz="2500" dirty="0" smtClean="0"/>
              <a:t> التي انصبت عليها معاول التفكير الفلسفي، وفلحت تربتها أسئلته الباحثة عن جذور الأفكار والمقلبة لأوجهها المتعددة في أفق الكشف عن درجات الصحة أو اليقين التي تمثلها</a:t>
            </a:r>
            <a:r>
              <a:rPr lang="en-US" sz="2500" dirty="0" smtClean="0"/>
              <a:t>.</a:t>
            </a:r>
          </a:p>
          <a:p>
            <a:pPr rtl="1"/>
            <a:r>
              <a:rPr lang="ar-SA" sz="2500" dirty="0" smtClean="0"/>
              <a:t>وإذا كان الإنسان كائنا عاقلا، وكان عقله قد مكنه من القدرة على إنتاج مجموعة من الأفكار والمعارف، فإن </a:t>
            </a:r>
            <a:r>
              <a:rPr lang="ar-SA" sz="2500" dirty="0" smtClean="0">
                <a:solidFill>
                  <a:srgbClr val="FF0000"/>
                </a:solidFill>
              </a:rPr>
              <a:t>العقل الفلسفي قد اهتم بهذه القدرة بالذات التي يتميز بها الكائن البشري عن عموم الموجودات الطبيعية الأخرى</a:t>
            </a:r>
            <a:r>
              <a:rPr lang="ar-SA" sz="2500" dirty="0" smtClean="0"/>
              <a:t>، وطرح حولها العديد من الأسئلة التي تكون في ترابطها وتداخلها الإشكالية المعرفية التي نحن بصدد تناولها والبحث فيها</a:t>
            </a:r>
            <a:r>
              <a:rPr lang="en-US" sz="2500" dirty="0" smtClean="0"/>
              <a:t>.</a:t>
            </a:r>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448800" cy="4678363"/>
          </a:xfrm>
        </p:spPr>
        <p:txBody>
          <a:bodyPr/>
          <a:lstStyle/>
          <a:p>
            <a:pPr algn="just" rtl="1"/>
            <a:r>
              <a:rPr lang="ar-SA" sz="2500" dirty="0" smtClean="0"/>
              <a:t>ومن </a:t>
            </a:r>
            <a:r>
              <a:rPr lang="ar-SA" sz="2500" dirty="0" smtClean="0">
                <a:solidFill>
                  <a:srgbClr val="FF0000"/>
                </a:solidFill>
              </a:rPr>
              <a:t>أهم تلك الأسئلة التي تشكل الفضاء الإشكالي المتعلق بمجال المعرفة، نذكر تلك المتعلقة بإمكان المعرفة ومصدرها وحدودها ووظيفتها</a:t>
            </a:r>
            <a:r>
              <a:rPr lang="ar-SA" sz="2500" dirty="0" smtClean="0"/>
              <a:t>. </a:t>
            </a:r>
          </a:p>
          <a:p>
            <a:pPr algn="just" rtl="1"/>
            <a:r>
              <a:rPr lang="ar-SA" sz="2500" dirty="0" smtClean="0"/>
              <a:t>وقد </a:t>
            </a:r>
            <a:r>
              <a:rPr lang="ar-SA" sz="2500" dirty="0" smtClean="0">
                <a:solidFill>
                  <a:srgbClr val="FF0000"/>
                </a:solidFill>
              </a:rPr>
              <a:t>تميز تاريخ الفلسفة بظهور عدة مذاهب واتجاهات جسدت مواقف متعددة، وقدمت إجابات مختلفة</a:t>
            </a:r>
            <a:r>
              <a:rPr lang="en-US" sz="2500" dirty="0" smtClean="0">
                <a:solidFill>
                  <a:srgbClr val="FF0000"/>
                </a:solidFill>
              </a:rPr>
              <a:t> </a:t>
            </a:r>
            <a:r>
              <a:rPr lang="en-US" sz="2500" dirty="0" smtClean="0"/>
              <a:t>- </a:t>
            </a:r>
            <a:r>
              <a:rPr lang="ar-SA" sz="2500" dirty="0" smtClean="0"/>
              <a:t>متشابهة أحيانا ومتعارضة أحايين أخرى – بصدد تلك الإشكالات المعرفية</a:t>
            </a:r>
            <a:endParaRPr lang="en-US" sz="2500" dirty="0" smtClean="0"/>
          </a:p>
          <a:p>
            <a:pPr algn="just" rtl="1"/>
            <a:r>
              <a:rPr lang="en-US" sz="2500" dirty="0" smtClean="0"/>
              <a:t>. </a:t>
            </a:r>
            <a:r>
              <a:rPr lang="ar-SA" sz="2500" dirty="0" smtClean="0"/>
              <a:t>وسنركز في محاضرتنا هذه على </a:t>
            </a:r>
            <a:r>
              <a:rPr lang="ar-SA" sz="2500" dirty="0" smtClean="0">
                <a:solidFill>
                  <a:srgbClr val="FF0000"/>
                </a:solidFill>
              </a:rPr>
              <a:t>إشكالين معرفيين رئيسيين، أحدهما يخص إمكان المعرفة بينما يخص الآخر حدودها،</a:t>
            </a:r>
            <a:r>
              <a:rPr lang="ar-SA" sz="2500" dirty="0" smtClean="0"/>
              <a:t> مثيرين أثناء ذلك تساؤلات تتعلق أيضا بمصدر المعرفة وطبيعتها ومنهجه بلوغها، نظرا لما يوجد من تداخل بين كل هذه الإشكالات التي تطرح حول مسألة المعرفة في حقل التفكير الفلسفي</a:t>
            </a:r>
            <a:r>
              <a:rPr lang="en-US" sz="2500" dirty="0" smtClean="0"/>
              <a:t>. </a:t>
            </a:r>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152400" y="1447800"/>
            <a:ext cx="9525000" cy="4678363"/>
          </a:xfrm>
        </p:spPr>
        <p:txBody>
          <a:bodyPr/>
          <a:lstStyle/>
          <a:p>
            <a:pPr lvl="0" rtl="1"/>
            <a:r>
              <a:rPr lang="ar-SA" sz="2500" b="1" u="sng" dirty="0" smtClean="0"/>
              <a:t>2. 1. إمكانية المعرفة</a:t>
            </a:r>
            <a:r>
              <a:rPr lang="en-US" sz="2500" b="1" u="sng" dirty="0" smtClean="0"/>
              <a:t>:</a:t>
            </a:r>
            <a:endParaRPr lang="en-US" sz="2500" u="sng" dirty="0" smtClean="0"/>
          </a:p>
          <a:p>
            <a:pPr rtl="1"/>
            <a:r>
              <a:rPr lang="ar-SA" sz="2500" dirty="0" smtClean="0">
                <a:solidFill>
                  <a:srgbClr val="FF0000"/>
                </a:solidFill>
              </a:rPr>
              <a:t>يمكن التعبير عن الإشكالية المتعلقة بإمكان المعرفة من خلال التساؤلات التالية</a:t>
            </a:r>
            <a:r>
              <a:rPr lang="en-US" sz="2500" dirty="0" smtClean="0">
                <a:solidFill>
                  <a:srgbClr val="FF0000"/>
                </a:solidFill>
              </a:rPr>
              <a:t>: </a:t>
            </a:r>
            <a:r>
              <a:rPr lang="ar-SA" sz="2500" dirty="0" smtClean="0">
                <a:solidFill>
                  <a:srgbClr val="FF0000"/>
                </a:solidFill>
              </a:rPr>
              <a:t>هل المعرفة ممكنة ؟ وهل بإمكان العقل إنتاج معرفة </a:t>
            </a:r>
            <a:r>
              <a:rPr lang="ar-SA" sz="2500" dirty="0" err="1" smtClean="0">
                <a:solidFill>
                  <a:srgbClr val="FF0000"/>
                </a:solidFill>
              </a:rPr>
              <a:t>حقيقية</a:t>
            </a:r>
            <a:r>
              <a:rPr lang="ar-SA" sz="2500" dirty="0" smtClean="0">
                <a:solidFill>
                  <a:srgbClr val="FF0000"/>
                </a:solidFill>
              </a:rPr>
              <a:t> بالإنسان وبالطبيعة وما وراء الطبيعة ؟ وما هي الأسباب أو المحددات التي تجعل هذه المعرفة ممكنة أو غير ممكنة </a:t>
            </a:r>
            <a:r>
              <a:rPr lang="ar-SA" sz="2500" dirty="0" smtClean="0"/>
              <a:t>؟</a:t>
            </a:r>
            <a:endParaRPr lang="en-US" sz="2500" dirty="0" smtClean="0"/>
          </a:p>
          <a:p>
            <a:pPr rtl="1"/>
            <a:r>
              <a:rPr lang="ar-SA" sz="2500" dirty="0" smtClean="0"/>
              <a:t>في </a:t>
            </a:r>
            <a:r>
              <a:rPr lang="ar-SA" sz="2500" dirty="0" smtClean="0">
                <a:solidFill>
                  <a:srgbClr val="FF0000"/>
                </a:solidFill>
              </a:rPr>
              <a:t>إطار معالجة هذه الإشكالية، يمكن التمييز بين فريقين متعارضين؛ </a:t>
            </a:r>
            <a:r>
              <a:rPr lang="ar-SA" sz="2500" dirty="0" smtClean="0"/>
              <a:t>أحدهما </a:t>
            </a:r>
            <a:r>
              <a:rPr lang="ar-SA" sz="2500" dirty="0" smtClean="0">
                <a:solidFill>
                  <a:srgbClr val="FF0000"/>
                </a:solidFill>
              </a:rPr>
              <a:t>يشكك في إمكانية وجود الحقيقة </a:t>
            </a:r>
            <a:r>
              <a:rPr lang="ar-SA" sz="2500" dirty="0" smtClean="0"/>
              <a:t>ويقر بعجز العقل وعدم قدرته على بلوغ أية معرفة صحيحة بالأشياء والظواهر، ويمثل هذا الموقف الفلاسفة الشكاك أو أصحاب الشك المذهبي الذين اتخذوا الشك عقيدة لهم في الحياة، بحيث أنكروا جميع الحقائق ولم يستطيعوا الخروج من دائرة الشك. أما </a:t>
            </a:r>
            <a:r>
              <a:rPr lang="ar-SA" sz="2500" dirty="0" smtClean="0">
                <a:solidFill>
                  <a:srgbClr val="FF0000"/>
                </a:solidFill>
              </a:rPr>
              <a:t>الفريق الآخر فيمثله الفلاسفة </a:t>
            </a:r>
            <a:r>
              <a:rPr lang="ar-SA" sz="2500" dirty="0" err="1" smtClean="0">
                <a:solidFill>
                  <a:srgbClr val="FF0000"/>
                </a:solidFill>
              </a:rPr>
              <a:t>الاعتقاديون</a:t>
            </a:r>
            <a:r>
              <a:rPr lang="ar-SA" sz="2500" dirty="0" smtClean="0">
                <a:solidFill>
                  <a:srgbClr val="FF0000"/>
                </a:solidFill>
              </a:rPr>
              <a:t> أو </a:t>
            </a:r>
            <a:r>
              <a:rPr lang="ar-SA" sz="2500" dirty="0" err="1" smtClean="0">
                <a:solidFill>
                  <a:srgbClr val="FF0000"/>
                </a:solidFill>
              </a:rPr>
              <a:t>الوثوقيون</a:t>
            </a:r>
            <a:r>
              <a:rPr lang="ar-SA" sz="2500" dirty="0" smtClean="0">
                <a:solidFill>
                  <a:srgbClr val="FF0000"/>
                </a:solidFill>
              </a:rPr>
              <a:t> </a:t>
            </a:r>
            <a:r>
              <a:rPr lang="ar-SA" sz="2500" dirty="0" smtClean="0"/>
              <a:t>الذين يثقون في قدرة العقل على بلوغ الحقيقة واليقين، ويقولون بالتالي بإمكانية بلوغ الحقيقة ويعترفون للعقل قدرته على بلوغ المعرفة المتعلقة بالظواهر سواء كانت طبيعية أم إنسانية</a:t>
            </a:r>
            <a:r>
              <a:rPr lang="en-US" sz="2500" dirty="0" smtClean="0"/>
              <a:t>.</a:t>
            </a:r>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152400" y="1447800"/>
            <a:ext cx="9601200" cy="4678363"/>
          </a:xfrm>
        </p:spPr>
        <p:txBody>
          <a:bodyPr/>
          <a:lstStyle/>
          <a:p>
            <a:pPr lvl="1" algn="just" rtl="1"/>
            <a:r>
              <a:rPr lang="ar-SA" sz="2500" b="1" u="sng" dirty="0" smtClean="0"/>
              <a:t>2. 2. </a:t>
            </a:r>
            <a:r>
              <a:rPr lang="ar-MA" sz="2500" b="1" u="sng" dirty="0" smtClean="0"/>
              <a:t>حدود المعرفة</a:t>
            </a:r>
            <a:r>
              <a:rPr lang="en-US" sz="2500" b="1" u="sng" dirty="0" smtClean="0"/>
              <a:t>:</a:t>
            </a:r>
            <a:endParaRPr lang="en-US" sz="2500" u="sng" dirty="0" smtClean="0"/>
          </a:p>
          <a:p>
            <a:pPr algn="just" rtl="1"/>
            <a:r>
              <a:rPr lang="ar-MA" sz="2500" dirty="0" smtClean="0"/>
              <a:t>لقد أشرنا في معرض حديثنا عن </a:t>
            </a:r>
            <a:r>
              <a:rPr lang="ar-MA" sz="2500" dirty="0" err="1" smtClean="0"/>
              <a:t>ال</a:t>
            </a:r>
            <a:r>
              <a:rPr lang="ar-SA" sz="2500" dirty="0" smtClean="0"/>
              <a:t>م</a:t>
            </a:r>
            <a:r>
              <a:rPr lang="ar-MA" sz="2500" dirty="0" smtClean="0"/>
              <a:t>وقف التجريبي إلى أنه يجعل </a:t>
            </a:r>
            <a:r>
              <a:rPr lang="ar-MA" sz="2500" dirty="0" smtClean="0">
                <a:solidFill>
                  <a:srgbClr val="FF0000"/>
                </a:solidFill>
              </a:rPr>
              <a:t>حدود المعرفة محصورة في نطاق ما هو حسي تجريبي. هكذا فقد عمل </a:t>
            </a:r>
            <a:r>
              <a:rPr lang="ar-MA" sz="2500" dirty="0" err="1" smtClean="0">
                <a:solidFill>
                  <a:srgbClr val="FF0000"/>
                </a:solidFill>
              </a:rPr>
              <a:t>لوك</a:t>
            </a:r>
            <a:r>
              <a:rPr lang="ar-MA" sz="2500" dirty="0" smtClean="0">
                <a:solidFill>
                  <a:srgbClr val="FF0000"/>
                </a:solidFill>
              </a:rPr>
              <a:t> </a:t>
            </a:r>
            <a:r>
              <a:rPr lang="ar-MA" sz="2500" dirty="0" err="1" smtClean="0">
                <a:solidFill>
                  <a:srgbClr val="FF0000"/>
                </a:solidFill>
              </a:rPr>
              <a:t>وهيوم</a:t>
            </a:r>
            <a:r>
              <a:rPr lang="ar-MA" sz="2500" dirty="0" smtClean="0">
                <a:solidFill>
                  <a:srgbClr val="FF0000"/>
                </a:solidFill>
              </a:rPr>
              <a:t> على تفنيد الموقف العقلاني القائل بوجود الأفكار الفطرية</a:t>
            </a:r>
            <a:r>
              <a:rPr lang="ar-MA" sz="2500" dirty="0" smtClean="0"/>
              <a:t>، واعتبروا أن الخبرة الحسية هي بداية أي بحث عن أية معرفة صحيحة </a:t>
            </a:r>
            <a:r>
              <a:rPr lang="ar-MA" sz="2500" dirty="0" err="1" smtClean="0"/>
              <a:t>وحقيقية</a:t>
            </a:r>
            <a:r>
              <a:rPr lang="en-US" sz="2500" dirty="0" smtClean="0"/>
              <a:t>.</a:t>
            </a:r>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ثانيا: نظرية المعرفة: </a:t>
            </a:r>
            <a:endParaRPr lang="ar-SA" dirty="0"/>
          </a:p>
        </p:txBody>
      </p:sp>
      <p:sp>
        <p:nvSpPr>
          <p:cNvPr id="3" name="عنصر نائب للمحتوى 2"/>
          <p:cNvSpPr>
            <a:spLocks noGrp="1"/>
          </p:cNvSpPr>
          <p:nvPr>
            <p:ph idx="1"/>
          </p:nvPr>
        </p:nvSpPr>
        <p:spPr>
          <a:xfrm>
            <a:off x="152400" y="1371600"/>
            <a:ext cx="9601200" cy="4754563"/>
          </a:xfrm>
        </p:spPr>
        <p:txBody>
          <a:bodyPr/>
          <a:lstStyle/>
          <a:p>
            <a:pPr lvl="0" algn="just" rtl="1"/>
            <a:r>
              <a:rPr lang="ar-SA" sz="2500" b="1" u="sng" dirty="0" smtClean="0"/>
              <a:t>1. مفهوم النظرية:</a:t>
            </a:r>
            <a:endParaRPr lang="en-US" sz="2500" dirty="0" smtClean="0"/>
          </a:p>
          <a:p>
            <a:pPr algn="just" rtl="1"/>
            <a:r>
              <a:rPr lang="ar-SA" sz="2500" dirty="0" smtClean="0"/>
              <a:t>النظر هو </a:t>
            </a:r>
            <a:r>
              <a:rPr lang="ar-SA" sz="2500" dirty="0" smtClean="0">
                <a:solidFill>
                  <a:srgbClr val="FF0000"/>
                </a:solidFill>
              </a:rPr>
              <a:t>التفكر والتأمل </a:t>
            </a:r>
            <a:r>
              <a:rPr lang="ar-SA" sz="2500" dirty="0" smtClean="0"/>
              <a:t>الذي يصدر من النفس في الأمور المعلومة للحصول منها أو عبرها على الأمور المجهولة، وبالتالي يمكن تعريف النظرية بأنها (</a:t>
            </a:r>
            <a:r>
              <a:rPr lang="ar-SA" sz="2500" dirty="0" smtClean="0">
                <a:solidFill>
                  <a:srgbClr val="FF0000"/>
                </a:solidFill>
              </a:rPr>
              <a:t>مقدمات فكرية وعقلية بإتباعها وإعمال قواعدها نحصل على نتائج ومعارف مستنبطة من تلك المقدمات</a:t>
            </a:r>
            <a:r>
              <a:rPr lang="ar-SA" sz="2500" dirty="0" smtClean="0"/>
              <a:t>).</a:t>
            </a:r>
            <a:endParaRPr lang="en-US" sz="2500" dirty="0" smtClean="0"/>
          </a:p>
          <a:p>
            <a:pPr algn="just" rtl="1"/>
            <a:r>
              <a:rPr lang="ar-SA" sz="2500" dirty="0" smtClean="0"/>
              <a:t>والنظرية هي (</a:t>
            </a:r>
            <a:r>
              <a:rPr lang="ar-SA" sz="2500" dirty="0" smtClean="0">
                <a:solidFill>
                  <a:srgbClr val="FF0000"/>
                </a:solidFill>
              </a:rPr>
              <a:t>مجموعة من المفاهيم والتعريفات والمقترحات المترابطة التي تمثل نظرة منظمة للظاهرات وذلك بتحديد العلاقات بين المتغيرات بغرض تفسير الظاهرات والتنبؤ بها</a:t>
            </a:r>
            <a:r>
              <a:rPr lang="ar-SA" sz="2500" dirty="0" smtClean="0"/>
              <a:t>).</a:t>
            </a:r>
            <a:endParaRPr lang="en-US" sz="2500" dirty="0" smtClean="0"/>
          </a:p>
          <a:p>
            <a:pPr algn="just" rtl="1"/>
            <a:r>
              <a:rPr lang="ar-SA" sz="2500" dirty="0" smtClean="0"/>
              <a:t>وللنظرية تعريفات أخرى كثيرة، </a:t>
            </a:r>
            <a:r>
              <a:rPr lang="ar-SA" sz="2500" dirty="0" smtClean="0">
                <a:solidFill>
                  <a:srgbClr val="FF0000"/>
                </a:solidFill>
              </a:rPr>
              <a:t>كلها تدور حول أنها معارف وعلوم أخذت شكل القواعد العلمية المتفق عليها والتي يستعان بها في وضع النظم وحلول المشكلات</a:t>
            </a:r>
            <a:r>
              <a:rPr lang="ar-SA" sz="2500" dirty="0" smtClean="0"/>
              <a:t>.</a:t>
            </a:r>
            <a:endParaRPr lang="en-US" sz="2500" dirty="0" smtClean="0"/>
          </a:p>
          <a:p>
            <a:endParaRPr lang="ar-SA" dirty="0"/>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2046</TotalTime>
  <Words>1498</Words>
  <Application>Microsoft Office PowerPoint</Application>
  <PresentationFormat>A4 Paper (210x297 mm)‎</PresentationFormat>
  <Paragraphs>75</Paragraphs>
  <Slides>19</Slides>
  <Notes>0</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Office Theme</vt:lpstr>
      <vt:lpstr>الشريحة 1</vt:lpstr>
      <vt:lpstr>عنوان المحاضرة</vt:lpstr>
      <vt:lpstr>تمهيد:</vt:lpstr>
      <vt:lpstr>أولاً: المعرفة والفلسفة:</vt:lpstr>
      <vt:lpstr>الشريحة 5</vt:lpstr>
      <vt:lpstr>الشريحة 6</vt:lpstr>
      <vt:lpstr>الشريحة 7</vt:lpstr>
      <vt:lpstr>الشريحة 8</vt:lpstr>
      <vt:lpstr>ثانيا: نظرية المعرفة: </vt:lpstr>
      <vt:lpstr>الشريحة 10</vt:lpstr>
      <vt:lpstr>الشريحة 11</vt:lpstr>
      <vt:lpstr>الشريحة 12</vt:lpstr>
      <vt:lpstr>الشريحة 13</vt:lpstr>
      <vt:lpstr>الشريحة 14</vt:lpstr>
      <vt:lpstr>الشريحة 15</vt:lpstr>
      <vt:lpstr>ثالثاً: نظرية المعرفة والابستيمولوجيا:</vt:lpstr>
      <vt:lpstr>الشريحة 17</vt:lpstr>
      <vt:lpstr>الشريحة 18</vt:lpstr>
      <vt:lpstr>الشريحة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blahcene</cp:lastModifiedBy>
  <cp:revision>184</cp:revision>
  <dcterms:created xsi:type="dcterms:W3CDTF">2009-10-14T19:14:34Z</dcterms:created>
  <dcterms:modified xsi:type="dcterms:W3CDTF">2012-02-07T11:18:36Z</dcterms:modified>
</cp:coreProperties>
</file>