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05.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427" r:id="rId16"/>
    <p:sldId id="270" r:id="rId17"/>
    <p:sldId id="356" r:id="rId18"/>
    <p:sldId id="271" r:id="rId19"/>
    <p:sldId id="272" r:id="rId20"/>
    <p:sldId id="273" r:id="rId21"/>
    <p:sldId id="428" r:id="rId22"/>
    <p:sldId id="429" r:id="rId23"/>
    <p:sldId id="430" r:id="rId24"/>
    <p:sldId id="274" r:id="rId25"/>
    <p:sldId id="275" r:id="rId26"/>
    <p:sldId id="431" r:id="rId27"/>
    <p:sldId id="276" r:id="rId28"/>
    <p:sldId id="433" r:id="rId29"/>
    <p:sldId id="432" r:id="rId30"/>
    <p:sldId id="434" r:id="rId31"/>
    <p:sldId id="435" r:id="rId32"/>
    <p:sldId id="277" r:id="rId33"/>
    <p:sldId id="278" r:id="rId34"/>
    <p:sldId id="279" r:id="rId35"/>
    <p:sldId id="280" r:id="rId36"/>
    <p:sldId id="281" r:id="rId37"/>
    <p:sldId id="282" r:id="rId38"/>
    <p:sldId id="283" r:id="rId39"/>
    <p:sldId id="284" r:id="rId40"/>
    <p:sldId id="357" r:id="rId41"/>
    <p:sldId id="285" r:id="rId42"/>
    <p:sldId id="286" r:id="rId43"/>
    <p:sldId id="287" r:id="rId44"/>
    <p:sldId id="289" r:id="rId45"/>
    <p:sldId id="290" r:id="rId46"/>
    <p:sldId id="291" r:id="rId47"/>
    <p:sldId id="292" r:id="rId48"/>
    <p:sldId id="293" r:id="rId49"/>
    <p:sldId id="294" r:id="rId50"/>
    <p:sldId id="295" r:id="rId51"/>
    <p:sldId id="296" r:id="rId52"/>
    <p:sldId id="297" r:id="rId53"/>
    <p:sldId id="300" r:id="rId54"/>
    <p:sldId id="301" r:id="rId55"/>
    <p:sldId id="302" r:id="rId56"/>
    <p:sldId id="303" r:id="rId57"/>
    <p:sldId id="304" r:id="rId58"/>
    <p:sldId id="305" r:id="rId59"/>
    <p:sldId id="306" r:id="rId60"/>
    <p:sldId id="439" r:id="rId61"/>
    <p:sldId id="436" r:id="rId62"/>
    <p:sldId id="437" r:id="rId63"/>
    <p:sldId id="307" r:id="rId64"/>
    <p:sldId id="358" r:id="rId65"/>
    <p:sldId id="440" r:id="rId66"/>
    <p:sldId id="359" r:id="rId67"/>
    <p:sldId id="360" r:id="rId68"/>
    <p:sldId id="361" r:id="rId69"/>
    <p:sldId id="362" r:id="rId70"/>
    <p:sldId id="408" r:id="rId71"/>
    <p:sldId id="363" r:id="rId72"/>
    <p:sldId id="364" r:id="rId73"/>
    <p:sldId id="365" r:id="rId74"/>
    <p:sldId id="366" r:id="rId75"/>
    <p:sldId id="308" r:id="rId76"/>
    <p:sldId id="441" r:id="rId77"/>
    <p:sldId id="442" r:id="rId78"/>
    <p:sldId id="309" r:id="rId79"/>
    <p:sldId id="310" r:id="rId80"/>
    <p:sldId id="311" r:id="rId81"/>
    <p:sldId id="312" r:id="rId82"/>
    <p:sldId id="446" r:id="rId83"/>
    <p:sldId id="444" r:id="rId84"/>
    <p:sldId id="448" r:id="rId85"/>
    <p:sldId id="449" r:id="rId86"/>
    <p:sldId id="450" r:id="rId87"/>
    <p:sldId id="451" r:id="rId88"/>
    <p:sldId id="452" r:id="rId89"/>
    <p:sldId id="453" r:id="rId90"/>
    <p:sldId id="454" r:id="rId91"/>
    <p:sldId id="455" r:id="rId92"/>
    <p:sldId id="456" r:id="rId93"/>
    <p:sldId id="457" r:id="rId94"/>
    <p:sldId id="458" r:id="rId95"/>
    <p:sldId id="459" r:id="rId96"/>
    <p:sldId id="460" r:id="rId97"/>
    <p:sldId id="461" r:id="rId98"/>
    <p:sldId id="472" r:id="rId99"/>
    <p:sldId id="462" r:id="rId100"/>
    <p:sldId id="463" r:id="rId101"/>
    <p:sldId id="464" r:id="rId102"/>
    <p:sldId id="465" r:id="rId103"/>
    <p:sldId id="466" r:id="rId104"/>
    <p:sldId id="467" r:id="rId105"/>
    <p:sldId id="468" r:id="rId106"/>
    <p:sldId id="469" r:id="rId107"/>
    <p:sldId id="470" r:id="rId108"/>
    <p:sldId id="410" r:id="rId109"/>
    <p:sldId id="476" r:id="rId110"/>
    <p:sldId id="477" r:id="rId111"/>
    <p:sldId id="478" r:id="rId112"/>
    <p:sldId id="479" r:id="rId113"/>
    <p:sldId id="480" r:id="rId114"/>
    <p:sldId id="481" r:id="rId115"/>
    <p:sldId id="482" r:id="rId116"/>
    <p:sldId id="483" r:id="rId117"/>
    <p:sldId id="407" r:id="rId1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247" autoAdjust="0"/>
    <p:restoredTop sz="94660"/>
  </p:normalViewPr>
  <p:slideViewPr>
    <p:cSldViewPr>
      <p:cViewPr>
        <p:scale>
          <a:sx n="50" d="100"/>
          <a:sy n="50" d="100"/>
        </p:scale>
        <p:origin x="-690" y="-22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7C5927-780D-4361-98E9-3E3B14B18ADE}" type="datetimeFigureOut">
              <a:rPr lang="en-US" smtClean="0"/>
              <a:pPr/>
              <a:t>10/1/2017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844E18-4587-48D6-BF58-3C135B6BCDBF}"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E2973D4-639A-489D-923B-E56F55B59D74}" type="datetimeFigureOut">
              <a:rPr lang="en-US" smtClean="0"/>
              <a:pPr/>
              <a:t>10/1/2017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A400658-CE1A-414A-AF97-C5B6E496DDD1}"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2973D4-639A-489D-923B-E56F55B59D74}" type="datetimeFigureOut">
              <a:rPr lang="en-US" smtClean="0"/>
              <a:pPr/>
              <a:t>10/1/2017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A400658-CE1A-414A-AF97-C5B6E496DDD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2973D4-639A-489D-923B-E56F55B59D74}" type="datetimeFigureOut">
              <a:rPr lang="en-US" smtClean="0"/>
              <a:pPr/>
              <a:t>10/1/2017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A400658-CE1A-414A-AF97-C5B6E496DDD1}"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553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457200" y="6245225"/>
            <a:ext cx="2133600" cy="476250"/>
          </a:xfrm>
        </p:spPr>
        <p:txBody>
          <a:bodyPr/>
          <a:lstStyle>
            <a:lvl1pPr>
              <a:defRPr/>
            </a:lvl1pPr>
          </a:lstStyle>
          <a:p>
            <a:fld id="{3104AA41-C95B-4FE0-B47A-770596F15B23}" type="slidenum">
              <a:rPr lang="ar-SA"/>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2973D4-639A-489D-923B-E56F55B59D74}" type="datetimeFigureOut">
              <a:rPr lang="en-US" smtClean="0"/>
              <a:pPr/>
              <a:t>10/1/2017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A400658-CE1A-414A-AF97-C5B6E496DDD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2973D4-639A-489D-923B-E56F55B59D74}" type="datetimeFigureOut">
              <a:rPr lang="en-US" smtClean="0"/>
              <a:pPr/>
              <a:t>10/1/2017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A400658-CE1A-414A-AF97-C5B6E496DDD1}"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E2973D4-639A-489D-923B-E56F55B59D74}" type="datetimeFigureOut">
              <a:rPr lang="en-US" smtClean="0"/>
              <a:pPr/>
              <a:t>10/1/2017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A400658-CE1A-414A-AF97-C5B6E496DDD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E2973D4-639A-489D-923B-E56F55B59D74}" type="datetimeFigureOut">
              <a:rPr lang="en-US" smtClean="0"/>
              <a:pPr/>
              <a:t>10/1/2017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A400658-CE1A-414A-AF97-C5B6E496DDD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E2973D4-639A-489D-923B-E56F55B59D74}" type="datetimeFigureOut">
              <a:rPr lang="en-US" smtClean="0"/>
              <a:pPr/>
              <a:t>10/1/2017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A400658-CE1A-414A-AF97-C5B6E496DDD1}"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2973D4-639A-489D-923B-E56F55B59D74}" type="datetimeFigureOut">
              <a:rPr lang="en-US" smtClean="0"/>
              <a:pPr/>
              <a:t>10/1/2017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A400658-CE1A-414A-AF97-C5B6E496DDD1}"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2973D4-639A-489D-923B-E56F55B59D74}" type="datetimeFigureOut">
              <a:rPr lang="en-US" smtClean="0"/>
              <a:pPr/>
              <a:t>10/1/2017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A400658-CE1A-414A-AF97-C5B6E496DDD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2973D4-639A-489D-923B-E56F55B59D74}" type="datetimeFigureOut">
              <a:rPr lang="en-US" smtClean="0"/>
              <a:pPr/>
              <a:t>10/1/2017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A400658-CE1A-414A-AF97-C5B6E496DDD1}"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2973D4-639A-489D-923B-E56F55B59D74}" type="datetimeFigureOut">
              <a:rPr lang="en-US" smtClean="0"/>
              <a:pPr/>
              <a:t>10/1/2017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400658-CE1A-414A-AF97-C5B6E496DDD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733800"/>
            <a:ext cx="8001000" cy="2363161"/>
          </a:xfrm>
        </p:spPr>
        <p:txBody>
          <a:bodyPr>
            <a:noAutofit/>
          </a:bodyPr>
          <a:lstStyle/>
          <a:p>
            <a:r>
              <a:rPr lang="ar-SA" sz="6600" b="1" dirty="0" smtClean="0">
                <a:latin typeface="+mn-lt"/>
                <a:ea typeface="+mn-ea"/>
                <a:cs typeface="PT Bold Heading" pitchFamily="2" charset="-78"/>
              </a:rPr>
              <a:t> أدارة الخدمات الصحية – نسخة جديدة</a:t>
            </a:r>
            <a:r>
              <a:rPr lang="en-US" sz="4800" b="1" dirty="0" smtClean="0"/>
              <a:t/>
            </a:r>
            <a:br>
              <a:rPr lang="en-US" sz="4800" b="1" dirty="0" smtClean="0"/>
            </a:br>
            <a:r>
              <a:rPr lang="ar-SA" sz="6600" b="1" dirty="0" smtClean="0">
                <a:latin typeface="+mn-lt"/>
                <a:ea typeface="+mn-ea"/>
                <a:cs typeface="PT Bold Heading" pitchFamily="2" charset="-78"/>
              </a:rPr>
              <a:t>الفصل </a:t>
            </a:r>
            <a:r>
              <a:rPr lang="ar-SA" sz="6600" b="1" dirty="0" smtClean="0">
                <a:latin typeface="+mn-lt"/>
                <a:ea typeface="+mn-ea"/>
                <a:cs typeface="PT Bold Heading" pitchFamily="2" charset="-78"/>
              </a:rPr>
              <a:t>الاول 1438-1439</a:t>
            </a:r>
            <a:r>
              <a:rPr lang="ar-SA" sz="4800" b="1" dirty="0" smtClean="0"/>
              <a:t/>
            </a:r>
            <a:br>
              <a:rPr lang="ar-SA" sz="4800" b="1" dirty="0" smtClean="0"/>
            </a:br>
            <a:r>
              <a:rPr lang="en-US" sz="7200" b="1" dirty="0" smtClean="0">
                <a:latin typeface="Andalus" pitchFamily="18" charset="-78"/>
                <a:cs typeface="Andalus" pitchFamily="18" charset="-78"/>
              </a:rPr>
              <a:t>HHSM 302</a:t>
            </a:r>
            <a:endParaRPr lang="en-US" sz="4800" b="1" dirty="0">
              <a:latin typeface="Andalus" pitchFamily="18" charset="-78"/>
              <a:cs typeface="Andalus" pitchFamily="18" charset="-78"/>
            </a:endParaRPr>
          </a:p>
        </p:txBody>
      </p:sp>
      <p:sp>
        <p:nvSpPr>
          <p:cNvPr id="3" name="Subtitle 2"/>
          <p:cNvSpPr>
            <a:spLocks noGrp="1"/>
          </p:cNvSpPr>
          <p:nvPr>
            <p:ph type="subTitle" idx="1"/>
          </p:nvPr>
        </p:nvSpPr>
        <p:spPr>
          <a:xfrm>
            <a:off x="0" y="304800"/>
            <a:ext cx="8915400" cy="3429000"/>
          </a:xfrm>
        </p:spPr>
        <p:txBody>
          <a:bodyPr>
            <a:noAutofit/>
          </a:bodyPr>
          <a:lstStyle/>
          <a:p>
            <a:r>
              <a:rPr lang="ar-SA" sz="6600" dirty="0" smtClean="0">
                <a:solidFill>
                  <a:schemeClr val="tx1"/>
                </a:solidFill>
                <a:cs typeface="PT Bold Heading" pitchFamily="2" charset="-78"/>
              </a:rPr>
              <a:t>قسم إدارة الخدمات الصحية والمستشفيات </a:t>
            </a:r>
          </a:p>
          <a:p>
            <a:r>
              <a:rPr lang="ar-SA" sz="6600" dirty="0" smtClean="0">
                <a:solidFill>
                  <a:schemeClr val="tx1"/>
                </a:solidFill>
                <a:cs typeface="PT Bold Heading" pitchFamily="2" charset="-78"/>
              </a:rPr>
              <a:t>كلية الاعمال- رابغ</a:t>
            </a:r>
          </a:p>
          <a:p>
            <a:r>
              <a:rPr lang="ar-SA" sz="6600" dirty="0" smtClean="0">
                <a:solidFill>
                  <a:schemeClr val="tx1"/>
                </a:solidFill>
                <a:cs typeface="PT Bold Heading" pitchFamily="2" charset="-78"/>
              </a:rPr>
              <a:t>جامعة الملك عبد العزيز</a:t>
            </a:r>
          </a:p>
          <a:p>
            <a:r>
              <a:rPr lang="ar-SA" sz="6600" dirty="0" smtClean="0">
                <a:solidFill>
                  <a:schemeClr val="tx1"/>
                </a:solidFill>
              </a:rPr>
              <a:t> </a:t>
            </a:r>
            <a:endParaRPr lang="en-US" sz="6600"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ar-SA" sz="4000" b="1" dirty="0"/>
              <a:t>مكونات نظام الاداره </a:t>
            </a:r>
            <a:r>
              <a:rPr lang="ar-SA" sz="4000" b="1" dirty="0" smtClean="0"/>
              <a:t>الصحية:</a:t>
            </a:r>
            <a:endParaRPr lang="en-US" sz="4000" b="1" dirty="0"/>
          </a:p>
        </p:txBody>
      </p:sp>
      <p:sp>
        <p:nvSpPr>
          <p:cNvPr id="3" name="Content Placeholder 2"/>
          <p:cNvSpPr>
            <a:spLocks noGrp="1"/>
          </p:cNvSpPr>
          <p:nvPr>
            <p:ph idx="1"/>
          </p:nvPr>
        </p:nvSpPr>
        <p:spPr>
          <a:xfrm>
            <a:off x="381000" y="609600"/>
            <a:ext cx="8458200" cy="1447800"/>
          </a:xfrm>
        </p:spPr>
        <p:txBody>
          <a:bodyPr>
            <a:normAutofit lnSpcReduction="10000"/>
          </a:bodyPr>
          <a:lstStyle/>
          <a:p>
            <a:pPr algn="r" rtl="1"/>
            <a:r>
              <a:rPr lang="ar-SA" b="1" dirty="0">
                <a:cs typeface="Akhbar MT" pitchFamily="2" charset="-78"/>
              </a:rPr>
              <a:t>بالرغم </a:t>
            </a:r>
            <a:r>
              <a:rPr lang="ar-SA" b="1" dirty="0" err="1">
                <a:cs typeface="Akhbar MT" pitchFamily="2" charset="-78"/>
              </a:rPr>
              <a:t>ان</a:t>
            </a:r>
            <a:r>
              <a:rPr lang="ar-SA" b="1" dirty="0">
                <a:cs typeface="Akhbar MT" pitchFamily="2" charset="-78"/>
              </a:rPr>
              <a:t> المدير يحتفظ لنفسه بباقي </a:t>
            </a:r>
            <a:r>
              <a:rPr lang="ar-SA" b="1" dirty="0" err="1">
                <a:cs typeface="Akhbar MT" pitchFamily="2" charset="-78"/>
              </a:rPr>
              <a:t>السلطه</a:t>
            </a:r>
            <a:r>
              <a:rPr lang="ar-SA" b="1" dirty="0">
                <a:cs typeface="Akhbar MT" pitchFamily="2" charset="-78"/>
              </a:rPr>
              <a:t> بالرغم </a:t>
            </a:r>
            <a:r>
              <a:rPr lang="ar-SA" b="1" dirty="0" err="1">
                <a:cs typeface="Akhbar MT" pitchFamily="2" charset="-78"/>
              </a:rPr>
              <a:t>ان</a:t>
            </a:r>
            <a:r>
              <a:rPr lang="ar-SA" b="1" dirty="0">
                <a:cs typeface="Akhbar MT" pitchFamily="2" charset="-78"/>
              </a:rPr>
              <a:t> المدير </a:t>
            </a:r>
            <a:r>
              <a:rPr lang="ar-SA" b="1" dirty="0" err="1">
                <a:cs typeface="Akhbar MT" pitchFamily="2" charset="-78"/>
              </a:rPr>
              <a:t>الاداري</a:t>
            </a:r>
            <a:r>
              <a:rPr lang="ar-SA" b="1" dirty="0">
                <a:cs typeface="Akhbar MT" pitchFamily="2" charset="-78"/>
              </a:rPr>
              <a:t> يفوض ببعض </a:t>
            </a:r>
            <a:r>
              <a:rPr lang="ar-SA" b="1" dirty="0" err="1">
                <a:cs typeface="Akhbar MT" pitchFamily="2" charset="-78"/>
              </a:rPr>
              <a:t>السلطه</a:t>
            </a:r>
            <a:r>
              <a:rPr lang="ar-SA" b="1" dirty="0">
                <a:cs typeface="Akhbar MT" pitchFamily="2" charset="-78"/>
              </a:rPr>
              <a:t> </a:t>
            </a:r>
            <a:r>
              <a:rPr lang="ar-SA" b="1" dirty="0" err="1">
                <a:cs typeface="Akhbar MT" pitchFamily="2" charset="-78"/>
              </a:rPr>
              <a:t>والصلاحيه</a:t>
            </a:r>
            <a:r>
              <a:rPr lang="ar-SA" b="1" dirty="0">
                <a:cs typeface="Akhbar MT" pitchFamily="2" charset="-78"/>
              </a:rPr>
              <a:t> للمدراء </a:t>
            </a:r>
            <a:r>
              <a:rPr lang="ar-SA" b="1" dirty="0" err="1">
                <a:cs typeface="Akhbar MT" pitchFamily="2" charset="-78"/>
              </a:rPr>
              <a:t>والاقل</a:t>
            </a:r>
            <a:r>
              <a:rPr lang="ar-SA" b="1" dirty="0">
                <a:cs typeface="Akhbar MT" pitchFamily="2" charset="-78"/>
              </a:rPr>
              <a:t> منه </a:t>
            </a:r>
            <a:r>
              <a:rPr lang="ar-SA" b="1" dirty="0" err="1">
                <a:cs typeface="Akhbar MT" pitchFamily="2" charset="-78"/>
              </a:rPr>
              <a:t>الا</a:t>
            </a:r>
            <a:r>
              <a:rPr lang="ar-SA" b="1" dirty="0">
                <a:cs typeface="Akhbar MT" pitchFamily="2" charset="-78"/>
              </a:rPr>
              <a:t> انه يحتفظ لنفسه بباقي </a:t>
            </a:r>
            <a:r>
              <a:rPr lang="ar-SA" b="1" dirty="0" err="1">
                <a:cs typeface="Akhbar MT" pitchFamily="2" charset="-78"/>
              </a:rPr>
              <a:t>السلطه</a:t>
            </a:r>
            <a:r>
              <a:rPr lang="ar-SA" b="1" dirty="0">
                <a:cs typeface="Akhbar MT" pitchFamily="2" charset="-78"/>
              </a:rPr>
              <a:t> (صح </a:t>
            </a:r>
            <a:r>
              <a:rPr lang="ar-SA" b="1" dirty="0" err="1">
                <a:cs typeface="Akhbar MT" pitchFamily="2" charset="-78"/>
              </a:rPr>
              <a:t>او</a:t>
            </a:r>
            <a:r>
              <a:rPr lang="ar-SA" b="1" dirty="0">
                <a:cs typeface="Akhbar MT" pitchFamily="2" charset="-78"/>
              </a:rPr>
              <a:t> خطأ)</a:t>
            </a:r>
            <a:endParaRPr lang="en-US" b="1" dirty="0">
              <a:cs typeface="Akhbar MT" pitchFamily="2" charset="-78"/>
            </a:endParaRPr>
          </a:p>
          <a:p>
            <a:pPr algn="r" rtl="1"/>
            <a:endParaRPr lang="en-US" dirty="0"/>
          </a:p>
        </p:txBody>
      </p:sp>
      <p:pic>
        <p:nvPicPr>
          <p:cNvPr id="1026" name="صورة 10" descr="GetAttachment.jpg"/>
          <p:cNvPicPr>
            <a:picLocks noChangeAspect="1" noChangeArrowheads="1"/>
          </p:cNvPicPr>
          <p:nvPr/>
        </p:nvPicPr>
        <p:blipFill>
          <a:blip r:embed="rId2" cstate="print"/>
          <a:srcRect/>
          <a:stretch>
            <a:fillRect/>
          </a:stretch>
        </p:blipFill>
        <p:spPr bwMode="auto">
          <a:xfrm>
            <a:off x="0" y="1905000"/>
            <a:ext cx="9144000" cy="4953000"/>
          </a:xfrm>
          <a:prstGeom prst="rect">
            <a:avLst/>
          </a:prstGeom>
          <a:noFill/>
          <a:ln w="9525">
            <a:noFill/>
            <a:miter lim="800000"/>
            <a:headEnd/>
            <a:tailEnd/>
          </a:ln>
        </p:spPr>
      </p:pic>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0"/>
            <a:ext cx="8534400" cy="6858000"/>
          </a:xfrm>
        </p:spPr>
        <p:txBody>
          <a:bodyPr>
            <a:normAutofit lnSpcReduction="10000"/>
          </a:bodyPr>
          <a:lstStyle/>
          <a:p>
            <a:pPr algn="r" rtl="1">
              <a:buNone/>
            </a:pPr>
            <a:r>
              <a:rPr lang="ar-SA" dirty="0" smtClean="0"/>
              <a:t>2 -قياس الانجازات ومقارنتها مع المعايير</a:t>
            </a:r>
            <a:endParaRPr lang="en-US" dirty="0" smtClean="0"/>
          </a:p>
          <a:p>
            <a:pPr marL="514350" indent="-514350" algn="r" rtl="1">
              <a:buNone/>
            </a:pPr>
            <a:r>
              <a:rPr lang="ar-SA" dirty="0" smtClean="0"/>
              <a:t>    يمكن للمدير القيام بذلك من خلال:</a:t>
            </a:r>
            <a:endParaRPr lang="en-US" dirty="0" smtClean="0"/>
          </a:p>
          <a:p>
            <a:pPr marL="514350" lvl="0" indent="-514350" algn="r" rtl="1">
              <a:buFont typeface="+mj-lt"/>
              <a:buAutoNum type="alphaUcPeriod"/>
            </a:pPr>
            <a:r>
              <a:rPr lang="ar-SA" dirty="0" smtClean="0"/>
              <a:t>الملاحظه الشخصيه والاشراف المباشر على العاملين اثناء اداء اعمالهم</a:t>
            </a:r>
            <a:endParaRPr lang="en-US" dirty="0" smtClean="0"/>
          </a:p>
          <a:p>
            <a:pPr marL="514350" lvl="0" indent="-514350" algn="r" rtl="1">
              <a:buFont typeface="+mj-lt"/>
              <a:buAutoNum type="alphaUcPeriod"/>
            </a:pPr>
            <a:r>
              <a:rPr lang="ar-SA" dirty="0" smtClean="0"/>
              <a:t>التقارير التي تبين مستوى الانجاز الفعلي على اساس يومي او اسبوعي او شهري</a:t>
            </a:r>
            <a:endParaRPr lang="en-US" dirty="0" smtClean="0"/>
          </a:p>
          <a:p>
            <a:pPr lvl="0" algn="r" rtl="1">
              <a:buNone/>
            </a:pPr>
            <a:r>
              <a:rPr lang="ar-SA" dirty="0" smtClean="0"/>
              <a:t>3- تحليل اسباب الانحراف</a:t>
            </a:r>
            <a:endParaRPr lang="en-US" dirty="0" smtClean="0"/>
          </a:p>
          <a:p>
            <a:pPr algn="r" rtl="1"/>
            <a:r>
              <a:rPr lang="ar-SA" dirty="0" smtClean="0"/>
              <a:t>عندما تكشف الانجازات عن أي انحرافات فلابد للمدير من فحص وتحليل هذه الانحرافات لتحديد الاسباب الحقيقيه لها سواء كانت سلبيه ام ايجابيه فلابد من تفحصها لمعرفه الاسباب فاذا كان الانحراف السلبي يشير الى خطأ ما فإن الانحراف الايجابي يشير كذلك الى خطأ ما.</a:t>
            </a:r>
            <a:endParaRPr lang="en-US" dirty="0" smtClean="0"/>
          </a:p>
          <a:p>
            <a:pPr lvl="0" algn="r" rtl="1">
              <a:buNone/>
            </a:pPr>
            <a:r>
              <a:rPr lang="ar-SA" dirty="0" smtClean="0"/>
              <a:t>4- اتخاذ الاجراء التصحيحي:</a:t>
            </a:r>
            <a:endParaRPr lang="en-US" dirty="0" smtClean="0"/>
          </a:p>
          <a:p>
            <a:pPr algn="r"/>
            <a:endParaRPr lang="en-US"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6553200"/>
          </a:xfrm>
        </p:spPr>
        <p:txBody>
          <a:bodyPr>
            <a:normAutofit fontScale="92500" lnSpcReduction="10000"/>
          </a:bodyPr>
          <a:lstStyle/>
          <a:p>
            <a:pPr algn="r" rtl="1"/>
            <a:r>
              <a:rPr lang="ar-SA" b="1" dirty="0" smtClean="0"/>
              <a:t>متطلبات نظام الرقابه الفعال:</a:t>
            </a:r>
            <a:endParaRPr lang="en-US" b="1" dirty="0" smtClean="0"/>
          </a:p>
          <a:p>
            <a:pPr marL="514350" lvl="0" indent="-514350" algn="r" rtl="1">
              <a:buFont typeface="+mj-lt"/>
              <a:buAutoNum type="arabicPeriod"/>
            </a:pPr>
            <a:r>
              <a:rPr lang="ar-SA" dirty="0" smtClean="0"/>
              <a:t>مراعاه أهميه المدخلات والانشطه والمخرجات التي ستتم مراقبتها والمقصود بذلك هو مدى اهميه واولويه النشاط الذي سنراقبه نسبه الى الانشطه والمجالات الاخرى التي سيشملها نظام الرقابه.</a:t>
            </a:r>
            <a:endParaRPr lang="en-US" dirty="0" smtClean="0"/>
          </a:p>
          <a:p>
            <a:pPr marL="514350" lvl="0" indent="-514350" algn="r" rtl="1">
              <a:buFont typeface="+mj-lt"/>
              <a:buAutoNum type="arabicPeriod"/>
            </a:pPr>
            <a:r>
              <a:rPr lang="ar-SA" dirty="0" smtClean="0"/>
              <a:t>العائد الاقتصادي للرقابه : لابد للنظام الرقابه من ان يكون اقتصاديا من حيث تكلفه الرقابه فلا يعقل ان تفوق تكلفه الرقابه المردود الاقتصادي الناتج عنها.</a:t>
            </a:r>
            <a:endParaRPr lang="en-US" dirty="0" smtClean="0"/>
          </a:p>
          <a:p>
            <a:pPr marL="514350" lvl="0" indent="-514350" algn="r" rtl="1">
              <a:buFont typeface="+mj-lt"/>
              <a:buAutoNum type="arabicPeriod"/>
            </a:pPr>
            <a:r>
              <a:rPr lang="ar-SA" dirty="0" smtClean="0"/>
              <a:t>التوقيت المناسب لعمليه الرقابه ومعلومات التغذيه الراجعه .</a:t>
            </a:r>
            <a:endParaRPr lang="en-US" dirty="0" smtClean="0"/>
          </a:p>
          <a:p>
            <a:pPr marL="514350" lvl="0" indent="-514350" algn="r" rtl="1">
              <a:buFont typeface="+mj-lt"/>
              <a:buAutoNum type="arabicPeriod"/>
            </a:pPr>
            <a:r>
              <a:rPr lang="ar-SA" dirty="0" smtClean="0"/>
              <a:t>لابد لنظام الرقابه الفعال من ان يكون ذا نظره مستقبليه.</a:t>
            </a:r>
            <a:endParaRPr lang="en-US" dirty="0" smtClean="0"/>
          </a:p>
          <a:p>
            <a:pPr marL="514350" lvl="0" indent="-514350" algn="r" rtl="1">
              <a:buFont typeface="+mj-lt"/>
              <a:buAutoNum type="arabicPeriod"/>
            </a:pPr>
            <a:r>
              <a:rPr lang="ar-SA" dirty="0" smtClean="0"/>
              <a:t>لابد لنظام الرقابه من ان يكون مفهوما وبسيطا.</a:t>
            </a:r>
            <a:endParaRPr lang="en-US" dirty="0" smtClean="0"/>
          </a:p>
          <a:p>
            <a:pPr marL="514350" lvl="0" indent="-514350" algn="r" rtl="1">
              <a:buFont typeface="+mj-lt"/>
              <a:buAutoNum type="arabicPeriod"/>
            </a:pPr>
            <a:r>
              <a:rPr lang="ar-SA" dirty="0" smtClean="0"/>
              <a:t>لابد لنظام الرقابه من ان يشير الى الاجراء التصحيحي الواجب اتخاذه لمعالجه الانحرافات.</a:t>
            </a:r>
            <a:endParaRPr lang="en-US" dirty="0" smtClean="0"/>
          </a:p>
          <a:p>
            <a:pPr marL="514350" lvl="0" indent="-514350" algn="r" rtl="1">
              <a:buFont typeface="+mj-lt"/>
              <a:buAutoNum type="arabicPeriod"/>
            </a:pPr>
            <a:r>
              <a:rPr lang="ar-SA" dirty="0" smtClean="0"/>
              <a:t>لابد لنظام المراقبه أن يتصف بالمرونه والقدره على ادخال التغيرات والتعديلات عليه لمواجهه التغيير.</a:t>
            </a:r>
            <a:endParaRPr lang="en-US" dirty="0" smtClean="0"/>
          </a:p>
          <a:p>
            <a:pPr algn="r"/>
            <a:endParaRPr lang="en-US"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algn="r" rtl="1"/>
            <a:r>
              <a:rPr lang="ar-SA" dirty="0" smtClean="0"/>
              <a:t>مجالات الرقابه في منظمات الرعايه الصحيه:</a:t>
            </a:r>
            <a:endParaRPr lang="en-US" dirty="0" smtClean="0"/>
          </a:p>
          <a:p>
            <a:pPr algn="r" rtl="1"/>
            <a:r>
              <a:rPr lang="ar-SA" b="1" dirty="0" smtClean="0"/>
              <a:t>رقابه المدخلات :</a:t>
            </a:r>
            <a:endParaRPr lang="en-US" b="1" dirty="0" smtClean="0"/>
          </a:p>
          <a:p>
            <a:pPr algn="r" rtl="1"/>
            <a:r>
              <a:rPr lang="ar-SA" dirty="0" smtClean="0"/>
              <a:t>تستخدم للتاكد من وجود العناصر البشريه وقدرتها ومعاملاتها لضمان جوده خدماتها وجوده الادوات المتعدده المختلفه</a:t>
            </a:r>
            <a:endParaRPr lang="en-US" dirty="0" smtClean="0"/>
          </a:p>
          <a:p>
            <a:pPr algn="r" rtl="1"/>
            <a:r>
              <a:rPr lang="ar-SA" b="1" dirty="0" smtClean="0"/>
              <a:t>رقابه الانشطه:</a:t>
            </a:r>
            <a:endParaRPr lang="en-US" b="1" dirty="0" smtClean="0"/>
          </a:p>
          <a:p>
            <a:pPr marL="514350" indent="-514350" algn="r" rtl="1">
              <a:buNone/>
            </a:pPr>
            <a:r>
              <a:rPr lang="ar-SA" dirty="0" smtClean="0"/>
              <a:t>      لابد للمنظمه الصحيه من القيام بانشطه تنظيميه محدده هي:</a:t>
            </a:r>
            <a:endParaRPr lang="en-US" dirty="0" smtClean="0"/>
          </a:p>
          <a:p>
            <a:pPr marL="514350" lvl="0" indent="-514350" algn="r" rtl="1">
              <a:buFont typeface="+mj-lt"/>
              <a:buAutoNum type="arabicPeriod"/>
            </a:pPr>
            <a:r>
              <a:rPr lang="ar-SA" dirty="0" smtClean="0"/>
              <a:t>تصميم الهيكل التنظيمي القادر على تحقيق الاهداف المخططه سلفا كما تعكسه الدوائر والاقسام التي يمكن خلقها في التنظيم</a:t>
            </a:r>
            <a:endParaRPr lang="en-US" dirty="0" smtClean="0"/>
          </a:p>
          <a:p>
            <a:pPr marL="514350" lvl="0" indent="-514350" algn="r" rtl="1">
              <a:buFont typeface="+mj-lt"/>
              <a:buAutoNum type="arabicPeriod"/>
            </a:pPr>
            <a:r>
              <a:rPr lang="ar-SA" dirty="0" smtClean="0"/>
              <a:t>التنفيذ والتشغيل والاستخدام الفعلي للمدخلات لتحقيق الاهداف المحدده وما يتطلبه ذلك من تحفيز وقياده واشراف وتوجيه واتصالات .</a:t>
            </a:r>
            <a:endParaRPr lang="en-US" dirty="0" smtClean="0"/>
          </a:p>
          <a:p>
            <a:pPr algn="r" rtl="1"/>
            <a:r>
              <a:rPr lang="ar-SA" b="1" dirty="0" smtClean="0"/>
              <a:t>رقابه المخرجات:</a:t>
            </a:r>
            <a:endParaRPr lang="en-US" b="1" dirty="0" smtClean="0"/>
          </a:p>
          <a:p>
            <a:pPr algn="r" rtl="1"/>
            <a:r>
              <a:rPr lang="ar-SA" dirty="0" smtClean="0"/>
              <a:t>للتاكد من ان الاهداف الرئيسيه قد تم تحقيقها بالمستوى المطلوب كما وكيفا ولغايات التاكد تتبنى المنظمات الصحيه معايير يمكن معها قياس النتائج النهائيه للانشطه بمفاهيم كميه للقياس مثل العدد الاجمالي لحالات دخول للمستشفى وعدد الايام المرضيه ومعدلات اشغال الاسره وعدد العمليات الجراحيه ... الخ</a:t>
            </a:r>
            <a:endParaRPr lang="en-US" dirty="0" smtClean="0"/>
          </a:p>
          <a:p>
            <a:pPr algn="r"/>
            <a:endParaRPr lang="en-US"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553200"/>
          </a:xfrm>
        </p:spPr>
        <p:txBody>
          <a:bodyPr>
            <a:noAutofit/>
          </a:bodyPr>
          <a:lstStyle/>
          <a:p>
            <a:pPr algn="r" rtl="1">
              <a:buNone/>
            </a:pPr>
            <a:r>
              <a:rPr lang="ar-SA" sz="4400" b="1" dirty="0" smtClean="0"/>
              <a:t>طرق واساليب الرقابه:</a:t>
            </a:r>
            <a:endParaRPr lang="en-US" sz="4400" b="1" dirty="0" smtClean="0"/>
          </a:p>
          <a:p>
            <a:pPr algn="r" rtl="1">
              <a:buNone/>
            </a:pPr>
            <a:r>
              <a:rPr lang="ar-SA" sz="2800" b="1" dirty="0" smtClean="0"/>
              <a:t>1-التفتيش</a:t>
            </a:r>
            <a:r>
              <a:rPr lang="ar-SA" sz="2800" dirty="0" smtClean="0"/>
              <a:t>:</a:t>
            </a:r>
            <a:endParaRPr lang="en-US" sz="2800" dirty="0" smtClean="0"/>
          </a:p>
          <a:p>
            <a:pPr algn="r" rtl="1">
              <a:buNone/>
            </a:pPr>
            <a:r>
              <a:rPr lang="ar-SA" sz="2800" dirty="0" smtClean="0"/>
              <a:t>يهدف التفتيش كوسيله من وسائل الرقابه الى التاكد من سلامه الانشطه واتفاقها مع السيسات والانظمه المعتمده للتنفيذ وهو بذلك يتولى فحص سلامه الانشطه وعمليات التشغيل</a:t>
            </a:r>
            <a:endParaRPr lang="en-US" sz="2800" dirty="0" smtClean="0"/>
          </a:p>
          <a:p>
            <a:pPr algn="r" rtl="1">
              <a:buNone/>
            </a:pPr>
            <a:r>
              <a:rPr lang="ar-SA" sz="2800" b="1" dirty="0" smtClean="0"/>
              <a:t>2-الاشراف والملاحظه الشخصيه:</a:t>
            </a:r>
            <a:endParaRPr lang="en-US" sz="2800" b="1" dirty="0" smtClean="0"/>
          </a:p>
          <a:p>
            <a:pPr algn="r" rtl="1">
              <a:buNone/>
            </a:pPr>
            <a:r>
              <a:rPr lang="ar-SA" sz="2800" dirty="0" smtClean="0"/>
              <a:t>يشير الى قيام المدراء انفسهم بالملاحظه الشخصيه والاشراف المباشر على العاملين اثناء تاديتهم لاعمالهم للتعرف على الانجازات الفعليه ومقارنتها بالمعايير المحدده لاكتشاف الاخطاء والانحرافات وتصويبها فور حدوثها</a:t>
            </a:r>
            <a:endParaRPr lang="en-US" sz="2800" dirty="0" smtClean="0"/>
          </a:p>
          <a:p>
            <a:pPr algn="r" rtl="1">
              <a:buNone/>
            </a:pPr>
            <a:r>
              <a:rPr lang="ar-SA" sz="2800" b="1" dirty="0" smtClean="0"/>
              <a:t>3-تقارير سير الانشطه وقياس الانجازات:</a:t>
            </a:r>
            <a:endParaRPr lang="en-US" sz="2800" b="1" dirty="0" smtClean="0"/>
          </a:p>
          <a:p>
            <a:pPr algn="r" rtl="1">
              <a:buNone/>
            </a:pPr>
            <a:r>
              <a:rPr lang="ar-SA" sz="2800" dirty="0" smtClean="0"/>
              <a:t>تعتبر وسيله غايه في الاهميه لرقابه الانجازات ويعتمد المدراء على هذه التقارير المكتوبه لتقويم الانجازات والفعاليات حيث تمكن هذه التقارير من اتخاذ الاجراء اللازم وقت الحاجه وقد تكون يوميه او اسبوعيه او شهريه ويتم تحضيرها من قبل رؤساء الدوائر والانشطه وترفع الى الاداره لدراستها واتخاذ الاجراء التصحيحي المطلوب.</a:t>
            </a:r>
            <a:endParaRPr lang="en-US" sz="2800" dirty="0" smtClean="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867400"/>
          </a:xfrm>
        </p:spPr>
        <p:txBody>
          <a:bodyPr>
            <a:normAutofit fontScale="92500"/>
          </a:bodyPr>
          <a:lstStyle/>
          <a:p>
            <a:pPr algn="r" rtl="1">
              <a:buNone/>
            </a:pPr>
            <a:r>
              <a:rPr lang="ar-SA" b="1" dirty="0" smtClean="0"/>
              <a:t>4-نماذج استقصاء وتقويم الخدمات وصناديق الاقتراحات والشكاوي:</a:t>
            </a:r>
            <a:endParaRPr lang="en-US" b="1" dirty="0" smtClean="0"/>
          </a:p>
          <a:p>
            <a:pPr algn="r" rtl="1">
              <a:buNone/>
            </a:pPr>
            <a:r>
              <a:rPr lang="ar-SA" dirty="0" smtClean="0"/>
              <a:t>تلجأ اداره المنظمه تقويم جوده خدماتها عن طريق التعرف على اراء وملاحظات المرضى والزوار ومدى رضاهم عن هذه الخدمه باستعمال نماذج خاصه يتم توزيعها عليهم بهدف التعرف على مستوى الخدمه وجودتها كما تلجا الكثير من المنظمات الى وضع صناديق خاصخ بشكاوى ومقترحات المرضى وذويهم.</a:t>
            </a:r>
            <a:endParaRPr lang="en-US" dirty="0" smtClean="0"/>
          </a:p>
          <a:p>
            <a:pPr algn="r" rtl="1">
              <a:buNone/>
            </a:pPr>
            <a:r>
              <a:rPr lang="ar-SA" b="1" dirty="0" smtClean="0"/>
              <a:t>5-الموازنات التقديريه:</a:t>
            </a:r>
            <a:r>
              <a:rPr lang="ar-SA" dirty="0" smtClean="0"/>
              <a:t> الاسلوب الاكثر شيوعا واستعمالا في المنظمات الصحيه ومع ان الموازنات هي الخطط تترجم وتوضح الانشطه المتوقعه للمنظمه فان استعمال الموازنه هو لغايات رقابيه فقط . هناك عده انواع للموازنات(موازنه الصيانه-الطعام-الاجور-النفقات وغيرها)</a:t>
            </a:r>
            <a:endParaRPr lang="en-US" b="1" dirty="0" smtClean="0"/>
          </a:p>
          <a:p>
            <a:endParaRPr lang="en-US"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382000" cy="7086600"/>
          </a:xfrm>
        </p:spPr>
        <p:txBody>
          <a:bodyPr>
            <a:normAutofit fontScale="92500" lnSpcReduction="20000"/>
          </a:bodyPr>
          <a:lstStyle/>
          <a:p>
            <a:pPr algn="r" rtl="1"/>
            <a:r>
              <a:rPr lang="ar-SA" sz="3500" b="1" dirty="0" smtClean="0"/>
              <a:t>رقابه جوده الرعايه الطبيه:ترتكز على عدد من المبادئ والمواصفات كما يلي:</a:t>
            </a:r>
            <a:endParaRPr lang="en-US" sz="3500" b="1" dirty="0" smtClean="0"/>
          </a:p>
          <a:p>
            <a:pPr marL="514350" lvl="0" indent="-514350" algn="r" rtl="1">
              <a:buFont typeface="+mj-lt"/>
              <a:buAutoNum type="arabicPeriod"/>
            </a:pPr>
            <a:r>
              <a:rPr lang="ar-SA" dirty="0" smtClean="0"/>
              <a:t>الرعايه الطبيه الجيده تقتصر على ممارسه الطب العقلاني المبني على العلوم الطبيه</a:t>
            </a:r>
            <a:endParaRPr lang="en-US" dirty="0" smtClean="0"/>
          </a:p>
          <a:p>
            <a:pPr marL="514350" lvl="0" indent="-514350" algn="r" rtl="1">
              <a:buFont typeface="+mj-lt"/>
              <a:buAutoNum type="arabicPeriod"/>
            </a:pPr>
            <a:r>
              <a:rPr lang="ar-SA" dirty="0" smtClean="0"/>
              <a:t>الرعايه الطبيه الجيده ترتكز على الجوانب الوقائيه</a:t>
            </a:r>
            <a:endParaRPr lang="en-US" dirty="0" smtClean="0"/>
          </a:p>
          <a:p>
            <a:pPr marL="514350" lvl="0" indent="-514350" algn="r" rtl="1">
              <a:buFont typeface="+mj-lt"/>
              <a:buAutoNum type="arabicPeriod"/>
            </a:pPr>
            <a:r>
              <a:rPr lang="ar-SA" dirty="0" smtClean="0"/>
              <a:t>تتطلب الرعايه الطبيه الجيده التعاون الواعي والمفهم بين الافراد والاطباء</a:t>
            </a:r>
            <a:endParaRPr lang="en-US" dirty="0" smtClean="0"/>
          </a:p>
          <a:p>
            <a:pPr marL="514350" lvl="0" indent="-514350" algn="r" rtl="1">
              <a:buFont typeface="+mj-lt"/>
              <a:buAutoNum type="arabicPeriod"/>
            </a:pPr>
            <a:r>
              <a:rPr lang="ar-SA" dirty="0" smtClean="0"/>
              <a:t>الرعايه الطبيه الجيده هي التي تتعامل مع المريض ككل</a:t>
            </a:r>
            <a:endParaRPr lang="en-US" dirty="0" smtClean="0"/>
          </a:p>
          <a:p>
            <a:pPr marL="514350" lvl="0" indent="-514350" algn="r" rtl="1">
              <a:buFont typeface="+mj-lt"/>
              <a:buAutoNum type="arabicPeriod"/>
            </a:pPr>
            <a:r>
              <a:rPr lang="ar-SA" dirty="0" smtClean="0"/>
              <a:t>ان الرعايه الطبيه الجيده هي التي تحافظ على علاقات شخصيه مستمره بين الطبيب والمعالج والمريض</a:t>
            </a:r>
            <a:endParaRPr lang="en-US" dirty="0" smtClean="0"/>
          </a:p>
          <a:p>
            <a:pPr marL="514350" lvl="0" indent="-514350" algn="r" rtl="1">
              <a:buFont typeface="+mj-lt"/>
              <a:buAutoNum type="arabicPeriod"/>
            </a:pPr>
            <a:r>
              <a:rPr lang="ar-SA" dirty="0" smtClean="0"/>
              <a:t> ان الرعايه الطبيه الجيده هي التي يتم تنسيقها مع الخدمات الاجتماعيه</a:t>
            </a:r>
            <a:endParaRPr lang="en-US" dirty="0" smtClean="0"/>
          </a:p>
          <a:p>
            <a:pPr marL="514350" lvl="0" indent="-514350" algn="r" rtl="1">
              <a:buFont typeface="+mj-lt"/>
              <a:buAutoNum type="arabicPeriod"/>
            </a:pPr>
            <a:r>
              <a:rPr lang="ar-SA" dirty="0" smtClean="0"/>
              <a:t>ان الرعايه الطبيه الجيده هي التي تنسق كافه انواع الخدمات الطبيه بمستوياتها المختلفه</a:t>
            </a:r>
            <a:endParaRPr lang="en-US" dirty="0" smtClean="0"/>
          </a:p>
          <a:p>
            <a:pPr marL="514350" lvl="0" indent="-514350" algn="r" rtl="1">
              <a:buFont typeface="+mj-lt"/>
              <a:buAutoNum type="arabicPeriod"/>
            </a:pPr>
            <a:r>
              <a:rPr lang="ar-SA" dirty="0" smtClean="0"/>
              <a:t>ان الرعايه الطبيه الجيده هي التي تتضمن تطبيق واستعمال كافه الخدمات الضروريه للطب الحديث</a:t>
            </a:r>
            <a:endParaRPr lang="en-US" dirty="0" smtClean="0"/>
          </a:p>
          <a:p>
            <a:pPr algn="r"/>
            <a:endParaRPr lang="en-US"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629400"/>
          </a:xfrm>
        </p:spPr>
        <p:txBody>
          <a:bodyPr>
            <a:normAutofit fontScale="92500" lnSpcReduction="10000"/>
          </a:bodyPr>
          <a:lstStyle/>
          <a:p>
            <a:pPr algn="r" rtl="1"/>
            <a:r>
              <a:rPr lang="ar-SA" dirty="0" smtClean="0"/>
              <a:t>رقابه جوده خدمات الاطباء:</a:t>
            </a:r>
            <a:endParaRPr lang="en-US" dirty="0" smtClean="0"/>
          </a:p>
          <a:p>
            <a:pPr marL="514350" indent="-514350" algn="r" rtl="1">
              <a:buFont typeface="+mj-lt"/>
              <a:buAutoNum type="arabicPeriod"/>
            </a:pPr>
            <a:r>
              <a:rPr lang="ar-SA" dirty="0" smtClean="0"/>
              <a:t>التدقيق الطبي: هو عباره عن دراسه تاريخيه او استرجاعيه للملفات الطبيه للمرضى المخرجين من المستشفى للتعرف على مدى جوده الخدمه الطبيه التي تلقاها هؤلاء المرضى اثناء تواجدهم في المستشفى وتعرف الجوده في التدقيق الطبي بدرجه التطابق والانسجام مع المعاير المقبوله للجوده من حيث المبادئ العلميه والممارسه الطبيه المقبوله والمتعارف عليها مهنياً</a:t>
            </a:r>
            <a:endParaRPr lang="en-US" dirty="0" smtClean="0"/>
          </a:p>
          <a:p>
            <a:pPr marL="514350" indent="-514350" algn="r" rtl="1">
              <a:buFont typeface="+mj-lt"/>
              <a:buAutoNum type="arabicPeriod"/>
            </a:pPr>
            <a:r>
              <a:rPr lang="ar-SA" dirty="0" smtClean="0"/>
              <a:t>وتتضمن مراجعه الزملاء قيام بعض الاطباء بمراجعه جوده الرعايه الطبيه التي يقدمها اطباء اخرون زملاء لهم على اساس الدراسه الاسترجاعيه للرعايه التي تم تقديمها للمرضى بعد تخرجهم من المستشفى او على اساس الدراسه المستقله التي يجري تقديمها للمرضة في المستشفى او على اساس مستمر مثل مراجعه استخدام برنامج برنامج الجوده النوعيه وهو عباره عن برنامج لمراجعه الاستخدام ثم وضعه من قبل المستشفيات الامريكيه والتي تم عمله اثناء اقامه المريض في المستشفى</a:t>
            </a:r>
            <a:endParaRPr lang="en-US" dirty="0" smtClean="0"/>
          </a:p>
          <a:p>
            <a:pPr algn="r"/>
            <a:endParaRPr 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rtl="1"/>
            <a:r>
              <a:rPr lang="ar-SA" sz="3600" b="1" dirty="0" smtClean="0"/>
              <a:t>ولضمان جوده الرعايه الطبيه تركز المستشفى على عده امور:</a:t>
            </a:r>
            <a:endParaRPr lang="en-US" sz="3600" b="1" dirty="0" smtClean="0"/>
          </a:p>
          <a:p>
            <a:pPr marL="514350" lvl="0" indent="-514350" algn="r" rtl="1">
              <a:buFont typeface="+mj-lt"/>
              <a:buAutoNum type="arabicPeriod"/>
            </a:pPr>
            <a:r>
              <a:rPr lang="ar-SA" dirty="0" smtClean="0"/>
              <a:t>تقييم مؤهلات وخبرات الاطباء عند التوظيف او الترقيه من قبل لجنه خاصه لاستخدام العناصر البشريه المؤهله</a:t>
            </a:r>
            <a:endParaRPr lang="en-US" dirty="0" smtClean="0"/>
          </a:p>
          <a:p>
            <a:pPr marL="514350" lvl="0" indent="-514350" algn="r" rtl="1">
              <a:buFont typeface="+mj-lt"/>
              <a:buAutoNum type="arabicPeriod"/>
            </a:pPr>
            <a:r>
              <a:rPr lang="ar-SA" dirty="0" smtClean="0"/>
              <a:t>التركيز على الوسائل الوقائيه التي من شانها تحسين جوده الخدمه الطبيه مثل رقابه وضبط العدوى وانتقال الامراض داخل المستشفى وذلك من خلال لجان متخصصه فنيه هي لجنه التحكم بالعدوى</a:t>
            </a:r>
            <a:endParaRPr lang="en-US" dirty="0" smtClean="0"/>
          </a:p>
          <a:p>
            <a:pPr marL="514350" lvl="0" indent="-514350" algn="r" rtl="1">
              <a:buFont typeface="+mj-lt"/>
              <a:buAutoNum type="arabicPeriod"/>
            </a:pPr>
            <a:r>
              <a:rPr lang="ar-SA" dirty="0" smtClean="0"/>
              <a:t>تقيم ورقابه جوده الرعايه الطبيه من خلال التدقيق الطبي الاسترجاعي ومراجعه الاستخدام</a:t>
            </a:r>
            <a:endParaRPr lang="en-US" dirty="0" smtClean="0"/>
          </a:p>
          <a:p>
            <a:pPr marL="514350" lvl="0" indent="-514350" algn="r" rtl="1">
              <a:buFont typeface="+mj-lt"/>
              <a:buAutoNum type="arabicPeriod"/>
            </a:pPr>
            <a:r>
              <a:rPr lang="ar-SA" dirty="0" smtClean="0"/>
              <a:t>التركيز على تصميم البرامج التعليم الطبي المستمر على ضوء الاحتياجات التعليميه التدريبيه ومراجعه الاستخدام</a:t>
            </a:r>
            <a:endParaRPr lang="en-US" dirty="0" smtClean="0"/>
          </a:p>
          <a:p>
            <a:pPr algn="r" rtl="1"/>
            <a:endParaRPr 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smtClean="0"/>
              <a:t>الفصل الخامس </a:t>
            </a:r>
            <a:endParaRPr lang="en-US" b="1" dirty="0"/>
          </a:p>
        </p:txBody>
      </p:sp>
      <p:sp>
        <p:nvSpPr>
          <p:cNvPr id="3" name="Content Placeholder 2"/>
          <p:cNvSpPr>
            <a:spLocks noGrp="1"/>
          </p:cNvSpPr>
          <p:nvPr>
            <p:ph idx="1"/>
          </p:nvPr>
        </p:nvSpPr>
        <p:spPr/>
        <p:txBody>
          <a:bodyPr/>
          <a:lstStyle/>
          <a:p>
            <a:pPr algn="ctr" rtl="1"/>
            <a:r>
              <a:rPr lang="ar-SA" sz="8000" dirty="0" smtClean="0"/>
              <a:t>القيادة في المنظمة الصحية</a:t>
            </a:r>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914400" y="228600"/>
            <a:ext cx="7391400" cy="1143000"/>
          </a:xfrm>
        </p:spPr>
        <p:txBody>
          <a:bodyPr>
            <a:noAutofit/>
          </a:bodyPr>
          <a:lstStyle/>
          <a:p>
            <a:pPr rtl="1"/>
            <a:r>
              <a:rPr lang="ar-SA" sz="8000" dirty="0">
                <a:cs typeface="mohammad bold art 1" pitchFamily="2" charset="-78"/>
              </a:rPr>
              <a:t>مفهوم القيادة</a:t>
            </a:r>
            <a:endParaRPr lang="en-US" sz="8000" dirty="0">
              <a:cs typeface="mohammad bold art 1" pitchFamily="2" charset="-78"/>
            </a:endParaRPr>
          </a:p>
        </p:txBody>
      </p:sp>
      <p:sp>
        <p:nvSpPr>
          <p:cNvPr id="5123" name="Rectangle 3"/>
          <p:cNvSpPr>
            <a:spLocks noGrp="1" noChangeArrowheads="1"/>
          </p:cNvSpPr>
          <p:nvPr>
            <p:ph type="body" sz="half" idx="1"/>
          </p:nvPr>
        </p:nvSpPr>
        <p:spPr>
          <a:xfrm>
            <a:off x="685800" y="1828800"/>
            <a:ext cx="8077200" cy="3200400"/>
          </a:xfrm>
        </p:spPr>
        <p:txBody>
          <a:bodyPr>
            <a:normAutofit/>
          </a:bodyPr>
          <a:lstStyle/>
          <a:p>
            <a:pPr algn="r" rtl="1"/>
            <a:r>
              <a:rPr lang="ar-SA" sz="4400" b="1" dirty="0">
                <a:cs typeface="mohammad bold art 1" pitchFamily="2" charset="-78"/>
              </a:rPr>
              <a:t>القيادة لغة:</a:t>
            </a:r>
          </a:p>
          <a:p>
            <a:pPr algn="r" rtl="1"/>
            <a:r>
              <a:rPr lang="ar-SA" sz="4400" b="1" dirty="0">
                <a:cs typeface="mohammad bold art 1" pitchFamily="2" charset="-78"/>
              </a:rPr>
              <a:t>قال ابن منظور: القَوْدُ : نقيض السَّوق، يقود الدابة من أمامها، ويسوقها من خلفها، فالقود من أمام والسوق من خلف والاسم من ذلك كله القِيادَة .</a:t>
            </a:r>
            <a:endParaRPr lang="en-US" sz="4400" b="1" dirty="0">
              <a:cs typeface="mohammad bold art 1" pitchFamily="2" charset="-78"/>
            </a:endParaRPr>
          </a:p>
        </p:txBody>
      </p:sp>
    </p:spTree>
  </p:cSld>
  <p:clrMapOvr>
    <a:masterClrMapping/>
  </p:clrMapOvr>
  <p:transition>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33400"/>
          </a:xfrm>
        </p:spPr>
        <p:txBody>
          <a:bodyPr>
            <a:normAutofit fontScale="90000"/>
          </a:bodyPr>
          <a:lstStyle/>
          <a:p>
            <a:r>
              <a:rPr lang="ar-SA" sz="5400" b="1" dirty="0" smtClean="0">
                <a:effectLst>
                  <a:outerShdw blurRad="38100" dist="38100" dir="2700000" algn="tl">
                    <a:srgbClr val="000000">
                      <a:alpha val="43137"/>
                    </a:srgbClr>
                  </a:outerShdw>
                </a:effectLst>
                <a:cs typeface="Akhbar MT" pitchFamily="2" charset="-78"/>
              </a:rPr>
              <a:t>العمليه </a:t>
            </a:r>
            <a:r>
              <a:rPr lang="ar-SA" sz="5400" b="1" dirty="0">
                <a:effectLst>
                  <a:outerShdw blurRad="38100" dist="38100" dir="2700000" algn="tl">
                    <a:srgbClr val="000000">
                      <a:alpha val="43137"/>
                    </a:srgbClr>
                  </a:outerShdw>
                </a:effectLst>
                <a:cs typeface="Akhbar MT" pitchFamily="2" charset="-78"/>
              </a:rPr>
              <a:t>الإداريه في المنظمه </a:t>
            </a:r>
            <a:r>
              <a:rPr lang="ar-SA" sz="5400" b="1" dirty="0" smtClean="0">
                <a:effectLst>
                  <a:outerShdw blurRad="38100" dist="38100" dir="2700000" algn="tl">
                    <a:srgbClr val="000000">
                      <a:alpha val="43137"/>
                    </a:srgbClr>
                  </a:outerShdw>
                </a:effectLst>
                <a:cs typeface="Akhbar MT" pitchFamily="2" charset="-78"/>
              </a:rPr>
              <a:t>الصحيه</a:t>
            </a:r>
            <a:endParaRPr lang="en-US" sz="5400" b="1" dirty="0">
              <a:effectLst>
                <a:outerShdw blurRad="38100" dist="38100" dir="2700000" algn="tl">
                  <a:srgbClr val="000000">
                    <a:alpha val="43137"/>
                  </a:srgbClr>
                </a:outerShdw>
              </a:effectLst>
              <a:cs typeface="Akhbar MT" pitchFamily="2" charset="-78"/>
            </a:endParaRPr>
          </a:p>
        </p:txBody>
      </p:sp>
      <p:sp>
        <p:nvSpPr>
          <p:cNvPr id="3" name="Content Placeholder 2"/>
          <p:cNvSpPr>
            <a:spLocks noGrp="1"/>
          </p:cNvSpPr>
          <p:nvPr>
            <p:ph idx="1"/>
          </p:nvPr>
        </p:nvSpPr>
        <p:spPr>
          <a:xfrm>
            <a:off x="0" y="914400"/>
            <a:ext cx="9144000" cy="5715000"/>
          </a:xfrm>
        </p:spPr>
        <p:txBody>
          <a:bodyPr>
            <a:normAutofit/>
          </a:bodyPr>
          <a:lstStyle/>
          <a:p>
            <a:pPr algn="r" rtl="1"/>
            <a:r>
              <a:rPr lang="ar-SA" b="1" dirty="0">
                <a:cs typeface="Akhbar MT" pitchFamily="2" charset="-78"/>
              </a:rPr>
              <a:t>لعل السبب وراء هذا الاهتمام والتركيز على المؤسسات الصحيه التي تقدم هذه الخدمات يعود الى ارتفاع تكلفه هذه الخدمات والاتجاه المتصاعد لهذه التكلفه من جهه ونوعيه هذه الخدمات من جهه اخرى وخاصه الخدمات العلاجيه التي تقدم عن طريق </a:t>
            </a:r>
            <a:r>
              <a:rPr lang="ar-SA" b="1" dirty="0" smtClean="0">
                <a:cs typeface="Akhbar MT" pitchFamily="2" charset="-78"/>
              </a:rPr>
              <a:t>المستشفيات</a:t>
            </a:r>
          </a:p>
          <a:p>
            <a:pPr algn="r" rtl="1"/>
            <a:r>
              <a:rPr lang="ar-SA" b="1" dirty="0" smtClean="0">
                <a:cs typeface="Akhbar MT" pitchFamily="2" charset="-78"/>
              </a:rPr>
              <a:t>طبيعة الخدمات </a:t>
            </a:r>
            <a:r>
              <a:rPr lang="ar-SA" b="1" dirty="0">
                <a:cs typeface="Akhbar MT" pitchFamily="2" charset="-78"/>
              </a:rPr>
              <a:t>الصحيه </a:t>
            </a:r>
            <a:r>
              <a:rPr lang="ar-SA" b="1" dirty="0" smtClean="0">
                <a:cs typeface="Akhbar MT" pitchFamily="2" charset="-78"/>
              </a:rPr>
              <a:t>انها ذات </a:t>
            </a:r>
            <a:r>
              <a:rPr lang="ar-SA" b="1" dirty="0">
                <a:cs typeface="Akhbar MT" pitchFamily="2" charset="-78"/>
              </a:rPr>
              <a:t>طبيعه خدميه تنتج وتقدم بواسطه الانسان </a:t>
            </a:r>
            <a:r>
              <a:rPr lang="ar-SA" b="1" dirty="0" smtClean="0">
                <a:cs typeface="Akhbar MT" pitchFamily="2" charset="-78"/>
              </a:rPr>
              <a:t>.</a:t>
            </a:r>
          </a:p>
          <a:p>
            <a:pPr algn="r" rtl="1"/>
            <a:r>
              <a:rPr lang="ar-SA" b="1" dirty="0" smtClean="0">
                <a:cs typeface="Akhbar MT" pitchFamily="2" charset="-78"/>
              </a:rPr>
              <a:t>بالتالي فان </a:t>
            </a:r>
            <a:r>
              <a:rPr lang="ar-SA" b="1" dirty="0">
                <a:cs typeface="Akhbar MT" pitchFamily="2" charset="-78"/>
              </a:rPr>
              <a:t>القيم الاعظم من هذه التكلفه </a:t>
            </a:r>
            <a:r>
              <a:rPr lang="ar-SA" sz="2800" b="1" dirty="0">
                <a:cs typeface="Akhbar MT" pitchFamily="2" charset="-78"/>
              </a:rPr>
              <a:t>والبالغ60_70</a:t>
            </a:r>
            <a:r>
              <a:rPr lang="ar-SA" b="1" dirty="0">
                <a:cs typeface="Akhbar MT" pitchFamily="2" charset="-78"/>
              </a:rPr>
              <a:t>% من التكلفه الكليه لهذه الخدمات </a:t>
            </a:r>
            <a:r>
              <a:rPr lang="ar-SA" b="1" dirty="0" smtClean="0">
                <a:cs typeface="Akhbar MT" pitchFamily="2" charset="-78"/>
              </a:rPr>
              <a:t>تذهب </a:t>
            </a:r>
            <a:r>
              <a:rPr lang="ar-SA" b="1" dirty="0">
                <a:cs typeface="Akhbar MT" pitchFamily="2" charset="-78"/>
              </a:rPr>
              <a:t>كأجور ومرتبات للعنصر البشري الذي يقوم على تزويد هذه الخدمات </a:t>
            </a:r>
            <a:r>
              <a:rPr lang="ar-SA" b="1" dirty="0" smtClean="0">
                <a:cs typeface="Akhbar MT" pitchFamily="2" charset="-78"/>
              </a:rPr>
              <a:t>.</a:t>
            </a:r>
          </a:p>
          <a:p>
            <a:pPr algn="r" rtl="1"/>
            <a:r>
              <a:rPr lang="ar-SA" b="1" dirty="0" smtClean="0">
                <a:cs typeface="Akhbar MT" pitchFamily="2" charset="-78"/>
              </a:rPr>
              <a:t> وياتي التركيز </a:t>
            </a:r>
            <a:r>
              <a:rPr lang="ar-SA" b="1" dirty="0">
                <a:cs typeface="Akhbar MT" pitchFamily="2" charset="-78"/>
              </a:rPr>
              <a:t>على القطاع المستشفيات كمزود رئيسي لهذه الخدمات بغرض التحسين وزياده فعاليه العمليه الاداريه فيها بشكل يضمن حسن استغلال الموارد المتاحه لها وخاصه العنصر البشري.</a:t>
            </a:r>
            <a:endParaRPr lang="en-US" b="1" dirty="0">
              <a:cs typeface="Akhbar MT" pitchFamily="2" charset="-78"/>
            </a:endParaRPr>
          </a:p>
          <a:p>
            <a:pPr algn="r" rtl="1"/>
            <a:endParaRPr lang="en-US" dirty="0">
              <a:cs typeface="Akhbar MT" pitchFamily="2" charset="-78"/>
            </a:endParaRP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304800"/>
            <a:ext cx="8229600" cy="1143000"/>
          </a:xfrm>
        </p:spPr>
        <p:txBody>
          <a:bodyPr>
            <a:normAutofit/>
          </a:bodyPr>
          <a:lstStyle/>
          <a:p>
            <a:pPr rtl="1"/>
            <a:r>
              <a:rPr lang="ar-SA" sz="6000" b="1" dirty="0">
                <a:cs typeface="mohammad bold art 1" pitchFamily="2" charset="-78"/>
              </a:rPr>
              <a:t>تعريف </a:t>
            </a:r>
            <a:r>
              <a:rPr lang="ar-SA" sz="6000" b="1">
                <a:cs typeface="mohammad bold art 1" pitchFamily="2" charset="-78"/>
              </a:rPr>
              <a:t>القيادة </a:t>
            </a:r>
            <a:r>
              <a:rPr lang="ar-SA" sz="6000" b="1" smtClean="0">
                <a:cs typeface="mohammad bold art 1" pitchFamily="2" charset="-78"/>
              </a:rPr>
              <a:t>اصطلاحا:</a:t>
            </a:r>
            <a:endParaRPr lang="en-US" sz="6000" b="1" dirty="0">
              <a:cs typeface="mohammad bold art 1" pitchFamily="2" charset="-78"/>
            </a:endParaRPr>
          </a:p>
        </p:txBody>
      </p:sp>
      <p:sp>
        <p:nvSpPr>
          <p:cNvPr id="6147" name="Rectangle 3"/>
          <p:cNvSpPr>
            <a:spLocks noGrp="1" noChangeArrowheads="1"/>
          </p:cNvSpPr>
          <p:nvPr>
            <p:ph idx="1"/>
          </p:nvPr>
        </p:nvSpPr>
        <p:spPr>
          <a:xfrm>
            <a:off x="304800" y="1524000"/>
            <a:ext cx="8839200" cy="4800600"/>
          </a:xfrm>
        </p:spPr>
        <p:txBody>
          <a:bodyPr>
            <a:noAutofit/>
          </a:bodyPr>
          <a:lstStyle/>
          <a:p>
            <a:pPr algn="r" rtl="1"/>
            <a:r>
              <a:rPr lang="ar-SA" sz="4400" b="1" dirty="0">
                <a:cs typeface="AL-Mohanad Bold" pitchFamily="2" charset="-78"/>
              </a:rPr>
              <a:t>يرى وارن بينيس (</a:t>
            </a:r>
            <a:r>
              <a:rPr lang="en-US" sz="4400" b="1" dirty="0" err="1">
                <a:cs typeface="AL-Mohanad Bold" pitchFamily="2" charset="-78"/>
              </a:rPr>
              <a:t>warran</a:t>
            </a:r>
            <a:r>
              <a:rPr lang="en-US" sz="4400" b="1" dirty="0">
                <a:cs typeface="AL-Mohanad Bold" pitchFamily="2" charset="-78"/>
              </a:rPr>
              <a:t> </a:t>
            </a:r>
            <a:r>
              <a:rPr lang="en-US" sz="4400" b="1" dirty="0" err="1">
                <a:cs typeface="AL-Mohanad Bold" pitchFamily="2" charset="-78"/>
              </a:rPr>
              <a:t>bennis</a:t>
            </a:r>
            <a:r>
              <a:rPr lang="ar-SA" sz="4400" b="1" dirty="0">
                <a:cs typeface="AL-Mohanad Bold" pitchFamily="2" charset="-78"/>
              </a:rPr>
              <a:t>) وهو من أشهر أساتذة الإدارة في أمريكا صدر له خلال الثلاثين عاماً ما لا يقل عن عشرين كتاباً أن الغموض والتضارب في عدم وضوح الصورة لكل من يريد أن يتعلم القيادة سببه كثرة الكتابات التي لا تحدد إطار القيادة وكيف يمكن أن نوصلها إلى المدير ليصبح </a:t>
            </a:r>
            <a:r>
              <a:rPr lang="ar-SA" sz="4400" b="1" dirty="0" smtClean="0">
                <a:cs typeface="AL-Mohanad Bold" pitchFamily="2" charset="-78"/>
              </a:rPr>
              <a:t>قائداً.</a:t>
            </a:r>
            <a:r>
              <a:rPr lang="en-US" sz="4400" b="1" dirty="0" smtClean="0">
                <a:cs typeface="AL-Mohanad Bold" pitchFamily="2" charset="-78"/>
              </a:rPr>
              <a:t> </a:t>
            </a:r>
            <a:endParaRPr lang="en-US" sz="4400" b="1" dirty="0">
              <a:cs typeface="AL-Mohanad Bold" pitchFamily="2" charset="-78"/>
            </a:endParaRPr>
          </a:p>
        </p:txBody>
      </p:sp>
    </p:spTree>
  </p:cSld>
  <p:clrMapOvr>
    <a:masterClrMapping/>
  </p:clrMapOvr>
  <p:transition>
    <p:fade thruBlk="1"/>
  </p:transition>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a:xfrm>
            <a:off x="0" y="685800"/>
            <a:ext cx="9144000" cy="5334000"/>
          </a:xfrm>
        </p:spPr>
        <p:txBody>
          <a:bodyPr>
            <a:noAutofit/>
          </a:bodyPr>
          <a:lstStyle/>
          <a:p>
            <a:pPr algn="r" rtl="1"/>
            <a:r>
              <a:rPr lang="ar-SA" sz="4800" b="1" dirty="0">
                <a:cs typeface="AL-Mohanad Bold" pitchFamily="2" charset="-78"/>
              </a:rPr>
              <a:t>في دراسة هيث وزملاؤه عام 1979 م ، عرفوا القيادة بأنها :</a:t>
            </a:r>
          </a:p>
          <a:p>
            <a:pPr algn="r" rtl="1"/>
            <a:r>
              <a:rPr lang="ar-SA" sz="4800" b="1" dirty="0">
                <a:cs typeface="AL-Mohanad Bold" pitchFamily="2" charset="-78"/>
              </a:rPr>
              <a:t> 	نشاط وفعالية تحتوي على التأثير على سلوك الآخرين كأفراد وجماعات نحو انجاز وتحقيق الأهداف المرغوبة. </a:t>
            </a:r>
          </a:p>
          <a:p>
            <a:pPr algn="r" rtl="1"/>
            <a:r>
              <a:rPr lang="ar-SA" sz="5400" b="1" dirty="0">
                <a:cs typeface="AL-Mohanad Bold" pitchFamily="2" charset="-78"/>
              </a:rPr>
              <a:t>إذن القيادة إنجاز وتأثير في المقودين نحو تحقيق الأهداف المرغوبة والمنشودة </a:t>
            </a:r>
            <a:r>
              <a:rPr lang="ar-SA" sz="5400" b="1" dirty="0" smtClean="0">
                <a:cs typeface="AL-Mohanad Bold" pitchFamily="2" charset="-78"/>
              </a:rPr>
              <a:t>.</a:t>
            </a:r>
            <a:endParaRPr lang="en-US" sz="5400" b="1" dirty="0">
              <a:cs typeface="AL-Mohanad Bold" pitchFamily="2" charset="-78"/>
            </a:endParaRPr>
          </a:p>
        </p:txBody>
      </p:sp>
    </p:spTree>
  </p:cSld>
  <p:clrMapOvr>
    <a:masterClrMapping/>
  </p:clrMapOvr>
  <p:transition>
    <p:fade thruBlk="1"/>
  </p:transition>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0" y="0"/>
            <a:ext cx="8915399" cy="4038601"/>
          </a:xfrm>
        </p:spPr>
        <p:txBody>
          <a:bodyPr>
            <a:noAutofit/>
          </a:bodyPr>
          <a:lstStyle/>
          <a:p>
            <a:pPr marL="609600" indent="-609600" algn="r" rtl="1">
              <a:lnSpc>
                <a:spcPct val="90000"/>
              </a:lnSpc>
              <a:buFontTx/>
              <a:buNone/>
            </a:pPr>
            <a:r>
              <a:rPr lang="ar-SA" sz="3600" b="1" dirty="0">
                <a:cs typeface="AL-Mohanad Bold" pitchFamily="2" charset="-78"/>
              </a:rPr>
              <a:t>المهارات الأساسية للقائد وهي:</a:t>
            </a:r>
          </a:p>
          <a:p>
            <a:pPr marL="609600" indent="-609600" algn="r" rtl="1">
              <a:lnSpc>
                <a:spcPct val="90000"/>
              </a:lnSpc>
              <a:buFontTx/>
              <a:buAutoNum type="arabicPeriod"/>
            </a:pPr>
            <a:r>
              <a:rPr lang="ar-SA" sz="3600" b="1" dirty="0">
                <a:cs typeface="AL-Mohanad Bold" pitchFamily="2" charset="-78"/>
              </a:rPr>
              <a:t>القدرة على التخطيط.</a:t>
            </a:r>
          </a:p>
          <a:p>
            <a:pPr marL="609600" indent="-609600" algn="r" rtl="1">
              <a:lnSpc>
                <a:spcPct val="90000"/>
              </a:lnSpc>
              <a:buFontTx/>
              <a:buAutoNum type="arabicPeriod"/>
            </a:pPr>
            <a:r>
              <a:rPr lang="ar-SA" sz="3600" b="1" dirty="0">
                <a:cs typeface="AL-Mohanad Bold" pitchFamily="2" charset="-78"/>
              </a:rPr>
              <a:t>إجادة التعامل مع الآخرين.</a:t>
            </a:r>
          </a:p>
          <a:p>
            <a:pPr marL="609600" indent="-609600" algn="r" rtl="1">
              <a:lnSpc>
                <a:spcPct val="90000"/>
              </a:lnSpc>
              <a:buFontTx/>
              <a:buAutoNum type="arabicPeriod"/>
            </a:pPr>
            <a:r>
              <a:rPr lang="ar-SA" sz="3600" b="1" dirty="0">
                <a:cs typeface="AL-Mohanad Bold" pitchFamily="2" charset="-78"/>
              </a:rPr>
              <a:t>مهارة الحوار وإدارة النقاش.</a:t>
            </a:r>
          </a:p>
          <a:p>
            <a:pPr marL="609600" indent="-609600" algn="r" rtl="1">
              <a:lnSpc>
                <a:spcPct val="90000"/>
              </a:lnSpc>
              <a:buFontTx/>
              <a:buAutoNum type="arabicPeriod"/>
            </a:pPr>
            <a:r>
              <a:rPr lang="ar-SA" sz="3600" b="1" dirty="0">
                <a:cs typeface="AL-Mohanad Bold" pitchFamily="2" charset="-78"/>
              </a:rPr>
              <a:t>القدرة على إدارة الوقت.</a:t>
            </a:r>
          </a:p>
          <a:p>
            <a:pPr marL="609600" indent="-609600" algn="r" rtl="1">
              <a:lnSpc>
                <a:spcPct val="90000"/>
              </a:lnSpc>
              <a:buFontTx/>
              <a:buAutoNum type="arabicPeriod"/>
            </a:pPr>
            <a:r>
              <a:rPr lang="ar-SA" sz="3600" b="1" dirty="0">
                <a:cs typeface="AL-Mohanad Bold" pitchFamily="2" charset="-78"/>
              </a:rPr>
              <a:t>تشكيل وإدارة الفريق الجماعي.</a:t>
            </a:r>
          </a:p>
          <a:p>
            <a:pPr marL="609600" indent="-609600" algn="r" rtl="1">
              <a:lnSpc>
                <a:spcPct val="90000"/>
              </a:lnSpc>
              <a:buFontTx/>
              <a:buAutoNum type="arabicPeriod"/>
            </a:pPr>
            <a:r>
              <a:rPr lang="ar-SA" sz="3600" b="1" dirty="0">
                <a:cs typeface="AL-Mohanad Bold" pitchFamily="2" charset="-78"/>
              </a:rPr>
              <a:t>إدارة الاجتماعات.</a:t>
            </a:r>
          </a:p>
          <a:p>
            <a:pPr marL="609600" indent="-609600" algn="r" rtl="1">
              <a:lnSpc>
                <a:spcPct val="90000"/>
              </a:lnSpc>
              <a:buFontTx/>
              <a:buAutoNum type="arabicPeriod"/>
            </a:pPr>
            <a:r>
              <a:rPr lang="ar-SA" sz="3600" b="1" dirty="0">
                <a:cs typeface="AL-Mohanad Bold" pitchFamily="2" charset="-78"/>
              </a:rPr>
              <a:t>حل المشكلات واتخاذ القرارات. </a:t>
            </a:r>
          </a:p>
        </p:txBody>
      </p:sp>
      <p:sp>
        <p:nvSpPr>
          <p:cNvPr id="8196" name="Text Box 4"/>
          <p:cNvSpPr txBox="1">
            <a:spLocks noChangeArrowheads="1"/>
          </p:cNvSpPr>
          <p:nvPr/>
        </p:nvSpPr>
        <p:spPr bwMode="auto">
          <a:xfrm>
            <a:off x="611188" y="4724401"/>
            <a:ext cx="8304212" cy="2462213"/>
          </a:xfrm>
          <a:prstGeom prst="rect">
            <a:avLst/>
          </a:prstGeom>
          <a:noFill/>
          <a:ln w="9525">
            <a:noFill/>
            <a:miter lim="800000"/>
            <a:headEnd/>
            <a:tailEnd/>
          </a:ln>
          <a:effectLst/>
        </p:spPr>
        <p:txBody>
          <a:bodyPr wrap="square">
            <a:spAutoFit/>
          </a:bodyPr>
          <a:lstStyle/>
          <a:p>
            <a:pPr algn="r" rtl="1"/>
            <a:r>
              <a:rPr lang="ar-SA" sz="4400" b="1" dirty="0">
                <a:latin typeface="Arabic Typesetting" pitchFamily="66" charset="-78"/>
                <a:cs typeface="Arabic Typesetting" pitchFamily="66" charset="-78"/>
              </a:rPr>
              <a:t>وأما من الناحية العملية فيكفي للقائد فكرة صغيرة لتصبح عملاً كبيراً.</a:t>
            </a:r>
          </a:p>
          <a:p>
            <a:pPr algn="r" rtl="1"/>
            <a:r>
              <a:rPr lang="ar-SA" sz="4400" b="1" dirty="0">
                <a:latin typeface="Arabic Typesetting" pitchFamily="66" charset="-78"/>
                <a:cs typeface="Arabic Typesetting" pitchFamily="66" charset="-78"/>
              </a:rPr>
              <a:t>وقديما قالت العرب: يكفي من القلادة ما أحاط بالعنق.</a:t>
            </a:r>
            <a:endParaRPr lang="en-US" sz="4400" b="1" dirty="0">
              <a:latin typeface="Arabic Typesetting" pitchFamily="66" charset="-78"/>
              <a:cs typeface="Arabic Typesetting" pitchFamily="66" charset="-78"/>
            </a:endParaRPr>
          </a:p>
          <a:p>
            <a:pPr algn="r" rtl="1">
              <a:spcBef>
                <a:spcPct val="50000"/>
              </a:spcBef>
            </a:pPr>
            <a:endParaRPr lang="en-US" sz="4400" b="1" dirty="0">
              <a:latin typeface="Arabic Typesetting" pitchFamily="66" charset="-78"/>
              <a:cs typeface="Arabic Typesetting" pitchFamily="66" charset="-78"/>
            </a:endParaRPr>
          </a:p>
        </p:txBody>
      </p:sp>
    </p:spTree>
  </p:cSld>
  <p:clrMapOvr>
    <a:masterClrMapping/>
  </p:clrMapOvr>
  <p:transition>
    <p:fade thruBlk="1"/>
  </p:transition>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33400" y="0"/>
            <a:ext cx="8229600" cy="1143000"/>
          </a:xfrm>
        </p:spPr>
        <p:txBody>
          <a:bodyPr>
            <a:noAutofit/>
          </a:bodyPr>
          <a:lstStyle/>
          <a:p>
            <a:pPr algn="r" rtl="1"/>
            <a:r>
              <a:rPr lang="ar-SA" sz="7200" b="1" dirty="0">
                <a:cs typeface="mohammad bold art 1" pitchFamily="2" charset="-78"/>
              </a:rPr>
              <a:t> أولا : القدرة على التخطيط :</a:t>
            </a:r>
            <a:endParaRPr lang="en-US" sz="7200" b="1" dirty="0">
              <a:cs typeface="mohammad bold art 1" pitchFamily="2" charset="-78"/>
            </a:endParaRPr>
          </a:p>
        </p:txBody>
      </p:sp>
      <p:sp>
        <p:nvSpPr>
          <p:cNvPr id="10243" name="Rectangle 3"/>
          <p:cNvSpPr>
            <a:spLocks noGrp="1" noChangeArrowheads="1"/>
          </p:cNvSpPr>
          <p:nvPr>
            <p:ph idx="1"/>
          </p:nvPr>
        </p:nvSpPr>
        <p:spPr>
          <a:xfrm>
            <a:off x="0" y="1143001"/>
            <a:ext cx="9143999" cy="5714999"/>
          </a:xfrm>
        </p:spPr>
        <p:txBody>
          <a:bodyPr>
            <a:noAutofit/>
          </a:bodyPr>
          <a:lstStyle/>
          <a:p>
            <a:pPr algn="r" rtl="1"/>
            <a:r>
              <a:rPr lang="ar-SA" sz="4400" b="1" dirty="0">
                <a:cs typeface="AL-Mohanad Bold" pitchFamily="2" charset="-78"/>
              </a:rPr>
              <a:t>إن كل دقيقة نبذلها من وقتنا للتخطيط توفر أربع ساعات عند التنفيذ</a:t>
            </a:r>
            <a:r>
              <a:rPr lang="en-US" sz="4400" b="1" dirty="0">
                <a:cs typeface="AL-Mohanad Bold" pitchFamily="2" charset="-78"/>
              </a:rPr>
              <a:t> </a:t>
            </a:r>
            <a:r>
              <a:rPr lang="ar-SA" sz="4400" b="1" dirty="0" smtClean="0">
                <a:cs typeface="AL-Mohanad Bold" pitchFamily="2" charset="-78"/>
              </a:rPr>
              <a:t>.</a:t>
            </a:r>
            <a:endParaRPr lang="ar-SA" sz="4400" b="1" dirty="0">
              <a:cs typeface="AL-Mohanad Bold" pitchFamily="2" charset="-78"/>
            </a:endParaRPr>
          </a:p>
          <a:p>
            <a:pPr algn="r" rtl="1"/>
            <a:r>
              <a:rPr lang="ar-SA" sz="4400" b="1" dirty="0">
                <a:cs typeface="AL-Mohanad Bold" pitchFamily="2" charset="-78"/>
              </a:rPr>
              <a:t>التخطيط هو أحد وظائف الإدارة الرئيسية إضافة إلى التنظيم والتوجيه والرقابة.</a:t>
            </a:r>
          </a:p>
          <a:p>
            <a:pPr algn="r" rtl="1"/>
            <a:r>
              <a:rPr lang="ar-SA" sz="4400" b="1" dirty="0">
                <a:cs typeface="AL-Mohanad Bold" pitchFamily="2" charset="-78"/>
              </a:rPr>
              <a:t>هو: وضع مجموعة من الافتراضات حول الوضع في المستقبل ثم وضع خطة تبين الأهداف المطلوب الوصول إليها خلال فترة محددة مع تقدير الاحتياجات المادية والبشرية لتحقيق هذه الأهداف بفاعلية.</a:t>
            </a:r>
            <a:endParaRPr lang="en-US" sz="4400" b="1" dirty="0">
              <a:cs typeface="AL-Mohanad Bold" pitchFamily="2" charset="-78"/>
            </a:endParaRPr>
          </a:p>
        </p:txBody>
      </p:sp>
    </p:spTree>
  </p:cSld>
  <p:clrMapOvr>
    <a:masterClrMapping/>
  </p:clrMapOvr>
  <p:transition>
    <p:fade thruBlk="1"/>
  </p:transition>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0" y="228600"/>
            <a:ext cx="9144000" cy="5897563"/>
          </a:xfrm>
        </p:spPr>
        <p:txBody>
          <a:bodyPr>
            <a:noAutofit/>
          </a:bodyPr>
          <a:lstStyle/>
          <a:p>
            <a:pPr algn="r" rtl="1"/>
            <a:r>
              <a:rPr lang="ar-SA" sz="4000" b="1" dirty="0">
                <a:latin typeface="Arabic Typesetting" pitchFamily="66" charset="-78"/>
                <a:cs typeface="Arabic Typesetting" pitchFamily="66" charset="-78"/>
              </a:rPr>
              <a:t>هدف يُسعى إلى تحقيقه   	</a:t>
            </a:r>
            <a:r>
              <a:rPr lang="ar-SA" sz="4000" b="1" dirty="0" smtClean="0">
                <a:latin typeface="Arabic Typesetting" pitchFamily="66" charset="-78"/>
                <a:cs typeface="Arabic Typesetting" pitchFamily="66" charset="-78"/>
              </a:rPr>
              <a:t>       وسيلة </a:t>
            </a:r>
            <a:r>
              <a:rPr lang="ar-SA" sz="4000" b="1" dirty="0">
                <a:latin typeface="Arabic Typesetting" pitchFamily="66" charset="-78"/>
                <a:cs typeface="Arabic Typesetting" pitchFamily="66" charset="-78"/>
              </a:rPr>
              <a:t>تحقيق الهدف  	 	معيار ضبط جودة تحقيق الهدف.</a:t>
            </a:r>
          </a:p>
          <a:p>
            <a:pPr algn="r" rtl="1"/>
            <a:r>
              <a:rPr lang="ar-SA" sz="5400" b="1" dirty="0">
                <a:latin typeface="Arabic Typesetting" pitchFamily="66" charset="-78"/>
                <a:cs typeface="Arabic Typesetting" pitchFamily="66" charset="-78"/>
              </a:rPr>
              <a:t>فوائد التخطيط:</a:t>
            </a:r>
          </a:p>
          <a:p>
            <a:pPr algn="r" rtl="1"/>
            <a:r>
              <a:rPr lang="ar-SA" sz="4000" b="1" dirty="0">
                <a:latin typeface="Arabic Typesetting" pitchFamily="66" charset="-78"/>
                <a:cs typeface="Arabic Typesetting" pitchFamily="66" charset="-78"/>
              </a:rPr>
              <a:t>الاستعداد للطوارئ </a:t>
            </a:r>
          </a:p>
          <a:p>
            <a:pPr algn="r" rtl="1"/>
            <a:r>
              <a:rPr lang="ar-SA" sz="4000" b="1" dirty="0">
                <a:latin typeface="Arabic Typesetting" pitchFamily="66" charset="-78"/>
                <a:cs typeface="Arabic Typesetting" pitchFamily="66" charset="-78"/>
              </a:rPr>
              <a:t>رفع الكفاءة للعاملين بتحديد الوظائف والمسؤوليات.</a:t>
            </a:r>
          </a:p>
          <a:p>
            <a:pPr algn="r" rtl="1"/>
            <a:r>
              <a:rPr lang="ar-SA" sz="4000" b="1" dirty="0">
                <a:latin typeface="Arabic Typesetting" pitchFamily="66" charset="-78"/>
                <a:cs typeface="Arabic Typesetting" pitchFamily="66" charset="-78"/>
              </a:rPr>
              <a:t>القدرة على التنظيم للموارد والإمكانيات بوضعها في المكان الصحيح.</a:t>
            </a:r>
          </a:p>
          <a:p>
            <a:pPr algn="r" rtl="1"/>
            <a:r>
              <a:rPr lang="ar-SA" sz="4000" b="1" dirty="0">
                <a:latin typeface="Arabic Typesetting" pitchFamily="66" charset="-78"/>
                <a:cs typeface="Arabic Typesetting" pitchFamily="66" charset="-78"/>
              </a:rPr>
              <a:t>الإحساس بروح الفريق والمشاركة بين العاملين.</a:t>
            </a:r>
          </a:p>
          <a:p>
            <a:pPr algn="r" rtl="1"/>
            <a:r>
              <a:rPr lang="ar-SA" sz="4000" b="1" dirty="0">
                <a:latin typeface="Arabic Typesetting" pitchFamily="66" charset="-78"/>
                <a:cs typeface="Arabic Typesetting" pitchFamily="66" charset="-78"/>
              </a:rPr>
              <a:t>المساعدة على النمو والتطور للأفراد وللفريق وغيرها من الفوائد.</a:t>
            </a:r>
            <a:endParaRPr lang="en-US" sz="4000" b="1" dirty="0">
              <a:latin typeface="Arabic Typesetting" pitchFamily="66" charset="-78"/>
              <a:cs typeface="Arabic Typesetting" pitchFamily="66" charset="-78"/>
            </a:endParaRPr>
          </a:p>
        </p:txBody>
      </p:sp>
      <p:sp>
        <p:nvSpPr>
          <p:cNvPr id="11268" name="Line 4"/>
          <p:cNvSpPr>
            <a:spLocks noChangeShapeType="1"/>
          </p:cNvSpPr>
          <p:nvPr/>
        </p:nvSpPr>
        <p:spPr bwMode="auto">
          <a:xfrm flipH="1">
            <a:off x="4876800" y="579117"/>
            <a:ext cx="1143000" cy="45719"/>
          </a:xfrm>
          <a:prstGeom prst="line">
            <a:avLst/>
          </a:prstGeom>
          <a:noFill/>
          <a:ln w="57150">
            <a:solidFill>
              <a:schemeClr val="tx1"/>
            </a:solidFill>
            <a:round/>
            <a:headEnd/>
            <a:tailEnd type="triangle" w="med" len="med"/>
          </a:ln>
          <a:effectLst/>
        </p:spPr>
        <p:txBody>
          <a:bodyPr/>
          <a:lstStyle/>
          <a:p>
            <a:endParaRPr lang="en-US"/>
          </a:p>
        </p:txBody>
      </p:sp>
      <p:sp>
        <p:nvSpPr>
          <p:cNvPr id="11269" name="Line 5"/>
          <p:cNvSpPr>
            <a:spLocks noChangeShapeType="1"/>
          </p:cNvSpPr>
          <p:nvPr/>
        </p:nvSpPr>
        <p:spPr bwMode="auto">
          <a:xfrm flipH="1">
            <a:off x="1066800" y="533400"/>
            <a:ext cx="1219200" cy="45719"/>
          </a:xfrm>
          <a:prstGeom prst="line">
            <a:avLst/>
          </a:prstGeom>
          <a:noFill/>
          <a:ln w="57150">
            <a:solidFill>
              <a:schemeClr val="tx1"/>
            </a:solidFill>
            <a:round/>
            <a:headEnd/>
            <a:tailEnd type="triangle" w="med" len="med"/>
          </a:ln>
          <a:effectLst/>
        </p:spPr>
        <p:txBody>
          <a:bodyPr/>
          <a:lstStyle/>
          <a:p>
            <a:endParaRPr lang="en-US"/>
          </a:p>
        </p:txBody>
      </p:sp>
    </p:spTree>
  </p:cSld>
  <p:clrMapOvr>
    <a:masterClrMapping/>
  </p:clrMapOvr>
  <p:transition>
    <p:fade thruBlk="1"/>
  </p:transition>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533400" y="228600"/>
            <a:ext cx="8229600" cy="1143000"/>
          </a:xfrm>
        </p:spPr>
        <p:txBody>
          <a:bodyPr>
            <a:noAutofit/>
          </a:bodyPr>
          <a:lstStyle/>
          <a:p>
            <a:r>
              <a:rPr lang="ar-SA" sz="8000" dirty="0">
                <a:cs typeface="mohammad bold art 1" pitchFamily="2" charset="-78"/>
              </a:rPr>
              <a:t>معوقات التخطيط:</a:t>
            </a:r>
            <a:endParaRPr lang="en-US" sz="8000" dirty="0">
              <a:cs typeface="mohammad bold art 1" pitchFamily="2" charset="-78"/>
            </a:endParaRPr>
          </a:p>
        </p:txBody>
      </p:sp>
      <p:sp>
        <p:nvSpPr>
          <p:cNvPr id="12291" name="Rectangle 3"/>
          <p:cNvSpPr>
            <a:spLocks noGrp="1" noChangeArrowheads="1"/>
          </p:cNvSpPr>
          <p:nvPr>
            <p:ph idx="1"/>
          </p:nvPr>
        </p:nvSpPr>
        <p:spPr>
          <a:xfrm>
            <a:off x="228600" y="1600200"/>
            <a:ext cx="8610600" cy="4876800"/>
          </a:xfrm>
        </p:spPr>
        <p:txBody>
          <a:bodyPr>
            <a:noAutofit/>
          </a:bodyPr>
          <a:lstStyle/>
          <a:p>
            <a:pPr marL="533400" indent="-533400" algn="r" rtl="1">
              <a:buFontTx/>
              <a:buAutoNum type="arabicPeriod"/>
            </a:pPr>
            <a:r>
              <a:rPr lang="ar-SA" sz="4000" b="1" dirty="0">
                <a:cs typeface="AL-Mohanad Bold" pitchFamily="2" charset="-78"/>
              </a:rPr>
              <a:t>الجهل بأهمية التخطيط والحاجة إليه</a:t>
            </a:r>
          </a:p>
          <a:p>
            <a:pPr marL="533400" indent="-533400" algn="r" rtl="1">
              <a:buFontTx/>
              <a:buAutoNum type="arabicPeriod"/>
            </a:pPr>
            <a:r>
              <a:rPr lang="ar-SA" sz="4000" b="1" dirty="0">
                <a:cs typeface="AL-Mohanad Bold" pitchFamily="2" charset="-78"/>
              </a:rPr>
              <a:t>الخوف من الإخفاق والفشل.</a:t>
            </a:r>
          </a:p>
          <a:p>
            <a:pPr marL="533400" indent="-533400" algn="r" rtl="1">
              <a:buFontTx/>
              <a:buAutoNum type="arabicPeriod"/>
            </a:pPr>
            <a:r>
              <a:rPr lang="ar-SA" sz="4000" b="1" dirty="0">
                <a:cs typeface="AL-Mohanad Bold" pitchFamily="2" charset="-78"/>
              </a:rPr>
              <a:t>عدم وجود الوقت الكافي للتخطيط.</a:t>
            </a:r>
          </a:p>
          <a:p>
            <a:pPr marL="533400" indent="-533400" algn="r" rtl="1">
              <a:buFontTx/>
              <a:buAutoNum type="arabicPeriod"/>
            </a:pPr>
            <a:r>
              <a:rPr lang="ar-SA" sz="4000" b="1" dirty="0">
                <a:cs typeface="AL-Mohanad Bold" pitchFamily="2" charset="-78"/>
              </a:rPr>
              <a:t>الحاجة إلى موارد مالية ومادية لوضع الخطط ومن ثم تنفيذها.</a:t>
            </a:r>
          </a:p>
          <a:p>
            <a:pPr marL="533400" indent="-533400" algn="r" rtl="1">
              <a:buFontTx/>
              <a:buAutoNum type="arabicPeriod"/>
            </a:pPr>
            <a:r>
              <a:rPr lang="ar-SA" sz="4000" b="1" dirty="0">
                <a:cs typeface="AL-Mohanad Bold" pitchFamily="2" charset="-78"/>
              </a:rPr>
              <a:t>التعود على عدم التخطيط فهم يقولون: إنا وجدنا آباءنا على أمة....</a:t>
            </a:r>
          </a:p>
          <a:p>
            <a:pPr marL="533400" indent="-533400" algn="r" rtl="1">
              <a:buFontTx/>
              <a:buAutoNum type="arabicPeriod"/>
            </a:pPr>
            <a:r>
              <a:rPr lang="ar-SA" sz="4000" b="1" dirty="0">
                <a:cs typeface="AL-Mohanad Bold" pitchFamily="2" charset="-78"/>
              </a:rPr>
              <a:t>الخوف من تبعات التخطيط بالتكليف بأعمال جديدة مما يستدعي مقاومة التغيير.</a:t>
            </a:r>
            <a:endParaRPr lang="en-US" sz="4000" b="1" dirty="0">
              <a:cs typeface="AL-Mohanad Bold" pitchFamily="2" charset="-78"/>
            </a:endParaRPr>
          </a:p>
        </p:txBody>
      </p:sp>
    </p:spTree>
  </p:cSld>
  <p:clrMapOvr>
    <a:masterClrMapping/>
  </p:clrMapOvr>
  <p:transition>
    <p:fade thruBlk="1"/>
  </p:transition>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917575"/>
            <a:ext cx="8229600" cy="1143000"/>
          </a:xfrm>
        </p:spPr>
        <p:txBody>
          <a:bodyPr/>
          <a:lstStyle/>
          <a:p>
            <a:r>
              <a:rPr lang="ar-SA" b="1" dirty="0">
                <a:cs typeface="AL-Mateen" pitchFamily="2" charset="-78"/>
              </a:rPr>
              <a:t>خطوات عملية التخطيط:</a:t>
            </a:r>
            <a:endParaRPr lang="en-US" b="1" dirty="0">
              <a:cs typeface="AL-Mateen" pitchFamily="2" charset="-78"/>
            </a:endParaRPr>
          </a:p>
        </p:txBody>
      </p:sp>
      <p:sp>
        <p:nvSpPr>
          <p:cNvPr id="13316" name="Rectangle 4"/>
          <p:cNvSpPr>
            <a:spLocks noChangeArrowheads="1"/>
          </p:cNvSpPr>
          <p:nvPr/>
        </p:nvSpPr>
        <p:spPr bwMode="auto">
          <a:xfrm>
            <a:off x="2771775" y="4724400"/>
            <a:ext cx="3598863" cy="719138"/>
          </a:xfrm>
          <a:prstGeom prst="rect">
            <a:avLst/>
          </a:prstGeom>
          <a:solidFill>
            <a:srgbClr val="CC9900"/>
          </a:solidFill>
          <a:ln w="57150">
            <a:solidFill>
              <a:srgbClr val="996633"/>
            </a:solidFill>
            <a:miter lim="800000"/>
            <a:headEnd/>
            <a:tailEnd/>
          </a:ln>
          <a:effectLst/>
        </p:spPr>
        <p:txBody>
          <a:bodyPr/>
          <a:lstStyle/>
          <a:p>
            <a:pPr marL="609600" indent="-609600" algn="ctr">
              <a:spcBef>
                <a:spcPct val="20000"/>
              </a:spcBef>
            </a:pPr>
            <a:r>
              <a:rPr lang="ar-SA" sz="4400" b="1">
                <a:cs typeface="AL-Mateen" pitchFamily="2" charset="-78"/>
              </a:rPr>
              <a:t>4 الأهداف الإجرائية</a:t>
            </a:r>
          </a:p>
        </p:txBody>
      </p:sp>
      <p:sp>
        <p:nvSpPr>
          <p:cNvPr id="13317" name="Text Box 5"/>
          <p:cNvSpPr txBox="1">
            <a:spLocks noChangeArrowheads="1"/>
          </p:cNvSpPr>
          <p:nvPr/>
        </p:nvSpPr>
        <p:spPr bwMode="auto">
          <a:xfrm>
            <a:off x="2771775" y="1916113"/>
            <a:ext cx="3598863" cy="719137"/>
          </a:xfrm>
          <a:prstGeom prst="rect">
            <a:avLst/>
          </a:prstGeom>
          <a:solidFill>
            <a:srgbClr val="CC9900"/>
          </a:solidFill>
          <a:ln w="57150">
            <a:solidFill>
              <a:srgbClr val="996633"/>
            </a:solidFill>
            <a:miter lim="800000"/>
            <a:headEnd/>
            <a:tailEnd/>
          </a:ln>
          <a:effectLst/>
        </p:spPr>
        <p:txBody>
          <a:bodyPr/>
          <a:lstStyle/>
          <a:p>
            <a:pPr algn="ctr">
              <a:spcBef>
                <a:spcPct val="20000"/>
              </a:spcBef>
            </a:pPr>
            <a:r>
              <a:rPr lang="ar-SA" sz="3600" b="1" smtClean="0">
                <a:cs typeface="AL-Mateen" pitchFamily="2" charset="-78"/>
              </a:rPr>
              <a:t>1تحديد </a:t>
            </a:r>
            <a:r>
              <a:rPr lang="ar-SA" sz="3600" b="1" dirty="0">
                <a:cs typeface="AL-Mateen" pitchFamily="2" charset="-78"/>
              </a:rPr>
              <a:t>الرؤية</a:t>
            </a:r>
            <a:endParaRPr lang="en-US" sz="3600" b="1" dirty="0">
              <a:cs typeface="AL-Mateen" pitchFamily="2" charset="-78"/>
            </a:endParaRPr>
          </a:p>
        </p:txBody>
      </p:sp>
      <p:sp>
        <p:nvSpPr>
          <p:cNvPr id="13318" name="Text Box 6"/>
          <p:cNvSpPr txBox="1">
            <a:spLocks noChangeArrowheads="1"/>
          </p:cNvSpPr>
          <p:nvPr/>
        </p:nvSpPr>
        <p:spPr bwMode="auto">
          <a:xfrm>
            <a:off x="2771775" y="2852738"/>
            <a:ext cx="3598863" cy="719137"/>
          </a:xfrm>
          <a:prstGeom prst="rect">
            <a:avLst/>
          </a:prstGeom>
          <a:solidFill>
            <a:srgbClr val="CC9900"/>
          </a:solidFill>
          <a:ln w="57150">
            <a:solidFill>
              <a:srgbClr val="996633"/>
            </a:solidFill>
            <a:miter lim="800000"/>
            <a:headEnd/>
            <a:tailEnd/>
          </a:ln>
          <a:effectLst/>
        </p:spPr>
        <p:txBody>
          <a:bodyPr/>
          <a:lstStyle/>
          <a:p>
            <a:pPr algn="ctr">
              <a:spcBef>
                <a:spcPct val="50000"/>
              </a:spcBef>
            </a:pPr>
            <a:r>
              <a:rPr lang="ar-SA" sz="4400" b="1" smtClean="0">
                <a:cs typeface="AL-Mateen" pitchFamily="2" charset="-78"/>
              </a:rPr>
              <a:t>2تحديد </a:t>
            </a:r>
            <a:r>
              <a:rPr lang="ar-SA" sz="4400" b="1" dirty="0">
                <a:cs typeface="AL-Mateen" pitchFamily="2" charset="-78"/>
              </a:rPr>
              <a:t>الرسالة</a:t>
            </a:r>
            <a:endParaRPr lang="en-US" sz="4400" b="1" dirty="0">
              <a:cs typeface="AL-Mateen" pitchFamily="2" charset="-78"/>
            </a:endParaRPr>
          </a:p>
        </p:txBody>
      </p:sp>
      <p:sp>
        <p:nvSpPr>
          <p:cNvPr id="13319" name="Text Box 7"/>
          <p:cNvSpPr txBox="1">
            <a:spLocks noChangeArrowheads="1"/>
          </p:cNvSpPr>
          <p:nvPr/>
        </p:nvSpPr>
        <p:spPr bwMode="auto">
          <a:xfrm>
            <a:off x="2771775" y="3789363"/>
            <a:ext cx="3598863" cy="719137"/>
          </a:xfrm>
          <a:prstGeom prst="rect">
            <a:avLst/>
          </a:prstGeom>
          <a:solidFill>
            <a:srgbClr val="CC9900"/>
          </a:solidFill>
          <a:ln w="57150">
            <a:solidFill>
              <a:srgbClr val="996633"/>
            </a:solidFill>
            <a:miter lim="800000"/>
            <a:headEnd/>
            <a:tailEnd/>
          </a:ln>
          <a:effectLst/>
        </p:spPr>
        <p:txBody>
          <a:bodyPr/>
          <a:lstStyle/>
          <a:p>
            <a:pPr algn="ctr">
              <a:spcBef>
                <a:spcPct val="20000"/>
              </a:spcBef>
            </a:pPr>
            <a:r>
              <a:rPr lang="ar-SA" sz="4400" b="1">
                <a:cs typeface="AL-Mateen" pitchFamily="2" charset="-78"/>
              </a:rPr>
              <a:t>3وضع الأهداف</a:t>
            </a:r>
            <a:endParaRPr lang="en-US" sz="4400" b="1">
              <a:cs typeface="AL-Mateen" pitchFamily="2" charset="-78"/>
            </a:endParaRPr>
          </a:p>
        </p:txBody>
      </p:sp>
      <p:sp>
        <p:nvSpPr>
          <p:cNvPr id="13320" name="Text Box 8"/>
          <p:cNvSpPr txBox="1">
            <a:spLocks noChangeArrowheads="1"/>
          </p:cNvSpPr>
          <p:nvPr/>
        </p:nvSpPr>
        <p:spPr bwMode="auto">
          <a:xfrm>
            <a:off x="2771775" y="5661025"/>
            <a:ext cx="3598863" cy="719138"/>
          </a:xfrm>
          <a:prstGeom prst="rect">
            <a:avLst/>
          </a:prstGeom>
          <a:solidFill>
            <a:srgbClr val="CC9900"/>
          </a:solidFill>
          <a:ln w="57150">
            <a:solidFill>
              <a:srgbClr val="996633"/>
            </a:solidFill>
            <a:miter lim="800000"/>
            <a:headEnd/>
            <a:tailEnd/>
          </a:ln>
          <a:effectLst/>
        </p:spPr>
        <p:txBody>
          <a:bodyPr/>
          <a:lstStyle/>
          <a:p>
            <a:pPr algn="ctr">
              <a:spcBef>
                <a:spcPct val="20000"/>
              </a:spcBef>
            </a:pPr>
            <a:r>
              <a:rPr lang="ar-SA" sz="3600" b="1" dirty="0">
                <a:cs typeface="AL-Mateen" pitchFamily="2" charset="-78"/>
              </a:rPr>
              <a:t>5مراجعة الخطة </a:t>
            </a:r>
            <a:r>
              <a:rPr lang="ar-SA" sz="4400" b="1" dirty="0">
                <a:cs typeface="AL-Mateen" pitchFamily="2" charset="-78"/>
              </a:rPr>
              <a:t>وتقويمها</a:t>
            </a:r>
            <a:endParaRPr lang="en-US" sz="3600" b="1" dirty="0">
              <a:cs typeface="AL-Mateen" pitchFamily="2" charset="-78"/>
            </a:endParaRPr>
          </a:p>
        </p:txBody>
      </p:sp>
    </p:spTree>
  </p:cSld>
  <p:clrMapOvr>
    <a:masterClrMapping/>
  </p:clrMapOvr>
  <p:transition>
    <p:fade thruBlk="1"/>
  </p:transition>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algn="ctr">
              <a:buFont typeface="Wingdings 2" pitchFamily="18" charset="2"/>
              <a:buNone/>
            </a:pPr>
            <a:endParaRPr lang="ar-SA" sz="6000" dirty="0" smtClean="0"/>
          </a:p>
          <a:p>
            <a:pPr algn="ctr">
              <a:buFont typeface="Wingdings 2" pitchFamily="18" charset="2"/>
              <a:buNone/>
            </a:pPr>
            <a:r>
              <a:rPr lang="ar-SA" sz="6000" dirty="0" smtClean="0"/>
              <a:t>امنيات </a:t>
            </a:r>
            <a:r>
              <a:rPr lang="ar-SA" sz="6000" smtClean="0"/>
              <a:t>للجميع التوفيق والنجاح،،،، </a:t>
            </a:r>
            <a:endParaRPr lang="ar-JO"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33400"/>
          </a:xfrm>
        </p:spPr>
        <p:txBody>
          <a:bodyPr>
            <a:normAutofit fontScale="90000"/>
          </a:bodyPr>
          <a:lstStyle/>
          <a:p>
            <a:r>
              <a:rPr lang="ar-SA" sz="6000" b="1" dirty="0" smtClean="0">
                <a:cs typeface="Akhbar MT" pitchFamily="2" charset="-78"/>
              </a:rPr>
              <a:t>المدير يتحمل مسئوليه مزدوجة :</a:t>
            </a:r>
            <a:endParaRPr lang="en-US" sz="6000" b="1" dirty="0">
              <a:cs typeface="Akhbar MT" pitchFamily="2" charset="-78"/>
            </a:endParaRPr>
          </a:p>
        </p:txBody>
      </p:sp>
      <p:sp>
        <p:nvSpPr>
          <p:cNvPr id="3" name="Content Placeholder 2"/>
          <p:cNvSpPr>
            <a:spLocks noGrp="1"/>
          </p:cNvSpPr>
          <p:nvPr>
            <p:ph idx="1"/>
          </p:nvPr>
        </p:nvSpPr>
        <p:spPr>
          <a:xfrm>
            <a:off x="0" y="533400"/>
            <a:ext cx="9144000" cy="6172200"/>
          </a:xfrm>
        </p:spPr>
        <p:txBody>
          <a:bodyPr>
            <a:normAutofit/>
          </a:bodyPr>
          <a:lstStyle/>
          <a:p>
            <a:pPr marL="514350" lvl="0" indent="-514350" algn="r" rtl="1">
              <a:buFont typeface="+mj-lt"/>
              <a:buAutoNum type="arabicPeriod"/>
            </a:pPr>
            <a:r>
              <a:rPr lang="ar-SA" sz="2800" dirty="0"/>
              <a:t>التأكد </a:t>
            </a:r>
            <a:r>
              <a:rPr lang="ar-SA" sz="3600" dirty="0">
                <a:cs typeface="Akhbar MT" pitchFamily="2" charset="-78"/>
              </a:rPr>
              <a:t>وضمان </a:t>
            </a:r>
            <a:r>
              <a:rPr lang="ar-SA" sz="3600" dirty="0" err="1">
                <a:cs typeface="Akhbar MT" pitchFamily="2" charset="-78"/>
              </a:rPr>
              <a:t>ان</a:t>
            </a:r>
            <a:r>
              <a:rPr lang="ar-SA" sz="3600" dirty="0">
                <a:cs typeface="Akhbar MT" pitchFamily="2" charset="-78"/>
              </a:rPr>
              <a:t> المرضى الحاليين يحصلون على </a:t>
            </a:r>
            <a:r>
              <a:rPr lang="ar-SA" sz="3600" dirty="0" err="1">
                <a:cs typeface="Akhbar MT" pitchFamily="2" charset="-78"/>
              </a:rPr>
              <a:t>افضل</a:t>
            </a:r>
            <a:r>
              <a:rPr lang="ar-SA" sz="3600" dirty="0">
                <a:cs typeface="Akhbar MT" pitchFamily="2" charset="-78"/>
              </a:rPr>
              <a:t> </a:t>
            </a:r>
            <a:r>
              <a:rPr lang="ar-SA" sz="3600" dirty="0" err="1">
                <a:cs typeface="Akhbar MT" pitchFamily="2" charset="-78"/>
              </a:rPr>
              <a:t>رعايه</a:t>
            </a:r>
            <a:r>
              <a:rPr lang="ar-SA" sz="3600" dirty="0">
                <a:cs typeface="Akhbar MT" pitchFamily="2" charset="-78"/>
              </a:rPr>
              <a:t> </a:t>
            </a:r>
            <a:r>
              <a:rPr lang="ar-SA" sz="3600" dirty="0" err="1">
                <a:cs typeface="Akhbar MT" pitchFamily="2" charset="-78"/>
              </a:rPr>
              <a:t>صحيه</a:t>
            </a:r>
            <a:r>
              <a:rPr lang="ar-SA" sz="3600" dirty="0">
                <a:cs typeface="Akhbar MT" pitchFamily="2" charset="-78"/>
              </a:rPr>
              <a:t> واهتمام من الموارد </a:t>
            </a:r>
            <a:r>
              <a:rPr lang="ar-SA" sz="3600" dirty="0" err="1">
                <a:cs typeface="Akhbar MT" pitchFamily="2" charset="-78"/>
              </a:rPr>
              <a:t>المتاحه</a:t>
            </a:r>
            <a:r>
              <a:rPr lang="ar-SA" sz="3600" dirty="0">
                <a:cs typeface="Akhbar MT" pitchFamily="2" charset="-78"/>
              </a:rPr>
              <a:t>.</a:t>
            </a:r>
            <a:endParaRPr lang="en-US" sz="3600" dirty="0">
              <a:cs typeface="Akhbar MT" pitchFamily="2" charset="-78"/>
            </a:endParaRPr>
          </a:p>
          <a:p>
            <a:pPr marL="514350" lvl="0" indent="-514350" algn="r" rtl="1">
              <a:buFont typeface="+mj-lt"/>
              <a:buAutoNum type="arabicPeriod"/>
            </a:pPr>
            <a:r>
              <a:rPr lang="ar-SA" sz="3600" dirty="0" smtClean="0">
                <a:cs typeface="Akhbar MT" pitchFamily="2" charset="-78"/>
              </a:rPr>
              <a:t>طبيعة الموارد </a:t>
            </a:r>
            <a:r>
              <a:rPr lang="ar-SA" sz="3600" dirty="0">
                <a:cs typeface="Akhbar MT" pitchFamily="2" charset="-78"/>
              </a:rPr>
              <a:t>المتاحه </a:t>
            </a:r>
            <a:r>
              <a:rPr lang="ar-SA" sz="3600" dirty="0" smtClean="0">
                <a:cs typeface="Akhbar MT" pitchFamily="2" charset="-78"/>
              </a:rPr>
              <a:t>للمنظمه الصحية تتطلب </a:t>
            </a:r>
            <a:r>
              <a:rPr lang="ar-SA" sz="3600" dirty="0">
                <a:cs typeface="Akhbar MT" pitchFamily="2" charset="-78"/>
              </a:rPr>
              <a:t>اطار من الكفاءه المتحركه التي تساير التقدم </a:t>
            </a:r>
            <a:r>
              <a:rPr lang="ar-SA" sz="3600" dirty="0" smtClean="0">
                <a:cs typeface="Akhbar MT" pitchFamily="2" charset="-78"/>
              </a:rPr>
              <a:t>التكنولوجي </a:t>
            </a:r>
            <a:r>
              <a:rPr lang="ar-SA" sz="3600" dirty="0">
                <a:cs typeface="Akhbar MT" pitchFamily="2" charset="-78"/>
              </a:rPr>
              <a:t>الذي يشهده قطاع المنظمات الصحيه </a:t>
            </a:r>
            <a:r>
              <a:rPr lang="ar-SA" sz="3600" dirty="0" smtClean="0">
                <a:cs typeface="Akhbar MT" pitchFamily="2" charset="-78"/>
              </a:rPr>
              <a:t>، مما يقع على المدير مقدرته في </a:t>
            </a:r>
            <a:r>
              <a:rPr lang="ar-SA" sz="3600" dirty="0">
                <a:cs typeface="Akhbar MT" pitchFamily="2" charset="-78"/>
              </a:rPr>
              <a:t>المعرفه والتفهم والانتباه للعناصر الاساسيه للعمليه الاداريه والمبادئ الاداريه المعروفه </a:t>
            </a:r>
            <a:r>
              <a:rPr lang="ar-SA" sz="3600" dirty="0" smtClean="0">
                <a:cs typeface="Akhbar MT" pitchFamily="2" charset="-78"/>
              </a:rPr>
              <a:t>وعلية أن يتمتع </a:t>
            </a:r>
            <a:r>
              <a:rPr lang="ar-SA" sz="3600" dirty="0">
                <a:cs typeface="Akhbar MT" pitchFamily="2" charset="-78"/>
              </a:rPr>
              <a:t>بمهارات اداريه عاليه تمكنه من تحمل المسئوليات الكبيره الملقاه على عاتقه والقيام بالدور المطلوب منه.</a:t>
            </a:r>
            <a:endParaRPr lang="en-US" sz="3600" dirty="0">
              <a:cs typeface="Akhbar MT" pitchFamily="2" charset="-78"/>
            </a:endParaRPr>
          </a:p>
          <a:p>
            <a:pPr algn="l"/>
            <a:endParaRPr lang="en-US" sz="3600" dirty="0">
              <a:cs typeface="Akhbar MT" pitchFamily="2" charset="-7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Autofit/>
          </a:bodyPr>
          <a:lstStyle/>
          <a:p>
            <a:r>
              <a:rPr lang="ar-SA" sz="6600" b="1" dirty="0" smtClean="0">
                <a:latin typeface="+mn-lt"/>
                <a:ea typeface="+mn-ea"/>
                <a:cs typeface="Akhbar MT" pitchFamily="2" charset="-78"/>
              </a:rPr>
              <a:t>الخصائص المميزة للمدير الصحي:</a:t>
            </a:r>
            <a:endParaRPr lang="en-US" sz="6600" b="1" dirty="0">
              <a:latin typeface="+mn-lt"/>
              <a:ea typeface="+mn-ea"/>
              <a:cs typeface="Akhbar MT" pitchFamily="2" charset="-78"/>
            </a:endParaRPr>
          </a:p>
        </p:txBody>
      </p:sp>
      <p:sp>
        <p:nvSpPr>
          <p:cNvPr id="3" name="Content Placeholder 2"/>
          <p:cNvSpPr>
            <a:spLocks noGrp="1"/>
          </p:cNvSpPr>
          <p:nvPr>
            <p:ph idx="1"/>
          </p:nvPr>
        </p:nvSpPr>
        <p:spPr>
          <a:xfrm>
            <a:off x="152400" y="838200"/>
            <a:ext cx="8763000" cy="6019800"/>
          </a:xfrm>
        </p:spPr>
        <p:txBody>
          <a:bodyPr>
            <a:normAutofit lnSpcReduction="10000"/>
          </a:bodyPr>
          <a:lstStyle/>
          <a:p>
            <a:pPr marL="514350" indent="-514350" algn="r" rtl="1">
              <a:buFont typeface="+mj-lt"/>
              <a:buAutoNum type="arabicPeriod"/>
            </a:pPr>
            <a:r>
              <a:rPr lang="ar-SA" sz="3900" b="1" dirty="0">
                <a:cs typeface="Akhbar MT" pitchFamily="2" charset="-78"/>
              </a:rPr>
              <a:t>امتلاكه للمهارات الاداريه التي تمكنه من القيام بواجبات منصبه الوظيفي </a:t>
            </a:r>
            <a:r>
              <a:rPr lang="ar-SA" sz="3900" b="1" dirty="0" smtClean="0">
                <a:cs typeface="Akhbar MT" pitchFamily="2" charset="-78"/>
              </a:rPr>
              <a:t>ومدى تحمله </a:t>
            </a:r>
            <a:r>
              <a:rPr lang="ar-SA" sz="3900" b="1" dirty="0">
                <a:cs typeface="Akhbar MT" pitchFamily="2" charset="-78"/>
              </a:rPr>
              <a:t>لمسئوليته في التنظيم.</a:t>
            </a:r>
            <a:endParaRPr lang="en-US" sz="3900" b="1" dirty="0">
              <a:cs typeface="Akhbar MT" pitchFamily="2" charset="-78"/>
            </a:endParaRPr>
          </a:p>
          <a:p>
            <a:pPr marL="514350" indent="-514350" algn="r" rtl="1">
              <a:buFont typeface="+mj-lt"/>
              <a:buAutoNum type="arabicPeriod"/>
            </a:pPr>
            <a:r>
              <a:rPr lang="ar-SA" sz="3900" b="1" dirty="0" smtClean="0">
                <a:cs typeface="Akhbar MT" pitchFamily="2" charset="-78"/>
              </a:rPr>
              <a:t>امتلاك المدير  </a:t>
            </a:r>
            <a:r>
              <a:rPr lang="ar-SA" sz="3900" b="1" dirty="0">
                <a:cs typeface="Akhbar MT" pitchFamily="2" charset="-78"/>
              </a:rPr>
              <a:t>للسلطه والصلاحيه التي تمكنه من القيام بمهام وواجبات مركزه الاداري</a:t>
            </a:r>
            <a:r>
              <a:rPr lang="ar-SA" sz="3900" b="1" dirty="0" smtClean="0">
                <a:cs typeface="Akhbar MT" pitchFamily="2" charset="-78"/>
              </a:rPr>
              <a:t>.</a:t>
            </a:r>
          </a:p>
          <a:p>
            <a:pPr algn="ctr" rtl="1"/>
            <a:r>
              <a:rPr lang="ar-SA" sz="3900" b="1" dirty="0" smtClean="0"/>
              <a:t>أنواع </a:t>
            </a:r>
            <a:r>
              <a:rPr lang="ar-SA" sz="3900" b="1" dirty="0"/>
              <a:t>المدراء في </a:t>
            </a:r>
            <a:r>
              <a:rPr lang="ar-SA" sz="3900" b="1" dirty="0" err="1"/>
              <a:t>المؤسسه</a:t>
            </a:r>
            <a:r>
              <a:rPr lang="ar-SA" sz="3900" b="1" dirty="0"/>
              <a:t> </a:t>
            </a:r>
            <a:r>
              <a:rPr lang="ar-SA" sz="3900" b="1" dirty="0" err="1"/>
              <a:t>الصحيه</a:t>
            </a:r>
            <a:r>
              <a:rPr lang="ar-SA" sz="3900" b="1" dirty="0"/>
              <a:t>:</a:t>
            </a:r>
            <a:endParaRPr lang="en-US" sz="3900" b="1" dirty="0"/>
          </a:p>
          <a:p>
            <a:pPr marL="514350" lvl="0" indent="-514350" algn="r" rtl="1">
              <a:buFont typeface="+mj-lt"/>
              <a:buAutoNum type="arabicPeriod"/>
            </a:pPr>
            <a:r>
              <a:rPr lang="ar-SA" b="1" dirty="0">
                <a:cs typeface="Akhbar MT" pitchFamily="2" charset="-78"/>
              </a:rPr>
              <a:t>الاداره العليا (المدراء الذين يتعاملون مع قضايا تتعلق بالسياسات العليا وتمتد مسئوليتهم لتشمل كافه انشطه المنظمه الصحيه)</a:t>
            </a:r>
            <a:endParaRPr lang="en-US" b="1" dirty="0">
              <a:cs typeface="Akhbar MT" pitchFamily="2" charset="-78"/>
            </a:endParaRPr>
          </a:p>
          <a:p>
            <a:pPr marL="514350" lvl="0" indent="-514350" algn="r" rtl="1">
              <a:buFont typeface="+mj-lt"/>
              <a:buAutoNum type="arabicPeriod"/>
            </a:pPr>
            <a:r>
              <a:rPr lang="ar-SA" b="1" dirty="0">
                <a:cs typeface="Akhbar MT" pitchFamily="2" charset="-78"/>
              </a:rPr>
              <a:t>الاداره الوسطى(المستوى </a:t>
            </a:r>
            <a:r>
              <a:rPr lang="ar-SA" b="1" dirty="0" err="1">
                <a:cs typeface="Akhbar MT" pitchFamily="2" charset="-78"/>
              </a:rPr>
              <a:t>الاداري</a:t>
            </a:r>
            <a:r>
              <a:rPr lang="ar-SA" b="1" dirty="0">
                <a:cs typeface="Akhbar MT" pitchFamily="2" charset="-78"/>
              </a:rPr>
              <a:t> </a:t>
            </a:r>
            <a:r>
              <a:rPr lang="ar-SA" b="1" dirty="0" err="1">
                <a:cs typeface="Akhbar MT" pitchFamily="2" charset="-78"/>
              </a:rPr>
              <a:t>والتنسيقي</a:t>
            </a:r>
            <a:r>
              <a:rPr lang="ar-SA" b="1" dirty="0">
                <a:cs typeface="Akhbar MT" pitchFamily="2" charset="-78"/>
              </a:rPr>
              <a:t> وتقتصر مسئوليتهم على </a:t>
            </a:r>
            <a:r>
              <a:rPr lang="ar-SA" b="1" dirty="0" err="1">
                <a:cs typeface="Akhbar MT" pitchFamily="2" charset="-78"/>
              </a:rPr>
              <a:t>اجزاء</a:t>
            </a:r>
            <a:r>
              <a:rPr lang="ar-SA" b="1" dirty="0">
                <a:cs typeface="Akhbar MT" pitchFamily="2" charset="-78"/>
              </a:rPr>
              <a:t> من المنظمة على مستوى القسم</a:t>
            </a:r>
            <a:r>
              <a:rPr lang="ar-SA" b="1" dirty="0" smtClean="0">
                <a:cs typeface="Akhbar MT" pitchFamily="2" charset="-78"/>
              </a:rPr>
              <a:t>)</a:t>
            </a:r>
          </a:p>
          <a:p>
            <a:pPr marL="514350" indent="-514350" algn="r" rtl="1">
              <a:buFont typeface="+mj-lt"/>
              <a:buAutoNum type="arabicPeriod"/>
            </a:pPr>
            <a:r>
              <a:rPr lang="ar-SA" b="1" dirty="0">
                <a:cs typeface="Akhbar MT" pitchFamily="2" charset="-78"/>
              </a:rPr>
              <a:t>الاداره </a:t>
            </a:r>
            <a:r>
              <a:rPr lang="ar-SA" b="1" dirty="0" err="1">
                <a:cs typeface="Akhbar MT" pitchFamily="2" charset="-78"/>
              </a:rPr>
              <a:t>الاشرافيه</a:t>
            </a:r>
            <a:r>
              <a:rPr lang="ar-SA" b="1" dirty="0">
                <a:cs typeface="Akhbar MT" pitchFamily="2" charset="-78"/>
              </a:rPr>
              <a:t>(مستوى التشغيل وتنحصر مسئوليته على مستوى </a:t>
            </a:r>
            <a:r>
              <a:rPr lang="ar-SA" b="1" dirty="0" err="1">
                <a:cs typeface="Akhbar MT" pitchFamily="2" charset="-78"/>
              </a:rPr>
              <a:t>الشعبه</a:t>
            </a:r>
            <a:r>
              <a:rPr lang="ar-SA" b="1" dirty="0">
                <a:cs typeface="Akhbar MT" pitchFamily="2" charset="-78"/>
              </a:rPr>
              <a:t> </a:t>
            </a:r>
            <a:r>
              <a:rPr lang="ar-SA" b="1" dirty="0" err="1">
                <a:cs typeface="Akhbar MT" pitchFamily="2" charset="-78"/>
              </a:rPr>
              <a:t>او</a:t>
            </a:r>
            <a:r>
              <a:rPr lang="ar-SA" b="1" dirty="0">
                <a:cs typeface="Akhbar MT" pitchFamily="2" charset="-78"/>
              </a:rPr>
              <a:t> جماعه العمل)</a:t>
            </a:r>
            <a:endParaRPr lang="en-US" b="1" dirty="0">
              <a:cs typeface="Akhbar MT" pitchFamily="2" charset="-78"/>
            </a:endParaRPr>
          </a:p>
          <a:p>
            <a:pPr lvl="0" algn="r" rtl="1"/>
            <a:endParaRPr lang="en-US" dirty="0"/>
          </a:p>
          <a:p>
            <a:pPr algn="r" rtl="1"/>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382000" cy="6096000"/>
          </a:xfrm>
        </p:spPr>
        <p:txBody>
          <a:bodyPr>
            <a:normAutofit/>
          </a:bodyPr>
          <a:lstStyle/>
          <a:p>
            <a:pPr algn="r" rtl="1"/>
            <a:r>
              <a:rPr lang="ar-SA" sz="3600" b="1" dirty="0">
                <a:latin typeface="Arabic Typesetting" pitchFamily="66" charset="-78"/>
                <a:cs typeface="Arabic Typesetting" pitchFamily="66" charset="-78"/>
              </a:rPr>
              <a:t>جدير </a:t>
            </a:r>
            <a:r>
              <a:rPr lang="ar-SA" sz="4400" b="1" dirty="0">
                <a:latin typeface="Arabic Typesetting" pitchFamily="66" charset="-78"/>
                <a:cs typeface="Arabic Typesetting" pitchFamily="66" charset="-78"/>
              </a:rPr>
              <a:t>بالذكر ان هناك </a:t>
            </a:r>
            <a:r>
              <a:rPr lang="ar-SA" sz="4400" b="1" dirty="0" smtClean="0">
                <a:latin typeface="Arabic Typesetting" pitchFamily="66" charset="-78"/>
                <a:cs typeface="Arabic Typesetting" pitchFamily="66" charset="-78"/>
              </a:rPr>
              <a:t>ثلاثة انواع </a:t>
            </a:r>
            <a:r>
              <a:rPr lang="ar-SA" sz="4400" b="1" dirty="0">
                <a:latin typeface="Arabic Typesetting" pitchFamily="66" charset="-78"/>
                <a:cs typeface="Arabic Typesetting" pitchFamily="66" charset="-78"/>
              </a:rPr>
              <a:t>من المهارات الضروريه لممارسه العمل الاداري وهي:</a:t>
            </a:r>
            <a:endParaRPr lang="en-US" sz="4400" b="1" dirty="0">
              <a:latin typeface="Arabic Typesetting" pitchFamily="66" charset="-78"/>
              <a:cs typeface="Arabic Typesetting" pitchFamily="66" charset="-78"/>
            </a:endParaRPr>
          </a:p>
          <a:p>
            <a:pPr lvl="0" algn="r" rtl="1"/>
            <a:r>
              <a:rPr lang="ar-SA" sz="4400" b="1" dirty="0">
                <a:effectLst>
                  <a:outerShdw blurRad="38100" dist="38100" dir="2700000" algn="tl">
                    <a:srgbClr val="000000">
                      <a:alpha val="43137"/>
                    </a:srgbClr>
                  </a:outerShdw>
                </a:effectLst>
                <a:latin typeface="Arabic Typesetting" pitchFamily="66" charset="-78"/>
                <a:cs typeface="Arabic Typesetting" pitchFamily="66" charset="-78"/>
              </a:rPr>
              <a:t>المهارات </a:t>
            </a:r>
            <a:r>
              <a:rPr lang="ar-SA" sz="4400" b="1" dirty="0" err="1">
                <a:effectLst>
                  <a:outerShdw blurRad="38100" dist="38100" dir="2700000" algn="tl">
                    <a:srgbClr val="000000">
                      <a:alpha val="43137"/>
                    </a:srgbClr>
                  </a:outerShdw>
                </a:effectLst>
                <a:latin typeface="Arabic Typesetting" pitchFamily="66" charset="-78"/>
                <a:cs typeface="Arabic Typesetting" pitchFamily="66" charset="-78"/>
              </a:rPr>
              <a:t>الفكريه</a:t>
            </a:r>
            <a:r>
              <a:rPr lang="ar-SA" sz="4400" b="1" dirty="0">
                <a:effectLst>
                  <a:outerShdw blurRad="38100" dist="38100" dir="2700000" algn="tl">
                    <a:srgbClr val="000000">
                      <a:alpha val="43137"/>
                    </a:srgbClr>
                  </a:outerShdw>
                </a:effectLst>
                <a:latin typeface="Arabic Typesetting" pitchFamily="66" charset="-78"/>
                <a:cs typeface="Arabic Typesetting" pitchFamily="66" charset="-78"/>
              </a:rPr>
              <a:t> </a:t>
            </a:r>
            <a:r>
              <a:rPr lang="ar-SA" sz="4400" b="1" dirty="0">
                <a:latin typeface="Arabic Typesetting" pitchFamily="66" charset="-78"/>
                <a:cs typeface="Arabic Typesetting" pitchFamily="66" charset="-78"/>
              </a:rPr>
              <a:t>وتزداد حاجه المدير لها كلما ارتقى مركزه </a:t>
            </a:r>
            <a:r>
              <a:rPr lang="ar-SA" sz="4400" b="1" dirty="0" err="1">
                <a:latin typeface="Arabic Typesetting" pitchFamily="66" charset="-78"/>
                <a:cs typeface="Arabic Typesetting" pitchFamily="66" charset="-78"/>
              </a:rPr>
              <a:t>الاداري</a:t>
            </a:r>
            <a:r>
              <a:rPr lang="ar-SA" sz="4400" b="1" dirty="0">
                <a:latin typeface="Arabic Typesetting" pitchFamily="66" charset="-78"/>
                <a:cs typeface="Arabic Typesetting" pitchFamily="66" charset="-78"/>
              </a:rPr>
              <a:t> في الهيكل التنظيمي.</a:t>
            </a:r>
            <a:endParaRPr lang="en-US" sz="4400" b="1" dirty="0">
              <a:latin typeface="Arabic Typesetting" pitchFamily="66" charset="-78"/>
              <a:cs typeface="Arabic Typesetting" pitchFamily="66" charset="-78"/>
            </a:endParaRPr>
          </a:p>
          <a:p>
            <a:pPr lvl="0" algn="r" rtl="1"/>
            <a:r>
              <a:rPr lang="ar-SA" sz="4400" b="1" dirty="0">
                <a:effectLst>
                  <a:outerShdw blurRad="38100" dist="38100" dir="2700000" algn="tl">
                    <a:srgbClr val="000000">
                      <a:alpha val="43137"/>
                    </a:srgbClr>
                  </a:outerShdw>
                </a:effectLst>
                <a:latin typeface="Arabic Typesetting" pitchFamily="66" charset="-78"/>
                <a:cs typeface="Arabic Typesetting" pitchFamily="66" charset="-78"/>
              </a:rPr>
              <a:t>المهارات الانسانيه </a:t>
            </a:r>
            <a:r>
              <a:rPr lang="ar-SA" sz="4400" b="1" dirty="0">
                <a:latin typeface="Arabic Typesetting" pitchFamily="66" charset="-78"/>
                <a:cs typeface="Arabic Typesetting" pitchFamily="66" charset="-78"/>
              </a:rPr>
              <a:t>ويحتاجها كل المدراء من اجل تحفيز وقياده </a:t>
            </a:r>
            <a:r>
              <a:rPr lang="ar-SA" sz="4400" b="1" dirty="0" smtClean="0">
                <a:latin typeface="Arabic Typesetting" pitchFamily="66" charset="-78"/>
                <a:cs typeface="Arabic Typesetting" pitchFamily="66" charset="-78"/>
              </a:rPr>
              <a:t>المرؤوسين </a:t>
            </a:r>
            <a:r>
              <a:rPr lang="ar-SA" sz="4400" b="1" dirty="0">
                <a:latin typeface="Arabic Typesetting" pitchFamily="66" charset="-78"/>
                <a:cs typeface="Arabic Typesetting" pitchFamily="66" charset="-78"/>
              </a:rPr>
              <a:t>والاتصال معهم.</a:t>
            </a:r>
            <a:endParaRPr lang="en-US" sz="4400" b="1" dirty="0">
              <a:latin typeface="Arabic Typesetting" pitchFamily="66" charset="-78"/>
              <a:cs typeface="Arabic Typesetting" pitchFamily="66" charset="-78"/>
            </a:endParaRPr>
          </a:p>
          <a:p>
            <a:pPr lvl="0" algn="r" rtl="1"/>
            <a:r>
              <a:rPr lang="ar-SA" sz="4400" b="1" dirty="0">
                <a:effectLst>
                  <a:outerShdw blurRad="38100" dist="38100" dir="2700000" algn="tl">
                    <a:srgbClr val="000000">
                      <a:alpha val="43137"/>
                    </a:srgbClr>
                  </a:outerShdw>
                </a:effectLst>
                <a:latin typeface="Arabic Typesetting" pitchFamily="66" charset="-78"/>
                <a:cs typeface="Arabic Typesetting" pitchFamily="66" charset="-78"/>
              </a:rPr>
              <a:t>المهارات </a:t>
            </a:r>
            <a:r>
              <a:rPr lang="ar-SA" sz="4400" b="1" dirty="0" err="1">
                <a:effectLst>
                  <a:outerShdw blurRad="38100" dist="38100" dir="2700000" algn="tl">
                    <a:srgbClr val="000000">
                      <a:alpha val="43137"/>
                    </a:srgbClr>
                  </a:outerShdw>
                </a:effectLst>
                <a:latin typeface="Arabic Typesetting" pitchFamily="66" charset="-78"/>
                <a:cs typeface="Arabic Typesetting" pitchFamily="66" charset="-78"/>
              </a:rPr>
              <a:t>الفنيه</a:t>
            </a:r>
            <a:r>
              <a:rPr lang="ar-SA" sz="4400" b="1" dirty="0">
                <a:effectLst>
                  <a:outerShdw blurRad="38100" dist="38100" dir="2700000" algn="tl">
                    <a:srgbClr val="000000">
                      <a:alpha val="43137"/>
                    </a:srgbClr>
                  </a:outerShdw>
                </a:effectLst>
                <a:latin typeface="Arabic Typesetting" pitchFamily="66" charset="-78"/>
                <a:cs typeface="Arabic Typesetting" pitchFamily="66" charset="-78"/>
              </a:rPr>
              <a:t> </a:t>
            </a:r>
            <a:r>
              <a:rPr lang="ar-SA" sz="4400" b="1" dirty="0">
                <a:latin typeface="Arabic Typesetting" pitchFamily="66" charset="-78"/>
                <a:cs typeface="Arabic Typesetting" pitchFamily="66" charset="-78"/>
              </a:rPr>
              <a:t>ويحتاجها المدير بشكل متزايد كلما انخفض موقعه في الهيكل </a:t>
            </a:r>
            <a:r>
              <a:rPr lang="ar-SA" sz="4400" b="1" dirty="0" smtClean="0">
                <a:latin typeface="Arabic Typesetting" pitchFamily="66" charset="-78"/>
                <a:cs typeface="Arabic Typesetting" pitchFamily="66" charset="-78"/>
              </a:rPr>
              <a:t>الإداري. </a:t>
            </a:r>
            <a:endParaRPr lang="en-US" sz="4400" b="1" dirty="0">
              <a:latin typeface="Arabic Typesetting" pitchFamily="66" charset="-78"/>
              <a:cs typeface="Arabic Typesetting" pitchFamily="66" charset="-7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ar-SA" sz="3600" b="1" dirty="0" smtClean="0"/>
              <a:t>يجمع المدراء قواسم وصفات مشتركه في ال3 مستويات </a:t>
            </a:r>
            <a:endParaRPr lang="en-US" sz="3600" b="1" dirty="0"/>
          </a:p>
        </p:txBody>
      </p:sp>
      <p:sp>
        <p:nvSpPr>
          <p:cNvPr id="3" name="Content Placeholder 2"/>
          <p:cNvSpPr>
            <a:spLocks noGrp="1"/>
          </p:cNvSpPr>
          <p:nvPr>
            <p:ph idx="1"/>
          </p:nvPr>
        </p:nvSpPr>
        <p:spPr>
          <a:xfrm>
            <a:off x="457200" y="1219200"/>
            <a:ext cx="8229600" cy="4906963"/>
          </a:xfrm>
        </p:spPr>
        <p:txBody>
          <a:bodyPr>
            <a:normAutofit/>
          </a:bodyPr>
          <a:lstStyle/>
          <a:p>
            <a:pPr lvl="0" algn="r" rtl="1"/>
            <a:r>
              <a:rPr lang="ar-SA" sz="4800" b="1" dirty="0" smtClean="0">
                <a:latin typeface="Arabic Typesetting" pitchFamily="66" charset="-78"/>
                <a:cs typeface="Arabic Typesetting" pitchFamily="66" charset="-78"/>
              </a:rPr>
              <a:t>لديهم سلطه رسميه تخولهم حق التصرف واتخاذ القرار.</a:t>
            </a:r>
            <a:endParaRPr lang="en-US" sz="4800" b="1" dirty="0" smtClean="0">
              <a:latin typeface="Arabic Typesetting" pitchFamily="66" charset="-78"/>
              <a:cs typeface="Arabic Typesetting" pitchFamily="66" charset="-78"/>
            </a:endParaRPr>
          </a:p>
          <a:p>
            <a:pPr lvl="0" algn="r" rtl="1"/>
            <a:r>
              <a:rPr lang="ar-SA" sz="4800" b="1" dirty="0" smtClean="0">
                <a:latin typeface="Arabic Typesetting" pitchFamily="66" charset="-78"/>
                <a:cs typeface="Arabic Typesetting" pitchFamily="66" charset="-78"/>
              </a:rPr>
              <a:t>توجيه الاخرين باصدار التعليمات والاوامر.</a:t>
            </a:r>
            <a:endParaRPr lang="en-US" sz="4800" b="1" dirty="0" smtClean="0">
              <a:latin typeface="Arabic Typesetting" pitchFamily="66" charset="-78"/>
              <a:cs typeface="Arabic Typesetting" pitchFamily="66" charset="-78"/>
            </a:endParaRPr>
          </a:p>
          <a:p>
            <a:pPr lvl="0" algn="r" rtl="1"/>
            <a:r>
              <a:rPr lang="ar-SA" sz="4800" b="1" dirty="0" smtClean="0">
                <a:latin typeface="Arabic Typesetting" pitchFamily="66" charset="-78"/>
                <a:cs typeface="Arabic Typesetting" pitchFamily="66" charset="-78"/>
              </a:rPr>
              <a:t>يتحملوا مسئوليه استعمال الموارد المتاحه للمؤسسه.</a:t>
            </a:r>
            <a:endParaRPr lang="en-US" sz="4800" b="1" dirty="0" smtClean="0">
              <a:latin typeface="Arabic Typesetting" pitchFamily="66" charset="-78"/>
              <a:cs typeface="Arabic Typesetting" pitchFamily="66" charset="-78"/>
            </a:endParaRPr>
          </a:p>
          <a:p>
            <a:pPr lvl="0" algn="r" rtl="1"/>
            <a:r>
              <a:rPr lang="ar-SA" sz="4800" b="1" dirty="0" smtClean="0">
                <a:latin typeface="Arabic Typesetting" pitchFamily="66" charset="-78"/>
                <a:cs typeface="Arabic Typesetting" pitchFamily="66" charset="-78"/>
              </a:rPr>
              <a:t>مسئولين امام الاداره العليا عن نتائج اعمالهم.</a:t>
            </a:r>
            <a:endParaRPr lang="en-US" sz="4800" b="1" dirty="0" smtClean="0">
              <a:latin typeface="Arabic Typesetting" pitchFamily="66" charset="-78"/>
              <a:cs typeface="Arabic Typesetting" pitchFamily="66" charset="-78"/>
            </a:endParaRPr>
          </a:p>
          <a:p>
            <a:pPr algn="r" rtl="1"/>
            <a:endParaRPr lang="en-US" sz="4800" b="1" dirty="0">
              <a:latin typeface="Arabic Typesetting" pitchFamily="66" charset="-78"/>
              <a:cs typeface="Arabic Typesetting" pitchFamily="66"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610600" cy="5867400"/>
          </a:xfrm>
        </p:spPr>
        <p:txBody>
          <a:bodyPr/>
          <a:lstStyle/>
          <a:p>
            <a:pPr algn="r" rtl="1"/>
            <a:r>
              <a:rPr lang="ar-SA" sz="4000" b="1" dirty="0"/>
              <a:t>ويتضمن هذا المفهوم للاداره:</a:t>
            </a:r>
            <a:endParaRPr lang="en-US" sz="4000" b="1" dirty="0"/>
          </a:p>
          <a:p>
            <a:pPr lvl="0" algn="r" rtl="1"/>
            <a:r>
              <a:rPr lang="ar-SA" sz="4000" dirty="0"/>
              <a:t>الاداره عمليه تتضمن القيام بالوظائف والانشطه ذات </a:t>
            </a:r>
            <a:r>
              <a:rPr lang="ar-SA" sz="4000" dirty="0" smtClean="0"/>
              <a:t>طبيعة مستمرة ومتفاعلة.</a:t>
            </a:r>
            <a:endParaRPr lang="en-US" sz="4000" dirty="0"/>
          </a:p>
          <a:p>
            <a:pPr lvl="0" algn="r" rtl="1"/>
            <a:r>
              <a:rPr lang="ar-SA" sz="4000" dirty="0"/>
              <a:t>الاداره عمليه تعني تحقيق مجموعه من </a:t>
            </a:r>
            <a:r>
              <a:rPr lang="ar-SA" sz="4000" dirty="0" smtClean="0"/>
              <a:t>الأهداف المحددة.</a:t>
            </a:r>
            <a:endParaRPr lang="en-US" sz="4000" dirty="0"/>
          </a:p>
          <a:p>
            <a:pPr lvl="0" algn="r" rtl="1"/>
            <a:r>
              <a:rPr lang="ar-SA" sz="4000" dirty="0"/>
              <a:t>تحقيق </a:t>
            </a:r>
            <a:r>
              <a:rPr lang="ar-SA" sz="4000" dirty="0" smtClean="0"/>
              <a:t>الأهداف </a:t>
            </a:r>
            <a:r>
              <a:rPr lang="ar-SA" sz="4000" dirty="0"/>
              <a:t>من خلال استعمال الموارد </a:t>
            </a:r>
            <a:r>
              <a:rPr lang="ar-SA" sz="4000" dirty="0" smtClean="0"/>
              <a:t>البشرية والمادية.</a:t>
            </a:r>
            <a:endParaRPr lang="en-US" sz="4000" dirty="0"/>
          </a:p>
          <a:p>
            <a:pPr lvl="0" algn="r" rtl="1"/>
            <a:r>
              <a:rPr lang="ar-SA" sz="4000" dirty="0"/>
              <a:t>تحدث في بيئة رسميه.</a:t>
            </a:r>
            <a:endParaRPr lang="en-US" sz="4000" dirty="0"/>
          </a:p>
          <a:p>
            <a:pPr algn="r" rtl="1"/>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SA" sz="8800" b="1" dirty="0" smtClean="0"/>
              <a:t>الفصل الثاني</a:t>
            </a:r>
            <a:endParaRPr lang="en-US" sz="8800" b="1" dirty="0"/>
          </a:p>
        </p:txBody>
      </p:sp>
      <p:sp>
        <p:nvSpPr>
          <p:cNvPr id="3" name="Content Placeholder 2"/>
          <p:cNvSpPr>
            <a:spLocks noGrp="1"/>
          </p:cNvSpPr>
          <p:nvPr>
            <p:ph idx="1"/>
          </p:nvPr>
        </p:nvSpPr>
        <p:spPr/>
        <p:txBody>
          <a:bodyPr>
            <a:noAutofit/>
          </a:bodyPr>
          <a:lstStyle/>
          <a:p>
            <a:pPr algn="ctr">
              <a:buNone/>
            </a:pPr>
            <a:r>
              <a:rPr lang="ar-SA" sz="9600" dirty="0" smtClean="0">
                <a:cs typeface="Akhbar MT" pitchFamily="2" charset="-78"/>
              </a:rPr>
              <a:t>الوظائف الاداريه</a:t>
            </a:r>
          </a:p>
          <a:p>
            <a:pPr algn="ctr">
              <a:buNone/>
            </a:pPr>
            <a:r>
              <a:rPr lang="ar-SA" sz="9600" dirty="0" smtClean="0">
                <a:cs typeface="Akhbar MT" pitchFamily="2" charset="-78"/>
              </a:rPr>
              <a:t> في </a:t>
            </a:r>
          </a:p>
          <a:p>
            <a:pPr algn="ctr">
              <a:buNone/>
            </a:pPr>
            <a:r>
              <a:rPr lang="ar-SA" sz="9600" dirty="0" smtClean="0">
                <a:cs typeface="Akhbar MT" pitchFamily="2" charset="-78"/>
              </a:rPr>
              <a:t>المنظمة الصحية</a:t>
            </a:r>
          </a:p>
          <a:p>
            <a:pPr algn="ctr">
              <a:buNone/>
            </a:pPr>
            <a:r>
              <a:rPr lang="ar-SA" sz="7200" dirty="0" smtClean="0"/>
              <a:t/>
            </a:r>
            <a:br>
              <a:rPr lang="ar-SA" sz="7200" dirty="0" smtClean="0"/>
            </a:br>
            <a:endParaRPr lang="en-US" sz="7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A" b="1" dirty="0" smtClean="0"/>
              <a:t>مقدمة:</a:t>
            </a:r>
            <a:endParaRPr lang="en-US" b="1" dirty="0"/>
          </a:p>
        </p:txBody>
      </p:sp>
      <p:sp>
        <p:nvSpPr>
          <p:cNvPr id="3" name="Content Placeholder 2"/>
          <p:cNvSpPr>
            <a:spLocks noGrp="1"/>
          </p:cNvSpPr>
          <p:nvPr>
            <p:ph idx="1"/>
          </p:nvPr>
        </p:nvSpPr>
        <p:spPr>
          <a:xfrm>
            <a:off x="228600" y="1295400"/>
            <a:ext cx="8686800" cy="5334000"/>
          </a:xfrm>
        </p:spPr>
        <p:txBody>
          <a:bodyPr>
            <a:normAutofit/>
          </a:bodyPr>
          <a:lstStyle/>
          <a:p>
            <a:pPr algn="r" rtl="1"/>
            <a:r>
              <a:rPr lang="ar-SA" b="1" dirty="0">
                <a:cs typeface="Akhbar MT" pitchFamily="2" charset="-78"/>
              </a:rPr>
              <a:t>ان </a:t>
            </a:r>
            <a:r>
              <a:rPr lang="ar-SA" sz="4000" b="1" dirty="0" smtClean="0">
                <a:cs typeface="Akhbar MT" pitchFamily="2" charset="-78"/>
              </a:rPr>
              <a:t>لطبيعة وظيفه الخدمة الصحية في انها </a:t>
            </a:r>
            <a:r>
              <a:rPr lang="ar-SA" sz="4000" b="1" dirty="0">
                <a:cs typeface="Akhbar MT" pitchFamily="2" charset="-78"/>
              </a:rPr>
              <a:t>عمليه </a:t>
            </a:r>
            <a:r>
              <a:rPr lang="ar-SA" sz="4000" b="1" dirty="0" smtClean="0">
                <a:cs typeface="Akhbar MT" pitchFamily="2" charset="-78"/>
              </a:rPr>
              <a:t>يتم </a:t>
            </a:r>
            <a:r>
              <a:rPr lang="ar-SA" sz="4000" b="1" dirty="0">
                <a:cs typeface="Akhbar MT" pitchFamily="2" charset="-78"/>
              </a:rPr>
              <a:t>انجاز </a:t>
            </a:r>
            <a:r>
              <a:rPr lang="ar-SA" sz="4000" b="1" dirty="0" smtClean="0">
                <a:cs typeface="Akhbar MT" pitchFamily="2" charset="-78"/>
              </a:rPr>
              <a:t>اهدافها باستخدام </a:t>
            </a:r>
            <a:r>
              <a:rPr lang="ar-SA" sz="4000" b="1" dirty="0">
                <a:cs typeface="Akhbar MT" pitchFamily="2" charset="-78"/>
              </a:rPr>
              <a:t>الموارد البشريه الماديه والتكنولوجيه </a:t>
            </a:r>
            <a:r>
              <a:rPr lang="ar-SA" sz="4000" b="1" dirty="0" smtClean="0">
                <a:cs typeface="Akhbar MT" pitchFamily="2" charset="-78"/>
              </a:rPr>
              <a:t>المتاحه. </a:t>
            </a:r>
          </a:p>
          <a:p>
            <a:pPr algn="r" rtl="1"/>
            <a:r>
              <a:rPr lang="ar-SA" sz="4000" b="1" dirty="0" smtClean="0">
                <a:cs typeface="Akhbar MT" pitchFamily="2" charset="-78"/>
              </a:rPr>
              <a:t>ويمكن </a:t>
            </a:r>
            <a:r>
              <a:rPr lang="ar-SA" sz="4000" b="1" dirty="0">
                <a:cs typeface="Akhbar MT" pitchFamily="2" charset="-78"/>
              </a:rPr>
              <a:t>النظر اليها كعلاقه بين المدخلات والمخرجات والتي يتم فيها تحويل المدخلات الى مخرجات </a:t>
            </a:r>
            <a:r>
              <a:rPr lang="ar-SA" sz="4000" b="1" dirty="0" smtClean="0">
                <a:cs typeface="Akhbar MT" pitchFamily="2" charset="-78"/>
              </a:rPr>
              <a:t>مرغوبه تحقق </a:t>
            </a:r>
            <a:r>
              <a:rPr lang="ar-SA" sz="4000" b="1" dirty="0">
                <a:cs typeface="Akhbar MT" pitchFamily="2" charset="-78"/>
              </a:rPr>
              <a:t>الاهداف المرسومه.</a:t>
            </a:r>
            <a:endParaRPr lang="en-US" sz="4000" b="1" dirty="0">
              <a:cs typeface="Akhbar MT" pitchFamily="2" charset="-78"/>
            </a:endParaRPr>
          </a:p>
          <a:p>
            <a:pPr algn="r" rtl="1"/>
            <a:r>
              <a:rPr lang="ar-SA" sz="3600" b="1" dirty="0">
                <a:effectLst>
                  <a:outerShdw blurRad="38100" dist="38100" dir="2700000" algn="tl">
                    <a:srgbClr val="000000">
                      <a:alpha val="43137"/>
                    </a:srgbClr>
                  </a:outerShdw>
                </a:effectLst>
              </a:rPr>
              <a:t>التخطيط _ التنظيم _ التوظيف _ التوجيه _ الرقابه .</a:t>
            </a:r>
            <a:endParaRPr lang="en-US" sz="3600" b="1" dirty="0">
              <a:effectLst>
                <a:outerShdw blurRad="38100" dist="38100" dir="2700000" algn="tl">
                  <a:srgbClr val="000000">
                    <a:alpha val="43137"/>
                  </a:srgbClr>
                </a:outerShdw>
              </a:effectLst>
            </a:endParaRPr>
          </a:p>
          <a:p>
            <a:pPr algn="r" rtl="1"/>
            <a:endParaRPr lang="en-US" sz="4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838200"/>
          </a:xfrm>
        </p:spPr>
        <p:txBody>
          <a:bodyPr>
            <a:normAutofit/>
          </a:bodyPr>
          <a:lstStyle/>
          <a:p>
            <a:r>
              <a:rPr lang="ar-SA" dirty="0" smtClean="0"/>
              <a:t>التخطيط :</a:t>
            </a:r>
            <a:endParaRPr lang="en-US" dirty="0"/>
          </a:p>
        </p:txBody>
      </p:sp>
      <p:sp>
        <p:nvSpPr>
          <p:cNvPr id="3" name="Content Placeholder 2"/>
          <p:cNvSpPr>
            <a:spLocks noGrp="1"/>
          </p:cNvSpPr>
          <p:nvPr>
            <p:ph idx="1"/>
          </p:nvPr>
        </p:nvSpPr>
        <p:spPr>
          <a:xfrm>
            <a:off x="457200" y="762000"/>
            <a:ext cx="8305800" cy="6096000"/>
          </a:xfrm>
        </p:spPr>
        <p:txBody>
          <a:bodyPr>
            <a:noAutofit/>
          </a:bodyPr>
          <a:lstStyle/>
          <a:p>
            <a:pPr algn="r" rtl="1"/>
            <a:r>
              <a:rPr lang="ar-SA" sz="4000" b="1" dirty="0" smtClean="0">
                <a:cs typeface="Akhbar MT" pitchFamily="2" charset="-78"/>
              </a:rPr>
              <a:t>وظيفه </a:t>
            </a:r>
            <a:r>
              <a:rPr lang="ar-SA" sz="4000" b="1" dirty="0">
                <a:cs typeface="Akhbar MT" pitchFamily="2" charset="-78"/>
              </a:rPr>
              <a:t>التخطيط الوظيفه الاساسيه والاولى التي يقوم بها المدير وهي التي تحدد بشكل مسبق ما يجب عمله والتي تضع الاساس لعمليه التنظيم وتصميم الهيكل </a:t>
            </a:r>
            <a:r>
              <a:rPr lang="ar-SA" sz="4000" b="1" dirty="0" smtClean="0">
                <a:cs typeface="Akhbar MT" pitchFamily="2" charset="-78"/>
              </a:rPr>
              <a:t>الاداري وتتألف </a:t>
            </a:r>
            <a:r>
              <a:rPr lang="ar-SA" sz="4000" b="1" dirty="0">
                <a:cs typeface="Akhbar MT" pitchFamily="2" charset="-78"/>
              </a:rPr>
              <a:t>هذه الوظيفه من تحديد الاهداف ووضع السياسات والاجراءات والاسالسب والخطط الاولويه وينتقل لممارسه الوظائف الاخرى ويستمر في مراجعه وتنقيح الخطه واختيار البديل الافضل .</a:t>
            </a:r>
            <a:endParaRPr lang="en-US" sz="4000" b="1" dirty="0">
              <a:cs typeface="Akhbar MT" pitchFamily="2" charset="-78"/>
            </a:endParaRPr>
          </a:p>
          <a:p>
            <a:pPr algn="r" rtl="1"/>
            <a:endParaRPr lang="en-US" sz="4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19200"/>
            <a:ext cx="9144000" cy="5257800"/>
          </a:xfrm>
        </p:spPr>
        <p:txBody>
          <a:bodyPr>
            <a:noAutofit/>
          </a:bodyPr>
          <a:lstStyle/>
          <a:p>
            <a:pPr algn="r" rtl="1">
              <a:spcBef>
                <a:spcPts val="0"/>
              </a:spcBef>
            </a:pPr>
            <a:r>
              <a:rPr lang="ar-SA" sz="4400" b="1" dirty="0" smtClean="0">
                <a:latin typeface="Arabic Typesetting" pitchFamily="66" charset="-78"/>
                <a:cs typeface="Arabic Typesetting" pitchFamily="66" charset="-78"/>
              </a:rPr>
              <a:t>ان </a:t>
            </a:r>
            <a:r>
              <a:rPr lang="ar-SA" sz="4400" b="1" dirty="0">
                <a:latin typeface="Arabic Typesetting" pitchFamily="66" charset="-78"/>
                <a:cs typeface="Arabic Typesetting" pitchFamily="66" charset="-78"/>
              </a:rPr>
              <a:t>المشكله الحقيقيه التي تواجه المؤسسات الصحيه بشكل عام والمستشفيات بشكل خاص هي مشكله إداريه أكثر منها مشكله امكانات وموارد. </a:t>
            </a:r>
            <a:endParaRPr lang="ar-SA" sz="4400" b="1" dirty="0" smtClean="0">
              <a:latin typeface="Arabic Typesetting" pitchFamily="66" charset="-78"/>
              <a:cs typeface="Arabic Typesetting" pitchFamily="66" charset="-78"/>
            </a:endParaRPr>
          </a:p>
          <a:p>
            <a:pPr algn="r" rtl="1">
              <a:spcBef>
                <a:spcPts val="0"/>
              </a:spcBef>
            </a:pPr>
            <a:r>
              <a:rPr lang="ar-SA" sz="4400" b="1" dirty="0" smtClean="0">
                <a:latin typeface="Arabic Typesetting" pitchFamily="66" charset="-78"/>
                <a:cs typeface="Arabic Typesetting" pitchFamily="66" charset="-78"/>
              </a:rPr>
              <a:t>أصبح هذا العلم </a:t>
            </a:r>
            <a:r>
              <a:rPr lang="ar-SA" sz="4400" b="1" dirty="0">
                <a:latin typeface="Arabic Typesetting" pitchFamily="66" charset="-78"/>
                <a:cs typeface="Arabic Typesetting" pitchFamily="66" charset="-78"/>
              </a:rPr>
              <a:t>يدرس من قبل الجامعات كتخصص إداري شأنه شأن التخصصات الإداريه الاخرى كما أصبحت مهنه معترف هبها وذات أهميه كبيره شأنها شأن المهن الاخرى كالطب والهندسه والمحاماه.</a:t>
            </a:r>
            <a:endParaRPr lang="en-US" sz="4400" b="1" dirty="0">
              <a:latin typeface="Arabic Typesetting" pitchFamily="66" charset="-78"/>
              <a:cs typeface="Arabic Typesetting" pitchFamily="66" charset="-78"/>
            </a:endParaRPr>
          </a:p>
          <a:p>
            <a:pPr lvl="0" algn="r" rtl="1">
              <a:spcBef>
                <a:spcPts val="0"/>
              </a:spcBef>
            </a:pPr>
            <a:endParaRPr lang="en-US" sz="4400" b="1" dirty="0">
              <a:latin typeface="Arabic Typesetting" pitchFamily="66" charset="-78"/>
              <a:cs typeface="Arabic Typesetting" pitchFamily="66" charset="-78"/>
            </a:endParaRPr>
          </a:p>
          <a:p>
            <a:pPr algn="r" rtl="1">
              <a:spcBef>
                <a:spcPts val="0"/>
              </a:spcBef>
            </a:pPr>
            <a:endParaRPr lang="en-US" sz="4400" b="1" dirty="0">
              <a:latin typeface="Arabic Typesetting" pitchFamily="66" charset="-78"/>
              <a:cs typeface="Arabic Typesetting" pitchFamily="66" charset="-78"/>
            </a:endParaRPr>
          </a:p>
        </p:txBody>
      </p:sp>
      <p:sp>
        <p:nvSpPr>
          <p:cNvPr id="4" name="Title 3"/>
          <p:cNvSpPr>
            <a:spLocks noGrp="1"/>
          </p:cNvSpPr>
          <p:nvPr>
            <p:ph type="title"/>
          </p:nvPr>
        </p:nvSpPr>
        <p:spPr>
          <a:xfrm>
            <a:off x="457200" y="274638"/>
            <a:ext cx="8229600" cy="868362"/>
          </a:xfrm>
        </p:spPr>
        <p:txBody>
          <a:bodyPr>
            <a:noAutofit/>
          </a:bodyPr>
          <a:lstStyle/>
          <a:p>
            <a:pPr lvl="0"/>
            <a:r>
              <a:rPr lang="ar-SA" sz="5400" b="1" dirty="0" smtClean="0">
                <a:latin typeface="Arabic Typesetting" pitchFamily="66" charset="-78"/>
                <a:cs typeface="Arabic Typesetting" pitchFamily="66" charset="-78"/>
              </a:rPr>
              <a:t>إدارة الخدمات الصحية : المفهوم والأهمية والخصوصية</a:t>
            </a:r>
            <a:endParaRPr lang="en-US" sz="5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38200"/>
          </a:xfrm>
        </p:spPr>
        <p:txBody>
          <a:bodyPr>
            <a:noAutofit/>
          </a:bodyPr>
          <a:lstStyle/>
          <a:p>
            <a:r>
              <a:rPr lang="ar-SA" sz="6000" b="1" dirty="0" smtClean="0">
                <a:cs typeface="Akhbar MT" pitchFamily="2" charset="-78"/>
              </a:rPr>
              <a:t>اهميه التخطيط في منظمات الرعايه الصحيه:</a:t>
            </a:r>
            <a:endParaRPr lang="en-US" sz="6000" b="1" dirty="0">
              <a:cs typeface="Akhbar MT" pitchFamily="2" charset="-78"/>
            </a:endParaRPr>
          </a:p>
        </p:txBody>
      </p:sp>
      <p:sp>
        <p:nvSpPr>
          <p:cNvPr id="3" name="Content Placeholder 2"/>
          <p:cNvSpPr>
            <a:spLocks noGrp="1"/>
          </p:cNvSpPr>
          <p:nvPr>
            <p:ph idx="1"/>
          </p:nvPr>
        </p:nvSpPr>
        <p:spPr>
          <a:xfrm>
            <a:off x="304800" y="990600"/>
            <a:ext cx="8534400" cy="5867400"/>
          </a:xfrm>
        </p:spPr>
        <p:txBody>
          <a:bodyPr>
            <a:normAutofit/>
          </a:bodyPr>
          <a:lstStyle/>
          <a:p>
            <a:pPr lvl="0" algn="r" rtl="1"/>
            <a:r>
              <a:rPr lang="ar-SA" dirty="0">
                <a:effectLst>
                  <a:outerShdw blurRad="38100" dist="38100" dir="2700000" algn="tl">
                    <a:srgbClr val="000000">
                      <a:alpha val="43137"/>
                    </a:srgbClr>
                  </a:outerShdw>
                </a:effectLst>
              </a:rPr>
              <a:t>تركيز الانتباه على </a:t>
            </a:r>
            <a:r>
              <a:rPr lang="ar-SA" dirty="0" err="1">
                <a:effectLst>
                  <a:outerShdw blurRad="38100" dist="38100" dir="2700000" algn="tl">
                    <a:srgbClr val="000000">
                      <a:alpha val="43137"/>
                    </a:srgbClr>
                  </a:outerShdw>
                </a:effectLst>
              </a:rPr>
              <a:t>الاهداف</a:t>
            </a:r>
            <a:r>
              <a:rPr lang="ar-SA" dirty="0">
                <a:effectLst>
                  <a:outerShdw blurRad="38100" dist="38100" dir="2700000" algn="tl">
                    <a:srgbClr val="000000">
                      <a:alpha val="43137"/>
                    </a:srgbClr>
                  </a:outerShdw>
                </a:effectLst>
              </a:rPr>
              <a:t> </a:t>
            </a:r>
            <a:r>
              <a:rPr lang="ar-SA" b="1" dirty="0">
                <a:cs typeface="Akhbar MT" pitchFamily="2" charset="-78"/>
              </a:rPr>
              <a:t>والذي يطور مداخل وسبل وبدائل لتحقيق هذه </a:t>
            </a:r>
            <a:r>
              <a:rPr lang="ar-SA" b="1" dirty="0" err="1">
                <a:cs typeface="Akhbar MT" pitchFamily="2" charset="-78"/>
              </a:rPr>
              <a:t>الاهدافويزودنا</a:t>
            </a:r>
            <a:r>
              <a:rPr lang="ar-SA" b="1" dirty="0">
                <a:cs typeface="Akhbar MT" pitchFamily="2" charset="-78"/>
              </a:rPr>
              <a:t> التخطيط بوسائل التنسيق وتوجيه </a:t>
            </a:r>
            <a:r>
              <a:rPr lang="ar-SA" b="1" dirty="0" err="1">
                <a:cs typeface="Akhbar MT" pitchFamily="2" charset="-78"/>
              </a:rPr>
              <a:t>انشطه</a:t>
            </a:r>
            <a:r>
              <a:rPr lang="ar-SA" b="1" dirty="0">
                <a:cs typeface="Akhbar MT" pitchFamily="2" charset="-78"/>
              </a:rPr>
              <a:t> وفعاليات المشاركين في التنظيم</a:t>
            </a:r>
            <a:r>
              <a:rPr lang="ar-SA" dirty="0"/>
              <a:t>.</a:t>
            </a:r>
            <a:endParaRPr lang="en-US" dirty="0"/>
          </a:p>
          <a:p>
            <a:pPr lvl="0" algn="r" rtl="1"/>
            <a:r>
              <a:rPr lang="ar-SA" dirty="0">
                <a:effectLst>
                  <a:outerShdw blurRad="38100" dist="38100" dir="2700000" algn="tl">
                    <a:srgbClr val="000000">
                      <a:alpha val="43137"/>
                    </a:srgbClr>
                  </a:outerShdw>
                </a:effectLst>
              </a:rPr>
              <a:t>تقليل عنصر المخاطره وعدم </a:t>
            </a:r>
            <a:r>
              <a:rPr lang="ar-SA" dirty="0" smtClean="0">
                <a:effectLst>
                  <a:outerShdw blurRad="38100" dist="38100" dir="2700000" algn="tl">
                    <a:srgbClr val="000000">
                      <a:alpha val="43137"/>
                    </a:srgbClr>
                  </a:outerShdw>
                </a:effectLst>
              </a:rPr>
              <a:t>التاكيد في إحلاله </a:t>
            </a:r>
            <a:r>
              <a:rPr lang="ar-SA" dirty="0" smtClean="0"/>
              <a:t>محل </a:t>
            </a:r>
            <a:r>
              <a:rPr lang="ar-SA" dirty="0"/>
              <a:t>عدم </a:t>
            </a:r>
            <a:r>
              <a:rPr lang="ar-SA" dirty="0" smtClean="0"/>
              <a:t>التاكد) لاحتواء </a:t>
            </a:r>
            <a:r>
              <a:rPr lang="ar-SA" dirty="0"/>
              <a:t>التكلفه وتحقيق اقتصاديات التشغيل فسلامه عمليه التخطيط تضمن توجيه كافه الانشطه التنظيم نحو غايات واهداف ونتائج مرسومه .</a:t>
            </a:r>
            <a:endParaRPr lang="en-US" dirty="0"/>
          </a:p>
          <a:p>
            <a:pPr lvl="0" algn="r" rtl="1"/>
            <a:r>
              <a:rPr lang="ar-SA" dirty="0">
                <a:effectLst>
                  <a:outerShdw blurRad="38100" dist="38100" dir="2700000" algn="tl">
                    <a:srgbClr val="000000">
                      <a:alpha val="43137"/>
                    </a:srgbClr>
                  </a:outerShdw>
                </a:effectLst>
              </a:rPr>
              <a:t>تسهيل عمليه الرقابه </a:t>
            </a:r>
            <a:r>
              <a:rPr lang="ar-SA" dirty="0" smtClean="0"/>
              <a:t>: </a:t>
            </a:r>
            <a:r>
              <a:rPr lang="ar-SA" dirty="0"/>
              <a:t>تتضمن الرقابه مقارنه النتائج الفعليه من النتائج المرغوبه من خلال وظيفه التخطيط </a:t>
            </a:r>
            <a:r>
              <a:rPr lang="ar-SA" dirty="0" smtClean="0"/>
              <a:t>لانها تزودنا </a:t>
            </a:r>
            <a:r>
              <a:rPr lang="ar-SA" dirty="0"/>
              <a:t>بالمعلومات والبيانات اللازمه لوضع وتحديد مقاييس والمعايير التي تستخدم لمقارنه النتائج الفعليه معها .</a:t>
            </a:r>
            <a:endParaRPr lang="en-US" dirty="0"/>
          </a:p>
          <a:p>
            <a:pPr algn="r" rtl="1"/>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b="1" dirty="0" smtClean="0"/>
              <a:t>التنظيم:</a:t>
            </a:r>
            <a:endParaRPr lang="en-US" b="1" dirty="0"/>
          </a:p>
        </p:txBody>
      </p:sp>
      <p:sp>
        <p:nvSpPr>
          <p:cNvPr id="3" name="Content Placeholder 2"/>
          <p:cNvSpPr>
            <a:spLocks noGrp="1"/>
          </p:cNvSpPr>
          <p:nvPr>
            <p:ph idx="1"/>
          </p:nvPr>
        </p:nvSpPr>
        <p:spPr>
          <a:xfrm>
            <a:off x="457200" y="1371600"/>
            <a:ext cx="8229600" cy="4754563"/>
          </a:xfrm>
        </p:spPr>
        <p:txBody>
          <a:bodyPr/>
          <a:lstStyle/>
          <a:p>
            <a:pPr algn="r" rtl="1"/>
            <a:r>
              <a:rPr lang="ar-SA" dirty="0" smtClean="0"/>
              <a:t>يعرف التنظيم بتجميع العناصر البشريه والماديه المتاحه ضمن وحدات ودوائر تنظيميه يمكن توجيهها باتجاه اهداف وتحقيق التنظيم.</a:t>
            </a:r>
            <a:endParaRPr lang="en-US" dirty="0" smtClean="0"/>
          </a:p>
          <a:p>
            <a:pPr algn="r" rtl="1"/>
            <a:r>
              <a:rPr lang="ar-SA" dirty="0" smtClean="0"/>
              <a:t>ووظيفه التنظيم تتألف:</a:t>
            </a:r>
            <a:endParaRPr lang="en-US" dirty="0" smtClean="0"/>
          </a:p>
          <a:p>
            <a:pPr lvl="0" algn="r" rtl="1"/>
            <a:r>
              <a:rPr lang="ar-SA" dirty="0" smtClean="0"/>
              <a:t>تصميم الهيكل التنظيمي الذي يبين كافه المراكز الوظيفيه.</a:t>
            </a:r>
            <a:endParaRPr lang="en-US" dirty="0" smtClean="0"/>
          </a:p>
          <a:p>
            <a:pPr lvl="0" algn="r" rtl="1"/>
            <a:r>
              <a:rPr lang="ar-SA" dirty="0" smtClean="0"/>
              <a:t>تحديد خطوط السلطه والمسئوليه.</a:t>
            </a:r>
            <a:endParaRPr lang="en-US" dirty="0" smtClean="0"/>
          </a:p>
          <a:p>
            <a:pPr lvl="0" algn="r" rtl="1"/>
            <a:r>
              <a:rPr lang="ar-SA" dirty="0" smtClean="0"/>
              <a:t>تفويض مقدار من السلطه لعناصر التنظيم.</a:t>
            </a:r>
            <a:endParaRPr lang="en-US" dirty="0" smtClean="0"/>
          </a:p>
          <a:p>
            <a:pPr algn="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038"/>
            <a:ext cx="8229600" cy="563562"/>
          </a:xfrm>
        </p:spPr>
        <p:txBody>
          <a:bodyPr>
            <a:noAutofit/>
          </a:bodyPr>
          <a:lstStyle/>
          <a:p>
            <a:r>
              <a:rPr lang="ar-SA" sz="4800" b="1" dirty="0" smtClean="0"/>
              <a:t>الرقابه</a:t>
            </a:r>
            <a:endParaRPr lang="en-US" sz="4800" b="1" dirty="0"/>
          </a:p>
        </p:txBody>
      </p:sp>
      <p:sp>
        <p:nvSpPr>
          <p:cNvPr id="3" name="Content Placeholder 2"/>
          <p:cNvSpPr>
            <a:spLocks noGrp="1"/>
          </p:cNvSpPr>
          <p:nvPr>
            <p:ph idx="1"/>
          </p:nvPr>
        </p:nvSpPr>
        <p:spPr>
          <a:xfrm>
            <a:off x="0" y="533400"/>
            <a:ext cx="9144000" cy="6324600"/>
          </a:xfrm>
        </p:spPr>
        <p:txBody>
          <a:bodyPr>
            <a:noAutofit/>
          </a:bodyPr>
          <a:lstStyle/>
          <a:p>
            <a:pPr algn="r" rtl="1">
              <a:spcBef>
                <a:spcPts val="0"/>
              </a:spcBef>
            </a:pPr>
            <a:r>
              <a:rPr lang="ar-SA" sz="2800" b="1" dirty="0" smtClean="0">
                <a:latin typeface="Arabic Typesetting" pitchFamily="66" charset="-78"/>
                <a:cs typeface="Arabic Typesetting" pitchFamily="66" charset="-78"/>
              </a:rPr>
              <a:t>تتضمن الانشطه الضروريه للتاكد من ان الاعمال تسير كما هو مخطط له وان الاهداف المرسومه قد تم انجازها</a:t>
            </a:r>
            <a:endParaRPr lang="en-US" sz="2800" b="1" dirty="0" smtClean="0">
              <a:latin typeface="Arabic Typesetting" pitchFamily="66" charset="-78"/>
              <a:cs typeface="Arabic Typesetting" pitchFamily="66" charset="-78"/>
            </a:endParaRPr>
          </a:p>
          <a:p>
            <a:pPr algn="r" rtl="1">
              <a:spcBef>
                <a:spcPts val="0"/>
              </a:spcBef>
            </a:pPr>
            <a:r>
              <a:rPr lang="ar-SA" sz="3600" b="1" dirty="0" smtClean="0">
                <a:latin typeface="Arabic Typesetting" pitchFamily="66" charset="-78"/>
                <a:cs typeface="Arabic Typesetting" pitchFamily="66" charset="-78"/>
              </a:rPr>
              <a:t>تتألف هذه الوظيفه من 3 خطوات :</a:t>
            </a:r>
            <a:endParaRPr lang="en-US" sz="3600" b="1" dirty="0" smtClean="0">
              <a:latin typeface="Arabic Typesetting" pitchFamily="66" charset="-78"/>
              <a:cs typeface="Arabic Typesetting" pitchFamily="66" charset="-78"/>
            </a:endParaRPr>
          </a:p>
          <a:p>
            <a:pPr lvl="0" algn="r" rtl="1">
              <a:spcBef>
                <a:spcPts val="0"/>
              </a:spcBef>
            </a:pPr>
            <a:r>
              <a:rPr lang="ar-SA" sz="3600" b="1" dirty="0" smtClean="0">
                <a:latin typeface="Arabic Typesetting" pitchFamily="66" charset="-78"/>
                <a:cs typeface="Arabic Typesetting" pitchFamily="66" charset="-78"/>
              </a:rPr>
              <a:t>وضع المقاييس والمعايير.</a:t>
            </a:r>
            <a:endParaRPr lang="en-US" sz="3600" b="1" dirty="0" smtClean="0">
              <a:latin typeface="Arabic Typesetting" pitchFamily="66" charset="-78"/>
              <a:cs typeface="Arabic Typesetting" pitchFamily="66" charset="-78"/>
            </a:endParaRPr>
          </a:p>
          <a:p>
            <a:pPr lvl="0" algn="r" rtl="1">
              <a:spcBef>
                <a:spcPts val="0"/>
              </a:spcBef>
            </a:pPr>
            <a:r>
              <a:rPr lang="ar-SA" b="1" dirty="0" smtClean="0">
                <a:latin typeface="Arabic Typesetting" pitchFamily="66" charset="-78"/>
                <a:cs typeface="Arabic Typesetting" pitchFamily="66" charset="-78"/>
              </a:rPr>
              <a:t>قياس الانجازات ومقارنه النتائج الفعليه مع المقاييس والمعايير.</a:t>
            </a:r>
            <a:endParaRPr lang="en-US" b="1" dirty="0" smtClean="0">
              <a:latin typeface="Arabic Typesetting" pitchFamily="66" charset="-78"/>
              <a:cs typeface="Arabic Typesetting" pitchFamily="66" charset="-78"/>
            </a:endParaRPr>
          </a:p>
          <a:p>
            <a:pPr lvl="0" algn="r" rtl="1">
              <a:spcBef>
                <a:spcPts val="0"/>
              </a:spcBef>
            </a:pPr>
            <a:r>
              <a:rPr lang="ar-SA" sz="3600" b="1" dirty="0" smtClean="0">
                <a:latin typeface="Arabic Typesetting" pitchFamily="66" charset="-78"/>
                <a:cs typeface="Arabic Typesetting" pitchFamily="66" charset="-78"/>
              </a:rPr>
              <a:t>تصحيح الانحرافات عن المعايير.</a:t>
            </a:r>
            <a:endParaRPr lang="en-US" sz="3600" b="1" dirty="0" smtClean="0">
              <a:latin typeface="Arabic Typesetting" pitchFamily="66" charset="-78"/>
              <a:cs typeface="Arabic Typesetting" pitchFamily="66" charset="-78"/>
            </a:endParaRPr>
          </a:p>
          <a:p>
            <a:pPr algn="r" rtl="1">
              <a:spcBef>
                <a:spcPts val="0"/>
              </a:spcBef>
            </a:pPr>
            <a:r>
              <a:rPr lang="ar-SA" sz="3600" b="1" dirty="0" smtClean="0">
                <a:latin typeface="Arabic Typesetting" pitchFamily="66" charset="-78"/>
                <a:cs typeface="Arabic Typesetting" pitchFamily="66" charset="-78"/>
              </a:rPr>
              <a:t>وكذلك مراجعه وتنقيح الخطط والاهداف نفسها اذا تطلبت الضروره ذلك.</a:t>
            </a:r>
            <a:endParaRPr lang="en-US" sz="3600" b="1" dirty="0" smtClean="0">
              <a:latin typeface="Arabic Typesetting" pitchFamily="66" charset="-78"/>
              <a:cs typeface="Arabic Typesetting" pitchFamily="66" charset="-78"/>
            </a:endParaRPr>
          </a:p>
          <a:p>
            <a:pPr algn="ctr" rtl="1">
              <a:spcBef>
                <a:spcPts val="0"/>
              </a:spcBef>
              <a:buNone/>
            </a:pPr>
            <a:r>
              <a:rPr lang="ar-SA" sz="4400" b="1" u="sng" dirty="0" smtClean="0">
                <a:latin typeface="Arabic Typesetting" pitchFamily="66" charset="-78"/>
                <a:cs typeface="Arabic Typesetting" pitchFamily="66" charset="-78"/>
              </a:rPr>
              <a:t>ترابط وتداخل الوظائف الاداريه :</a:t>
            </a:r>
            <a:endParaRPr lang="en-US" sz="4400" b="1" u="sng" dirty="0" smtClean="0">
              <a:latin typeface="Arabic Typesetting" pitchFamily="66" charset="-78"/>
              <a:cs typeface="Arabic Typesetting" pitchFamily="66" charset="-78"/>
            </a:endParaRPr>
          </a:p>
          <a:p>
            <a:pPr algn="r" rtl="1">
              <a:spcBef>
                <a:spcPts val="0"/>
              </a:spcBef>
            </a:pPr>
            <a:r>
              <a:rPr lang="ar-SA" b="1" dirty="0" smtClean="0">
                <a:latin typeface="Arabic Typesetting" pitchFamily="66" charset="-78"/>
                <a:cs typeface="Arabic Typesetting" pitchFamily="66" charset="-78"/>
              </a:rPr>
              <a:t>ان الوظائف المذكوره سابقا تتداخل مع بعضها فكل منها يصب في الاخرى وتؤثر فيها وهذه الوظائف كدائره اداريه متصله ولكن مامن شك بان وظيفه التخطيط يجب ان تاتي في البدايه فبدون الخطط لا يستطيع المدير ان ينظم ويوظف ويوجه ويراقب فمن الضروري النظر الى هذه الوظائف كعناصر تشكل نظاماً متكاملاً.</a:t>
            </a:r>
            <a:endParaRPr lang="en-US" b="1" dirty="0" smtClean="0">
              <a:latin typeface="Arabic Typesetting" pitchFamily="66" charset="-78"/>
              <a:cs typeface="Arabic Typesetting" pitchFamily="66" charset="-78"/>
            </a:endParaRPr>
          </a:p>
          <a:p>
            <a:pPr algn="r" rtl="1">
              <a:spcBef>
                <a:spcPts val="0"/>
              </a:spcBef>
            </a:pPr>
            <a:endParaRPr lang="en-US" sz="3600" b="1" dirty="0">
              <a:latin typeface="Arabic Typesetting" pitchFamily="66" charset="-78"/>
              <a:cs typeface="Arabic Typesetting" pitchFamily="66" charset="-78"/>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ar-SA" b="1" dirty="0" smtClean="0"/>
              <a:t>التوظيف</a:t>
            </a:r>
            <a:endParaRPr lang="en-US" b="1" dirty="0"/>
          </a:p>
        </p:txBody>
      </p:sp>
      <p:sp>
        <p:nvSpPr>
          <p:cNvPr id="3" name="Content Placeholder 2"/>
          <p:cNvSpPr>
            <a:spLocks noGrp="1"/>
          </p:cNvSpPr>
          <p:nvPr>
            <p:ph idx="1"/>
          </p:nvPr>
        </p:nvSpPr>
        <p:spPr>
          <a:xfrm>
            <a:off x="0" y="685800"/>
            <a:ext cx="9144000" cy="6172200"/>
          </a:xfrm>
        </p:spPr>
        <p:txBody>
          <a:bodyPr>
            <a:normAutofit fontScale="92500"/>
          </a:bodyPr>
          <a:lstStyle/>
          <a:p>
            <a:pPr algn="r" rtl="1"/>
            <a:r>
              <a:rPr lang="ar-SA" sz="3500" b="1" dirty="0" smtClean="0">
                <a:latin typeface="Arabic Typesetting" pitchFamily="66" charset="-78"/>
                <a:cs typeface="Arabic Typesetting" pitchFamily="66" charset="-78"/>
              </a:rPr>
              <a:t>تعني مسئوليه المدير عن حشد واستخدام الموظفين الجدد والمؤهلين للملء المراكز الوظيفيه المتعدده والمختلفه في التنظيم وهي لا تقتصر على الاختيار والانتقاء بل يشمل تدريب هؤلاء وتنميه قدراتهم وكفاءتهم والترقيه وتقييم الاداء وتوفير الفرص لتنميتهم وتطويرهم ووضع نظام مناسب للأجور والمرتبات </a:t>
            </a:r>
            <a:endParaRPr lang="en-US" sz="3500" b="1" dirty="0" smtClean="0">
              <a:latin typeface="Arabic Typesetting" pitchFamily="66" charset="-78"/>
              <a:cs typeface="Arabic Typesetting" pitchFamily="66" charset="-78"/>
            </a:endParaRPr>
          </a:p>
          <a:p>
            <a:pPr algn="ctr" rtl="1">
              <a:buNone/>
            </a:pPr>
            <a:r>
              <a:rPr lang="ar-SA" sz="7100" b="1" dirty="0" smtClean="0">
                <a:latin typeface="Arabic Typesetting" pitchFamily="66" charset="-78"/>
                <a:cs typeface="Arabic Typesetting" pitchFamily="66" charset="-78"/>
              </a:rPr>
              <a:t>التوجيه</a:t>
            </a:r>
            <a:r>
              <a:rPr lang="ar-SA" sz="6500" b="1" dirty="0" smtClean="0">
                <a:latin typeface="Arabic Typesetting" pitchFamily="66" charset="-78"/>
                <a:cs typeface="Arabic Typesetting" pitchFamily="66" charset="-78"/>
              </a:rPr>
              <a:t>:</a:t>
            </a:r>
            <a:endParaRPr lang="en-US" sz="6500" b="1" dirty="0" smtClean="0">
              <a:latin typeface="Arabic Typesetting" pitchFamily="66" charset="-78"/>
              <a:cs typeface="Arabic Typesetting" pitchFamily="66" charset="-78"/>
            </a:endParaRPr>
          </a:p>
          <a:p>
            <a:pPr algn="r" rtl="1"/>
            <a:r>
              <a:rPr lang="ar-SA" b="1" dirty="0" smtClean="0">
                <a:latin typeface="Arabic Typesetting" pitchFamily="66" charset="-78"/>
                <a:cs typeface="Arabic Typesetting" pitchFamily="66" charset="-78"/>
              </a:rPr>
              <a:t>وهي تعتبر لب الوظائف الاداريه وهي توجيه الجهود وحفز العاملين لتنفيذ الخطط وتتضمن هذه الوظيفه.</a:t>
            </a:r>
            <a:endParaRPr lang="en-US" b="1" dirty="0" smtClean="0">
              <a:latin typeface="Arabic Typesetting" pitchFamily="66" charset="-78"/>
              <a:cs typeface="Arabic Typesetting" pitchFamily="66" charset="-78"/>
            </a:endParaRPr>
          </a:p>
          <a:p>
            <a:pPr lvl="0" algn="r" rtl="1"/>
            <a:r>
              <a:rPr lang="ar-SA" b="1" dirty="0" smtClean="0">
                <a:latin typeface="Arabic Typesetting" pitchFamily="66" charset="-78"/>
                <a:cs typeface="Arabic Typesetting" pitchFamily="66" charset="-78"/>
              </a:rPr>
              <a:t>حفز المرؤوسين لتحقيق الاهداف المرسومه لوظائفهم.</a:t>
            </a:r>
            <a:endParaRPr lang="en-US" b="1" dirty="0" smtClean="0">
              <a:latin typeface="Arabic Typesetting" pitchFamily="66" charset="-78"/>
              <a:cs typeface="Arabic Typesetting" pitchFamily="66" charset="-78"/>
            </a:endParaRPr>
          </a:p>
          <a:p>
            <a:pPr lvl="0" algn="r" rtl="1"/>
            <a:r>
              <a:rPr lang="ar-SA" b="1" dirty="0" smtClean="0">
                <a:latin typeface="Arabic Typesetting" pitchFamily="66" charset="-78"/>
                <a:cs typeface="Arabic Typesetting" pitchFamily="66" charset="-78"/>
              </a:rPr>
              <a:t>توجيه وارشاد المرؤسين.</a:t>
            </a:r>
            <a:endParaRPr lang="en-US" b="1" dirty="0" smtClean="0">
              <a:latin typeface="Arabic Typesetting" pitchFamily="66" charset="-78"/>
              <a:cs typeface="Arabic Typesetting" pitchFamily="66" charset="-78"/>
            </a:endParaRPr>
          </a:p>
          <a:p>
            <a:pPr lvl="0" algn="r" rtl="1"/>
            <a:r>
              <a:rPr lang="ar-SA" b="1" dirty="0" smtClean="0">
                <a:latin typeface="Arabic Typesetting" pitchFamily="66" charset="-78"/>
                <a:cs typeface="Arabic Typesetting" pitchFamily="66" charset="-78"/>
              </a:rPr>
              <a:t>الاشراف على تنفيذ الانشطه.</a:t>
            </a:r>
            <a:endParaRPr lang="en-US" b="1" dirty="0" smtClean="0">
              <a:latin typeface="Arabic Typesetting" pitchFamily="66" charset="-78"/>
              <a:cs typeface="Arabic Typesetting" pitchFamily="66" charset="-78"/>
            </a:endParaRPr>
          </a:p>
          <a:p>
            <a:pPr algn="r" rtl="1"/>
            <a:r>
              <a:rPr lang="ar-SA" b="1" dirty="0" smtClean="0">
                <a:latin typeface="Arabic Typesetting" pitchFamily="66" charset="-78"/>
                <a:cs typeface="Arabic Typesetting" pitchFamily="66" charset="-78"/>
              </a:rPr>
              <a:t>وبأن وظيفه التوجيه هي التي تدور حولها كافه انشطه التنفيذ وهي جوهر كافه عمليات التشغيل ومعنويات العاملين واشباع احتياجاتهم كما تتضمن اتصالات بين اعضاء التنظيم.</a:t>
            </a:r>
            <a:endParaRPr lang="en-US" b="1" dirty="0" smtClean="0">
              <a:latin typeface="Arabic Typesetting" pitchFamily="66" charset="-78"/>
              <a:cs typeface="Arabic Typesetting" pitchFamily="66" charset="-78"/>
            </a:endParaRPr>
          </a:p>
          <a:p>
            <a:pPr algn="r"/>
            <a:endParaRPr lang="en-US" b="1" dirty="0">
              <a:latin typeface="Arabic Typesetting" pitchFamily="66" charset="-78"/>
              <a:cs typeface="Arabic Typesetting" pitchFamily="66" charset="-7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ar-SA" b="1" dirty="0" smtClean="0">
                <a:effectLst>
                  <a:outerShdw blurRad="38100" dist="38100" dir="2700000" algn="tl">
                    <a:srgbClr val="000000">
                      <a:alpha val="43137"/>
                    </a:srgbClr>
                  </a:outerShdw>
                </a:effectLst>
              </a:rPr>
              <a:t> ترابط </a:t>
            </a:r>
            <a:r>
              <a:rPr lang="ar-SA" b="1" dirty="0">
                <a:effectLst>
                  <a:outerShdw blurRad="38100" dist="38100" dir="2700000" algn="tl">
                    <a:srgbClr val="000000">
                      <a:alpha val="43137"/>
                    </a:srgbClr>
                  </a:outerShdw>
                </a:effectLst>
              </a:rPr>
              <a:t>وتداخل الوظائف الاداريه </a:t>
            </a:r>
            <a:r>
              <a:rPr lang="ar-SA" b="1" dirty="0" smtClean="0">
                <a:effectLst>
                  <a:outerShdw blurRad="38100" dist="38100" dir="2700000" algn="tl">
                    <a:srgbClr val="000000">
                      <a:alpha val="43137"/>
                    </a:srgbClr>
                  </a:outerShdw>
                </a:effectLst>
              </a:rPr>
              <a:t>؟؟:</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04800" y="838200"/>
            <a:ext cx="8458200" cy="5638800"/>
          </a:xfrm>
        </p:spPr>
        <p:txBody>
          <a:bodyPr>
            <a:noAutofit/>
          </a:bodyPr>
          <a:lstStyle/>
          <a:p>
            <a:pPr algn="r" rtl="1"/>
            <a:r>
              <a:rPr lang="ar-SA" sz="4400" dirty="0">
                <a:cs typeface="Akhbar MT" pitchFamily="2" charset="-78"/>
              </a:rPr>
              <a:t>ان </a:t>
            </a:r>
            <a:r>
              <a:rPr lang="ar-SA" sz="5400" dirty="0">
                <a:cs typeface="Akhbar MT" pitchFamily="2" charset="-78"/>
              </a:rPr>
              <a:t>الوظائف المذكوره سابقا تتداخل مع بعضها فكل منها يصب في الاخرى وتؤثر فيها وهذه الوظائف كدائره اداريه متصله ولكن </a:t>
            </a:r>
            <a:r>
              <a:rPr lang="ar-SA" sz="5400" dirty="0" smtClean="0">
                <a:cs typeface="Akhbar MT" pitchFamily="2" charset="-78"/>
              </a:rPr>
              <a:t>ما من </a:t>
            </a:r>
            <a:r>
              <a:rPr lang="ar-SA" sz="5400" dirty="0">
                <a:cs typeface="Akhbar MT" pitchFamily="2" charset="-78"/>
              </a:rPr>
              <a:t>شك بان وظيفه </a:t>
            </a:r>
            <a:r>
              <a:rPr lang="ar-SA" sz="5400" dirty="0">
                <a:effectLst>
                  <a:outerShdw blurRad="38100" dist="38100" dir="2700000" algn="tl">
                    <a:srgbClr val="000000">
                      <a:alpha val="43137"/>
                    </a:srgbClr>
                  </a:outerShdw>
                </a:effectLst>
                <a:cs typeface="Akhbar MT" pitchFamily="2" charset="-78"/>
              </a:rPr>
              <a:t>التخطيط</a:t>
            </a:r>
            <a:r>
              <a:rPr lang="ar-SA" sz="5400" dirty="0">
                <a:cs typeface="Akhbar MT" pitchFamily="2" charset="-78"/>
              </a:rPr>
              <a:t> يجب ان تاتي في البدايه </a:t>
            </a:r>
            <a:r>
              <a:rPr lang="ar-SA" sz="5400" u="sng" dirty="0">
                <a:effectLst>
                  <a:outerShdw blurRad="38100" dist="38100" dir="2700000" algn="tl">
                    <a:srgbClr val="000000">
                      <a:alpha val="43137"/>
                    </a:srgbClr>
                  </a:outerShdw>
                </a:effectLst>
                <a:cs typeface="Akhbar MT" pitchFamily="2" charset="-78"/>
              </a:rPr>
              <a:t>فبدون الخطط </a:t>
            </a:r>
            <a:r>
              <a:rPr lang="ar-SA" sz="5400" dirty="0">
                <a:cs typeface="Akhbar MT" pitchFamily="2" charset="-78"/>
              </a:rPr>
              <a:t>لا يستطيع المدير ان </a:t>
            </a:r>
            <a:r>
              <a:rPr lang="ar-SA" sz="5400" u="sng" dirty="0">
                <a:effectLst>
                  <a:outerShdw blurRad="38100" dist="38100" dir="2700000" algn="tl">
                    <a:srgbClr val="000000">
                      <a:alpha val="43137"/>
                    </a:srgbClr>
                  </a:outerShdw>
                </a:effectLst>
                <a:cs typeface="Akhbar MT" pitchFamily="2" charset="-78"/>
              </a:rPr>
              <a:t>ينظم ويوظف ويوجه ويراقب </a:t>
            </a:r>
            <a:r>
              <a:rPr lang="ar-SA" sz="5400" dirty="0">
                <a:cs typeface="Akhbar MT" pitchFamily="2" charset="-78"/>
              </a:rPr>
              <a:t>فمن الضروري النظر الى هذه الوظائف كعناصر تشكل نظاماً متكاملاً.</a:t>
            </a:r>
            <a:endParaRPr lang="en-US" sz="5400" dirty="0">
              <a:cs typeface="Akhbar MT" pitchFamily="2" charset="-78"/>
            </a:endParaRPr>
          </a:p>
          <a:p>
            <a:pPr algn="r" rtl="1">
              <a:buNone/>
            </a:pPr>
            <a:endParaRPr lang="en-US" sz="4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dirty="0" smtClean="0"/>
              <a:t>عموميه الوظائف الاداريه:</a:t>
            </a:r>
            <a:endParaRPr lang="en-US" dirty="0"/>
          </a:p>
        </p:txBody>
      </p:sp>
      <p:sp>
        <p:nvSpPr>
          <p:cNvPr id="3" name="Content Placeholder 2"/>
          <p:cNvSpPr>
            <a:spLocks noGrp="1"/>
          </p:cNvSpPr>
          <p:nvPr>
            <p:ph idx="1"/>
          </p:nvPr>
        </p:nvSpPr>
        <p:spPr/>
        <p:txBody>
          <a:bodyPr>
            <a:normAutofit/>
          </a:bodyPr>
          <a:lstStyle/>
          <a:p>
            <a:pPr algn="r" rtl="1"/>
            <a:r>
              <a:rPr lang="ar-SA" sz="6000" b="1" dirty="0" smtClean="0">
                <a:latin typeface="Arabic Typesetting" pitchFamily="66" charset="-78"/>
                <a:cs typeface="Arabic Typesetting" pitchFamily="66" charset="-78"/>
              </a:rPr>
              <a:t>المقصود </a:t>
            </a:r>
            <a:r>
              <a:rPr lang="ar-SA" sz="6000" b="1" dirty="0" err="1">
                <a:latin typeface="Arabic Typesetting" pitchFamily="66" charset="-78"/>
                <a:cs typeface="Arabic Typesetting" pitchFamily="66" charset="-78"/>
              </a:rPr>
              <a:t>بها</a:t>
            </a:r>
            <a:r>
              <a:rPr lang="ar-SA" sz="6000" b="1" dirty="0">
                <a:latin typeface="Arabic Typesetting" pitchFamily="66" charset="-78"/>
                <a:cs typeface="Arabic Typesetting" pitchFamily="66" charset="-78"/>
              </a:rPr>
              <a:t> كونها عامه لكافه المدراء بغض النظر عن المراكز </a:t>
            </a:r>
            <a:r>
              <a:rPr lang="ar-SA" sz="6000" b="1" dirty="0" err="1">
                <a:latin typeface="Arabic Typesetting" pitchFamily="66" charset="-78"/>
                <a:cs typeface="Arabic Typesetting" pitchFamily="66" charset="-78"/>
              </a:rPr>
              <a:t>الوظيفيه</a:t>
            </a:r>
            <a:r>
              <a:rPr lang="ar-SA" sz="6000" b="1" dirty="0">
                <a:latin typeface="Arabic Typesetting" pitchFamily="66" charset="-78"/>
                <a:cs typeface="Arabic Typesetting" pitchFamily="66" charset="-78"/>
              </a:rPr>
              <a:t> التي يشغلونها داخل التنظيم الواحد </a:t>
            </a:r>
            <a:r>
              <a:rPr lang="ar-SA" sz="6000" b="1" dirty="0" err="1">
                <a:latin typeface="Arabic Typesetting" pitchFamily="66" charset="-78"/>
                <a:cs typeface="Arabic Typesetting" pitchFamily="66" charset="-78"/>
              </a:rPr>
              <a:t>والمختلفه</a:t>
            </a:r>
            <a:r>
              <a:rPr lang="ar-SA" sz="6000" b="1" dirty="0">
                <a:latin typeface="Arabic Typesetting" pitchFamily="66" charset="-78"/>
                <a:cs typeface="Arabic Typesetting" pitchFamily="66" charset="-78"/>
              </a:rPr>
              <a:t>.</a:t>
            </a:r>
            <a:endParaRPr lang="en-US" sz="6000" b="1" dirty="0">
              <a:latin typeface="Arabic Typesetting" pitchFamily="66" charset="-78"/>
              <a:cs typeface="Arabic Typesetting" pitchFamily="66" charset="-78"/>
            </a:endParaRPr>
          </a:p>
          <a:p>
            <a:pPr algn="l" rtl="1"/>
            <a:endParaRPr lang="ar-SA" sz="5400" b="1" dirty="0" smtClean="0">
              <a:latin typeface="Arabic Typesetting" pitchFamily="66" charset="-78"/>
              <a:cs typeface="Arabic Typesetting" pitchFamily="66" charset="-78"/>
            </a:endParaRPr>
          </a:p>
          <a:p>
            <a:pPr algn="l" rtl="1"/>
            <a:endParaRPr lang="en-US" sz="5400" b="1" dirty="0">
              <a:latin typeface="Arabic Typesetting" pitchFamily="66" charset="-78"/>
              <a:cs typeface="Arabic Typesetting" pitchFamily="66" charset="-78"/>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r>
              <a:rPr lang="ar-SA" sz="6000" b="1" dirty="0" smtClean="0"/>
              <a:t>عموميه الوظائف الاداريه:</a:t>
            </a:r>
            <a:endParaRPr lang="en-US" sz="6000" b="1" dirty="0"/>
          </a:p>
        </p:txBody>
      </p:sp>
      <p:sp>
        <p:nvSpPr>
          <p:cNvPr id="3" name="Content Placeholder 2"/>
          <p:cNvSpPr>
            <a:spLocks noGrp="1"/>
          </p:cNvSpPr>
          <p:nvPr>
            <p:ph idx="1"/>
          </p:nvPr>
        </p:nvSpPr>
        <p:spPr>
          <a:xfrm>
            <a:off x="457200" y="914400"/>
            <a:ext cx="8305800" cy="5486400"/>
          </a:xfrm>
        </p:spPr>
        <p:txBody>
          <a:bodyPr>
            <a:normAutofit/>
          </a:bodyPr>
          <a:lstStyle/>
          <a:p>
            <a:pPr algn="r" rtl="1"/>
            <a:r>
              <a:rPr lang="ar-SA" sz="4800" b="1" dirty="0" smtClean="0">
                <a:latin typeface="Arabic Typesetting" pitchFamily="66" charset="-78"/>
                <a:cs typeface="Arabic Typesetting" pitchFamily="66" charset="-78"/>
              </a:rPr>
              <a:t>المقصود بها كونها عامه لكافه المدراء بغض النظر عن المراكز الوظيفيه التي يشغلونها داخل التنظيم الواحد والمختلفه.</a:t>
            </a:r>
            <a:endParaRPr lang="en-US" sz="4800" b="1" dirty="0" smtClean="0">
              <a:latin typeface="Arabic Typesetting" pitchFamily="66" charset="-78"/>
              <a:cs typeface="Arabic Typesetting" pitchFamily="66" charset="-78"/>
            </a:endParaRPr>
          </a:p>
          <a:p>
            <a:pPr algn="ctr" rtl="1">
              <a:buNone/>
            </a:pPr>
            <a:r>
              <a:rPr lang="ar-SA" sz="6000" b="1" dirty="0" smtClean="0">
                <a:latin typeface="Arabic Typesetting" pitchFamily="66" charset="-78"/>
                <a:cs typeface="Arabic Typesetting" pitchFamily="66" charset="-78"/>
              </a:rPr>
              <a:t>الأدوار التي يقوم بها المدير الصحي :</a:t>
            </a:r>
            <a:endParaRPr lang="en-US" sz="6000" b="1" dirty="0" smtClean="0">
              <a:latin typeface="Arabic Typesetting" pitchFamily="66" charset="-78"/>
              <a:cs typeface="Arabic Typesetting" pitchFamily="66" charset="-78"/>
            </a:endParaRPr>
          </a:p>
          <a:p>
            <a:pPr marL="514350" lvl="0" indent="-514350" algn="r" rtl="1">
              <a:buFont typeface="+mj-lt"/>
              <a:buAutoNum type="arabicPeriod"/>
            </a:pPr>
            <a:r>
              <a:rPr lang="ar-SA" sz="4800" b="1" dirty="0" smtClean="0">
                <a:latin typeface="Arabic Typesetting" pitchFamily="66" charset="-78"/>
                <a:cs typeface="Arabic Typesetting" pitchFamily="66" charset="-78"/>
              </a:rPr>
              <a:t>أدوار تتعلق بالعلاقات بين الاشخاص.</a:t>
            </a:r>
            <a:endParaRPr lang="en-US" sz="4800" b="1" dirty="0" smtClean="0">
              <a:latin typeface="Arabic Typesetting" pitchFamily="66" charset="-78"/>
              <a:cs typeface="Arabic Typesetting" pitchFamily="66" charset="-78"/>
            </a:endParaRPr>
          </a:p>
          <a:p>
            <a:pPr marL="514350" lvl="0" indent="-514350" algn="r" rtl="1">
              <a:buFont typeface="+mj-lt"/>
              <a:buAutoNum type="arabicPeriod"/>
            </a:pPr>
            <a:r>
              <a:rPr lang="ar-SA" sz="4800" b="1" dirty="0" smtClean="0">
                <a:latin typeface="Arabic Typesetting" pitchFamily="66" charset="-78"/>
                <a:cs typeface="Arabic Typesetting" pitchFamily="66" charset="-78"/>
              </a:rPr>
              <a:t>دور صانع القرارات.</a:t>
            </a:r>
            <a:endParaRPr lang="en-US" sz="4800" b="1" dirty="0" smtClean="0">
              <a:latin typeface="Arabic Typesetting" pitchFamily="66" charset="-78"/>
              <a:cs typeface="Arabic Typesetting" pitchFamily="66" charset="-78"/>
            </a:endParaRPr>
          </a:p>
          <a:p>
            <a:pPr marL="514350" lvl="0" indent="-514350" algn="r" rtl="1">
              <a:buFont typeface="+mj-lt"/>
              <a:buAutoNum type="arabicPeriod"/>
            </a:pPr>
            <a:r>
              <a:rPr lang="ar-SA" sz="4800" b="1" dirty="0" smtClean="0">
                <a:latin typeface="Arabic Typesetting" pitchFamily="66" charset="-78"/>
                <a:cs typeface="Arabic Typesetting" pitchFamily="66" charset="-78"/>
              </a:rPr>
              <a:t>دور مصدر او مركز المعلومات.</a:t>
            </a:r>
            <a:endParaRPr lang="en-US" sz="4800" b="1" dirty="0" smtClean="0">
              <a:latin typeface="Arabic Typesetting" pitchFamily="66" charset="-78"/>
              <a:cs typeface="Arabic Typesetting" pitchFamily="66" charset="-78"/>
            </a:endParaRPr>
          </a:p>
          <a:p>
            <a:pPr algn="r"/>
            <a:endParaRPr lang="en-US" sz="4800" b="1" dirty="0">
              <a:latin typeface="Arabic Typesetting" pitchFamily="66" charset="-78"/>
              <a:cs typeface="Arabic Typesetting" pitchFamily="66" charset="-78"/>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Autofit/>
          </a:bodyPr>
          <a:lstStyle/>
          <a:p>
            <a:r>
              <a:rPr lang="ar-SA" sz="4000" b="1" dirty="0"/>
              <a:t>النموذج </a:t>
            </a:r>
            <a:r>
              <a:rPr lang="ar-SA" sz="4000" b="1" dirty="0" smtClean="0"/>
              <a:t>الإداري </a:t>
            </a:r>
            <a:r>
              <a:rPr lang="ar-SA" sz="4000" b="1" dirty="0"/>
              <a:t>لمنظمه الرعايه الصحيه وعناصره</a:t>
            </a:r>
            <a:r>
              <a:rPr lang="ar-SA" sz="4000" b="1" dirty="0" smtClean="0"/>
              <a:t>:</a:t>
            </a:r>
            <a:endParaRPr lang="en-US" sz="4000" b="1" dirty="0"/>
          </a:p>
        </p:txBody>
      </p:sp>
      <p:sp>
        <p:nvSpPr>
          <p:cNvPr id="3" name="Content Placeholder 2"/>
          <p:cNvSpPr>
            <a:spLocks noGrp="1"/>
          </p:cNvSpPr>
          <p:nvPr>
            <p:ph idx="1"/>
          </p:nvPr>
        </p:nvSpPr>
        <p:spPr>
          <a:xfrm>
            <a:off x="228600" y="914400"/>
            <a:ext cx="8686800" cy="5943600"/>
          </a:xfrm>
        </p:spPr>
        <p:txBody>
          <a:bodyPr>
            <a:normAutofit/>
          </a:bodyPr>
          <a:lstStyle/>
          <a:p>
            <a:pPr algn="r" rtl="1"/>
            <a:r>
              <a:rPr lang="ar-SA" sz="4000" b="1" u="sng" dirty="0"/>
              <a:t>عمليه التحويل بمنظور النظم :</a:t>
            </a:r>
            <a:endParaRPr lang="en-US" sz="4000" b="1" u="sng" dirty="0"/>
          </a:p>
          <a:p>
            <a:pPr marL="514350" lvl="0" indent="-514350" algn="r" rtl="1">
              <a:buFont typeface="+mj-lt"/>
              <a:buAutoNum type="arabicPeriod"/>
            </a:pPr>
            <a:r>
              <a:rPr lang="ar-SA" sz="3600" dirty="0" smtClean="0">
                <a:cs typeface="Akhbar MT" pitchFamily="2" charset="-78"/>
              </a:rPr>
              <a:t>المنظمه </a:t>
            </a:r>
            <a:r>
              <a:rPr lang="ar-SA" sz="3600" b="1" dirty="0">
                <a:cs typeface="Akhbar MT" pitchFamily="2" charset="-78"/>
              </a:rPr>
              <a:t>الصحيه هيئه رسميه تنتج فيها المخرجات تحقيق الاهداف من خلال استخدام وتوظيف عمليات التحويل للمدخلات الموارد.</a:t>
            </a:r>
            <a:endParaRPr lang="en-US" sz="3600" b="1" dirty="0">
              <a:cs typeface="Akhbar MT" pitchFamily="2" charset="-78"/>
            </a:endParaRPr>
          </a:p>
          <a:p>
            <a:pPr marL="514350" lvl="0" indent="-514350" algn="r" rtl="1">
              <a:buFont typeface="+mj-lt"/>
              <a:buAutoNum type="arabicPeriod"/>
            </a:pPr>
            <a:r>
              <a:rPr lang="ar-SA" sz="3600" b="1" dirty="0">
                <a:cs typeface="Akhbar MT" pitchFamily="2" charset="-78"/>
              </a:rPr>
              <a:t>ان المدراء في المنظمه الصحيه هم العامل المساعد الذي يحول المدخلات الى مخرجات </a:t>
            </a:r>
            <a:r>
              <a:rPr lang="ar-SA" sz="3600" b="1" dirty="0" smtClean="0">
                <a:cs typeface="Akhbar MT" pitchFamily="2" charset="-78"/>
              </a:rPr>
              <a:t>.</a:t>
            </a:r>
            <a:endParaRPr lang="en-US" sz="3600" b="1" dirty="0">
              <a:cs typeface="Akhbar MT" pitchFamily="2" charset="-78"/>
            </a:endParaRPr>
          </a:p>
          <a:p>
            <a:pPr marL="514350" lvl="0" indent="-514350" algn="r" rtl="1">
              <a:buFont typeface="+mj-lt"/>
              <a:buAutoNum type="arabicPeriod"/>
            </a:pPr>
            <a:r>
              <a:rPr lang="ar-SA" sz="3600" b="1" dirty="0" smtClean="0">
                <a:cs typeface="Akhbar MT" pitchFamily="2" charset="-78"/>
              </a:rPr>
              <a:t>مدى تفاعل المدراء </a:t>
            </a:r>
            <a:r>
              <a:rPr lang="ar-SA" sz="3600" b="1" dirty="0">
                <a:cs typeface="Akhbar MT" pitchFamily="2" charset="-78"/>
              </a:rPr>
              <a:t>في المنظمه الصحيه </a:t>
            </a:r>
            <a:r>
              <a:rPr lang="ar-SA" sz="3600" b="1" dirty="0" smtClean="0">
                <a:cs typeface="Akhbar MT" pitchFamily="2" charset="-78"/>
              </a:rPr>
              <a:t>وتأثرهم بالبيئه </a:t>
            </a:r>
            <a:r>
              <a:rPr lang="ar-SA" sz="3600" b="1" dirty="0">
                <a:cs typeface="Akhbar MT" pitchFamily="2" charset="-78"/>
              </a:rPr>
              <a:t>الخارجيه والتي تتكون من قوى ومؤثرات متعدده.</a:t>
            </a:r>
            <a:endParaRPr lang="en-US" sz="3600" b="1" dirty="0">
              <a:cs typeface="Akhbar MT" pitchFamily="2" charset="-78"/>
            </a:endParaRPr>
          </a:p>
          <a:p>
            <a:pPr marL="514350" lvl="0" indent="-514350" algn="r" rtl="1">
              <a:buFont typeface="+mj-lt"/>
              <a:buAutoNum type="arabicPeriod"/>
            </a:pPr>
            <a:r>
              <a:rPr lang="ar-SA" sz="3600" b="1" dirty="0" smtClean="0">
                <a:cs typeface="Akhbar MT" pitchFamily="2" charset="-78"/>
              </a:rPr>
              <a:t>مدى اعتماد المنظمه </a:t>
            </a:r>
            <a:r>
              <a:rPr lang="ar-SA" sz="3600" b="1" dirty="0">
                <a:cs typeface="Akhbar MT" pitchFamily="2" charset="-78"/>
              </a:rPr>
              <a:t>الصحيه على البيئه الخارجيه للحصول على المدخلات المطلوبه </a:t>
            </a:r>
            <a:r>
              <a:rPr lang="ar-SA" sz="3600" b="1" dirty="0" smtClean="0">
                <a:cs typeface="Akhbar MT" pitchFamily="2" charset="-78"/>
              </a:rPr>
              <a:t>.</a:t>
            </a:r>
            <a:endParaRPr lang="en-US" sz="3600" b="1" dirty="0">
              <a:cs typeface="Akhbar MT" pitchFamily="2" charset="-78"/>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ar-SA" b="1" dirty="0" smtClean="0"/>
              <a:t>أدوار تتعلق بالعلاقات بين الاشخاص:</a:t>
            </a:r>
            <a:endParaRPr lang="en-US" b="1" dirty="0"/>
          </a:p>
        </p:txBody>
      </p:sp>
      <p:sp>
        <p:nvSpPr>
          <p:cNvPr id="3" name="Content Placeholder 2"/>
          <p:cNvSpPr>
            <a:spLocks noGrp="1"/>
          </p:cNvSpPr>
          <p:nvPr>
            <p:ph idx="1"/>
          </p:nvPr>
        </p:nvSpPr>
        <p:spPr>
          <a:xfrm>
            <a:off x="228600" y="990600"/>
            <a:ext cx="8686800" cy="5867400"/>
          </a:xfrm>
        </p:spPr>
        <p:txBody>
          <a:bodyPr>
            <a:normAutofit/>
          </a:bodyPr>
          <a:lstStyle/>
          <a:p>
            <a:pPr marL="514350" lvl="0" indent="-514350" algn="r" rtl="1">
              <a:buNone/>
            </a:pPr>
            <a:r>
              <a:rPr lang="ar-SA" sz="4000" b="1" dirty="0" smtClean="0">
                <a:latin typeface="Arabic Typesetting" pitchFamily="66" charset="-78"/>
                <a:cs typeface="Arabic Typesetting" pitchFamily="66" charset="-78"/>
              </a:rPr>
              <a:t>أ- الرئاسه الرمزيه(يشمل عندما يقوم المدير بادوار احتفاليه ورمزيه مثل قص الشريط,استقبال وفد,...الخ)</a:t>
            </a:r>
            <a:endParaRPr lang="en-US" sz="4000" b="1" dirty="0" smtClean="0">
              <a:latin typeface="Arabic Typesetting" pitchFamily="66" charset="-78"/>
              <a:cs typeface="Arabic Typesetting" pitchFamily="66" charset="-78"/>
            </a:endParaRPr>
          </a:p>
          <a:p>
            <a:pPr marL="514350" lvl="0" indent="-514350" algn="r" rtl="1">
              <a:buNone/>
            </a:pPr>
            <a:r>
              <a:rPr lang="ar-SA" sz="4000" b="1" dirty="0" smtClean="0">
                <a:latin typeface="Arabic Typesetting" pitchFamily="66" charset="-78"/>
                <a:cs typeface="Arabic Typesetting" pitchFamily="66" charset="-78"/>
              </a:rPr>
              <a:t>ب- ضابط الارتباط ويقوم بما يلي</a:t>
            </a:r>
            <a:endParaRPr lang="en-US" sz="4000" b="1" dirty="0" smtClean="0">
              <a:latin typeface="Arabic Typesetting" pitchFamily="66" charset="-78"/>
              <a:cs typeface="Arabic Typesetting" pitchFamily="66" charset="-78"/>
            </a:endParaRPr>
          </a:p>
          <a:p>
            <a:pPr marL="514350" lvl="0" indent="-514350" algn="r" rtl="1">
              <a:buFont typeface="+mj-lt"/>
              <a:buAutoNum type="arabicPeriod"/>
            </a:pPr>
            <a:r>
              <a:rPr lang="ar-SA" sz="4000" b="1" dirty="0" smtClean="0">
                <a:latin typeface="Arabic Typesetting" pitchFamily="66" charset="-78"/>
                <a:cs typeface="Arabic Typesetting" pitchFamily="66" charset="-78"/>
              </a:rPr>
              <a:t>الاتصالات مع المنظمات الاخرى</a:t>
            </a:r>
            <a:endParaRPr lang="en-US" sz="4000" b="1" dirty="0" smtClean="0">
              <a:latin typeface="Arabic Typesetting" pitchFamily="66" charset="-78"/>
              <a:cs typeface="Arabic Typesetting" pitchFamily="66" charset="-78"/>
            </a:endParaRPr>
          </a:p>
          <a:p>
            <a:pPr marL="514350" lvl="0" indent="-514350" algn="r" rtl="1">
              <a:buFont typeface="+mj-lt"/>
              <a:buAutoNum type="arabicPeriod"/>
            </a:pPr>
            <a:r>
              <a:rPr lang="ar-SA" sz="4000" b="1" dirty="0" smtClean="0">
                <a:latin typeface="Arabic Typesetting" pitchFamily="66" charset="-78"/>
                <a:cs typeface="Arabic Typesetting" pitchFamily="66" charset="-78"/>
              </a:rPr>
              <a:t>الاتصال مع المنظمات المهنيه مثل النقابات وغيرها.</a:t>
            </a:r>
            <a:endParaRPr lang="en-US" sz="4000" b="1" dirty="0" smtClean="0">
              <a:latin typeface="Arabic Typesetting" pitchFamily="66" charset="-78"/>
              <a:cs typeface="Arabic Typesetting" pitchFamily="66" charset="-78"/>
            </a:endParaRPr>
          </a:p>
          <a:p>
            <a:pPr algn="r" rtl="1">
              <a:buNone/>
            </a:pPr>
            <a:r>
              <a:rPr lang="ar-SA" sz="4000" b="1" dirty="0" smtClean="0">
                <a:latin typeface="Arabic Typesetting" pitchFamily="66" charset="-78"/>
                <a:cs typeface="Arabic Typesetting" pitchFamily="66" charset="-78"/>
              </a:rPr>
              <a:t>ج- دور القائد ويقوم بما يلي</a:t>
            </a:r>
            <a:endParaRPr lang="en-US" sz="4000" b="1" dirty="0" smtClean="0">
              <a:latin typeface="Arabic Typesetting" pitchFamily="66" charset="-78"/>
              <a:cs typeface="Arabic Typesetting" pitchFamily="66" charset="-78"/>
            </a:endParaRPr>
          </a:p>
          <a:p>
            <a:pPr marL="514350" indent="-514350" algn="r" rtl="1">
              <a:buFont typeface="+mj-lt"/>
              <a:buAutoNum type="arabicPeriod"/>
            </a:pPr>
            <a:r>
              <a:rPr lang="ar-SA" sz="4000" b="1" dirty="0" smtClean="0">
                <a:latin typeface="Arabic Typesetting" pitchFamily="66" charset="-78"/>
                <a:cs typeface="Arabic Typesetting" pitchFamily="66" charset="-78"/>
              </a:rPr>
              <a:t>حفز وقياده المؤوسين.</a:t>
            </a:r>
            <a:endParaRPr lang="en-US" sz="4000" b="1" dirty="0" smtClean="0">
              <a:latin typeface="Arabic Typesetting" pitchFamily="66" charset="-78"/>
              <a:cs typeface="Arabic Typesetting" pitchFamily="66" charset="-78"/>
            </a:endParaRPr>
          </a:p>
          <a:p>
            <a:pPr marL="514350" indent="-514350" algn="r" rtl="1">
              <a:buFont typeface="+mj-lt"/>
              <a:buAutoNum type="arabicPeriod"/>
            </a:pPr>
            <a:r>
              <a:rPr lang="ar-SA" sz="4000" b="1" dirty="0" smtClean="0">
                <a:latin typeface="Arabic Typesetting" pitchFamily="66" charset="-78"/>
                <a:cs typeface="Arabic Typesetting" pitchFamily="66" charset="-78"/>
              </a:rPr>
              <a:t>التاثير على سلوكيات المرؤوسين.</a:t>
            </a:r>
            <a:endParaRPr lang="en-US" sz="4000" b="1" dirty="0" smtClean="0">
              <a:latin typeface="Arabic Typesetting" pitchFamily="66" charset="-78"/>
              <a:cs typeface="Arabic Typesetting" pitchFamily="66" charset="-78"/>
            </a:endParaRPr>
          </a:p>
          <a:p>
            <a:pPr algn="r"/>
            <a:endParaRPr lang="en-US" sz="4000" b="1" dirty="0">
              <a:latin typeface="Arabic Typesetting" pitchFamily="66" charset="-78"/>
              <a:cs typeface="Arabic Typesetting" pitchFamily="66" charset="-78"/>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Autofit/>
          </a:bodyPr>
          <a:lstStyle/>
          <a:p>
            <a:r>
              <a:rPr lang="ar-SA" sz="4800" b="1" dirty="0" smtClean="0"/>
              <a:t>دور صانع القرارات :</a:t>
            </a:r>
            <a:endParaRPr lang="en-US" sz="4800" b="1" dirty="0"/>
          </a:p>
        </p:txBody>
      </p:sp>
      <p:sp>
        <p:nvSpPr>
          <p:cNvPr id="3" name="Content Placeholder 2"/>
          <p:cNvSpPr>
            <a:spLocks noGrp="1"/>
          </p:cNvSpPr>
          <p:nvPr>
            <p:ph idx="1"/>
          </p:nvPr>
        </p:nvSpPr>
        <p:spPr>
          <a:xfrm>
            <a:off x="0" y="838200"/>
            <a:ext cx="9144000" cy="5791200"/>
          </a:xfrm>
        </p:spPr>
        <p:txBody>
          <a:bodyPr>
            <a:noAutofit/>
          </a:bodyPr>
          <a:lstStyle/>
          <a:p>
            <a:pPr algn="r" rtl="1"/>
            <a:r>
              <a:rPr lang="ar-SA" sz="4400" b="1" dirty="0" smtClean="0">
                <a:latin typeface="Arabic Typesetting" pitchFamily="66" charset="-78"/>
                <a:cs typeface="Arabic Typesetting" pitchFamily="66" charset="-78"/>
              </a:rPr>
              <a:t>ويشمل الادوار التاليه:</a:t>
            </a:r>
            <a:endParaRPr lang="en-US" sz="4400" b="1" dirty="0" smtClean="0">
              <a:latin typeface="Arabic Typesetting" pitchFamily="66" charset="-78"/>
              <a:cs typeface="Arabic Typesetting" pitchFamily="66" charset="-78"/>
            </a:endParaRPr>
          </a:p>
          <a:p>
            <a:pPr marL="514350" lvl="0" indent="-514350" algn="r" rtl="1">
              <a:buFont typeface="+mj-lt"/>
              <a:buAutoNum type="arabicPeriod"/>
            </a:pPr>
            <a:r>
              <a:rPr lang="ar-SA" sz="4400" b="1" dirty="0" smtClean="0">
                <a:latin typeface="Arabic Typesetting" pitchFamily="66" charset="-78"/>
                <a:cs typeface="Arabic Typesetting" pitchFamily="66" charset="-78"/>
              </a:rPr>
              <a:t>قائد او مهندس في اجراء تصميم احداث التغيير في المنظمات الصحية.</a:t>
            </a:r>
            <a:endParaRPr lang="en-US" sz="4400" b="1" dirty="0" smtClean="0">
              <a:latin typeface="Arabic Typesetting" pitchFamily="66" charset="-78"/>
              <a:cs typeface="Arabic Typesetting" pitchFamily="66" charset="-78"/>
            </a:endParaRPr>
          </a:p>
          <a:p>
            <a:pPr marL="514350" lvl="0" indent="-514350" algn="r" rtl="1">
              <a:buFont typeface="+mj-lt"/>
              <a:buAutoNum type="arabicPeriod"/>
            </a:pPr>
            <a:r>
              <a:rPr lang="ar-SA" sz="4400" b="1" dirty="0" smtClean="0">
                <a:latin typeface="Arabic Typesetting" pitchFamily="66" charset="-78"/>
                <a:cs typeface="Arabic Typesetting" pitchFamily="66" charset="-78"/>
              </a:rPr>
              <a:t>حلال المشاكل (حل الخلافات والصراعات بين العناصر العامله في التنظيم)</a:t>
            </a:r>
            <a:endParaRPr lang="en-US" sz="4400" b="1" dirty="0" smtClean="0">
              <a:latin typeface="Arabic Typesetting" pitchFamily="66" charset="-78"/>
              <a:cs typeface="Arabic Typesetting" pitchFamily="66" charset="-78"/>
            </a:endParaRPr>
          </a:p>
          <a:p>
            <a:pPr marL="514350" lvl="0" indent="-514350" algn="r" rtl="1">
              <a:buFont typeface="+mj-lt"/>
              <a:buAutoNum type="arabicPeriod"/>
            </a:pPr>
            <a:r>
              <a:rPr lang="ar-SA" sz="4400" b="1" dirty="0" smtClean="0">
                <a:latin typeface="Arabic Typesetting" pitchFamily="66" charset="-78"/>
                <a:cs typeface="Arabic Typesetting" pitchFamily="66" charset="-78"/>
              </a:rPr>
              <a:t>موزع الموارد والامكانيات (توزيع الموارد الامكانيه والبشريه والماديه بين الاقسام والدوائر)</a:t>
            </a:r>
            <a:endParaRPr lang="en-US" sz="4400" b="1" dirty="0" smtClean="0">
              <a:latin typeface="Arabic Typesetting" pitchFamily="66" charset="-78"/>
              <a:cs typeface="Arabic Typesetting" pitchFamily="66" charset="-78"/>
            </a:endParaRPr>
          </a:p>
          <a:p>
            <a:pPr marL="514350" lvl="0" indent="-514350" algn="r" rtl="1">
              <a:buFont typeface="+mj-lt"/>
              <a:buAutoNum type="arabicPeriod"/>
            </a:pPr>
            <a:r>
              <a:rPr lang="ar-SA" sz="4400" b="1" dirty="0" smtClean="0">
                <a:latin typeface="Arabic Typesetting" pitchFamily="66" charset="-78"/>
                <a:cs typeface="Arabic Typesetting" pitchFamily="66" charset="-78"/>
              </a:rPr>
              <a:t>المفاوض (التفاوض مع الاقسام ومراكز القوى عند التوزيع الامكانات والموارد وحل المشاكل)</a:t>
            </a:r>
            <a:endParaRPr lang="en-US" sz="4400" b="1" dirty="0" smtClean="0">
              <a:latin typeface="Arabic Typesetting" pitchFamily="66" charset="-78"/>
              <a:cs typeface="Arabic Typesetting" pitchFamily="66" charset="-78"/>
            </a:endParaRPr>
          </a:p>
          <a:p>
            <a:pPr algn="r"/>
            <a:endParaRPr lang="en-US" sz="4400" b="1" dirty="0">
              <a:latin typeface="Arabic Typesetting" pitchFamily="66" charset="-78"/>
              <a:cs typeface="Arabic Typesetting" pitchFamily="66"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8915400" cy="6324600"/>
          </a:xfrm>
        </p:spPr>
        <p:txBody>
          <a:bodyPr>
            <a:normAutofit/>
          </a:bodyPr>
          <a:lstStyle/>
          <a:p>
            <a:pPr algn="r" rtl="1"/>
            <a:r>
              <a:rPr lang="ar-SA" sz="4400" b="1" dirty="0" smtClean="0">
                <a:latin typeface="Arabic Typesetting" pitchFamily="66" charset="-78"/>
                <a:cs typeface="Arabic Typesetting" pitchFamily="66" charset="-78"/>
              </a:rPr>
              <a:t>أما في </a:t>
            </a:r>
            <a:r>
              <a:rPr lang="ar-SA" sz="4400" b="1" dirty="0">
                <a:latin typeface="Arabic Typesetting" pitchFamily="66" charset="-78"/>
                <a:cs typeface="Arabic Typesetting" pitchFamily="66" charset="-78"/>
              </a:rPr>
              <a:t>الدول العربيه ورغم أهميه الدور الذي يمكن للإداره القيام به في مجال التخطيط وتقديم خدمات الرعايه الصحيه باطار من الكفاءه والفعاليه </a:t>
            </a:r>
            <a:r>
              <a:rPr lang="ar-SA" sz="4400" b="1" dirty="0" smtClean="0">
                <a:latin typeface="Arabic Typesetting" pitchFamily="66" charset="-78"/>
                <a:cs typeface="Arabic Typesetting" pitchFamily="66" charset="-78"/>
              </a:rPr>
              <a:t>لم تعطى الاداره </a:t>
            </a:r>
            <a:r>
              <a:rPr lang="ar-SA" sz="4400" b="1" dirty="0">
                <a:latin typeface="Arabic Typesetting" pitchFamily="66" charset="-78"/>
                <a:cs typeface="Arabic Typesetting" pitchFamily="66" charset="-78"/>
              </a:rPr>
              <a:t>الصحيه بعد ما تستحقه من الاهتمام اذ لا تزال تسند الى الاطباء مهمه اداره أنظمتها ومؤساستها الصحيه </a:t>
            </a:r>
            <a:r>
              <a:rPr lang="ar-SA" sz="4400" b="1" dirty="0" smtClean="0">
                <a:latin typeface="Arabic Typesetting" pitchFamily="66" charset="-78"/>
                <a:cs typeface="Arabic Typesetting" pitchFamily="66" charset="-78"/>
              </a:rPr>
              <a:t>.</a:t>
            </a:r>
          </a:p>
          <a:p>
            <a:pPr algn="r" rtl="1"/>
            <a:r>
              <a:rPr lang="ar-SA" sz="4400" b="1" dirty="0" smtClean="0">
                <a:latin typeface="Arabic Typesetting" pitchFamily="66" charset="-78"/>
                <a:cs typeface="Arabic Typesetting" pitchFamily="66" charset="-78"/>
              </a:rPr>
              <a:t> أحيانا يمكن أن </a:t>
            </a:r>
            <a:r>
              <a:rPr lang="ar-SA" sz="4400" b="1" dirty="0">
                <a:latin typeface="Arabic Typesetting" pitchFamily="66" charset="-78"/>
                <a:cs typeface="Arabic Typesetting" pitchFamily="66" charset="-78"/>
              </a:rPr>
              <a:t>يساعد </a:t>
            </a:r>
            <a:r>
              <a:rPr lang="ar-SA" sz="4400" b="1" dirty="0" smtClean="0">
                <a:latin typeface="Arabic Typesetting" pitchFamily="66" charset="-78"/>
                <a:cs typeface="Arabic Typesetting" pitchFamily="66" charset="-78"/>
              </a:rPr>
              <a:t>الأطباء </a:t>
            </a:r>
            <a:r>
              <a:rPr lang="ar-SA" sz="4400" b="1" dirty="0">
                <a:latin typeface="Arabic Typesetting" pitchFamily="66" charset="-78"/>
                <a:cs typeface="Arabic Typesetting" pitchFamily="66" charset="-78"/>
              </a:rPr>
              <a:t>إدارييون غير متخصصون بالإداره الصحية مما يحد من فعاليه الانظمة الصحيه ومؤسساتها ومن قدراتها على توفير خدمات جيده وبشكل يحافظ على مواردها الصحيه المحدوده والمرتفعه التكلفه .</a:t>
            </a:r>
            <a:endParaRPr lang="en-US" sz="4400" b="1" dirty="0">
              <a:latin typeface="Arabic Typesetting" pitchFamily="66" charset="-78"/>
              <a:cs typeface="Arabic Typesetting" pitchFamily="66" charset="-78"/>
            </a:endParaRPr>
          </a:p>
          <a:p>
            <a:pPr algn="r" rtl="1"/>
            <a:endParaRPr lang="en-US" sz="4400" b="1" dirty="0">
              <a:latin typeface="Arabic Typesetting" pitchFamily="66" charset="-78"/>
              <a:cs typeface="Arabic Typesetting" pitchFamily="66" charset="-78"/>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ar-SA" dirty="0" smtClean="0"/>
              <a:t>دور مصدر او مركز المعلومات:</a:t>
            </a:r>
            <a:endParaRPr lang="en-US" dirty="0"/>
          </a:p>
        </p:txBody>
      </p:sp>
      <p:sp>
        <p:nvSpPr>
          <p:cNvPr id="3" name="Content Placeholder 2"/>
          <p:cNvSpPr>
            <a:spLocks noGrp="1"/>
          </p:cNvSpPr>
          <p:nvPr>
            <p:ph idx="1"/>
          </p:nvPr>
        </p:nvSpPr>
        <p:spPr>
          <a:xfrm>
            <a:off x="457200" y="990600"/>
            <a:ext cx="8229600" cy="5135563"/>
          </a:xfrm>
        </p:spPr>
        <p:txBody>
          <a:bodyPr>
            <a:normAutofit/>
          </a:bodyPr>
          <a:lstStyle/>
          <a:p>
            <a:pPr algn="r" rtl="1"/>
            <a:r>
              <a:rPr lang="ar-SA" sz="4800" b="1" dirty="0" smtClean="0">
                <a:latin typeface="Arabic Typesetting" pitchFamily="66" charset="-78"/>
                <a:cs typeface="Arabic Typesetting" pitchFamily="66" charset="-78"/>
              </a:rPr>
              <a:t>ويتضمن الادوار التاليه:</a:t>
            </a:r>
            <a:endParaRPr lang="en-US" sz="4800" b="1" dirty="0" smtClean="0">
              <a:latin typeface="Arabic Typesetting" pitchFamily="66" charset="-78"/>
              <a:cs typeface="Arabic Typesetting" pitchFamily="66" charset="-78"/>
            </a:endParaRPr>
          </a:p>
          <a:p>
            <a:pPr marL="514350" lvl="0" indent="-514350" algn="r" rtl="1">
              <a:buFont typeface="+mj-lt"/>
              <a:buAutoNum type="arabicPeriod"/>
            </a:pPr>
            <a:r>
              <a:rPr lang="ar-SA" sz="4800" b="1" dirty="0" smtClean="0">
                <a:latin typeface="Arabic Typesetting" pitchFamily="66" charset="-78"/>
                <a:cs typeface="Arabic Typesetting" pitchFamily="66" charset="-78"/>
              </a:rPr>
              <a:t>الرقيب (اتصالاتهم داخل وخارج التنظيم)</a:t>
            </a:r>
            <a:endParaRPr lang="en-US" sz="4800" b="1" dirty="0" smtClean="0">
              <a:latin typeface="Arabic Typesetting" pitchFamily="66" charset="-78"/>
              <a:cs typeface="Arabic Typesetting" pitchFamily="66" charset="-78"/>
            </a:endParaRPr>
          </a:p>
          <a:p>
            <a:pPr marL="514350" lvl="0" indent="-514350" algn="r" rtl="1">
              <a:buFont typeface="+mj-lt"/>
              <a:buAutoNum type="arabicPeriod"/>
            </a:pPr>
            <a:r>
              <a:rPr lang="ar-SA" sz="4800" b="1" dirty="0" smtClean="0">
                <a:latin typeface="Arabic Typesetting" pitchFamily="66" charset="-78"/>
                <a:cs typeface="Arabic Typesetting" pitchFamily="66" charset="-78"/>
              </a:rPr>
              <a:t>ناشر المعلومات (عن طريق شبكه الاتصالات داخل التنظيم- اتصالاته الخارجيه بحكم كونه ضابط الارتباط والمنسق الخارجي-نظام المعلومات الرئيسي بالتنظيم)</a:t>
            </a:r>
            <a:endParaRPr lang="en-US" sz="4800" b="1" dirty="0" smtClean="0">
              <a:latin typeface="Arabic Typesetting" pitchFamily="66" charset="-78"/>
              <a:cs typeface="Arabic Typesetting" pitchFamily="66" charset="-78"/>
            </a:endParaRPr>
          </a:p>
          <a:p>
            <a:pPr marL="514350" lvl="0" indent="-514350" algn="r" rtl="1">
              <a:buFont typeface="+mj-lt"/>
              <a:buAutoNum type="arabicPeriod"/>
            </a:pPr>
            <a:r>
              <a:rPr lang="ar-SA" sz="4800" b="1" dirty="0" smtClean="0">
                <a:latin typeface="Arabic Typesetting" pitchFamily="66" charset="-78"/>
                <a:cs typeface="Arabic Typesetting" pitchFamily="66" charset="-78"/>
              </a:rPr>
              <a:t>الناطق الرسمي.</a:t>
            </a:r>
            <a:endParaRPr lang="en-US" sz="4800" b="1" dirty="0" smtClean="0">
              <a:latin typeface="Arabic Typesetting" pitchFamily="66" charset="-78"/>
              <a:cs typeface="Arabic Typesetting" pitchFamily="66" charset="-78"/>
            </a:endParaRPr>
          </a:p>
          <a:p>
            <a:pPr algn="r"/>
            <a:endParaRPr lang="en-US" sz="4800" b="1" dirty="0">
              <a:latin typeface="Arabic Typesetting" pitchFamily="66" charset="-78"/>
              <a:cs typeface="Arabic Typesetting" pitchFamily="66" charset="-78"/>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438"/>
            <a:ext cx="8229600" cy="715962"/>
          </a:xfrm>
        </p:spPr>
        <p:txBody>
          <a:bodyPr>
            <a:noAutofit/>
          </a:bodyPr>
          <a:lstStyle/>
          <a:p>
            <a:r>
              <a:rPr lang="ar-SA" sz="4000" b="1" dirty="0" smtClean="0"/>
              <a:t>النموذج الاداري لمنظمه الرعايه الصحيه وعناصره:</a:t>
            </a:r>
            <a:endParaRPr lang="en-US" sz="4000" b="1" dirty="0"/>
          </a:p>
        </p:txBody>
      </p:sp>
      <p:sp>
        <p:nvSpPr>
          <p:cNvPr id="3" name="Content Placeholder 2"/>
          <p:cNvSpPr>
            <a:spLocks noGrp="1"/>
          </p:cNvSpPr>
          <p:nvPr>
            <p:ph idx="1"/>
          </p:nvPr>
        </p:nvSpPr>
        <p:spPr>
          <a:xfrm>
            <a:off x="0" y="990600"/>
            <a:ext cx="9144000" cy="5410200"/>
          </a:xfrm>
        </p:spPr>
        <p:txBody>
          <a:bodyPr>
            <a:noAutofit/>
          </a:bodyPr>
          <a:lstStyle/>
          <a:p>
            <a:pPr algn="r" rtl="1"/>
            <a:r>
              <a:rPr lang="ar-SA" sz="4400" b="1" dirty="0" smtClean="0">
                <a:latin typeface="Arabic Typesetting" pitchFamily="66" charset="-78"/>
                <a:cs typeface="Arabic Typesetting" pitchFamily="66" charset="-78"/>
              </a:rPr>
              <a:t>عمليه التحويل بمنظور النظم :</a:t>
            </a:r>
            <a:endParaRPr lang="en-US" sz="4400" b="1" dirty="0" smtClean="0">
              <a:latin typeface="Arabic Typesetting" pitchFamily="66" charset="-78"/>
              <a:cs typeface="Arabic Typesetting" pitchFamily="66" charset="-78"/>
            </a:endParaRPr>
          </a:p>
          <a:p>
            <a:pPr marL="514350" lvl="0" indent="-514350" algn="r" rtl="1">
              <a:buFont typeface="+mj-lt"/>
              <a:buAutoNum type="arabicPeriod"/>
            </a:pPr>
            <a:r>
              <a:rPr lang="ar-SA" sz="4400" b="1" dirty="0" smtClean="0">
                <a:latin typeface="Arabic Typesetting" pitchFamily="66" charset="-78"/>
                <a:cs typeface="Arabic Typesetting" pitchFamily="66" charset="-78"/>
              </a:rPr>
              <a:t>ان المنظمه الصحيه هيئه رسميه تنتج فيها المخرجات تحقيق الاهداف من خلال استخدام وتوظيف عمليات التحويل للمدخلات الموارد.</a:t>
            </a:r>
            <a:endParaRPr lang="en-US" sz="4400" b="1" dirty="0" smtClean="0">
              <a:latin typeface="Arabic Typesetting" pitchFamily="66" charset="-78"/>
              <a:cs typeface="Arabic Typesetting" pitchFamily="66" charset="-78"/>
            </a:endParaRPr>
          </a:p>
          <a:p>
            <a:pPr marL="514350" lvl="0" indent="-514350" algn="r" rtl="1">
              <a:buFont typeface="+mj-lt"/>
              <a:buAutoNum type="arabicPeriod"/>
            </a:pPr>
            <a:r>
              <a:rPr lang="ar-SA" sz="4400" b="1" dirty="0" smtClean="0">
                <a:latin typeface="Arabic Typesetting" pitchFamily="66" charset="-78"/>
                <a:cs typeface="Arabic Typesetting" pitchFamily="66" charset="-78"/>
              </a:rPr>
              <a:t>ان المدراء في المنظمه الصحيه هم العامل المساعد الذي يحول المدخلات الى مخرجات مرغوبه من خلال ممارسه عمليه الاداريه.</a:t>
            </a:r>
            <a:endParaRPr lang="en-US" sz="4400" b="1" dirty="0" smtClean="0">
              <a:latin typeface="Arabic Typesetting" pitchFamily="66" charset="-78"/>
              <a:cs typeface="Arabic Typesetting" pitchFamily="66" charset="-78"/>
            </a:endParaRPr>
          </a:p>
          <a:p>
            <a:pPr marL="514350" lvl="0" indent="-514350" algn="r" rtl="1">
              <a:buFont typeface="+mj-lt"/>
              <a:buAutoNum type="arabicPeriod"/>
            </a:pPr>
            <a:r>
              <a:rPr lang="ar-SA" sz="4400" b="1" dirty="0" smtClean="0">
                <a:latin typeface="Arabic Typesetting" pitchFamily="66" charset="-78"/>
                <a:cs typeface="Arabic Typesetting" pitchFamily="66" charset="-78"/>
              </a:rPr>
              <a:t>يتفاعل المدراء في المنظمه الصحيه ويتأثروا بالبيئه الخارجيه والتي تتكون من قوى ومؤثرات متعدده.</a:t>
            </a:r>
            <a:endParaRPr lang="en-US" sz="4400" b="1" dirty="0" smtClean="0">
              <a:latin typeface="Arabic Typesetting" pitchFamily="66" charset="-78"/>
              <a:cs typeface="Arabic Typesetting" pitchFamily="66" charset="-78"/>
            </a:endParaRPr>
          </a:p>
          <a:p>
            <a:pPr marL="514350" lvl="0" indent="-514350" algn="r" rtl="1">
              <a:buFont typeface="+mj-lt"/>
              <a:buAutoNum type="arabicPeriod"/>
            </a:pPr>
            <a:r>
              <a:rPr lang="ar-SA" sz="4000" b="1" dirty="0" smtClean="0">
                <a:latin typeface="Arabic Typesetting" pitchFamily="66" charset="-78"/>
                <a:cs typeface="Arabic Typesetting" pitchFamily="66" charset="-78"/>
              </a:rPr>
              <a:t>تعتمد المنظمه الصحيه على البيئه الخارجيه للحصول على المدخلات المطلوبه .</a:t>
            </a:r>
            <a:endParaRPr lang="en-US" sz="4000" b="1" dirty="0" smtClean="0">
              <a:latin typeface="Arabic Typesetting" pitchFamily="66" charset="-78"/>
              <a:cs typeface="Arabic Typesetting" pitchFamily="66" charset="-78"/>
            </a:endParaRPr>
          </a:p>
          <a:p>
            <a:pPr algn="r" rtl="1"/>
            <a:endParaRPr lang="en-US" sz="4400" b="1" dirty="0">
              <a:latin typeface="Arabic Typesetting" pitchFamily="66" charset="-78"/>
              <a:cs typeface="Arabic Typesetting" pitchFamily="66" charset="-78"/>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172200"/>
          </a:xfrm>
        </p:spPr>
        <p:txBody>
          <a:bodyPr>
            <a:normAutofit/>
          </a:bodyPr>
          <a:lstStyle/>
          <a:p>
            <a:pPr algn="r" rtl="1"/>
            <a:r>
              <a:rPr lang="ar-SA" b="1" u="sng" dirty="0"/>
              <a:t>عناصر النموذج </a:t>
            </a:r>
            <a:r>
              <a:rPr lang="ar-SA" b="1" u="sng" dirty="0" err="1"/>
              <a:t>الاداري</a:t>
            </a:r>
            <a:r>
              <a:rPr lang="ar-SA" b="1" u="sng" dirty="0"/>
              <a:t> </a:t>
            </a:r>
            <a:r>
              <a:rPr lang="ar-SA" b="1" u="sng" dirty="0" err="1"/>
              <a:t>للمنظمه</a:t>
            </a:r>
            <a:r>
              <a:rPr lang="ar-SA" b="1" u="sng" dirty="0"/>
              <a:t> </a:t>
            </a:r>
            <a:r>
              <a:rPr lang="ar-SA" b="1" u="sng" dirty="0" err="1"/>
              <a:t>الصحيه</a:t>
            </a:r>
            <a:r>
              <a:rPr lang="ar-SA" b="1" u="sng" dirty="0"/>
              <a:t>:</a:t>
            </a:r>
            <a:endParaRPr lang="en-US" b="1" u="sng" dirty="0"/>
          </a:p>
          <a:p>
            <a:pPr algn="r" rtl="1"/>
            <a:r>
              <a:rPr lang="ar-SA" sz="3600" b="1" dirty="0" err="1">
                <a:cs typeface="Akhbar MT" pitchFamily="2" charset="-78"/>
              </a:rPr>
              <a:t>المدخلات</a:t>
            </a:r>
            <a:r>
              <a:rPr lang="ar-SA" sz="3600" b="1" dirty="0">
                <a:cs typeface="Akhbar MT" pitchFamily="2" charset="-78"/>
              </a:rPr>
              <a:t> _ المخرجات _ عمليه التحويل والتكامل _ التغيير والتحسين المستمر_البيئه الخارجيه_ البيئه الكليه_بيئه الرعايه </a:t>
            </a:r>
            <a:r>
              <a:rPr lang="ar-SA" sz="3600" b="1" dirty="0" smtClean="0">
                <a:cs typeface="Akhbar MT" pitchFamily="2" charset="-78"/>
              </a:rPr>
              <a:t>الصحيه.</a:t>
            </a:r>
          </a:p>
          <a:p>
            <a:pPr lvl="0" algn="r" rtl="1"/>
            <a:r>
              <a:rPr lang="ar-SA" b="1" u="sng" dirty="0" err="1"/>
              <a:t>المدخلات</a:t>
            </a:r>
            <a:r>
              <a:rPr lang="ar-SA" dirty="0"/>
              <a:t>:</a:t>
            </a:r>
            <a:endParaRPr lang="en-US" dirty="0"/>
          </a:p>
          <a:p>
            <a:pPr algn="r" rtl="1"/>
            <a:r>
              <a:rPr lang="ar-SA" sz="3600" dirty="0">
                <a:cs typeface="Akhbar MT" pitchFamily="2" charset="-78"/>
              </a:rPr>
              <a:t>تكتسب وتستخدم من اجل انتاج المخرجات المرغوبه وان الاهداف يتم انجازها من خلال العاملين وتتضمن موارد الطاقه البشريه في المنظمات الصحيه المدراء , الاطباء , الصيادله , الممرضات , الفنيين , العاملين في الخدمات الاجتماعيه , الموظفين في الاقسام الاداريه . </a:t>
            </a:r>
            <a:r>
              <a:rPr lang="ar-SA" sz="3600" dirty="0" smtClean="0">
                <a:cs typeface="Akhbar MT" pitchFamily="2" charset="-78"/>
              </a:rPr>
              <a:t>وتشمل </a:t>
            </a:r>
            <a:r>
              <a:rPr lang="ar-SA" sz="3600" dirty="0">
                <a:cs typeface="Akhbar MT" pitchFamily="2" charset="-78"/>
              </a:rPr>
              <a:t>الموارد والتكنولوجيا المعدات , الادويه , افلام الاشعه , الطعام , الشراشف , الادوات والمعدات التكنولوجيا ... الخ</a:t>
            </a:r>
            <a:endParaRPr lang="en-US" sz="3600" dirty="0">
              <a:cs typeface="Akhbar MT" pitchFamily="2" charset="-78"/>
            </a:endParaRPr>
          </a:p>
          <a:p>
            <a:pPr algn="r" rtl="1"/>
            <a:endParaRPr lang="en-US" dirty="0"/>
          </a:p>
          <a:p>
            <a:pPr algn="r" rtl="1"/>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534400" cy="6477000"/>
          </a:xfrm>
        </p:spPr>
        <p:txBody>
          <a:bodyPr>
            <a:noAutofit/>
          </a:bodyPr>
          <a:lstStyle/>
          <a:p>
            <a:pPr algn="r" rtl="1"/>
            <a:r>
              <a:rPr lang="ar-SA" sz="4000" b="1" dirty="0" smtClean="0">
                <a:latin typeface="Arabic Typesetting" pitchFamily="66" charset="-78"/>
                <a:cs typeface="Arabic Typesetting" pitchFamily="66" charset="-78"/>
              </a:rPr>
              <a:t>طبيعة  </a:t>
            </a:r>
            <a:r>
              <a:rPr lang="ar-SA" sz="4000" b="1" dirty="0">
                <a:latin typeface="Arabic Typesetting" pitchFamily="66" charset="-78"/>
                <a:cs typeface="Arabic Typesetting" pitchFamily="66" charset="-78"/>
              </a:rPr>
              <a:t>المعلومات التي يحتاجها المدير لاتخاذ القرارات </a:t>
            </a:r>
            <a:r>
              <a:rPr lang="ar-SA" sz="4000" b="1" dirty="0" smtClean="0">
                <a:latin typeface="Arabic Typesetting" pitchFamily="66" charset="-78"/>
                <a:cs typeface="Arabic Typesetting" pitchFamily="66" charset="-78"/>
              </a:rPr>
              <a:t>: تشمل </a:t>
            </a:r>
            <a:r>
              <a:rPr lang="ar-SA" sz="4000" b="1" dirty="0">
                <a:latin typeface="Arabic Typesetting" pitchFamily="66" charset="-78"/>
                <a:cs typeface="Arabic Typesetting" pitchFamily="66" charset="-78"/>
              </a:rPr>
              <a:t>معلومات داخليه عن المرضى والتقارير اليوميه عن الانشطه والبرامج والموازنات العامه والخطط </a:t>
            </a:r>
            <a:r>
              <a:rPr lang="ar-SA" sz="4000" b="1" dirty="0" smtClean="0">
                <a:latin typeface="Arabic Typesetting" pitchFamily="66" charset="-78"/>
                <a:cs typeface="Arabic Typesetting" pitchFamily="66" charset="-78"/>
              </a:rPr>
              <a:t>والاستراتيجيات والمعلومات الخارجيه </a:t>
            </a:r>
            <a:r>
              <a:rPr lang="ar-SA" sz="4000" b="1" dirty="0">
                <a:latin typeface="Arabic Typesetting" pitchFamily="66" charset="-78"/>
                <a:cs typeface="Arabic Typesetting" pitchFamily="66" charset="-78"/>
              </a:rPr>
              <a:t>مثل التشريعات الحكوميه , السياسه الصحيه ,للدوله , اراء المستثمرين والمستفيدين , المعلومات الاقتصاديه , الخطط المستقبليه.</a:t>
            </a:r>
            <a:endParaRPr lang="en-US" sz="4000" b="1" dirty="0">
              <a:latin typeface="Arabic Typesetting" pitchFamily="66" charset="-78"/>
              <a:cs typeface="Arabic Typesetting" pitchFamily="66" charset="-78"/>
            </a:endParaRPr>
          </a:p>
          <a:p>
            <a:pPr algn="r" rtl="1"/>
            <a:r>
              <a:rPr lang="ar-SA" sz="4000" b="1" dirty="0" smtClean="0">
                <a:latin typeface="Arabic Typesetting" pitchFamily="66" charset="-78"/>
                <a:cs typeface="Arabic Typesetting" pitchFamily="66" charset="-78"/>
              </a:rPr>
              <a:t>طبيعة البيئه المباشره والخارجية:  ذات العلاقة مع </a:t>
            </a:r>
            <a:r>
              <a:rPr lang="ar-SA" sz="4000" b="1" dirty="0">
                <a:latin typeface="Arabic Typesetting" pitchFamily="66" charset="-78"/>
                <a:cs typeface="Arabic Typesetting" pitchFamily="66" charset="-78"/>
              </a:rPr>
              <a:t>ا</a:t>
            </a:r>
            <a:r>
              <a:rPr lang="ar-SA" sz="4000" b="1" dirty="0" smtClean="0">
                <a:latin typeface="Arabic Typesetting" pitchFamily="66" charset="-78"/>
                <a:cs typeface="Arabic Typesetting" pitchFamily="66" charset="-78"/>
              </a:rPr>
              <a:t>لمنظمه </a:t>
            </a:r>
            <a:r>
              <a:rPr lang="ar-SA" sz="4000" b="1" dirty="0">
                <a:latin typeface="Arabic Typesetting" pitchFamily="66" charset="-78"/>
                <a:cs typeface="Arabic Typesetting" pitchFamily="66" charset="-78"/>
              </a:rPr>
              <a:t>الصحيه </a:t>
            </a:r>
            <a:r>
              <a:rPr lang="ar-SA" sz="4000" b="1" dirty="0" smtClean="0">
                <a:latin typeface="Arabic Typesetting" pitchFamily="66" charset="-78"/>
                <a:cs typeface="Arabic Typesetting" pitchFamily="66" charset="-78"/>
              </a:rPr>
              <a:t>وتشمل </a:t>
            </a:r>
            <a:r>
              <a:rPr lang="ar-SA" sz="4000" b="1" dirty="0">
                <a:latin typeface="Arabic Typesetting" pitchFamily="66" charset="-78"/>
                <a:cs typeface="Arabic Typesetting" pitchFamily="66" charset="-78"/>
              </a:rPr>
              <a:t>الرقابه الحكوميه والبيئه التنافسيه وشركات التأمين الصحي والقوانين والتشريعات الصحيه وغيرها.</a:t>
            </a:r>
            <a:endParaRPr lang="en-US" sz="4000" b="1" dirty="0">
              <a:latin typeface="Arabic Typesetting" pitchFamily="66" charset="-78"/>
              <a:cs typeface="Arabic Typesetting" pitchFamily="66" charset="-78"/>
            </a:endParaRPr>
          </a:p>
          <a:p>
            <a:pPr algn="r" rtl="1"/>
            <a:endParaRPr lang="en-US" sz="4000" b="1" dirty="0">
              <a:latin typeface="Arabic Typesetting" pitchFamily="66" charset="-78"/>
              <a:cs typeface="Arabic Typesetting" pitchFamily="66" charset="-78"/>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r" rtl="1"/>
            <a:r>
              <a:rPr lang="ar-SA" sz="4400" b="1" dirty="0" smtClean="0">
                <a:latin typeface="Arabic Typesetting" pitchFamily="66" charset="-78"/>
                <a:cs typeface="Arabic Typesetting" pitchFamily="66" charset="-78"/>
              </a:rPr>
              <a:t>مستويات المصادر : المخصصات الماليه والموازنات المالية للقطاع الصحي للحفاظ على تقديم مستويات الرعايه </a:t>
            </a:r>
            <a:r>
              <a:rPr lang="ar-SA" sz="4400" b="1" dirty="0">
                <a:latin typeface="Arabic Typesetting" pitchFamily="66" charset="-78"/>
                <a:cs typeface="Arabic Typesetting" pitchFamily="66" charset="-78"/>
              </a:rPr>
              <a:t>الصحيه </a:t>
            </a:r>
            <a:r>
              <a:rPr lang="ar-SA" sz="4400" b="1" dirty="0" smtClean="0">
                <a:latin typeface="Arabic Typesetting" pitchFamily="66" charset="-78"/>
                <a:cs typeface="Arabic Typesetting" pitchFamily="66" charset="-78"/>
              </a:rPr>
              <a:t>للمرضى لوقايتهم </a:t>
            </a:r>
            <a:r>
              <a:rPr lang="ar-SA" sz="4400" b="1" dirty="0">
                <a:latin typeface="Arabic Typesetting" pitchFamily="66" charset="-78"/>
                <a:cs typeface="Arabic Typesetting" pitchFamily="66" charset="-78"/>
              </a:rPr>
              <a:t>من المرض </a:t>
            </a:r>
            <a:r>
              <a:rPr lang="ar-SA" sz="4400" b="1" dirty="0" smtClean="0">
                <a:latin typeface="Arabic Typesetting" pitchFamily="66" charset="-78"/>
                <a:cs typeface="Arabic Typesetting" pitchFamily="66" charset="-78"/>
              </a:rPr>
              <a:t>والحفاظ على الصحه.</a:t>
            </a:r>
            <a:endParaRPr lang="en-US" sz="4400" b="1" dirty="0">
              <a:latin typeface="Arabic Typesetting" pitchFamily="66" charset="-78"/>
              <a:cs typeface="Arabic Typesetting" pitchFamily="66" charset="-78"/>
            </a:endParaRPr>
          </a:p>
          <a:p>
            <a:pPr algn="r" rtl="1"/>
            <a:r>
              <a:rPr lang="ar-SA" sz="4400" b="1" dirty="0" smtClean="0">
                <a:latin typeface="Arabic Typesetting" pitchFamily="66" charset="-78"/>
                <a:cs typeface="Arabic Typesetting" pitchFamily="66" charset="-78"/>
              </a:rPr>
              <a:t>طبيعة الموارد المتاحة : للنظام الصحي وقدرته على استمراريتها </a:t>
            </a:r>
            <a:r>
              <a:rPr lang="ar-SA" sz="4400" b="1" dirty="0">
                <a:latin typeface="Arabic Typesetting" pitchFamily="66" charset="-78"/>
                <a:cs typeface="Arabic Typesetting" pitchFamily="66" charset="-78"/>
              </a:rPr>
              <a:t>وان الضعف في أي من هذه المدخلات قد يعرض </a:t>
            </a:r>
            <a:r>
              <a:rPr lang="ar-SA" sz="4400" b="1" dirty="0" smtClean="0">
                <a:latin typeface="Arabic Typesetting" pitchFamily="66" charset="-78"/>
                <a:cs typeface="Arabic Typesetting" pitchFamily="66" charset="-78"/>
              </a:rPr>
              <a:t>فاليه </a:t>
            </a:r>
            <a:r>
              <a:rPr lang="ar-SA" sz="4400" b="1" dirty="0">
                <a:latin typeface="Arabic Typesetting" pitchFamily="66" charset="-78"/>
                <a:cs typeface="Arabic Typesetting" pitchFamily="66" charset="-78"/>
              </a:rPr>
              <a:t>المنظمه الى الخطر مثلاً (ارتفاع اسعار المواد الطبيه يؤثر على المخرجات بازدياد تكلفه الرعايه الصحيه)</a:t>
            </a:r>
            <a:endParaRPr lang="en-US" sz="4400" b="1" dirty="0">
              <a:latin typeface="Arabic Typesetting" pitchFamily="66" charset="-78"/>
              <a:cs typeface="Arabic Typesetting" pitchFamily="66" charset="-78"/>
            </a:endParaRPr>
          </a:p>
          <a:p>
            <a:pPr algn="l" rtl="1"/>
            <a:endParaRPr lang="en-US" sz="4400" b="1" dirty="0">
              <a:latin typeface="Arabic Typesetting" pitchFamily="66" charset="-78"/>
              <a:cs typeface="Arabic Typesetting" pitchFamily="66" charset="-78"/>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553200"/>
          </a:xfrm>
        </p:spPr>
        <p:txBody>
          <a:bodyPr>
            <a:normAutofit fontScale="77500" lnSpcReduction="20000"/>
          </a:bodyPr>
          <a:lstStyle/>
          <a:p>
            <a:pPr algn="r" rtl="1"/>
            <a:r>
              <a:rPr lang="ar-SA" sz="4600" b="1" u="sng" dirty="0"/>
              <a:t>المخرجات :</a:t>
            </a:r>
            <a:endParaRPr lang="en-US" sz="4600" b="1" u="sng" dirty="0"/>
          </a:p>
          <a:p>
            <a:pPr algn="r" rtl="1"/>
            <a:r>
              <a:rPr lang="ar-SA" sz="5200" b="1" dirty="0">
                <a:latin typeface="Arabic Typesetting" pitchFamily="66" charset="-78"/>
                <a:cs typeface="Arabic Typesetting" pitchFamily="66" charset="-78"/>
              </a:rPr>
              <a:t>نتائج </a:t>
            </a:r>
            <a:r>
              <a:rPr lang="ar-SA" sz="5200" b="1" dirty="0" err="1">
                <a:latin typeface="Arabic Typesetting" pitchFamily="66" charset="-78"/>
                <a:cs typeface="Arabic Typesetting" pitchFamily="66" charset="-78"/>
              </a:rPr>
              <a:t>الاداء</a:t>
            </a:r>
            <a:r>
              <a:rPr lang="ar-SA" sz="5200" b="1" dirty="0">
                <a:latin typeface="Arabic Typesetting" pitchFamily="66" charset="-78"/>
                <a:cs typeface="Arabic Typesetting" pitchFamily="66" charset="-78"/>
              </a:rPr>
              <a:t> </a:t>
            </a:r>
            <a:r>
              <a:rPr lang="ar-SA" sz="5200" b="1" dirty="0" err="1">
                <a:latin typeface="Arabic Typesetting" pitchFamily="66" charset="-78"/>
                <a:cs typeface="Arabic Typesetting" pitchFamily="66" charset="-78"/>
              </a:rPr>
              <a:t>للافراد</a:t>
            </a:r>
            <a:r>
              <a:rPr lang="ar-SA" sz="5200" b="1" dirty="0">
                <a:latin typeface="Arabic Typesetting" pitchFamily="66" charset="-78"/>
                <a:cs typeface="Arabic Typesetting" pitchFamily="66" charset="-78"/>
              </a:rPr>
              <a:t> </a:t>
            </a:r>
            <a:r>
              <a:rPr lang="ar-SA" sz="5200" b="1" dirty="0" err="1">
                <a:latin typeface="Arabic Typesetting" pitchFamily="66" charset="-78"/>
                <a:cs typeface="Arabic Typesetting" pitchFamily="66" charset="-78"/>
              </a:rPr>
              <a:t>والمنظمه</a:t>
            </a:r>
            <a:r>
              <a:rPr lang="ar-SA" sz="5200" b="1" dirty="0">
                <a:latin typeface="Arabic Typesetting" pitchFamily="66" charset="-78"/>
                <a:cs typeface="Arabic Typesetting" pitchFamily="66" charset="-78"/>
              </a:rPr>
              <a:t> </a:t>
            </a:r>
            <a:r>
              <a:rPr lang="ar-SA" sz="5200" b="1" dirty="0" err="1">
                <a:latin typeface="Arabic Typesetting" pitchFamily="66" charset="-78"/>
                <a:cs typeface="Arabic Typesetting" pitchFamily="66" charset="-78"/>
              </a:rPr>
              <a:t>الصحيه</a:t>
            </a:r>
            <a:r>
              <a:rPr lang="ar-SA" sz="5200" b="1" dirty="0">
                <a:latin typeface="Arabic Typesetting" pitchFamily="66" charset="-78"/>
                <a:cs typeface="Arabic Typesetting" pitchFamily="66" charset="-78"/>
              </a:rPr>
              <a:t> والتي تنتج عن عمليه التحويل والمخرجات في </a:t>
            </a:r>
            <a:r>
              <a:rPr lang="ar-SA" sz="5700" b="1" dirty="0" err="1">
                <a:latin typeface="Arabic Typesetting" pitchFamily="66" charset="-78"/>
                <a:cs typeface="Arabic Typesetting" pitchFamily="66" charset="-78"/>
              </a:rPr>
              <a:t>المؤسسه</a:t>
            </a:r>
            <a:r>
              <a:rPr lang="ar-SA" sz="5700" b="1" dirty="0">
                <a:latin typeface="Arabic Typesetting" pitchFamily="66" charset="-78"/>
                <a:cs typeface="Arabic Typesetting" pitchFamily="66" charset="-78"/>
              </a:rPr>
              <a:t> </a:t>
            </a:r>
            <a:r>
              <a:rPr lang="ar-SA" sz="5700" b="1" dirty="0" err="1">
                <a:latin typeface="Arabic Typesetting" pitchFamily="66" charset="-78"/>
                <a:cs typeface="Arabic Typesetting" pitchFamily="66" charset="-78"/>
              </a:rPr>
              <a:t>الصحيه</a:t>
            </a:r>
            <a:r>
              <a:rPr lang="ar-SA" sz="5700" b="1" dirty="0">
                <a:latin typeface="Arabic Typesetting" pitchFamily="66" charset="-78"/>
                <a:cs typeface="Arabic Typesetting" pitchFamily="66" charset="-78"/>
              </a:rPr>
              <a:t> لا بد </a:t>
            </a:r>
            <a:r>
              <a:rPr lang="ar-SA" sz="5700" b="1" dirty="0" err="1">
                <a:latin typeface="Arabic Typesetting" pitchFamily="66" charset="-78"/>
                <a:cs typeface="Arabic Typesetting" pitchFamily="66" charset="-78"/>
              </a:rPr>
              <a:t>ان</a:t>
            </a:r>
            <a:r>
              <a:rPr lang="ar-SA" sz="5700" b="1" dirty="0">
                <a:latin typeface="Arabic Typesetting" pitchFamily="66" charset="-78"/>
                <a:cs typeface="Arabic Typesetting" pitchFamily="66" charset="-78"/>
              </a:rPr>
              <a:t> تمر على مستويين </a:t>
            </a:r>
            <a:r>
              <a:rPr lang="ar-SA" sz="5700" b="1" dirty="0" smtClean="0">
                <a:latin typeface="Arabic Typesetting" pitchFamily="66" charset="-78"/>
                <a:cs typeface="Arabic Typesetting" pitchFamily="66" charset="-78"/>
              </a:rPr>
              <a:t>:</a:t>
            </a:r>
          </a:p>
          <a:p>
            <a:pPr marL="514350" lvl="0" indent="-514350" algn="r" rtl="1">
              <a:buFont typeface="+mj-lt"/>
              <a:buAutoNum type="arabicPeriod"/>
            </a:pPr>
            <a:r>
              <a:rPr lang="ar-SA" sz="5200" b="1" dirty="0">
                <a:latin typeface="Arabic Typesetting" pitchFamily="66" charset="-78"/>
                <a:cs typeface="Akhbar MT" pitchFamily="2" charset="-78"/>
              </a:rPr>
              <a:t>نتائج اداء الافراد واداء المنظمه الصحيه </a:t>
            </a:r>
            <a:r>
              <a:rPr lang="ar-SA" sz="5200" b="1" dirty="0" smtClean="0">
                <a:latin typeface="Arabic Typesetting" pitchFamily="66" charset="-78"/>
                <a:cs typeface="Akhbar MT" pitchFamily="2" charset="-78"/>
              </a:rPr>
              <a:t>ككل:</a:t>
            </a:r>
          </a:p>
          <a:p>
            <a:pPr marL="514350" lvl="0" indent="-514350" algn="r" rtl="1">
              <a:buNone/>
            </a:pPr>
            <a:r>
              <a:rPr lang="ar-SA" sz="5200" b="1" dirty="0" smtClean="0">
                <a:latin typeface="Arabic Typesetting" pitchFamily="66" charset="-78"/>
                <a:cs typeface="Akhbar MT" pitchFamily="2" charset="-78"/>
              </a:rPr>
              <a:t> </a:t>
            </a:r>
            <a:r>
              <a:rPr lang="ar-SA" sz="5200" b="1" dirty="0">
                <a:latin typeface="Arabic Typesetting" pitchFamily="66" charset="-78"/>
                <a:cs typeface="Arabic Typesetting" pitchFamily="66" charset="-78"/>
              </a:rPr>
              <a:t>فاذا كانت النتائج جميعها مرغوبه وتؤدي الى تحقيق الاهداف تستمر المؤسسه الصحيه </a:t>
            </a:r>
            <a:r>
              <a:rPr lang="ar-SA" sz="5200" b="1" dirty="0" smtClean="0">
                <a:latin typeface="Arabic Typesetting" pitchFamily="66" charset="-78"/>
                <a:cs typeface="Arabic Typesetting" pitchFamily="66" charset="-78"/>
              </a:rPr>
              <a:t>، وتضمن </a:t>
            </a:r>
            <a:r>
              <a:rPr lang="ar-SA" sz="5200" b="1" dirty="0">
                <a:latin typeface="Arabic Typesetting" pitchFamily="66" charset="-78"/>
                <a:cs typeface="Arabic Typesetting" pitchFamily="66" charset="-78"/>
              </a:rPr>
              <a:t>بقاءها وتتضمن اهدافها رعايه المرضى وخدمة مستهلكي الرعايه </a:t>
            </a:r>
            <a:r>
              <a:rPr lang="ar-SA" sz="5200" b="1" dirty="0" smtClean="0">
                <a:latin typeface="Arabic Typesetting" pitchFamily="66" charset="-78"/>
                <a:cs typeface="Arabic Typesetting" pitchFamily="66" charset="-78"/>
              </a:rPr>
              <a:t>الصحيه, </a:t>
            </a:r>
            <a:r>
              <a:rPr lang="ar-SA" sz="5200" b="1" dirty="0">
                <a:latin typeface="Arabic Typesetting" pitchFamily="66" charset="-78"/>
                <a:cs typeface="Arabic Typesetting" pitchFamily="66" charset="-78"/>
              </a:rPr>
              <a:t>وتلبيه حاجات ومطالب اصحاب المصالح والمشاركه في التعليم الطبي والتدريب والابحاث الطبيه والصحيه والمحافظه على السمعه الجيده للمنظمه .</a:t>
            </a:r>
            <a:endParaRPr lang="en-US" sz="5200" b="1" dirty="0">
              <a:latin typeface="Arabic Typesetting" pitchFamily="66" charset="-78"/>
              <a:cs typeface="Arabic Typesetting" pitchFamily="66" charset="-78"/>
            </a:endParaRPr>
          </a:p>
          <a:p>
            <a:pPr marL="514350" lvl="0" indent="-514350" algn="r" rtl="1">
              <a:buNone/>
            </a:pPr>
            <a:r>
              <a:rPr lang="ar-SA" sz="5100" b="1" dirty="0" smtClean="0">
                <a:latin typeface="Arabic Typesetting" pitchFamily="66" charset="-78"/>
                <a:cs typeface="Akhbar MT" pitchFamily="2" charset="-78"/>
              </a:rPr>
              <a:t>2- قدرة مجلس </a:t>
            </a:r>
            <a:r>
              <a:rPr lang="ar-SA" sz="5100" b="1" dirty="0">
                <a:latin typeface="Arabic Typesetting" pitchFamily="66" charset="-78"/>
                <a:cs typeface="Akhbar MT" pitchFamily="2" charset="-78"/>
              </a:rPr>
              <a:t>الاداره </a:t>
            </a:r>
            <a:r>
              <a:rPr lang="ar-SA" sz="5100" b="1" dirty="0" smtClean="0">
                <a:latin typeface="Arabic Typesetting" pitchFamily="66" charset="-78"/>
                <a:cs typeface="Akhbar MT" pitchFamily="2" charset="-78"/>
              </a:rPr>
              <a:t>ومسؤوليته على وضع إطار عام </a:t>
            </a:r>
            <a:r>
              <a:rPr lang="ar-SA" sz="5100" b="1" dirty="0">
                <a:latin typeface="Arabic Typesetting" pitchFamily="66" charset="-78"/>
                <a:cs typeface="Akhbar MT" pitchFamily="2" charset="-78"/>
              </a:rPr>
              <a:t>لتحقيق </a:t>
            </a:r>
            <a:r>
              <a:rPr lang="ar-SA" sz="5100" b="1" dirty="0" smtClean="0">
                <a:latin typeface="Arabic Typesetting" pitchFamily="66" charset="-78"/>
                <a:cs typeface="Akhbar MT" pitchFamily="2" charset="-78"/>
              </a:rPr>
              <a:t>أهداف المنظمه </a:t>
            </a:r>
            <a:r>
              <a:rPr lang="ar-SA" sz="5100" b="1" dirty="0">
                <a:latin typeface="Arabic Typesetting" pitchFamily="66" charset="-78"/>
                <a:cs typeface="Akhbar MT" pitchFamily="2" charset="-78"/>
              </a:rPr>
              <a:t>الصحيه </a:t>
            </a:r>
            <a:r>
              <a:rPr lang="ar-SA" sz="5100" b="1" dirty="0" smtClean="0">
                <a:latin typeface="Arabic Typesetting" pitchFamily="66" charset="-78"/>
                <a:cs typeface="Akhbar MT" pitchFamily="2" charset="-78"/>
              </a:rPr>
              <a:t>:</a:t>
            </a:r>
          </a:p>
          <a:p>
            <a:pPr marL="514350" lvl="0" indent="-514350" algn="r" rtl="1">
              <a:buNone/>
            </a:pPr>
            <a:r>
              <a:rPr lang="ar-SA" sz="5200" b="1" dirty="0" smtClean="0">
                <a:latin typeface="Arabic Typesetting" pitchFamily="66" charset="-78"/>
                <a:cs typeface="Arabic Typesetting" pitchFamily="66" charset="-78"/>
              </a:rPr>
              <a:t>لتبقى الرعايه </a:t>
            </a:r>
            <a:r>
              <a:rPr lang="ar-SA" sz="5200" b="1" dirty="0">
                <a:latin typeface="Arabic Typesetting" pitchFamily="66" charset="-78"/>
                <a:cs typeface="Arabic Typesetting" pitchFamily="66" charset="-78"/>
              </a:rPr>
              <a:t>الطبيه </a:t>
            </a:r>
            <a:r>
              <a:rPr lang="ar-SA" sz="5200" b="1" dirty="0" smtClean="0">
                <a:latin typeface="Arabic Typesetting" pitchFamily="66" charset="-78"/>
                <a:cs typeface="Arabic Typesetting" pitchFamily="66" charset="-78"/>
              </a:rPr>
              <a:t>مميزه في تحقيق  </a:t>
            </a:r>
            <a:r>
              <a:rPr lang="ar-SA" sz="5200" b="1" dirty="0">
                <a:latin typeface="Arabic Typesetting" pitchFamily="66" charset="-78"/>
                <a:cs typeface="Arabic Typesetting" pitchFamily="66" charset="-78"/>
              </a:rPr>
              <a:t>الهدف الرئيسي </a:t>
            </a:r>
            <a:r>
              <a:rPr lang="ar-SA" sz="5200" b="1" dirty="0" smtClean="0">
                <a:latin typeface="Arabic Typesetting" pitchFamily="66" charset="-78"/>
                <a:cs typeface="Arabic Typesetting" pitchFamily="66" charset="-78"/>
              </a:rPr>
              <a:t>والهام</a:t>
            </a:r>
            <a:endParaRPr lang="en-US" sz="5200" b="1" dirty="0">
              <a:latin typeface="Arabic Typesetting" pitchFamily="66" charset="-78"/>
              <a:cs typeface="Arabic Typesetting" pitchFamily="66" charset="-78"/>
            </a:endParaRPr>
          </a:p>
          <a:p>
            <a:pPr algn="r" rtl="1"/>
            <a:endParaRPr lang="en-US" dirty="0"/>
          </a:p>
          <a:p>
            <a:pPr algn="l" rtl="1"/>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458200" cy="6019800"/>
          </a:xfrm>
        </p:spPr>
        <p:txBody>
          <a:bodyPr>
            <a:normAutofit/>
          </a:bodyPr>
          <a:lstStyle/>
          <a:p>
            <a:pPr algn="r" rtl="1"/>
            <a:r>
              <a:rPr lang="ar-SA" sz="4400" b="1" u="sng" dirty="0">
                <a:cs typeface="Akhbar MT" pitchFamily="2" charset="-78"/>
              </a:rPr>
              <a:t>عمليه التحويل والتكامل </a:t>
            </a:r>
            <a:r>
              <a:rPr lang="ar-SA" sz="4400" b="1" u="sng" dirty="0" smtClean="0">
                <a:cs typeface="Akhbar MT" pitchFamily="2" charset="-78"/>
              </a:rPr>
              <a:t> للمخرجات والمدخلات :</a:t>
            </a:r>
            <a:endParaRPr lang="en-US" sz="4400" b="1" u="sng" dirty="0">
              <a:cs typeface="Akhbar MT" pitchFamily="2" charset="-78"/>
            </a:endParaRPr>
          </a:p>
          <a:p>
            <a:pPr algn="r" rtl="1"/>
            <a:r>
              <a:rPr lang="ar-SA" sz="4400" b="1" dirty="0" smtClean="0">
                <a:latin typeface="Arabic Typesetting" pitchFamily="66" charset="-78"/>
                <a:cs typeface="Arabic Typesetting" pitchFamily="66" charset="-78"/>
              </a:rPr>
              <a:t>هي عمليه </a:t>
            </a:r>
            <a:r>
              <a:rPr lang="ar-SA" sz="4400" b="1" dirty="0">
                <a:latin typeface="Arabic Typesetting" pitchFamily="66" charset="-78"/>
                <a:cs typeface="Arabic Typesetting" pitchFamily="66" charset="-78"/>
              </a:rPr>
              <a:t>تحويل </a:t>
            </a:r>
            <a:r>
              <a:rPr lang="ar-SA" sz="4400" b="1" dirty="0" smtClean="0">
                <a:latin typeface="Arabic Typesetting" pitchFamily="66" charset="-78"/>
                <a:cs typeface="Arabic Typesetting" pitchFamily="66" charset="-78"/>
              </a:rPr>
              <a:t>المدخلات </a:t>
            </a:r>
            <a:r>
              <a:rPr lang="ar-SA" sz="4400" b="1" dirty="0">
                <a:latin typeface="Arabic Typesetting" pitchFamily="66" charset="-78"/>
                <a:cs typeface="Arabic Typesetting" pitchFamily="66" charset="-78"/>
              </a:rPr>
              <a:t>الى مخرجات مرغوبه </a:t>
            </a:r>
            <a:r>
              <a:rPr lang="ar-SA" sz="4400" b="1" dirty="0" smtClean="0">
                <a:latin typeface="Arabic Typesetting" pitchFamily="66" charset="-78"/>
                <a:cs typeface="Arabic Typesetting" pitchFamily="66" charset="-78"/>
              </a:rPr>
              <a:t>على شكل نشاط </a:t>
            </a:r>
            <a:r>
              <a:rPr lang="ar-SA" sz="4400" b="1" dirty="0">
                <a:latin typeface="Arabic Typesetting" pitchFamily="66" charset="-78"/>
                <a:cs typeface="Arabic Typesetting" pitchFamily="66" charset="-78"/>
              </a:rPr>
              <a:t>اداري داخلي </a:t>
            </a:r>
            <a:r>
              <a:rPr lang="ar-SA" sz="4400" b="1" dirty="0" smtClean="0">
                <a:latin typeface="Arabic Typesetting" pitchFamily="66" charset="-78"/>
                <a:cs typeface="Arabic Typesetting" pitchFamily="66" charset="-78"/>
              </a:rPr>
              <a:t>ذو طبيعه </a:t>
            </a:r>
            <a:r>
              <a:rPr lang="ar-SA" sz="4400" b="1" dirty="0">
                <a:latin typeface="Arabic Typesetting" pitchFamily="66" charset="-78"/>
                <a:cs typeface="Arabic Typesetting" pitchFamily="66" charset="-78"/>
              </a:rPr>
              <a:t>فكريه لتحقيق التكامل </a:t>
            </a:r>
            <a:r>
              <a:rPr lang="ar-SA" sz="4400" b="1" dirty="0" smtClean="0">
                <a:latin typeface="Arabic Typesetting" pitchFamily="66" charset="-78"/>
                <a:cs typeface="Arabic Typesetting" pitchFamily="66" charset="-78"/>
              </a:rPr>
              <a:t>حيث </a:t>
            </a:r>
            <a:r>
              <a:rPr lang="ar-SA" sz="4400" b="1" dirty="0">
                <a:latin typeface="Arabic Typesetting" pitchFamily="66" charset="-78"/>
                <a:cs typeface="Arabic Typesetting" pitchFamily="66" charset="-78"/>
              </a:rPr>
              <a:t>تتاثر </a:t>
            </a:r>
            <a:r>
              <a:rPr lang="ar-SA" sz="4400" b="1" dirty="0" smtClean="0">
                <a:latin typeface="Arabic Typesetting" pitchFamily="66" charset="-78"/>
                <a:cs typeface="Arabic Typesetting" pitchFamily="66" charset="-78"/>
              </a:rPr>
              <a:t>كلها ب عمليات - التكامل  والابداع  والفعالية والمقدرات </a:t>
            </a:r>
            <a:r>
              <a:rPr lang="ar-SA" sz="4400" b="1" dirty="0">
                <a:latin typeface="Arabic Typesetting" pitchFamily="66" charset="-78"/>
                <a:cs typeface="Arabic Typesetting" pitchFamily="66" charset="-78"/>
              </a:rPr>
              <a:t>الاداريه للمدراء. </a:t>
            </a:r>
            <a:endParaRPr lang="ar-SA" sz="4400" b="1" dirty="0" smtClean="0">
              <a:latin typeface="Arabic Typesetting" pitchFamily="66" charset="-78"/>
              <a:cs typeface="Arabic Typesetting" pitchFamily="66" charset="-78"/>
            </a:endParaRPr>
          </a:p>
          <a:p>
            <a:pPr algn="r" rtl="1"/>
            <a:r>
              <a:rPr lang="ar-SA" sz="4400" b="1" dirty="0" smtClean="0">
                <a:latin typeface="Arabic Typesetting" pitchFamily="66" charset="-78"/>
                <a:cs typeface="Arabic Typesetting" pitchFamily="66" charset="-78"/>
              </a:rPr>
              <a:t>مدى تداخله في عناصر </a:t>
            </a:r>
            <a:r>
              <a:rPr lang="ar-SA" sz="4400" b="1" dirty="0">
                <a:latin typeface="Arabic Typesetting" pitchFamily="66" charset="-78"/>
                <a:cs typeface="Arabic Typesetting" pitchFamily="66" charset="-78"/>
              </a:rPr>
              <a:t>التحويل والتكامل </a:t>
            </a:r>
            <a:r>
              <a:rPr lang="ar-SA" sz="4400" b="1" dirty="0" smtClean="0">
                <a:latin typeface="Arabic Typesetting" pitchFamily="66" charset="-78"/>
                <a:cs typeface="Arabic Typesetting" pitchFamily="66" charset="-78"/>
              </a:rPr>
              <a:t>مع الهيكل </a:t>
            </a:r>
            <a:r>
              <a:rPr lang="ar-SA" sz="4400" b="1" dirty="0">
                <a:latin typeface="Arabic Typesetting" pitchFamily="66" charset="-78"/>
                <a:cs typeface="Arabic Typesetting" pitchFamily="66" charset="-78"/>
              </a:rPr>
              <a:t>التنظيمي </a:t>
            </a:r>
            <a:r>
              <a:rPr lang="ar-SA" sz="4400" b="1" dirty="0" smtClean="0">
                <a:latin typeface="Arabic Typesetting" pitchFamily="66" charset="-78"/>
                <a:cs typeface="Arabic Typesetting" pitchFamily="66" charset="-78"/>
              </a:rPr>
              <a:t>حيث تحدث </a:t>
            </a:r>
            <a:r>
              <a:rPr lang="ar-SA" sz="4400" b="1" dirty="0">
                <a:latin typeface="Arabic Typesetting" pitchFamily="66" charset="-78"/>
                <a:cs typeface="Arabic Typesetting" pitchFamily="66" charset="-78"/>
              </a:rPr>
              <a:t>عمليه التحويل عندما يقوم المدراء بإحداث التكامل </a:t>
            </a:r>
            <a:r>
              <a:rPr lang="ar-SA" sz="4400" b="1" dirty="0" smtClean="0">
                <a:latin typeface="Arabic Typesetting" pitchFamily="66" charset="-78"/>
                <a:cs typeface="Arabic Typesetting" pitchFamily="66" charset="-78"/>
              </a:rPr>
              <a:t>بين </a:t>
            </a:r>
            <a:r>
              <a:rPr lang="ar-SA" sz="4400" b="1" dirty="0">
                <a:latin typeface="Arabic Typesetting" pitchFamily="66" charset="-78"/>
                <a:cs typeface="Arabic Typesetting" pitchFamily="66" charset="-78"/>
              </a:rPr>
              <a:t>هذه العناصر الاربعه.</a:t>
            </a:r>
            <a:endParaRPr lang="en-US" sz="4400" b="1" dirty="0">
              <a:latin typeface="Arabic Typesetting" pitchFamily="66" charset="-78"/>
              <a:cs typeface="Arabic Typesetting" pitchFamily="66" charset="-78"/>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rtl="1"/>
            <a:r>
              <a:rPr lang="ar-SA" b="1" u="sng" dirty="0" smtClean="0"/>
              <a:t>التغيير </a:t>
            </a:r>
            <a:r>
              <a:rPr lang="ar-SA" b="1" u="sng" dirty="0"/>
              <a:t>والتحسين المستمر:</a:t>
            </a:r>
            <a:endParaRPr lang="en-US" b="1" u="sng" dirty="0"/>
          </a:p>
          <a:p>
            <a:pPr algn="r" rtl="1"/>
            <a:r>
              <a:rPr lang="ar-SA" sz="3600" b="1" dirty="0" smtClean="0">
                <a:effectLst>
                  <a:outerShdw blurRad="38100" dist="38100" dir="2700000" algn="tl">
                    <a:srgbClr val="000000">
                      <a:alpha val="43137"/>
                    </a:srgbClr>
                  </a:outerShdw>
                </a:effectLst>
                <a:latin typeface="Arabic Typesetting" pitchFamily="66" charset="-78"/>
                <a:cs typeface="Arabic Typesetting" pitchFamily="66" charset="-78"/>
              </a:rPr>
              <a:t>وهو من مسؤولية </a:t>
            </a:r>
            <a:r>
              <a:rPr lang="ar-SA" sz="3600" b="1" dirty="0">
                <a:effectLst>
                  <a:outerShdw blurRad="38100" dist="38100" dir="2700000" algn="tl">
                    <a:srgbClr val="000000">
                      <a:alpha val="43137"/>
                    </a:srgbClr>
                  </a:outerShdw>
                </a:effectLst>
                <a:latin typeface="Arabic Typesetting" pitchFamily="66" charset="-78"/>
                <a:cs typeface="Arabic Typesetting" pitchFamily="66" charset="-78"/>
              </a:rPr>
              <a:t>المدراء </a:t>
            </a:r>
            <a:r>
              <a:rPr lang="ar-SA" sz="3600" b="1" dirty="0" smtClean="0">
                <a:effectLst>
                  <a:outerShdw blurRad="38100" dist="38100" dir="2700000" algn="tl">
                    <a:srgbClr val="000000">
                      <a:alpha val="43137"/>
                    </a:srgbClr>
                  </a:outerShdw>
                </a:effectLst>
                <a:latin typeface="Arabic Typesetting" pitchFamily="66" charset="-78"/>
                <a:cs typeface="Arabic Typesetting" pitchFamily="66" charset="-78"/>
              </a:rPr>
              <a:t>في تحديد  </a:t>
            </a:r>
            <a:r>
              <a:rPr lang="ar-SA" sz="3600" b="1" dirty="0">
                <a:effectLst>
                  <a:outerShdw blurRad="38100" dist="38100" dir="2700000" algn="tl">
                    <a:srgbClr val="000000">
                      <a:alpha val="43137"/>
                    </a:srgbClr>
                  </a:outerShdw>
                </a:effectLst>
                <a:latin typeface="Arabic Typesetting" pitchFamily="66" charset="-78"/>
                <a:cs typeface="Arabic Typesetting" pitchFamily="66" charset="-78"/>
              </a:rPr>
              <a:t>العلاقات بين الهيكل </a:t>
            </a:r>
            <a:r>
              <a:rPr lang="ar-SA" sz="3600" b="1" dirty="0" smtClean="0">
                <a:effectLst>
                  <a:outerShdw blurRad="38100" dist="38100" dir="2700000" algn="tl">
                    <a:srgbClr val="000000">
                      <a:alpha val="43137"/>
                    </a:srgbClr>
                  </a:outerShdw>
                </a:effectLst>
                <a:latin typeface="Arabic Typesetting" pitchFamily="66" charset="-78"/>
                <a:cs typeface="Arabic Typesetting" pitchFamily="66" charset="-78"/>
              </a:rPr>
              <a:t>والتكنولوجيا </a:t>
            </a:r>
            <a:r>
              <a:rPr lang="ar-SA" sz="3600" b="1" dirty="0">
                <a:effectLst>
                  <a:outerShdw blurRad="38100" dist="38100" dir="2700000" algn="tl">
                    <a:srgbClr val="000000">
                      <a:alpha val="43137"/>
                    </a:srgbClr>
                  </a:outerShdw>
                </a:effectLst>
                <a:latin typeface="Arabic Typesetting" pitchFamily="66" charset="-78"/>
                <a:cs typeface="Arabic Typesetting" pitchFamily="66" charset="-78"/>
              </a:rPr>
              <a:t>والعناصر </a:t>
            </a:r>
            <a:r>
              <a:rPr lang="ar-SA" sz="3600" b="1" dirty="0" smtClean="0">
                <a:effectLst>
                  <a:outerShdw blurRad="38100" dist="38100" dir="2700000" algn="tl">
                    <a:srgbClr val="000000">
                      <a:alpha val="43137"/>
                    </a:srgbClr>
                  </a:outerShdw>
                </a:effectLst>
                <a:latin typeface="Arabic Typesetting" pitchFamily="66" charset="-78"/>
                <a:cs typeface="Arabic Typesetting" pitchFamily="66" charset="-78"/>
              </a:rPr>
              <a:t>البشريه داخل التنظيم . </a:t>
            </a:r>
            <a:r>
              <a:rPr lang="ar-SA" sz="3600" b="1" u="sng" dirty="0" smtClean="0">
                <a:effectLst>
                  <a:outerShdw blurRad="38100" dist="38100" dir="2700000" algn="tl">
                    <a:srgbClr val="000000">
                      <a:alpha val="43137"/>
                    </a:srgbClr>
                  </a:outerShdw>
                </a:effectLst>
                <a:latin typeface="Arabic Typesetting" pitchFamily="66" charset="-78"/>
                <a:cs typeface="Arabic Typesetting" pitchFamily="66" charset="-78"/>
              </a:rPr>
              <a:t>تنظيم</a:t>
            </a:r>
            <a:r>
              <a:rPr lang="ar-SA" sz="3600" b="1" dirty="0" smtClean="0">
                <a:effectLst>
                  <a:outerShdw blurRad="38100" dist="38100" dir="2700000" algn="tl">
                    <a:srgbClr val="000000">
                      <a:alpha val="43137"/>
                    </a:srgbClr>
                  </a:outerShdw>
                </a:effectLst>
                <a:latin typeface="Arabic Typesetting" pitchFamily="66" charset="-78"/>
                <a:cs typeface="Arabic Typesetting" pitchFamily="66" charset="-78"/>
              </a:rPr>
              <a:t>.</a:t>
            </a:r>
          </a:p>
          <a:p>
            <a:pPr algn="r" rtl="1"/>
            <a:r>
              <a:rPr lang="ar-SA" sz="3600" b="1" dirty="0" smtClean="0">
                <a:effectLst>
                  <a:outerShdw blurRad="38100" dist="38100" dir="2700000" algn="tl">
                    <a:srgbClr val="000000">
                      <a:alpha val="43137"/>
                    </a:srgbClr>
                  </a:outerShdw>
                </a:effectLst>
                <a:latin typeface="Arabic Typesetting" pitchFamily="66" charset="-78"/>
                <a:cs typeface="Arabic Typesetting" pitchFamily="66" charset="-78"/>
              </a:rPr>
              <a:t>قيام المدراء بتوظيف </a:t>
            </a:r>
            <a:r>
              <a:rPr lang="ar-SA" sz="3600" b="1" dirty="0">
                <a:effectLst>
                  <a:outerShdw blurRad="38100" dist="38100" dir="2700000" algn="tl">
                    <a:srgbClr val="000000">
                      <a:alpha val="43137"/>
                    </a:srgbClr>
                  </a:outerShdw>
                </a:effectLst>
                <a:latin typeface="Arabic Typesetting" pitchFamily="66" charset="-78"/>
                <a:cs typeface="Arabic Typesetting" pitchFamily="66" charset="-78"/>
              </a:rPr>
              <a:t>وتدريب العناصر البشريه </a:t>
            </a:r>
            <a:r>
              <a:rPr lang="ar-SA" sz="3600" b="1" dirty="0" smtClean="0">
                <a:effectLst>
                  <a:outerShdw blurRad="38100" dist="38100" dir="2700000" algn="tl">
                    <a:srgbClr val="000000">
                      <a:alpha val="43137"/>
                    </a:srgbClr>
                  </a:outerShdw>
                </a:effectLst>
                <a:latin typeface="Arabic Typesetting" pitchFamily="66" charset="-78"/>
                <a:cs typeface="Arabic Typesetting" pitchFamily="66" charset="-78"/>
              </a:rPr>
              <a:t>– </a:t>
            </a:r>
            <a:r>
              <a:rPr lang="ar-SA" sz="3600" b="1" u="sng" dirty="0" smtClean="0">
                <a:effectLst>
                  <a:outerShdw blurRad="38100" dist="38100" dir="2700000" algn="tl">
                    <a:srgbClr val="000000">
                      <a:alpha val="43137"/>
                    </a:srgbClr>
                  </a:outerShdw>
                </a:effectLst>
                <a:latin typeface="Arabic Typesetting" pitchFamily="66" charset="-78"/>
                <a:cs typeface="Arabic Typesetting" pitchFamily="66" charset="-78"/>
              </a:rPr>
              <a:t>التوجيه</a:t>
            </a:r>
            <a:r>
              <a:rPr lang="ar-SA" sz="3600" b="1" dirty="0" smtClean="0">
                <a:effectLst>
                  <a:outerShdw blurRad="38100" dist="38100" dir="2700000" algn="tl">
                    <a:srgbClr val="000000">
                      <a:alpha val="43137"/>
                    </a:srgbClr>
                  </a:outerShdw>
                </a:effectLst>
                <a:latin typeface="Arabic Typesetting" pitchFamily="66" charset="-78"/>
                <a:cs typeface="Arabic Typesetting" pitchFamily="66" charset="-78"/>
              </a:rPr>
              <a:t>.</a:t>
            </a:r>
          </a:p>
          <a:p>
            <a:pPr algn="r" rtl="1"/>
            <a:r>
              <a:rPr lang="ar-SA" sz="3600" b="1" dirty="0" smtClean="0">
                <a:effectLst>
                  <a:outerShdw blurRad="38100" dist="38100" dir="2700000" algn="tl">
                    <a:srgbClr val="000000">
                      <a:alpha val="43137"/>
                    </a:srgbClr>
                  </a:outerShdw>
                </a:effectLst>
                <a:latin typeface="Arabic Typesetting" pitchFamily="66" charset="-78"/>
                <a:cs typeface="Arabic Typesetting" pitchFamily="66" charset="-78"/>
              </a:rPr>
              <a:t> قيام المدراء تنفيذ </a:t>
            </a:r>
            <a:r>
              <a:rPr lang="ar-SA" sz="3600" b="1" dirty="0">
                <a:effectLst>
                  <a:outerShdw blurRad="38100" dist="38100" dir="2700000" algn="tl">
                    <a:srgbClr val="000000">
                      <a:alpha val="43137"/>
                    </a:srgbClr>
                  </a:outerShdw>
                </a:effectLst>
                <a:latin typeface="Arabic Typesetting" pitchFamily="66" charset="-78"/>
                <a:cs typeface="Arabic Typesetting" pitchFamily="66" charset="-78"/>
              </a:rPr>
              <a:t>المهام والانشطه ويتم قياده كافه الجهود وتوجيهها نحو تحقيق </a:t>
            </a:r>
            <a:r>
              <a:rPr lang="ar-SA" sz="3600" b="1" dirty="0" smtClean="0">
                <a:effectLst>
                  <a:outerShdw blurRad="38100" dist="38100" dir="2700000" algn="tl">
                    <a:srgbClr val="000000">
                      <a:alpha val="43137"/>
                    </a:srgbClr>
                  </a:outerShdw>
                </a:effectLst>
                <a:latin typeface="Arabic Typesetting" pitchFamily="66" charset="-78"/>
                <a:cs typeface="Arabic Typesetting" pitchFamily="66" charset="-78"/>
              </a:rPr>
              <a:t>الاهداف. </a:t>
            </a:r>
            <a:r>
              <a:rPr lang="ar-SA" sz="3600" b="1" u="sng" dirty="0" smtClean="0">
                <a:effectLst>
                  <a:outerShdw blurRad="38100" dist="38100" dir="2700000" algn="tl">
                    <a:srgbClr val="000000">
                      <a:alpha val="43137"/>
                    </a:srgbClr>
                  </a:outerShdw>
                </a:effectLst>
                <a:latin typeface="Arabic Typesetting" pitchFamily="66" charset="-78"/>
                <a:cs typeface="Arabic Typesetting" pitchFamily="66" charset="-78"/>
              </a:rPr>
              <a:t>تنسيق </a:t>
            </a:r>
          </a:p>
          <a:p>
            <a:pPr algn="r" rtl="1"/>
            <a:r>
              <a:rPr lang="ar-SA" sz="3600" b="1" dirty="0" smtClean="0">
                <a:effectLst>
                  <a:outerShdw blurRad="38100" dist="38100" dir="2700000" algn="tl">
                    <a:srgbClr val="000000">
                      <a:alpha val="43137"/>
                    </a:srgbClr>
                  </a:outerShdw>
                </a:effectLst>
                <a:latin typeface="Arabic Typesetting" pitchFamily="66" charset="-78"/>
                <a:cs typeface="Arabic Typesetting" pitchFamily="66" charset="-78"/>
              </a:rPr>
              <a:t>قيام المدراء بالرقابه على الاداء </a:t>
            </a:r>
            <a:r>
              <a:rPr lang="ar-SA" sz="3600" b="1" dirty="0">
                <a:effectLst>
                  <a:outerShdw blurRad="38100" dist="38100" dir="2700000" algn="tl">
                    <a:srgbClr val="000000">
                      <a:alpha val="43137"/>
                    </a:srgbClr>
                  </a:outerShdw>
                </a:effectLst>
                <a:latin typeface="Arabic Typesetting" pitchFamily="66" charset="-78"/>
                <a:cs typeface="Arabic Typesetting" pitchFamily="66" charset="-78"/>
              </a:rPr>
              <a:t>الفردي والوظيفي ومقارنته مع المعايير </a:t>
            </a:r>
            <a:r>
              <a:rPr lang="ar-SA" sz="3600" b="1" dirty="0" smtClean="0">
                <a:effectLst>
                  <a:outerShdw blurRad="38100" dist="38100" dir="2700000" algn="tl">
                    <a:srgbClr val="000000">
                      <a:alpha val="43137"/>
                    </a:srgbClr>
                  </a:outerShdw>
                </a:effectLst>
                <a:latin typeface="Arabic Typesetting" pitchFamily="66" charset="-78"/>
                <a:cs typeface="Arabic Typesetting" pitchFamily="66" charset="-78"/>
              </a:rPr>
              <a:t>والاهداف. </a:t>
            </a:r>
            <a:r>
              <a:rPr lang="ar-SA" sz="3600" b="1" u="sng" dirty="0" smtClean="0">
                <a:effectLst>
                  <a:outerShdw blurRad="38100" dist="38100" dir="2700000" algn="tl">
                    <a:srgbClr val="000000">
                      <a:alpha val="43137"/>
                    </a:srgbClr>
                  </a:outerShdw>
                </a:effectLst>
                <a:latin typeface="Arabic Typesetting" pitchFamily="66" charset="-78"/>
                <a:cs typeface="Arabic Typesetting" pitchFamily="66" charset="-78"/>
              </a:rPr>
              <a:t>رقابة</a:t>
            </a:r>
            <a:r>
              <a:rPr lang="ar-SA" sz="3600" b="1" dirty="0" smtClean="0">
                <a:effectLst>
                  <a:outerShdw blurRad="38100" dist="38100" dir="2700000" algn="tl">
                    <a:srgbClr val="000000">
                      <a:alpha val="43137"/>
                    </a:srgbClr>
                  </a:outerShdw>
                </a:effectLst>
                <a:latin typeface="Arabic Typesetting" pitchFamily="66" charset="-78"/>
                <a:cs typeface="Arabic Typesetting" pitchFamily="66" charset="-78"/>
              </a:rPr>
              <a:t> .</a:t>
            </a:r>
          </a:p>
          <a:p>
            <a:pPr algn="r" rtl="1"/>
            <a:r>
              <a:rPr lang="ar-SA" sz="3600" b="1" dirty="0" smtClean="0">
                <a:effectLst>
                  <a:outerShdw blurRad="38100" dist="38100" dir="2700000" algn="tl">
                    <a:srgbClr val="000000">
                      <a:alpha val="43137"/>
                    </a:srgbClr>
                  </a:outerShdw>
                </a:effectLst>
                <a:latin typeface="Arabic Typesetting" pitchFamily="66" charset="-78"/>
                <a:cs typeface="Arabic Typesetting" pitchFamily="66" charset="-78"/>
              </a:rPr>
              <a:t> اخيرا قيام المدراء </a:t>
            </a:r>
            <a:r>
              <a:rPr lang="ar-SA" sz="3600" b="1" dirty="0">
                <a:effectLst>
                  <a:outerShdw blurRad="38100" dist="38100" dir="2700000" algn="tl">
                    <a:srgbClr val="000000">
                      <a:alpha val="43137"/>
                    </a:srgbClr>
                  </a:outerShdw>
                </a:effectLst>
                <a:latin typeface="Arabic Typesetting" pitchFamily="66" charset="-78"/>
                <a:cs typeface="Arabic Typesetting" pitchFamily="66" charset="-78"/>
              </a:rPr>
              <a:t>بالتغيير من خلال </a:t>
            </a:r>
            <a:r>
              <a:rPr lang="ar-SA" sz="3600" b="1" u="sng" dirty="0">
                <a:latin typeface="Arabic Typesetting" pitchFamily="66" charset="-78"/>
                <a:cs typeface="Arabic Typesetting" pitchFamily="66" charset="-78"/>
              </a:rPr>
              <a:t>التغذيه الراجعه </a:t>
            </a:r>
            <a:r>
              <a:rPr lang="ar-SA" sz="3600" b="1" dirty="0">
                <a:effectLst>
                  <a:outerShdw blurRad="38100" dist="38100" dir="2700000" algn="tl">
                    <a:srgbClr val="000000">
                      <a:alpha val="43137"/>
                    </a:srgbClr>
                  </a:outerShdw>
                </a:effectLst>
                <a:latin typeface="Arabic Typesetting" pitchFamily="66" charset="-78"/>
                <a:cs typeface="Arabic Typesetting" pitchFamily="66" charset="-78"/>
              </a:rPr>
              <a:t>عند عدم مطابقه النتائج بالاهداف وينصب التغير على عمليه التحويل او على المدخلات وحتى عند تحقيق الاهداف فان فلسفه التحسين المستمر في الخدمات الصحيه تتطلب الاستمرار في تقويم الانشطه وعمليات الانظمه الصحيه </a:t>
            </a:r>
            <a:r>
              <a:rPr lang="ar-SA" sz="3600" b="1" u="sng" dirty="0">
                <a:effectLst>
                  <a:outerShdw blurRad="38100" dist="38100" dir="2700000" algn="tl">
                    <a:srgbClr val="000000">
                      <a:alpha val="43137"/>
                    </a:srgbClr>
                  </a:outerShdw>
                </a:effectLst>
                <a:latin typeface="Arabic Typesetting" pitchFamily="66" charset="-78"/>
                <a:cs typeface="Arabic Typesetting" pitchFamily="66" charset="-78"/>
              </a:rPr>
              <a:t>لضمان التحسين المستمر </a:t>
            </a:r>
            <a:r>
              <a:rPr lang="ar-SA" sz="3600" b="1" dirty="0" smtClean="0">
                <a:effectLst>
                  <a:outerShdw blurRad="38100" dist="38100" dir="2700000" algn="tl">
                    <a:srgbClr val="000000">
                      <a:alpha val="43137"/>
                    </a:srgbClr>
                  </a:outerShdw>
                </a:effectLst>
                <a:latin typeface="Arabic Typesetting" pitchFamily="66" charset="-78"/>
                <a:cs typeface="Arabic Typesetting" pitchFamily="66" charset="-78"/>
              </a:rPr>
              <a:t>في  مدخلات التنظيم للمؤسسه </a:t>
            </a:r>
            <a:endParaRPr lang="en-US" sz="3600" b="1" dirty="0">
              <a:effectLst>
                <a:outerShdw blurRad="38100" dist="38100" dir="2700000" algn="tl">
                  <a:srgbClr val="000000">
                    <a:alpha val="43137"/>
                  </a:srgbClr>
                </a:outerShdw>
              </a:effectLst>
              <a:latin typeface="Arabic Typesetting" pitchFamily="66" charset="-78"/>
              <a:cs typeface="Arabic Typesetting" pitchFamily="66" charset="-78"/>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algn="r" rtl="1"/>
            <a:r>
              <a:rPr lang="ar-SA" sz="4400" b="1" u="sng" dirty="0" err="1">
                <a:cs typeface="Akhbar MT" pitchFamily="2" charset="-78"/>
              </a:rPr>
              <a:t>البيئه</a:t>
            </a:r>
            <a:r>
              <a:rPr lang="ar-SA" sz="4400" b="1" u="sng" dirty="0">
                <a:cs typeface="Akhbar MT" pitchFamily="2" charset="-78"/>
              </a:rPr>
              <a:t> </a:t>
            </a:r>
            <a:r>
              <a:rPr lang="ar-SA" sz="4400" b="1" u="sng" dirty="0" err="1">
                <a:cs typeface="Akhbar MT" pitchFamily="2" charset="-78"/>
              </a:rPr>
              <a:t>الخارجيه</a:t>
            </a:r>
            <a:r>
              <a:rPr lang="ar-SA" sz="4400" b="1" u="sng" dirty="0">
                <a:cs typeface="Akhbar MT" pitchFamily="2" charset="-78"/>
              </a:rPr>
              <a:t>:</a:t>
            </a:r>
            <a:endParaRPr lang="en-US" sz="4400" b="1" u="sng" dirty="0">
              <a:cs typeface="Akhbar MT" pitchFamily="2" charset="-78"/>
            </a:endParaRPr>
          </a:p>
          <a:p>
            <a:pPr algn="r" rtl="1"/>
            <a:r>
              <a:rPr lang="ar-SA" sz="3600" dirty="0" smtClean="0">
                <a:cs typeface="Akhbar MT" pitchFamily="2" charset="-78"/>
              </a:rPr>
              <a:t>المنظمه </a:t>
            </a:r>
            <a:r>
              <a:rPr lang="ar-SA" sz="3600" dirty="0">
                <a:cs typeface="Akhbar MT" pitchFamily="2" charset="-78"/>
              </a:rPr>
              <a:t>الصحيه نظام اجتماعي مفتوح والمنظمات الصحيه تعمل ضمن البيئه الخارجيه الكليه والتي تتألف من البيئه العامه والبيئه </a:t>
            </a:r>
            <a:r>
              <a:rPr lang="ar-SA" sz="3600" dirty="0" smtClean="0">
                <a:cs typeface="Akhbar MT" pitchFamily="2" charset="-78"/>
              </a:rPr>
              <a:t>الصناعيه وتتأثر </a:t>
            </a:r>
            <a:r>
              <a:rPr lang="ar-SA" sz="3600" dirty="0">
                <a:cs typeface="Akhbar MT" pitchFamily="2" charset="-78"/>
              </a:rPr>
              <a:t>بالبيئه الخارجيه حيث تزودها بالمدخلات المطلوبه وتؤثر في بيئتها الخارجيه </a:t>
            </a:r>
            <a:endParaRPr lang="ar-SA" sz="3600" dirty="0" smtClean="0">
              <a:cs typeface="Akhbar MT" pitchFamily="2" charset="-78"/>
            </a:endParaRPr>
          </a:p>
          <a:p>
            <a:pPr algn="r" rtl="1"/>
            <a:r>
              <a:rPr lang="ar-SA" sz="3600" dirty="0" smtClean="0">
                <a:cs typeface="Akhbar MT" pitchFamily="2" charset="-78"/>
              </a:rPr>
              <a:t>يمكن </a:t>
            </a:r>
            <a:r>
              <a:rPr lang="ar-SA" sz="3600" dirty="0">
                <a:cs typeface="Akhbar MT" pitchFamily="2" charset="-78"/>
              </a:rPr>
              <a:t>للمدراء ان يؤثروا ويغيروا في البيئه الخارجيه وذلك </a:t>
            </a:r>
            <a:r>
              <a:rPr lang="ar-SA" sz="3600" dirty="0" smtClean="0">
                <a:cs typeface="Akhbar MT" pitchFamily="2" charset="-78"/>
              </a:rPr>
              <a:t>بالتفاعل وعمل </a:t>
            </a:r>
            <a:r>
              <a:rPr lang="ar-SA" sz="3600" dirty="0">
                <a:cs typeface="Akhbar MT" pitchFamily="2" charset="-78"/>
              </a:rPr>
              <a:t>الاتفاقيات مع الممولين والمنتفعين </a:t>
            </a:r>
            <a:r>
              <a:rPr lang="ar-SA" sz="3600" dirty="0" smtClean="0">
                <a:cs typeface="Akhbar MT" pitchFamily="2" charset="-78"/>
              </a:rPr>
              <a:t>كشركات </a:t>
            </a:r>
            <a:r>
              <a:rPr lang="ar-SA" sz="3600" dirty="0">
                <a:cs typeface="Akhbar MT" pitchFamily="2" charset="-78"/>
              </a:rPr>
              <a:t>التأمين </a:t>
            </a:r>
            <a:r>
              <a:rPr lang="ar-SA" sz="3600" dirty="0" smtClean="0">
                <a:cs typeface="Akhbar MT" pitchFamily="2" charset="-78"/>
              </a:rPr>
              <a:t>وبقية مؤسسات المجتمع المدني المحيط بالمؤسسه الصحية.</a:t>
            </a:r>
            <a:endParaRPr lang="en-US" sz="3600" dirty="0">
              <a:cs typeface="Akhbar MT" pitchFamily="2" charset="-78"/>
            </a:endParaRPr>
          </a:p>
          <a:p>
            <a:pPr algn="r" rtl="1"/>
            <a:endParaRPr lang="en-US" sz="3600" dirty="0">
              <a:cs typeface="Akhbar MT" pitchFamily="2" charset="-78"/>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763000" cy="6629400"/>
          </a:xfrm>
        </p:spPr>
        <p:txBody>
          <a:bodyPr/>
          <a:lstStyle/>
          <a:p>
            <a:pPr algn="r" rtl="1"/>
            <a:r>
              <a:rPr lang="ar-SA" b="1" u="sng" dirty="0" err="1"/>
              <a:t>البيئه</a:t>
            </a:r>
            <a:r>
              <a:rPr lang="ar-SA" b="1" u="sng" dirty="0"/>
              <a:t> </a:t>
            </a:r>
            <a:r>
              <a:rPr lang="ar-SA" b="1" u="sng" dirty="0" err="1"/>
              <a:t>الكليه</a:t>
            </a:r>
            <a:r>
              <a:rPr lang="ar-SA" b="1" u="sng" dirty="0"/>
              <a:t>:</a:t>
            </a:r>
            <a:endParaRPr lang="en-US" b="1" u="sng" dirty="0"/>
          </a:p>
          <a:p>
            <a:pPr algn="r" rtl="1"/>
            <a:r>
              <a:rPr lang="ar-SA" sz="3600" dirty="0" smtClean="0">
                <a:cs typeface="Akhbar MT" pitchFamily="2" charset="-78"/>
              </a:rPr>
              <a:t>تتكون </a:t>
            </a:r>
            <a:r>
              <a:rPr lang="ar-SA" sz="3600" dirty="0">
                <a:cs typeface="Akhbar MT" pitchFamily="2" charset="-78"/>
              </a:rPr>
              <a:t>من النظم الاقتصاديه والاجتماعيه والثقافيه والاخلاقيه والقانونيه والسياسه والبيئه العامه (مثل المستثمرون والمستفيدون والجماعات المهنيه والأعلام والنقابات) وكلها تؤثر على النظام الصحي (النظام السياسي والاقتصادي يؤثر على النظام الصحي ) وعلى الانظمه الفرعيه المتعدده ومنها المنظمه الصحيه.</a:t>
            </a:r>
            <a:endParaRPr lang="en-US" sz="3600" dirty="0">
              <a:cs typeface="Akhbar MT" pitchFamily="2" charset="-78"/>
            </a:endParaRPr>
          </a:p>
          <a:p>
            <a:pPr algn="r" rtl="1"/>
            <a:r>
              <a:rPr lang="ar-SA" b="1" u="sng" dirty="0"/>
              <a:t>بيئة </a:t>
            </a:r>
            <a:r>
              <a:rPr lang="ar-SA" b="1" u="sng" dirty="0" err="1"/>
              <a:t>الرعايه</a:t>
            </a:r>
            <a:r>
              <a:rPr lang="ar-SA" b="1" u="sng" dirty="0"/>
              <a:t> </a:t>
            </a:r>
            <a:r>
              <a:rPr lang="ar-SA" b="1" u="sng" dirty="0" err="1"/>
              <a:t>الصحيه</a:t>
            </a:r>
            <a:r>
              <a:rPr lang="ar-SA" b="1" u="sng" dirty="0"/>
              <a:t>:</a:t>
            </a:r>
            <a:endParaRPr lang="en-US" b="1" u="sng" dirty="0"/>
          </a:p>
          <a:p>
            <a:pPr algn="r" rtl="1"/>
            <a:r>
              <a:rPr lang="ar-SA" sz="3600" dirty="0">
                <a:cs typeface="Akhbar MT" pitchFamily="2" charset="-78"/>
              </a:rPr>
              <a:t>تعتبر من اكثر البيئات اهميه وتاثيرا مباشرا على الانظمه </a:t>
            </a:r>
            <a:r>
              <a:rPr lang="ar-SA" sz="3600" dirty="0" smtClean="0">
                <a:cs typeface="Akhbar MT" pitchFamily="2" charset="-78"/>
              </a:rPr>
              <a:t>الصحيه كونه يرتكز على مفهوم الرعاية الصحية للافراد والمجتمعات ككل.</a:t>
            </a:r>
          </a:p>
          <a:p>
            <a:pPr algn="r" rtl="1"/>
            <a:endParaRPr lang="en-US" sz="3600" dirty="0">
              <a:cs typeface="Akhbar MT" pitchFamily="2" charset="-78"/>
            </a:endParaRPr>
          </a:p>
          <a:p>
            <a:pPr algn="r" rtl="1"/>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Autofit/>
          </a:bodyPr>
          <a:lstStyle/>
          <a:p>
            <a:r>
              <a:rPr lang="ar-SA" sz="6600" b="1" dirty="0" smtClean="0">
                <a:latin typeface="Arabic Typesetting" pitchFamily="66" charset="-78"/>
                <a:cs typeface="Arabic Typesetting" pitchFamily="66" charset="-78"/>
              </a:rPr>
              <a:t>ما</a:t>
            </a:r>
            <a:r>
              <a:rPr lang="ar-SA" sz="6600" b="1" dirty="0">
                <a:latin typeface="Arabic Typesetting" pitchFamily="66" charset="-78"/>
                <a:cs typeface="Arabic Typesetting" pitchFamily="66" charset="-78"/>
              </a:rPr>
              <a:t> </a:t>
            </a:r>
            <a:r>
              <a:rPr lang="ar-SA" sz="6600" b="1" dirty="0" smtClean="0">
                <a:latin typeface="Arabic Typesetting" pitchFamily="66" charset="-78"/>
                <a:cs typeface="Arabic Typesetting" pitchFamily="66" charset="-78"/>
              </a:rPr>
              <a:t>هي </a:t>
            </a:r>
            <a:r>
              <a:rPr lang="ar-SA" sz="6600" b="1" dirty="0">
                <a:latin typeface="Arabic Typesetting" pitchFamily="66" charset="-78"/>
                <a:cs typeface="Arabic Typesetting" pitchFamily="66" charset="-78"/>
              </a:rPr>
              <a:t>أهميه </a:t>
            </a:r>
            <a:r>
              <a:rPr lang="ar-SA" sz="6600" b="1" dirty="0" smtClean="0">
                <a:latin typeface="Arabic Typesetting" pitchFamily="66" charset="-78"/>
                <a:cs typeface="Arabic Typesetting" pitchFamily="66" charset="-78"/>
              </a:rPr>
              <a:t>إدارة  </a:t>
            </a:r>
            <a:r>
              <a:rPr lang="ar-SA" sz="6600" b="1" dirty="0">
                <a:latin typeface="Arabic Typesetting" pitchFamily="66" charset="-78"/>
                <a:cs typeface="Arabic Typesetting" pitchFamily="66" charset="-78"/>
              </a:rPr>
              <a:t>الخدمات </a:t>
            </a:r>
            <a:r>
              <a:rPr lang="ar-SA" sz="6600" b="1" dirty="0" smtClean="0">
                <a:latin typeface="Arabic Typesetting" pitchFamily="66" charset="-78"/>
                <a:cs typeface="Arabic Typesetting" pitchFamily="66" charset="-78"/>
              </a:rPr>
              <a:t>الصحية؟</a:t>
            </a:r>
            <a:endParaRPr lang="en-US" sz="6600" b="1" dirty="0">
              <a:latin typeface="Arabic Typesetting" pitchFamily="66" charset="-78"/>
              <a:cs typeface="Arabic Typesetting" pitchFamily="66" charset="-78"/>
            </a:endParaRPr>
          </a:p>
        </p:txBody>
      </p:sp>
      <p:sp>
        <p:nvSpPr>
          <p:cNvPr id="3" name="Content Placeholder 2"/>
          <p:cNvSpPr>
            <a:spLocks noGrp="1"/>
          </p:cNvSpPr>
          <p:nvPr>
            <p:ph idx="1"/>
          </p:nvPr>
        </p:nvSpPr>
        <p:spPr>
          <a:xfrm>
            <a:off x="0" y="914400"/>
            <a:ext cx="9144000" cy="5562600"/>
          </a:xfrm>
        </p:spPr>
        <p:txBody>
          <a:bodyPr>
            <a:noAutofit/>
          </a:bodyPr>
          <a:lstStyle/>
          <a:p>
            <a:pPr algn="r" rtl="1">
              <a:spcBef>
                <a:spcPts val="0"/>
              </a:spcBef>
            </a:pPr>
            <a:r>
              <a:rPr lang="ar-SA" sz="4400" b="1" dirty="0" smtClean="0">
                <a:latin typeface="Arabic Typesetting" pitchFamily="66" charset="-78"/>
                <a:cs typeface="Arabic Typesetting" pitchFamily="66" charset="-78"/>
              </a:rPr>
              <a:t>ان الاداره الصحيه الجيده للمؤسسه هي بمثابه الصحه للجسم فكلاهما يعني الاداء السلس والكفؤ لجميع الأجزاء " فالإداره الجيده تبرز الاولويات وتوائم الخدمه حسب الاحتياجات المتغيره وتستخدم الموارد المحدوده فأقصى الكفاءة الممكنه وترفع مستوى الخدمه ونوعيتها</a:t>
            </a:r>
          </a:p>
          <a:p>
            <a:pPr algn="r" rtl="1">
              <a:spcBef>
                <a:spcPts val="0"/>
              </a:spcBef>
            </a:pPr>
            <a:r>
              <a:rPr lang="ar-SA" sz="4400" b="1" dirty="0" smtClean="0">
                <a:latin typeface="Arabic Typesetting" pitchFamily="66" charset="-78"/>
                <a:cs typeface="Arabic Typesetting" pitchFamily="66" charset="-78"/>
              </a:rPr>
              <a:t>إن الإداره </a:t>
            </a:r>
            <a:r>
              <a:rPr lang="ar-SA" sz="4400" b="1" dirty="0">
                <a:latin typeface="Arabic Typesetting" pitchFamily="66" charset="-78"/>
                <a:cs typeface="Arabic Typesetting" pitchFamily="66" charset="-78"/>
              </a:rPr>
              <a:t>الجيده تبرز الاولويات وتوائم الخدمه حسب الاحتياجات المتغيره وتستخدم الموارد المحدوده فأقصى الكفاءة الممكنه وترفع مستوى الخدمه ونوعيتها </a:t>
            </a:r>
            <a:r>
              <a:rPr lang="ar-SA" sz="4400" b="1" dirty="0" smtClean="0">
                <a:latin typeface="Arabic Typesetting" pitchFamily="66" charset="-78"/>
                <a:cs typeface="Arabic Typesetting" pitchFamily="66" charset="-78"/>
              </a:rPr>
              <a:t>.</a:t>
            </a:r>
          </a:p>
          <a:p>
            <a:pPr algn="r" rtl="1">
              <a:spcBef>
                <a:spcPts val="0"/>
              </a:spcBef>
            </a:pPr>
            <a:r>
              <a:rPr lang="ar-SA" sz="4400" b="1" dirty="0" smtClean="0">
                <a:latin typeface="Arabic Typesetting" pitchFamily="66" charset="-78"/>
                <a:cs typeface="Arabic Typesetting" pitchFamily="66" charset="-78"/>
              </a:rPr>
              <a:t> </a:t>
            </a:r>
            <a:r>
              <a:rPr lang="ar-SA" sz="4400" b="1" dirty="0">
                <a:latin typeface="Arabic Typesetting" pitchFamily="66" charset="-78"/>
                <a:cs typeface="Arabic Typesetting" pitchFamily="66" charset="-78"/>
              </a:rPr>
              <a:t>الاداره الصحيه الجيده تعني خدمات صحيه جيده والعكس صحيح.</a:t>
            </a:r>
            <a:endParaRPr lang="en-US" sz="4400" b="1" dirty="0">
              <a:latin typeface="Arabic Typesetting" pitchFamily="66" charset="-78"/>
              <a:cs typeface="Arabic Typesetting" pitchFamily="66" charset="-78"/>
            </a:endParaRPr>
          </a:p>
          <a:p>
            <a:pPr algn="r" rtl="1">
              <a:spcBef>
                <a:spcPts val="0"/>
              </a:spcBef>
            </a:pPr>
            <a:endParaRPr lang="en-US" sz="4400" b="1" dirty="0">
              <a:latin typeface="Arabic Typesetting" pitchFamily="66" charset="-78"/>
              <a:cs typeface="Arabic Typesetting" pitchFamily="66" charset="-78"/>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SA" sz="7200" dirty="0" smtClean="0"/>
              <a:t>الفصل الثالث</a:t>
            </a:r>
            <a:endParaRPr lang="en-US" sz="7200" dirty="0"/>
          </a:p>
        </p:txBody>
      </p:sp>
      <p:sp>
        <p:nvSpPr>
          <p:cNvPr id="3" name="Content Placeholder 2"/>
          <p:cNvSpPr>
            <a:spLocks noGrp="1"/>
          </p:cNvSpPr>
          <p:nvPr>
            <p:ph idx="1"/>
          </p:nvPr>
        </p:nvSpPr>
        <p:spPr/>
        <p:txBody>
          <a:bodyPr/>
          <a:lstStyle/>
          <a:p>
            <a:pPr algn="ctr">
              <a:buNone/>
            </a:pPr>
            <a:r>
              <a:rPr lang="ar-JO" sz="6000" dirty="0" smtClean="0"/>
              <a:t>نظم </a:t>
            </a:r>
            <a:r>
              <a:rPr lang="ar-SA" sz="6000" dirty="0" smtClean="0"/>
              <a:t>ادارة </a:t>
            </a:r>
          </a:p>
          <a:p>
            <a:pPr algn="ctr">
              <a:buNone/>
            </a:pPr>
            <a:r>
              <a:rPr lang="ar-JO" sz="6000" dirty="0" smtClean="0"/>
              <a:t>خدمات الرعايه الصحية:</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609600"/>
          </a:xfrm>
        </p:spPr>
        <p:txBody>
          <a:bodyPr>
            <a:normAutofit fontScale="90000"/>
          </a:bodyPr>
          <a:lstStyle/>
          <a:p>
            <a:r>
              <a:rPr lang="ar-SA" b="1" u="sng" dirty="0" smtClean="0"/>
              <a:t>نظام الخدمات الرعايه الصحية:</a:t>
            </a:r>
            <a:r>
              <a:rPr lang="en-US" b="1" u="sng" dirty="0" smtClean="0"/>
              <a:t/>
            </a:r>
            <a:br>
              <a:rPr lang="en-US" b="1" u="sng" dirty="0" smtClean="0"/>
            </a:br>
            <a:endParaRPr lang="en-US" dirty="0"/>
          </a:p>
        </p:txBody>
      </p:sp>
      <p:sp>
        <p:nvSpPr>
          <p:cNvPr id="3" name="Content Placeholder 2"/>
          <p:cNvSpPr>
            <a:spLocks noGrp="1"/>
          </p:cNvSpPr>
          <p:nvPr>
            <p:ph idx="1"/>
          </p:nvPr>
        </p:nvSpPr>
        <p:spPr>
          <a:xfrm>
            <a:off x="0" y="990600"/>
            <a:ext cx="9144000" cy="5867400"/>
          </a:xfrm>
        </p:spPr>
        <p:txBody>
          <a:bodyPr>
            <a:normAutofit/>
          </a:bodyPr>
          <a:lstStyle/>
          <a:p>
            <a:pPr algn="r" rtl="1">
              <a:buNone/>
            </a:pPr>
            <a:r>
              <a:rPr lang="ar-SA" sz="4000" dirty="0" smtClean="0">
                <a:cs typeface="Akhbar MT" pitchFamily="2" charset="-78"/>
              </a:rPr>
              <a:t>لماذا </a:t>
            </a:r>
            <a:r>
              <a:rPr lang="ar-SA" sz="4000" dirty="0">
                <a:cs typeface="Akhbar MT" pitchFamily="2" charset="-78"/>
              </a:rPr>
              <a:t>بدأ الاهتمام في </a:t>
            </a:r>
            <a:r>
              <a:rPr lang="ar-SA" sz="4000" dirty="0" smtClean="0">
                <a:cs typeface="Akhbar MT" pitchFamily="2" charset="-78"/>
              </a:rPr>
              <a:t>ادراة الخدمات </a:t>
            </a:r>
            <a:r>
              <a:rPr lang="ar-SA" sz="4000" dirty="0">
                <a:cs typeface="Akhbar MT" pitchFamily="2" charset="-78"/>
              </a:rPr>
              <a:t>الصحيه؟</a:t>
            </a:r>
            <a:endParaRPr lang="en-US" sz="4000" dirty="0">
              <a:cs typeface="Akhbar MT" pitchFamily="2" charset="-78"/>
            </a:endParaRPr>
          </a:p>
          <a:p>
            <a:pPr algn="r" rtl="1"/>
            <a:r>
              <a:rPr lang="ar-SA" sz="4000" dirty="0">
                <a:cs typeface="Akhbar MT" pitchFamily="2" charset="-78"/>
              </a:rPr>
              <a:t>جاء هذا الاهتمام لعنصرين </a:t>
            </a:r>
            <a:r>
              <a:rPr lang="ar-SA" sz="4000" dirty="0" err="1">
                <a:cs typeface="Akhbar MT" pitchFamily="2" charset="-78"/>
              </a:rPr>
              <a:t>اساسيين</a:t>
            </a:r>
            <a:r>
              <a:rPr lang="ar-SA" sz="4000" dirty="0">
                <a:cs typeface="Akhbar MT" pitchFamily="2" charset="-78"/>
              </a:rPr>
              <a:t> ظهرا في المجتمعات </a:t>
            </a:r>
            <a:r>
              <a:rPr lang="ar-SA" sz="4000" dirty="0" err="1">
                <a:cs typeface="Akhbar MT" pitchFamily="2" charset="-78"/>
              </a:rPr>
              <a:t>الحديثه</a:t>
            </a:r>
            <a:r>
              <a:rPr lang="ar-SA" sz="4000" dirty="0">
                <a:cs typeface="Akhbar MT" pitchFamily="2" charset="-78"/>
              </a:rPr>
              <a:t>:</a:t>
            </a:r>
            <a:endParaRPr lang="en-US" sz="4000" dirty="0">
              <a:cs typeface="Akhbar MT" pitchFamily="2" charset="-78"/>
            </a:endParaRPr>
          </a:p>
          <a:p>
            <a:pPr marL="742950" lvl="0" indent="-742950" algn="r" rtl="1">
              <a:buFont typeface="+mj-lt"/>
              <a:buAutoNum type="arabicPeriod"/>
            </a:pPr>
            <a:r>
              <a:rPr lang="ar-SA" sz="4000" dirty="0">
                <a:cs typeface="Akhbar MT" pitchFamily="2" charset="-78"/>
              </a:rPr>
              <a:t>اعتراف الدول </a:t>
            </a:r>
            <a:r>
              <a:rPr lang="ar-SA" sz="4000" dirty="0" err="1">
                <a:cs typeface="Akhbar MT" pitchFamily="2" charset="-78"/>
              </a:rPr>
              <a:t>الحديثه</a:t>
            </a:r>
            <a:r>
              <a:rPr lang="ar-SA" sz="4000" dirty="0">
                <a:cs typeface="Akhbar MT" pitchFamily="2" charset="-78"/>
              </a:rPr>
              <a:t> </a:t>
            </a:r>
            <a:r>
              <a:rPr lang="ar-SA" sz="4000" dirty="0" err="1">
                <a:cs typeface="Akhbar MT" pitchFamily="2" charset="-78"/>
              </a:rPr>
              <a:t>بالصحه</a:t>
            </a:r>
            <a:r>
              <a:rPr lang="ar-SA" sz="4000" dirty="0">
                <a:cs typeface="Akhbar MT" pitchFamily="2" charset="-78"/>
              </a:rPr>
              <a:t> وخدمات </a:t>
            </a:r>
            <a:r>
              <a:rPr lang="ar-SA" sz="4000" dirty="0" err="1">
                <a:cs typeface="Akhbar MT" pitchFamily="2" charset="-78"/>
              </a:rPr>
              <a:t>الرعايه</a:t>
            </a:r>
            <a:r>
              <a:rPr lang="ar-SA" sz="4000" dirty="0">
                <a:cs typeface="Akhbar MT" pitchFamily="2" charset="-78"/>
              </a:rPr>
              <a:t> </a:t>
            </a:r>
            <a:r>
              <a:rPr lang="ar-SA" sz="4000" dirty="0" err="1">
                <a:cs typeface="Akhbar MT" pitchFamily="2" charset="-78"/>
              </a:rPr>
              <a:t>الصحيه</a:t>
            </a:r>
            <a:r>
              <a:rPr lang="ar-SA" sz="4000" dirty="0">
                <a:cs typeface="Akhbar MT" pitchFamily="2" charset="-78"/>
              </a:rPr>
              <a:t> كحق </a:t>
            </a:r>
            <a:r>
              <a:rPr lang="ar-SA" sz="4000" dirty="0" err="1">
                <a:cs typeface="Akhbar MT" pitchFamily="2" charset="-78"/>
              </a:rPr>
              <a:t>اساسي</a:t>
            </a:r>
            <a:r>
              <a:rPr lang="ar-SA" sz="4000" dirty="0">
                <a:cs typeface="Akhbar MT" pitchFamily="2" charset="-78"/>
              </a:rPr>
              <a:t> لكل مواطن.</a:t>
            </a:r>
            <a:endParaRPr lang="en-US" sz="4000" dirty="0">
              <a:cs typeface="Akhbar MT" pitchFamily="2" charset="-78"/>
            </a:endParaRPr>
          </a:p>
          <a:p>
            <a:pPr marL="742950" lvl="0" indent="-742950" algn="r" rtl="1">
              <a:buFont typeface="+mj-lt"/>
              <a:buAutoNum type="arabicPeriod"/>
            </a:pPr>
            <a:r>
              <a:rPr lang="ar-SA" sz="4000" dirty="0">
                <a:cs typeface="Akhbar MT" pitchFamily="2" charset="-78"/>
              </a:rPr>
              <a:t>رسوخ </a:t>
            </a:r>
            <a:r>
              <a:rPr lang="ar-SA" sz="4000" dirty="0" err="1">
                <a:cs typeface="Akhbar MT" pitchFamily="2" charset="-78"/>
              </a:rPr>
              <a:t>القناعه</a:t>
            </a:r>
            <a:r>
              <a:rPr lang="ar-SA" sz="4000" dirty="0">
                <a:cs typeface="Akhbar MT" pitchFamily="2" charset="-78"/>
              </a:rPr>
              <a:t> </a:t>
            </a:r>
            <a:r>
              <a:rPr lang="ar-SA" sz="4000" dirty="0" err="1">
                <a:cs typeface="Akhbar MT" pitchFamily="2" charset="-78"/>
              </a:rPr>
              <a:t>الاكيده</a:t>
            </a:r>
            <a:r>
              <a:rPr lang="ar-SA" sz="4000" dirty="0">
                <a:cs typeface="Akhbar MT" pitchFamily="2" charset="-78"/>
              </a:rPr>
              <a:t> لدى </a:t>
            </a:r>
            <a:r>
              <a:rPr lang="ar-SA" sz="4000" dirty="0" err="1">
                <a:cs typeface="Akhbar MT" pitchFamily="2" charset="-78"/>
              </a:rPr>
              <a:t>الافراد</a:t>
            </a:r>
            <a:r>
              <a:rPr lang="ar-SA" sz="4000" dirty="0">
                <a:cs typeface="Akhbar MT" pitchFamily="2" charset="-78"/>
              </a:rPr>
              <a:t> والمسئولين بالارتباط القوي بين </a:t>
            </a:r>
            <a:r>
              <a:rPr lang="ar-SA" sz="4000" dirty="0" err="1">
                <a:cs typeface="Akhbar MT" pitchFamily="2" charset="-78"/>
              </a:rPr>
              <a:t>صحه</a:t>
            </a:r>
            <a:r>
              <a:rPr lang="ar-SA" sz="4000" dirty="0">
                <a:cs typeface="Akhbar MT" pitchFamily="2" charset="-78"/>
              </a:rPr>
              <a:t> الفرد </a:t>
            </a:r>
            <a:r>
              <a:rPr lang="ar-SA" sz="4000" dirty="0" err="1">
                <a:cs typeface="Akhbar MT" pitchFamily="2" charset="-78"/>
              </a:rPr>
              <a:t>والرفاه</a:t>
            </a:r>
            <a:r>
              <a:rPr lang="ar-SA" sz="4000" dirty="0">
                <a:cs typeface="Akhbar MT" pitchFamily="2" charset="-78"/>
              </a:rPr>
              <a:t> العام للمجتمع فتمتع الفرد </a:t>
            </a:r>
            <a:r>
              <a:rPr lang="ar-SA" sz="4000" dirty="0" err="1">
                <a:cs typeface="Akhbar MT" pitchFamily="2" charset="-78"/>
              </a:rPr>
              <a:t>بصحه</a:t>
            </a:r>
            <a:r>
              <a:rPr lang="ar-SA" sz="4000" dirty="0">
                <a:cs typeface="Akhbar MT" pitchFamily="2" charset="-78"/>
              </a:rPr>
              <a:t> جيده يزيد من </a:t>
            </a:r>
            <a:r>
              <a:rPr lang="ar-SA" sz="4000" dirty="0" err="1">
                <a:cs typeface="Akhbar MT" pitchFamily="2" charset="-78"/>
              </a:rPr>
              <a:t>انتاجيته</a:t>
            </a:r>
            <a:r>
              <a:rPr lang="ar-SA" sz="4000" dirty="0">
                <a:cs typeface="Akhbar MT" pitchFamily="2" charset="-78"/>
              </a:rPr>
              <a:t> وبالتالي مقدار مساهمته في تحقيق أهداف </a:t>
            </a:r>
            <a:r>
              <a:rPr lang="ar-SA" sz="4000" dirty="0" err="1">
                <a:cs typeface="Akhbar MT" pitchFamily="2" charset="-78"/>
              </a:rPr>
              <a:t>التنميه</a:t>
            </a:r>
            <a:r>
              <a:rPr lang="ar-SA" sz="4000" dirty="0">
                <a:cs typeface="Akhbar MT" pitchFamily="2" charset="-78"/>
              </a:rPr>
              <a:t> </a:t>
            </a:r>
            <a:r>
              <a:rPr lang="ar-SA" sz="4000" dirty="0" err="1">
                <a:cs typeface="Akhbar MT" pitchFamily="2" charset="-78"/>
              </a:rPr>
              <a:t>الشامله</a:t>
            </a:r>
            <a:r>
              <a:rPr lang="ar-SA" sz="4000" dirty="0">
                <a:cs typeface="Akhbar MT" pitchFamily="2" charset="-78"/>
              </a:rPr>
              <a:t>.</a:t>
            </a:r>
            <a:endParaRPr lang="en-US" sz="4000" dirty="0">
              <a:cs typeface="Akhbar MT" pitchFamily="2" charset="-78"/>
            </a:endParaRPr>
          </a:p>
          <a:p>
            <a:pPr algn="r" rtl="1"/>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dirty="0"/>
              <a:t>تعريف النظام الصحي</a:t>
            </a:r>
            <a:r>
              <a:rPr lang="ar-SA" dirty="0" smtClean="0"/>
              <a:t>:</a:t>
            </a:r>
            <a:endParaRPr lang="en-US" dirty="0"/>
          </a:p>
        </p:txBody>
      </p:sp>
      <p:sp>
        <p:nvSpPr>
          <p:cNvPr id="3" name="Content Placeholder 2"/>
          <p:cNvSpPr>
            <a:spLocks noGrp="1"/>
          </p:cNvSpPr>
          <p:nvPr>
            <p:ph idx="1"/>
          </p:nvPr>
        </p:nvSpPr>
        <p:spPr>
          <a:xfrm>
            <a:off x="0" y="1219200"/>
            <a:ext cx="9144000" cy="5181600"/>
          </a:xfrm>
        </p:spPr>
        <p:txBody>
          <a:bodyPr>
            <a:normAutofit/>
          </a:bodyPr>
          <a:lstStyle/>
          <a:p>
            <a:pPr algn="r" rtl="1"/>
            <a:r>
              <a:rPr lang="ar-SA" sz="3600" dirty="0"/>
              <a:t>مجموعه من العناصر </a:t>
            </a:r>
            <a:r>
              <a:rPr lang="ar-SA" sz="3600" dirty="0" err="1"/>
              <a:t>المترابطه</a:t>
            </a:r>
            <a:r>
              <a:rPr lang="ar-SA" sz="3600" dirty="0"/>
              <a:t> والتي تعمل مع بعضها البعض ككل متكامل تنتج عن حدوث شيء ما "مجموعه من العناصر المترابطه والمتفاعله مع بعضها البعض ضمن شبكه من الاتصالات والتي تعمل معاً لتحقيق هدف النظام الصحي والتمثل بضمان اعلى مستوى صحي ممكن للفرد </a:t>
            </a:r>
            <a:r>
              <a:rPr lang="ar-SA" sz="3600" dirty="0" smtClean="0"/>
              <a:t>والمجتمع </a:t>
            </a:r>
            <a:r>
              <a:rPr lang="ar-SA" sz="3600" dirty="0"/>
              <a:t>والمحافظه عليه وترقيته </a:t>
            </a:r>
            <a:r>
              <a:rPr lang="ar-SA" sz="3600" dirty="0" smtClean="0"/>
              <a:t>باستمرار”.</a:t>
            </a:r>
            <a:endParaRPr lang="en-US" sz="3600" dirty="0"/>
          </a:p>
          <a:p>
            <a:pPr algn="r" rtl="1"/>
            <a:r>
              <a:rPr lang="ar-SA" sz="4000" dirty="0"/>
              <a:t>مكونات النظام الصحي:</a:t>
            </a:r>
            <a:endParaRPr lang="en-US" sz="4000" dirty="0"/>
          </a:p>
          <a:p>
            <a:pPr algn="r" rtl="1"/>
            <a:endParaRPr lang="en-US" dirty="0"/>
          </a:p>
        </p:txBody>
      </p:sp>
      <p:pic>
        <p:nvPicPr>
          <p:cNvPr id="3074" name="رسم تخطيطي 1"/>
          <p:cNvPicPr>
            <a:picLocks noChangeArrowheads="1"/>
          </p:cNvPicPr>
          <p:nvPr/>
        </p:nvPicPr>
        <p:blipFill>
          <a:blip r:embed="rId2" cstate="print"/>
          <a:srcRect/>
          <a:stretch>
            <a:fillRect/>
          </a:stretch>
        </p:blipFill>
        <p:spPr bwMode="auto">
          <a:xfrm>
            <a:off x="1371600" y="5486400"/>
            <a:ext cx="6553200" cy="7651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pPr algn="r" rtl="1"/>
            <a:r>
              <a:rPr lang="ar-SA" b="1" dirty="0"/>
              <a:t>نظام</a:t>
            </a:r>
            <a:r>
              <a:rPr lang="ar-SA" dirty="0"/>
              <a:t> </a:t>
            </a:r>
            <a:r>
              <a:rPr lang="ar-SA" b="1" dirty="0" err="1"/>
              <a:t>الانتاج</a:t>
            </a:r>
            <a:r>
              <a:rPr lang="ar-SA" b="1" dirty="0"/>
              <a:t> :</a:t>
            </a:r>
            <a:endParaRPr lang="en-US" b="1" dirty="0"/>
          </a:p>
          <a:p>
            <a:pPr algn="r" rtl="1"/>
            <a:r>
              <a:rPr lang="ar-SA" dirty="0"/>
              <a:t>يتكون من المنظمات والانشطه التي تقوم على </a:t>
            </a:r>
            <a:r>
              <a:rPr lang="ar-SA" dirty="0" err="1"/>
              <a:t>انتاج</a:t>
            </a:r>
            <a:r>
              <a:rPr lang="ar-SA" dirty="0"/>
              <a:t> وتقديم خدمات </a:t>
            </a:r>
            <a:r>
              <a:rPr lang="ar-SA" dirty="0" err="1"/>
              <a:t>الرعايه</a:t>
            </a:r>
            <a:r>
              <a:rPr lang="ar-SA" dirty="0"/>
              <a:t> </a:t>
            </a:r>
            <a:r>
              <a:rPr lang="ar-SA" dirty="0" err="1"/>
              <a:t>الصحيه</a:t>
            </a:r>
            <a:r>
              <a:rPr lang="ar-SA" dirty="0"/>
              <a:t> </a:t>
            </a:r>
            <a:r>
              <a:rPr lang="ar-SA" dirty="0" err="1"/>
              <a:t>والطبيه</a:t>
            </a:r>
            <a:r>
              <a:rPr lang="ar-SA" dirty="0"/>
              <a:t> </a:t>
            </a:r>
            <a:r>
              <a:rPr lang="ar-SA" dirty="0" err="1"/>
              <a:t>للافراد</a:t>
            </a:r>
            <a:r>
              <a:rPr lang="ar-SA" dirty="0"/>
              <a:t> </a:t>
            </a:r>
            <a:r>
              <a:rPr lang="ar-SA" dirty="0" err="1"/>
              <a:t>ولاجماعات</a:t>
            </a:r>
            <a:r>
              <a:rPr lang="ar-SA" dirty="0"/>
              <a:t> والمجتمع ككل وتشمل خدمات </a:t>
            </a:r>
            <a:r>
              <a:rPr lang="ar-SA" dirty="0" err="1"/>
              <a:t>الصحيه</a:t>
            </a:r>
            <a:r>
              <a:rPr lang="ar-SA" dirty="0"/>
              <a:t> </a:t>
            </a:r>
            <a:r>
              <a:rPr lang="ar-SA" dirty="0" err="1"/>
              <a:t>العامه</a:t>
            </a:r>
            <a:r>
              <a:rPr lang="ar-SA" dirty="0"/>
              <a:t> </a:t>
            </a:r>
            <a:r>
              <a:rPr lang="ar-SA" dirty="0" err="1"/>
              <a:t>والشخصيه</a:t>
            </a:r>
            <a:r>
              <a:rPr lang="ar-SA" dirty="0"/>
              <a:t>.</a:t>
            </a:r>
            <a:endParaRPr lang="en-US" dirty="0"/>
          </a:p>
          <a:p>
            <a:pPr algn="r" rtl="1"/>
            <a:r>
              <a:rPr lang="ar-SA" b="1" dirty="0"/>
              <a:t>نظام </a:t>
            </a:r>
            <a:r>
              <a:rPr lang="ar-SA" b="1" dirty="0" err="1"/>
              <a:t>الصيانه</a:t>
            </a:r>
            <a:r>
              <a:rPr lang="ar-SA" b="1" dirty="0"/>
              <a:t> :</a:t>
            </a:r>
            <a:endParaRPr lang="en-US" b="1" dirty="0"/>
          </a:p>
          <a:p>
            <a:pPr algn="r" rtl="1"/>
            <a:r>
              <a:rPr lang="ar-SA" dirty="0" err="1"/>
              <a:t>ادامه</a:t>
            </a:r>
            <a:r>
              <a:rPr lang="ar-SA" dirty="0"/>
              <a:t> النظام الصحي يتكون من المنظمات والانشطه التي تقوم بمهام </a:t>
            </a:r>
            <a:r>
              <a:rPr lang="ar-SA" dirty="0" err="1"/>
              <a:t>اعداد</a:t>
            </a:r>
            <a:r>
              <a:rPr lang="ar-SA" dirty="0"/>
              <a:t> وتعليم وتدريب </a:t>
            </a:r>
            <a:r>
              <a:rPr lang="ar-SA" dirty="0" err="1"/>
              <a:t>وتاهيل</a:t>
            </a:r>
            <a:r>
              <a:rPr lang="ar-SA" dirty="0"/>
              <a:t> العالمين في النظام الصحي للقيام </a:t>
            </a:r>
            <a:r>
              <a:rPr lang="ar-SA" dirty="0" err="1"/>
              <a:t>بالادوار</a:t>
            </a:r>
            <a:r>
              <a:rPr lang="ar-SA" dirty="0"/>
              <a:t> </a:t>
            </a:r>
            <a:r>
              <a:rPr lang="ar-SA" dirty="0" err="1"/>
              <a:t>المحدده</a:t>
            </a:r>
            <a:r>
              <a:rPr lang="ar-SA" dirty="0"/>
              <a:t> لهم </a:t>
            </a:r>
            <a:r>
              <a:rPr lang="ar-SA" dirty="0" err="1"/>
              <a:t>ومكافاتهم</a:t>
            </a:r>
            <a:r>
              <a:rPr lang="ar-SA" dirty="0"/>
              <a:t> على </a:t>
            </a:r>
            <a:r>
              <a:rPr lang="ar-SA" dirty="0" err="1"/>
              <a:t>مايقومون</a:t>
            </a:r>
            <a:r>
              <a:rPr lang="ar-SA" dirty="0"/>
              <a:t> </a:t>
            </a:r>
            <a:r>
              <a:rPr lang="ar-SA" dirty="0" err="1"/>
              <a:t>به</a:t>
            </a:r>
            <a:r>
              <a:rPr lang="ar-SA" dirty="0"/>
              <a:t> وتمويل </a:t>
            </a:r>
            <a:r>
              <a:rPr lang="ar-SA" dirty="0" err="1"/>
              <a:t>انشطه</a:t>
            </a:r>
            <a:r>
              <a:rPr lang="ar-SA" dirty="0"/>
              <a:t> النظام الصحي.</a:t>
            </a:r>
            <a:endParaRPr lang="en-US" dirty="0"/>
          </a:p>
          <a:p>
            <a:pPr algn="r" rtl="1"/>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ar-SA" b="1" dirty="0" smtClean="0"/>
              <a:t>نظام التكييف:</a:t>
            </a:r>
            <a:endParaRPr lang="en-US" b="1" dirty="0"/>
          </a:p>
        </p:txBody>
      </p:sp>
      <p:sp>
        <p:nvSpPr>
          <p:cNvPr id="3" name="Content Placeholder 2"/>
          <p:cNvSpPr>
            <a:spLocks noGrp="1"/>
          </p:cNvSpPr>
          <p:nvPr>
            <p:ph idx="1"/>
          </p:nvPr>
        </p:nvSpPr>
        <p:spPr>
          <a:xfrm>
            <a:off x="0" y="914400"/>
            <a:ext cx="8839200" cy="5943600"/>
          </a:xfrm>
        </p:spPr>
        <p:txBody>
          <a:bodyPr>
            <a:normAutofit/>
          </a:bodyPr>
          <a:lstStyle/>
          <a:p>
            <a:pPr algn="r" rtl="1"/>
            <a:r>
              <a:rPr lang="ar-SA" sz="3600" dirty="0" smtClean="0"/>
              <a:t>يتكون </a:t>
            </a:r>
            <a:r>
              <a:rPr lang="ar-SA" sz="3600" dirty="0"/>
              <a:t>من المنظمات والانشطه التي تقوم على رصد ومتابعه التغير الحاصل في النظام الاجتماعي الكلي كالتغيير في </a:t>
            </a:r>
            <a:r>
              <a:rPr lang="ar-SA" sz="3600" dirty="0" err="1"/>
              <a:t>انماط</a:t>
            </a:r>
            <a:r>
              <a:rPr lang="ar-SA" sz="3600" dirty="0"/>
              <a:t> انتشار المرض </a:t>
            </a:r>
            <a:r>
              <a:rPr lang="ar-SA" sz="3600" dirty="0" err="1"/>
              <a:t>وتكنلوجيا</a:t>
            </a:r>
            <a:r>
              <a:rPr lang="ar-SA" sz="3600" dirty="0"/>
              <a:t> العلاج وطرق تمويل الخدمات </a:t>
            </a:r>
            <a:r>
              <a:rPr lang="ar-SA" sz="3600" dirty="0" err="1"/>
              <a:t>الصحيه</a:t>
            </a:r>
            <a:r>
              <a:rPr lang="ar-SA" sz="3600" dirty="0"/>
              <a:t> وطرق </a:t>
            </a:r>
            <a:r>
              <a:rPr lang="ar-SA" sz="3600" dirty="0" err="1"/>
              <a:t>انتاج</a:t>
            </a:r>
            <a:r>
              <a:rPr lang="ar-SA" sz="3600" dirty="0"/>
              <a:t> وتقديم  الخدمات .</a:t>
            </a:r>
            <a:endParaRPr lang="en-US" sz="3600" dirty="0"/>
          </a:p>
          <a:p>
            <a:pPr algn="ctr" rtl="1"/>
            <a:r>
              <a:rPr lang="ar-SA" sz="4400" b="1" u="sng" dirty="0"/>
              <a:t>نظام الاداره:</a:t>
            </a:r>
            <a:endParaRPr lang="en-US" sz="4400" b="1" u="sng" dirty="0"/>
          </a:p>
          <a:p>
            <a:pPr algn="r" rtl="1"/>
            <a:r>
              <a:rPr lang="ar-SA" sz="3600" dirty="0"/>
              <a:t>يتكون من المنظمات والانشطه التي تقوم بمهام تنسيق وضبط وتوجيه </a:t>
            </a:r>
            <a:r>
              <a:rPr lang="ar-SA" sz="3600" dirty="0" err="1"/>
              <a:t>انشطه</a:t>
            </a:r>
            <a:r>
              <a:rPr lang="ar-SA" sz="3600" dirty="0"/>
              <a:t> المنظمات التي تنطوي تحت </a:t>
            </a:r>
            <a:r>
              <a:rPr lang="ar-SA" sz="3600" dirty="0" err="1"/>
              <a:t>الانظمه</a:t>
            </a:r>
            <a:r>
              <a:rPr lang="ar-SA" sz="3600" dirty="0"/>
              <a:t> </a:t>
            </a:r>
            <a:r>
              <a:rPr lang="ar-SA" sz="3600" dirty="0" err="1"/>
              <a:t>الفرعيه</a:t>
            </a:r>
            <a:r>
              <a:rPr lang="ar-SA" sz="3600" dirty="0"/>
              <a:t> الثلاث (الانتاج-الصيانه-التكييف)</a:t>
            </a:r>
            <a:endParaRPr lang="en-US" sz="3600" dirty="0"/>
          </a:p>
          <a:p>
            <a:pPr algn="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6248400"/>
          </a:xfrm>
        </p:spPr>
        <p:txBody>
          <a:bodyPr>
            <a:normAutofit/>
          </a:bodyPr>
          <a:lstStyle/>
          <a:p>
            <a:pPr algn="r" rtl="1"/>
            <a:r>
              <a:rPr lang="ar-SA" sz="3600" b="1" dirty="0">
                <a:cs typeface="Akhbar MT" pitchFamily="2" charset="-78"/>
              </a:rPr>
              <a:t>ان درجه نضج تطور هذه الانظمه الفرعيه يختلف من مجتمع لاخر ومنظمه صحيه الى اخرى ويمكن التعرف عليها بسهوله في يعض المنظمات كما ان البعض الاخر </a:t>
            </a:r>
            <a:r>
              <a:rPr lang="ar-SA" sz="3600" b="1" dirty="0" smtClean="0">
                <a:cs typeface="Akhbar MT" pitchFamily="2" charset="-78"/>
              </a:rPr>
              <a:t>يرى انه لا </a:t>
            </a:r>
            <a:r>
              <a:rPr lang="ar-SA" sz="3600" b="1" dirty="0">
                <a:cs typeface="Akhbar MT" pitchFamily="2" charset="-78"/>
              </a:rPr>
              <a:t>ي</a:t>
            </a:r>
            <a:r>
              <a:rPr lang="ar-SA" sz="3600" b="1" dirty="0" smtClean="0">
                <a:cs typeface="Akhbar MT" pitchFamily="2" charset="-78"/>
              </a:rPr>
              <a:t>زال </a:t>
            </a:r>
            <a:r>
              <a:rPr lang="ar-SA" sz="3600" b="1" dirty="0">
                <a:cs typeface="Akhbar MT" pitchFamily="2" charset="-78"/>
              </a:rPr>
              <a:t>في مرحله التطور وبعضها غير موجود في المنظمات.</a:t>
            </a:r>
            <a:endParaRPr lang="en-US" sz="3600" b="1" dirty="0">
              <a:cs typeface="Akhbar MT" pitchFamily="2" charset="-78"/>
            </a:endParaRPr>
          </a:p>
          <a:p>
            <a:pPr algn="r" rtl="1"/>
            <a:r>
              <a:rPr lang="ar-SA" sz="3600" b="1" dirty="0" smtClean="0">
                <a:cs typeface="Akhbar MT" pitchFamily="2" charset="-78"/>
              </a:rPr>
              <a:t>مدى ارتباط الانظمه مع </a:t>
            </a:r>
            <a:r>
              <a:rPr lang="ar-SA" sz="3600" b="1" dirty="0">
                <a:cs typeface="Akhbar MT" pitchFamily="2" charset="-78"/>
              </a:rPr>
              <a:t>بعضها </a:t>
            </a:r>
            <a:r>
              <a:rPr lang="ar-SA" sz="3600" b="1" dirty="0" smtClean="0">
                <a:cs typeface="Akhbar MT" pitchFamily="2" charset="-78"/>
              </a:rPr>
              <a:t>البعض ذلك ان العلاقه </a:t>
            </a:r>
            <a:r>
              <a:rPr lang="ar-SA" sz="3600" b="1" dirty="0">
                <a:cs typeface="Akhbar MT" pitchFamily="2" charset="-78"/>
              </a:rPr>
              <a:t>بينهما في عالم الواقع يعتبر مشكله كما نجد ان نظام الانتاج يضبط وينظم ذاته والنظام الاداري على علاقه ملموسه مع نظام انتاج الخدمات.</a:t>
            </a:r>
            <a:endParaRPr lang="en-US" sz="3600" b="1" dirty="0">
              <a:cs typeface="Akhbar MT" pitchFamily="2" charset="-78"/>
            </a:endParaRPr>
          </a:p>
          <a:p>
            <a:pPr algn="r" rtl="1"/>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2362199"/>
          </a:xfrm>
        </p:spPr>
        <p:txBody>
          <a:bodyPr>
            <a:normAutofit lnSpcReduction="10000"/>
          </a:bodyPr>
          <a:lstStyle/>
          <a:p>
            <a:pPr algn="r" rtl="1"/>
            <a:r>
              <a:rPr lang="ar-SA" sz="7700" b="1" dirty="0">
                <a:cs typeface="Akhbar MT" pitchFamily="2" charset="-78"/>
              </a:rPr>
              <a:t>المكونات </a:t>
            </a:r>
            <a:r>
              <a:rPr lang="ar-SA" sz="7700" b="1" dirty="0" err="1">
                <a:cs typeface="Akhbar MT" pitchFamily="2" charset="-78"/>
              </a:rPr>
              <a:t>الاساسيه</a:t>
            </a:r>
            <a:r>
              <a:rPr lang="ar-SA" sz="7700" b="1" dirty="0">
                <a:cs typeface="Akhbar MT" pitchFamily="2" charset="-78"/>
              </a:rPr>
              <a:t> للنظام الصحي بخمسه عناصر كما يلي:</a:t>
            </a:r>
            <a:endParaRPr lang="en-US" sz="7700" b="1" dirty="0">
              <a:cs typeface="Akhbar MT" pitchFamily="2" charset="-78"/>
            </a:endParaRPr>
          </a:p>
          <a:p>
            <a:pPr algn="r" rtl="1"/>
            <a:endParaRPr lang="en-US" dirty="0"/>
          </a:p>
        </p:txBody>
      </p:sp>
      <p:pic>
        <p:nvPicPr>
          <p:cNvPr id="4098" name="رسم تخطيطي 1"/>
          <p:cNvPicPr>
            <a:picLocks noChangeArrowheads="1"/>
          </p:cNvPicPr>
          <p:nvPr/>
        </p:nvPicPr>
        <p:blipFill>
          <a:blip r:embed="rId2" cstate="print"/>
          <a:srcRect/>
          <a:stretch>
            <a:fillRect/>
          </a:stretch>
        </p:blipFill>
        <p:spPr bwMode="auto">
          <a:xfrm>
            <a:off x="0" y="3276600"/>
            <a:ext cx="9144000" cy="762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pPr algn="r"/>
            <a:r>
              <a:rPr lang="ar-SA" sz="5400" b="1" dirty="0" smtClean="0">
                <a:cs typeface="Akhbar MT" pitchFamily="2" charset="-78"/>
              </a:rPr>
              <a:t>إنتاج الموارد </a:t>
            </a:r>
            <a:r>
              <a:rPr lang="ar-SA" sz="5400" b="1" dirty="0" err="1" smtClean="0">
                <a:cs typeface="Akhbar MT" pitchFamily="2" charset="-78"/>
              </a:rPr>
              <a:t>الصحيه</a:t>
            </a:r>
            <a:r>
              <a:rPr lang="ar-SA" sz="5400" b="1" dirty="0" smtClean="0">
                <a:cs typeface="Akhbar MT" pitchFamily="2" charset="-78"/>
              </a:rPr>
              <a:t>:</a:t>
            </a:r>
            <a:endParaRPr lang="en-US" sz="5400" b="1" dirty="0">
              <a:cs typeface="Akhbar MT" pitchFamily="2" charset="-78"/>
            </a:endParaRPr>
          </a:p>
        </p:txBody>
      </p:sp>
      <p:sp>
        <p:nvSpPr>
          <p:cNvPr id="3" name="Content Placeholder 2"/>
          <p:cNvSpPr>
            <a:spLocks noGrp="1"/>
          </p:cNvSpPr>
          <p:nvPr>
            <p:ph idx="1"/>
          </p:nvPr>
        </p:nvSpPr>
        <p:spPr>
          <a:xfrm>
            <a:off x="0" y="838200"/>
            <a:ext cx="9144000" cy="6019800"/>
          </a:xfrm>
        </p:spPr>
        <p:txBody>
          <a:bodyPr>
            <a:normAutofit lnSpcReduction="10000"/>
          </a:bodyPr>
          <a:lstStyle/>
          <a:p>
            <a:pPr algn="r" rtl="1"/>
            <a:r>
              <a:rPr lang="ar-SA" sz="4000" dirty="0" smtClean="0">
                <a:cs typeface="Akhbar MT" pitchFamily="2" charset="-78"/>
              </a:rPr>
              <a:t>لكل </a:t>
            </a:r>
            <a:r>
              <a:rPr lang="ar-SA" sz="4000" dirty="0">
                <a:cs typeface="Akhbar MT" pitchFamily="2" charset="-78"/>
              </a:rPr>
              <a:t>نظام صحي لا بد ان تكون لديه موارد طاقه بشريه </a:t>
            </a:r>
            <a:r>
              <a:rPr lang="ar-SA" sz="4000" dirty="0" smtClean="0">
                <a:cs typeface="Akhbar MT" pitchFamily="2" charset="-78"/>
              </a:rPr>
              <a:t>صحية متطوره </a:t>
            </a:r>
            <a:r>
              <a:rPr lang="ar-SA" sz="4000" dirty="0">
                <a:cs typeface="Akhbar MT" pitchFamily="2" charset="-78"/>
              </a:rPr>
              <a:t>ومنظمات </a:t>
            </a:r>
            <a:r>
              <a:rPr lang="ar-SA" sz="4000" dirty="0" smtClean="0">
                <a:cs typeface="Akhbar MT" pitchFamily="2" charset="-78"/>
              </a:rPr>
              <a:t>صحية </a:t>
            </a:r>
            <a:r>
              <a:rPr lang="ar-SA" sz="4000" dirty="0">
                <a:cs typeface="Akhbar MT" pitchFamily="2" charset="-78"/>
              </a:rPr>
              <a:t>تعمل فيها الطاقه البشريه </a:t>
            </a:r>
            <a:endParaRPr lang="ar-SA" sz="4000" dirty="0" smtClean="0">
              <a:cs typeface="Akhbar MT" pitchFamily="2" charset="-78"/>
            </a:endParaRPr>
          </a:p>
          <a:p>
            <a:pPr algn="r" rtl="1"/>
            <a:r>
              <a:rPr lang="ar-SA" sz="4000" dirty="0" smtClean="0">
                <a:cs typeface="Akhbar MT" pitchFamily="2" charset="-78"/>
              </a:rPr>
              <a:t>يرتبط في مدى توافر المواد الاساسية التي يتعامل معها النظام الصحية من ادويه </a:t>
            </a:r>
            <a:r>
              <a:rPr lang="ar-SA" sz="4000" dirty="0">
                <a:cs typeface="Akhbar MT" pitchFamily="2" charset="-78"/>
              </a:rPr>
              <a:t>ومعدات </a:t>
            </a:r>
            <a:r>
              <a:rPr lang="ar-SA" sz="4000" dirty="0" smtClean="0">
                <a:cs typeface="Akhbar MT" pitchFamily="2" charset="-78"/>
              </a:rPr>
              <a:t>وأجهزه طبية لرعاية </a:t>
            </a:r>
            <a:r>
              <a:rPr lang="ar-SA" sz="4000" dirty="0">
                <a:cs typeface="Akhbar MT" pitchFamily="2" charset="-78"/>
              </a:rPr>
              <a:t>المرضى وان يكون لديه </a:t>
            </a:r>
            <a:r>
              <a:rPr lang="ar-SA" sz="4000" dirty="0" smtClean="0">
                <a:cs typeface="Akhbar MT" pitchFamily="2" charset="-78"/>
              </a:rPr>
              <a:t>المعرفه </a:t>
            </a:r>
            <a:r>
              <a:rPr lang="ar-SA" sz="4000" dirty="0">
                <a:cs typeface="Akhbar MT" pitchFamily="2" charset="-78"/>
              </a:rPr>
              <a:t>لتطبيقها في تشغيل النظام كالبحوث الصحيه من اجل </a:t>
            </a:r>
            <a:r>
              <a:rPr lang="ar-SA" sz="4000" dirty="0" smtClean="0">
                <a:cs typeface="Akhbar MT" pitchFamily="2" charset="-78"/>
              </a:rPr>
              <a:t>تحقيق أهداف </a:t>
            </a:r>
            <a:r>
              <a:rPr lang="ar-SA" sz="4000" dirty="0">
                <a:cs typeface="Akhbar MT" pitchFamily="2" charset="-78"/>
              </a:rPr>
              <a:t>علاجيه ووقائيه.</a:t>
            </a:r>
            <a:endParaRPr lang="en-US" sz="4000" dirty="0">
              <a:cs typeface="Akhbar MT" pitchFamily="2" charset="-78"/>
            </a:endParaRPr>
          </a:p>
          <a:p>
            <a:pPr algn="r" rtl="1"/>
            <a:r>
              <a:rPr lang="ar-SA" sz="4000" b="1" dirty="0"/>
              <a:t>تنظيم البرامج </a:t>
            </a:r>
            <a:r>
              <a:rPr lang="ar-SA" sz="4000" b="1" dirty="0" err="1"/>
              <a:t>الصحيه</a:t>
            </a:r>
            <a:r>
              <a:rPr lang="ar-SA" sz="4000" b="1" dirty="0"/>
              <a:t>:</a:t>
            </a:r>
            <a:endParaRPr lang="en-US" sz="4000" b="1" dirty="0"/>
          </a:p>
          <a:p>
            <a:pPr algn="r" rtl="1"/>
            <a:r>
              <a:rPr lang="ar-SA" sz="4000" dirty="0">
                <a:cs typeface="Akhbar MT" pitchFamily="2" charset="-78"/>
              </a:rPr>
              <a:t>تقوم بها وزارات الصحه الوطنيه </a:t>
            </a:r>
            <a:r>
              <a:rPr lang="ar-SA" sz="4000" dirty="0" smtClean="0">
                <a:cs typeface="Akhbar MT" pitchFamily="2" charset="-78"/>
              </a:rPr>
              <a:t>وزاره </a:t>
            </a:r>
            <a:r>
              <a:rPr lang="ar-SA" sz="4000" dirty="0">
                <a:cs typeface="Akhbar MT" pitchFamily="2" charset="-78"/>
              </a:rPr>
              <a:t>الهيئات </a:t>
            </a:r>
            <a:r>
              <a:rPr lang="ar-SA" sz="4000" dirty="0" smtClean="0">
                <a:cs typeface="Akhbar MT" pitchFamily="2" charset="-78"/>
              </a:rPr>
              <a:t>الحكومية كوزارات الدفاع </a:t>
            </a:r>
            <a:r>
              <a:rPr lang="ar-SA" sz="4000" dirty="0">
                <a:cs typeface="Akhbar MT" pitchFamily="2" charset="-78"/>
              </a:rPr>
              <a:t>والهيئات العسكريه وبرامج الضمان الاجتماعي </a:t>
            </a:r>
            <a:r>
              <a:rPr lang="ar-SA" sz="4000" dirty="0" smtClean="0">
                <a:cs typeface="Akhbar MT" pitchFamily="2" charset="-78"/>
              </a:rPr>
              <a:t>والمنظمات الخيريه </a:t>
            </a:r>
            <a:r>
              <a:rPr lang="ar-SA" sz="4000" dirty="0">
                <a:cs typeface="Akhbar MT" pitchFamily="2" charset="-78"/>
              </a:rPr>
              <a:t>والوطنيه.</a:t>
            </a:r>
            <a:endParaRPr lang="en-US" sz="4000" dirty="0">
              <a:cs typeface="Akhbar MT" pitchFamily="2" charset="-78"/>
            </a:endParaRPr>
          </a:p>
          <a:p>
            <a:pPr algn="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763000" cy="6477000"/>
          </a:xfrm>
        </p:spPr>
        <p:txBody>
          <a:bodyPr>
            <a:normAutofit/>
          </a:bodyPr>
          <a:lstStyle/>
          <a:p>
            <a:pPr algn="r" rtl="1"/>
            <a:r>
              <a:rPr lang="ar-SA" sz="4400" b="1" dirty="0"/>
              <a:t>الدعم الاقتصادي:</a:t>
            </a:r>
            <a:endParaRPr lang="en-US" sz="4400" b="1" dirty="0"/>
          </a:p>
          <a:p>
            <a:pPr algn="r" rtl="1"/>
            <a:r>
              <a:rPr lang="ar-SA" sz="3600" dirty="0" smtClean="0">
                <a:cs typeface="Akhbar MT" pitchFamily="2" charset="-78"/>
              </a:rPr>
              <a:t>تعتبر مصادر </a:t>
            </a:r>
            <a:r>
              <a:rPr lang="ar-SA" sz="3600" dirty="0">
                <a:cs typeface="Akhbar MT" pitchFamily="2" charset="-78"/>
              </a:rPr>
              <a:t>التمويل الصحي تتضمن المصادر العامه كالضرائب والجمارك وبرامج التامين الصحي الحكومي والعسكري وموظفي الشركات ونشاطات المجتمع المحلي التي لا تهدف الى الربح والمساعدات والمنح والهبات الخارجيه الحكوميه والخيريه والتامينات الشخصيه.</a:t>
            </a:r>
            <a:endParaRPr lang="en-US" sz="3600" dirty="0">
              <a:cs typeface="Akhbar MT" pitchFamily="2" charset="-78"/>
            </a:endParaRPr>
          </a:p>
          <a:p>
            <a:pPr algn="r" rtl="1"/>
            <a:r>
              <a:rPr lang="ar-SA" sz="4800" b="1" dirty="0" err="1"/>
              <a:t>الإداره</a:t>
            </a:r>
            <a:r>
              <a:rPr lang="ar-SA" sz="4800" b="1" dirty="0"/>
              <a:t> </a:t>
            </a:r>
            <a:r>
              <a:rPr lang="ar-SA" sz="4800" b="1" dirty="0" err="1"/>
              <a:t>الصحيه</a:t>
            </a:r>
            <a:r>
              <a:rPr lang="ar-SA" sz="4800" b="1" dirty="0"/>
              <a:t>:</a:t>
            </a:r>
            <a:endParaRPr lang="en-US" sz="4800" b="1" dirty="0"/>
          </a:p>
          <a:p>
            <a:pPr algn="r" rtl="1"/>
            <a:r>
              <a:rPr lang="ar-SA" sz="3600" dirty="0">
                <a:cs typeface="Akhbar MT" pitchFamily="2" charset="-78"/>
              </a:rPr>
              <a:t>تلعب دورا حيويا في </a:t>
            </a:r>
            <a:r>
              <a:rPr lang="ar-SA" sz="3600" dirty="0" err="1">
                <a:cs typeface="Akhbar MT" pitchFamily="2" charset="-78"/>
              </a:rPr>
              <a:t>اداره</a:t>
            </a:r>
            <a:r>
              <a:rPr lang="ar-SA" sz="3600" dirty="0">
                <a:cs typeface="Akhbar MT" pitchFamily="2" charset="-78"/>
              </a:rPr>
              <a:t> النظام الصحي وتقوم بالتخطيط الاستراتيجي وتقويم البرامج </a:t>
            </a:r>
            <a:r>
              <a:rPr lang="ar-SA" sz="3600" dirty="0" err="1">
                <a:cs typeface="Akhbar MT" pitchFamily="2" charset="-78"/>
              </a:rPr>
              <a:t>الصحيه</a:t>
            </a:r>
            <a:r>
              <a:rPr lang="ar-SA" sz="3600" dirty="0">
                <a:cs typeface="Akhbar MT" pitchFamily="2" charset="-78"/>
              </a:rPr>
              <a:t> وتدريب طلاب الطب والمهن </a:t>
            </a:r>
            <a:r>
              <a:rPr lang="ar-SA" sz="3600" dirty="0" err="1">
                <a:cs typeface="Akhbar MT" pitchFamily="2" charset="-78"/>
              </a:rPr>
              <a:t>الطبيه</a:t>
            </a:r>
            <a:r>
              <a:rPr lang="ar-SA" sz="3600" dirty="0">
                <a:cs typeface="Akhbar MT" pitchFamily="2" charset="-78"/>
              </a:rPr>
              <a:t> </a:t>
            </a:r>
            <a:r>
              <a:rPr lang="ar-SA" sz="3600" dirty="0" err="1">
                <a:cs typeface="Akhbar MT" pitchFamily="2" charset="-78"/>
              </a:rPr>
              <a:t>الاخرى</a:t>
            </a:r>
            <a:r>
              <a:rPr lang="ar-SA" sz="3600" dirty="0">
                <a:cs typeface="Akhbar MT" pitchFamily="2" charset="-78"/>
              </a:rPr>
              <a:t> والقيام بالبحوث </a:t>
            </a:r>
            <a:r>
              <a:rPr lang="ar-SA" sz="3600" dirty="0" err="1">
                <a:cs typeface="Akhbar MT" pitchFamily="2" charset="-78"/>
              </a:rPr>
              <a:t>الصحيه</a:t>
            </a:r>
            <a:r>
              <a:rPr lang="ar-SA" sz="3600" dirty="0">
                <a:cs typeface="Akhbar MT" pitchFamily="2" charset="-78"/>
              </a:rPr>
              <a:t> وقياده النظام الصحي.</a:t>
            </a:r>
            <a:endParaRPr lang="en-US" sz="3600" dirty="0">
              <a:cs typeface="Akhbar MT" pitchFamily="2" charset="-78"/>
            </a:endParaRPr>
          </a:p>
          <a:p>
            <a:pPr algn="r" rtl="1"/>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8991600" cy="6202363"/>
          </a:xfrm>
        </p:spPr>
        <p:txBody>
          <a:bodyPr/>
          <a:lstStyle/>
          <a:p>
            <a:pPr algn="r" rtl="1"/>
            <a:r>
              <a:rPr lang="ar-SA" sz="6000" b="1" dirty="0" smtClean="0">
                <a:cs typeface="Akhbar MT" pitchFamily="2" charset="-78"/>
              </a:rPr>
              <a:t>انتاج تقديم </a:t>
            </a:r>
            <a:r>
              <a:rPr lang="ar-SA" sz="6000" b="1" dirty="0">
                <a:cs typeface="Akhbar MT" pitchFamily="2" charset="-78"/>
              </a:rPr>
              <a:t>الخدمات الصحيه:</a:t>
            </a:r>
            <a:endParaRPr lang="en-US" sz="6000" b="1" dirty="0">
              <a:cs typeface="Akhbar MT" pitchFamily="2" charset="-78"/>
            </a:endParaRPr>
          </a:p>
          <a:p>
            <a:pPr algn="r" rtl="1"/>
            <a:r>
              <a:rPr lang="ar-SA" sz="4000" dirty="0">
                <a:cs typeface="Akhbar MT" pitchFamily="2" charset="-78"/>
              </a:rPr>
              <a:t>النقطه التي يسعى اليها النظام الصحي </a:t>
            </a:r>
            <a:r>
              <a:rPr lang="ar-SA" sz="4000" dirty="0" smtClean="0">
                <a:cs typeface="Akhbar MT" pitchFamily="2" charset="-78"/>
              </a:rPr>
              <a:t>في تقديم الخدمات </a:t>
            </a:r>
            <a:r>
              <a:rPr lang="ar-SA" sz="4000" dirty="0">
                <a:cs typeface="Akhbar MT" pitchFamily="2" charset="-78"/>
              </a:rPr>
              <a:t>الصحيه على المستويات الثلاث الاوليه والثانويه </a:t>
            </a:r>
            <a:r>
              <a:rPr lang="ar-SA" sz="4000" dirty="0" smtClean="0">
                <a:cs typeface="Akhbar MT" pitchFamily="2" charset="-78"/>
              </a:rPr>
              <a:t>والتخصصيه </a:t>
            </a:r>
            <a:r>
              <a:rPr lang="ar-SA" sz="4000" dirty="0">
                <a:cs typeface="Akhbar MT" pitchFamily="2" charset="-78"/>
              </a:rPr>
              <a:t>لتلبيه الحاجات الصحيه والقيام بعمليه تعزيز الصحه ومايترتب عليه من نشاطات فرديه للحفاظ على الصحه واسترداده بعد حدوث الامراض والحوادث المؤثره على الصحه.</a:t>
            </a:r>
            <a:endParaRPr lang="en-US" sz="4000" dirty="0">
              <a:cs typeface="Akhbar MT" pitchFamily="2" charset="-78"/>
            </a:endParaRPr>
          </a:p>
          <a:p>
            <a:pPr algn="r" rtl="1"/>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ar-SA" dirty="0" smtClean="0"/>
              <a:t>طبيعة إدارة </a:t>
            </a:r>
            <a:r>
              <a:rPr lang="ar-SA" dirty="0"/>
              <a:t>الخدمات  </a:t>
            </a:r>
            <a:r>
              <a:rPr lang="ar-SA" dirty="0" smtClean="0"/>
              <a:t>الصحية:</a:t>
            </a:r>
            <a:endParaRPr lang="en-US" dirty="0"/>
          </a:p>
        </p:txBody>
      </p:sp>
      <p:sp>
        <p:nvSpPr>
          <p:cNvPr id="3" name="Content Placeholder 2"/>
          <p:cNvSpPr>
            <a:spLocks noGrp="1"/>
          </p:cNvSpPr>
          <p:nvPr>
            <p:ph idx="1"/>
          </p:nvPr>
        </p:nvSpPr>
        <p:spPr>
          <a:xfrm>
            <a:off x="0" y="990600"/>
            <a:ext cx="9144000" cy="5867400"/>
          </a:xfrm>
        </p:spPr>
        <p:txBody>
          <a:bodyPr>
            <a:noAutofit/>
          </a:bodyPr>
          <a:lstStyle/>
          <a:p>
            <a:pPr algn="r" rtl="1">
              <a:spcBef>
                <a:spcPts val="0"/>
              </a:spcBef>
            </a:pPr>
            <a:r>
              <a:rPr lang="ar-SA" sz="4000" b="1" dirty="0" smtClean="0">
                <a:latin typeface="Arabic Typesetting" pitchFamily="66" charset="-78"/>
                <a:cs typeface="Arabic Typesetting" pitchFamily="66" charset="-78"/>
              </a:rPr>
              <a:t>ادارة الخدمات الصحية يعتبر فرعا </a:t>
            </a:r>
            <a:r>
              <a:rPr lang="ar-SA" sz="4000" b="1" dirty="0">
                <a:latin typeface="Arabic Typesetting" pitchFamily="66" charset="-78"/>
                <a:cs typeface="Arabic Typesetting" pitchFamily="66" charset="-78"/>
              </a:rPr>
              <a:t>متخصصا من العلوم الاداريه </a:t>
            </a:r>
            <a:r>
              <a:rPr lang="ar-SA" sz="4000" b="1" dirty="0" smtClean="0">
                <a:latin typeface="Arabic Typesetting" pitchFamily="66" charset="-78"/>
                <a:cs typeface="Arabic Typesetting" pitchFamily="66" charset="-78"/>
              </a:rPr>
              <a:t>والصحية </a:t>
            </a:r>
            <a:r>
              <a:rPr lang="ar-SA" sz="4000" b="1" dirty="0">
                <a:latin typeface="Arabic Typesetting" pitchFamily="66" charset="-78"/>
                <a:cs typeface="Arabic Typesetting" pitchFamily="66" charset="-78"/>
              </a:rPr>
              <a:t>المتميزة </a:t>
            </a:r>
            <a:r>
              <a:rPr lang="ar-SA" sz="4000" b="1" dirty="0" smtClean="0">
                <a:latin typeface="Arabic Typesetting" pitchFamily="66" charset="-78"/>
                <a:cs typeface="Arabic Typesetting" pitchFamily="66" charset="-78"/>
              </a:rPr>
              <a:t>وهو </a:t>
            </a:r>
            <a:r>
              <a:rPr lang="ar-SA" sz="4000" b="1" dirty="0">
                <a:latin typeface="Arabic Typesetting" pitchFamily="66" charset="-78"/>
                <a:cs typeface="Arabic Typesetting" pitchFamily="66" charset="-78"/>
              </a:rPr>
              <a:t>علم تطبيقي اجتماعي , يضم مزيج من علوم اداره الاعمال والاداره العامه والعلوم الطبيه والصحه العامه والوبائيات والسياسات الصحيه وعلم الانظمه الصحيه وعلوم اخرى متخصصه في الاداره الصحيه كالبحوث الصحيه او انظمه البحوث العلميه والتخطيط الصحي والثقافه الصحيه وتقويم البرامج الصحيه</a:t>
            </a:r>
            <a:r>
              <a:rPr lang="ar-SA" sz="4000" b="1" dirty="0" smtClean="0">
                <a:latin typeface="Arabic Typesetting" pitchFamily="66" charset="-78"/>
                <a:cs typeface="Arabic Typesetting" pitchFamily="66" charset="-78"/>
              </a:rPr>
              <a:t>.</a:t>
            </a:r>
            <a:endParaRPr lang="ar-SA" sz="4000" b="1" dirty="0">
              <a:latin typeface="Arabic Typesetting" pitchFamily="66" charset="-78"/>
              <a:cs typeface="Arabic Typesetting" pitchFamily="66" charset="-78"/>
            </a:endParaRPr>
          </a:p>
          <a:p>
            <a:pPr algn="r" rtl="1">
              <a:spcBef>
                <a:spcPts val="0"/>
              </a:spcBef>
            </a:pPr>
            <a:r>
              <a:rPr lang="ar-SA" sz="4000" b="1" dirty="0" smtClean="0">
                <a:latin typeface="Arabic Typesetting" pitchFamily="66" charset="-78"/>
                <a:cs typeface="Arabic Typesetting" pitchFamily="66" charset="-78"/>
              </a:rPr>
              <a:t> بالتالي فالاداره الصحية </a:t>
            </a:r>
            <a:r>
              <a:rPr lang="ar-SA" sz="4000" b="1" dirty="0">
                <a:latin typeface="Arabic Typesetting" pitchFamily="66" charset="-78"/>
                <a:cs typeface="Arabic Typesetting" pitchFamily="66" charset="-78"/>
              </a:rPr>
              <a:t>شأنها شأن </a:t>
            </a:r>
            <a:r>
              <a:rPr lang="ar-SA" sz="4000" b="1" dirty="0" smtClean="0">
                <a:latin typeface="Arabic Typesetting" pitchFamily="66" charset="-78"/>
                <a:cs typeface="Arabic Typesetting" pitchFamily="66" charset="-78"/>
              </a:rPr>
              <a:t>الإدارة </a:t>
            </a:r>
            <a:r>
              <a:rPr lang="ar-SA" sz="4000" b="1" dirty="0">
                <a:latin typeface="Arabic Typesetting" pitchFamily="66" charset="-78"/>
                <a:cs typeface="Arabic Typesetting" pitchFamily="66" charset="-78"/>
              </a:rPr>
              <a:t>في المؤسسات </a:t>
            </a:r>
            <a:r>
              <a:rPr lang="ar-SA" sz="4000" b="1" dirty="0" smtClean="0">
                <a:latin typeface="Arabic Typesetting" pitchFamily="66" charset="-78"/>
                <a:cs typeface="Arabic Typesetting" pitchFamily="66" charset="-78"/>
              </a:rPr>
              <a:t>الأخرى </a:t>
            </a:r>
            <a:r>
              <a:rPr lang="ar-SA" sz="4000" b="1" dirty="0">
                <a:latin typeface="Arabic Typesetting" pitchFamily="66" charset="-78"/>
                <a:cs typeface="Arabic Typesetting" pitchFamily="66" charset="-78"/>
              </a:rPr>
              <a:t>تقوم بتحديد الاهداف وتنسيق النشاطات </a:t>
            </a:r>
            <a:r>
              <a:rPr lang="ar-SA" sz="4000" b="1" dirty="0" smtClean="0">
                <a:latin typeface="Arabic Typesetting" pitchFamily="66" charset="-78"/>
                <a:cs typeface="Arabic Typesetting" pitchFamily="66" charset="-78"/>
              </a:rPr>
              <a:t>والقوى العاملة </a:t>
            </a:r>
            <a:r>
              <a:rPr lang="ar-SA" sz="4000" b="1" dirty="0">
                <a:latin typeface="Arabic Typesetting" pitchFamily="66" charset="-78"/>
                <a:cs typeface="Arabic Typesetting" pitchFamily="66" charset="-78"/>
              </a:rPr>
              <a:t>الاداريه </a:t>
            </a:r>
            <a:r>
              <a:rPr lang="ar-SA" sz="4000" b="1" dirty="0" smtClean="0">
                <a:latin typeface="Arabic Typesetting" pitchFamily="66" charset="-78"/>
                <a:cs typeface="Arabic Typesetting" pitchFamily="66" charset="-78"/>
              </a:rPr>
              <a:t>والمهنية والطبيه ، </a:t>
            </a:r>
            <a:r>
              <a:rPr lang="ar-SA" sz="4000" b="1" dirty="0">
                <a:latin typeface="Arabic Typesetting" pitchFamily="66" charset="-78"/>
                <a:cs typeface="Arabic Typesetting" pitchFamily="66" charset="-78"/>
              </a:rPr>
              <a:t>من اجل تحقيق الاهداف </a:t>
            </a:r>
            <a:r>
              <a:rPr lang="ar-SA" sz="4000" b="1" dirty="0" smtClean="0">
                <a:latin typeface="Arabic Typesetting" pitchFamily="66" charset="-78"/>
                <a:cs typeface="Arabic Typesetting" pitchFamily="66" charset="-78"/>
              </a:rPr>
              <a:t>المرجوه والمتوقعة </a:t>
            </a:r>
            <a:r>
              <a:rPr lang="ar-SA" sz="4000" b="1" dirty="0">
                <a:latin typeface="Arabic Typesetting" pitchFamily="66" charset="-78"/>
                <a:cs typeface="Arabic Typesetting" pitchFamily="66" charset="-78"/>
              </a:rPr>
              <a:t>في المؤسسه الصحيه .</a:t>
            </a:r>
            <a:endParaRPr lang="en-US" sz="4000" b="1" dirty="0">
              <a:latin typeface="Arabic Typesetting" pitchFamily="66" charset="-78"/>
              <a:cs typeface="Arabic Typesetting" pitchFamily="66" charset="-78"/>
            </a:endParaRPr>
          </a:p>
          <a:p>
            <a:pPr algn="r" rtl="1">
              <a:spcBef>
                <a:spcPts val="0"/>
              </a:spcBef>
            </a:pPr>
            <a:endParaRPr lang="en-US" sz="4000" b="1" dirty="0">
              <a:latin typeface="Arabic Typesetting" pitchFamily="66" charset="-78"/>
              <a:cs typeface="Arabic Typesetting" pitchFamily="66" charset="-78"/>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382000" cy="5867400"/>
          </a:xfrm>
        </p:spPr>
        <p:txBody>
          <a:bodyPr>
            <a:normAutofit/>
          </a:bodyPr>
          <a:lstStyle/>
          <a:p>
            <a:pPr algn="r" rtl="1"/>
            <a:r>
              <a:rPr lang="ar-SA" sz="3600" b="1" dirty="0">
                <a:effectLst>
                  <a:outerShdw blurRad="38100" dist="38100" dir="2700000" algn="tl">
                    <a:srgbClr val="000000">
                      <a:alpha val="43137"/>
                    </a:srgbClr>
                  </a:outerShdw>
                </a:effectLst>
              </a:rPr>
              <a:t>وظائف النظام الصحي وخدماته</a:t>
            </a:r>
            <a:r>
              <a:rPr lang="ar-SA" sz="3600" b="1" dirty="0" smtClean="0">
                <a:effectLst>
                  <a:outerShdw blurRad="38100" dist="38100" dir="2700000" algn="tl">
                    <a:srgbClr val="000000">
                      <a:alpha val="43137"/>
                    </a:srgbClr>
                  </a:outerShdw>
                </a:effectLst>
              </a:rPr>
              <a:t>:</a:t>
            </a:r>
            <a:endParaRPr lang="en-US" sz="3600" b="1" dirty="0">
              <a:effectLst>
                <a:outerShdw blurRad="38100" dist="38100" dir="2700000" algn="tl">
                  <a:srgbClr val="000000">
                    <a:alpha val="43137"/>
                  </a:srgbClr>
                </a:outerShdw>
              </a:effectLst>
            </a:endParaRPr>
          </a:p>
          <a:p>
            <a:pPr marL="514350" indent="-514350" algn="r" rtl="1">
              <a:buNone/>
            </a:pPr>
            <a:r>
              <a:rPr lang="ar-SA" sz="4400" b="1" dirty="0">
                <a:effectLst>
                  <a:outerShdw blurRad="38100" dist="38100" dir="2700000" algn="tl">
                    <a:srgbClr val="000000">
                      <a:alpha val="43137"/>
                    </a:srgbClr>
                  </a:outerShdw>
                </a:effectLst>
                <a:cs typeface="Akhbar MT" pitchFamily="2" charset="-78"/>
              </a:rPr>
              <a:t>الهدف الاساسي لاي نظام صحي </a:t>
            </a:r>
            <a:r>
              <a:rPr lang="ar-SA" sz="4400" b="1" dirty="0" smtClean="0">
                <a:effectLst>
                  <a:outerShdw blurRad="38100" dist="38100" dir="2700000" algn="tl">
                    <a:srgbClr val="000000">
                      <a:alpha val="43137"/>
                    </a:srgbClr>
                  </a:outerShdw>
                </a:effectLst>
                <a:cs typeface="Akhbar MT" pitchFamily="2" charset="-78"/>
              </a:rPr>
              <a:t>هو ضمان </a:t>
            </a:r>
            <a:r>
              <a:rPr lang="ar-SA" sz="4400" b="1" dirty="0">
                <a:effectLst>
                  <a:outerShdw blurRad="38100" dist="38100" dir="2700000" algn="tl">
                    <a:srgbClr val="000000">
                      <a:alpha val="43137"/>
                    </a:srgbClr>
                  </a:outerShdw>
                </a:effectLst>
                <a:cs typeface="Akhbar MT" pitchFamily="2" charset="-78"/>
              </a:rPr>
              <a:t>توفير مستوى صحي امثل للفرد والمجتمع ولتحقيق هذا الهدف لا بد من </a:t>
            </a:r>
            <a:r>
              <a:rPr lang="ar-SA" sz="4400" b="1" dirty="0" smtClean="0">
                <a:effectLst>
                  <a:outerShdw blurRad="38100" dist="38100" dir="2700000" algn="tl">
                    <a:srgbClr val="000000">
                      <a:alpha val="43137"/>
                    </a:srgbClr>
                  </a:outerShdw>
                </a:effectLst>
                <a:cs typeface="Akhbar MT" pitchFamily="2" charset="-78"/>
              </a:rPr>
              <a:t>القيام</a:t>
            </a:r>
          </a:p>
          <a:p>
            <a:pPr marL="514350" indent="-514350" algn="r" rtl="1">
              <a:buNone/>
            </a:pPr>
            <a:r>
              <a:rPr lang="ar-SA" sz="4400" b="1" dirty="0" smtClean="0">
                <a:effectLst>
                  <a:outerShdw blurRad="38100" dist="38100" dir="2700000" algn="tl">
                    <a:srgbClr val="000000">
                      <a:alpha val="43137"/>
                    </a:srgbClr>
                  </a:outerShdw>
                </a:effectLst>
                <a:cs typeface="Akhbar MT" pitchFamily="2" charset="-78"/>
              </a:rPr>
              <a:t>1-  ضمان </a:t>
            </a:r>
            <a:r>
              <a:rPr lang="ar-SA" sz="4400" b="1" dirty="0">
                <a:effectLst>
                  <a:outerShdw blurRad="38100" dist="38100" dir="2700000" algn="tl">
                    <a:srgbClr val="000000">
                      <a:alpha val="43137"/>
                    </a:srgbClr>
                  </a:outerShdw>
                </a:effectLst>
                <a:cs typeface="Akhbar MT" pitchFamily="2" charset="-78"/>
              </a:rPr>
              <a:t>تقديم خدمات طبيه نوعيه للافراد وضمان توفرها في اماكن تواجدهم حيثما امكن.</a:t>
            </a:r>
            <a:endParaRPr lang="en-US" sz="4400" b="1" dirty="0">
              <a:effectLst>
                <a:outerShdw blurRad="38100" dist="38100" dir="2700000" algn="tl">
                  <a:srgbClr val="000000">
                    <a:alpha val="43137"/>
                  </a:srgbClr>
                </a:outerShdw>
              </a:effectLst>
              <a:cs typeface="Akhbar MT" pitchFamily="2" charset="-78"/>
            </a:endParaRPr>
          </a:p>
          <a:p>
            <a:pPr marL="514350" lvl="0" indent="-514350" algn="r" rtl="1">
              <a:buNone/>
            </a:pPr>
            <a:r>
              <a:rPr lang="ar-SA" sz="4400" b="1" dirty="0" smtClean="0">
                <a:effectLst>
                  <a:outerShdw blurRad="38100" dist="38100" dir="2700000" algn="tl">
                    <a:srgbClr val="000000">
                      <a:alpha val="43137"/>
                    </a:srgbClr>
                  </a:outerShdw>
                </a:effectLst>
                <a:cs typeface="Akhbar MT" pitchFamily="2" charset="-78"/>
              </a:rPr>
              <a:t>2. التركيز </a:t>
            </a:r>
            <a:r>
              <a:rPr lang="ar-SA" sz="4400" b="1" dirty="0">
                <a:effectLst>
                  <a:outerShdw blurRad="38100" dist="38100" dir="2700000" algn="tl">
                    <a:srgbClr val="000000">
                      <a:alpha val="43137"/>
                    </a:srgbClr>
                  </a:outerShdw>
                </a:effectLst>
                <a:cs typeface="Akhbar MT" pitchFamily="2" charset="-78"/>
              </a:rPr>
              <a:t>على انقاص معدلات الوفيات ومعدلات حدوث الامراض والحوادث والاعاقات في المجتمع.</a:t>
            </a:r>
            <a:endParaRPr lang="en-US" sz="4400" b="1" dirty="0">
              <a:effectLst>
                <a:outerShdw blurRad="38100" dist="38100" dir="2700000" algn="tl">
                  <a:srgbClr val="000000">
                    <a:alpha val="43137"/>
                  </a:srgbClr>
                </a:outerShdw>
              </a:effectLst>
              <a:cs typeface="Akhbar MT" pitchFamily="2" charset="-78"/>
            </a:endParaRPr>
          </a:p>
          <a:p>
            <a:pPr algn="r" rtl="1"/>
            <a:endParaRPr lang="en-US" sz="3600" dirty="0">
              <a:effectLst>
                <a:outerShdw blurRad="38100" dist="38100" dir="2700000" algn="tl">
                  <a:srgbClr val="000000">
                    <a:alpha val="43137"/>
                  </a:srgbClr>
                </a:outerShdw>
              </a:effectLst>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pPr algn="r" rtl="1">
              <a:buFont typeface="Arial" pitchFamily="34" charset="0"/>
              <a:buChar char="•"/>
            </a:pPr>
            <a:r>
              <a:rPr lang="ar-SA" b="1" dirty="0"/>
              <a:t>خدمات النظام الصحي</a:t>
            </a:r>
            <a:endParaRPr lang="en-US" b="1" dirty="0"/>
          </a:p>
        </p:txBody>
      </p:sp>
      <p:sp>
        <p:nvSpPr>
          <p:cNvPr id="3" name="Content Placeholder 2"/>
          <p:cNvSpPr>
            <a:spLocks noGrp="1"/>
          </p:cNvSpPr>
          <p:nvPr>
            <p:ph idx="1"/>
          </p:nvPr>
        </p:nvSpPr>
        <p:spPr>
          <a:xfrm>
            <a:off x="0" y="762000"/>
            <a:ext cx="9144000" cy="6096000"/>
          </a:xfrm>
        </p:spPr>
        <p:txBody>
          <a:bodyPr>
            <a:normAutofit/>
          </a:bodyPr>
          <a:lstStyle/>
          <a:p>
            <a:pPr marL="742950" indent="-742950" algn="r" rtl="1">
              <a:buNone/>
            </a:pPr>
            <a:r>
              <a:rPr lang="ar-SA" sz="4400" b="1" dirty="0" smtClean="0">
                <a:effectLst>
                  <a:outerShdw blurRad="38100" dist="38100" dir="2700000" algn="tl">
                    <a:srgbClr val="000000">
                      <a:alpha val="43137"/>
                    </a:srgbClr>
                  </a:outerShdw>
                </a:effectLst>
                <a:cs typeface="Akhbar MT" pitchFamily="2" charset="-78"/>
              </a:rPr>
              <a:t>      ولتحقيق اهداف نظام ادارة الخدمات الصحية لا </a:t>
            </a:r>
            <a:r>
              <a:rPr lang="ar-SA" sz="4400" b="1" dirty="0">
                <a:effectLst>
                  <a:outerShdw blurRad="38100" dist="38100" dir="2700000" algn="tl">
                    <a:srgbClr val="000000">
                      <a:alpha val="43137"/>
                    </a:srgbClr>
                  </a:outerShdw>
                </a:effectLst>
                <a:cs typeface="Akhbar MT" pitchFamily="2" charset="-78"/>
              </a:rPr>
              <a:t>بد من ضمان توفير مجموعتين من الخدمات </a:t>
            </a:r>
            <a:r>
              <a:rPr lang="ar-SA" sz="4400" b="1" dirty="0" smtClean="0">
                <a:effectLst>
                  <a:outerShdw blurRad="38100" dist="38100" dir="2700000" algn="tl">
                    <a:srgbClr val="000000">
                      <a:alpha val="43137"/>
                    </a:srgbClr>
                  </a:outerShdw>
                </a:effectLst>
                <a:cs typeface="Akhbar MT" pitchFamily="2" charset="-78"/>
              </a:rPr>
              <a:t>الصحيه:</a:t>
            </a:r>
            <a:endParaRPr lang="en-US" sz="4400" b="1" dirty="0">
              <a:effectLst>
                <a:outerShdw blurRad="38100" dist="38100" dir="2700000" algn="tl">
                  <a:srgbClr val="000000">
                    <a:alpha val="43137"/>
                  </a:srgbClr>
                </a:outerShdw>
              </a:effectLst>
              <a:cs typeface="Akhbar MT" pitchFamily="2" charset="-78"/>
            </a:endParaRPr>
          </a:p>
          <a:p>
            <a:pPr marL="742950" lvl="0" indent="-742950" algn="r" rtl="1">
              <a:buFont typeface="+mj-lt"/>
              <a:buAutoNum type="arabicPeriod"/>
            </a:pPr>
            <a:r>
              <a:rPr lang="ar-SA" sz="4000" b="1" u="sng" dirty="0">
                <a:cs typeface="Akhbar MT" pitchFamily="2" charset="-78"/>
              </a:rPr>
              <a:t>خدمات وبرامج الصحه العامه الموجهه </a:t>
            </a:r>
            <a:r>
              <a:rPr lang="ar-SA" sz="4000" b="1" u="sng" dirty="0" smtClean="0">
                <a:cs typeface="Akhbar MT" pitchFamily="2" charset="-78"/>
              </a:rPr>
              <a:t>نحو خدمه </a:t>
            </a:r>
            <a:r>
              <a:rPr lang="ar-SA" sz="4000" b="1" u="sng" dirty="0">
                <a:cs typeface="Akhbar MT" pitchFamily="2" charset="-78"/>
              </a:rPr>
              <a:t>المجتمع او مجموعات محدده من السكان </a:t>
            </a:r>
            <a:r>
              <a:rPr lang="ar-SA" sz="4000" b="1" u="sng" dirty="0" smtClean="0">
                <a:cs typeface="Akhbar MT" pitchFamily="2" charset="-78"/>
              </a:rPr>
              <a:t>وتشمل:-</a:t>
            </a:r>
            <a:endParaRPr lang="en-US" sz="4000" b="1" u="sng" dirty="0">
              <a:cs typeface="Akhbar MT" pitchFamily="2" charset="-78"/>
            </a:endParaRPr>
          </a:p>
          <a:p>
            <a:pPr marL="742950" lvl="0" indent="-742950" algn="r" rtl="1">
              <a:buAutoNum type="arabic1Minus"/>
            </a:pPr>
            <a:r>
              <a:rPr lang="ar-SA" sz="4000" b="1" dirty="0" smtClean="0">
                <a:cs typeface="Akhbar MT" pitchFamily="2" charset="-78"/>
              </a:rPr>
              <a:t>خدمات </a:t>
            </a:r>
            <a:r>
              <a:rPr lang="ar-SA" sz="4000" b="1" dirty="0">
                <a:cs typeface="Akhbar MT" pitchFamily="2" charset="-78"/>
              </a:rPr>
              <a:t>الارتقاء </a:t>
            </a:r>
            <a:r>
              <a:rPr lang="ar-SA" sz="4000" b="1" dirty="0" err="1">
                <a:cs typeface="Akhbar MT" pitchFamily="2" charset="-78"/>
              </a:rPr>
              <a:t>بالصحه</a:t>
            </a:r>
            <a:r>
              <a:rPr lang="ar-SA" sz="4000" b="1" dirty="0">
                <a:cs typeface="Akhbar MT" pitchFamily="2" charset="-78"/>
              </a:rPr>
              <a:t>(خدمات موجهه نحو بناء سلوكيات </a:t>
            </a:r>
            <a:r>
              <a:rPr lang="ar-SA" sz="4000" b="1" dirty="0" err="1">
                <a:cs typeface="Akhbar MT" pitchFamily="2" charset="-78"/>
              </a:rPr>
              <a:t>صحيه</a:t>
            </a:r>
            <a:r>
              <a:rPr lang="ar-SA" sz="4000" b="1" dirty="0">
                <a:cs typeface="Akhbar MT" pitchFamily="2" charset="-78"/>
              </a:rPr>
              <a:t> ايجابيه لدى </a:t>
            </a:r>
            <a:r>
              <a:rPr lang="ar-SA" sz="4000" b="1" dirty="0" err="1">
                <a:cs typeface="Akhbar MT" pitchFamily="2" charset="-78"/>
              </a:rPr>
              <a:t>الافراد</a:t>
            </a:r>
            <a:r>
              <a:rPr lang="ar-SA" sz="4000" b="1" dirty="0">
                <a:cs typeface="Akhbar MT" pitchFamily="2" charset="-78"/>
              </a:rPr>
              <a:t> وفيما يتعلق </a:t>
            </a:r>
            <a:r>
              <a:rPr lang="ar-SA" sz="4000" b="1" dirty="0" err="1">
                <a:cs typeface="Akhbar MT" pitchFamily="2" charset="-78"/>
              </a:rPr>
              <a:t>باهميه</a:t>
            </a:r>
            <a:r>
              <a:rPr lang="ar-SA" sz="4000" b="1" dirty="0">
                <a:cs typeface="Akhbar MT" pitchFamily="2" charset="-78"/>
              </a:rPr>
              <a:t> الغذاء الصحي وممارسه </a:t>
            </a:r>
            <a:r>
              <a:rPr lang="ar-SA" sz="4000" b="1" dirty="0" err="1">
                <a:cs typeface="Akhbar MT" pitchFamily="2" charset="-78"/>
              </a:rPr>
              <a:t>الرياضه</a:t>
            </a:r>
            <a:r>
              <a:rPr lang="ar-SA" sz="4000" b="1" dirty="0">
                <a:cs typeface="Akhbar MT" pitchFamily="2" charset="-78"/>
              </a:rPr>
              <a:t> </a:t>
            </a:r>
            <a:r>
              <a:rPr lang="ar-SA" sz="4000" b="1" dirty="0" err="1">
                <a:cs typeface="Akhbar MT" pitchFamily="2" charset="-78"/>
              </a:rPr>
              <a:t>البدنيه</a:t>
            </a:r>
            <a:r>
              <a:rPr lang="ar-SA" sz="4000" b="1" dirty="0">
                <a:cs typeface="Akhbar MT" pitchFamily="2" charset="-78"/>
              </a:rPr>
              <a:t> لحفظ </a:t>
            </a:r>
            <a:r>
              <a:rPr lang="ar-SA" sz="4000" b="1" dirty="0" err="1">
                <a:cs typeface="Akhbar MT" pitchFamily="2" charset="-78"/>
              </a:rPr>
              <a:t>صحه</a:t>
            </a:r>
            <a:r>
              <a:rPr lang="ar-SA" sz="4000" b="1" dirty="0">
                <a:cs typeface="Akhbar MT" pitchFamily="2" charset="-78"/>
              </a:rPr>
              <a:t> الفرد</a:t>
            </a:r>
            <a:r>
              <a:rPr lang="ar-SA" sz="4000" b="1" dirty="0" smtClean="0">
                <a:cs typeface="Akhbar MT" pitchFamily="2" charset="-78"/>
              </a:rPr>
              <a:t>)</a:t>
            </a:r>
          </a:p>
          <a:p>
            <a:pPr marL="742950" indent="-742950" algn="r" rtl="1">
              <a:buFont typeface="Arial" pitchFamily="34" charset="0"/>
              <a:buAutoNum type="arabic1Minus"/>
            </a:pPr>
            <a:r>
              <a:rPr lang="ar-SA" sz="4000" b="1" dirty="0">
                <a:cs typeface="Akhbar MT" pitchFamily="2" charset="-78"/>
              </a:rPr>
              <a:t>خدمات </a:t>
            </a:r>
            <a:r>
              <a:rPr lang="ar-SA" sz="4000" b="1" dirty="0" err="1">
                <a:cs typeface="Akhbar MT" pitchFamily="2" charset="-78"/>
              </a:rPr>
              <a:t>الصحه</a:t>
            </a:r>
            <a:r>
              <a:rPr lang="ar-SA" sz="4000" b="1" dirty="0">
                <a:cs typeface="Akhbar MT" pitchFamily="2" charset="-78"/>
              </a:rPr>
              <a:t> </a:t>
            </a:r>
            <a:r>
              <a:rPr lang="ar-SA" sz="4000" b="1" dirty="0" err="1">
                <a:cs typeface="Akhbar MT" pitchFamily="2" charset="-78"/>
              </a:rPr>
              <a:t>العامه</a:t>
            </a:r>
            <a:r>
              <a:rPr lang="ar-SA" sz="4000" b="1" dirty="0">
                <a:cs typeface="Akhbar MT" pitchFamily="2" charset="-78"/>
              </a:rPr>
              <a:t> تهتم هذه الخدمات </a:t>
            </a:r>
            <a:r>
              <a:rPr lang="ar-SA" sz="4000" b="1" dirty="0" err="1">
                <a:cs typeface="Akhbar MT" pitchFamily="2" charset="-78"/>
              </a:rPr>
              <a:t>بصحه</a:t>
            </a:r>
            <a:r>
              <a:rPr lang="ar-SA" sz="4000" b="1" dirty="0">
                <a:cs typeface="Akhbar MT" pitchFamily="2" charset="-78"/>
              </a:rPr>
              <a:t> </a:t>
            </a:r>
            <a:r>
              <a:rPr lang="ar-SA" sz="4000" b="1" dirty="0" err="1">
                <a:cs typeface="Akhbar MT" pitchFamily="2" charset="-78"/>
              </a:rPr>
              <a:t>الافراد</a:t>
            </a:r>
            <a:r>
              <a:rPr lang="ar-SA" sz="4000" b="1" dirty="0">
                <a:cs typeface="Akhbar MT" pitchFamily="2" charset="-78"/>
              </a:rPr>
              <a:t> كمجموعات وتشمل الخدمات </a:t>
            </a:r>
            <a:r>
              <a:rPr lang="ar-SA" sz="4000" b="1" dirty="0" err="1">
                <a:cs typeface="Akhbar MT" pitchFamily="2" charset="-78"/>
              </a:rPr>
              <a:t>التاليه</a:t>
            </a:r>
            <a:r>
              <a:rPr lang="ar-SA" sz="4000" b="1" dirty="0">
                <a:cs typeface="Akhbar MT" pitchFamily="2" charset="-78"/>
              </a:rPr>
              <a:t>:</a:t>
            </a:r>
            <a:endParaRPr lang="en-US" sz="4000" b="1" dirty="0">
              <a:cs typeface="Akhbar MT" pitchFamily="2" charset="-78"/>
            </a:endParaRPr>
          </a:p>
          <a:p>
            <a:pPr marL="742950" lvl="0" indent="-742950" algn="r" rtl="1">
              <a:buAutoNum type="arabic1Minus"/>
            </a:pPr>
            <a:endParaRPr lang="en-US" sz="4000" b="1" dirty="0"/>
          </a:p>
          <a:p>
            <a:pPr algn="r" rtl="1"/>
            <a:endParaRPr lang="en-US" sz="3600" b="1"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a:bodyPr>
          <a:lstStyle/>
          <a:p>
            <a:pPr marL="857250" indent="-857250" algn="r" rtl="1">
              <a:buFont typeface="+mj-lt"/>
              <a:buAutoNum type="romanLcPeriod"/>
            </a:pPr>
            <a:r>
              <a:rPr lang="ar-SA" sz="4000" dirty="0" smtClean="0"/>
              <a:t> </a:t>
            </a:r>
            <a:r>
              <a:rPr lang="ar-SA" sz="4400" b="1" dirty="0" smtClean="0">
                <a:latin typeface="Arabic Typesetting" pitchFamily="66" charset="-78"/>
                <a:cs typeface="Arabic Typesetting" pitchFamily="66" charset="-78"/>
              </a:rPr>
              <a:t>السيطره </a:t>
            </a:r>
            <a:r>
              <a:rPr lang="ar-SA" sz="4400" b="1" dirty="0">
                <a:latin typeface="Arabic Typesetting" pitchFamily="66" charset="-78"/>
                <a:cs typeface="Arabic Typesetting" pitchFamily="66" charset="-78"/>
              </a:rPr>
              <a:t>على الامراض الساريه والمعديه والقضاء عليها</a:t>
            </a:r>
            <a:endParaRPr lang="en-US" sz="4400" b="1" dirty="0">
              <a:latin typeface="Arabic Typesetting" pitchFamily="66" charset="-78"/>
              <a:cs typeface="Arabic Typesetting" pitchFamily="66" charset="-78"/>
            </a:endParaRPr>
          </a:p>
          <a:p>
            <a:pPr marL="857250" indent="-857250" algn="r" rtl="1">
              <a:buFont typeface="+mj-lt"/>
              <a:buAutoNum type="romanLcPeriod"/>
            </a:pPr>
            <a:r>
              <a:rPr lang="ar-SA" sz="4400" b="1" dirty="0" smtClean="0">
                <a:latin typeface="Arabic Typesetting" pitchFamily="66" charset="-78"/>
                <a:cs typeface="Arabic Typesetting" pitchFamily="66" charset="-78"/>
              </a:rPr>
              <a:t> عزل </a:t>
            </a:r>
            <a:r>
              <a:rPr lang="ar-SA" sz="4400" b="1" dirty="0">
                <a:latin typeface="Arabic Typesetting" pitchFamily="66" charset="-78"/>
                <a:cs typeface="Arabic Typesetting" pitchFamily="66" charset="-78"/>
              </a:rPr>
              <a:t>الحالات المصابه بالامراض وعلاجها</a:t>
            </a:r>
            <a:endParaRPr lang="en-US" sz="4400" b="1" dirty="0">
              <a:latin typeface="Arabic Typesetting" pitchFamily="66" charset="-78"/>
              <a:cs typeface="Arabic Typesetting" pitchFamily="66" charset="-78"/>
            </a:endParaRPr>
          </a:p>
          <a:p>
            <a:pPr marL="857250" indent="-857250" algn="r" rtl="1">
              <a:buFont typeface="+mj-lt"/>
              <a:buAutoNum type="romanLcPeriod"/>
            </a:pPr>
            <a:r>
              <a:rPr lang="ar-SA" sz="4400" b="1" dirty="0" smtClean="0">
                <a:latin typeface="Arabic Typesetting" pitchFamily="66" charset="-78"/>
                <a:cs typeface="Arabic Typesetting" pitchFamily="66" charset="-78"/>
              </a:rPr>
              <a:t>الاحصاءات </a:t>
            </a:r>
            <a:r>
              <a:rPr lang="ar-SA" sz="4400" b="1" dirty="0">
                <a:latin typeface="Arabic Typesetting" pitchFamily="66" charset="-78"/>
                <a:cs typeface="Arabic Typesetting" pitchFamily="66" charset="-78"/>
              </a:rPr>
              <a:t>الحيويه والصحيه</a:t>
            </a:r>
            <a:endParaRPr lang="en-US" sz="4400" b="1" dirty="0">
              <a:latin typeface="Arabic Typesetting" pitchFamily="66" charset="-78"/>
              <a:cs typeface="Arabic Typesetting" pitchFamily="66" charset="-78"/>
            </a:endParaRPr>
          </a:p>
          <a:p>
            <a:pPr marL="857250" indent="-857250" algn="r" rtl="1">
              <a:buFont typeface="+mj-lt"/>
              <a:buAutoNum type="romanLcPeriod"/>
            </a:pPr>
            <a:r>
              <a:rPr lang="ar-SA" sz="4400" b="1" dirty="0" smtClean="0">
                <a:latin typeface="Arabic Typesetting" pitchFamily="66" charset="-78"/>
                <a:cs typeface="Arabic Typesetting" pitchFamily="66" charset="-78"/>
              </a:rPr>
              <a:t> تقييم </a:t>
            </a:r>
            <a:r>
              <a:rPr lang="ar-SA" sz="4400" b="1" dirty="0">
                <a:latin typeface="Arabic Typesetting" pitchFamily="66" charset="-78"/>
                <a:cs typeface="Arabic Typesetting" pitchFamily="66" charset="-78"/>
              </a:rPr>
              <a:t>وتنميه الموارد </a:t>
            </a:r>
            <a:r>
              <a:rPr lang="ar-SA" sz="4400" b="1" dirty="0" smtClean="0">
                <a:latin typeface="Arabic Typesetting" pitchFamily="66" charset="-78"/>
                <a:cs typeface="Arabic Typesetting" pitchFamily="66" charset="-78"/>
              </a:rPr>
              <a:t>المتاحه</a:t>
            </a:r>
            <a:endParaRPr lang="ar-SA" sz="4400" b="1" dirty="0">
              <a:latin typeface="Arabic Typesetting" pitchFamily="66" charset="-78"/>
              <a:cs typeface="Arabic Typesetting" pitchFamily="66" charset="-78"/>
            </a:endParaRPr>
          </a:p>
          <a:p>
            <a:pPr marL="857250" indent="-857250" algn="r" rtl="1">
              <a:buFont typeface="+mj-lt"/>
              <a:buAutoNum type="romanLcPeriod"/>
            </a:pPr>
            <a:r>
              <a:rPr lang="ar-SA" sz="4400" b="1" dirty="0" smtClean="0">
                <a:latin typeface="Arabic Typesetting" pitchFamily="66" charset="-78"/>
                <a:cs typeface="Arabic Typesetting" pitchFamily="66" charset="-78"/>
              </a:rPr>
              <a:t> الابحاث </a:t>
            </a:r>
            <a:r>
              <a:rPr lang="ar-SA" sz="4400" b="1" dirty="0">
                <a:latin typeface="Arabic Typesetting" pitchFamily="66" charset="-78"/>
                <a:cs typeface="Arabic Typesetting" pitchFamily="66" charset="-78"/>
              </a:rPr>
              <a:t>العلميه في المجال الصحي</a:t>
            </a:r>
            <a:endParaRPr lang="en-US" sz="4400" b="1" dirty="0">
              <a:latin typeface="Arabic Typesetting" pitchFamily="66" charset="-78"/>
              <a:cs typeface="Arabic Typesetting" pitchFamily="66" charset="-78"/>
            </a:endParaRPr>
          </a:p>
          <a:p>
            <a:pPr algn="r" rtl="1"/>
            <a:endParaRPr lang="en-US" sz="40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algn="r" rtl="1"/>
            <a:r>
              <a:rPr lang="ar-JO" b="1" dirty="0" smtClean="0"/>
              <a:t>2-	</a:t>
            </a:r>
            <a:r>
              <a:rPr lang="ar-SA" sz="3600" b="1" u="sng" dirty="0" smtClean="0">
                <a:cs typeface="Akhbar MT" pitchFamily="2" charset="-78"/>
              </a:rPr>
              <a:t>طبيعة </a:t>
            </a:r>
            <a:r>
              <a:rPr lang="ar-JO" sz="3600" b="1" u="sng" dirty="0" smtClean="0">
                <a:cs typeface="Akhbar MT" pitchFamily="2" charset="-78"/>
              </a:rPr>
              <a:t>خدمات الرعايه الطبيه (تشير الى الخدمات الصحيه الشخصيه التي تقدم للفرد فيما تعلق بصحته</a:t>
            </a:r>
            <a:r>
              <a:rPr lang="ar-SA" sz="3600" b="1" u="sng" dirty="0" smtClean="0">
                <a:cs typeface="Akhbar MT" pitchFamily="2" charset="-78"/>
              </a:rPr>
              <a:t>) وتشمل</a:t>
            </a:r>
            <a:r>
              <a:rPr lang="ar-JO" sz="3600" b="1" u="sng" dirty="0" smtClean="0">
                <a:cs typeface="Akhbar MT" pitchFamily="2" charset="-78"/>
              </a:rPr>
              <a:t> </a:t>
            </a:r>
            <a:r>
              <a:rPr lang="ar-SA" sz="3600" b="1" u="sng" dirty="0" smtClean="0">
                <a:cs typeface="Akhbar MT" pitchFamily="2" charset="-78"/>
              </a:rPr>
              <a:t>:</a:t>
            </a:r>
          </a:p>
          <a:p>
            <a:pPr algn="r" rtl="1">
              <a:buNone/>
            </a:pPr>
            <a:r>
              <a:rPr lang="ar-SA" sz="3600" dirty="0" smtClean="0">
                <a:cs typeface="Akhbar MT" pitchFamily="2" charset="-78"/>
              </a:rPr>
              <a:t> توضح مدى تركيزها </a:t>
            </a:r>
            <a:r>
              <a:rPr lang="ar-JO" sz="3600" dirty="0" smtClean="0">
                <a:cs typeface="Akhbar MT" pitchFamily="2" charset="-78"/>
              </a:rPr>
              <a:t>على صحه الفرد على عكس خدمات الصحه العامه التي تركز على صحه المجتمع وهذه الخدمه تشمل الرعايه الشخصيه ابتداء من خدمات ترقيه الصحه والوقايه من الامراض والكشف المبكر وتشخيصها وانتهاء باعاده تاهيل )</a:t>
            </a:r>
            <a:r>
              <a:rPr lang="ar-SA" sz="3600" dirty="0" smtClean="0">
                <a:cs typeface="Akhbar MT" pitchFamily="2" charset="-78"/>
              </a:rPr>
              <a:t>.</a:t>
            </a:r>
          </a:p>
          <a:p>
            <a:pPr algn="r" rtl="1"/>
            <a:r>
              <a:rPr lang="ar-JO" sz="3600" dirty="0" smtClean="0">
                <a:cs typeface="Akhbar MT" pitchFamily="2" charset="-78"/>
              </a:rPr>
              <a:t> تبلور النقاش على ان الرعايه الطبيه يجب الا تتوقف فقط على تطبيق الاجراءات اللازمه لشفاء المرضى من خلال العلاج الطبي وخدمات التاهيل بل يجب ان تشمل الاجراءات المحدده والتي نهدف الى ترقيه الصحه ووقايتها من المرض والاكتشاف المبكر لاعراض المرض.</a:t>
            </a:r>
            <a:endParaRPr lang="en-US" sz="3600" dirty="0">
              <a:cs typeface="Akhbar MT" pitchFamily="2" charset="-78"/>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382000" cy="6172200"/>
          </a:xfrm>
        </p:spPr>
        <p:txBody>
          <a:bodyPr/>
          <a:lstStyle/>
          <a:p>
            <a:pPr algn="r" rtl="1"/>
            <a:r>
              <a:rPr lang="ar-SA" dirty="0" smtClean="0">
                <a:effectLst>
                  <a:outerShdw blurRad="38100" dist="38100" dir="2700000" algn="tl">
                    <a:srgbClr val="000000">
                      <a:alpha val="43137"/>
                    </a:srgbClr>
                  </a:outerShdw>
                </a:effectLst>
              </a:rPr>
              <a:t>ما المقصود با</a:t>
            </a:r>
            <a:r>
              <a:rPr lang="ar-JO" dirty="0" smtClean="0">
                <a:effectLst>
                  <a:outerShdw blurRad="38100" dist="38100" dir="2700000" algn="tl">
                    <a:srgbClr val="000000">
                      <a:alpha val="43137"/>
                    </a:srgbClr>
                  </a:outerShdw>
                </a:effectLst>
              </a:rPr>
              <a:t>لرعايه الطبيه :</a:t>
            </a:r>
          </a:p>
          <a:p>
            <a:pPr algn="r" rtl="1"/>
            <a:r>
              <a:rPr lang="ar-SA" sz="4000" dirty="0" smtClean="0">
                <a:cs typeface="Akhbar MT" pitchFamily="2" charset="-78"/>
              </a:rPr>
              <a:t>  هو عبارة </a:t>
            </a:r>
            <a:r>
              <a:rPr lang="ar-JO" sz="4000" dirty="0" smtClean="0">
                <a:cs typeface="Akhbar MT" pitchFamily="2" charset="-78"/>
              </a:rPr>
              <a:t>برنامج للخدمات والتي يجب عليها ان توفر للافراد كافه المنشات </a:t>
            </a:r>
            <a:r>
              <a:rPr lang="ar-SA" sz="4000" dirty="0" smtClean="0">
                <a:cs typeface="Akhbar MT" pitchFamily="2" charset="-78"/>
              </a:rPr>
              <a:t>ل</a:t>
            </a:r>
            <a:r>
              <a:rPr lang="ar-JO" sz="4000" dirty="0" smtClean="0">
                <a:cs typeface="Akhbar MT" pitchFamily="2" charset="-78"/>
              </a:rPr>
              <a:t>لعلوم الطبيه المسانده الضروريه لتحسين </a:t>
            </a:r>
            <a:r>
              <a:rPr lang="ar-SA" sz="4000" dirty="0" smtClean="0">
                <a:cs typeface="Akhbar MT" pitchFamily="2" charset="-78"/>
              </a:rPr>
              <a:t>ومتابعة الحاله </a:t>
            </a:r>
            <a:r>
              <a:rPr lang="ar-JO" sz="4000" dirty="0" smtClean="0">
                <a:cs typeface="Akhbar MT" pitchFamily="2" charset="-78"/>
              </a:rPr>
              <a:t>الصح</a:t>
            </a:r>
            <a:r>
              <a:rPr lang="ar-SA" sz="4000" dirty="0" smtClean="0">
                <a:cs typeface="Akhbar MT" pitchFamily="2" charset="-78"/>
              </a:rPr>
              <a:t>ي</a:t>
            </a:r>
            <a:r>
              <a:rPr lang="ar-JO" sz="4000" dirty="0" smtClean="0">
                <a:cs typeface="Akhbar MT" pitchFamily="2" charset="-78"/>
              </a:rPr>
              <a:t>ه </a:t>
            </a:r>
            <a:r>
              <a:rPr lang="ar-SA" sz="4000" dirty="0" smtClean="0">
                <a:cs typeface="Akhbar MT" pitchFamily="2" charset="-78"/>
              </a:rPr>
              <a:t>و</a:t>
            </a:r>
            <a:r>
              <a:rPr lang="ar-JO" sz="4000" dirty="0" smtClean="0">
                <a:cs typeface="Akhbar MT" pitchFamily="2" charset="-78"/>
              </a:rPr>
              <a:t>الجسديه والعقليه الاجتماعيه وتوفير العلاج للمجتمع وان ياخذ الاعتبار المادي والاسري مع توفير مراعاه تخفيف العجز </a:t>
            </a:r>
            <a:r>
              <a:rPr lang="ar-SA" sz="4000" dirty="0" smtClean="0">
                <a:cs typeface="Akhbar MT" pitchFamily="2" charset="-78"/>
              </a:rPr>
              <a:t>.</a:t>
            </a:r>
          </a:p>
          <a:p>
            <a:pPr algn="r" rtl="1"/>
            <a:r>
              <a:rPr lang="ar-JO" sz="4000" dirty="0" smtClean="0">
                <a:cs typeface="Akhbar MT" pitchFamily="2" charset="-78"/>
              </a:rPr>
              <a:t>فبينما تركز رعايه المرضى على المريض فان الرعايه الطبيه تركز على المريض وغير المريض.</a:t>
            </a:r>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1066799"/>
          </a:xfrm>
        </p:spPr>
        <p:txBody>
          <a:bodyPr>
            <a:normAutofit fontScale="47500" lnSpcReduction="20000"/>
          </a:bodyPr>
          <a:lstStyle/>
          <a:p>
            <a:pPr algn="r" rtl="1"/>
            <a:r>
              <a:rPr lang="ar-SA" sz="7300" dirty="0" smtClean="0"/>
              <a:t>وت</a:t>
            </a:r>
            <a:r>
              <a:rPr lang="ar-JO" sz="7300" dirty="0" smtClean="0"/>
              <a:t>شمل الخدمات الصحيه الشخصيه</a:t>
            </a:r>
            <a:r>
              <a:rPr lang="ar-SA" sz="7300" dirty="0" smtClean="0"/>
              <a:t> التي تتضمن </a:t>
            </a:r>
            <a:r>
              <a:rPr lang="ar-JO" sz="7300" dirty="0" smtClean="0"/>
              <a:t>:</a:t>
            </a:r>
          </a:p>
          <a:p>
            <a:endParaRPr lang="en-US" dirty="0"/>
          </a:p>
        </p:txBody>
      </p:sp>
      <p:pic>
        <p:nvPicPr>
          <p:cNvPr id="1026" name="رسم تخطيطي 1"/>
          <p:cNvPicPr>
            <a:picLocks noChangeArrowheads="1"/>
          </p:cNvPicPr>
          <p:nvPr/>
        </p:nvPicPr>
        <p:blipFill>
          <a:blip r:embed="rId2" cstate="print"/>
          <a:srcRect/>
          <a:stretch>
            <a:fillRect/>
          </a:stretch>
        </p:blipFill>
        <p:spPr bwMode="auto">
          <a:xfrm>
            <a:off x="609600" y="2895600"/>
            <a:ext cx="8077200" cy="838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1143000"/>
          </a:xfrm>
        </p:spPr>
        <p:txBody>
          <a:bodyPr>
            <a:normAutofit fontScale="90000"/>
          </a:bodyPr>
          <a:lstStyle/>
          <a:p>
            <a:r>
              <a:rPr lang="ar-SA" dirty="0" smtClean="0">
                <a:effectLst>
                  <a:outerShdw blurRad="38100" dist="38100" dir="2700000" algn="tl">
                    <a:srgbClr val="000000">
                      <a:alpha val="43137"/>
                    </a:srgbClr>
                  </a:outerShdw>
                </a:effectLst>
              </a:rPr>
              <a:t>خدمات الارتقاء بالصحه:</a:t>
            </a:r>
            <a:r>
              <a:rPr lang="en-US" dirty="0" smtClean="0">
                <a:effectLst>
                  <a:outerShdw blurRad="38100" dist="38100" dir="2700000" algn="tl">
                    <a:srgbClr val="000000">
                      <a:alpha val="43137"/>
                    </a:srgbClr>
                  </a:outerShdw>
                </a:effectLst>
              </a:rPr>
              <a:t/>
            </a:r>
            <a:br>
              <a:rPr lang="en-US" dirty="0" smtClean="0">
                <a:effectLst>
                  <a:outerShdw blurRad="38100" dist="38100" dir="2700000" algn="tl">
                    <a:srgbClr val="000000">
                      <a:alpha val="43137"/>
                    </a:srgbClr>
                  </a:outerShdw>
                </a:effectLst>
              </a:rPr>
            </a:b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04800" y="1600201"/>
            <a:ext cx="8534400" cy="2743200"/>
          </a:xfrm>
        </p:spPr>
        <p:txBody>
          <a:bodyPr>
            <a:normAutofit/>
          </a:bodyPr>
          <a:lstStyle/>
          <a:p>
            <a:pPr algn="r" rtl="1"/>
            <a:r>
              <a:rPr lang="ar-SA" sz="3600" b="1" dirty="0" smtClean="0">
                <a:effectLst>
                  <a:outerShdw blurRad="38100" dist="38100" dir="2700000" algn="tl">
                    <a:srgbClr val="000000">
                      <a:alpha val="43137"/>
                    </a:srgbClr>
                  </a:outerShdw>
                </a:effectLst>
                <a:latin typeface="Arabic Typesetting" pitchFamily="66" charset="-78"/>
                <a:cs typeface="Arabic Typesetting" pitchFamily="66" charset="-78"/>
              </a:rPr>
              <a:t>تركز على الارتقاء بصحه الفرد من خلال العوامل الغير طبيه كالتركيز على اهميه الغذاء الصحي واهميه الرياضه البدنيه والراحه والنظافه الشخصيه والسلوك الصحي السليم للفرد.</a:t>
            </a:r>
            <a:endParaRPr lang="en-US" sz="3600" b="1" dirty="0" smtClean="0">
              <a:effectLst>
                <a:outerShdw blurRad="38100" dist="38100" dir="2700000" algn="tl">
                  <a:srgbClr val="000000">
                    <a:alpha val="43137"/>
                  </a:srgbClr>
                </a:outerShdw>
              </a:effectLst>
              <a:latin typeface="Arabic Typesetting" pitchFamily="66" charset="-78"/>
              <a:cs typeface="Arabic Typesetting" pitchFamily="66" charset="-78"/>
            </a:endParaRPr>
          </a:p>
          <a:p>
            <a:pPr algn="r" rtl="1"/>
            <a:r>
              <a:rPr lang="ar-JO" dirty="0" smtClean="0">
                <a:effectLst>
                  <a:outerShdw blurRad="38100" dist="38100" dir="2700000" algn="tl">
                    <a:srgbClr val="000000">
                      <a:alpha val="43137"/>
                    </a:srgbClr>
                  </a:outerShdw>
                </a:effectLst>
              </a:rPr>
              <a:t>الخدمات الوقائيه :</a:t>
            </a:r>
            <a:endParaRPr lang="ar-SA" dirty="0" smtClean="0">
              <a:effectLst>
                <a:outerShdw blurRad="38100" dist="38100" dir="2700000" algn="tl">
                  <a:srgbClr val="000000">
                    <a:alpha val="43137"/>
                  </a:srgbClr>
                </a:outerShdw>
              </a:effectLst>
            </a:endParaRPr>
          </a:p>
          <a:p>
            <a:pPr algn="r" rtl="1"/>
            <a:endParaRPr lang="ar-SA" dirty="0" smtClean="0"/>
          </a:p>
          <a:p>
            <a:pPr algn="r" rtl="1"/>
            <a:endParaRPr lang="ar-SA" dirty="0" smtClean="0"/>
          </a:p>
          <a:p>
            <a:pPr algn="r" rtl="1"/>
            <a:endParaRPr lang="en-US" dirty="0"/>
          </a:p>
        </p:txBody>
      </p:sp>
      <p:pic>
        <p:nvPicPr>
          <p:cNvPr id="2050" name="رسم تخطيطي 1"/>
          <p:cNvPicPr>
            <a:picLocks noChangeArrowheads="1"/>
          </p:cNvPicPr>
          <p:nvPr/>
        </p:nvPicPr>
        <p:blipFill>
          <a:blip r:embed="rId2" cstate="print"/>
          <a:srcRect/>
          <a:stretch>
            <a:fillRect/>
          </a:stretch>
        </p:blipFill>
        <p:spPr bwMode="auto">
          <a:xfrm>
            <a:off x="838200" y="4038600"/>
            <a:ext cx="7696200" cy="838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705600"/>
          </a:xfrm>
        </p:spPr>
        <p:txBody>
          <a:bodyPr>
            <a:normAutofit/>
          </a:bodyPr>
          <a:lstStyle/>
          <a:p>
            <a:pPr algn="r" rtl="1"/>
            <a:r>
              <a:rPr lang="ar-JO" sz="3900" b="1" u="sng" dirty="0" smtClean="0">
                <a:latin typeface="Arabic Typesetting" pitchFamily="66" charset="-78"/>
                <a:cs typeface="Arabic Typesetting" pitchFamily="66" charset="-78"/>
              </a:rPr>
              <a:t>خدمات الوقايه الأوليه :</a:t>
            </a:r>
            <a:r>
              <a:rPr lang="ar-SA" sz="3900" b="1" u="sng" dirty="0" smtClean="0">
                <a:latin typeface="Arabic Typesetting" pitchFamily="66" charset="-78"/>
                <a:cs typeface="Arabic Typesetting" pitchFamily="66" charset="-78"/>
              </a:rPr>
              <a:t>و تشمل </a:t>
            </a:r>
            <a:r>
              <a:rPr lang="ar-JO" sz="3900" b="1" dirty="0" smtClean="0">
                <a:latin typeface="Arabic Typesetting" pitchFamily="66" charset="-78"/>
                <a:cs typeface="Arabic Typesetting" pitchFamily="66" charset="-78"/>
              </a:rPr>
              <a:t>خدمات محدده ومباشره يجري تخطيطها وتقديمها لوقايه الفرد من مرض معين والخدمات المعروف لها حملات تطعيم جماعيه او الموجهه لمجموعات محدده من السكان</a:t>
            </a:r>
            <a:r>
              <a:rPr lang="ar-SA" sz="3900" b="1" dirty="0" smtClean="0">
                <a:latin typeface="Arabic Typesetting" pitchFamily="66" charset="-78"/>
                <a:cs typeface="Arabic Typesetting" pitchFamily="66" charset="-78"/>
              </a:rPr>
              <a:t>.</a:t>
            </a:r>
          </a:p>
          <a:p>
            <a:pPr algn="r" rtl="1"/>
            <a:r>
              <a:rPr lang="ar-SA" sz="3900" b="1" u="sng" dirty="0" smtClean="0">
                <a:latin typeface="Arabic Typesetting" pitchFamily="66" charset="-78"/>
                <a:cs typeface="Arabic Typesetting" pitchFamily="66" charset="-78"/>
              </a:rPr>
              <a:t>خدمات الوقايه الثانويه </a:t>
            </a:r>
            <a:r>
              <a:rPr lang="ar-SA" sz="3900" b="1" dirty="0" smtClean="0">
                <a:latin typeface="Arabic Typesetting" pitchFamily="66" charset="-78"/>
                <a:cs typeface="Arabic Typesetting" pitchFamily="66" charset="-78"/>
              </a:rPr>
              <a:t>: وتشمل خدمات التشخيص والكشف المبكر للامراض قبل استفحالها وخدمات المسح الصحي.</a:t>
            </a:r>
          </a:p>
          <a:p>
            <a:pPr algn="r" rtl="1"/>
            <a:r>
              <a:rPr lang="ar-SA" sz="3900" b="1" u="sng" dirty="0" smtClean="0">
                <a:latin typeface="Arabic Typesetting" pitchFamily="66" charset="-78"/>
                <a:cs typeface="Arabic Typesetting" pitchFamily="66" charset="-78"/>
              </a:rPr>
              <a:t>خدمات وقائيه ذات الدرجه الثالثه: </a:t>
            </a:r>
            <a:r>
              <a:rPr lang="ar-SA" sz="3900" b="1" dirty="0" smtClean="0">
                <a:latin typeface="Arabic Typesetting" pitchFamily="66" charset="-78"/>
                <a:cs typeface="Arabic Typesetting" pitchFamily="66" charset="-78"/>
              </a:rPr>
              <a:t>وتشمل خدمات متخصصه تهدف الى اعاده تاهيل المرضى وضحايا الحوادث لتمكنهم من ممارسه حياه طبيعيه نشطه </a:t>
            </a:r>
          </a:p>
          <a:p>
            <a:pPr algn="r" rtl="1"/>
            <a:endParaRPr lang="ar-JO" sz="3600" b="1" dirty="0" smtClean="0">
              <a:latin typeface="Arabic Typesetting" pitchFamily="66" charset="-78"/>
              <a:cs typeface="Arabic Typesetting" pitchFamily="66" charset="-78"/>
            </a:endParaRPr>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algn="r" rtl="1">
              <a:buNone/>
            </a:pPr>
            <a:r>
              <a:rPr lang="ar-JO" b="1" dirty="0" smtClean="0"/>
              <a:t>الخدمات العلاجيه:</a:t>
            </a:r>
          </a:p>
          <a:p>
            <a:pPr algn="r" rtl="1">
              <a:buNone/>
            </a:pPr>
            <a:r>
              <a:rPr lang="ar-JO" dirty="0" smtClean="0"/>
              <a:t>أ‌-	خدمات الرعايه الطبيه المقدمه للمرضى الخارجيين</a:t>
            </a:r>
          </a:p>
          <a:p>
            <a:pPr algn="r" rtl="1">
              <a:buNone/>
            </a:pPr>
            <a:r>
              <a:rPr lang="ar-JO" dirty="0" smtClean="0"/>
              <a:t>ب‌-	خدمات الرعايه الصحيه التي تقدم للمرضى الداخليين وتصنف </a:t>
            </a:r>
            <a:r>
              <a:rPr lang="ar-SA" dirty="0" smtClean="0"/>
              <a:t>ثلاثة </a:t>
            </a:r>
            <a:r>
              <a:rPr lang="ar-JO" dirty="0" smtClean="0"/>
              <a:t>مستويات</a:t>
            </a:r>
            <a:r>
              <a:rPr lang="ar-SA" dirty="0" smtClean="0"/>
              <a:t>:</a:t>
            </a:r>
            <a:endParaRPr lang="ar-JO" dirty="0" smtClean="0"/>
          </a:p>
          <a:p>
            <a:pPr algn="r" rtl="1">
              <a:buNone/>
            </a:pPr>
            <a:r>
              <a:rPr lang="ar-JO" dirty="0" smtClean="0"/>
              <a:t>1-	خدمات الرعايه الاوليه</a:t>
            </a:r>
          </a:p>
          <a:p>
            <a:pPr algn="r" rtl="1">
              <a:buNone/>
            </a:pPr>
            <a:r>
              <a:rPr lang="ar-JO" dirty="0" smtClean="0"/>
              <a:t>2-	خدمات الدرجه الثانيه</a:t>
            </a:r>
          </a:p>
          <a:p>
            <a:pPr algn="r" rtl="1">
              <a:buNone/>
            </a:pPr>
            <a:r>
              <a:rPr lang="ar-JO" dirty="0" smtClean="0"/>
              <a:t>3-	خدمات الدرجه الثالثه</a:t>
            </a:r>
          </a:p>
          <a:p>
            <a:pPr algn="r" rtl="1">
              <a:buNone/>
            </a:pPr>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715000"/>
          </a:xfrm>
        </p:spPr>
        <p:txBody>
          <a:bodyPr>
            <a:normAutofit/>
          </a:bodyPr>
          <a:lstStyle/>
          <a:p>
            <a:pPr algn="r" rtl="1"/>
            <a:r>
              <a:rPr lang="ar-JO" b="1" dirty="0" smtClean="0"/>
              <a:t>خدمات اعاده تأهيل والرعايه طويله الاجل:</a:t>
            </a:r>
          </a:p>
          <a:p>
            <a:pPr algn="r" rtl="1"/>
            <a:r>
              <a:rPr lang="ar-JO" b="1" dirty="0" smtClean="0"/>
              <a:t>خدمات الرعايه الطبيه واعاده تاهيل المرضى ومصابي الحوادث حيث تتطلب منهم اعاده ممارسه حياه طبيعيه نشطه الى حد ما فتره زمنيه طويله.</a:t>
            </a:r>
            <a:endParaRPr lang="ar-SA" b="1" dirty="0" smtClean="0"/>
          </a:p>
          <a:p>
            <a:pPr algn="r" rtl="1"/>
            <a:endParaRPr lang="ar-JO" b="1" dirty="0" smtClean="0"/>
          </a:p>
          <a:p>
            <a:pPr algn="r" rtl="1"/>
            <a:r>
              <a:rPr lang="ar-JO" sz="4300" b="1" u="sng" dirty="0" smtClean="0"/>
              <a:t>العناصر المكونه للرعايه الطبيه: 	</a:t>
            </a:r>
            <a:endParaRPr lang="en-US" sz="4300" b="1" u="sng" dirty="0"/>
          </a:p>
        </p:txBody>
      </p:sp>
      <p:pic>
        <p:nvPicPr>
          <p:cNvPr id="1026" name="رسم تخطيطي 1"/>
          <p:cNvPicPr>
            <a:picLocks noChangeArrowheads="1"/>
          </p:cNvPicPr>
          <p:nvPr/>
        </p:nvPicPr>
        <p:blipFill>
          <a:blip r:embed="rId2" cstate="print"/>
          <a:srcRect/>
          <a:stretch>
            <a:fillRect/>
          </a:stretch>
        </p:blipFill>
        <p:spPr bwMode="auto">
          <a:xfrm>
            <a:off x="609600" y="4648200"/>
            <a:ext cx="8153400" cy="7620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ar-SA" dirty="0" smtClean="0"/>
              <a:t>الاداره الصحية </a:t>
            </a:r>
            <a:r>
              <a:rPr lang="ar-SA" dirty="0"/>
              <a:t>علم </a:t>
            </a:r>
            <a:r>
              <a:rPr lang="ar-SA" dirty="0" err="1"/>
              <a:t>ام</a:t>
            </a:r>
            <a:r>
              <a:rPr lang="ar-SA" dirty="0"/>
              <a:t> فن </a:t>
            </a:r>
            <a:r>
              <a:rPr lang="ar-SA" dirty="0" smtClean="0"/>
              <a:t>؟</a:t>
            </a:r>
            <a:endParaRPr lang="en-US" dirty="0"/>
          </a:p>
        </p:txBody>
      </p:sp>
      <p:sp>
        <p:nvSpPr>
          <p:cNvPr id="3" name="Content Placeholder 2"/>
          <p:cNvSpPr>
            <a:spLocks noGrp="1"/>
          </p:cNvSpPr>
          <p:nvPr>
            <p:ph idx="1"/>
          </p:nvPr>
        </p:nvSpPr>
        <p:spPr>
          <a:xfrm>
            <a:off x="0" y="762000"/>
            <a:ext cx="9144000" cy="6096000"/>
          </a:xfrm>
        </p:spPr>
        <p:txBody>
          <a:bodyPr>
            <a:noAutofit/>
          </a:bodyPr>
          <a:lstStyle/>
          <a:p>
            <a:pPr algn="r" rtl="1">
              <a:spcBef>
                <a:spcPts val="0"/>
              </a:spcBef>
            </a:pPr>
            <a:r>
              <a:rPr lang="ar-SA" sz="3600" b="1" dirty="0">
                <a:latin typeface="Arabic Typesetting" pitchFamily="66" charset="-78"/>
                <a:cs typeface="Arabic Typesetting" pitchFamily="66" charset="-78"/>
              </a:rPr>
              <a:t>تعتبر الاداره الصحيه فناً لأنها تستخدم الكثير من المهارات الإنسانيه والإجتماعيه , والتي لا يمكن قياسها كمياً كما هو الحال في العلوم التطبيقيه الاخرى كالكيمياء الحيوية الطبيه </a:t>
            </a:r>
            <a:r>
              <a:rPr lang="ar-SA" sz="3600" b="1" dirty="0" smtClean="0">
                <a:latin typeface="Arabic Typesetting" pitchFamily="66" charset="-78"/>
                <a:cs typeface="Arabic Typesetting" pitchFamily="66" charset="-78"/>
              </a:rPr>
              <a:t>والفيزياء </a:t>
            </a:r>
            <a:r>
              <a:rPr lang="ar-SA" sz="3600" b="1" dirty="0">
                <a:latin typeface="Arabic Typesetting" pitchFamily="66" charset="-78"/>
                <a:cs typeface="Arabic Typesetting" pitchFamily="66" charset="-78"/>
              </a:rPr>
              <a:t>الطبيه والعلوم الطبيه . </a:t>
            </a:r>
            <a:endParaRPr lang="ar-SA" sz="3600" b="1" dirty="0" smtClean="0">
              <a:latin typeface="Arabic Typesetting" pitchFamily="66" charset="-78"/>
              <a:cs typeface="Arabic Typesetting" pitchFamily="66" charset="-78"/>
            </a:endParaRPr>
          </a:p>
          <a:p>
            <a:pPr algn="r" rtl="1">
              <a:spcBef>
                <a:spcPts val="0"/>
              </a:spcBef>
            </a:pPr>
            <a:r>
              <a:rPr lang="ar-SA" b="1" dirty="0" smtClean="0">
                <a:latin typeface="Arabic Typesetting" pitchFamily="66" charset="-78"/>
                <a:cs typeface="Arabic Typesetting" pitchFamily="66" charset="-78"/>
              </a:rPr>
              <a:t>فالإداره </a:t>
            </a:r>
            <a:r>
              <a:rPr lang="ar-SA" b="1" dirty="0">
                <a:latin typeface="Arabic Typesetting" pitchFamily="66" charset="-78"/>
                <a:cs typeface="Arabic Typesetting" pitchFamily="66" charset="-78"/>
              </a:rPr>
              <a:t>الصحيه في جوهرها ذات طبيعه انسانيه فالإنسان هو الوسيله والهدف </a:t>
            </a:r>
            <a:r>
              <a:rPr lang="ar-SA" b="1" dirty="0" smtClean="0">
                <a:latin typeface="Arabic Typesetting" pitchFamily="66" charset="-78"/>
                <a:cs typeface="Arabic Typesetting" pitchFamily="66" charset="-78"/>
              </a:rPr>
              <a:t>، فهو علماً </a:t>
            </a:r>
            <a:r>
              <a:rPr lang="ar-SA" b="1" dirty="0">
                <a:latin typeface="Arabic Typesetting" pitchFamily="66" charset="-78"/>
                <a:cs typeface="Arabic Typesetting" pitchFamily="66" charset="-78"/>
              </a:rPr>
              <a:t>متخصصاً له اصوله وقواعده </a:t>
            </a:r>
            <a:r>
              <a:rPr lang="ar-SA" b="1" dirty="0" smtClean="0">
                <a:latin typeface="Arabic Typesetting" pitchFamily="66" charset="-78"/>
                <a:cs typeface="Arabic Typesetting" pitchFamily="66" charset="-78"/>
              </a:rPr>
              <a:t>يتطلب </a:t>
            </a:r>
            <a:r>
              <a:rPr lang="ar-SA" b="1" dirty="0">
                <a:latin typeface="Arabic Typesetting" pitchFamily="66" charset="-78"/>
                <a:cs typeface="Arabic Typesetting" pitchFamily="66" charset="-78"/>
              </a:rPr>
              <a:t>توظيف اساليب كميه ومنطقيه في حل المشكلات واتخاذ </a:t>
            </a:r>
            <a:r>
              <a:rPr lang="ar-SA" b="1" dirty="0" smtClean="0">
                <a:latin typeface="Arabic Typesetting" pitchFamily="66" charset="-78"/>
                <a:cs typeface="Arabic Typesetting" pitchFamily="66" charset="-78"/>
              </a:rPr>
              <a:t>القرارات</a:t>
            </a:r>
          </a:p>
          <a:p>
            <a:pPr algn="r" rtl="1">
              <a:spcBef>
                <a:spcPts val="0"/>
              </a:spcBef>
            </a:pPr>
            <a:r>
              <a:rPr lang="ar-SA" b="1" dirty="0" smtClean="0">
                <a:latin typeface="Arabic Typesetting" pitchFamily="66" charset="-78"/>
                <a:cs typeface="Arabic Typesetting" pitchFamily="66" charset="-78"/>
              </a:rPr>
              <a:t>كما ان الاداره </a:t>
            </a:r>
            <a:r>
              <a:rPr lang="ar-SA" b="1" dirty="0">
                <a:latin typeface="Arabic Typesetting" pitchFamily="66" charset="-78"/>
                <a:cs typeface="Arabic Typesetting" pitchFamily="66" charset="-78"/>
              </a:rPr>
              <a:t>الصحيه </a:t>
            </a:r>
            <a:r>
              <a:rPr lang="ar-SA" b="1" dirty="0" smtClean="0">
                <a:latin typeface="Arabic Typesetting" pitchFamily="66" charset="-78"/>
                <a:cs typeface="Arabic Typesetting" pitchFamily="66" charset="-78"/>
              </a:rPr>
              <a:t>اصبحت مهنه </a:t>
            </a:r>
            <a:r>
              <a:rPr lang="ar-SA" b="1" dirty="0">
                <a:latin typeface="Arabic Typesetting" pitchFamily="66" charset="-78"/>
                <a:cs typeface="Arabic Typesetting" pitchFamily="66" charset="-78"/>
              </a:rPr>
              <a:t>معترف بها شأنها شأن </a:t>
            </a:r>
            <a:r>
              <a:rPr lang="ar-SA" b="1" dirty="0" smtClean="0">
                <a:latin typeface="Arabic Typesetting" pitchFamily="66" charset="-78"/>
                <a:cs typeface="Arabic Typesetting" pitchFamily="66" charset="-78"/>
              </a:rPr>
              <a:t>بقية المهن </a:t>
            </a:r>
            <a:r>
              <a:rPr lang="ar-SA" b="1" dirty="0">
                <a:latin typeface="Arabic Typesetting" pitchFamily="66" charset="-78"/>
                <a:cs typeface="Arabic Typesetting" pitchFamily="66" charset="-78"/>
              </a:rPr>
              <a:t>التقليديه كالطب والهندسة والتمريض </a:t>
            </a:r>
            <a:r>
              <a:rPr lang="ar-SA" b="1" dirty="0" smtClean="0">
                <a:latin typeface="Arabic Typesetting" pitchFamily="66" charset="-78"/>
                <a:cs typeface="Arabic Typesetting" pitchFamily="66" charset="-78"/>
              </a:rPr>
              <a:t>، نظرا </a:t>
            </a:r>
            <a:r>
              <a:rPr lang="ar-SA" b="1" dirty="0">
                <a:latin typeface="Arabic Typesetting" pitchFamily="66" charset="-78"/>
                <a:cs typeface="Arabic Typesetting" pitchFamily="66" charset="-78"/>
              </a:rPr>
              <a:t>لارتكازها على بناء نظري ومعرفي محدد ومعروف يدرس في الجامعات </a:t>
            </a:r>
            <a:r>
              <a:rPr lang="ar-SA" b="1" dirty="0" smtClean="0">
                <a:latin typeface="Arabic Typesetting" pitchFamily="66" charset="-78"/>
                <a:cs typeface="Arabic Typesetting" pitchFamily="66" charset="-78"/>
              </a:rPr>
              <a:t>للمستشفيات</a:t>
            </a:r>
          </a:p>
          <a:p>
            <a:pPr algn="r" rtl="1">
              <a:spcBef>
                <a:spcPts val="0"/>
              </a:spcBef>
            </a:pPr>
            <a:r>
              <a:rPr lang="ar-SA" sz="3600" b="1" dirty="0" smtClean="0">
                <a:latin typeface="Arabic Typesetting" pitchFamily="66" charset="-78"/>
                <a:cs typeface="Arabic Typesetting" pitchFamily="66" charset="-78"/>
              </a:rPr>
              <a:t>تعريف </a:t>
            </a:r>
            <a:r>
              <a:rPr lang="ar-SA" sz="3600" b="1" dirty="0">
                <a:latin typeface="Arabic Typesetting" pitchFamily="66" charset="-78"/>
                <a:cs typeface="Arabic Typesetting" pitchFamily="66" charset="-78"/>
              </a:rPr>
              <a:t>الاداره الصحيه </a:t>
            </a:r>
            <a:r>
              <a:rPr lang="ar-SA" sz="3600" b="1" dirty="0" smtClean="0">
                <a:latin typeface="Arabic Typesetting" pitchFamily="66" charset="-78"/>
                <a:cs typeface="Arabic Typesetting" pitchFamily="66" charset="-78"/>
              </a:rPr>
              <a:t>"هي </a:t>
            </a:r>
            <a:r>
              <a:rPr lang="ar-SA" sz="3600" b="1" dirty="0">
                <a:latin typeface="Arabic Typesetting" pitchFamily="66" charset="-78"/>
                <a:cs typeface="Arabic Typesetting" pitchFamily="66" charset="-78"/>
              </a:rPr>
              <a:t>تخطيط وتنظيم وتوجيه ورقابه وتنسيق الموارد والاجراءات والطرق التي بواسطتها يتم تلبيه الحاجات والطلب على خدمات الرعايه الصحيه والطبيه وتوفير البيئة الصحيه وذلك من خلال تقديم خدمات الرعايه الصحيه للمستهلكين كأفراد وجماعات وللمجتمع </a:t>
            </a:r>
            <a:r>
              <a:rPr lang="ar-SA" sz="3600" b="1" dirty="0" smtClean="0">
                <a:latin typeface="Arabic Typesetting" pitchFamily="66" charset="-78"/>
                <a:cs typeface="Arabic Typesetting" pitchFamily="66" charset="-78"/>
              </a:rPr>
              <a:t>ككل”.</a:t>
            </a:r>
            <a:endParaRPr lang="en-US" sz="3600" b="1" dirty="0">
              <a:latin typeface="Arabic Typesetting" pitchFamily="66" charset="-78"/>
              <a:cs typeface="Arabic Typesetting" pitchFamily="66" charset="-78"/>
            </a:endParaRPr>
          </a:p>
          <a:p>
            <a:pPr algn="r" rtl="1">
              <a:spcBef>
                <a:spcPts val="0"/>
              </a:spcBef>
            </a:pPr>
            <a:endParaRPr lang="en-US" sz="3600" b="1" dirty="0">
              <a:latin typeface="Arabic Typesetting" pitchFamily="66" charset="-78"/>
              <a:cs typeface="Arabic Typesetting" pitchFamily="66" charset="-78"/>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610600" cy="6629400"/>
          </a:xfrm>
        </p:spPr>
        <p:txBody>
          <a:bodyPr>
            <a:normAutofit fontScale="92500" lnSpcReduction="10000"/>
          </a:bodyPr>
          <a:lstStyle/>
          <a:p>
            <a:pPr algn="r" rtl="1">
              <a:buNone/>
            </a:pPr>
            <a:r>
              <a:rPr lang="ar-SA" b="1" dirty="0" smtClean="0"/>
              <a:t>العنصر الشخصي:</a:t>
            </a:r>
            <a:endParaRPr lang="en-US" b="1" dirty="0" smtClean="0"/>
          </a:p>
          <a:p>
            <a:pPr algn="r" rtl="1">
              <a:buNone/>
            </a:pPr>
            <a:r>
              <a:rPr lang="ar-SA" dirty="0" smtClean="0"/>
              <a:t>كافه الافراد والجماعات المنتفعين بالبرنامج الصحي او الذين يتوقع ان يستخدموا هذه الخدمات عند حاجتهم له</a:t>
            </a:r>
            <a:endParaRPr lang="en-US" dirty="0" smtClean="0"/>
          </a:p>
          <a:p>
            <a:pPr algn="r" rtl="1">
              <a:buNone/>
            </a:pPr>
            <a:r>
              <a:rPr lang="ar-SA" b="1" dirty="0" smtClean="0"/>
              <a:t>العنصر المهني:</a:t>
            </a:r>
            <a:endParaRPr lang="en-US" b="1" dirty="0" smtClean="0"/>
          </a:p>
          <a:p>
            <a:pPr algn="r" rtl="1">
              <a:buNone/>
            </a:pPr>
            <a:r>
              <a:rPr lang="ar-SA" dirty="0" smtClean="0"/>
              <a:t>كافه المهنيين الصحيين الذين يقدمون الخدمه الصحيه بما في ذلك المهن الصحيه المسانده فلم تعد تقوم على علاقه ثنائيه بين المريض والطبيب بل اصبح عمليه تنظيميه تقوم على مجهودات وانشطه مجموعه متعدده الاختصاصات</a:t>
            </a:r>
          </a:p>
          <a:p>
            <a:pPr algn="r" rtl="1">
              <a:buNone/>
            </a:pPr>
            <a:r>
              <a:rPr lang="ar-SA" b="1" dirty="0" smtClean="0"/>
              <a:t>العنصر الاجتماعي او المؤسسي:</a:t>
            </a:r>
            <a:endParaRPr lang="en-US" b="1" dirty="0" smtClean="0"/>
          </a:p>
          <a:p>
            <a:pPr algn="r" rtl="1">
              <a:buNone/>
            </a:pPr>
            <a:r>
              <a:rPr lang="ar-SA" dirty="0" smtClean="0"/>
              <a:t>كافه المؤسسات الصحيه العامه منها والخاصه والتي تقوم على انتاج وتقديم الخدمات الرعايه الطبيه ويمكن تقسيمها الى قسمين:</a:t>
            </a:r>
            <a:endParaRPr lang="en-US" dirty="0" smtClean="0"/>
          </a:p>
          <a:p>
            <a:pPr lvl="0" algn="r" rtl="1">
              <a:buNone/>
            </a:pPr>
            <a:r>
              <a:rPr lang="ar-SA" dirty="0" smtClean="0"/>
              <a:t>مؤسسات خدمات المرضى الداخليين</a:t>
            </a:r>
            <a:endParaRPr lang="en-US" dirty="0" smtClean="0"/>
          </a:p>
          <a:p>
            <a:pPr lvl="0" algn="r" rtl="1">
              <a:buNone/>
            </a:pPr>
            <a:r>
              <a:rPr lang="ar-SA" dirty="0" smtClean="0"/>
              <a:t>مؤسسات خدمات المرضى الخارجيين</a:t>
            </a:r>
            <a:endParaRPr lang="en-US" dirty="0" smtClean="0"/>
          </a:p>
          <a:p>
            <a:pPr algn="r" rtl="1">
              <a:buNone/>
            </a:pPr>
            <a:r>
              <a:rPr lang="ar-SA" dirty="0" smtClean="0"/>
              <a:t>وتعتبر من اهم المؤسسات الصحيه التي تقدم خدمات الرعايه الطبيه</a:t>
            </a:r>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400800"/>
          </a:xfrm>
        </p:spPr>
        <p:txBody>
          <a:bodyPr>
            <a:normAutofit fontScale="92500" lnSpcReduction="10000"/>
          </a:bodyPr>
          <a:lstStyle/>
          <a:p>
            <a:pPr algn="r" rtl="1">
              <a:buNone/>
            </a:pPr>
            <a:r>
              <a:rPr lang="ar-SA" b="1" dirty="0" smtClean="0"/>
              <a:t>العنصر التنظيمي:	</a:t>
            </a:r>
            <a:endParaRPr lang="en-US" b="1" dirty="0" smtClean="0"/>
          </a:p>
          <a:p>
            <a:pPr algn="r" rtl="1">
              <a:buNone/>
            </a:pPr>
            <a:r>
              <a:rPr lang="ar-SA" dirty="0" smtClean="0"/>
              <a:t>مجموعه الاجراءات والترتيبات المطلوبه لتنظيم وتنسيق الانشطه المختلفه لفريق الرعايه الطبيه ويتطلب ذلك:</a:t>
            </a:r>
            <a:endParaRPr lang="en-US" dirty="0" smtClean="0"/>
          </a:p>
          <a:p>
            <a:pPr marL="514350" indent="-514350" algn="r" rtl="1">
              <a:buFont typeface="+mj-lt"/>
              <a:buAutoNum type="arabicPeriod"/>
            </a:pPr>
            <a:r>
              <a:rPr lang="ar-SA" dirty="0" smtClean="0"/>
              <a:t>تحديد مستويات الرعايه الطبيه وتوضيح العلاقه بينهما وتنسيق انشطتها .</a:t>
            </a:r>
            <a:endParaRPr lang="en-US" dirty="0" smtClean="0"/>
          </a:p>
          <a:p>
            <a:pPr marL="514350" indent="-514350" algn="r" rtl="1">
              <a:buFont typeface="+mj-lt"/>
              <a:buAutoNum type="arabicPeriod"/>
            </a:pPr>
            <a:r>
              <a:rPr lang="ar-SA" dirty="0" smtClean="0"/>
              <a:t>نظام تحويل فعال بين مستويات الرعايه المختلفه لضمان استمراريه الرعايه وفعاليتها</a:t>
            </a:r>
            <a:endParaRPr lang="en-US" dirty="0" smtClean="0"/>
          </a:p>
          <a:p>
            <a:pPr marL="514350" indent="-514350" algn="r" rtl="1">
              <a:buFont typeface="+mj-lt"/>
              <a:buAutoNum type="arabicPeriod"/>
            </a:pPr>
            <a:r>
              <a:rPr lang="ar-SA" dirty="0" smtClean="0"/>
              <a:t>نظام جيد للتسجيل الصحي لتنظيم عمليه استخدام الخدمات في المكان والزمان الصحيح وحسب الحاجه</a:t>
            </a:r>
            <a:endParaRPr lang="en-US" dirty="0" smtClean="0"/>
          </a:p>
          <a:p>
            <a:pPr marL="514350" indent="-514350" algn="r" rtl="1">
              <a:buFont typeface="+mj-lt"/>
              <a:buAutoNum type="arabicPeriod"/>
            </a:pPr>
            <a:r>
              <a:rPr lang="ar-SA" dirty="0" smtClean="0"/>
              <a:t>تنظيم خدمات الرعايه الصحيه على اساس اقليمي</a:t>
            </a:r>
            <a:endParaRPr lang="en-US" dirty="0" smtClean="0"/>
          </a:p>
          <a:p>
            <a:pPr marL="514350" indent="-514350" algn="r" rtl="1">
              <a:buFont typeface="+mj-lt"/>
              <a:buAutoNum type="arabicPeriod"/>
            </a:pPr>
            <a:r>
              <a:rPr lang="ar-SA" dirty="0" smtClean="0"/>
              <a:t>نظام قومي شامل للتأمين الصحي يشمل كافه المواطنين أو الطبقات الاقل حظاَ من الناحيه الاقتصاديه</a:t>
            </a:r>
            <a:endParaRPr lang="en-US" dirty="0" smtClean="0"/>
          </a:p>
          <a:p>
            <a:pPr marL="514350" indent="-514350" algn="r" rtl="1">
              <a:buFont typeface="+mj-lt"/>
              <a:buAutoNum type="arabicPeriod"/>
            </a:pPr>
            <a:r>
              <a:rPr lang="ar-SA" dirty="0" smtClean="0"/>
              <a:t>نظام تقويم ورقابه فعال لضمان تقديم خدمات جيده باقل كلفه ممكنه</a:t>
            </a:r>
            <a:endParaRPr lang="en-US" dirty="0" smtClean="0"/>
          </a:p>
          <a:p>
            <a:pPr algn="l" rtl="1">
              <a:buNone/>
            </a:pPr>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305800" cy="6477000"/>
          </a:xfrm>
        </p:spPr>
        <p:txBody>
          <a:bodyPr/>
          <a:lstStyle/>
          <a:p>
            <a:pPr algn="r" rtl="1">
              <a:buNone/>
            </a:pPr>
            <a:r>
              <a:rPr lang="ar-SA" b="1" dirty="0" smtClean="0"/>
              <a:t>الاداره:</a:t>
            </a:r>
            <a:endParaRPr lang="en-US" b="1" dirty="0" smtClean="0"/>
          </a:p>
          <a:p>
            <a:pPr algn="r" rtl="1">
              <a:buNone/>
            </a:pPr>
            <a:r>
              <a:rPr lang="ar-SA" dirty="0" smtClean="0"/>
              <a:t>نظرا لتعقيد تعدد العناصر المشاركه والاطار التنظيمي والمؤسسي الذي يجمع المستهلكين والمزودين معا والحاجه الماسه الى تنظيم وتنسيق هذه الانشطه المتعدده التي تقوم على مدخل الفريق التي تقوم على هذه الخدمات وتعود اهميه الاداره في مجال خدمات الرعايه الطبيه الى عده عوامل:</a:t>
            </a:r>
            <a:endParaRPr lang="en-US" dirty="0" smtClean="0"/>
          </a:p>
          <a:p>
            <a:pPr marL="514350" indent="-514350" algn="r" rtl="1">
              <a:buFont typeface="+mj-lt"/>
              <a:buAutoNum type="arabicPeriod"/>
            </a:pPr>
            <a:r>
              <a:rPr lang="ar-SA" dirty="0" smtClean="0"/>
              <a:t>الطبيعه المعقده والمركبه للرعايه الطبيه الحديثه</a:t>
            </a:r>
            <a:endParaRPr lang="en-US" dirty="0" smtClean="0"/>
          </a:p>
          <a:p>
            <a:pPr marL="514350" indent="-514350" algn="r" rtl="1">
              <a:buFont typeface="+mj-lt"/>
              <a:buAutoNum type="arabicPeriod"/>
            </a:pPr>
            <a:r>
              <a:rPr lang="ar-SA" dirty="0" smtClean="0"/>
              <a:t>ندره ومحدوديه الموارد المتاحه وارتفاع تكلفتها</a:t>
            </a:r>
            <a:endParaRPr lang="en-US" dirty="0" smtClean="0"/>
          </a:p>
          <a:p>
            <a:pPr algn="r">
              <a:buNone/>
            </a:pPr>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10600" cy="6858000"/>
          </a:xfrm>
        </p:spPr>
        <p:txBody>
          <a:bodyPr>
            <a:normAutofit fontScale="92500" lnSpcReduction="20000"/>
          </a:bodyPr>
          <a:lstStyle/>
          <a:p>
            <a:pPr algn="r" rtl="1">
              <a:buNone/>
            </a:pPr>
            <a:r>
              <a:rPr lang="ar-SA" sz="3900" b="1" u="sng" dirty="0" smtClean="0"/>
              <a:t>أركان جودة الرعايه الطبيه:  </a:t>
            </a:r>
            <a:endParaRPr lang="en-US" sz="3900" b="1" u="sng" dirty="0" smtClean="0"/>
          </a:p>
          <a:p>
            <a:pPr marL="514350" indent="-514350" algn="r" rtl="1">
              <a:buNone/>
            </a:pPr>
            <a:r>
              <a:rPr lang="ar-SA" dirty="0" smtClean="0"/>
              <a:t>تواجد الخدمات :</a:t>
            </a:r>
            <a:endParaRPr lang="en-US" dirty="0" smtClean="0"/>
          </a:p>
          <a:p>
            <a:pPr marL="514350" indent="-514350" algn="r" rtl="1">
              <a:buFont typeface="+mj-lt"/>
              <a:buAutoNum type="arabicPeriod"/>
            </a:pPr>
            <a:r>
              <a:rPr lang="ar-SA" dirty="0" smtClean="0"/>
              <a:t>كفايه الكميه اللازمه لتلبيه الاحتياجات الصحيه للافراد .</a:t>
            </a:r>
            <a:endParaRPr lang="en-US" dirty="0" smtClean="0"/>
          </a:p>
          <a:p>
            <a:pPr marL="514350" indent="-514350" algn="r" rtl="1">
              <a:buFont typeface="+mj-lt"/>
              <a:buAutoNum type="arabicPeriod"/>
            </a:pPr>
            <a:r>
              <a:rPr lang="ar-SA" dirty="0" smtClean="0"/>
              <a:t>سهوله منال الخدمه: يشير الى المدى المتوقع لاستعمال الافراد الخدمات مع الاخذ بالاعتبار العوائق التي تحد من استعمالهم لها</a:t>
            </a:r>
            <a:endParaRPr lang="en-US" dirty="0" smtClean="0"/>
          </a:p>
          <a:p>
            <a:pPr algn="r" rtl="1">
              <a:buNone/>
            </a:pPr>
            <a:r>
              <a:rPr lang="ar-SA" sz="3500" b="1" u="sng" dirty="0" smtClean="0"/>
              <a:t>مدى شروط سهوله المنال للخدمات الجيده  :</a:t>
            </a:r>
            <a:endParaRPr lang="en-US" sz="3500" b="1" u="sng" dirty="0" smtClean="0"/>
          </a:p>
          <a:p>
            <a:pPr marL="514350" indent="-514350" algn="r" rtl="1">
              <a:buNone/>
            </a:pPr>
            <a:r>
              <a:rPr lang="ar-SA" dirty="0" smtClean="0"/>
              <a:t>توفير الخدمات في اماكن تواجد الافراد حيتما امكن</a:t>
            </a:r>
            <a:endParaRPr lang="en-US" dirty="0" smtClean="0"/>
          </a:p>
          <a:p>
            <a:pPr marL="514350" indent="-514350" algn="r" rtl="1">
              <a:buNone/>
            </a:pPr>
            <a:r>
              <a:rPr lang="ar-SA" dirty="0" smtClean="0"/>
              <a:t>ضمان وصول كل فرد الى الخدمه واستعماله لها والانتفاع بالخدمه</a:t>
            </a:r>
            <a:endParaRPr lang="en-US" dirty="0" smtClean="0"/>
          </a:p>
          <a:p>
            <a:pPr marL="514350" indent="-514350" algn="r" rtl="1">
              <a:buNone/>
            </a:pPr>
            <a:r>
              <a:rPr lang="ar-SA" dirty="0" smtClean="0"/>
              <a:t>ازاله أي عوائق قد تحد من وصول الفرد الى الخدمه سواء كانت عوائق ماليه او تنظيميه او اجتماعيه لضمان المساواه والعداله في استعمال الخدمات والانتفاع بها.</a:t>
            </a:r>
          </a:p>
          <a:p>
            <a:pPr marL="514350" indent="-514350" algn="r" rtl="1">
              <a:buFont typeface="+mj-lt"/>
              <a:buAutoNum type="arabicPeriod"/>
            </a:pPr>
            <a:r>
              <a:rPr lang="ar-SA" dirty="0" smtClean="0"/>
              <a:t> عدم توفر الخدمه بالكم الكافي لتلبيه الاحتياجات.</a:t>
            </a:r>
          </a:p>
          <a:p>
            <a:pPr marL="514350" indent="-514350" algn="r" rtl="1">
              <a:buFont typeface="+mj-lt"/>
              <a:buAutoNum type="arabicPeriod"/>
            </a:pPr>
            <a:r>
              <a:rPr lang="ar-SA" dirty="0" smtClean="0"/>
              <a:t>سوء توزيع الخدمه بالمناطق الجغرافيه المختلفه.</a:t>
            </a:r>
          </a:p>
          <a:p>
            <a:pPr marL="514350" indent="-514350" algn="r" rtl="1">
              <a:buFont typeface="+mj-lt"/>
              <a:buAutoNum type="arabicPeriod"/>
            </a:pPr>
            <a:r>
              <a:rPr lang="ar-SA" dirty="0" smtClean="0"/>
              <a:t>عدم توفر الطرق والوسائل المواصلات المناسبه للوصول الى مراكز الخدمات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400800"/>
          </a:xfrm>
        </p:spPr>
        <p:txBody>
          <a:bodyPr>
            <a:normAutofit fontScale="92500" lnSpcReduction="20000"/>
          </a:bodyPr>
          <a:lstStyle/>
          <a:p>
            <a:pPr algn="r" rtl="1"/>
            <a:r>
              <a:rPr lang="ar-JO" dirty="0" smtClean="0"/>
              <a:t>العائق الاجتماعي: فيشير الى العادات والتقاليد الاجتماعيه فيما يتعلق بمفاهيم الصحه والمرض والتي قد تحد من سعي الفرد للحصول على الخدمه كما تشير الى عدم معرفه الفرد فيما يتعلق بكيفيه الوصول الى الخدمه والمكان والزمان الصحيح للوصول فيها.</a:t>
            </a:r>
            <a:endParaRPr lang="ar-SA" dirty="0" smtClean="0"/>
          </a:p>
          <a:p>
            <a:pPr algn="r" rtl="1"/>
            <a:r>
              <a:rPr lang="ar-JO" b="1" dirty="0" smtClean="0"/>
              <a:t>3-	شموليه الرعاية :</a:t>
            </a:r>
            <a:endParaRPr lang="ar-SA" b="1" dirty="0" smtClean="0"/>
          </a:p>
          <a:p>
            <a:pPr algn="r" rtl="1">
              <a:buNone/>
            </a:pPr>
            <a:r>
              <a:rPr lang="ar-SA" b="1" dirty="0" smtClean="0"/>
              <a:t> </a:t>
            </a:r>
            <a:r>
              <a:rPr lang="ar-JO" b="1" dirty="0" smtClean="0"/>
              <a:t>تضمن سولتها وتوفير خدمات الرعايه الطبيه كما يتطلب شموليه الرعايه :</a:t>
            </a:r>
          </a:p>
          <a:p>
            <a:pPr marL="514350" indent="-514350" algn="r" rtl="1">
              <a:buFont typeface="+mj-lt"/>
              <a:buAutoNum type="alphaUcPeriod"/>
            </a:pPr>
            <a:r>
              <a:rPr lang="ar-JO" dirty="0" smtClean="0"/>
              <a:t>عدم تقصير متطلبات الرعايه الطبيه على ما يقدمه الاطباء من خدمات بل لا بد ان تشمل كافه الخدمات </a:t>
            </a:r>
          </a:p>
          <a:p>
            <a:pPr marL="514350" indent="-514350" algn="r" rtl="1">
              <a:buFont typeface="+mj-lt"/>
              <a:buAutoNum type="alphaUcPeriod"/>
            </a:pPr>
            <a:r>
              <a:rPr lang="ar-JO" dirty="0" smtClean="0"/>
              <a:t>توفير كافه منشآت ومؤسسات العلوم الطبيه والعلوم الطبيه المسانده</a:t>
            </a:r>
          </a:p>
          <a:p>
            <a:pPr marL="514350" indent="-514350" algn="r" rtl="1">
              <a:buFont typeface="+mj-lt"/>
              <a:buAutoNum type="alphaUcPeriod"/>
            </a:pPr>
            <a:r>
              <a:rPr lang="ar-JO" dirty="0" smtClean="0"/>
              <a:t>توفير واستعمال كافه الاجهزه والمعدات والمستلزمات الضروريه</a:t>
            </a:r>
          </a:p>
          <a:p>
            <a:pPr marL="514350" indent="-514350" algn="r" rtl="1">
              <a:buFont typeface="+mj-lt"/>
              <a:buAutoNum type="alphaUcPeriod"/>
            </a:pPr>
            <a:r>
              <a:rPr lang="ar-JO" dirty="0" smtClean="0"/>
              <a:t>عدم وجود حدود عليا للرعايه الطبيه</a:t>
            </a:r>
          </a:p>
          <a:p>
            <a:pPr marL="514350" indent="-514350" algn="r" rtl="1">
              <a:buFont typeface="+mj-lt"/>
              <a:buAutoNum type="alphaUcPeriod"/>
            </a:pPr>
            <a:r>
              <a:rPr lang="ar-JO" dirty="0" smtClean="0"/>
              <a:t>التعامل مع المؤثرات الاجتماعيه والبيئيه والاقتصاديه والثقافيه للمريض</a:t>
            </a:r>
            <a:r>
              <a:rPr lang="ar-SA" dirty="0" smtClean="0"/>
              <a:t>.</a:t>
            </a:r>
            <a:endParaRPr lang="ar-JO" dirty="0" smtClean="0"/>
          </a:p>
          <a:p>
            <a:pPr marL="514350" indent="-514350" algn="r" rtl="1">
              <a:buFont typeface="+mj-lt"/>
              <a:buAutoNum type="alphaUcPeriod"/>
            </a:pPr>
            <a:r>
              <a:rPr lang="ar-JO" dirty="0" smtClean="0"/>
              <a:t>التعامل مع المريض كشخص بكليته</a:t>
            </a:r>
            <a:r>
              <a:rPr lang="ar-SA" dirty="0" smtClean="0"/>
              <a:t>.</a:t>
            </a:r>
            <a:endParaRPr lang="ar-JO" dirty="0" smtClean="0"/>
          </a:p>
          <a:p>
            <a:pPr algn="r" rtl="1"/>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a:bodyPr>
          <a:lstStyle/>
          <a:p>
            <a:pPr algn="r" rtl="1"/>
            <a:r>
              <a:rPr lang="ar-SA" b="1" dirty="0" smtClean="0"/>
              <a:t>يشير العائق المادي الى عدم تمكن الفرد من الوصول للخدمه من الاسباب واهمها:</a:t>
            </a:r>
            <a:endParaRPr lang="en-US" b="1" dirty="0" smtClean="0"/>
          </a:p>
          <a:p>
            <a:pPr marL="514350" lvl="0" indent="-514350" algn="r" rtl="1">
              <a:buFont typeface="+mj-lt"/>
              <a:buAutoNum type="arabicPeriod"/>
            </a:pPr>
            <a:r>
              <a:rPr lang="ar-SA" dirty="0" smtClean="0"/>
              <a:t>عدم توفر الخدمه بالكم الكافي لتلبيه الاحتياجات.</a:t>
            </a:r>
            <a:endParaRPr lang="en-US" dirty="0" smtClean="0"/>
          </a:p>
          <a:p>
            <a:pPr marL="514350" lvl="0" indent="-514350" algn="r" rtl="1">
              <a:buFont typeface="+mj-lt"/>
              <a:buAutoNum type="arabicPeriod"/>
            </a:pPr>
            <a:r>
              <a:rPr lang="ar-SA" dirty="0" smtClean="0"/>
              <a:t>سوء توزيع الخدمه بالمناطق الجغرافيه المختلفه.</a:t>
            </a:r>
            <a:endParaRPr lang="en-US" dirty="0" smtClean="0"/>
          </a:p>
          <a:p>
            <a:pPr marL="514350" lvl="0" indent="-514350" algn="r" rtl="1">
              <a:buFont typeface="+mj-lt"/>
              <a:buAutoNum type="arabicPeriod"/>
            </a:pPr>
            <a:r>
              <a:rPr lang="ar-SA" dirty="0" smtClean="0"/>
              <a:t>عدم توفر الطرق والوسائل المواصلات المناسبه للوصول الى مراكز الخدمات .</a:t>
            </a:r>
            <a:endParaRPr lang="en-US" dirty="0" smtClean="0"/>
          </a:p>
          <a:p>
            <a:pPr marL="514350" indent="-514350" algn="r" rtl="1">
              <a:buFont typeface="+mj-lt"/>
              <a:buAutoNum type="arabicPeriod"/>
            </a:pPr>
            <a:r>
              <a:rPr lang="ar-SA" dirty="0" smtClean="0"/>
              <a:t>اما العائق الاجتماعي: فيشير الى العادات والتقاليد الاجتماعيه فيما يتعلق بمفاهيم الصحه والمرض والتي قد تحد من سعي الفرد للحصول على الخدمه كما تشير الى عدم معرفه الفرد فيما يتعلق بكيفيه الوصول الى الخدمه والمكان والزمان الصحيح للوصول فيها.</a:t>
            </a:r>
            <a:endParaRPr lang="en-US" dirty="0" smtClean="0"/>
          </a:p>
          <a:p>
            <a:pPr algn="r" rtl="1"/>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305800" cy="6096000"/>
          </a:xfrm>
        </p:spPr>
        <p:txBody>
          <a:bodyPr/>
          <a:lstStyle/>
          <a:p>
            <a:pPr algn="r" rtl="1">
              <a:buNone/>
            </a:pPr>
            <a:r>
              <a:rPr lang="ar-JO" b="1" dirty="0" smtClean="0"/>
              <a:t>4-	إستمراريه الرعايه:</a:t>
            </a:r>
            <a:endParaRPr lang="ar-SA" b="1" dirty="0" smtClean="0"/>
          </a:p>
          <a:p>
            <a:pPr marL="514350" indent="-514350" algn="r" rtl="1">
              <a:buFont typeface="+mj-lt"/>
              <a:buAutoNum type="alphaLcParenR"/>
            </a:pPr>
            <a:r>
              <a:rPr lang="ar-JO" dirty="0" smtClean="0"/>
              <a:t>وجود مصدر مركزي لرعايه الفرد يتحمل المسئوليه الاولى لصحه المريض</a:t>
            </a:r>
          </a:p>
          <a:p>
            <a:pPr marL="514350" indent="-514350" algn="r" rtl="1">
              <a:buFont typeface="+mj-lt"/>
              <a:buAutoNum type="alphaLcParenR"/>
            </a:pPr>
            <a:r>
              <a:rPr lang="ar-JO" dirty="0" smtClean="0"/>
              <a:t>استمراريه رعايه الفرد من قبل المصدر المناسب لحالته المرضيه </a:t>
            </a:r>
          </a:p>
          <a:p>
            <a:pPr marL="514350" indent="-514350" algn="r" rtl="1">
              <a:buFont typeface="+mj-lt"/>
              <a:buAutoNum type="alphaLcParenR"/>
            </a:pPr>
            <a:r>
              <a:rPr lang="ar-JO" dirty="0" smtClean="0"/>
              <a:t>وجود نظام تغذيه راجعه للمعلومات بين المستويات المختلفه للرعايه ومصادرها المتعدده</a:t>
            </a:r>
          </a:p>
          <a:p>
            <a:pPr marL="514350" indent="-514350" algn="r" rtl="1">
              <a:buFont typeface="+mj-lt"/>
              <a:buAutoNum type="alphaLcParenR"/>
            </a:pPr>
            <a:r>
              <a:rPr lang="ar-JO" dirty="0" smtClean="0"/>
              <a:t>وجود درجه عاليه من التنسيق والتعاون بين المستويات المختلفه للرعايه والمصادر المتعدده التي تزود به الخدمات</a:t>
            </a:r>
            <a:endParaRPr lang="ar-SA" dirty="0" smtClean="0"/>
          </a:p>
          <a:p>
            <a:pPr marL="514350" indent="-514350" algn="r" rtl="1">
              <a:buFont typeface="+mj-lt"/>
              <a:buAutoNum type="alphaLcParenR"/>
            </a:pPr>
            <a:r>
              <a:rPr lang="ar-JO" dirty="0" smtClean="0"/>
              <a:t>	وجود سجل صحي شامل وموحد لكل مريض</a:t>
            </a:r>
          </a:p>
          <a:p>
            <a:pPr algn="r" rtl="1"/>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lnSpcReduction="10000"/>
          </a:bodyPr>
          <a:lstStyle/>
          <a:p>
            <a:pPr algn="r" rtl="1"/>
            <a:r>
              <a:rPr lang="ar-SA" b="1" u="sng" dirty="0" smtClean="0"/>
              <a:t>كفاءة الخدمه:</a:t>
            </a:r>
            <a:endParaRPr lang="en-US" b="1" u="sng" dirty="0" smtClean="0"/>
          </a:p>
          <a:p>
            <a:pPr marL="514350" indent="-514350" algn="r" rtl="1">
              <a:buFont typeface="+mj-lt"/>
              <a:buAutoNum type="arabicPeriod"/>
            </a:pPr>
            <a:r>
              <a:rPr lang="ar-SA" dirty="0" smtClean="0"/>
              <a:t>حسن تنظيم الموراد المتاحه للقطاع الصحي واستخدامها بشكل امثل من خلال التخطيط والتنظيم وتمويل الخدمات ويحقق التالي:</a:t>
            </a:r>
            <a:endParaRPr lang="en-US" dirty="0" smtClean="0"/>
          </a:p>
          <a:p>
            <a:pPr marL="514350" lvl="0" indent="-514350" algn="r" rtl="1">
              <a:buFont typeface="+mj-lt"/>
              <a:buAutoNum type="arabicPeriod"/>
            </a:pPr>
            <a:r>
              <a:rPr lang="ar-SA" dirty="0" smtClean="0"/>
              <a:t>عداله توزيع وتمويل الخدمات بين المناطق الجغرافيا المختلفه تبعا لاحتياجات الصحيه الفعليه</a:t>
            </a:r>
            <a:endParaRPr lang="en-US" dirty="0" smtClean="0"/>
          </a:p>
          <a:p>
            <a:pPr marL="514350" lvl="0" indent="-514350" algn="r" rtl="1">
              <a:buFont typeface="+mj-lt"/>
              <a:buAutoNum type="arabicPeriod"/>
            </a:pPr>
            <a:r>
              <a:rPr lang="ar-SA" dirty="0" smtClean="0"/>
              <a:t>تحقيق اقصى درجه من التنسيق والتعاون بين المستويات المختلفه لخدمات الرعايه الصحيه والمصادر المتعدده التي تقدم هذه الخدمات</a:t>
            </a:r>
            <a:endParaRPr lang="en-US" dirty="0" smtClean="0"/>
          </a:p>
          <a:p>
            <a:pPr marL="514350" lvl="0" indent="-514350" algn="r" rtl="1">
              <a:buFont typeface="+mj-lt"/>
              <a:buAutoNum type="arabicPeriod"/>
            </a:pPr>
            <a:r>
              <a:rPr lang="ar-SA" dirty="0" smtClean="0"/>
              <a:t>تجنب ازدواجيه الخدمات والاستثمار الغير ضروري فيها.</a:t>
            </a:r>
            <a:endParaRPr lang="en-US" dirty="0" smtClean="0"/>
          </a:p>
          <a:p>
            <a:pPr algn="r" rtl="1"/>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10000"/>
          </a:bodyPr>
          <a:lstStyle/>
          <a:p>
            <a:pPr algn="r" rtl="1"/>
            <a:r>
              <a:rPr lang="ar-JO" b="1" dirty="0" smtClean="0"/>
              <a:t>جوده الخدمات </a:t>
            </a:r>
            <a:r>
              <a:rPr lang="ar-SA" b="1" dirty="0" smtClean="0"/>
              <a:t>:</a:t>
            </a:r>
          </a:p>
          <a:p>
            <a:pPr marL="514350" indent="-514350" algn="r" rtl="1">
              <a:buFont typeface="+mj-lt"/>
              <a:buAutoNum type="arabicPeriod"/>
            </a:pPr>
            <a:r>
              <a:rPr lang="ar-JO" dirty="0" smtClean="0"/>
              <a:t>يعتبر من المفاهيم الغامضه والتي تستعصي عليه التعريف والقياس الدقيق ومفهوم الجوده يتضمن جانبين :</a:t>
            </a:r>
          </a:p>
          <a:p>
            <a:pPr marL="514350" indent="-514350" algn="r" rtl="1">
              <a:buFont typeface="+mj-lt"/>
              <a:buAutoNum type="arabicPeriod"/>
            </a:pPr>
            <a:r>
              <a:rPr lang="ar-JO" dirty="0" smtClean="0"/>
              <a:t>فنيه الرعايه: او الجانب المعرفي التكنلوجي ويمثل المعارف والمهارات والخبرات ودرجه التقدم العلمي المتوفر للرعايه الطبيه والتقنيات والاساليب المستعمله .</a:t>
            </a:r>
          </a:p>
          <a:p>
            <a:pPr marL="514350" indent="-514350" algn="r" rtl="1">
              <a:buFont typeface="+mj-lt"/>
              <a:buAutoNum type="arabicPeriod"/>
            </a:pPr>
            <a:r>
              <a:rPr lang="ar-JO" dirty="0" smtClean="0"/>
              <a:t>فن الرعايه : او الجانب السلوكي للرعايه ويشير الى سلوكيات مزودي الخدمه وفن تعاملهم مع مستهلكي الخدمات . لم يلقى هذه الفن الاهتمام الكافي من قبل المهتمين بجوده الخدمه حيث ينصب الاهتمام على تركيز على الجانب التكنلوجي والمعرفي للرعايه الطبيه .</a:t>
            </a:r>
            <a:endParaRPr lang="ar-JO"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382000" cy="6172200"/>
          </a:xfrm>
        </p:spPr>
        <p:txBody>
          <a:bodyPr/>
          <a:lstStyle/>
          <a:p>
            <a:pPr algn="r" rtl="1"/>
            <a:r>
              <a:rPr lang="ar-SA" sz="4000" b="1" u="sng" dirty="0" smtClean="0"/>
              <a:t>مدى </a:t>
            </a:r>
            <a:r>
              <a:rPr lang="ar-JO" sz="4000" b="1" u="sng" dirty="0" smtClean="0"/>
              <a:t>تاثر جوده الرعايه </a:t>
            </a:r>
            <a:r>
              <a:rPr lang="ar-SA" sz="4000" b="1" u="sng" dirty="0" smtClean="0"/>
              <a:t>الصحية </a:t>
            </a:r>
            <a:r>
              <a:rPr lang="ar-JO" sz="4000" b="1" u="sng" dirty="0" smtClean="0"/>
              <a:t>:</a:t>
            </a:r>
          </a:p>
          <a:p>
            <a:pPr marL="514350" indent="-514350" algn="r" rtl="1">
              <a:buFont typeface="+mj-lt"/>
              <a:buAutoNum type="arabicPeriod"/>
            </a:pPr>
            <a:r>
              <a:rPr lang="ar-JO" sz="4000" dirty="0" smtClean="0">
                <a:cs typeface="Akhbar MT" pitchFamily="2" charset="-78"/>
              </a:rPr>
              <a:t>الكفاءه المهنيه لمزودي الخدمه الطبيه المؤثره في جوده الرعايه</a:t>
            </a:r>
            <a:r>
              <a:rPr lang="ar-SA" sz="4000" dirty="0" smtClean="0">
                <a:cs typeface="Akhbar MT" pitchFamily="2" charset="-78"/>
              </a:rPr>
              <a:t>.</a:t>
            </a:r>
            <a:endParaRPr lang="ar-JO" sz="4000" dirty="0" smtClean="0">
              <a:cs typeface="Akhbar MT" pitchFamily="2" charset="-78"/>
            </a:endParaRPr>
          </a:p>
          <a:p>
            <a:pPr marL="514350" indent="-514350" algn="r" rtl="1">
              <a:buFont typeface="+mj-lt"/>
              <a:buAutoNum type="arabicPeriod"/>
            </a:pPr>
            <a:r>
              <a:rPr lang="ar-JO" sz="4000" dirty="0" smtClean="0">
                <a:cs typeface="Akhbar MT" pitchFamily="2" charset="-78"/>
              </a:rPr>
              <a:t>مدى توفر خدمات الرعايه بالكم والكيف المطلوب</a:t>
            </a:r>
          </a:p>
          <a:p>
            <a:pPr marL="514350" indent="-514350" algn="r" rtl="1">
              <a:buFont typeface="+mj-lt"/>
              <a:buAutoNum type="arabicPeriod"/>
            </a:pPr>
            <a:r>
              <a:rPr lang="ar-JO" sz="4000" dirty="0" smtClean="0">
                <a:cs typeface="Akhbar MT" pitchFamily="2" charset="-78"/>
              </a:rPr>
              <a:t>مدى توفر الاجهزة والمعدات والمستلزمات الضروريه للرعايه الطبيه</a:t>
            </a:r>
            <a:r>
              <a:rPr lang="ar-SA" sz="4000" dirty="0" smtClean="0">
                <a:cs typeface="Akhbar MT" pitchFamily="2" charset="-78"/>
              </a:rPr>
              <a:t>.</a:t>
            </a:r>
            <a:endParaRPr lang="ar-JO" sz="4000" dirty="0" smtClean="0">
              <a:cs typeface="Akhbar MT" pitchFamily="2" charset="-78"/>
            </a:endParaRPr>
          </a:p>
          <a:p>
            <a:pPr marL="514350" indent="-514350" algn="r" rtl="1">
              <a:buFont typeface="+mj-lt"/>
              <a:buAutoNum type="arabicPeriod"/>
            </a:pPr>
            <a:r>
              <a:rPr lang="ar-JO" sz="4000" dirty="0" smtClean="0">
                <a:cs typeface="Akhbar MT" pitchFamily="2" charset="-78"/>
              </a:rPr>
              <a:t>مدى التركيز على الجانب السلوكي للرعايه الطبيه</a:t>
            </a:r>
            <a:r>
              <a:rPr lang="ar-SA" sz="4000" dirty="0" smtClean="0">
                <a:cs typeface="Akhbar MT" pitchFamily="2" charset="-78"/>
              </a:rPr>
              <a:t>.</a:t>
            </a:r>
            <a:endParaRPr lang="ar-JO" sz="4000" dirty="0" smtClean="0">
              <a:cs typeface="Akhbar MT" pitchFamily="2"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990600"/>
          </a:xfrm>
        </p:spPr>
        <p:txBody>
          <a:bodyPr>
            <a:normAutofit/>
          </a:bodyPr>
          <a:lstStyle/>
          <a:p>
            <a:r>
              <a:rPr lang="ar-SA" sz="4800" b="1" dirty="0">
                <a:cs typeface="Akhbar MT" pitchFamily="2" charset="-78"/>
              </a:rPr>
              <a:t>الفرق بين </a:t>
            </a:r>
            <a:r>
              <a:rPr lang="ar-SA" sz="4800" b="1" dirty="0" smtClean="0">
                <a:cs typeface="Akhbar MT" pitchFamily="2" charset="-78"/>
              </a:rPr>
              <a:t>الإدارات الصحية والادارات الأخرى :</a:t>
            </a:r>
            <a:endParaRPr lang="en-US" sz="4800" b="1" dirty="0">
              <a:cs typeface="Akhbar MT" pitchFamily="2" charset="-78"/>
            </a:endParaRPr>
          </a:p>
        </p:txBody>
      </p:sp>
      <p:sp>
        <p:nvSpPr>
          <p:cNvPr id="3" name="Content Placeholder 2"/>
          <p:cNvSpPr>
            <a:spLocks noGrp="1"/>
          </p:cNvSpPr>
          <p:nvPr>
            <p:ph idx="1"/>
          </p:nvPr>
        </p:nvSpPr>
        <p:spPr>
          <a:xfrm>
            <a:off x="228600" y="914400"/>
            <a:ext cx="8610600" cy="6172200"/>
          </a:xfrm>
        </p:spPr>
        <p:txBody>
          <a:bodyPr>
            <a:normAutofit/>
          </a:bodyPr>
          <a:lstStyle/>
          <a:p>
            <a:pPr lvl="0" algn="r" rtl="1">
              <a:buNone/>
            </a:pPr>
            <a:r>
              <a:rPr lang="ar-SA" b="1" dirty="0" smtClean="0">
                <a:cs typeface="Akhbar MT" pitchFamily="2" charset="-78"/>
              </a:rPr>
              <a:t>1- محدودية </a:t>
            </a:r>
            <a:r>
              <a:rPr lang="ar-SA" b="1" dirty="0">
                <a:cs typeface="Akhbar MT" pitchFamily="2" charset="-78"/>
              </a:rPr>
              <a:t>الموارد </a:t>
            </a:r>
            <a:r>
              <a:rPr lang="ar-SA" b="1" dirty="0" smtClean="0">
                <a:cs typeface="Akhbar MT" pitchFamily="2" charset="-78"/>
              </a:rPr>
              <a:t>المتاحة </a:t>
            </a:r>
            <a:r>
              <a:rPr lang="ar-SA" b="1" dirty="0">
                <a:cs typeface="Akhbar MT" pitchFamily="2" charset="-78"/>
              </a:rPr>
              <a:t>وكلفتها </a:t>
            </a:r>
            <a:r>
              <a:rPr lang="ar-SA" b="1" dirty="0" smtClean="0">
                <a:cs typeface="Akhbar MT" pitchFamily="2" charset="-78"/>
              </a:rPr>
              <a:t>العالية في المقابل الطلب </a:t>
            </a:r>
            <a:r>
              <a:rPr lang="ar-SA" b="1" dirty="0">
                <a:cs typeface="Akhbar MT" pitchFamily="2" charset="-78"/>
              </a:rPr>
              <a:t>الكبير على هذه الموارد مما يعني ان المدير الصحي يقدم الكثير بالقليل المتوفر لديه.</a:t>
            </a:r>
            <a:endParaRPr lang="en-US" b="1" dirty="0">
              <a:cs typeface="Akhbar MT" pitchFamily="2" charset="-78"/>
            </a:endParaRPr>
          </a:p>
          <a:p>
            <a:pPr lvl="0" algn="r" rtl="1"/>
            <a:r>
              <a:rPr lang="ar-SA" b="1" dirty="0">
                <a:cs typeface="Akhbar MT" pitchFamily="2" charset="-78"/>
              </a:rPr>
              <a:t>التوقعات </a:t>
            </a:r>
            <a:r>
              <a:rPr lang="ar-SA" b="1" dirty="0" smtClean="0">
                <a:cs typeface="Akhbar MT" pitchFamily="2" charset="-78"/>
              </a:rPr>
              <a:t>العاليه لمستهلكي </a:t>
            </a:r>
            <a:r>
              <a:rPr lang="ar-SA" b="1" dirty="0">
                <a:cs typeface="Akhbar MT" pitchFamily="2" charset="-78"/>
              </a:rPr>
              <a:t>الخدمات </a:t>
            </a:r>
            <a:r>
              <a:rPr lang="ar-SA" b="1" dirty="0" smtClean="0">
                <a:cs typeface="Akhbar MT" pitchFamily="2" charset="-78"/>
              </a:rPr>
              <a:t>الصحيه فيتوقعون </a:t>
            </a:r>
            <a:r>
              <a:rPr lang="ar-SA" b="1" dirty="0">
                <a:cs typeface="Akhbar MT" pitchFamily="2" charset="-78"/>
              </a:rPr>
              <a:t>المعجزات من الطب </a:t>
            </a:r>
            <a:r>
              <a:rPr lang="ar-SA" b="1" dirty="0" smtClean="0">
                <a:cs typeface="Akhbar MT" pitchFamily="2" charset="-78"/>
              </a:rPr>
              <a:t>وهم غير راضين </a:t>
            </a:r>
            <a:r>
              <a:rPr lang="ar-SA" b="1" dirty="0">
                <a:cs typeface="Akhbar MT" pitchFamily="2" charset="-78"/>
              </a:rPr>
              <a:t>عن جوده </a:t>
            </a:r>
            <a:r>
              <a:rPr lang="ar-SA" b="1" dirty="0" smtClean="0">
                <a:cs typeface="Akhbar MT" pitchFamily="2" charset="-78"/>
              </a:rPr>
              <a:t>ما يستهلكونه من الخدمات </a:t>
            </a:r>
            <a:r>
              <a:rPr lang="ar-SA" b="1" dirty="0">
                <a:cs typeface="Akhbar MT" pitchFamily="2" charset="-78"/>
              </a:rPr>
              <a:t>.</a:t>
            </a:r>
            <a:endParaRPr lang="en-US" b="1" dirty="0">
              <a:cs typeface="Akhbar MT" pitchFamily="2" charset="-78"/>
            </a:endParaRPr>
          </a:p>
          <a:p>
            <a:pPr lvl="0" algn="r" rtl="1"/>
            <a:r>
              <a:rPr lang="ar-SA" b="1" dirty="0">
                <a:cs typeface="Akhbar MT" pitchFamily="2" charset="-78"/>
              </a:rPr>
              <a:t>التصاعد المستمر في كلفه </a:t>
            </a:r>
            <a:r>
              <a:rPr lang="ar-SA" b="1" dirty="0" err="1">
                <a:cs typeface="Akhbar MT" pitchFamily="2" charset="-78"/>
              </a:rPr>
              <a:t>الخدمه</a:t>
            </a:r>
            <a:r>
              <a:rPr lang="ar-SA" b="1" dirty="0">
                <a:cs typeface="Akhbar MT" pitchFamily="2" charset="-78"/>
              </a:rPr>
              <a:t> وما يصاحبه من عدم الرضا من جانب ممول الخدمات من أي </a:t>
            </a:r>
            <a:r>
              <a:rPr lang="ar-SA" b="1" dirty="0" err="1">
                <a:cs typeface="Akhbar MT" pitchFamily="2" charset="-78"/>
              </a:rPr>
              <a:t>جهه</a:t>
            </a:r>
            <a:r>
              <a:rPr lang="ar-SA" b="1" dirty="0" smtClean="0">
                <a:cs typeface="Akhbar MT" pitchFamily="2" charset="-78"/>
              </a:rPr>
              <a:t>.</a:t>
            </a:r>
          </a:p>
          <a:p>
            <a:pPr lvl="0" algn="r" rtl="1"/>
            <a:r>
              <a:rPr lang="ar-SA" b="1" dirty="0" smtClean="0">
                <a:cs typeface="Akhbar MT" pitchFamily="2" charset="-78"/>
              </a:rPr>
              <a:t>عدم الرضا </a:t>
            </a:r>
            <a:r>
              <a:rPr lang="ar-SA" b="1" dirty="0">
                <a:cs typeface="Akhbar MT" pitchFamily="2" charset="-78"/>
              </a:rPr>
              <a:t>بسبب ضغط العمل وزياده الطلب على </a:t>
            </a:r>
            <a:r>
              <a:rPr lang="ar-SA" b="1" dirty="0" smtClean="0">
                <a:cs typeface="Akhbar MT" pitchFamily="2" charset="-78"/>
              </a:rPr>
              <a:t>الخدمه من قبل الأطباء والممرضات  بسبب تدني </a:t>
            </a:r>
            <a:r>
              <a:rPr lang="ar-SA" b="1" dirty="0">
                <a:cs typeface="Akhbar MT" pitchFamily="2" charset="-78"/>
              </a:rPr>
              <a:t>الاجور مما ينعكس سلبا على المعنويات .</a:t>
            </a:r>
            <a:endParaRPr lang="en-US" b="1" dirty="0">
              <a:cs typeface="Akhbar MT" pitchFamily="2" charset="-78"/>
            </a:endParaRPr>
          </a:p>
          <a:p>
            <a:pPr lvl="0" algn="r" rtl="1"/>
            <a:r>
              <a:rPr lang="ar-SA" b="1" dirty="0">
                <a:cs typeface="Akhbar MT" pitchFamily="2" charset="-78"/>
              </a:rPr>
              <a:t>الاعتبارات الانسانيه </a:t>
            </a:r>
            <a:r>
              <a:rPr lang="ar-SA" b="1" dirty="0" smtClean="0">
                <a:cs typeface="Akhbar MT" pitchFamily="2" charset="-78"/>
              </a:rPr>
              <a:t>والاخلاقيات  الاجتماعيه  </a:t>
            </a:r>
            <a:r>
              <a:rPr lang="ar-SA" b="1" dirty="0">
                <a:cs typeface="Akhbar MT" pitchFamily="2" charset="-78"/>
              </a:rPr>
              <a:t>والمهنيه والتي تضع قيود امام التركيز على الكفاءه وان مجمل هذه القيود تضع المدير الصحي في وضع صعب.</a:t>
            </a:r>
            <a:endParaRPr lang="en-US" b="1" dirty="0">
              <a:cs typeface="Akhbar MT" pitchFamily="2" charset="-78"/>
            </a:endParaRPr>
          </a:p>
          <a:p>
            <a:pPr lvl="0" algn="r" rtl="1"/>
            <a:endParaRPr lang="en-US" dirty="0"/>
          </a:p>
          <a:p>
            <a:pPr algn="r"/>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الفصل الرابع </a:t>
            </a:r>
            <a:endParaRPr lang="en-US" dirty="0"/>
          </a:p>
        </p:txBody>
      </p:sp>
      <p:sp>
        <p:nvSpPr>
          <p:cNvPr id="3" name="Content Placeholder 2"/>
          <p:cNvSpPr>
            <a:spLocks noGrp="1"/>
          </p:cNvSpPr>
          <p:nvPr>
            <p:ph idx="1"/>
          </p:nvPr>
        </p:nvSpPr>
        <p:spPr>
          <a:xfrm>
            <a:off x="228600" y="1600200"/>
            <a:ext cx="8458200" cy="4525963"/>
          </a:xfrm>
        </p:spPr>
        <p:txBody>
          <a:bodyPr>
            <a:normAutofit/>
          </a:bodyPr>
          <a:lstStyle/>
          <a:p>
            <a:pPr algn="r" rtl="1"/>
            <a:r>
              <a:rPr lang="ar-JO" sz="5400" b="1" dirty="0" smtClean="0">
                <a:cs typeface="Akhbar MT" pitchFamily="2" charset="-78"/>
              </a:rPr>
              <a:t>التخطيط الاستراتيجي في المنظمات الصحي</a:t>
            </a:r>
            <a:r>
              <a:rPr lang="ar-SA" sz="5400" b="1" dirty="0" smtClean="0">
                <a:cs typeface="Akhbar MT" pitchFamily="2" charset="-78"/>
              </a:rPr>
              <a:t>ة:</a:t>
            </a:r>
            <a:endParaRPr lang="en-US" sz="5400" dirty="0">
              <a:cs typeface="Akhbar MT" pitchFamily="2" charset="-78"/>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868362"/>
          </a:xfrm>
        </p:spPr>
        <p:txBody>
          <a:bodyPr>
            <a:normAutofit/>
          </a:bodyPr>
          <a:lstStyle/>
          <a:p>
            <a:r>
              <a:rPr lang="ar-JO" b="1" dirty="0" smtClean="0"/>
              <a:t>التخطيط الاستراتيجي في المنظمات الصحي</a:t>
            </a:r>
            <a:r>
              <a:rPr lang="ar-SA" b="1" dirty="0" smtClean="0"/>
              <a:t>ة:</a:t>
            </a:r>
            <a:endParaRPr lang="en-US" dirty="0"/>
          </a:p>
        </p:txBody>
      </p:sp>
      <p:sp>
        <p:nvSpPr>
          <p:cNvPr id="3" name="Content Placeholder 2"/>
          <p:cNvSpPr>
            <a:spLocks noGrp="1"/>
          </p:cNvSpPr>
          <p:nvPr>
            <p:ph idx="1"/>
          </p:nvPr>
        </p:nvSpPr>
        <p:spPr>
          <a:xfrm>
            <a:off x="0" y="685800"/>
            <a:ext cx="8991600" cy="6172200"/>
          </a:xfrm>
        </p:spPr>
        <p:txBody>
          <a:bodyPr>
            <a:noAutofit/>
          </a:bodyPr>
          <a:lstStyle/>
          <a:p>
            <a:pPr algn="r" rtl="1"/>
            <a:r>
              <a:rPr lang="ar-JO" b="1" dirty="0" smtClean="0"/>
              <a:t>اهميه التخطيط</a:t>
            </a:r>
            <a:r>
              <a:rPr lang="ar-SA" b="1" dirty="0" smtClean="0"/>
              <a:t> بشكل عام:</a:t>
            </a:r>
          </a:p>
          <a:p>
            <a:pPr marL="514350" indent="-514350" algn="r" rtl="1">
              <a:buFont typeface="+mj-lt"/>
              <a:buAutoNum type="arabicPeriod"/>
            </a:pPr>
            <a:r>
              <a:rPr lang="ar-JO" sz="3600" b="1" dirty="0" smtClean="0">
                <a:cs typeface="Akhbar MT" pitchFamily="2" charset="-78"/>
              </a:rPr>
              <a:t>نمو المنظمات في الحجم والتوسع في المجالات الانشطه والخدمات التي تقدمها.</a:t>
            </a:r>
            <a:endParaRPr lang="ar-SA" sz="3600" b="1" dirty="0" smtClean="0">
              <a:cs typeface="Akhbar MT" pitchFamily="2" charset="-78"/>
            </a:endParaRPr>
          </a:p>
          <a:p>
            <a:pPr marL="514350" indent="-514350" algn="r" rtl="1">
              <a:buFont typeface="+mj-lt"/>
              <a:buAutoNum type="arabicPeriod"/>
            </a:pPr>
            <a:r>
              <a:rPr lang="ar-JO" sz="3600" b="1" dirty="0" smtClean="0">
                <a:cs typeface="Akhbar MT" pitchFamily="2" charset="-78"/>
              </a:rPr>
              <a:t>التقدم المعرفي والتكنلوجي في المجال الصحي والتغير المتسارع في هذا الشأن</a:t>
            </a:r>
            <a:r>
              <a:rPr lang="ar-SA" sz="3600" b="1" dirty="0" smtClean="0">
                <a:cs typeface="Akhbar MT" pitchFamily="2" charset="-78"/>
              </a:rPr>
              <a:t>.</a:t>
            </a:r>
          </a:p>
          <a:p>
            <a:pPr marL="514350" indent="-514350" algn="r" rtl="1">
              <a:buFont typeface="+mj-lt"/>
              <a:buAutoNum type="arabicPeriod"/>
            </a:pPr>
            <a:r>
              <a:rPr lang="ar-JO" sz="3600" b="1" dirty="0" smtClean="0">
                <a:cs typeface="Akhbar MT" pitchFamily="2" charset="-78"/>
              </a:rPr>
              <a:t>التغيرات الاقتصاديه في مجال الاسعار والاجهزه والادويه والتغير في الدخل الفردي والاسري.</a:t>
            </a:r>
          </a:p>
          <a:p>
            <a:pPr marL="514350" indent="-514350" algn="r" rtl="1">
              <a:buFont typeface="+mj-lt"/>
              <a:buAutoNum type="arabicPeriod"/>
            </a:pPr>
            <a:r>
              <a:rPr lang="ar-JO" sz="3600" b="1" dirty="0" smtClean="0">
                <a:cs typeface="Akhbar MT" pitchFamily="2" charset="-78"/>
              </a:rPr>
              <a:t>التغيرات الاجتماعيه كتغير القيم والعادات.</a:t>
            </a:r>
            <a:endParaRPr lang="ar-SA" sz="3600" b="1" dirty="0" smtClean="0">
              <a:cs typeface="Akhbar MT" pitchFamily="2" charset="-78"/>
            </a:endParaRPr>
          </a:p>
          <a:p>
            <a:pPr marL="514350" indent="-514350" algn="r" rtl="1">
              <a:buFont typeface="+mj-lt"/>
              <a:buAutoNum type="arabicPeriod"/>
            </a:pPr>
            <a:r>
              <a:rPr lang="ar-JO" sz="3600" b="1" dirty="0" smtClean="0">
                <a:cs typeface="Akhbar MT" pitchFamily="2" charset="-78"/>
              </a:rPr>
              <a:t>التغير في السياسات الصحيه والسياسات تمويل الخدمات الصحيه.</a:t>
            </a:r>
          </a:p>
          <a:p>
            <a:pPr marL="514350" indent="-514350" algn="r" rtl="1">
              <a:buFont typeface="+mj-lt"/>
              <a:buAutoNum type="arabicPeriod"/>
            </a:pPr>
            <a:r>
              <a:rPr lang="ar-JO" sz="3600" b="1" dirty="0" smtClean="0">
                <a:cs typeface="Akhbar MT" pitchFamily="2" charset="-78"/>
              </a:rPr>
              <a:t>التغيرات الديموغرافيه كتغير حجم السكان والتوزيع العمري والجغرافي</a:t>
            </a:r>
          </a:p>
          <a:p>
            <a:pPr algn="r" rtl="1"/>
            <a:endParaRPr lang="en-US" sz="3600"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458200" cy="5867400"/>
          </a:xfrm>
        </p:spPr>
        <p:txBody>
          <a:bodyPr/>
          <a:lstStyle/>
          <a:p>
            <a:pPr algn="r" rtl="1"/>
            <a:r>
              <a:rPr lang="ar-JO" sz="4800" dirty="0" smtClean="0">
                <a:cs typeface="Akhbar MT" pitchFamily="2" charset="-78"/>
              </a:rPr>
              <a:t>مفهوم التخطيط:</a:t>
            </a:r>
          </a:p>
          <a:p>
            <a:pPr algn="r" rtl="1"/>
            <a:r>
              <a:rPr lang="ar-JO" sz="4000" dirty="0" smtClean="0">
                <a:cs typeface="Akhbar MT" pitchFamily="2" charset="-78"/>
              </a:rPr>
              <a:t>يعرف التخطيط من خلال جمله من الخصائص والصفات</a:t>
            </a:r>
            <a:r>
              <a:rPr lang="ar-SA" sz="4000" dirty="0" smtClean="0">
                <a:cs typeface="Akhbar MT" pitchFamily="2" charset="-78"/>
              </a:rPr>
              <a:t> التاليه</a:t>
            </a:r>
            <a:r>
              <a:rPr lang="ar-JO" sz="4000" dirty="0" smtClean="0">
                <a:cs typeface="Akhbar MT" pitchFamily="2" charset="-78"/>
              </a:rPr>
              <a:t>:</a:t>
            </a:r>
          </a:p>
          <a:p>
            <a:pPr marL="742950" indent="-742950" algn="r" rtl="1">
              <a:buFont typeface="+mj-lt"/>
              <a:buAutoNum type="arabicPeriod"/>
            </a:pPr>
            <a:r>
              <a:rPr lang="ar-JO" sz="4000" dirty="0" smtClean="0">
                <a:cs typeface="Akhbar MT" pitchFamily="2" charset="-78"/>
              </a:rPr>
              <a:t>التخطيط نشاط يتعلق بالمستقبل</a:t>
            </a:r>
          </a:p>
          <a:p>
            <a:pPr marL="742950" indent="-742950" algn="r" rtl="1">
              <a:buFont typeface="+mj-lt"/>
              <a:buAutoNum type="arabicPeriod"/>
            </a:pPr>
            <a:r>
              <a:rPr lang="ar-SA" sz="4000" dirty="0" smtClean="0">
                <a:cs typeface="Akhbar MT" pitchFamily="2" charset="-78"/>
              </a:rPr>
              <a:t>ت</a:t>
            </a:r>
            <a:r>
              <a:rPr lang="ar-JO" sz="4000" dirty="0" smtClean="0">
                <a:cs typeface="Akhbar MT" pitchFamily="2" charset="-78"/>
              </a:rPr>
              <a:t>تضمن اتخاذ قرارات حول مايراد عمله</a:t>
            </a:r>
            <a:endParaRPr lang="ar-SA" sz="4000" dirty="0" smtClean="0">
              <a:cs typeface="Akhbar MT" pitchFamily="2" charset="-78"/>
            </a:endParaRPr>
          </a:p>
          <a:p>
            <a:pPr marL="742950" indent="-742950" algn="r" rtl="1">
              <a:buFont typeface="+mj-lt"/>
              <a:buAutoNum type="arabicPeriod"/>
            </a:pPr>
            <a:r>
              <a:rPr lang="ar-JO" sz="4000" dirty="0" smtClean="0">
                <a:cs typeface="Akhbar MT" pitchFamily="2" charset="-78"/>
              </a:rPr>
              <a:t>التخطيط عمليه دينماكيه مستمره</a:t>
            </a:r>
          </a:p>
          <a:p>
            <a:pPr algn="r" rtl="1"/>
            <a:endParaRPr lang="en-US"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algn="r" rtl="1"/>
            <a:r>
              <a:rPr lang="ar-JO" b="1" dirty="0" smtClean="0"/>
              <a:t>أنشطه التخطيط:</a:t>
            </a:r>
          </a:p>
          <a:p>
            <a:pPr marL="514350" indent="-514350" algn="r" rtl="1">
              <a:buFont typeface="+mj-lt"/>
              <a:buAutoNum type="arabicPeriod"/>
            </a:pPr>
            <a:r>
              <a:rPr lang="ar-JO" dirty="0" smtClean="0"/>
              <a:t>تق</a:t>
            </a:r>
            <a:r>
              <a:rPr lang="ar-SA" dirty="0" smtClean="0"/>
              <a:t>ي</a:t>
            </a:r>
            <a:r>
              <a:rPr lang="ar-JO" dirty="0" smtClean="0"/>
              <a:t>يم المعلومات والبيانات عن المنظمه والبيئه الخارجيه</a:t>
            </a:r>
            <a:r>
              <a:rPr lang="ar-SA" dirty="0" smtClean="0"/>
              <a:t>.</a:t>
            </a:r>
            <a:endParaRPr lang="ar-JO" dirty="0" smtClean="0"/>
          </a:p>
          <a:p>
            <a:pPr marL="514350" indent="-514350" algn="r" rtl="1">
              <a:buFont typeface="+mj-lt"/>
              <a:buAutoNum type="arabicPeriod"/>
            </a:pPr>
            <a:r>
              <a:rPr lang="ar-JO" dirty="0" smtClean="0"/>
              <a:t>عمل افتراضات حول المستقبل</a:t>
            </a:r>
            <a:r>
              <a:rPr lang="ar-SA" dirty="0" smtClean="0"/>
              <a:t>.</a:t>
            </a:r>
            <a:endParaRPr lang="ar-JO" dirty="0" smtClean="0"/>
          </a:p>
          <a:p>
            <a:pPr marL="514350" indent="-514350" algn="r" rtl="1">
              <a:buFont typeface="+mj-lt"/>
              <a:buAutoNum type="arabicPeriod"/>
            </a:pPr>
            <a:r>
              <a:rPr lang="ar-JO" dirty="0" smtClean="0"/>
              <a:t>تق</a:t>
            </a:r>
            <a:r>
              <a:rPr lang="ar-SA" dirty="0" smtClean="0"/>
              <a:t>ي</a:t>
            </a:r>
            <a:r>
              <a:rPr lang="ar-JO" dirty="0" smtClean="0"/>
              <a:t>يم الاهداف الحاليه وتحديد اهداف جديده او تعديل اهداف حاليه</a:t>
            </a:r>
            <a:r>
              <a:rPr lang="ar-SA" dirty="0" smtClean="0"/>
              <a:t>.</a:t>
            </a:r>
            <a:endParaRPr lang="ar-JO" dirty="0" smtClean="0"/>
          </a:p>
          <a:p>
            <a:pPr marL="514350" indent="-514350" algn="r" rtl="1">
              <a:buFont typeface="+mj-lt"/>
              <a:buAutoNum type="arabicPeriod"/>
            </a:pPr>
            <a:r>
              <a:rPr lang="ar-JO" dirty="0" smtClean="0"/>
              <a:t>صياغه الاستراتيجيات وبرامج التشغيل التي من شأنها تحقيق اهداف محدده</a:t>
            </a:r>
            <a:r>
              <a:rPr lang="ar-SA" dirty="0" smtClean="0"/>
              <a:t>.</a:t>
            </a:r>
            <a:endParaRPr lang="ar-JO" dirty="0" smtClean="0"/>
          </a:p>
          <a:p>
            <a:pPr algn="r" rtl="1"/>
            <a:endParaRPr 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algn="r" rtl="1"/>
            <a:r>
              <a:rPr lang="ar-JO" sz="3900" b="1" dirty="0" smtClean="0"/>
              <a:t>خصائص التخطيط:	</a:t>
            </a:r>
          </a:p>
          <a:p>
            <a:pPr algn="r" rtl="1">
              <a:buNone/>
            </a:pPr>
            <a:r>
              <a:rPr lang="ar-JO" dirty="0" smtClean="0"/>
              <a:t>1-	</a:t>
            </a:r>
            <a:r>
              <a:rPr lang="ar-JO" b="1" dirty="0" smtClean="0"/>
              <a:t>مصدر التخطيط</a:t>
            </a:r>
            <a:r>
              <a:rPr lang="ar-JO" dirty="0" smtClean="0"/>
              <a:t>: الجهه الذي ينبثق منها التخطيط</a:t>
            </a:r>
            <a:r>
              <a:rPr lang="ar-SA" dirty="0" smtClean="0"/>
              <a:t>.</a:t>
            </a:r>
            <a:endParaRPr lang="ar-JO" dirty="0" smtClean="0"/>
          </a:p>
          <a:p>
            <a:pPr algn="r" rtl="1">
              <a:buNone/>
            </a:pPr>
            <a:r>
              <a:rPr lang="ar-JO" dirty="0" smtClean="0"/>
              <a:t>2-	</a:t>
            </a:r>
            <a:r>
              <a:rPr lang="ar-JO" b="1" dirty="0" smtClean="0"/>
              <a:t>نوع التخطيط</a:t>
            </a:r>
            <a:r>
              <a:rPr lang="ar-JO" dirty="0" smtClean="0"/>
              <a:t>: مستوى التخطيط ومداه كما يلي</a:t>
            </a:r>
            <a:r>
              <a:rPr lang="ar-SA" dirty="0" smtClean="0"/>
              <a:t>:</a:t>
            </a:r>
            <a:endParaRPr lang="ar-JO" dirty="0" smtClean="0"/>
          </a:p>
          <a:p>
            <a:pPr algn="r" rtl="1">
              <a:buNone/>
            </a:pPr>
            <a:r>
              <a:rPr lang="ar-JO" dirty="0" smtClean="0"/>
              <a:t>أ‌-	</a:t>
            </a:r>
            <a:r>
              <a:rPr lang="ar-JO" dirty="0" smtClean="0">
                <a:effectLst>
                  <a:outerShdw blurRad="38100" dist="38100" dir="2700000" algn="tl">
                    <a:srgbClr val="000000">
                      <a:alpha val="43137"/>
                    </a:srgbClr>
                  </a:outerShdw>
                </a:effectLst>
              </a:rPr>
              <a:t>التخطيط الاستراتيجي</a:t>
            </a:r>
            <a:r>
              <a:rPr lang="ar-SA" dirty="0" smtClean="0">
                <a:effectLst>
                  <a:outerShdw blurRad="38100" dist="38100" dir="2700000" algn="tl">
                    <a:srgbClr val="000000">
                      <a:alpha val="43137"/>
                    </a:srgbClr>
                  </a:outerShdw>
                </a:effectLst>
              </a:rPr>
              <a:t> </a:t>
            </a:r>
            <a:r>
              <a:rPr lang="ar-JO" dirty="0" smtClean="0"/>
              <a:t>(يشمل المؤسسه ككل ويكز على تقويم البيئه)</a:t>
            </a:r>
            <a:r>
              <a:rPr lang="ar-SA" dirty="0" smtClean="0"/>
              <a:t>.</a:t>
            </a:r>
            <a:endParaRPr lang="ar-JO" dirty="0" smtClean="0"/>
          </a:p>
          <a:p>
            <a:pPr algn="r" rtl="1">
              <a:buNone/>
            </a:pPr>
            <a:r>
              <a:rPr lang="ar-JO" dirty="0" smtClean="0">
                <a:effectLst>
                  <a:outerShdw blurRad="38100" dist="38100" dir="2700000" algn="tl">
                    <a:srgbClr val="000000">
                      <a:alpha val="43137"/>
                    </a:srgbClr>
                  </a:outerShdw>
                </a:effectLst>
              </a:rPr>
              <a:t>ب‌-التخطيط العملياتي</a:t>
            </a:r>
            <a:r>
              <a:rPr lang="ar-SA" dirty="0" smtClean="0">
                <a:effectLst>
                  <a:outerShdw blurRad="38100" dist="38100" dir="2700000" algn="tl">
                    <a:srgbClr val="000000">
                      <a:alpha val="43137"/>
                    </a:srgbClr>
                  </a:outerShdw>
                </a:effectLst>
              </a:rPr>
              <a:t> </a:t>
            </a:r>
            <a:r>
              <a:rPr lang="ar-JO" dirty="0" smtClean="0"/>
              <a:t>(يتم القيام به من قبل المستويات الاداريه الوسطى والدنيا في المنظمه وتنبثق من الاستراتيجيات وتنسجم معها وتخدم اهدافها)</a:t>
            </a:r>
            <a:r>
              <a:rPr lang="ar-SA" dirty="0" smtClean="0"/>
              <a:t>.</a:t>
            </a:r>
            <a:endParaRPr lang="ar-JO" dirty="0" smtClean="0"/>
          </a:p>
          <a:p>
            <a:pPr algn="r" rtl="1">
              <a:buNone/>
            </a:pPr>
            <a:r>
              <a:rPr lang="ar-JO" dirty="0" smtClean="0"/>
              <a:t>3-	</a:t>
            </a:r>
            <a:r>
              <a:rPr lang="ar-JO" b="1" dirty="0" smtClean="0"/>
              <a:t>الاطار الزمني لتخطيط</a:t>
            </a:r>
            <a:r>
              <a:rPr lang="ar-JO" dirty="0" smtClean="0"/>
              <a:t>: ويشير الى الافق الزمني الذي تغطيه الخطه كما يلي</a:t>
            </a:r>
            <a:r>
              <a:rPr lang="ar-SA" dirty="0" smtClean="0"/>
              <a:t>:</a:t>
            </a:r>
            <a:endParaRPr lang="ar-JO" dirty="0" smtClean="0"/>
          </a:p>
          <a:p>
            <a:pPr algn="r" rtl="1">
              <a:buNone/>
            </a:pPr>
            <a:r>
              <a:rPr lang="ar-JO" u="sng" dirty="0" smtClean="0">
                <a:effectLst>
                  <a:outerShdw blurRad="38100" dist="38100" dir="2700000" algn="tl">
                    <a:srgbClr val="000000">
                      <a:alpha val="43137"/>
                    </a:srgbClr>
                  </a:outerShdw>
                </a:effectLst>
              </a:rPr>
              <a:t>خطط طويله المدى – خطط قصيره المدى</a:t>
            </a:r>
          </a:p>
          <a:p>
            <a:pPr algn="r" rtl="1"/>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algn="r" rtl="1">
              <a:buNone/>
            </a:pPr>
            <a:r>
              <a:rPr lang="ar-JO" b="1" dirty="0" smtClean="0"/>
              <a:t>4-	من يخطط:</a:t>
            </a:r>
          </a:p>
          <a:p>
            <a:pPr algn="r" rtl="1">
              <a:buNone/>
            </a:pPr>
            <a:r>
              <a:rPr lang="ar-JO" dirty="0" smtClean="0"/>
              <a:t>أ‌-	</a:t>
            </a:r>
            <a:r>
              <a:rPr lang="ar-SA" dirty="0" smtClean="0"/>
              <a:t>  </a:t>
            </a:r>
            <a:r>
              <a:rPr lang="ar-JO" dirty="0" smtClean="0"/>
              <a:t>الاداره العليا(تحدد الرساله والاهداف)</a:t>
            </a:r>
          </a:p>
          <a:p>
            <a:pPr algn="r" rtl="1">
              <a:buNone/>
            </a:pPr>
            <a:r>
              <a:rPr lang="ar-JO" dirty="0" smtClean="0"/>
              <a:t>ب‌-</a:t>
            </a:r>
            <a:r>
              <a:rPr lang="ar-SA" dirty="0" smtClean="0"/>
              <a:t> </a:t>
            </a:r>
            <a:r>
              <a:rPr lang="ar-JO" dirty="0" smtClean="0"/>
              <a:t>الاداره الوسط</a:t>
            </a:r>
            <a:r>
              <a:rPr lang="ar-SA" dirty="0" smtClean="0"/>
              <a:t> ( مسؤول عن </a:t>
            </a:r>
            <a:r>
              <a:rPr lang="ar-JO" dirty="0" smtClean="0"/>
              <a:t>برامج عمليه قصيره المدى وتضع السياسات والاجراءات والقواعد المنظمه للعمل)</a:t>
            </a:r>
          </a:p>
          <a:p>
            <a:pPr algn="r" rtl="1">
              <a:buNone/>
            </a:pPr>
            <a:r>
              <a:rPr lang="ar-SA" dirty="0" smtClean="0"/>
              <a:t>ج</a:t>
            </a:r>
            <a:r>
              <a:rPr lang="ar-JO" dirty="0" smtClean="0"/>
              <a:t>-</a:t>
            </a:r>
            <a:r>
              <a:rPr lang="ar-SA" dirty="0" smtClean="0"/>
              <a:t> </a:t>
            </a:r>
            <a:r>
              <a:rPr lang="ar-JO" dirty="0" smtClean="0"/>
              <a:t>رؤساء الاقسام ومشرفي الخط الاول(يتحملو مسئوليه تقديرحجم العمل وتصميم جداول العمل وتوزيع الموراد)</a:t>
            </a:r>
          </a:p>
          <a:p>
            <a:pPr algn="r" rtl="1">
              <a:buNone/>
            </a:pPr>
            <a:endParaRPr 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534400" cy="6172200"/>
          </a:xfrm>
        </p:spPr>
        <p:txBody>
          <a:bodyPr/>
          <a:lstStyle/>
          <a:p>
            <a:pPr algn="r" rtl="1"/>
            <a:r>
              <a:rPr lang="ar-SA" dirty="0" smtClean="0"/>
              <a:t>مداخل التخطيط:</a:t>
            </a:r>
            <a:endParaRPr lang="en-US" dirty="0" smtClean="0"/>
          </a:p>
          <a:p>
            <a:pPr lvl="0" algn="r" rtl="1"/>
            <a:r>
              <a:rPr lang="ar-SA" dirty="0" smtClean="0"/>
              <a:t>مدخل فردي</a:t>
            </a:r>
            <a:r>
              <a:rPr lang="en-US" dirty="0" smtClean="0"/>
              <a:t> </a:t>
            </a:r>
            <a:r>
              <a:rPr lang="ar-SA" dirty="0" smtClean="0"/>
              <a:t>: وهناك فوائد كثيره لمنهج استعمال اللجان في التخطيط</a:t>
            </a:r>
            <a:endParaRPr lang="en-US" dirty="0" smtClean="0"/>
          </a:p>
          <a:p>
            <a:pPr marL="514350" lvl="0" indent="-514350" algn="r" rtl="1">
              <a:buFont typeface="+mj-lt"/>
              <a:buAutoNum type="arabicPeriod"/>
            </a:pPr>
            <a:r>
              <a:rPr lang="ar-SA" dirty="0" smtClean="0"/>
              <a:t>القدره على تكوين علاقات غير رسميه وفعاله بين الاعضاء ودرجه عاليه من التفاعل والتنسيق بين الاعضاء المتعددي الخبرات والاختصاصات.</a:t>
            </a:r>
            <a:endParaRPr lang="en-US" dirty="0" smtClean="0"/>
          </a:p>
          <a:p>
            <a:pPr marL="514350" lvl="0" indent="-514350" algn="r" rtl="1">
              <a:buFont typeface="+mj-lt"/>
              <a:buAutoNum type="arabicPeriod"/>
            </a:pPr>
            <a:r>
              <a:rPr lang="ar-SA" dirty="0" smtClean="0"/>
              <a:t>يوفر تعدد خبرات اعضاء اللجنه المعارف المتعدده المطلوبه للقيام بانشطه التخطيط وايجاد الحلول الافضل والاكثر فعاليه للمشاكل المطروحه</a:t>
            </a:r>
            <a:endParaRPr lang="en-US" dirty="0" smtClean="0"/>
          </a:p>
          <a:p>
            <a:pPr algn="r"/>
            <a:endParaRPr 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839200" cy="6629400"/>
          </a:xfrm>
        </p:spPr>
        <p:txBody>
          <a:bodyPr>
            <a:normAutofit fontScale="92500" lnSpcReduction="10000"/>
          </a:bodyPr>
          <a:lstStyle/>
          <a:p>
            <a:pPr lvl="0" algn="r" rtl="1">
              <a:buNone/>
            </a:pPr>
            <a:r>
              <a:rPr lang="ar-SA" dirty="0" smtClean="0"/>
              <a:t>مدخل منظم \ عشوائي: </a:t>
            </a:r>
          </a:p>
          <a:p>
            <a:pPr lvl="0" algn="r" rtl="1">
              <a:buNone/>
            </a:pPr>
            <a:r>
              <a:rPr lang="ar-SA" dirty="0" smtClean="0"/>
              <a:t>يجمع المعلومات ويضعها بطريقه مرتبه</a:t>
            </a:r>
            <a:endParaRPr lang="en-US" dirty="0" smtClean="0"/>
          </a:p>
          <a:p>
            <a:pPr lvl="0" algn="r" rtl="1">
              <a:buNone/>
            </a:pPr>
            <a:r>
              <a:rPr lang="ar-SA" dirty="0" smtClean="0"/>
              <a:t>مدخل كمي\كيفي: </a:t>
            </a:r>
          </a:p>
          <a:p>
            <a:pPr lvl="0" algn="r" rtl="1">
              <a:buNone/>
            </a:pPr>
            <a:r>
              <a:rPr lang="ar-SA" dirty="0" smtClean="0"/>
              <a:t>وهو يشير التخطيط الكيفي الى اعتماد الخبرات والاجتهاد الشخصي للخبراء في مجال تخصصهم حيث تعتبر ارائهم اساس لعمليه التخطيط الا ان بالاونه الاخيره لم يعد التخطيط يقوم على الخبرات والتقديرات الشخصيه فلابد من ارتكاز التخطيط على اساليب وتقنيات دقيقه لتعامل مع حاله عدم التاكد والتقليل من المخاطر المستقبليه حيث اصبحت هذه المداخل شائعه الاستعمال في التخطيط كتحليل التكلفه.</a:t>
            </a:r>
            <a:endParaRPr lang="en-US" dirty="0" smtClean="0"/>
          </a:p>
          <a:p>
            <a:pPr lvl="0" algn="r" rtl="1">
              <a:buNone/>
            </a:pPr>
            <a:r>
              <a:rPr lang="ar-SA" dirty="0" smtClean="0"/>
              <a:t>المدخل التطوري\ التراكمي:</a:t>
            </a:r>
            <a:endParaRPr lang="en-US" dirty="0" smtClean="0"/>
          </a:p>
          <a:p>
            <a:pPr algn="r" rtl="1">
              <a:buNone/>
            </a:pPr>
            <a:r>
              <a:rPr lang="ar-SA" dirty="0" smtClean="0"/>
              <a:t>مدخل التحليل التطوري قد انار الطريق للمنظمات الصحيه ودفع الاداره اعليا للتاثير على الهيئات التي يعملون معها وان المدخل التطوري من المداخل المناسبه للمنظمات الصحيه التي لا تهدف الى الربح والتي يوجد بها الاداره قدر كبير من الاستقلاليه.</a:t>
            </a:r>
            <a:endParaRPr lang="en-US" dirty="0" smtClean="0"/>
          </a:p>
          <a:p>
            <a:pPr algn="r">
              <a:buNone/>
            </a:pPr>
            <a:endParaRPr lang="en-US"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rmAutofit fontScale="90000"/>
          </a:bodyPr>
          <a:lstStyle/>
          <a:p>
            <a:r>
              <a:rPr lang="ar-JO" dirty="0" smtClean="0"/>
              <a:t>مخرجات التخطيط:</a:t>
            </a:r>
            <a:r>
              <a:rPr lang="en-US" dirty="0" smtClean="0"/>
              <a:t/>
            </a:r>
            <a:br>
              <a:rPr lang="en-US" dirty="0" smtClean="0"/>
            </a:br>
            <a:endParaRPr lang="en-US" dirty="0"/>
          </a:p>
        </p:txBody>
      </p:sp>
      <p:sp>
        <p:nvSpPr>
          <p:cNvPr id="3" name="Content Placeholder 2"/>
          <p:cNvSpPr>
            <a:spLocks noGrp="1"/>
          </p:cNvSpPr>
          <p:nvPr>
            <p:ph idx="1"/>
          </p:nvPr>
        </p:nvSpPr>
        <p:spPr>
          <a:xfrm>
            <a:off x="0" y="1371600"/>
            <a:ext cx="9144000" cy="5486401"/>
          </a:xfrm>
        </p:spPr>
        <p:txBody>
          <a:bodyPr>
            <a:normAutofit fontScale="85000" lnSpcReduction="20000"/>
          </a:bodyPr>
          <a:lstStyle/>
          <a:p>
            <a:pPr lvl="0" algn="r" rtl="1"/>
            <a:r>
              <a:rPr lang="ar-SA" b="1" dirty="0" smtClean="0"/>
              <a:t>الرساله التي تعمل من أجلها المنظمه:</a:t>
            </a:r>
            <a:endParaRPr lang="en-US" dirty="0" smtClean="0"/>
          </a:p>
          <a:p>
            <a:pPr algn="r" rtl="1">
              <a:buNone/>
            </a:pPr>
            <a:r>
              <a:rPr lang="ar-SA" b="1" dirty="0" smtClean="0"/>
              <a:t>تكون واضحه ومكتوبه وتحدد اهداف عامه للمنظمه وتوضح الرساله الهدف الذي انشأت المنظمه من اجله.وتشكل الاساس الذي يعتمد عليه التخطيط الاستراتيجي.</a:t>
            </a:r>
            <a:endParaRPr lang="en-US" dirty="0" smtClean="0"/>
          </a:p>
          <a:p>
            <a:pPr lvl="0" algn="r" rtl="1">
              <a:buNone/>
            </a:pPr>
            <a:r>
              <a:rPr lang="ar-SA" b="1" dirty="0" smtClean="0"/>
              <a:t>  الأهداف:</a:t>
            </a:r>
            <a:endParaRPr lang="en-US" dirty="0" smtClean="0"/>
          </a:p>
          <a:p>
            <a:pPr algn="r" rtl="1">
              <a:buNone/>
            </a:pPr>
            <a:r>
              <a:rPr lang="ar-SA" b="1" dirty="0" smtClean="0"/>
              <a:t>تحدد النتائج التي ترغب المنظمه الصحيه تحقيقها.</a:t>
            </a:r>
            <a:endParaRPr lang="en-US" dirty="0" smtClean="0"/>
          </a:p>
          <a:p>
            <a:pPr algn="r" rtl="1"/>
            <a:r>
              <a:rPr lang="ar-JO" dirty="0" smtClean="0"/>
              <a:t>فوائد وضع الاهداف في المنظمه:</a:t>
            </a:r>
          </a:p>
          <a:p>
            <a:pPr marL="514350" indent="-514350" algn="r" rtl="1">
              <a:buFont typeface="+mj-lt"/>
              <a:buAutoNum type="arabicPeriod"/>
            </a:pPr>
            <a:r>
              <a:rPr lang="ar-JO" dirty="0" smtClean="0"/>
              <a:t>تمكن المنظمه والعاملين من تركيز جهودهم نحو تحقيق الهدف</a:t>
            </a:r>
          </a:p>
          <a:p>
            <a:pPr marL="514350" indent="-514350" algn="r" rtl="1">
              <a:buFont typeface="+mj-lt"/>
              <a:buAutoNum type="arabicPeriod"/>
            </a:pPr>
            <a:r>
              <a:rPr lang="ar-JO" dirty="0" smtClean="0"/>
              <a:t>تزيد الكفاءه وخاصه في تخصيص وتوظيف الموارد</a:t>
            </a:r>
          </a:p>
          <a:p>
            <a:pPr marL="514350" indent="-514350" algn="r" rtl="1">
              <a:buFont typeface="+mj-lt"/>
              <a:buAutoNum type="arabicPeriod"/>
            </a:pPr>
            <a:r>
              <a:rPr lang="ar-JO" dirty="0" smtClean="0"/>
              <a:t>تعطي الافراد القدره والشعور بالانتماء والتوجه نحو الهدف وتعمل على استقرار المنظمه</a:t>
            </a:r>
          </a:p>
          <a:p>
            <a:pPr marL="514350" indent="-514350" algn="r" rtl="1">
              <a:buFont typeface="+mj-lt"/>
              <a:buAutoNum type="arabicPeriod"/>
            </a:pPr>
            <a:r>
              <a:rPr lang="ar-JO" dirty="0" smtClean="0"/>
              <a:t>تساعد على صياغه الاستراتيجيات الملائمه لتحقيقها وتنفيذ البرامج العملياتيه لتحقيق الاهداف الفرعيه</a:t>
            </a:r>
          </a:p>
          <a:p>
            <a:pPr algn="r" rtl="1"/>
            <a:endParaRPr lang="en-US" dirty="0"/>
          </a:p>
        </p:txBody>
      </p:sp>
      <p:pic>
        <p:nvPicPr>
          <p:cNvPr id="2050" name="رسم تخطيطي 1"/>
          <p:cNvPicPr>
            <a:picLocks noChangeArrowheads="1"/>
          </p:cNvPicPr>
          <p:nvPr/>
        </p:nvPicPr>
        <p:blipFill>
          <a:blip r:embed="rId2" cstate="print"/>
          <a:srcRect/>
          <a:stretch>
            <a:fillRect/>
          </a:stretch>
        </p:blipFill>
        <p:spPr bwMode="auto">
          <a:xfrm>
            <a:off x="0" y="685800"/>
            <a:ext cx="9144000" cy="685800"/>
          </a:xfrm>
          <a:prstGeom prst="rect">
            <a:avLst/>
          </a:prstGeom>
          <a:noFill/>
          <a:ln w="9525">
            <a:noFill/>
            <a:miter lim="800000"/>
            <a:headEnd/>
            <a:tailEnd/>
          </a:ln>
        </p:spPr>
      </p:pic>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458200" cy="5973763"/>
          </a:xfrm>
        </p:spPr>
        <p:txBody>
          <a:bodyPr>
            <a:normAutofit/>
          </a:bodyPr>
          <a:lstStyle/>
          <a:p>
            <a:pPr algn="r" rtl="1"/>
            <a:r>
              <a:rPr lang="ar-JO" b="1" u="sng" dirty="0" smtClean="0"/>
              <a:t>ويمكن تحديد 3 انواع من الاهداف في المنظمه الصحيه:</a:t>
            </a:r>
          </a:p>
          <a:p>
            <a:pPr marL="514350" indent="-514350" algn="r" rtl="1">
              <a:buFont typeface="+mj-lt"/>
              <a:buAutoNum type="arabicPeriod"/>
            </a:pPr>
            <a:r>
              <a:rPr lang="ar-JO" sz="4000" dirty="0" smtClean="0">
                <a:cs typeface="Akhbar MT" pitchFamily="2" charset="-78"/>
              </a:rPr>
              <a:t>اهداف اساسيه(خاصه بالمنظمه ككل اهداف عامه) مثل تقديم خدمات صحيه جيده للافراد وتلبيه حاجات المجتمع</a:t>
            </a:r>
          </a:p>
          <a:p>
            <a:pPr marL="514350" indent="-514350" algn="r" rtl="1">
              <a:buFont typeface="+mj-lt"/>
              <a:buAutoNum type="arabicPeriod"/>
            </a:pPr>
            <a:r>
              <a:rPr lang="ar-JO" sz="4000" dirty="0" smtClean="0">
                <a:cs typeface="Akhbar MT" pitchFamily="2" charset="-78"/>
              </a:rPr>
              <a:t>اهداف ثانويه(حاجه بجنبها مش اساسيه)مثل تقديم خدمات التعليم والتدريب الصحي والطبي والمحافظه على استقرار المنظمه</a:t>
            </a:r>
          </a:p>
          <a:p>
            <a:pPr marL="514350" indent="-514350" algn="r" rtl="1">
              <a:buFont typeface="+mj-lt"/>
              <a:buAutoNum type="arabicPeriod"/>
            </a:pPr>
            <a:r>
              <a:rPr lang="ar-JO" sz="4000" dirty="0" smtClean="0">
                <a:cs typeface="Akhbar MT" pitchFamily="2" charset="-78"/>
              </a:rPr>
              <a:t>اهداف الوحدات العامه مثل تقديم رعايه تمريضيه متميزةلدائرةالتمريض وخدمات غذاءممتازه من قبل قسم التغذيه</a:t>
            </a:r>
          </a:p>
          <a:p>
            <a:pPr algn="r" rtl="1"/>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685800"/>
          </a:xfrm>
        </p:spPr>
        <p:txBody>
          <a:bodyPr>
            <a:normAutofit fontScale="90000"/>
          </a:bodyPr>
          <a:lstStyle/>
          <a:p>
            <a:r>
              <a:rPr lang="ar-SA" sz="6600" b="1" dirty="0">
                <a:cs typeface="Akhbar MT" pitchFamily="2" charset="-78"/>
              </a:rPr>
              <a:t>خصوصية </a:t>
            </a:r>
            <a:r>
              <a:rPr lang="ar-SA" sz="6600" b="1" dirty="0" smtClean="0">
                <a:cs typeface="Akhbar MT" pitchFamily="2" charset="-78"/>
              </a:rPr>
              <a:t>ادارة الخدمات الصحية:</a:t>
            </a:r>
            <a:endParaRPr lang="en-US" sz="6600" b="1" dirty="0">
              <a:cs typeface="Akhbar MT" pitchFamily="2" charset="-78"/>
            </a:endParaRPr>
          </a:p>
        </p:txBody>
      </p:sp>
      <p:sp>
        <p:nvSpPr>
          <p:cNvPr id="3" name="Content Placeholder 2"/>
          <p:cNvSpPr>
            <a:spLocks noGrp="1"/>
          </p:cNvSpPr>
          <p:nvPr>
            <p:ph idx="1"/>
          </p:nvPr>
        </p:nvSpPr>
        <p:spPr>
          <a:xfrm>
            <a:off x="0" y="685800"/>
            <a:ext cx="9144000" cy="6172200"/>
          </a:xfrm>
        </p:spPr>
        <p:txBody>
          <a:bodyPr>
            <a:normAutofit lnSpcReduction="10000"/>
          </a:bodyPr>
          <a:lstStyle/>
          <a:p>
            <a:pPr marL="742950" lvl="0" indent="-742950" algn="r" rtl="1">
              <a:buFont typeface="+mj-lt"/>
              <a:buAutoNum type="arabicPeriod"/>
            </a:pPr>
            <a:r>
              <a:rPr lang="ar-SA" sz="3600" b="1" dirty="0">
                <a:cs typeface="Akhbar MT" pitchFamily="2" charset="-78"/>
              </a:rPr>
              <a:t>الطبيعه الفرديه للخدمه الصحيه </a:t>
            </a:r>
            <a:r>
              <a:rPr lang="ar-SA" sz="3600" b="1" dirty="0" smtClean="0">
                <a:cs typeface="Akhbar MT" pitchFamily="2" charset="-78"/>
              </a:rPr>
              <a:t>ومدى تكييفها </a:t>
            </a:r>
            <a:r>
              <a:rPr lang="ar-SA" sz="3600" b="1" dirty="0">
                <a:cs typeface="Akhbar MT" pitchFamily="2" charset="-78"/>
              </a:rPr>
              <a:t>وتخطيطها وتقديمها وفقا لحاجه كل فرد على حده.</a:t>
            </a:r>
            <a:endParaRPr lang="en-US" sz="3600" b="1" dirty="0">
              <a:cs typeface="Akhbar MT" pitchFamily="2" charset="-78"/>
            </a:endParaRPr>
          </a:p>
          <a:p>
            <a:pPr marL="742950" lvl="0" indent="-742950" algn="r" rtl="1">
              <a:buFont typeface="+mj-lt"/>
              <a:buAutoNum type="arabicPeriod"/>
            </a:pPr>
            <a:r>
              <a:rPr lang="ar-SA" sz="3600" b="1" dirty="0" smtClean="0">
                <a:cs typeface="Akhbar MT" pitchFamily="2" charset="-78"/>
              </a:rPr>
              <a:t>الطبيعه </a:t>
            </a:r>
            <a:r>
              <a:rPr lang="ar-SA" sz="3600" b="1" dirty="0">
                <a:cs typeface="Akhbar MT" pitchFamily="2" charset="-78"/>
              </a:rPr>
              <a:t>الشخصيه والفرديه للخدمه الصحيه تجعل العمل اليومي للمؤسسه الصحيه مختلف ومتشعب اضافه الى ان الجزء الاعظم من العمل في المؤسسه الصحيه يتم بواسطه الانسان وليس </a:t>
            </a:r>
            <a:r>
              <a:rPr lang="ar-SA" sz="3600" b="1" dirty="0" smtClean="0">
                <a:cs typeface="Akhbar MT" pitchFamily="2" charset="-78"/>
              </a:rPr>
              <a:t>الاله.</a:t>
            </a:r>
          </a:p>
          <a:p>
            <a:pPr marL="742950" lvl="0" indent="-742950" algn="r" rtl="1">
              <a:buFont typeface="+mj-lt"/>
              <a:buAutoNum type="arabicPeriod"/>
            </a:pPr>
            <a:r>
              <a:rPr lang="ar-SA" sz="3600" b="1" dirty="0" smtClean="0">
                <a:cs typeface="Akhbar MT" pitchFamily="2" charset="-78"/>
              </a:rPr>
              <a:t>تعدد المؤسسات الصحية والجهات التي تقدم خدمات الرعاية الصحية داخل البلد الواحد وتتراوح من مؤسسات الرعاية الصحية الى مستشفيات ومراكز طبية كبيرة.</a:t>
            </a:r>
            <a:endParaRPr lang="en-US" sz="3600" b="1" dirty="0">
              <a:cs typeface="Akhbar MT" pitchFamily="2" charset="-78"/>
            </a:endParaRPr>
          </a:p>
          <a:p>
            <a:pPr marL="742950" lvl="0" indent="-742950" algn="r" rtl="1">
              <a:buFont typeface="+mj-lt"/>
              <a:buAutoNum type="arabicPeriod"/>
            </a:pPr>
            <a:r>
              <a:rPr lang="ar-SA" sz="3600" b="1" dirty="0" smtClean="0">
                <a:cs typeface="Akhbar MT" pitchFamily="2" charset="-78"/>
              </a:rPr>
              <a:t>إن </a:t>
            </a:r>
            <a:r>
              <a:rPr lang="ar-SA" sz="3600" b="1" dirty="0">
                <a:cs typeface="Akhbar MT" pitchFamily="2" charset="-78"/>
              </a:rPr>
              <a:t>الطلب على الخدمة الصحيه والحاجه لها يزداد بزياده درجة التطور الحضاري فكلما زادت درجة التحضر والتقدم زاد الطلب على الخدمة </a:t>
            </a:r>
            <a:r>
              <a:rPr lang="ar-SA" sz="3600" b="1" dirty="0" smtClean="0">
                <a:cs typeface="Akhbar MT" pitchFamily="2" charset="-78"/>
              </a:rPr>
              <a:t>الصحيه.</a:t>
            </a:r>
          </a:p>
          <a:p>
            <a:pPr marL="742950" lvl="0" indent="-742950" algn="r" rtl="1">
              <a:buFont typeface="+mj-lt"/>
              <a:buAutoNum type="arabicPeriod"/>
            </a:pPr>
            <a:r>
              <a:rPr lang="ar-SA" sz="3600" b="1" dirty="0" smtClean="0">
                <a:cs typeface="Akhbar MT" pitchFamily="2" charset="-78"/>
              </a:rPr>
              <a:t>عدم خضوع الخدمة الصحيه لقانون العرض والطلب</a:t>
            </a:r>
            <a:endParaRPr lang="en-US" sz="3600" b="1" dirty="0">
              <a:cs typeface="Akhbar MT" pitchFamily="2" charset="-78"/>
            </a:endParaRPr>
          </a:p>
          <a:p>
            <a:pPr algn="r" rtl="1"/>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rmAutofit fontScale="85000" lnSpcReduction="20000"/>
          </a:bodyPr>
          <a:lstStyle/>
          <a:p>
            <a:pPr algn="r" rtl="1">
              <a:buNone/>
            </a:pPr>
            <a:r>
              <a:rPr lang="ar-SA" dirty="0" smtClean="0"/>
              <a:t> 3-</a:t>
            </a:r>
            <a:r>
              <a:rPr lang="ar-SA" b="1" dirty="0" smtClean="0"/>
              <a:t>الاستراتيجيات</a:t>
            </a:r>
            <a:r>
              <a:rPr lang="ar-SA" dirty="0" smtClean="0"/>
              <a:t> :</a:t>
            </a:r>
            <a:r>
              <a:rPr lang="ar-JO" dirty="0" smtClean="0"/>
              <a:t>هي خطط عامه وشامله تصممها المنظمه من اجل تحقيق الاهداف العامه وهي مسئوليه الاداره العليا وهي طويله الاجل وتتطلب الالتزام بتوظيف كم كبير من الموارد</a:t>
            </a:r>
          </a:p>
          <a:p>
            <a:pPr algn="r" rtl="1">
              <a:buNone/>
            </a:pPr>
            <a:r>
              <a:rPr lang="ar-SA" b="1" dirty="0" smtClean="0"/>
              <a:t>4</a:t>
            </a:r>
            <a:r>
              <a:rPr lang="ar-JO" b="1" dirty="0" smtClean="0"/>
              <a:t>-	البرامج العملياتيه  (التكتيكيه)</a:t>
            </a:r>
          </a:p>
          <a:p>
            <a:pPr algn="r" rtl="1">
              <a:buNone/>
            </a:pPr>
            <a:r>
              <a:rPr lang="ar-JO" dirty="0" smtClean="0"/>
              <a:t>تمثل النشاطات المنظمه والمخططه للوحدات العامله في المنظمه الصحيه ولكل وحده فيها وتعتبر استراتيجيات فرعيه</a:t>
            </a:r>
          </a:p>
          <a:p>
            <a:pPr algn="r" rtl="1">
              <a:buNone/>
            </a:pPr>
            <a:r>
              <a:rPr lang="ar-SA" b="1" dirty="0" smtClean="0"/>
              <a:t>5</a:t>
            </a:r>
            <a:r>
              <a:rPr lang="ar-JO" b="1" dirty="0" smtClean="0"/>
              <a:t>-	السياسات والإجراءات:</a:t>
            </a:r>
          </a:p>
          <a:p>
            <a:pPr algn="r" rtl="1">
              <a:buNone/>
            </a:pPr>
            <a:r>
              <a:rPr lang="ar-JO" b="1" dirty="0" smtClean="0"/>
              <a:t>السياسات:</a:t>
            </a:r>
            <a:endParaRPr lang="ar-SA" b="1" dirty="0" smtClean="0"/>
          </a:p>
          <a:p>
            <a:pPr algn="r" rtl="1">
              <a:buNone/>
            </a:pPr>
            <a:r>
              <a:rPr lang="ar-JO" dirty="0" smtClean="0"/>
              <a:t>قواعد السلوك وضوابط لاتخاذ القرار والتفكير والعمل في المنظمه الصحيه ويجب ان تكون متوافقه مع الرساله والاهداف وتقسيم الساسات الى عامه وعملياتيه والعامه هي للمنظمه ككل والعملياتيه هي سياسات والاقسام والدوائر في المنظمه الصحيه.</a:t>
            </a:r>
            <a:endParaRPr lang="ar-SA" dirty="0" smtClean="0"/>
          </a:p>
          <a:p>
            <a:pPr algn="r" rtl="1">
              <a:buNone/>
            </a:pPr>
            <a:r>
              <a:rPr lang="ar-JO" b="1" dirty="0" smtClean="0"/>
              <a:t>الاجراءات:</a:t>
            </a:r>
            <a:endParaRPr lang="ar-SA" b="1" dirty="0" smtClean="0"/>
          </a:p>
          <a:p>
            <a:pPr algn="r" rtl="1">
              <a:buNone/>
            </a:pPr>
            <a:r>
              <a:rPr lang="ar-JO" dirty="0" smtClean="0"/>
              <a:t>هي سلسله من الخطوات تتبع للقيام بعمل محدد وهدفها توجيه العاملين في انتاج وتقديم الخدمات بما يضمن تناغم السلوك والاداء.</a:t>
            </a:r>
          </a:p>
          <a:p>
            <a:pPr algn="r" rtl="1">
              <a:buNone/>
            </a:pPr>
            <a:endParaRPr lang="en-US"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8686800" cy="6553200"/>
          </a:xfrm>
        </p:spPr>
        <p:txBody>
          <a:bodyPr>
            <a:normAutofit/>
          </a:bodyPr>
          <a:lstStyle/>
          <a:p>
            <a:pPr algn="r" rtl="1">
              <a:buNone/>
            </a:pPr>
            <a:r>
              <a:rPr lang="ar-JO" b="1" dirty="0" smtClean="0"/>
              <a:t>خصائص السياسات الجديده:</a:t>
            </a:r>
          </a:p>
          <a:p>
            <a:pPr algn="r" rtl="1">
              <a:buNone/>
            </a:pPr>
            <a:r>
              <a:rPr lang="ar-JO" dirty="0" smtClean="0"/>
              <a:t>1-	ان تكون واضحه</a:t>
            </a:r>
            <a:r>
              <a:rPr lang="ar-SA" dirty="0" smtClean="0"/>
              <a:t>.</a:t>
            </a:r>
            <a:endParaRPr lang="ar-JO" dirty="0" smtClean="0"/>
          </a:p>
          <a:p>
            <a:pPr algn="r" rtl="1">
              <a:buNone/>
            </a:pPr>
            <a:r>
              <a:rPr lang="ar-JO" dirty="0" smtClean="0"/>
              <a:t>2-	تنسجم مع الاهداف مفهومه ومقبوله</a:t>
            </a:r>
            <a:r>
              <a:rPr lang="ar-SA" dirty="0" smtClean="0"/>
              <a:t>.</a:t>
            </a:r>
            <a:endParaRPr lang="ar-JO" dirty="0" smtClean="0"/>
          </a:p>
          <a:p>
            <a:pPr algn="r" rtl="1">
              <a:buNone/>
            </a:pPr>
            <a:r>
              <a:rPr lang="ar-JO" dirty="0" smtClean="0"/>
              <a:t>3-	تفيد في اتخاذ القرارات واتباع سلوك مختلفه</a:t>
            </a:r>
            <a:r>
              <a:rPr lang="ar-SA" dirty="0" smtClean="0"/>
              <a:t>.</a:t>
            </a:r>
            <a:endParaRPr lang="ar-JO" dirty="0" smtClean="0"/>
          </a:p>
          <a:p>
            <a:pPr algn="r" rtl="1">
              <a:buNone/>
            </a:pPr>
            <a:r>
              <a:rPr lang="ar-JO" dirty="0" smtClean="0"/>
              <a:t>4-	تتميز بالمرونه</a:t>
            </a:r>
            <a:r>
              <a:rPr lang="ar-SA" dirty="0" smtClean="0"/>
              <a:t>.</a:t>
            </a:r>
            <a:endParaRPr lang="ar-JO" dirty="0" smtClean="0"/>
          </a:p>
          <a:p>
            <a:pPr algn="r" rtl="1">
              <a:buNone/>
            </a:pPr>
            <a:r>
              <a:rPr lang="ar-JO" dirty="0" smtClean="0"/>
              <a:t>5-	يجب تمريرها وايصالها الى افراد معنيين</a:t>
            </a:r>
            <a:r>
              <a:rPr lang="ar-SA" dirty="0" smtClean="0"/>
              <a:t>.</a:t>
            </a:r>
            <a:endParaRPr lang="ar-JO" dirty="0" smtClean="0"/>
          </a:p>
          <a:p>
            <a:pPr algn="r" rtl="1">
              <a:buNone/>
            </a:pPr>
            <a:r>
              <a:rPr lang="ar-JO" dirty="0" smtClean="0"/>
              <a:t>6-	ان تكون منسجمه </a:t>
            </a:r>
            <a:r>
              <a:rPr lang="ar-SA" dirty="0" smtClean="0"/>
              <a:t>فيما بينها.</a:t>
            </a:r>
          </a:p>
          <a:p>
            <a:pPr algn="r" rtl="1">
              <a:buNone/>
            </a:pPr>
            <a:r>
              <a:rPr lang="ar-SA" dirty="0" smtClean="0"/>
              <a:t>7- اخيرا </a:t>
            </a:r>
            <a:r>
              <a:rPr lang="ar-JO" dirty="0" smtClean="0"/>
              <a:t>تستخدم لتحديد الاهداف ومعاير لتقيم الاداء وانجازات المنظمه.</a:t>
            </a:r>
          </a:p>
          <a:p>
            <a:pPr algn="r" rtl="1">
              <a:buNone/>
            </a:pPr>
            <a:endParaRPr lang="en-US"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458200" cy="6477000"/>
          </a:xfrm>
        </p:spPr>
        <p:txBody>
          <a:bodyPr>
            <a:normAutofit fontScale="92500" lnSpcReduction="10000"/>
          </a:bodyPr>
          <a:lstStyle/>
          <a:p>
            <a:pPr algn="r" rtl="1">
              <a:buNone/>
            </a:pPr>
            <a:r>
              <a:rPr lang="ar-SA" sz="3900" b="1" dirty="0" smtClean="0"/>
              <a:t>عمليه التخطيط الاستراتيجي:</a:t>
            </a:r>
            <a:endParaRPr lang="en-US" sz="3900" b="1" dirty="0" smtClean="0"/>
          </a:p>
          <a:p>
            <a:pPr algn="r" rtl="1">
              <a:buNone/>
            </a:pPr>
            <a:r>
              <a:rPr lang="ar-SA" dirty="0" smtClean="0"/>
              <a:t>تنفذ بعض المراحل مع بعضها البعض وانها متصله في سلسله منطقيه مرتبه</a:t>
            </a:r>
          </a:p>
          <a:p>
            <a:pPr algn="r" rtl="1">
              <a:buNone/>
            </a:pPr>
            <a:r>
              <a:rPr lang="ar-SA" b="1" dirty="0" smtClean="0"/>
              <a:t>المرحله الاولى :تخطيط عمليه التخطيط:</a:t>
            </a:r>
            <a:endParaRPr lang="en-US" b="1" dirty="0" smtClean="0"/>
          </a:p>
          <a:p>
            <a:pPr algn="r" rtl="1">
              <a:buNone/>
            </a:pPr>
            <a:r>
              <a:rPr lang="ar-SA" dirty="0" smtClean="0"/>
              <a:t>3 طرائق لنهج التخطيط الاستراتيجي</a:t>
            </a:r>
            <a:endParaRPr lang="en-US" dirty="0" smtClean="0"/>
          </a:p>
          <a:p>
            <a:pPr marL="514350" lvl="0" indent="-514350" algn="r" rtl="1">
              <a:buFont typeface="+mj-lt"/>
              <a:buAutoNum type="alphaUcPeriod"/>
            </a:pPr>
            <a:r>
              <a:rPr lang="ar-SA" dirty="0" smtClean="0"/>
              <a:t>تحليل الفجوات في البرامج</a:t>
            </a:r>
            <a:endParaRPr lang="en-US" dirty="0" smtClean="0"/>
          </a:p>
          <a:p>
            <a:pPr marL="514350" lvl="0" indent="-514350" algn="r" rtl="1">
              <a:buFont typeface="+mj-lt"/>
              <a:buAutoNum type="alphaUcPeriod"/>
            </a:pPr>
            <a:r>
              <a:rPr lang="ar-SA" dirty="0" smtClean="0"/>
              <a:t>حل المشكلات</a:t>
            </a:r>
            <a:endParaRPr lang="en-US" dirty="0" smtClean="0"/>
          </a:p>
          <a:p>
            <a:pPr marL="514350" lvl="0" indent="-514350" algn="r" rtl="1">
              <a:buFont typeface="+mj-lt"/>
              <a:buAutoNum type="alphaUcPeriod"/>
            </a:pPr>
            <a:r>
              <a:rPr lang="ar-SA" dirty="0" smtClean="0"/>
              <a:t>تحليل وتقيم نطاق القوه ونقاط الضعف والفرص المتاحه ومصادر التهديد والخطر</a:t>
            </a:r>
            <a:endParaRPr lang="en-US" dirty="0" smtClean="0"/>
          </a:p>
          <a:p>
            <a:pPr algn="r" rtl="1">
              <a:buNone/>
            </a:pPr>
            <a:r>
              <a:rPr lang="ar-SA" dirty="0" smtClean="0"/>
              <a:t>ويوجد طريقتين لنهج التخطيط والتي تبدأ باخذ المعلومات والمدخلات من المستويات الدنيا في المنظمه وتحديد الخطوط العريضه لعمليه التخطيط ويفضلون اتباع الطريقه الثانيه مع وجود مشاركه من المستويات الدنيا في المنظمه الصحيه</a:t>
            </a:r>
            <a:endParaRPr lang="en-US" dirty="0" smtClean="0"/>
          </a:p>
          <a:p>
            <a:pPr algn="r" rtl="1">
              <a:buNone/>
            </a:pPr>
            <a:endParaRPr lang="en-US" dirty="0" smtClean="0"/>
          </a:p>
          <a:p>
            <a:pPr algn="r">
              <a:buNone/>
            </a:pPr>
            <a:endParaRPr lang="en-US"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382000" cy="6858000"/>
          </a:xfrm>
        </p:spPr>
        <p:txBody>
          <a:bodyPr>
            <a:normAutofit fontScale="92500"/>
          </a:bodyPr>
          <a:lstStyle/>
          <a:p>
            <a:pPr algn="r" rtl="1"/>
            <a:r>
              <a:rPr lang="ar-SA" b="1" dirty="0" smtClean="0"/>
              <a:t>المرحله الثانيه: تعريف الرساله:</a:t>
            </a:r>
            <a:endParaRPr lang="en-US" b="1" dirty="0" smtClean="0"/>
          </a:p>
          <a:p>
            <a:pPr algn="r" rtl="1">
              <a:buNone/>
            </a:pPr>
            <a:r>
              <a:rPr lang="ar-SA" dirty="0" smtClean="0"/>
              <a:t>خطوط عريضه  او جمله عريضه يوضح سبب انشاء المنظمه.</a:t>
            </a:r>
            <a:endParaRPr lang="en-US" dirty="0" smtClean="0"/>
          </a:p>
          <a:p>
            <a:pPr algn="r" rtl="1"/>
            <a:r>
              <a:rPr lang="ar-SA" b="1" dirty="0" smtClean="0"/>
              <a:t>المرحله الثالثه: تحليل البيئه:</a:t>
            </a:r>
            <a:endParaRPr lang="en-US" b="1" dirty="0" smtClean="0"/>
          </a:p>
          <a:p>
            <a:pPr algn="r" rtl="1">
              <a:buNone/>
            </a:pPr>
            <a:r>
              <a:rPr lang="ar-SA" dirty="0" smtClean="0"/>
              <a:t>تحليل كل العوامل خارج المنظمه الصحيه وذلك خلال الفتره التي تغطيها الخطه . وتشمل تحليل القطاعات الاتيه</a:t>
            </a:r>
            <a:endParaRPr lang="en-US" dirty="0" smtClean="0"/>
          </a:p>
          <a:p>
            <a:pPr marL="514350" lvl="0" indent="-514350" algn="r" rtl="1">
              <a:buFont typeface="+mj-lt"/>
              <a:buAutoNum type="arabicPeriod"/>
            </a:pPr>
            <a:r>
              <a:rPr lang="ar-SA" dirty="0" smtClean="0"/>
              <a:t>القطاع الاقتصادي: معدل النمو وقوه العمل ووجود راس المال</a:t>
            </a:r>
            <a:endParaRPr lang="en-US" dirty="0" smtClean="0"/>
          </a:p>
          <a:p>
            <a:pPr marL="514350" lvl="0" indent="-514350" algn="r" rtl="1">
              <a:buFont typeface="+mj-lt"/>
              <a:buAutoNum type="arabicPeriod"/>
            </a:pPr>
            <a:r>
              <a:rPr lang="ar-SA" dirty="0" smtClean="0"/>
              <a:t>القطاع السكاني-الديموغرافي:عدد السكان – توزيع دخل الاسره</a:t>
            </a:r>
            <a:endParaRPr lang="en-US" dirty="0" smtClean="0"/>
          </a:p>
          <a:p>
            <a:pPr marL="514350" lvl="0" indent="-514350" algn="r" rtl="1">
              <a:buFont typeface="+mj-lt"/>
              <a:buAutoNum type="arabicPeriod"/>
            </a:pPr>
            <a:r>
              <a:rPr lang="ar-SA" dirty="0" smtClean="0"/>
              <a:t>القطاع الثقافي الاجتماعي: ثقافه المجتمع – مدى احترام القوانين</a:t>
            </a:r>
            <a:endParaRPr lang="en-US" dirty="0" smtClean="0"/>
          </a:p>
          <a:p>
            <a:pPr marL="514350" lvl="0" indent="-514350" algn="r" rtl="1">
              <a:buFont typeface="+mj-lt"/>
              <a:buAutoNum type="arabicPeriod"/>
            </a:pPr>
            <a:r>
              <a:rPr lang="ar-SA" dirty="0" smtClean="0"/>
              <a:t>القطاع السياسي والصحي:سياسات ولوائح وقوانين المنظمه</a:t>
            </a:r>
            <a:endParaRPr lang="en-US" dirty="0" smtClean="0"/>
          </a:p>
          <a:p>
            <a:pPr marL="514350" lvl="0" indent="-514350" algn="r" rtl="1">
              <a:buFont typeface="+mj-lt"/>
              <a:buAutoNum type="arabicPeriod"/>
            </a:pPr>
            <a:r>
              <a:rPr lang="ar-SA" dirty="0" smtClean="0"/>
              <a:t>القطاع الخاص والمنافسون: نقاط مهمه جدا جدا نقاط القوه والضعف لديهم وتقويم الخدمات الصحيه والحوافز الماديه</a:t>
            </a:r>
            <a:endParaRPr lang="en-US" dirty="0" smtClean="0"/>
          </a:p>
          <a:p>
            <a:pPr marL="514350" lvl="0" indent="-514350" algn="r" rtl="1">
              <a:buFont typeface="+mj-lt"/>
              <a:buAutoNum type="arabicPeriod"/>
            </a:pPr>
            <a:r>
              <a:rPr lang="ar-SA" dirty="0" smtClean="0"/>
              <a:t>قطاع التكنولوجيا والموارد البشريه الصحيه: تطورات وتكنلوجيا الناس وتحليل امكانيات واقصاديات التي تصرف</a:t>
            </a:r>
            <a:endParaRPr lang="en-US" dirty="0" smtClean="0"/>
          </a:p>
          <a:p>
            <a:pPr algn="r"/>
            <a:endParaRPr lang="en-US"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400800"/>
          </a:xfrm>
        </p:spPr>
        <p:txBody>
          <a:bodyPr>
            <a:normAutofit fontScale="92500" lnSpcReduction="20000"/>
          </a:bodyPr>
          <a:lstStyle/>
          <a:p>
            <a:pPr algn="r" rtl="1">
              <a:buNone/>
            </a:pPr>
            <a:r>
              <a:rPr lang="ar-SA" b="1" dirty="0" smtClean="0"/>
              <a:t>المرحله الرابعه : تحليل السوق:</a:t>
            </a:r>
            <a:endParaRPr lang="en-US" b="1" dirty="0" smtClean="0"/>
          </a:p>
          <a:p>
            <a:pPr algn="r" rtl="1">
              <a:buNone/>
            </a:pPr>
            <a:r>
              <a:rPr lang="ar-SA" dirty="0" smtClean="0"/>
              <a:t>تحديد معرفي لمستهلكي الخدمه وقدرتهم على استيعابهم لجوده الخدمه فمثلا(لو وضعنا مستشفى تخصصي كبير ووضعناه في قريه دخلها محدود هل يصح ام لا؟)</a:t>
            </a:r>
            <a:endParaRPr lang="en-US" dirty="0" smtClean="0"/>
          </a:p>
          <a:p>
            <a:pPr algn="r" rtl="1">
              <a:buNone/>
            </a:pPr>
            <a:r>
              <a:rPr lang="ar-SA" b="1" dirty="0" smtClean="0"/>
              <a:t>المرحله الخامسه:تحليل المصادر الخارجيه:</a:t>
            </a:r>
            <a:endParaRPr lang="en-US" b="1" dirty="0" smtClean="0"/>
          </a:p>
          <a:p>
            <a:pPr algn="r" rtl="1">
              <a:buNone/>
            </a:pPr>
            <a:r>
              <a:rPr lang="ar-SA" dirty="0" smtClean="0"/>
              <a:t>تحليل مواطن القوه والضعف والفرص والمخاطر المحتمله والقوى المحيطه ايضاً مثل مدى وجود راس المال.</a:t>
            </a:r>
            <a:endParaRPr lang="en-US" dirty="0" smtClean="0"/>
          </a:p>
          <a:p>
            <a:pPr algn="r" rtl="1">
              <a:buNone/>
            </a:pPr>
            <a:r>
              <a:rPr lang="ar-SA" b="1" dirty="0" smtClean="0"/>
              <a:t>المرحله السادسه:تحليل الصناعه:</a:t>
            </a:r>
            <a:endParaRPr lang="en-US" b="1" dirty="0" smtClean="0"/>
          </a:p>
          <a:p>
            <a:pPr algn="r" rtl="1">
              <a:buNone/>
            </a:pPr>
            <a:r>
              <a:rPr lang="ar-SA" b="1" dirty="0" smtClean="0"/>
              <a:t>يركز على 5 عوامل</a:t>
            </a:r>
            <a:endParaRPr lang="en-US" b="1" dirty="0" smtClean="0"/>
          </a:p>
          <a:p>
            <a:pPr algn="r" rtl="1">
              <a:buNone/>
            </a:pPr>
            <a:r>
              <a:rPr lang="ar-SA" sz="3000" dirty="0" smtClean="0"/>
              <a:t>*المؤسسات المنافسه*المشاركون المحتملون*المشترون*الموردون*الخدمات او المنتجات البديله.</a:t>
            </a:r>
            <a:endParaRPr lang="en-US" sz="3000" dirty="0" smtClean="0"/>
          </a:p>
          <a:p>
            <a:pPr algn="r" rtl="1">
              <a:buNone/>
            </a:pPr>
            <a:r>
              <a:rPr lang="ar-SA" b="1" dirty="0" smtClean="0"/>
              <a:t>المرحله السابعه: تطوير ووضع الاهداف:</a:t>
            </a:r>
            <a:endParaRPr lang="en-US" b="1" dirty="0" smtClean="0"/>
          </a:p>
          <a:p>
            <a:pPr algn="r" rtl="1">
              <a:buNone/>
            </a:pPr>
            <a:r>
              <a:rPr lang="ar-SA" dirty="0" smtClean="0"/>
              <a:t>الاهداف وهي اعاده صياغه لرساله المنظمه وهي اكثر تحديدا ودقه وتحدد ماهي الانجازات التي تريد المنظمه الصحيه تحقيقها واكثر تحديد اهداف قابله للقياس.</a:t>
            </a:r>
            <a:endParaRPr lang="en-US" dirty="0" smtClean="0"/>
          </a:p>
          <a:p>
            <a:pPr algn="r">
              <a:buNone/>
            </a:pPr>
            <a:endParaRPr lang="en-US" b="1"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0"/>
            <a:ext cx="8610600" cy="6858000"/>
          </a:xfrm>
        </p:spPr>
        <p:txBody>
          <a:bodyPr>
            <a:normAutofit fontScale="85000" lnSpcReduction="20000"/>
          </a:bodyPr>
          <a:lstStyle/>
          <a:p>
            <a:pPr algn="r" rtl="1"/>
            <a:r>
              <a:rPr lang="ar-SA" sz="3300" b="1" dirty="0" smtClean="0"/>
              <a:t>المرحله الثامنه:تحليل حقيبه البرنامج:</a:t>
            </a:r>
            <a:endParaRPr lang="en-US" sz="3300" b="1" dirty="0" smtClean="0"/>
          </a:p>
          <a:p>
            <a:pPr algn="r" rtl="1"/>
            <a:r>
              <a:rPr lang="ar-SA" dirty="0" smtClean="0"/>
              <a:t>النشاطات والخدمات داخل البرنامج التي يحتويها في الوصول الى اهداف المنظمه الصحيه وايجاد الطرق لتعزيز وتحسين اداء المنظمه الصحيه ويتضمن تحديد اوليات الخدمات والانشطه التي تساعد على تحقيق الاهداف المنظمه الصحيه.</a:t>
            </a:r>
            <a:endParaRPr lang="en-US" dirty="0" smtClean="0"/>
          </a:p>
          <a:p>
            <a:pPr algn="r" rtl="1"/>
            <a:r>
              <a:rPr lang="ar-SA" sz="3300" b="1" dirty="0" smtClean="0"/>
              <a:t>المرحله التاسعه:تحليل كفاءه المنظمه الصحيه:</a:t>
            </a:r>
            <a:endParaRPr lang="en-US" sz="3300" b="1" dirty="0" smtClean="0"/>
          </a:p>
          <a:p>
            <a:pPr marL="514350" indent="-514350" algn="r" rtl="1">
              <a:buNone/>
            </a:pPr>
            <a:r>
              <a:rPr lang="ar-SA" smtClean="0"/>
              <a:t>      يحدد </a:t>
            </a:r>
            <a:r>
              <a:rPr lang="ar-SA" dirty="0" smtClean="0"/>
              <a:t>واقعيا ماذا تريد المنظم هان تحقق ويدرس ويحلل نقاط القوه والضعف في المنظمه. ويشمل على مايلي:</a:t>
            </a:r>
            <a:endParaRPr lang="en-US" dirty="0" smtClean="0"/>
          </a:p>
          <a:p>
            <a:pPr marL="514350" lvl="0" indent="-514350" algn="r" rtl="1">
              <a:buFont typeface="+mj-lt"/>
              <a:buAutoNum type="arabicPeriod"/>
            </a:pPr>
            <a:r>
              <a:rPr lang="ar-SA" dirty="0" smtClean="0"/>
              <a:t>لتسويق الصحي او الخدمات</a:t>
            </a:r>
            <a:endParaRPr lang="en-US" dirty="0" smtClean="0"/>
          </a:p>
          <a:p>
            <a:pPr marL="514350" lvl="0" indent="-514350" algn="r" rtl="1">
              <a:buFont typeface="+mj-lt"/>
              <a:buAutoNum type="arabicPeriod"/>
            </a:pPr>
            <a:r>
              <a:rPr lang="ar-SA" dirty="0" smtClean="0"/>
              <a:t>الانتاج</a:t>
            </a:r>
            <a:endParaRPr lang="en-US" dirty="0" smtClean="0"/>
          </a:p>
          <a:p>
            <a:pPr marL="514350" lvl="0" indent="-514350" algn="r" rtl="1">
              <a:buFont typeface="+mj-lt"/>
              <a:buAutoNum type="arabicPeriod"/>
            </a:pPr>
            <a:r>
              <a:rPr lang="ar-SA" dirty="0" smtClean="0"/>
              <a:t>الوضع المالي</a:t>
            </a:r>
            <a:endParaRPr lang="en-US" dirty="0" smtClean="0"/>
          </a:p>
          <a:p>
            <a:pPr marL="514350" lvl="0" indent="-514350" algn="r" rtl="1">
              <a:buFont typeface="+mj-lt"/>
              <a:buAutoNum type="arabicPeriod"/>
            </a:pPr>
            <a:r>
              <a:rPr lang="ar-SA" dirty="0" smtClean="0"/>
              <a:t>الموارد البشريه</a:t>
            </a:r>
            <a:endParaRPr lang="en-US" dirty="0" smtClean="0"/>
          </a:p>
          <a:p>
            <a:pPr marL="514350" lvl="0" indent="-514350" algn="r" rtl="1">
              <a:buFont typeface="+mj-lt"/>
              <a:buAutoNum type="arabicPeriod"/>
            </a:pPr>
            <a:r>
              <a:rPr lang="ar-SA" dirty="0" smtClean="0"/>
              <a:t>الاداره الصحيه</a:t>
            </a:r>
            <a:endParaRPr lang="en-US" dirty="0" smtClean="0"/>
          </a:p>
          <a:p>
            <a:pPr algn="r" rtl="1"/>
            <a:r>
              <a:rPr lang="ar-SA" sz="3300" b="1" dirty="0" smtClean="0"/>
              <a:t>المرحله العاشره:اختيار الاستراتيجيه الملائمه:يجب ان يكون</a:t>
            </a:r>
            <a:endParaRPr lang="en-US" sz="3300" b="1" dirty="0" smtClean="0"/>
          </a:p>
          <a:p>
            <a:pPr marL="514350" lvl="0" indent="-514350" algn="r" rtl="1">
              <a:buFont typeface="+mj-lt"/>
              <a:buAutoNum type="arabicPeriod"/>
            </a:pPr>
            <a:r>
              <a:rPr lang="ar-SA" dirty="0" smtClean="0"/>
              <a:t>مختصره قدر الامكان </a:t>
            </a:r>
            <a:endParaRPr lang="en-US" dirty="0" smtClean="0"/>
          </a:p>
          <a:p>
            <a:pPr marL="514350" lvl="0" indent="-514350" algn="r" rtl="1">
              <a:buFont typeface="+mj-lt"/>
              <a:buAutoNum type="arabicPeriod"/>
            </a:pPr>
            <a:r>
              <a:rPr lang="ar-SA" dirty="0" smtClean="0"/>
              <a:t>تصف محتويات الاستراتجيه</a:t>
            </a:r>
            <a:endParaRPr lang="en-US" dirty="0" smtClean="0"/>
          </a:p>
          <a:p>
            <a:pPr marL="514350" lvl="0" indent="-514350" algn="r" rtl="1">
              <a:buFont typeface="+mj-lt"/>
              <a:buAutoNum type="arabicPeriod"/>
            </a:pPr>
            <a:r>
              <a:rPr lang="ar-SA" dirty="0" smtClean="0"/>
              <a:t>تحقق الطرق والوسائل للوصول الى اهداف المنظمه</a:t>
            </a:r>
            <a:endParaRPr lang="en-US" dirty="0" smtClean="0"/>
          </a:p>
          <a:p>
            <a:pPr algn="r"/>
            <a:endParaRPr 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algn="r" rtl="1">
              <a:buNone/>
            </a:pPr>
            <a:r>
              <a:rPr lang="ar-SA" dirty="0" smtClean="0"/>
              <a:t>  يتضمن اختيار محتوى الاستراتجيه المناحي التاليه</a:t>
            </a:r>
            <a:endParaRPr lang="en-US" dirty="0" smtClean="0"/>
          </a:p>
          <a:p>
            <a:pPr marL="514350" lvl="0" indent="-514350" algn="r" rtl="1">
              <a:buFont typeface="+mj-lt"/>
              <a:buAutoNum type="arabicPeriod"/>
            </a:pPr>
            <a:r>
              <a:rPr lang="ar-SA" dirty="0" smtClean="0"/>
              <a:t>مدى الخدمات الصحيه المقدمه</a:t>
            </a:r>
            <a:endParaRPr lang="en-US" dirty="0" smtClean="0"/>
          </a:p>
          <a:p>
            <a:pPr marL="514350" lvl="0" indent="-514350" algn="r" rtl="1">
              <a:buFont typeface="+mj-lt"/>
              <a:buAutoNum type="arabicPeriod"/>
            </a:pPr>
            <a:r>
              <a:rPr lang="ar-SA" dirty="0" smtClean="0"/>
              <a:t>لتخصص والتميز في خدمه معينه  (جراحه القلب)</a:t>
            </a:r>
            <a:endParaRPr lang="en-US" dirty="0" smtClean="0"/>
          </a:p>
          <a:p>
            <a:pPr marL="514350" lvl="0" indent="-514350" algn="r" rtl="1">
              <a:buFont typeface="+mj-lt"/>
              <a:buAutoNum type="arabicPeriod"/>
            </a:pPr>
            <a:r>
              <a:rPr lang="ar-SA" dirty="0" smtClean="0"/>
              <a:t>لتكامل الرأسي للخدمات</a:t>
            </a:r>
            <a:endParaRPr lang="en-US" dirty="0" smtClean="0"/>
          </a:p>
          <a:p>
            <a:pPr marL="514350" lvl="0" indent="-514350" algn="r" rtl="1">
              <a:buFont typeface="+mj-lt"/>
              <a:buAutoNum type="arabicPeriod"/>
            </a:pPr>
            <a:r>
              <a:rPr lang="ar-SA" dirty="0" smtClean="0"/>
              <a:t>التكامل الافقي مع المنظمات الصحيه الاخرى</a:t>
            </a:r>
            <a:endParaRPr lang="en-US" dirty="0" smtClean="0"/>
          </a:p>
          <a:p>
            <a:pPr marL="514350" lvl="0" indent="-514350" algn="r" rtl="1">
              <a:buFont typeface="+mj-lt"/>
              <a:buAutoNum type="arabicPeriod"/>
            </a:pPr>
            <a:r>
              <a:rPr lang="ar-SA" dirty="0" smtClean="0"/>
              <a:t>التكامل في مشاريع مشتركه مع مستشفيات اخرى</a:t>
            </a:r>
            <a:endParaRPr lang="en-US" dirty="0" smtClean="0"/>
          </a:p>
          <a:p>
            <a:pPr marL="514350" lvl="0" indent="-514350" algn="r" rtl="1">
              <a:buFont typeface="+mj-lt"/>
              <a:buAutoNum type="arabicPeriod"/>
            </a:pPr>
            <a:r>
              <a:rPr lang="ar-SA" dirty="0" smtClean="0"/>
              <a:t>التنويع في الخدمات والمنتجات الصحية المقدمة من حيث النوعية</a:t>
            </a:r>
            <a:endParaRPr lang="en-US" dirty="0" smtClean="0"/>
          </a:p>
          <a:p>
            <a:pPr marL="514350" lvl="0" indent="-514350" algn="r" rtl="1">
              <a:buFont typeface="+mj-lt"/>
              <a:buAutoNum type="arabicPeriod"/>
            </a:pPr>
            <a:r>
              <a:rPr lang="ar-SA" dirty="0" smtClean="0"/>
              <a:t>تقليص حجم الاعمال</a:t>
            </a:r>
            <a:endParaRPr lang="en-US" dirty="0" smtClean="0"/>
          </a:p>
          <a:p>
            <a:pPr algn="r" rtl="1">
              <a:buNone/>
            </a:pPr>
            <a:r>
              <a:rPr lang="ar-SA" b="1" dirty="0" smtClean="0"/>
              <a:t>    المرحله الحادي عشر:اختيار البديل الافضل:</a:t>
            </a:r>
            <a:endParaRPr lang="en-US" b="1" dirty="0" smtClean="0"/>
          </a:p>
          <a:p>
            <a:pPr algn="r" rtl="1"/>
            <a:r>
              <a:rPr lang="ar-SA" dirty="0" smtClean="0"/>
              <a:t>اختيار عده بدائل قم اختار البديل الافضل بين تلك البدائل مجتمعه.</a:t>
            </a:r>
            <a:endParaRPr lang="en-US" dirty="0" smtClean="0"/>
          </a:p>
          <a:p>
            <a:pPr algn="r" rtl="1"/>
            <a:r>
              <a:rPr lang="ar-SA" b="1" dirty="0" smtClean="0"/>
              <a:t>المرحله الثاني عشر:تعديل توجه المنظمه ليتناسب مع الاستراتيجيه المختاره:</a:t>
            </a:r>
            <a:endParaRPr lang="en-US" b="1" dirty="0" smtClean="0"/>
          </a:p>
          <a:p>
            <a:pPr algn="r" rtl="1"/>
            <a:r>
              <a:rPr lang="ar-SA" dirty="0" smtClean="0"/>
              <a:t>أي الاجراءات المفروض اتخاذها.</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ar-SA" dirty="0" smtClean="0"/>
              <a:t>نظريه التنظيم وتصميم الهيكل التنظيمي</a:t>
            </a:r>
            <a:endParaRPr lang="en-US" dirty="0"/>
          </a:p>
        </p:txBody>
      </p:sp>
      <p:sp>
        <p:nvSpPr>
          <p:cNvPr id="3" name="Content Placeholder 2"/>
          <p:cNvSpPr>
            <a:spLocks noGrp="1"/>
          </p:cNvSpPr>
          <p:nvPr>
            <p:ph idx="1"/>
          </p:nvPr>
        </p:nvSpPr>
        <p:spPr>
          <a:xfrm>
            <a:off x="228600" y="990600"/>
            <a:ext cx="8915400" cy="5562600"/>
          </a:xfrm>
        </p:spPr>
        <p:txBody>
          <a:bodyPr>
            <a:normAutofit/>
          </a:bodyPr>
          <a:lstStyle/>
          <a:p>
            <a:pPr algn="r" rtl="1"/>
            <a:r>
              <a:rPr lang="ar-SA" b="1" dirty="0" smtClean="0"/>
              <a:t>الخصائص المميزه للمنظمه الصحيه:</a:t>
            </a:r>
            <a:endParaRPr lang="en-US" b="1" dirty="0" smtClean="0"/>
          </a:p>
          <a:p>
            <a:pPr marL="514350" lvl="0" indent="-514350" algn="r" rtl="1">
              <a:buFont typeface="+mj-lt"/>
              <a:buAutoNum type="arabicPeriod"/>
            </a:pPr>
            <a:r>
              <a:rPr lang="ar-SA" dirty="0" smtClean="0"/>
              <a:t>تعدد الاهداف التي تسعى المنظمه الصحيه لتحقيقها بالغم من محدوديه الموارد</a:t>
            </a:r>
            <a:endParaRPr lang="en-US" dirty="0" smtClean="0"/>
          </a:p>
          <a:p>
            <a:pPr marL="514350" lvl="0" indent="-514350" algn="r" rtl="1">
              <a:buFont typeface="+mj-lt"/>
              <a:buAutoNum type="arabicPeriod"/>
            </a:pPr>
            <a:r>
              <a:rPr lang="ar-SA" dirty="0" smtClean="0"/>
              <a:t>التقسيم الواسع للعمل وتنوع واختلاف التركيبه الاجتماعيه للعناصر البشريه العامله في المنظمه الصحيه</a:t>
            </a:r>
            <a:endParaRPr lang="en-US" dirty="0" smtClean="0"/>
          </a:p>
          <a:p>
            <a:pPr marL="514350" lvl="0" indent="-514350" algn="r" rtl="1">
              <a:buFont typeface="+mj-lt"/>
              <a:buAutoNum type="arabicPeriod"/>
            </a:pPr>
            <a:r>
              <a:rPr lang="ar-SA" dirty="0" smtClean="0"/>
              <a:t>تداخل الخدمات والانشطه واعتمادها الكبير على بعضها البعض</a:t>
            </a:r>
            <a:endParaRPr lang="en-US" dirty="0" smtClean="0"/>
          </a:p>
          <a:p>
            <a:pPr marL="514350" lvl="0" indent="-514350" algn="r" rtl="1">
              <a:buFont typeface="+mj-lt"/>
              <a:buAutoNum type="arabicPeriod"/>
            </a:pPr>
            <a:r>
              <a:rPr lang="ar-SA" dirty="0" smtClean="0"/>
              <a:t>الطبيعه الطارئه لعمل المنظمه الصحيه : ان الطلب على الجزء الاكبر من خدمات المنظمات الصحيه هو ذا طبيعه طارئه</a:t>
            </a:r>
            <a:endParaRPr lang="en-US" dirty="0" smtClean="0"/>
          </a:p>
          <a:p>
            <a:pPr marL="514350" indent="-514350" algn="r">
              <a:buFont typeface="+mj-lt"/>
              <a:buAutoNum type="arabicPeriod"/>
            </a:pPr>
            <a:endParaRPr lang="en-US"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839200" cy="6858000"/>
          </a:xfrm>
        </p:spPr>
        <p:txBody>
          <a:bodyPr>
            <a:normAutofit fontScale="77500" lnSpcReduction="20000"/>
          </a:bodyPr>
          <a:lstStyle/>
          <a:p>
            <a:pPr algn="r" rtl="1">
              <a:buNone/>
            </a:pPr>
            <a:r>
              <a:rPr lang="ar-SA" b="1" dirty="0" smtClean="0"/>
              <a:t>   واجب على المدير المنظم الاتي:</a:t>
            </a:r>
            <a:endParaRPr lang="en-US" b="1" dirty="0" smtClean="0"/>
          </a:p>
          <a:p>
            <a:pPr marL="514350" lvl="0" indent="-514350" algn="r" rtl="1">
              <a:buFont typeface="+mj-lt"/>
              <a:buAutoNum type="arabicPeriod"/>
            </a:pPr>
            <a:r>
              <a:rPr lang="ar-SA" b="1" dirty="0" smtClean="0"/>
              <a:t>ضرورة التشغيل المستمر على مدار 24 ساعه ولـ 7 ايام في الاسبوع</a:t>
            </a:r>
            <a:endParaRPr lang="en-US" b="1" dirty="0" smtClean="0"/>
          </a:p>
          <a:p>
            <a:pPr marL="514350" lvl="0" indent="-514350" algn="r" rtl="1">
              <a:buFont typeface="+mj-lt"/>
              <a:buAutoNum type="arabicPeriod"/>
            </a:pPr>
            <a:r>
              <a:rPr lang="ar-SA" b="1" dirty="0" smtClean="0"/>
              <a:t>استعداد مستمر من جانب كافه االجهزة والموراد العاملين  لمواجه الظروف الطارئه</a:t>
            </a:r>
            <a:endParaRPr lang="en-US" b="1" dirty="0" smtClean="0"/>
          </a:p>
          <a:p>
            <a:pPr marL="514350" lvl="0" indent="-514350" algn="r" rtl="1">
              <a:buFont typeface="+mj-lt"/>
              <a:buAutoNum type="arabicPeriod"/>
            </a:pPr>
            <a:r>
              <a:rPr lang="ar-SA" b="1" dirty="0" smtClean="0"/>
              <a:t>تبني اسلوب الاداره بالازمات بدلاً من اسلوب الاداره بالاهداف</a:t>
            </a:r>
            <a:endParaRPr lang="en-US" b="1" dirty="0" smtClean="0"/>
          </a:p>
          <a:p>
            <a:pPr marL="514350" lvl="0" indent="-514350" algn="r" rtl="1">
              <a:buFont typeface="+mj-lt"/>
              <a:buAutoNum type="arabicPeriod"/>
            </a:pPr>
            <a:r>
              <a:rPr lang="ar-SA" b="1" dirty="0" smtClean="0"/>
              <a:t>تبني نظام محدد للتأديب والمسائله يستند الى لوائح تنظيميه وسياسات واضحه ومحده</a:t>
            </a:r>
            <a:endParaRPr lang="en-US" b="1" dirty="0" smtClean="0"/>
          </a:p>
          <a:p>
            <a:pPr marL="514350" lvl="0" indent="-514350" algn="r" rtl="1">
              <a:buFont typeface="+mj-lt"/>
              <a:buAutoNum type="arabicPeriod"/>
            </a:pPr>
            <a:r>
              <a:rPr lang="ar-SA" b="1" dirty="0" smtClean="0"/>
              <a:t>يستدعي رقابه وتقييم الانشطه الطبيه وضمان الاستخدام الرشيد للموارد المتاحه عن طريق الهيئه الطبيه والتي تتمتع بالاستقلال والحكم الذاتي كما هو موضح في تنظيم الهيئه الطبيه.</a:t>
            </a:r>
            <a:endParaRPr lang="en-US" b="1" dirty="0" smtClean="0"/>
          </a:p>
          <a:p>
            <a:pPr lvl="0" algn="r" rtl="1"/>
            <a:r>
              <a:rPr lang="ar-SA" sz="3600" b="1" dirty="0" smtClean="0"/>
              <a:t>المنظمه الصحيه تنظيم شبه بيقراطي ويرتكز على عدد من المبادئ التنظيميه الاساسيه وهي:</a:t>
            </a:r>
            <a:endParaRPr lang="en-US" sz="3600" b="1" dirty="0" smtClean="0"/>
          </a:p>
          <a:p>
            <a:pPr marL="514350" lvl="0" indent="-514350" algn="r" rtl="1">
              <a:buFont typeface="+mj-lt"/>
              <a:buAutoNum type="arabicPeriod"/>
            </a:pPr>
            <a:r>
              <a:rPr lang="ar-SA" b="1" dirty="0" smtClean="0"/>
              <a:t>تقسيم العمل على اساس من التخصص الوظيفي</a:t>
            </a:r>
            <a:endParaRPr lang="en-US" b="1" dirty="0" smtClean="0"/>
          </a:p>
          <a:p>
            <a:pPr marL="514350" lvl="0" indent="-514350" algn="r" rtl="1">
              <a:buFont typeface="+mj-lt"/>
              <a:buAutoNum type="arabicPeriod"/>
            </a:pPr>
            <a:r>
              <a:rPr lang="ar-SA" b="1" dirty="0" smtClean="0"/>
              <a:t>سلسله هرميه محدده السلطه</a:t>
            </a:r>
            <a:endParaRPr lang="en-US" b="1" dirty="0" smtClean="0"/>
          </a:p>
          <a:p>
            <a:pPr marL="514350" lvl="0" indent="-514350" algn="r" rtl="1">
              <a:buFont typeface="+mj-lt"/>
              <a:buAutoNum type="arabicPeriod"/>
            </a:pPr>
            <a:r>
              <a:rPr lang="ar-SA" b="1" dirty="0" smtClean="0"/>
              <a:t>نظام محدد من اللوائح والتشريعات التي تحدد واجبات ومسئوليات وحقوق العاملين في التنظيم</a:t>
            </a:r>
            <a:endParaRPr lang="en-US" b="1" dirty="0" smtClean="0"/>
          </a:p>
          <a:p>
            <a:pPr marL="514350" lvl="0" indent="-514350" algn="r" rtl="1">
              <a:buFont typeface="+mj-lt"/>
              <a:buAutoNum type="arabicPeriod"/>
            </a:pPr>
            <a:r>
              <a:rPr lang="ar-SA" b="1" dirty="0" smtClean="0"/>
              <a:t>نظام محدد من الاجراءات للتعامل مع ظروف العمل</a:t>
            </a:r>
            <a:endParaRPr lang="en-US" b="1" dirty="0" smtClean="0"/>
          </a:p>
          <a:p>
            <a:pPr marL="514350" lvl="0" indent="-514350" algn="r" rtl="1">
              <a:buFont typeface="+mj-lt"/>
              <a:buAutoNum type="arabicPeriod"/>
            </a:pPr>
            <a:r>
              <a:rPr lang="ar-SA" b="1" dirty="0" smtClean="0"/>
              <a:t>العلاقات الغير شخصيه بين العاملين في التنظيم</a:t>
            </a:r>
            <a:endParaRPr lang="en-US" b="1" dirty="0" smtClean="0"/>
          </a:p>
          <a:p>
            <a:pPr algn="r"/>
            <a:endParaRPr lang="en-US" b="1"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686800" cy="6858000"/>
          </a:xfrm>
        </p:spPr>
        <p:txBody>
          <a:bodyPr>
            <a:normAutofit fontScale="92500" lnSpcReduction="10000"/>
          </a:bodyPr>
          <a:lstStyle/>
          <a:p>
            <a:pPr algn="r" rtl="1"/>
            <a:r>
              <a:rPr lang="ar-SA" b="1" dirty="0" smtClean="0"/>
              <a:t>اسباب استمرار البيروقراطيه في المنظمات الصحيه:</a:t>
            </a:r>
            <a:endParaRPr lang="en-US" b="1" dirty="0" smtClean="0"/>
          </a:p>
          <a:p>
            <a:pPr marL="514350" lvl="0" indent="-514350" algn="r" rtl="1">
              <a:buFont typeface="+mj-lt"/>
              <a:buAutoNum type="arabicPeriod"/>
            </a:pPr>
            <a:r>
              <a:rPr lang="ar-SA" dirty="0" smtClean="0"/>
              <a:t>حقيقه تعاملها المستمر مع قضايا الحياه والموت والصحه والمرض</a:t>
            </a:r>
            <a:endParaRPr lang="en-US" dirty="0" smtClean="0"/>
          </a:p>
          <a:p>
            <a:pPr marL="514350" lvl="0" indent="-514350" algn="r" rtl="1">
              <a:buFont typeface="+mj-lt"/>
              <a:buAutoNum type="arabicPeriod"/>
            </a:pPr>
            <a:r>
              <a:rPr lang="ar-SA" dirty="0" smtClean="0"/>
              <a:t>اهتمام كبير ودائم من قبل اداره المنظمه الصحيه والجهات الرسميه المخططه والمموله للرعايه الصحيه لتحقيق مستوى عال من كفاءة الانجاز</a:t>
            </a:r>
            <a:endParaRPr lang="en-US" dirty="0" smtClean="0"/>
          </a:p>
          <a:p>
            <a:pPr marL="514350" lvl="0" indent="-514350" algn="r" rtl="1">
              <a:buFont typeface="+mj-lt"/>
              <a:buAutoNum type="arabicPeriod"/>
            </a:pPr>
            <a:r>
              <a:rPr lang="ar-SA" dirty="0" smtClean="0"/>
              <a:t>قصور واضح في ماهو موجود من بدائل اداريه وتنظيميه يمكن استخدامها لضمان وضوح مسئوليات وكفاءة الانجاز في المنظمات الصحيه</a:t>
            </a:r>
            <a:endParaRPr lang="en-US" dirty="0" smtClean="0"/>
          </a:p>
          <a:p>
            <a:pPr lvl="0" algn="r" rtl="1"/>
            <a:r>
              <a:rPr lang="ar-SA" b="1" dirty="0" smtClean="0"/>
              <a:t>المنظمه الصحيه تنظيم انساني اكثر منه تنظيم اله</a:t>
            </a:r>
            <a:endParaRPr lang="en-US" b="1" dirty="0" smtClean="0"/>
          </a:p>
          <a:p>
            <a:pPr lvl="0" algn="r" rtl="1"/>
            <a:r>
              <a:rPr lang="ar-SA" dirty="0" smtClean="0"/>
              <a:t>مشكله المهنه والاحتراف في المنظمات الصحيه يعرف فردسون المهني"بانه الشخص المؤهل علميا وعمليا في حقل من حقول المعرفه وكنتيجه لبرنامج طويل ومتخصص من التدريب الذهني والذي يلتزم باستعمال معرفته وعلمه ومهارات وفقا للمعاير المحدده من قبل اصحاب المهنه التي ينتمي لها"</a:t>
            </a:r>
            <a:endParaRPr lang="en-US" dirty="0" smtClean="0"/>
          </a:p>
          <a:p>
            <a:pPr algn="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algn="r" rtl="1"/>
            <a:r>
              <a:rPr lang="ar-SA" sz="3600" b="1" dirty="0" smtClean="0">
                <a:cs typeface="Akhbar MT" pitchFamily="2" charset="-78"/>
              </a:rPr>
              <a:t>هذه </a:t>
            </a:r>
            <a:r>
              <a:rPr lang="ar-SA" sz="3600" b="1" dirty="0">
                <a:cs typeface="Akhbar MT" pitchFamily="2" charset="-78"/>
              </a:rPr>
              <a:t>الخصائص </a:t>
            </a:r>
            <a:r>
              <a:rPr lang="ar-SA" sz="3600" b="1" dirty="0" smtClean="0">
                <a:cs typeface="Akhbar MT" pitchFamily="2" charset="-78"/>
              </a:rPr>
              <a:t>المميزة </a:t>
            </a:r>
            <a:r>
              <a:rPr lang="ar-SA" sz="3600" b="1" dirty="0">
                <a:cs typeface="Akhbar MT" pitchFamily="2" charset="-78"/>
              </a:rPr>
              <a:t>للقطاع الصحي عن غيرها تجعل الاداره </a:t>
            </a:r>
            <a:r>
              <a:rPr lang="ar-SA" sz="3600" b="1" dirty="0" smtClean="0">
                <a:cs typeface="Akhbar MT" pitchFamily="2" charset="-78"/>
              </a:rPr>
              <a:t>الصحية متميزة </a:t>
            </a:r>
            <a:r>
              <a:rPr lang="ar-SA" sz="3600" b="1" dirty="0">
                <a:cs typeface="Akhbar MT" pitchFamily="2" charset="-78"/>
              </a:rPr>
              <a:t>في </a:t>
            </a:r>
            <a:r>
              <a:rPr lang="ar-SA" sz="3600" b="1" dirty="0" smtClean="0">
                <a:cs typeface="Akhbar MT" pitchFamily="2" charset="-78"/>
              </a:rPr>
              <a:t>أدائها </a:t>
            </a:r>
            <a:r>
              <a:rPr lang="ar-SA" sz="3600" b="1" dirty="0">
                <a:cs typeface="Akhbar MT" pitchFamily="2" charset="-78"/>
              </a:rPr>
              <a:t>ودورها لذا يجب الالتزام </a:t>
            </a:r>
            <a:r>
              <a:rPr lang="ar-SA" sz="3600" b="1" dirty="0" smtClean="0">
                <a:cs typeface="Akhbar MT" pitchFamily="2" charset="-78"/>
              </a:rPr>
              <a:t>بـ الاستجابة</a:t>
            </a:r>
            <a:r>
              <a:rPr lang="en-US" sz="3600" b="1" dirty="0" smtClean="0">
                <a:cs typeface="Akhbar MT" pitchFamily="2" charset="-78"/>
              </a:rPr>
              <a:t>Responsiveness</a:t>
            </a:r>
            <a:r>
              <a:rPr lang="ar-SA" sz="3600" b="1" dirty="0" smtClean="0">
                <a:cs typeface="Akhbar MT" pitchFamily="2" charset="-78"/>
              </a:rPr>
              <a:t>  </a:t>
            </a:r>
            <a:r>
              <a:rPr lang="ar-SA" sz="3600" b="1" dirty="0">
                <a:cs typeface="Akhbar MT" pitchFamily="2" charset="-78"/>
              </a:rPr>
              <a:t>لحاجات وطلبات مستعملي ومستهلكي الخدمات </a:t>
            </a:r>
            <a:r>
              <a:rPr lang="ar-SA" sz="3600" b="1" dirty="0" smtClean="0">
                <a:cs typeface="Akhbar MT" pitchFamily="2" charset="-78"/>
              </a:rPr>
              <a:t>الصحية </a:t>
            </a:r>
            <a:r>
              <a:rPr lang="ar-SA" sz="3600" b="1" dirty="0">
                <a:cs typeface="Akhbar MT" pitchFamily="2" charset="-78"/>
              </a:rPr>
              <a:t>.</a:t>
            </a:r>
            <a:endParaRPr lang="en-US" sz="3600" b="1" dirty="0">
              <a:cs typeface="Akhbar MT" pitchFamily="2" charset="-78"/>
            </a:endParaRPr>
          </a:p>
          <a:p>
            <a:pPr lvl="0" algn="r" rtl="1"/>
            <a:r>
              <a:rPr lang="ar-SA" sz="3600" b="1" dirty="0" smtClean="0">
                <a:cs typeface="Akhbar MT" pitchFamily="2" charset="-78"/>
              </a:rPr>
              <a:t>مسؤولية الادارة الصحية عن </a:t>
            </a:r>
            <a:r>
              <a:rPr lang="ar-SA" sz="3600" b="1" dirty="0">
                <a:cs typeface="Akhbar MT" pitchFamily="2" charset="-78"/>
              </a:rPr>
              <a:t>وظائف التخطيط والتنظيم </a:t>
            </a:r>
            <a:r>
              <a:rPr lang="ar-SA" sz="3600" b="1" dirty="0" smtClean="0">
                <a:cs typeface="Akhbar MT" pitchFamily="2" charset="-78"/>
              </a:rPr>
              <a:t>والرقابة </a:t>
            </a:r>
            <a:r>
              <a:rPr lang="ar-SA" sz="3600" b="1" dirty="0">
                <a:cs typeface="Akhbar MT" pitchFamily="2" charset="-78"/>
              </a:rPr>
              <a:t>والتنسيق الخدمات .</a:t>
            </a:r>
            <a:endParaRPr lang="en-US" sz="3600" b="1" dirty="0">
              <a:cs typeface="Akhbar MT" pitchFamily="2" charset="-78"/>
            </a:endParaRPr>
          </a:p>
          <a:p>
            <a:pPr lvl="0" algn="r" rtl="1"/>
            <a:r>
              <a:rPr lang="ar-SA" sz="3600" b="1" dirty="0">
                <a:cs typeface="Akhbar MT" pitchFamily="2" charset="-78"/>
              </a:rPr>
              <a:t>الإصلاح </a:t>
            </a:r>
            <a:r>
              <a:rPr lang="ar-SA" sz="3600" b="1" dirty="0" smtClean="0">
                <a:cs typeface="Akhbar MT" pitchFamily="2" charset="-78"/>
              </a:rPr>
              <a:t>والتوفيق الانسجام </a:t>
            </a:r>
            <a:r>
              <a:rPr lang="en-US" sz="3600" b="1" dirty="0" smtClean="0">
                <a:cs typeface="Akhbar MT" pitchFamily="2" charset="-78"/>
              </a:rPr>
              <a:t>Reconciliation</a:t>
            </a:r>
            <a:r>
              <a:rPr lang="ar-SA" sz="3600" b="1" dirty="0">
                <a:cs typeface="Akhbar MT" pitchFamily="2" charset="-78"/>
              </a:rPr>
              <a:t>بين المعارف المتعددة </a:t>
            </a:r>
            <a:r>
              <a:rPr lang="ar-SA" sz="3600" b="1" dirty="0" err="1">
                <a:cs typeface="Akhbar MT" pitchFamily="2" charset="-78"/>
              </a:rPr>
              <a:t>والضخمه</a:t>
            </a:r>
            <a:r>
              <a:rPr lang="ar-SA" sz="3600" b="1" dirty="0">
                <a:cs typeface="Akhbar MT" pitchFamily="2" charset="-78"/>
              </a:rPr>
              <a:t> والمواقف والمهارات التي تتفاعل في تشغيل النظام الحي ومؤسساته.</a:t>
            </a:r>
            <a:endParaRPr lang="en-US" sz="3600" b="1" dirty="0">
              <a:cs typeface="Akhbar MT" pitchFamily="2" charset="-78"/>
            </a:endParaRPr>
          </a:p>
          <a:p>
            <a:pPr algn="r"/>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7086600"/>
          </a:xfrm>
        </p:spPr>
        <p:txBody>
          <a:bodyPr>
            <a:normAutofit fontScale="85000" lnSpcReduction="20000"/>
          </a:bodyPr>
          <a:lstStyle/>
          <a:p>
            <a:pPr algn="r" rtl="1"/>
            <a:r>
              <a:rPr lang="ar-SA" sz="3800" b="1" dirty="0" smtClean="0"/>
              <a:t>وتؤكد معايير العمل لدى المهنيين وبشكل دائم على نقطتين هامتين:</a:t>
            </a:r>
            <a:endParaRPr lang="en-US" sz="3800" b="1" dirty="0" smtClean="0"/>
          </a:p>
          <a:p>
            <a:pPr marL="514350" lvl="0" indent="-514350" algn="r" rtl="1">
              <a:buFont typeface="+mj-lt"/>
              <a:buAutoNum type="arabicPeriod"/>
            </a:pPr>
            <a:r>
              <a:rPr lang="ar-SA" dirty="0" smtClean="0"/>
              <a:t>الحكم والاداره الذاتيه لمهنيين ككل</a:t>
            </a:r>
            <a:endParaRPr lang="en-US" dirty="0" smtClean="0"/>
          </a:p>
          <a:p>
            <a:pPr marL="514350" lvl="0" indent="-514350" algn="r" rtl="1">
              <a:buFont typeface="+mj-lt"/>
              <a:buAutoNum type="arabicPeriod"/>
            </a:pPr>
            <a:r>
              <a:rPr lang="ar-SA" dirty="0" smtClean="0"/>
              <a:t>الاستقلال والحكم الذاتي لكل ممارس من هؤلاء المهنيين ضمن اطار الحدود التي تضعها المهنه ذاتها.</a:t>
            </a:r>
            <a:endParaRPr lang="en-US" dirty="0" smtClean="0"/>
          </a:p>
          <a:p>
            <a:pPr algn="r" rtl="1"/>
            <a:r>
              <a:rPr lang="ar-SA" sz="3300" b="1" dirty="0" smtClean="0"/>
              <a:t>ان الدرجه العاليه من الاحتراف والمهنه لاطباء اضافه الى مركزهم المتميز في المنظمات الصحيه يمكن ان يشكل مصدرا للمشاكل الاداريه التشغيليه لإداره المنظمه الاعتبارات التاليه:</a:t>
            </a:r>
            <a:endParaRPr lang="en-US" sz="3300" b="1" dirty="0" smtClean="0"/>
          </a:p>
          <a:p>
            <a:pPr marL="514350" lvl="0" indent="-514350" algn="r" rtl="1">
              <a:buFont typeface="+mj-lt"/>
              <a:buAutoNum type="arabicPeriod"/>
            </a:pPr>
            <a:r>
              <a:rPr lang="ar-SA" dirty="0" smtClean="0"/>
              <a:t>لديهم الاحتياجات والدوافع القويه للاستقلال الشخصي وهم بذلك ميالون لمقاومه النظام والانضباط الذي تفرضه التشريعات واللوائح التنظيميه الرسميه</a:t>
            </a:r>
            <a:endParaRPr lang="en-US" dirty="0" smtClean="0"/>
          </a:p>
          <a:p>
            <a:pPr marL="514350" lvl="0" indent="-514350" algn="r" rtl="1">
              <a:buFont typeface="+mj-lt"/>
              <a:buAutoNum type="arabicPeriod"/>
            </a:pPr>
            <a:r>
              <a:rPr lang="ar-SA" dirty="0" smtClean="0"/>
              <a:t>يميل الاطباء الى الالتزام باستعمال معارفهم ومهارتهم وفقا للمعاير التي يضعها مهنه الطب</a:t>
            </a:r>
            <a:endParaRPr lang="en-US" dirty="0" smtClean="0"/>
          </a:p>
          <a:p>
            <a:pPr marL="514350" lvl="0" indent="-514350" algn="r" rtl="1">
              <a:buFont typeface="+mj-lt"/>
              <a:buAutoNum type="arabicPeriod"/>
            </a:pPr>
            <a:r>
              <a:rPr lang="ar-SA" dirty="0" smtClean="0"/>
              <a:t>يمتلك الاطباء الكثير من القرارات التنظيميه والتي تؤثر على الاطباء وعلى عملهم في التنظيم يتخذها المدراء الذين يمتلكون السلطه الشرعيه لاتخاذ القرار. والمشكله هي ان الاطباء لديهم المعرفه الطبيه المتخصصه والمهارات الفنيه التي تؤهلهم دون غيرهم ممارسه الطب ولكنهم يمتلكون القليل من المعرفه والخبره الاداريه.وان هذا الوضع يؤدي الى احتكاكات خطيره بين الجانبين او على الاقل يهئ الفرصه لظهور قضايا هامه تعود الى السلطه والصلاحيه والمسؤوليات.</a:t>
            </a:r>
            <a:endParaRPr lang="en-US" dirty="0" smtClean="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7239000"/>
          </a:xfrm>
        </p:spPr>
        <p:txBody>
          <a:bodyPr>
            <a:normAutofit fontScale="77500" lnSpcReduction="20000"/>
          </a:bodyPr>
          <a:lstStyle/>
          <a:p>
            <a:pPr lvl="0" algn="r" rtl="1">
              <a:buNone/>
            </a:pPr>
            <a:r>
              <a:rPr lang="ar-SA" dirty="0" smtClean="0"/>
              <a:t>4- ان الاطباء بحكم مهنتهم يتمتعون بمراكز اعلى من تلك التي يحتلها غيرهم وتمكنهم من ممارسه قدركبير من النفوذ والسلطه والتاثير على كافه العناصر البشريه العامله في المنظمه وعلى مختلف مستوياتهم.</a:t>
            </a:r>
            <a:endParaRPr lang="en-US" dirty="0" smtClean="0"/>
          </a:p>
          <a:p>
            <a:pPr lvl="0" algn="r" rtl="1"/>
            <a:r>
              <a:rPr lang="ar-SA" b="1" dirty="0" smtClean="0"/>
              <a:t>غياب خط السلطه المنفرد يؤدي الى:</a:t>
            </a:r>
            <a:endParaRPr lang="en-US" b="1" dirty="0" smtClean="0"/>
          </a:p>
          <a:p>
            <a:pPr marL="514350" lvl="0" indent="-514350" algn="r" rtl="1">
              <a:buFont typeface="+mj-lt"/>
              <a:buAutoNum type="arabicPeriod"/>
            </a:pPr>
            <a:r>
              <a:rPr lang="ar-SA" dirty="0" smtClean="0"/>
              <a:t>تزيد من صعوبه مهمه التنسيق الرسمي بين الدوائر والاقسام المختلفه في المنظمه لحقيقه تعدد مصادر السلطه فيها ووجود اكثر من رئيس للمرؤوس الواحد</a:t>
            </a:r>
            <a:endParaRPr lang="en-US" dirty="0" smtClean="0"/>
          </a:p>
          <a:p>
            <a:pPr marL="514350" lvl="0" indent="-514350" algn="r" rtl="1">
              <a:buFont typeface="+mj-lt"/>
              <a:buAutoNum type="arabicPeriod"/>
            </a:pPr>
            <a:r>
              <a:rPr lang="ar-SA" dirty="0" smtClean="0"/>
              <a:t>حدوث الارتباك والغموض في التنظيم لعدم وضوح وتداخل خطوط السلطه والمسؤوليه والالتزام </a:t>
            </a:r>
            <a:endParaRPr lang="en-US" dirty="0" smtClean="0"/>
          </a:p>
          <a:p>
            <a:pPr marL="514350" lvl="0" indent="-514350" algn="r" rtl="1">
              <a:buFont typeface="+mj-lt"/>
              <a:buAutoNum type="arabicPeriod"/>
            </a:pPr>
            <a:r>
              <a:rPr lang="ar-SA" dirty="0" smtClean="0"/>
              <a:t>تسمح بظهور اوضاع فيها عدد كبير من العناصر البشريه العامله في التنظيم وبشكل خاص الممرضات مسئولون ليس فقط امام المسئول الرسمي بل امام الاطباء ويتلقون الاوامر من هاتين الجهتين </a:t>
            </a:r>
            <a:endParaRPr lang="en-US" dirty="0" smtClean="0"/>
          </a:p>
          <a:p>
            <a:pPr marL="514350" lvl="0" indent="-514350" algn="r" rtl="1">
              <a:buFont typeface="+mj-lt"/>
              <a:buAutoNum type="arabicPeriod"/>
            </a:pPr>
            <a:r>
              <a:rPr lang="ar-SA" dirty="0" smtClean="0"/>
              <a:t>زياده المشاكل والصعوبات المتعلقه بالاتصالات وقضايا المسأله والانضباط والتأديب</a:t>
            </a:r>
            <a:endParaRPr lang="en-US" dirty="0" smtClean="0"/>
          </a:p>
          <a:p>
            <a:pPr marL="514350" lvl="0" indent="-514350" algn="r" rtl="1">
              <a:buFont typeface="+mj-lt"/>
              <a:buAutoNum type="arabicPeriod"/>
            </a:pPr>
            <a:r>
              <a:rPr lang="ar-SA" dirty="0" smtClean="0"/>
              <a:t>يزيد من صعوبه حل المشاكل التي تحتاج الى التعاون والجهود المشتركه بين الهيئه الطبيه والاداريه</a:t>
            </a:r>
            <a:endParaRPr lang="en-US" dirty="0" smtClean="0"/>
          </a:p>
          <a:p>
            <a:pPr marL="514350" lvl="0" indent="-514350" algn="r" rtl="1">
              <a:buFont typeface="+mj-lt"/>
              <a:buAutoNum type="arabicPeriod"/>
            </a:pPr>
            <a:r>
              <a:rPr lang="ar-SA" dirty="0" smtClean="0"/>
              <a:t>يتمتع المدير الصحي بسلطه اقل من نظراءه في مؤسسات الاعمال والصناعه</a:t>
            </a:r>
            <a:endParaRPr lang="en-US" dirty="0" smtClean="0"/>
          </a:p>
          <a:p>
            <a:pPr marL="514350" lvl="0" indent="-514350" algn="r" rtl="1">
              <a:buFont typeface="+mj-lt"/>
              <a:buAutoNum type="arabicPeriod"/>
            </a:pPr>
            <a:r>
              <a:rPr lang="ar-SA" dirty="0" smtClean="0"/>
              <a:t>ظروف العمل غير عاديه في المنظمات الصحيه</a:t>
            </a:r>
            <a:endParaRPr lang="en-US" dirty="0" smtClean="0"/>
          </a:p>
          <a:p>
            <a:pPr marL="514350" lvl="0" indent="-514350" algn="r" rtl="1">
              <a:buFont typeface="+mj-lt"/>
              <a:buAutoNum type="arabicPeriod"/>
            </a:pPr>
            <a:r>
              <a:rPr lang="ar-SA" dirty="0" smtClean="0"/>
              <a:t>مشكله قياس المخرجات النهائيه للمنظمات الصحيه: الى الآن لا يوجد معاير دقيقه يمكن معها قياس الرعايه الطبيه المقدمه للمرضى وحصيلتها النهائيه.</a:t>
            </a:r>
            <a:endParaRPr lang="en-US" dirty="0" smtClean="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algn="r" rtl="1"/>
            <a:r>
              <a:rPr lang="ar-SA" b="1" dirty="0" smtClean="0"/>
              <a:t>تصميم الهيكل التنظيمي:</a:t>
            </a:r>
            <a:endParaRPr lang="en-US" b="1" dirty="0" smtClean="0"/>
          </a:p>
          <a:p>
            <a:pPr algn="r" rtl="1"/>
            <a:r>
              <a:rPr lang="ar-SA" dirty="0" smtClean="0"/>
              <a:t>الهدف من وظيفه التنظيم هو تصميم الهيكل او الاطار الذي يربط كل العناصر البشريه والماديه المتاحه لتنظيم مع بعضها ومع اهداف المنظمه ويسمى الهيكل التنظيمي الرسمي وعلى ذلك يمكننا تعريف وظيفع التنظيم مايلي:</a:t>
            </a:r>
            <a:endParaRPr lang="en-US" dirty="0" smtClean="0"/>
          </a:p>
          <a:p>
            <a:pPr marL="514350" indent="-514350" algn="r" rtl="1">
              <a:buFont typeface="+mj-lt"/>
              <a:buAutoNum type="alphaLcParenR"/>
            </a:pPr>
            <a:r>
              <a:rPr lang="ar-SA" dirty="0" smtClean="0"/>
              <a:t>ربط العناصر البشريه والماديه في التنظيم مع بعضها على شكل وحدات تنظيميه يمكن ادارتها وتوجيهها نحو تحقيق اهداف المنظمه المرسومه</a:t>
            </a:r>
            <a:endParaRPr lang="en-US" dirty="0" smtClean="0"/>
          </a:p>
          <a:p>
            <a:pPr marL="514350" indent="-514350" algn="r" rtl="1">
              <a:buFont typeface="+mj-lt"/>
              <a:buAutoNum type="alphaLcParenR"/>
            </a:pPr>
            <a:r>
              <a:rPr lang="ar-SA" dirty="0" smtClean="0"/>
              <a:t>المبادئ الرئيسيه التي ترتكز عليها نظريه التنظيم الرسمي:</a:t>
            </a:r>
            <a:endParaRPr lang="en-US" dirty="0" smtClean="0"/>
          </a:p>
          <a:p>
            <a:pPr marL="514350" lvl="0" indent="-514350" algn="r" rtl="1">
              <a:buFont typeface="+mj-lt"/>
              <a:buAutoNum type="alphaLcParenR"/>
            </a:pPr>
            <a:r>
              <a:rPr lang="ar-SA" dirty="0" smtClean="0"/>
              <a:t>مبدأ تقسيم العمل لضمان تحقيق كفاءة التشغيل</a:t>
            </a:r>
            <a:endParaRPr lang="en-US" dirty="0" smtClean="0"/>
          </a:p>
          <a:p>
            <a:pPr marL="514350" lvl="0" indent="-514350" algn="r" rtl="1">
              <a:buFont typeface="+mj-lt"/>
              <a:buAutoNum type="alphaLcParenR"/>
            </a:pPr>
            <a:r>
              <a:rPr lang="ar-SA" dirty="0" smtClean="0"/>
              <a:t>ان الهيكل التنظيمي هو الشبكه الرئيسيه لتنظيم واداره الانشطه المختلفه في التنظيم</a:t>
            </a:r>
            <a:endParaRPr lang="en-US" dirty="0" smtClean="0"/>
          </a:p>
          <a:p>
            <a:pPr marL="514350" lvl="0" indent="-514350" algn="r" rtl="1">
              <a:buFont typeface="+mj-lt"/>
              <a:buAutoNum type="alphaLcParenR"/>
            </a:pPr>
            <a:r>
              <a:rPr lang="ar-SA" dirty="0" smtClean="0"/>
              <a:t>محدوديه نطاق الاشراف</a:t>
            </a:r>
            <a:endParaRPr lang="en-US" dirty="0" smtClean="0"/>
          </a:p>
          <a:p>
            <a:pPr marL="514350" lvl="0" indent="-514350" algn="r" rtl="1">
              <a:buFont typeface="+mj-lt"/>
              <a:buAutoNum type="alphaLcParenR"/>
            </a:pPr>
            <a:r>
              <a:rPr lang="ar-SA" dirty="0" smtClean="0"/>
              <a:t>سياده مبدأ وحده الامر أي ان لكل مرؤوس رئيس واحد</a:t>
            </a:r>
            <a:endParaRPr lang="en-US" dirty="0" smtClean="0"/>
          </a:p>
          <a:p>
            <a:pPr marL="514350" lvl="0" indent="-514350" algn="r" rtl="1">
              <a:buFont typeface="+mj-lt"/>
              <a:buAutoNum type="alphaLcParenR"/>
            </a:pPr>
            <a:r>
              <a:rPr lang="ar-SA" dirty="0" smtClean="0"/>
              <a:t>ان تفويض السلطه هو دم حياه التنظيم</a:t>
            </a:r>
            <a:endParaRPr lang="en-US" dirty="0" smtClean="0"/>
          </a:p>
          <a:p>
            <a:pPr algn="r"/>
            <a:endParaRPr lang="en-US"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305800" cy="6858000"/>
          </a:xfrm>
        </p:spPr>
        <p:txBody>
          <a:bodyPr>
            <a:normAutofit/>
          </a:bodyPr>
          <a:lstStyle/>
          <a:p>
            <a:pPr algn="r" rtl="1"/>
            <a:r>
              <a:rPr lang="ar-SA" dirty="0" smtClean="0"/>
              <a:t>مكونات عمليه التنظيم:</a:t>
            </a:r>
            <a:endParaRPr lang="en-US" dirty="0" smtClean="0"/>
          </a:p>
          <a:p>
            <a:pPr marL="514350" lvl="0" indent="-514350" algn="r" rtl="1">
              <a:buFont typeface="+mj-lt"/>
              <a:buAutoNum type="arabicPeriod"/>
            </a:pPr>
            <a:r>
              <a:rPr lang="ar-SA" dirty="0" smtClean="0"/>
              <a:t>تأسيس الهيكل التنظيمي</a:t>
            </a:r>
            <a:endParaRPr lang="en-US" dirty="0" smtClean="0"/>
          </a:p>
          <a:p>
            <a:pPr marL="514350" lvl="0" indent="-514350" algn="r" rtl="1">
              <a:buFont typeface="+mj-lt"/>
              <a:buAutoNum type="arabicPeriod"/>
            </a:pPr>
            <a:r>
              <a:rPr lang="ar-SA" dirty="0" smtClean="0"/>
              <a:t>تحديد وتجميع الانشطه المتشابه ضمن وحدات او دوائر تنظيميه</a:t>
            </a:r>
            <a:endParaRPr lang="en-US" dirty="0" smtClean="0"/>
          </a:p>
          <a:p>
            <a:pPr marL="514350" lvl="0" indent="-514350" algn="r" rtl="1">
              <a:buFont typeface="+mj-lt"/>
              <a:buAutoNum type="arabicPeriod"/>
            </a:pPr>
            <a:r>
              <a:rPr lang="ar-SA" dirty="0" smtClean="0"/>
              <a:t>تحديد وتاسيس وتوضيح العلاقات السلطه داخل التنظيم</a:t>
            </a:r>
            <a:endParaRPr lang="en-US" dirty="0" smtClean="0"/>
          </a:p>
          <a:p>
            <a:pPr marL="514350" lvl="0" indent="-514350" algn="r" rtl="1">
              <a:buFont typeface="+mj-lt"/>
              <a:buAutoNum type="arabicPeriod"/>
            </a:pPr>
            <a:r>
              <a:rPr lang="ar-SA" dirty="0" smtClean="0"/>
              <a:t>تفويض السلطه</a:t>
            </a:r>
            <a:endParaRPr lang="en-US" dirty="0" smtClean="0"/>
          </a:p>
          <a:p>
            <a:pPr algn="r" rtl="1"/>
            <a:r>
              <a:rPr lang="ar-SA" dirty="0" smtClean="0"/>
              <a:t>تكوين الدوائر:</a:t>
            </a:r>
            <a:endParaRPr lang="en-US" dirty="0" smtClean="0"/>
          </a:p>
          <a:p>
            <a:pPr algn="r" rtl="1"/>
            <a:r>
              <a:rPr lang="ar-SA" dirty="0" smtClean="0"/>
              <a:t>يعني تجميع الانشطه المتعدده ذات الطبيعه المتشابهه في وحدات اداريه مستقله "دوائر" او ايه تسميات اخرى تعتمدها المنظمه ويرأس كل منها مدير او مشرف يفوض له مقدارا كافيا من السلطه لتنفيذ الانشطه ويتحمل مسئوليتها</a:t>
            </a:r>
            <a:endParaRPr lang="en-US"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algn="r" rtl="1"/>
            <a:r>
              <a:rPr lang="ar-SA" b="1" dirty="0" smtClean="0"/>
              <a:t>المداخل المتبعه لتكوين الدوائر:	</a:t>
            </a:r>
            <a:endParaRPr lang="en-US" b="1" dirty="0" smtClean="0"/>
          </a:p>
          <a:p>
            <a:pPr marL="514350" lvl="0" indent="-514350" algn="r" rtl="1">
              <a:buFont typeface="+mj-lt"/>
              <a:buAutoNum type="arabicPeriod"/>
            </a:pPr>
            <a:r>
              <a:rPr lang="ar-SA" dirty="0" smtClean="0"/>
              <a:t>حسب الوظيفه:</a:t>
            </a:r>
            <a:endParaRPr lang="en-US" dirty="0" smtClean="0"/>
          </a:p>
          <a:p>
            <a:pPr algn="r" rtl="1"/>
            <a:r>
              <a:rPr lang="ar-SA" dirty="0" smtClean="0"/>
              <a:t>تجميع الانشطه المتشابه التي يتضمنها عمل ما تحت دائره واحده وتحت مدير واحد مثل التمريض,خدمات الغذاء,الصيانه,مدير التدبير المنزلي.</a:t>
            </a:r>
            <a:endParaRPr lang="en-US" dirty="0" smtClean="0"/>
          </a:p>
          <a:p>
            <a:pPr algn="r" rtl="1"/>
            <a:r>
              <a:rPr lang="ar-SA" dirty="0" smtClean="0"/>
              <a:t>مزايا استعمال هذا الاسلوب:</a:t>
            </a:r>
            <a:endParaRPr lang="en-US" dirty="0" smtClean="0"/>
          </a:p>
          <a:p>
            <a:pPr algn="r" rtl="1"/>
            <a:r>
              <a:rPr lang="ar-SA" dirty="0" smtClean="0"/>
              <a:t>1-الاستفاده من مبدأ التخصص</a:t>
            </a:r>
            <a:endParaRPr lang="en-US" dirty="0" smtClean="0"/>
          </a:p>
          <a:p>
            <a:pPr lvl="0" algn="r" rtl="1"/>
            <a:r>
              <a:rPr lang="ar-SA" dirty="0" smtClean="0"/>
              <a:t>يسهل وظيفة التنسيق طالما هناك مدراء في دوائر مختلفه</a:t>
            </a:r>
            <a:endParaRPr lang="en-US" dirty="0" smtClean="0"/>
          </a:p>
          <a:p>
            <a:pPr lvl="0" algn="r" rtl="1"/>
            <a:r>
              <a:rPr lang="ar-SA" dirty="0" smtClean="0"/>
              <a:t>يمكن هذا المدخل من استثمار التخصصات النادره في التنظيم والتي قد يتمتع بها بعض افراد التنظيم حيث يمكن وضع هذه الكفاءات في خدمه التنظيم ككل.</a:t>
            </a:r>
            <a:endParaRPr lang="en-US" dirty="0" smtClean="0"/>
          </a:p>
          <a:p>
            <a:pPr algn="r" rtl="1"/>
            <a:r>
              <a:rPr lang="ar-SA" dirty="0" smtClean="0"/>
              <a:t>2-حسب الخدمه المنتجه:</a:t>
            </a:r>
            <a:endParaRPr lang="en-US" dirty="0" smtClean="0"/>
          </a:p>
          <a:p>
            <a:pPr algn="r" rtl="1"/>
            <a:r>
              <a:rPr lang="ar-SA" dirty="0" smtClean="0"/>
              <a:t>يركز هذا المدخل على السلع هاو الخدمه المنتجه لتكوين الدوائر بدلا من الوظيفه او النشاط من الخدمه المنتجه مثلاً "قسم الجراحه-قسم الاطفال-قسم المعالجه المكثفه"</a:t>
            </a:r>
            <a:endParaRPr lang="en-US" dirty="0" smtClean="0"/>
          </a:p>
          <a:p>
            <a:pPr algn="r"/>
            <a:endParaRPr lang="en-US"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382000" cy="6629400"/>
          </a:xfrm>
        </p:spPr>
        <p:txBody>
          <a:bodyPr>
            <a:normAutofit fontScale="92500" lnSpcReduction="10000"/>
          </a:bodyPr>
          <a:lstStyle/>
          <a:p>
            <a:pPr lvl="0" algn="r" rtl="1">
              <a:buNone/>
            </a:pPr>
            <a:r>
              <a:rPr lang="ar-SA" b="1" dirty="0" smtClean="0"/>
              <a:t>3- المدخل الجغرافي:</a:t>
            </a:r>
            <a:endParaRPr lang="en-US" b="1" dirty="0" smtClean="0"/>
          </a:p>
          <a:p>
            <a:pPr algn="r" rtl="1"/>
            <a:r>
              <a:rPr lang="ar-SA" dirty="0" smtClean="0"/>
              <a:t>يطبق هذا المدخل في حالات محدوده حيث تكون ابنيه ومنشآت المنظمه منتشره على مساحات جغرافيا واسع هاو تعد منشأت للمنظمه الصحي هاو تعدد الطوابق للمنظمه الصحيه.</a:t>
            </a:r>
            <a:endParaRPr lang="en-US" dirty="0" smtClean="0"/>
          </a:p>
          <a:p>
            <a:pPr lvl="0" algn="r" rtl="1">
              <a:buNone/>
            </a:pPr>
            <a:r>
              <a:rPr lang="ar-SA" b="1" dirty="0" smtClean="0"/>
              <a:t>4- حسب المرضى:</a:t>
            </a:r>
            <a:endParaRPr lang="en-US" b="1" dirty="0" smtClean="0"/>
          </a:p>
          <a:p>
            <a:pPr algn="r" rtl="1"/>
            <a:r>
              <a:rPr lang="ar-SA" dirty="0" smtClean="0"/>
              <a:t>يستعمل هذا المدخل خصائص الافراد المستهلكين للخدمه الصحيه مثل:دوائر العيادات الخارجيه للمرضى الخارجيين</a:t>
            </a:r>
            <a:endParaRPr lang="en-US" dirty="0" smtClean="0"/>
          </a:p>
          <a:p>
            <a:pPr lvl="0" algn="r" rtl="1">
              <a:buNone/>
            </a:pPr>
            <a:r>
              <a:rPr lang="ar-SA" b="1" dirty="0" smtClean="0"/>
              <a:t>5- حسب العمليه او الجهاز المستعمل:</a:t>
            </a:r>
            <a:endParaRPr lang="en-US" b="1" dirty="0" smtClean="0"/>
          </a:p>
          <a:p>
            <a:pPr algn="r" rtl="1"/>
            <a:r>
              <a:rPr lang="ar-SA" dirty="0" smtClean="0"/>
              <a:t>يمكن تجميع الانشطه حسب العمليه المراد القيام بها او تبعا للجهاز اللازم القيام بها مثل الاشعه والمختبر</a:t>
            </a:r>
            <a:endParaRPr lang="en-US" dirty="0" smtClean="0"/>
          </a:p>
          <a:p>
            <a:pPr lvl="0" algn="r" rtl="1">
              <a:buNone/>
            </a:pPr>
            <a:r>
              <a:rPr lang="ar-SA" b="1" dirty="0" smtClean="0"/>
              <a:t>6- حسب الوقت المحدد:</a:t>
            </a:r>
            <a:endParaRPr lang="en-US" b="1" dirty="0" smtClean="0"/>
          </a:p>
          <a:p>
            <a:pPr algn="r" rtl="1"/>
            <a:r>
              <a:rPr lang="ar-SA" dirty="0" smtClean="0"/>
              <a:t>في ترتيب المناوبات والشفتات لتغطيه استمراريه العمل على مدار الساعه.</a:t>
            </a:r>
            <a:endParaRPr lang="en-US" dirty="0" smtClean="0"/>
          </a:p>
          <a:p>
            <a:pPr algn="r">
              <a:buNone/>
            </a:pPr>
            <a:endParaRPr lang="en-US"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382000" cy="5821363"/>
          </a:xfrm>
        </p:spPr>
        <p:txBody>
          <a:bodyPr>
            <a:normAutofit/>
          </a:bodyPr>
          <a:lstStyle/>
          <a:p>
            <a:pPr algn="r" rtl="1"/>
            <a:r>
              <a:rPr lang="ar-SA" b="1" dirty="0" smtClean="0"/>
              <a:t>المستويات الاداريه ونطاق الاشراف:</a:t>
            </a:r>
            <a:endParaRPr lang="en-US" b="1" dirty="0" smtClean="0"/>
          </a:p>
          <a:p>
            <a:pPr algn="r" rtl="1"/>
            <a:r>
              <a:rPr lang="ar-SA" dirty="0" smtClean="0"/>
              <a:t>ان تكوين الدوائر في التنظيم ليست غايه في حد ذاتها وليست مرغوبه فتكوين الدوائر يتطلب تعين مدراء لإداره وتنظيم هذه الدوائر وملء المراكز الوظيفيه في هذه الدوائر بالعنصر البشري مما ينطوي على تكلفه ماديه كبيره اضافه انه يزيد من مشاكل الاتصالات والتنسيق بين هذه الدوائر.</a:t>
            </a:r>
            <a:endParaRPr lang="en-US" dirty="0" smtClean="0"/>
          </a:p>
          <a:p>
            <a:pPr algn="r" rtl="1"/>
            <a:r>
              <a:rPr lang="ar-SA" b="1" dirty="0" smtClean="0"/>
              <a:t>العلاقه بين المستويات الاداريه ونطاق الاشراف</a:t>
            </a:r>
            <a:endParaRPr lang="en-US" b="1" dirty="0" smtClean="0"/>
          </a:p>
          <a:p>
            <a:pPr algn="r" rtl="1"/>
            <a:r>
              <a:rPr lang="ar-SA" dirty="0" smtClean="0"/>
              <a:t>هناك علاقه عكسيه بين نطاق الاشراف وبين عدد المستويات الاداريه في التنظيم فكلما اتسع نطاق الاشراف قل عدد المستويات الاداريه في التنظيم والعكس صحيح</a:t>
            </a:r>
            <a:endParaRPr 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915400" cy="6858000"/>
          </a:xfrm>
        </p:spPr>
        <p:txBody>
          <a:bodyPr>
            <a:normAutofit fontScale="77500" lnSpcReduction="20000"/>
          </a:bodyPr>
          <a:lstStyle/>
          <a:p>
            <a:pPr algn="r" rtl="1"/>
            <a:r>
              <a:rPr lang="ar-SA" b="1" dirty="0" smtClean="0"/>
              <a:t>علاقات السلطه داخل المنظمه الصحيه:</a:t>
            </a:r>
            <a:endParaRPr lang="en-US" b="1" dirty="0" smtClean="0"/>
          </a:p>
          <a:p>
            <a:pPr algn="r" rtl="1"/>
            <a:r>
              <a:rPr lang="ar-SA" b="1" dirty="0" smtClean="0"/>
              <a:t>السلطه التنفيذيه:</a:t>
            </a:r>
            <a:endParaRPr lang="en-US" b="1" dirty="0" smtClean="0"/>
          </a:p>
          <a:p>
            <a:pPr algn="r" rtl="1"/>
            <a:r>
              <a:rPr lang="ar-SA" dirty="0" smtClean="0"/>
              <a:t>يحق اتخاذ القرار اعطاء الاوامر وتوجيه الاخرين فعندما يشار الى السلطه التنفيذيه فانها تعني وجود رئيس ومرؤوس وخط للسلطه المباشره بينهما وان لكل مرؤوس يرتبط برئيس واحد ويتلقى الاوامر منه.</a:t>
            </a:r>
            <a:endParaRPr lang="en-US" dirty="0" smtClean="0"/>
          </a:p>
          <a:p>
            <a:pPr algn="r" rtl="1"/>
            <a:r>
              <a:rPr lang="ar-SA" b="1" dirty="0" smtClean="0"/>
              <a:t>السلطه الاستشاريه:</a:t>
            </a:r>
            <a:endParaRPr lang="en-US" b="1" dirty="0" smtClean="0"/>
          </a:p>
          <a:p>
            <a:pPr algn="r" rtl="1"/>
            <a:r>
              <a:rPr lang="ar-SA" dirty="0" smtClean="0"/>
              <a:t>تقديم الاقتراحات والتوصيات والنصح للإداره المنظمه في مجالات معينه ومجدده دون الزام للمدير للأخذ بها.</a:t>
            </a:r>
            <a:endParaRPr lang="en-US" dirty="0" smtClean="0"/>
          </a:p>
          <a:p>
            <a:pPr algn="r" rtl="1"/>
            <a:r>
              <a:rPr lang="ar-SA" b="1" dirty="0" smtClean="0"/>
              <a:t>السلطه الوظيفيه:</a:t>
            </a:r>
            <a:endParaRPr lang="en-US" b="1" dirty="0" smtClean="0"/>
          </a:p>
          <a:p>
            <a:pPr algn="r" rtl="1"/>
            <a:r>
              <a:rPr lang="ar-SA" dirty="0" smtClean="0"/>
              <a:t>اصدار الاوامر واتخاذ القرارات وتسند هذه السلطه على المعرفه المتميزه والخبرات التي يتمتع بها الشخص له في حقل او تخصص معين وهذه السلطه عاده تمنح من قبل مدير المنظمه لمدير دائره الافراد صلاحيه اتخاذ القرار النهائي في حاله طرد المستخدمين والذي يعمل عاده في موقع استشاري في التنظيم.ومن ناحيه اخرى هنالك نوع اخر من السلطه الوظيفيه في المنظمه الصحيه يمارسها بعض عناصر التنظيم دون ان تكون قد منحت من قبل مدير المنظمه.</a:t>
            </a:r>
          </a:p>
          <a:p>
            <a:pPr algn="r" rtl="1"/>
            <a:r>
              <a:rPr lang="ar-SA" b="1" dirty="0" smtClean="0"/>
              <a:t>تفويض السلطه:</a:t>
            </a:r>
            <a:endParaRPr lang="en-US" b="1" dirty="0" smtClean="0"/>
          </a:p>
          <a:p>
            <a:pPr algn="r" rtl="1"/>
            <a:r>
              <a:rPr lang="ar-SA" b="1" dirty="0" smtClean="0"/>
              <a:t>مالم يتم تفويض السلطه خلال الهيكل التنظيمي كله فان التنظيم يبقى جامدا ولا يستطيع العمل ومن خلال عمليه التفويض فان المدير يتلقى السلطه من رئيسه وبدون هذه السلطه لايمكن ان يكون مديرا بالفعل. وتفويض السلطه لا يعني ان المدير يتنازل عن كل سلطاته لمرؤوسيه.</a:t>
            </a:r>
            <a:endParaRPr lang="en-US" b="1" dirty="0" smtClean="0"/>
          </a:p>
          <a:p>
            <a:pPr algn="r"/>
            <a:endParaRPr lang="en-US"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563562"/>
          </a:xfrm>
        </p:spPr>
        <p:txBody>
          <a:bodyPr>
            <a:normAutofit fontScale="90000"/>
          </a:bodyPr>
          <a:lstStyle/>
          <a:p>
            <a:r>
              <a:rPr lang="ar-SA" b="1" dirty="0" smtClean="0"/>
              <a:t>الرقابه في المنظمه الصحيه</a:t>
            </a:r>
            <a:endParaRPr lang="en-US" b="1" dirty="0"/>
          </a:p>
        </p:txBody>
      </p:sp>
      <p:sp>
        <p:nvSpPr>
          <p:cNvPr id="3" name="Content Placeholder 2"/>
          <p:cNvSpPr>
            <a:spLocks noGrp="1"/>
          </p:cNvSpPr>
          <p:nvPr>
            <p:ph idx="1"/>
          </p:nvPr>
        </p:nvSpPr>
        <p:spPr>
          <a:xfrm>
            <a:off x="0" y="457200"/>
            <a:ext cx="9144000" cy="6400800"/>
          </a:xfrm>
        </p:spPr>
        <p:txBody>
          <a:bodyPr>
            <a:noAutofit/>
          </a:bodyPr>
          <a:lstStyle/>
          <a:p>
            <a:pPr algn="r" rtl="1"/>
            <a:r>
              <a:rPr lang="ar-SA" sz="2400" b="1" dirty="0" smtClean="0"/>
              <a:t>مفهوم الرقابه:</a:t>
            </a:r>
            <a:endParaRPr lang="en-US" sz="2400" b="1" dirty="0" smtClean="0"/>
          </a:p>
          <a:p>
            <a:pPr algn="r" rtl="1"/>
            <a:r>
              <a:rPr lang="ar-SA" sz="2400" dirty="0" smtClean="0"/>
              <a:t>عمليه تنظيم موارد وفعاليات وانشطه التنظيم وفقا لمتطلبات الخطط مما يشير الى الترابط المباشر والقوى بين عمليه الرقابه وعمليه التخطيط.</a:t>
            </a:r>
            <a:endParaRPr lang="en-US" sz="2400" dirty="0" smtClean="0"/>
          </a:p>
          <a:p>
            <a:pPr algn="r" rtl="1"/>
            <a:r>
              <a:rPr lang="ar-SA" sz="2400" b="1" dirty="0" smtClean="0"/>
              <a:t>اهميه الرقابه في المنظمات الصحيه: </a:t>
            </a:r>
            <a:endParaRPr lang="en-US" sz="2400" b="1" dirty="0" smtClean="0"/>
          </a:p>
          <a:p>
            <a:pPr lvl="0" algn="r" rtl="1"/>
            <a:r>
              <a:rPr lang="ar-SA" sz="2400" dirty="0" smtClean="0"/>
              <a:t>الطبيعه الغير المرنه للطلب على معظم الخدمات الرعايه الصحيه وعدم خضوعه لقانون العرض والطلب كما في السلع الاخرى فاطلب على هذه الخدمات في تصاعد مستمروباعتبار محدوديه الموارد المتاحه للقطاع الصحي والتكلفه المرتفعه في هذه الموارد يستلزم توجيه الانتباه الى ترشيد استعمال هذه الموارد وتحقيق الاستخدام الامثل.</a:t>
            </a:r>
            <a:endParaRPr lang="en-US" sz="2400" dirty="0" smtClean="0"/>
          </a:p>
          <a:p>
            <a:pPr lvl="0" algn="r" rtl="1"/>
            <a:r>
              <a:rPr lang="ar-SA" sz="2400" dirty="0" smtClean="0"/>
              <a:t>تعتمد منظمات الرعايه الصحيه الحديثه في تقديم خدماتها على امكانيات بشريه من حيث الحجم وارتفاع التكلفه.</a:t>
            </a:r>
            <a:endParaRPr lang="en-US" sz="2400" dirty="0" smtClean="0"/>
          </a:p>
          <a:p>
            <a:pPr lvl="0" algn="r" rtl="1"/>
            <a:r>
              <a:rPr lang="ar-SA" sz="2400" dirty="0" smtClean="0"/>
              <a:t>ان الادخال المستمر لتكنلوجيا الطبيه المتقدمه في المنظمات الصحيه والاحلال والتطوير المستمر لها قد وفر بدائل عديده ومختلفه وامكانات فنيه سهل وسريعه امام الاطباء في مجال تشخيص ومعالجه الامراض مما زاد بشكل كبير مدى الخدمات التي يمكن تقديمها لكل مريض مما يزيد من تكلفه انتاج الخدمه</a:t>
            </a:r>
            <a:endParaRPr lang="en-US" sz="2400" dirty="0" smtClean="0"/>
          </a:p>
          <a:p>
            <a:pPr lvl="0" algn="r" rtl="1"/>
            <a:r>
              <a:rPr lang="ar-SA" sz="2400" dirty="0" smtClean="0"/>
              <a:t>ان الخلل والخطا في تقديم الخدمات الرعايه الطبيه لا يمكن اصلاحه.</a:t>
            </a:r>
            <a:endParaRPr lang="en-US" sz="2400" dirty="0" smtClean="0"/>
          </a:p>
          <a:p>
            <a:pPr algn="r"/>
            <a:endParaRPr lang="en-US" sz="2400"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rmAutofit fontScale="85000" lnSpcReduction="20000"/>
          </a:bodyPr>
          <a:lstStyle/>
          <a:p>
            <a:pPr algn="r" rtl="1"/>
            <a:r>
              <a:rPr lang="ar-SA" b="1" dirty="0" smtClean="0"/>
              <a:t>عناصر العمليه الرقابيه وأنشطتها:</a:t>
            </a:r>
          </a:p>
          <a:p>
            <a:pPr marL="514350" indent="-514350" algn="r" rtl="1">
              <a:buFont typeface="+mj-lt"/>
              <a:buAutoNum type="arabicPeriod"/>
            </a:pPr>
            <a:r>
              <a:rPr lang="en-US" dirty="0" smtClean="0"/>
              <a:t> </a:t>
            </a:r>
            <a:r>
              <a:rPr lang="ar-SA" dirty="0" smtClean="0"/>
              <a:t>وضع وتبنين معايير محدده للإنجازات وذلك لكل نشاط من انشطه المنظمه ودوائرها</a:t>
            </a:r>
            <a:endParaRPr lang="en-US" dirty="0" smtClean="0"/>
          </a:p>
          <a:p>
            <a:pPr marL="514350" lvl="0" indent="-514350" algn="r" rtl="1">
              <a:buFont typeface="+mj-lt"/>
              <a:buAutoNum type="arabicPeriod"/>
            </a:pPr>
            <a:r>
              <a:rPr lang="ar-SA" dirty="0" smtClean="0"/>
              <a:t>قياس الانجازات الفعليه لكل نشاط من الانشطه ومقارنه الانجازات الفعليه مع المعايير المحدده لكل نشاط</a:t>
            </a:r>
            <a:endParaRPr lang="en-US" dirty="0" smtClean="0"/>
          </a:p>
          <a:p>
            <a:pPr marL="514350" lvl="0" indent="-514350" algn="r" rtl="1">
              <a:buFont typeface="+mj-lt"/>
              <a:buAutoNum type="arabicPeriod"/>
            </a:pPr>
            <a:r>
              <a:rPr lang="ar-SA" dirty="0" smtClean="0"/>
              <a:t>تشخيص وتحليل اسباب الانحرافات</a:t>
            </a:r>
            <a:endParaRPr lang="en-US" dirty="0" smtClean="0"/>
          </a:p>
          <a:p>
            <a:pPr marL="514350" lvl="0" indent="-514350" algn="r" rtl="1">
              <a:buFont typeface="+mj-lt"/>
              <a:buAutoNum type="arabicPeriod"/>
            </a:pPr>
            <a:r>
              <a:rPr lang="ar-SA" dirty="0" smtClean="0"/>
              <a:t>اتخاذ الاجراء التصحيحي المناسب اذا كان ذلك ممكنا ومعقولا</a:t>
            </a:r>
            <a:endParaRPr lang="en-US" dirty="0" smtClean="0"/>
          </a:p>
          <a:p>
            <a:pPr algn="r" rtl="1"/>
            <a:r>
              <a:rPr lang="ar-SA" b="1" dirty="0" smtClean="0"/>
              <a:t>1-وضع المعايير:</a:t>
            </a:r>
            <a:endParaRPr lang="en-US" b="1" dirty="0" smtClean="0"/>
          </a:p>
          <a:p>
            <a:pPr algn="r" rtl="1">
              <a:buNone/>
            </a:pPr>
            <a:r>
              <a:rPr lang="ar-SA" dirty="0" smtClean="0"/>
              <a:t>    من المقاييس التي يمكن استعمالها ويمكن تصنيفها بمجموعتين رئيسيتين</a:t>
            </a:r>
            <a:endParaRPr lang="en-US" dirty="0" smtClean="0"/>
          </a:p>
          <a:p>
            <a:pPr lvl="0" algn="r" rtl="1"/>
            <a:r>
              <a:rPr lang="ar-SA" dirty="0" smtClean="0"/>
              <a:t>أ- مقاييس نوعيه عامه</a:t>
            </a:r>
            <a:endParaRPr lang="en-US" dirty="0" smtClean="0"/>
          </a:p>
          <a:p>
            <a:pPr algn="r" rtl="1"/>
            <a:r>
              <a:rPr lang="ar-SA" dirty="0" smtClean="0"/>
              <a:t>كتلك التي تستعمل لقياس مواقف العاملين وسلوكياتهم ومعنوياتهم والعلاقات بين الاقسام والدوائر والمعايير النوعيه الاخرى التي تستعمل لقياس وتقويم جوده الانشطه الطبيه والعلاجيه\</a:t>
            </a:r>
          </a:p>
          <a:p>
            <a:pPr lvl="0" algn="r" rtl="1"/>
            <a:r>
              <a:rPr lang="ar-SA" dirty="0" smtClean="0"/>
              <a:t>ب- مقاييس كميه:</a:t>
            </a:r>
            <a:endParaRPr lang="en-US" dirty="0" smtClean="0"/>
          </a:p>
          <a:p>
            <a:pPr algn="r" rtl="1"/>
            <a:r>
              <a:rPr lang="ar-SA" dirty="0" smtClean="0"/>
              <a:t>مقاييس معبره عنها بوحدات رقميه محدده</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550</TotalTime>
  <Words>7628</Words>
  <Application>Microsoft Office PowerPoint</Application>
  <PresentationFormat>On-screen Show (4:3)</PresentationFormat>
  <Paragraphs>640</Paragraphs>
  <Slides>117</Slides>
  <Notes>0</Notes>
  <HiddenSlides>0</HiddenSlides>
  <MMClips>0</MMClips>
  <ScaleCrop>false</ScaleCrop>
  <HeadingPairs>
    <vt:vector size="4" baseType="variant">
      <vt:variant>
        <vt:lpstr>Theme</vt:lpstr>
      </vt:variant>
      <vt:variant>
        <vt:i4>1</vt:i4>
      </vt:variant>
      <vt:variant>
        <vt:lpstr>Slide Titles</vt:lpstr>
      </vt:variant>
      <vt:variant>
        <vt:i4>117</vt:i4>
      </vt:variant>
    </vt:vector>
  </HeadingPairs>
  <TitlesOfParts>
    <vt:vector size="118" baseType="lpstr">
      <vt:lpstr>Office Theme</vt:lpstr>
      <vt:lpstr> أدارة الخدمات الصحية – نسخة جديدة الفصل الاول 1438-1439 HHSM 302</vt:lpstr>
      <vt:lpstr>إدارة الخدمات الصحية : المفهوم والأهمية والخصوصية</vt:lpstr>
      <vt:lpstr>Slide 3</vt:lpstr>
      <vt:lpstr>ما هي أهميه إدارة  الخدمات الصحية؟</vt:lpstr>
      <vt:lpstr>طبيعة إدارة الخدمات  الصحية:</vt:lpstr>
      <vt:lpstr>الاداره الصحية علم ام فن ؟</vt:lpstr>
      <vt:lpstr>الفرق بين الإدارات الصحية والادارات الأخرى :</vt:lpstr>
      <vt:lpstr>خصوصية ادارة الخدمات الصحية:</vt:lpstr>
      <vt:lpstr>Slide 9</vt:lpstr>
      <vt:lpstr>مكونات نظام الاداره الصحية:</vt:lpstr>
      <vt:lpstr>العمليه الإداريه في المنظمه الصحيه</vt:lpstr>
      <vt:lpstr>المدير يتحمل مسئوليه مزدوجة :</vt:lpstr>
      <vt:lpstr>الخصائص المميزة للمدير الصحي:</vt:lpstr>
      <vt:lpstr>Slide 14</vt:lpstr>
      <vt:lpstr>يجمع المدراء قواسم وصفات مشتركه في ال3 مستويات </vt:lpstr>
      <vt:lpstr>Slide 16</vt:lpstr>
      <vt:lpstr>الفصل الثاني</vt:lpstr>
      <vt:lpstr>مقدمة:</vt:lpstr>
      <vt:lpstr>التخطيط :</vt:lpstr>
      <vt:lpstr>اهميه التخطيط في منظمات الرعايه الصحيه:</vt:lpstr>
      <vt:lpstr>التنظيم:</vt:lpstr>
      <vt:lpstr>الرقابه</vt:lpstr>
      <vt:lpstr>التوظيف</vt:lpstr>
      <vt:lpstr> ترابط وتداخل الوظائف الاداريه ؟؟:</vt:lpstr>
      <vt:lpstr>عموميه الوظائف الاداريه:</vt:lpstr>
      <vt:lpstr>عموميه الوظائف الاداريه:</vt:lpstr>
      <vt:lpstr>النموذج الإداري لمنظمه الرعايه الصحيه وعناصره:</vt:lpstr>
      <vt:lpstr>أدوار تتعلق بالعلاقات بين الاشخاص:</vt:lpstr>
      <vt:lpstr>دور صانع القرارات :</vt:lpstr>
      <vt:lpstr>دور مصدر او مركز المعلومات:</vt:lpstr>
      <vt:lpstr>النموذج الاداري لمنظمه الرعايه الصحيه وعناصره:</vt:lpstr>
      <vt:lpstr>Slide 32</vt:lpstr>
      <vt:lpstr>Slide 33</vt:lpstr>
      <vt:lpstr>Slide 34</vt:lpstr>
      <vt:lpstr>Slide 35</vt:lpstr>
      <vt:lpstr>Slide 36</vt:lpstr>
      <vt:lpstr>Slide 37</vt:lpstr>
      <vt:lpstr>Slide 38</vt:lpstr>
      <vt:lpstr>Slide 39</vt:lpstr>
      <vt:lpstr>الفصل الثالث</vt:lpstr>
      <vt:lpstr>نظام الخدمات الرعايه الصحية: </vt:lpstr>
      <vt:lpstr>تعريف النظام الصحي:</vt:lpstr>
      <vt:lpstr>Slide 43</vt:lpstr>
      <vt:lpstr>نظام التكييف:</vt:lpstr>
      <vt:lpstr>Slide 45</vt:lpstr>
      <vt:lpstr>Slide 46</vt:lpstr>
      <vt:lpstr>إنتاج الموارد الصحيه:</vt:lpstr>
      <vt:lpstr>Slide 48</vt:lpstr>
      <vt:lpstr>Slide 49</vt:lpstr>
      <vt:lpstr>Slide 50</vt:lpstr>
      <vt:lpstr>خدمات النظام الصحي</vt:lpstr>
      <vt:lpstr>Slide 52</vt:lpstr>
      <vt:lpstr>Slide 53</vt:lpstr>
      <vt:lpstr>Slide 54</vt:lpstr>
      <vt:lpstr>Slide 55</vt:lpstr>
      <vt:lpstr>خدمات الارتقاء بالصحه: </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الفصل الرابع </vt:lpstr>
      <vt:lpstr>التخطيط الاستراتيجي في المنظمات الصحية:</vt:lpstr>
      <vt:lpstr>Slide 72</vt:lpstr>
      <vt:lpstr>Slide 73</vt:lpstr>
      <vt:lpstr>Slide 74</vt:lpstr>
      <vt:lpstr>Slide 75</vt:lpstr>
      <vt:lpstr>Slide 76</vt:lpstr>
      <vt:lpstr>Slide 77</vt:lpstr>
      <vt:lpstr>مخرجات التخطيط: </vt:lpstr>
      <vt:lpstr>Slide 79</vt:lpstr>
      <vt:lpstr>Slide 80</vt:lpstr>
      <vt:lpstr>Slide 81</vt:lpstr>
      <vt:lpstr>Slide 82</vt:lpstr>
      <vt:lpstr>Slide 83</vt:lpstr>
      <vt:lpstr>Slide 84</vt:lpstr>
      <vt:lpstr>Slide 85</vt:lpstr>
      <vt:lpstr>Slide 86</vt:lpstr>
      <vt:lpstr>نظريه التنظيم وتصميم الهيكل التنظيمي</vt:lpstr>
      <vt:lpstr>Slide 88</vt:lpstr>
      <vt:lpstr>Slide 89</vt:lpstr>
      <vt:lpstr>Slide 90</vt:lpstr>
      <vt:lpstr>Slide 91</vt:lpstr>
      <vt:lpstr>Slide 92</vt:lpstr>
      <vt:lpstr>Slide 93</vt:lpstr>
      <vt:lpstr>Slide 94</vt:lpstr>
      <vt:lpstr>Slide 95</vt:lpstr>
      <vt:lpstr>Slide 96</vt:lpstr>
      <vt:lpstr>Slide 97</vt:lpstr>
      <vt:lpstr>الرقابه في المنظمه الصحيه</vt:lpstr>
      <vt:lpstr>Slide 99</vt:lpstr>
      <vt:lpstr>Slide 100</vt:lpstr>
      <vt:lpstr>Slide 101</vt:lpstr>
      <vt:lpstr>Slide 102</vt:lpstr>
      <vt:lpstr>Slide 103</vt:lpstr>
      <vt:lpstr>Slide 104</vt:lpstr>
      <vt:lpstr>Slide 105</vt:lpstr>
      <vt:lpstr>Slide 106</vt:lpstr>
      <vt:lpstr>Slide 107</vt:lpstr>
      <vt:lpstr>الفصل الخامس </vt:lpstr>
      <vt:lpstr>مفهوم القيادة</vt:lpstr>
      <vt:lpstr>تعريف القيادة اصطلاحا:</vt:lpstr>
      <vt:lpstr>Slide 111</vt:lpstr>
      <vt:lpstr>Slide 112</vt:lpstr>
      <vt:lpstr> أولا : القدرة على التخطيط :</vt:lpstr>
      <vt:lpstr>Slide 114</vt:lpstr>
      <vt:lpstr>معوقات التخطيط:</vt:lpstr>
      <vt:lpstr>خطوات عملية التخطيط:</vt:lpstr>
      <vt:lpstr>Slide 117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00057840</dc:creator>
  <cp:lastModifiedBy>HT</cp:lastModifiedBy>
  <cp:revision>71</cp:revision>
  <dcterms:created xsi:type="dcterms:W3CDTF">2014-09-15T08:21:14Z</dcterms:created>
  <dcterms:modified xsi:type="dcterms:W3CDTF">2017-10-01T15:13:23Z</dcterms:modified>
</cp:coreProperties>
</file>