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4" r:id="rId2"/>
    <p:sldId id="329" r:id="rId3"/>
    <p:sldId id="352" r:id="rId4"/>
    <p:sldId id="369" r:id="rId5"/>
    <p:sldId id="355" r:id="rId6"/>
    <p:sldId id="359" r:id="rId7"/>
    <p:sldId id="361" r:id="rId8"/>
    <p:sldId id="342" r:id="rId9"/>
    <p:sldId id="351" r:id="rId10"/>
    <p:sldId id="370" r:id="rId11"/>
    <p:sldId id="371" r:id="rId12"/>
    <p:sldId id="372" r:id="rId13"/>
    <p:sldId id="3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FFFF"/>
    <a:srgbClr val="D12556"/>
    <a:srgbClr val="F5393D"/>
    <a:srgbClr val="D9274D"/>
    <a:srgbClr val="FF9900"/>
    <a:srgbClr val="00FF00"/>
    <a:srgbClr val="66FF66"/>
    <a:srgbClr val="FF6DCE"/>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75224" autoAdjust="0"/>
  </p:normalViewPr>
  <p:slideViewPr>
    <p:cSldViewPr snapToGrid="0">
      <p:cViewPr varScale="1">
        <p:scale>
          <a:sx n="75" d="100"/>
          <a:sy n="75" d="100"/>
        </p:scale>
        <p:origin x="5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07ACDC-28F0-44E4-B58C-6AB2374512E4}" type="datetimeFigureOut">
              <a:rPr lang="ar-BH" smtClean="0"/>
              <a:pPr/>
              <a:t>12/08/1441</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B731266-02C8-4977-8ED2-CCFF6241E552}" type="slidenum">
              <a:rPr lang="ar-BH" smtClean="0"/>
              <a:pPr/>
              <a:t>‹#›</a:t>
            </a:fld>
            <a:endParaRPr lang="ar-BH"/>
          </a:p>
        </p:txBody>
      </p:sp>
    </p:spTree>
    <p:extLst>
      <p:ext uri="{BB962C8B-B14F-4D97-AF65-F5344CB8AC3E}">
        <p14:creationId xmlns:p14="http://schemas.microsoft.com/office/powerpoint/2010/main" val="2016558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r>
              <a:rPr lang="ar-BH" dirty="0"/>
              <a:t>الأسئلة</a:t>
            </a:r>
            <a:r>
              <a:rPr lang="ar-BH" baseline="0" dirty="0"/>
              <a:t>:</a:t>
            </a:r>
          </a:p>
          <a:p>
            <a:pPr algn="r"/>
            <a:r>
              <a:rPr lang="ar-BH" baseline="0" dirty="0"/>
              <a:t>1- ماذا سمع غسّان في الصّباح؟</a:t>
            </a:r>
            <a:endParaRPr lang="ar-SA"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dirty="0">
                <a:solidFill>
                  <a:srgbClr val="000000"/>
                </a:solidFill>
                <a:latin typeface="Calibri" panose="020F0502020204030204" pitchFamily="34" charset="0"/>
                <a:ea typeface="Calibri" panose="020F0502020204030204" pitchFamily="34" charset="0"/>
              </a:rPr>
              <a:t>سَمِعَ</a:t>
            </a:r>
            <a:r>
              <a:rPr lang="ar-SA" sz="1200" baseline="0" dirty="0">
                <a:solidFill>
                  <a:srgbClr val="000000"/>
                </a:solidFill>
                <a:latin typeface="Calibri" panose="020F0502020204030204" pitchFamily="34" charset="0"/>
                <a:ea typeface="Calibri" panose="020F0502020204030204" pitchFamily="34" charset="0"/>
              </a:rPr>
              <a:t> الْمُذيعَ </a:t>
            </a:r>
            <a:r>
              <a:rPr lang="ar-SA" sz="1200" dirty="0">
                <a:solidFill>
                  <a:srgbClr val="000000"/>
                </a:solidFill>
                <a:latin typeface="Calibri" panose="020F0502020204030204" pitchFamily="34" charset="0"/>
                <a:ea typeface="Calibri" panose="020F0502020204030204" pitchFamily="34" charset="0"/>
              </a:rPr>
              <a:t>في التِّلْفازِ يَتَحَدَّثُ عَنِ التَّلَوُّثِ وَخَطَرِهِ عَلى حَياةِ الْأنْسانِ وَالحَيَوانِ وَالنَّباتِ.</a:t>
            </a:r>
            <a:endParaRPr lang="ar-BH" baseline="0" dirty="0"/>
          </a:p>
          <a:p>
            <a:pPr algn="r"/>
            <a:endParaRPr lang="ar-BH" baseline="0" dirty="0"/>
          </a:p>
          <a:p>
            <a:endParaRPr lang="en-US" dirty="0"/>
          </a:p>
        </p:txBody>
      </p:sp>
      <p:sp>
        <p:nvSpPr>
          <p:cNvPr id="4" name="عنصر نائب لرقم الشريحة 3"/>
          <p:cNvSpPr>
            <a:spLocks noGrp="1"/>
          </p:cNvSpPr>
          <p:nvPr>
            <p:ph type="sldNum" sz="quarter" idx="10"/>
          </p:nvPr>
        </p:nvSpPr>
        <p:spPr/>
        <p:txBody>
          <a:bodyPr/>
          <a:lstStyle/>
          <a:p>
            <a:fld id="{C7E9265F-6E2F-4F6C-9616-B9E204B3009C}" type="slidenum">
              <a:rPr lang="en-US" smtClean="0"/>
              <a:pPr/>
              <a:t>2</a:t>
            </a:fld>
            <a:endParaRPr lang="en-US"/>
          </a:p>
        </p:txBody>
      </p:sp>
    </p:spTree>
    <p:extLst>
      <p:ext uri="{BB962C8B-B14F-4D97-AF65-F5344CB8AC3E}">
        <p14:creationId xmlns:p14="http://schemas.microsoft.com/office/powerpoint/2010/main" val="47258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A89B4-43C9-489F-AC51-AB409B7A932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6632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23595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535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35695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93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385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6707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0965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0613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02628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2397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8348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4/5/2020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1976870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 Target="slide5.xml"/><Relationship Id="rId5" Type="http://schemas.openxmlformats.org/officeDocument/2006/relationships/image" Target="../media/image7.png"/><Relationship Id="rId4" Type="http://schemas.openxmlformats.org/officeDocument/2006/relationships/hyperlink" Target="https://www.google.com.bh/url?sa=i&amp;url=https://www.mexatk.com/%D8%B5%D9%88%D8%B1-%D8%A7%D8%A8%D8%AA%D8%B3%D8%A7%D9%85%D8%A9-%D9%88%D8%B6%D8%AD%D9%83%D8%A9-%D8%A7%D9%8A%D9%85%D9%88%D8%B4%D9%86-%D8%A7%D9%84%D8%A7%D8%A8%D8%AA%D8%B3%D8%A7%D9%85%D8%A9/&amp;psig=AOvVaw2jxMIKL6U7AaRRTE63bTgH&amp;ust=1583738875098000&amp;source=images&amp;cd=vfe&amp;ved=0CAIQjRxqFwoTCOiG3aatiugCFQAAAAAdAAAAABAJ"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slide" Target="slide5.xml"/><Relationship Id="rId5" Type="http://schemas.openxmlformats.org/officeDocument/2006/relationships/image" Target="../media/image8.jpeg"/><Relationship Id="rId4" Type="http://schemas.openxmlformats.org/officeDocument/2006/relationships/hyperlink" Target="https://www.google.com.bh/url?sa=i&amp;url=https://www.ubuy.com.bh/ar/search/index/view/productebay/223047782174/s//store/store?amp=true&amp;psig=AOvVaw2jxMIKL6U7AaRRTE63bTgH&amp;ust=1583738875098000&amp;source=images&amp;cd=vfe&amp;ved=0CAIQjRxqFwoTCOiG3aatiugCFQAAAAAdAAAAABAD"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slide" Target="slide7.xml"/><Relationship Id="rId5" Type="http://schemas.openxmlformats.org/officeDocument/2006/relationships/image" Target="../media/image7.png"/><Relationship Id="rId4" Type="http://schemas.openxmlformats.org/officeDocument/2006/relationships/hyperlink" Target="https://www.google.com.bh/url?sa=i&amp;url=https://www.mexatk.com/%D8%B5%D9%88%D8%B1-%D8%A7%D8%A8%D8%AA%D8%B3%D8%A7%D9%85%D8%A9-%D9%88%D8%B6%D8%AD%D9%83%D8%A9-%D8%A7%D9%8A%D9%85%D9%88%D8%B4%D9%86-%D8%A7%D9%84%D8%A7%D8%A8%D8%AA%D8%B3%D8%A7%D9%85%D8%A9/&amp;psig=AOvVaw2jxMIKL6U7AaRRTE63bTgH&amp;ust=1583738875098000&amp;source=images&amp;cd=vfe&amp;ved=0CAIQjRxqFwoTCOiG3aatiugCFQAAAAAdAAAAABAJ"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slide" Target="slide7.xml"/><Relationship Id="rId5" Type="http://schemas.openxmlformats.org/officeDocument/2006/relationships/image" Target="../media/image8.jpeg"/><Relationship Id="rId4" Type="http://schemas.openxmlformats.org/officeDocument/2006/relationships/hyperlink" Target="https://www.google.com.bh/url?sa=i&amp;url=https://www.ubuy.com.bh/ar/search/index/view/productebay/223047782174/s//store/store?amp=true&amp;psig=AOvVaw2jxMIKL6U7AaRRTE63bTgH&amp;ust=1583738875098000&amp;source=images&amp;cd=vfe&amp;ved=0CAIQjRxqFwoTCOiG3aatiugCFQAAAAAdAAAAABA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slide" Target="slide10.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gif"/><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5" name="TextBox 4"/>
          <p:cNvSpPr txBox="1"/>
          <p:nvPr/>
        </p:nvSpPr>
        <p:spPr>
          <a:xfrm>
            <a:off x="1409700" y="2895600"/>
            <a:ext cx="9220200" cy="1107996"/>
          </a:xfrm>
          <a:prstGeom prst="rect">
            <a:avLst/>
          </a:prstGeom>
          <a:noFill/>
        </p:spPr>
        <p:txBody>
          <a:bodyPr wrap="square" rtlCol="0">
            <a:spAutoFit/>
          </a:bodyPr>
          <a:lstStyle/>
          <a:p>
            <a:pPr algn="ctr"/>
            <a:r>
              <a:rPr lang="ar-BH" sz="6600" b="1" dirty="0">
                <a:effectLst>
                  <a:outerShdw blurRad="38100" dist="38100" dir="2700000" algn="tl">
                    <a:srgbClr val="000000">
                      <a:alpha val="43137"/>
                    </a:srgbClr>
                  </a:outerShdw>
                </a:effectLst>
              </a:rPr>
              <a:t>بَيْنَ مَدينَتَيْنِ</a:t>
            </a:r>
            <a:endParaRPr lang="en-US" sz="6600" b="1" dirty="0">
              <a:effectLst>
                <a:outerShdw blurRad="38100" dist="38100" dir="2700000" algn="tl">
                  <a:srgbClr val="000000">
                    <a:alpha val="43137"/>
                  </a:srgbClr>
                </a:outerShdw>
              </a:effectLst>
            </a:endParaRPr>
          </a:p>
        </p:txBody>
      </p:sp>
      <p:sp>
        <p:nvSpPr>
          <p:cNvPr id="2" name="TextBox 1"/>
          <p:cNvSpPr txBox="1"/>
          <p:nvPr/>
        </p:nvSpPr>
        <p:spPr>
          <a:xfrm>
            <a:off x="9375820" y="1702358"/>
            <a:ext cx="135844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ar-BH" sz="2400" dirty="0"/>
              <a:t>الدرس 28</a:t>
            </a:r>
            <a:endParaRPr lang="en-US" sz="2400" dirty="0"/>
          </a:p>
        </p:txBody>
      </p:sp>
      <p:sp>
        <p:nvSpPr>
          <p:cNvPr id="3" name="TextBox 2"/>
          <p:cNvSpPr txBox="1"/>
          <p:nvPr/>
        </p:nvSpPr>
        <p:spPr>
          <a:xfrm>
            <a:off x="839611" y="1671821"/>
            <a:ext cx="114017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ar-BH" sz="2000" dirty="0"/>
              <a:t>صفحة 55</a:t>
            </a:r>
            <a:endParaRPr lang="en-US" sz="2000" dirty="0"/>
          </a:p>
        </p:txBody>
      </p:sp>
      <p:sp>
        <p:nvSpPr>
          <p:cNvPr id="6" name="TextBox 5">
            <a:extLst>
              <a:ext uri="{FF2B5EF4-FFF2-40B4-BE49-F238E27FC236}">
                <a16:creationId xmlns="" xmlns:a16="http://schemas.microsoft.com/office/drawing/2014/main" id="{E2584031-F0E3-4AF6-B8B8-043B54527107}"/>
              </a:ext>
            </a:extLst>
          </p:cNvPr>
          <p:cNvSpPr txBox="1"/>
          <p:nvPr/>
        </p:nvSpPr>
        <p:spPr>
          <a:xfrm>
            <a:off x="3685865" y="1702358"/>
            <a:ext cx="466786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ar-BH" sz="2400" dirty="0"/>
              <a:t>الحلقة الأولى – اللغة العربية – الصف الثاني </a:t>
            </a:r>
            <a:endParaRPr lang="en-US" sz="2400" dirty="0"/>
          </a:p>
        </p:txBody>
      </p:sp>
      <p:pic>
        <p:nvPicPr>
          <p:cNvPr id="7"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500" y="6134100"/>
            <a:ext cx="609600" cy="609600"/>
          </a:xfrm>
          <a:prstGeom prst="rect">
            <a:avLst/>
          </a:prstGeom>
        </p:spPr>
      </p:pic>
    </p:spTree>
    <p:extLst>
      <p:ext uri="{BB962C8B-B14F-4D97-AF65-F5344CB8AC3E}">
        <p14:creationId xmlns:p14="http://schemas.microsoft.com/office/powerpoint/2010/main" val="8200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191408" y="4067503"/>
            <a:ext cx="7441324" cy="1862048"/>
          </a:xfrm>
          <a:prstGeom prst="rect">
            <a:avLst/>
          </a:prstGeom>
          <a:noFill/>
        </p:spPr>
        <p:txBody>
          <a:bodyPr wrap="square" rtlCol="1">
            <a:spAutoFit/>
          </a:bodyPr>
          <a:lstStyle/>
          <a:p>
            <a:pPr algn="ctr" rtl="1"/>
            <a:r>
              <a:rPr lang="ar-BH" sz="11500" b="1" dirty="0">
                <a:solidFill>
                  <a:srgbClr val="FF0000"/>
                </a:solidFill>
              </a:rPr>
              <a:t>أَحْسَنْت</a:t>
            </a:r>
          </a:p>
        </p:txBody>
      </p:sp>
      <p:pic>
        <p:nvPicPr>
          <p:cNvPr id="1028" name="Picture 4" descr="نتيجة بحث الصور عن فيس مضحك">
            <a:hlinkClick r:id="rId4"/>
          </p:cNvPr>
          <p:cNvPicPr>
            <a:picLocks noChangeAspect="1" noChangeArrowheads="1"/>
          </p:cNvPicPr>
          <p:nvPr/>
        </p:nvPicPr>
        <p:blipFill>
          <a:blip r:embed="rId5"/>
          <a:srcRect/>
          <a:stretch>
            <a:fillRect/>
          </a:stretch>
        </p:blipFill>
        <p:spPr bwMode="auto">
          <a:xfrm>
            <a:off x="3760623" y="453368"/>
            <a:ext cx="4286250" cy="3067050"/>
          </a:xfrm>
          <a:prstGeom prst="rect">
            <a:avLst/>
          </a:prstGeom>
          <a:noFill/>
        </p:spPr>
      </p:pic>
      <p:sp>
        <p:nvSpPr>
          <p:cNvPr id="8" name="Left Arrow 7"/>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solidFill>
                  <a:sysClr val="windowText" lastClr="000000"/>
                </a:solidFill>
                <a:hlinkClick r:id="rId6" action="ppaction://hlinksldjump"/>
              </a:rPr>
              <a:t>أكمل حل بقية الأسئلة</a:t>
            </a:r>
            <a:endParaRPr lang="ar-BH" dirty="0">
              <a:solidFill>
                <a:sysClr val="windowText" lastClr="000000"/>
              </a:solidFill>
            </a:endParaRPr>
          </a:p>
        </p:txBody>
      </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1500" y="453368"/>
            <a:ext cx="609600" cy="609600"/>
          </a:xfrm>
          <a:prstGeom prst="rect">
            <a:avLst/>
          </a:prstGeom>
        </p:spPr>
      </p:pic>
    </p:spTree>
    <p:extLst>
      <p:ext uri="{BB962C8B-B14F-4D97-AF65-F5344CB8AC3E}">
        <p14:creationId xmlns:p14="http://schemas.microsoft.com/office/powerpoint/2010/main" val="356964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4101552"/>
            <a:ext cx="10515600" cy="1325563"/>
          </a:xfrm>
        </p:spPr>
        <p:txBody>
          <a:bodyPr>
            <a:noAutofit/>
          </a:bodyPr>
          <a:lstStyle/>
          <a:p>
            <a:pPr algn="ctr" rtl="0"/>
            <a:r>
              <a:rPr lang="ar-BH" sz="11500" b="1" dirty="0">
                <a:solidFill>
                  <a:srgbClr val="FF0000"/>
                </a:solidFill>
              </a:rPr>
              <a:t>حَاوِلْ مَرّةً أُخْرى</a:t>
            </a:r>
          </a:p>
        </p:txBody>
      </p:sp>
      <p:pic>
        <p:nvPicPr>
          <p:cNvPr id="3" name="Picture 2" descr="نتيجة بحث الصور عن فيس مضحك">
            <a:hlinkClick r:id="rId4"/>
          </p:cNvPr>
          <p:cNvPicPr>
            <a:picLocks noChangeAspect="1" noChangeArrowheads="1"/>
          </p:cNvPicPr>
          <p:nvPr/>
        </p:nvPicPr>
        <p:blipFill>
          <a:blip r:embed="rId5"/>
          <a:srcRect/>
          <a:stretch>
            <a:fillRect/>
          </a:stretch>
        </p:blipFill>
        <p:spPr bwMode="auto">
          <a:xfrm>
            <a:off x="4109545" y="238539"/>
            <a:ext cx="3972910" cy="3358055"/>
          </a:xfrm>
          <a:prstGeom prst="rect">
            <a:avLst/>
          </a:prstGeom>
          <a:noFill/>
        </p:spPr>
      </p:pic>
      <p:sp>
        <p:nvSpPr>
          <p:cNvPr id="4" name="Left Arrow 3"/>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solidFill>
                  <a:sysClr val="windowText" lastClr="000000"/>
                </a:solidFill>
                <a:hlinkClick r:id="rId6" action="ppaction://hlinksldjump"/>
              </a:rPr>
              <a:t>الرجوع لحل بقية الأسئلة</a:t>
            </a:r>
            <a:endParaRPr lang="ar-BH" dirty="0">
              <a:solidFill>
                <a:sysClr val="windowText" lastClr="000000"/>
              </a:solidFill>
            </a:endParaRPr>
          </a:p>
        </p:txBody>
      </p:sp>
      <p:pic>
        <p:nvPicPr>
          <p:cNvPr id="5"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2628" y="393700"/>
            <a:ext cx="609600" cy="609600"/>
          </a:xfrm>
          <a:prstGeom prst="rect">
            <a:avLst/>
          </a:prstGeom>
        </p:spPr>
      </p:pic>
    </p:spTree>
    <p:extLst>
      <p:ext uri="{BB962C8B-B14F-4D97-AF65-F5344CB8AC3E}">
        <p14:creationId xmlns:p14="http://schemas.microsoft.com/office/powerpoint/2010/main" val="404539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191408" y="4067503"/>
            <a:ext cx="7441324" cy="1862048"/>
          </a:xfrm>
          <a:prstGeom prst="rect">
            <a:avLst/>
          </a:prstGeom>
          <a:noFill/>
        </p:spPr>
        <p:txBody>
          <a:bodyPr wrap="square" rtlCol="1">
            <a:spAutoFit/>
          </a:bodyPr>
          <a:lstStyle/>
          <a:p>
            <a:pPr algn="ctr" rtl="1"/>
            <a:r>
              <a:rPr lang="ar-BH" sz="11500" b="1" dirty="0">
                <a:solidFill>
                  <a:srgbClr val="FF0000"/>
                </a:solidFill>
              </a:rPr>
              <a:t>أَحْسَنْت</a:t>
            </a:r>
          </a:p>
        </p:txBody>
      </p:sp>
      <p:pic>
        <p:nvPicPr>
          <p:cNvPr id="1028" name="Picture 4" descr="نتيجة بحث الصور عن فيس مضحك">
            <a:hlinkClick r:id="rId4"/>
          </p:cNvPr>
          <p:cNvPicPr>
            <a:picLocks noChangeAspect="1" noChangeArrowheads="1"/>
          </p:cNvPicPr>
          <p:nvPr/>
        </p:nvPicPr>
        <p:blipFill>
          <a:blip r:embed="rId5"/>
          <a:srcRect/>
          <a:stretch>
            <a:fillRect/>
          </a:stretch>
        </p:blipFill>
        <p:spPr bwMode="auto">
          <a:xfrm>
            <a:off x="3760623" y="453368"/>
            <a:ext cx="4286250" cy="3067050"/>
          </a:xfrm>
          <a:prstGeom prst="rect">
            <a:avLst/>
          </a:prstGeom>
          <a:noFill/>
        </p:spPr>
      </p:pic>
      <p:sp>
        <p:nvSpPr>
          <p:cNvPr id="8" name="Left Arrow 7"/>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solidFill>
                  <a:sysClr val="windowText" lastClr="000000"/>
                </a:solidFill>
                <a:hlinkClick r:id="rId6" action="ppaction://hlinksldjump"/>
              </a:rPr>
              <a:t>أكمل حل بقية الأسئلة</a:t>
            </a:r>
            <a:endParaRPr lang="ar-BH" dirty="0">
              <a:solidFill>
                <a:sysClr val="windowText" lastClr="000000"/>
              </a:solidFill>
            </a:endParaRPr>
          </a:p>
        </p:txBody>
      </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0700" y="453368"/>
            <a:ext cx="609600" cy="609600"/>
          </a:xfrm>
          <a:prstGeom prst="rect">
            <a:avLst/>
          </a:prstGeom>
        </p:spPr>
      </p:pic>
    </p:spTree>
    <p:extLst>
      <p:ext uri="{BB962C8B-B14F-4D97-AF65-F5344CB8AC3E}">
        <p14:creationId xmlns:p14="http://schemas.microsoft.com/office/powerpoint/2010/main" val="394976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4101552"/>
            <a:ext cx="10515600" cy="1325563"/>
          </a:xfrm>
        </p:spPr>
        <p:txBody>
          <a:bodyPr>
            <a:noAutofit/>
          </a:bodyPr>
          <a:lstStyle/>
          <a:p>
            <a:pPr algn="ctr" rtl="0"/>
            <a:r>
              <a:rPr lang="ar-BH" sz="11500" b="1" dirty="0">
                <a:solidFill>
                  <a:srgbClr val="FF0000"/>
                </a:solidFill>
              </a:rPr>
              <a:t>حَاوِلْ مَرّةً أُخْرى</a:t>
            </a:r>
          </a:p>
        </p:txBody>
      </p:sp>
      <p:pic>
        <p:nvPicPr>
          <p:cNvPr id="3" name="Picture 2" descr="نتيجة بحث الصور عن فيس مضحك">
            <a:hlinkClick r:id="rId4"/>
          </p:cNvPr>
          <p:cNvPicPr>
            <a:picLocks noChangeAspect="1" noChangeArrowheads="1"/>
          </p:cNvPicPr>
          <p:nvPr/>
        </p:nvPicPr>
        <p:blipFill>
          <a:blip r:embed="rId5"/>
          <a:srcRect/>
          <a:stretch>
            <a:fillRect/>
          </a:stretch>
        </p:blipFill>
        <p:spPr bwMode="auto">
          <a:xfrm>
            <a:off x="4109545" y="238539"/>
            <a:ext cx="3972910" cy="3358055"/>
          </a:xfrm>
          <a:prstGeom prst="rect">
            <a:avLst/>
          </a:prstGeom>
          <a:noFill/>
        </p:spPr>
      </p:pic>
      <p:sp>
        <p:nvSpPr>
          <p:cNvPr id="4" name="Left Arrow 3"/>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solidFill>
                  <a:sysClr val="windowText" lastClr="000000"/>
                </a:solidFill>
                <a:hlinkClick r:id="rId6" action="ppaction://hlinksldjump"/>
              </a:rPr>
              <a:t>الرجوع لحل بقية الأسئلة</a:t>
            </a:r>
            <a:endParaRPr lang="ar-BH" dirty="0">
              <a:solidFill>
                <a:sysClr val="windowText" lastClr="000000"/>
              </a:solidFill>
            </a:endParaRPr>
          </a:p>
        </p:txBody>
      </p:sp>
      <p:pic>
        <p:nvPicPr>
          <p:cNvPr id="5"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8807" y="317233"/>
            <a:ext cx="609600" cy="609600"/>
          </a:xfrm>
          <a:prstGeom prst="rect">
            <a:avLst/>
          </a:prstGeom>
        </p:spPr>
      </p:pic>
    </p:spTree>
    <p:extLst>
      <p:ext uri="{BB962C8B-B14F-4D97-AF65-F5344CB8AC3E}">
        <p14:creationId xmlns:p14="http://schemas.microsoft.com/office/powerpoint/2010/main" val="298190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81878" y="913728"/>
            <a:ext cx="10268195" cy="4417171"/>
          </a:xfrm>
          <a:prstGeom prst="rect">
            <a:avLst/>
          </a:prstGeom>
        </p:spPr>
        <p:txBody>
          <a:bodyPr wrap="square">
            <a:spAutoFit/>
          </a:bodyPr>
          <a:lstStyle/>
          <a:p>
            <a:pPr algn="ctr" rtl="1">
              <a:lnSpc>
                <a:spcPct val="107000"/>
              </a:lnSpc>
              <a:spcAft>
                <a:spcPts val="800"/>
              </a:spcAft>
            </a:pPr>
            <a:r>
              <a:rPr lang="ar-BH" sz="3600" dirty="0">
                <a:solidFill>
                  <a:srgbClr val="000000"/>
                </a:solidFill>
                <a:latin typeface="Calibri" panose="020F0502020204030204" pitchFamily="34" charset="0"/>
                <a:ea typeface="Calibri" panose="020F0502020204030204" pitchFamily="34" charset="0"/>
              </a:rPr>
              <a:t>(أ)</a:t>
            </a:r>
          </a:p>
          <a:p>
            <a:pPr algn="just" rtl="1">
              <a:lnSpc>
                <a:spcPct val="107000"/>
              </a:lnSpc>
              <a:spcAft>
                <a:spcPts val="800"/>
              </a:spcAft>
            </a:pPr>
            <a:r>
              <a:rPr lang="ar-BH" sz="3600" dirty="0">
                <a:solidFill>
                  <a:srgbClr val="000000"/>
                </a:solidFill>
                <a:latin typeface="Calibri" panose="020F0502020204030204" pitchFamily="34" charset="0"/>
                <a:ea typeface="Calibri" panose="020F0502020204030204" pitchFamily="34" charset="0"/>
              </a:rPr>
              <a:t>كانَ زِيادٌ يَعيشُ في بَيْتٍ قَديمٍ بِمَدينَةِ الْمُحَرَّقِ، وَهِيَ مَدينَةٌ مِنْ أَقْدَمِ مُدُنِ الْبَحْرَيْنِ، تَتَمَيَّزُ بِمَبانيها الْأَثَرِيَّةِ، مِثْلِ بَيْتِ الشَّيْخِ عيسى بنِ عَلِيٍّ، وَبَيْتِ سِيادي، وَفيها مَطارُ الْبَحْرَيْنِ الدُّوْلِيُّ، وَيَصِلُ بَيْنَ الْمُحَرَّقِ وَالْمَنامَةِ ثَلاثَةُ جِسورٍ: جِسْرُ الشَّيْخِ حَمَدٍ، وَجِسْرُ الشَّيْخِ عيسى، وَجِسْرُ الشَّيْخِ خَليفَةَ. </a:t>
            </a:r>
          </a:p>
          <a:p>
            <a:pPr algn="ctr" rtl="1">
              <a:lnSpc>
                <a:spcPct val="107000"/>
              </a:lnSpc>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4877562" y="195967"/>
            <a:ext cx="1991251" cy="717761"/>
          </a:xfrm>
          <a:prstGeom prst="rect">
            <a:avLst/>
          </a:prstGeom>
        </p:spPr>
        <p:txBody>
          <a:bodyPr wrap="none">
            <a:spAutoFit/>
          </a:bodyPr>
          <a:lstStyle/>
          <a:p>
            <a:pPr algn="ctr">
              <a:lnSpc>
                <a:spcPct val="107000"/>
              </a:lnSpc>
              <a:spcAft>
                <a:spcPts val="800"/>
              </a:spcAft>
            </a:pPr>
            <a:r>
              <a:rPr lang="ar-BH" sz="4000" dirty="0">
                <a:solidFill>
                  <a:srgbClr val="FF0000"/>
                </a:solidFill>
                <a:latin typeface="Calibri" panose="020F0502020204030204" pitchFamily="34" charset="0"/>
                <a:ea typeface="Calibri" panose="020F0502020204030204" pitchFamily="34" charset="0"/>
              </a:rPr>
              <a:t>بَيْنَ مَدينَتَيْنِ</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AUD-20200402-WA0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9400" y="6048660"/>
            <a:ext cx="609600" cy="609600"/>
          </a:xfrm>
          <a:prstGeom prst="rect">
            <a:avLst/>
          </a:prstGeom>
        </p:spPr>
      </p:pic>
    </p:spTree>
    <p:extLst>
      <p:ext uri="{BB962C8B-B14F-4D97-AF65-F5344CB8AC3E}">
        <p14:creationId xmlns:p14="http://schemas.microsoft.com/office/powerpoint/2010/main" val="30379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0BC7F7-6ED7-4161-88C5-1E2863BC04E9}"/>
              </a:ext>
            </a:extLst>
          </p:cNvPr>
          <p:cNvSpPr>
            <a:spLocks noGrp="1"/>
          </p:cNvSpPr>
          <p:nvPr>
            <p:ph idx="1"/>
          </p:nvPr>
        </p:nvSpPr>
        <p:spPr>
          <a:xfrm>
            <a:off x="556590" y="424071"/>
            <a:ext cx="10970001" cy="5632172"/>
          </a:xfrm>
        </p:spPr>
        <p:txBody>
          <a:bodyPr>
            <a:normAutofit/>
          </a:bodyPr>
          <a:lstStyle/>
          <a:p>
            <a:pPr marL="0" indent="0" algn="ctr">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(ب)</a:t>
            </a:r>
          </a:p>
          <a:p>
            <a:pPr marL="0" indent="0" algn="just">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انْتَقَلَتْ أُسْرَةُ زِيادٍ إِلى بَيْتٍ جَديدٍ في مَدينَةِ حَمَدٍ، وَهِيَ مِنْ أَحْدَثِ مُدُنِ الْبَحْرَيْنِ، افْتَتَحَها أَميرُ الْبِلادِ الرَّاحِلُ الشَّيْخُ عيسى بنُ سَلْمانَ رَحِمَهُ اللّهُ.</a:t>
            </a:r>
            <a:endParaRPr lang="ar-BH" sz="3600" dirty="0"/>
          </a:p>
          <a:p>
            <a:pPr marL="0" indent="0" algn="just">
              <a:buNone/>
            </a:pPr>
            <a:r>
              <a:rPr lang="ar-BH" sz="3600" dirty="0"/>
              <a:t>أَحَبَّ زِيادٌ بَيْتَهُ الْجَديدَ، وَاهْتَمَّ بِحَديقَتِهِ، فَزَرَعَ فيها </a:t>
            </a:r>
            <a:r>
              <a:rPr lang="ar-BH" sz="3600" dirty="0" smtClean="0"/>
              <a:t>الْخُضْراواتِ</a:t>
            </a:r>
            <a:r>
              <a:rPr lang="ar-BH" sz="3600" dirty="0"/>
              <a:t>، وَساعَدَ والِدَهُ على سَقْيِ الْأَزْهارِ وَالنَّخيلِ وَأَشْجارِ اللَّوْزِ. </a:t>
            </a:r>
          </a:p>
          <a:p>
            <a:pPr marL="0" indent="0" algn="just">
              <a:buNone/>
            </a:pPr>
            <a:r>
              <a:rPr lang="ar-BH" sz="3600" dirty="0"/>
              <a:t>حَوْلَ بَيْتِ زِيادٍ بُيوتٌ كَثيرَةٌ، يَسْكُنُها جيرانٌ مُتعاوِنونَ، يُحافِظونَ عَلى نَظافَةِ الْحَيِّ وَجَمالِهِ، فَلا يَرْمونَ النُّفاياتِ في الشَّارِعِ، ولا يَقْطَعونَ الْأَشْجارَ الَّتي تُظَلِّلُ الطَّريقَ، ولا يَقْطِفونَ الْأَزْهارَ الَّتي تُزَيِّنُهُ. </a:t>
            </a:r>
          </a:p>
          <a:p>
            <a:pPr marL="0" indent="0" algn="just">
              <a:buNone/>
            </a:pPr>
            <a:r>
              <a:rPr lang="ar-BH" sz="3600" dirty="0"/>
              <a:t>تَلاميذُ مَدينَةِ حَمَدٍ يُحِبّونَ مَدينَتَهُمْ الْجَديدَةَ، وَيُحافِظُونَ على نَظافَتِها. </a:t>
            </a:r>
          </a:p>
          <a:p>
            <a:pPr marL="0" indent="0" algn="just">
              <a:buNone/>
            </a:pPr>
            <a:endParaRPr lang="ar-BH" sz="3600" dirty="0"/>
          </a:p>
          <a:p>
            <a:pPr marL="0" indent="0" algn="just">
              <a:buNone/>
            </a:pPr>
            <a:endParaRPr lang="ar-BH" sz="3600" dirty="0"/>
          </a:p>
        </p:txBody>
      </p:sp>
      <p:pic>
        <p:nvPicPr>
          <p:cNvPr id="4" name="AUD-20200405-WA0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1790" y="6056243"/>
            <a:ext cx="609600" cy="609600"/>
          </a:xfrm>
          <a:prstGeom prst="rect">
            <a:avLst/>
          </a:prstGeom>
        </p:spPr>
      </p:pic>
    </p:spTree>
    <p:extLst>
      <p:ext uri="{BB962C8B-B14F-4D97-AF65-F5344CB8AC3E}">
        <p14:creationId xmlns:p14="http://schemas.microsoft.com/office/powerpoint/2010/main" val="339959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0BC7F7-6ED7-4161-88C5-1E2863BC04E9}"/>
              </a:ext>
            </a:extLst>
          </p:cNvPr>
          <p:cNvSpPr>
            <a:spLocks noGrp="1"/>
          </p:cNvSpPr>
          <p:nvPr>
            <p:ph idx="1"/>
          </p:nvPr>
        </p:nvSpPr>
        <p:spPr>
          <a:xfrm>
            <a:off x="556590" y="424071"/>
            <a:ext cx="10970001" cy="5632172"/>
          </a:xfrm>
        </p:spPr>
        <p:txBody>
          <a:bodyPr>
            <a:normAutofit lnSpcReduction="10000"/>
          </a:bodyPr>
          <a:lstStyle/>
          <a:p>
            <a:pPr marL="0" indent="0" algn="ctr">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(ج)</a:t>
            </a:r>
          </a:p>
          <a:p>
            <a:pPr marL="0" indent="0" algn="just">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اشْتاقَ زِيادٌ إِلى رُؤْيَةِ أّهْلِهِ وَأَصْحابِهِ بِمَدينَةِ الْمُحَرَّقِ، فَذَهَبَ مَعَ والِدِهِ لِزِيارَتِهِمْ. وَعِنْدَما وَصَلَ زِيادٌ إِلى مَنْزِلِ جَدِّهِ سَلَّم عَلى جَدَّتِهِ، وَسَلَّمَ عَلى جَدِّهِ، ثُمَّ خَرَجَ لِمُقابَلَةِ أَصْحابِهِ.</a:t>
            </a:r>
          </a:p>
          <a:p>
            <a:pPr marL="0" indent="0" algn="just">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فَرِحَ زيادٌ بِلِقاءِ هَؤُلاءِ الْأَصْحابِ، وَلَعِبَ مَعَهُمْ، وَوَصَفَ لَهُمْ مَدينَتَهُ الْجَديدَةَ، وَدَعاهُمْ إِلى زِيارَتِها.</a:t>
            </a:r>
          </a:p>
          <a:p>
            <a:pPr marL="0" indent="0" algn="just">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فَشَكَروا لَهُ دَعْوَتَهُ، وَوَعَدوهُ بِزِيارَةِ الْمَدينَةِ.</a:t>
            </a:r>
          </a:p>
          <a:p>
            <a:pPr marL="0" indent="0" algn="just">
              <a:lnSpc>
                <a:spcPct val="107000"/>
              </a:lnSpc>
              <a:spcAft>
                <a:spcPts val="800"/>
              </a:spcAft>
              <a:buNone/>
            </a:pPr>
            <a:r>
              <a:rPr lang="ar-BH" sz="3600" dirty="0">
                <a:solidFill>
                  <a:srgbClr val="000000"/>
                </a:solidFill>
                <a:latin typeface="Calibri" panose="020F0502020204030204" pitchFamily="34" charset="0"/>
                <a:ea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rPr>
              <a:t> </a:t>
            </a:r>
          </a:p>
          <a:p>
            <a:pPr marL="0" indent="0" algn="just">
              <a:buNone/>
            </a:pPr>
            <a:endParaRPr lang="ar-BH" sz="3600" dirty="0"/>
          </a:p>
          <a:p>
            <a:pPr marL="0" indent="0" algn="just">
              <a:buNone/>
            </a:pPr>
            <a:endParaRPr lang="ar-BH" sz="3600" dirty="0"/>
          </a:p>
        </p:txBody>
      </p:sp>
      <p:pic>
        <p:nvPicPr>
          <p:cNvPr id="4" name="AUD-20200405-WA00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4500" y="6056243"/>
            <a:ext cx="609600" cy="609600"/>
          </a:xfrm>
          <a:prstGeom prst="rect">
            <a:avLst/>
          </a:prstGeom>
        </p:spPr>
      </p:pic>
    </p:spTree>
    <p:extLst>
      <p:ext uri="{BB962C8B-B14F-4D97-AF65-F5344CB8AC3E}">
        <p14:creationId xmlns:p14="http://schemas.microsoft.com/office/powerpoint/2010/main" val="33210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5994438-5D60-435C-9021-343696E286D7}"/>
              </a:ext>
            </a:extLst>
          </p:cNvPr>
          <p:cNvSpPr txBox="1"/>
          <p:nvPr/>
        </p:nvSpPr>
        <p:spPr>
          <a:xfrm>
            <a:off x="6261652" y="801282"/>
            <a:ext cx="5049077" cy="707886"/>
          </a:xfrm>
          <a:prstGeom prst="rect">
            <a:avLst/>
          </a:prstGeom>
          <a:noFill/>
        </p:spPr>
        <p:txBody>
          <a:bodyPr wrap="square" rtlCol="0">
            <a:spAutoFit/>
          </a:bodyPr>
          <a:lstStyle/>
          <a:p>
            <a:pPr algn="r"/>
            <a:r>
              <a:rPr lang="ar-BH" sz="4000" dirty="0"/>
              <a:t>- أَيْنَ كانَ يَعيشُ زِيادٌ؟</a:t>
            </a:r>
            <a:endParaRPr lang="en-US" sz="4000" dirty="0"/>
          </a:p>
        </p:txBody>
      </p:sp>
      <p:sp>
        <p:nvSpPr>
          <p:cNvPr id="6" name="TextBox 5">
            <a:extLst>
              <a:ext uri="{FF2B5EF4-FFF2-40B4-BE49-F238E27FC236}">
                <a16:creationId xmlns="" xmlns:a16="http://schemas.microsoft.com/office/drawing/2014/main" id="{733F3113-555B-4BF6-8097-AC6FA32057CA}"/>
              </a:ext>
            </a:extLst>
          </p:cNvPr>
          <p:cNvSpPr txBox="1"/>
          <p:nvPr/>
        </p:nvSpPr>
        <p:spPr>
          <a:xfrm>
            <a:off x="8401878" y="3327872"/>
            <a:ext cx="2696818" cy="707886"/>
          </a:xfrm>
          <a:prstGeom prst="rect">
            <a:avLst/>
          </a:prstGeom>
          <a:noFill/>
        </p:spPr>
        <p:txBody>
          <a:bodyPr wrap="square" rtlCol="0">
            <a:spAutoFit/>
          </a:bodyPr>
          <a:lstStyle/>
          <a:p>
            <a:pPr algn="r"/>
            <a:r>
              <a:rPr lang="ar-BH" sz="4000" dirty="0">
                <a:solidFill>
                  <a:srgbClr val="0070C0"/>
                </a:solidFill>
                <a:hlinkClick r:id="rId4" action="ppaction://hlinksldjump"/>
              </a:rPr>
              <a:t>بِيوتِها الصَّغيرَةِ</a:t>
            </a:r>
            <a:endParaRPr lang="en-US" sz="4000" dirty="0">
              <a:solidFill>
                <a:srgbClr val="0070C0"/>
              </a:solidFill>
            </a:endParaRPr>
          </a:p>
        </p:txBody>
      </p:sp>
      <p:sp>
        <p:nvSpPr>
          <p:cNvPr id="7" name="TextBox 6">
            <a:extLst>
              <a:ext uri="{FF2B5EF4-FFF2-40B4-BE49-F238E27FC236}">
                <a16:creationId xmlns="" xmlns:a16="http://schemas.microsoft.com/office/drawing/2014/main" id="{BBA372B8-D65C-4C3A-9284-33D8B7FF980C}"/>
              </a:ext>
            </a:extLst>
          </p:cNvPr>
          <p:cNvSpPr txBox="1"/>
          <p:nvPr/>
        </p:nvSpPr>
        <p:spPr>
          <a:xfrm>
            <a:off x="1093305" y="1470990"/>
            <a:ext cx="2398643" cy="707886"/>
          </a:xfrm>
          <a:prstGeom prst="rect">
            <a:avLst/>
          </a:prstGeom>
          <a:noFill/>
        </p:spPr>
        <p:txBody>
          <a:bodyPr wrap="square" rtlCol="0">
            <a:spAutoFit/>
          </a:bodyPr>
          <a:lstStyle/>
          <a:p>
            <a:pPr algn="r" rtl="1"/>
            <a:r>
              <a:rPr lang="ar-BH" sz="4000" dirty="0">
                <a:solidFill>
                  <a:srgbClr val="0070C0"/>
                </a:solidFill>
                <a:hlinkClick r:id="rId4" action="ppaction://hlinksldjump"/>
              </a:rPr>
              <a:t>مَدينَةِ الرِّفاعِ</a:t>
            </a:r>
            <a:endParaRPr lang="en-US" sz="4000" dirty="0">
              <a:solidFill>
                <a:srgbClr val="0070C0"/>
              </a:solidFill>
            </a:endParaRPr>
          </a:p>
        </p:txBody>
      </p:sp>
      <p:sp>
        <p:nvSpPr>
          <p:cNvPr id="8" name="TextBox 7">
            <a:extLst>
              <a:ext uri="{FF2B5EF4-FFF2-40B4-BE49-F238E27FC236}">
                <a16:creationId xmlns="" xmlns:a16="http://schemas.microsoft.com/office/drawing/2014/main" id="{422B604A-15CF-4835-9742-3B6855DC8EEF}"/>
              </a:ext>
            </a:extLst>
          </p:cNvPr>
          <p:cNvSpPr txBox="1"/>
          <p:nvPr/>
        </p:nvSpPr>
        <p:spPr>
          <a:xfrm>
            <a:off x="4664767" y="1470990"/>
            <a:ext cx="2739888" cy="707886"/>
          </a:xfrm>
          <a:prstGeom prst="rect">
            <a:avLst/>
          </a:prstGeom>
          <a:noFill/>
        </p:spPr>
        <p:txBody>
          <a:bodyPr wrap="square" rtlCol="0">
            <a:spAutoFit/>
          </a:bodyPr>
          <a:lstStyle/>
          <a:p>
            <a:pPr algn="r"/>
            <a:r>
              <a:rPr lang="ar-BH" sz="4000" dirty="0">
                <a:solidFill>
                  <a:srgbClr val="0070C0"/>
                </a:solidFill>
                <a:hlinkClick r:id="rId4" action="ppaction://hlinksldjump"/>
              </a:rPr>
              <a:t>مَدينَةِ الْمَنامَةِ </a:t>
            </a:r>
            <a:endParaRPr lang="en-US" sz="4000" dirty="0">
              <a:solidFill>
                <a:srgbClr val="0070C0"/>
              </a:solidFill>
            </a:endParaRPr>
          </a:p>
        </p:txBody>
      </p:sp>
      <p:sp>
        <p:nvSpPr>
          <p:cNvPr id="9" name="TextBox 8">
            <a:extLst>
              <a:ext uri="{FF2B5EF4-FFF2-40B4-BE49-F238E27FC236}">
                <a16:creationId xmlns="" xmlns:a16="http://schemas.microsoft.com/office/drawing/2014/main" id="{91404DAA-5B89-4108-A0A8-8FE9642021C2}"/>
              </a:ext>
            </a:extLst>
          </p:cNvPr>
          <p:cNvSpPr txBox="1"/>
          <p:nvPr/>
        </p:nvSpPr>
        <p:spPr>
          <a:xfrm>
            <a:off x="6506817" y="2418520"/>
            <a:ext cx="4770782" cy="707886"/>
          </a:xfrm>
          <a:prstGeom prst="rect">
            <a:avLst/>
          </a:prstGeom>
          <a:noFill/>
        </p:spPr>
        <p:txBody>
          <a:bodyPr wrap="square" rtlCol="0">
            <a:spAutoFit/>
          </a:bodyPr>
          <a:lstStyle/>
          <a:p>
            <a:pPr algn="r"/>
            <a:r>
              <a:rPr lang="ar-BH" sz="4000" dirty="0"/>
              <a:t>- بِماذا تَتَمَيَّزُ مَدينَةُ الْمُحَرَّقِ؟</a:t>
            </a:r>
            <a:endParaRPr lang="en-US" sz="4000" dirty="0"/>
          </a:p>
        </p:txBody>
      </p:sp>
      <p:sp>
        <p:nvSpPr>
          <p:cNvPr id="10" name="TextBox 9">
            <a:extLst>
              <a:ext uri="{FF2B5EF4-FFF2-40B4-BE49-F238E27FC236}">
                <a16:creationId xmlns="" xmlns:a16="http://schemas.microsoft.com/office/drawing/2014/main" id="{3E16E69C-4408-4C28-B8CC-46E67240D0C0}"/>
              </a:ext>
            </a:extLst>
          </p:cNvPr>
          <p:cNvSpPr txBox="1"/>
          <p:nvPr/>
        </p:nvSpPr>
        <p:spPr>
          <a:xfrm>
            <a:off x="357808" y="3304386"/>
            <a:ext cx="3134139" cy="707886"/>
          </a:xfrm>
          <a:prstGeom prst="rect">
            <a:avLst/>
          </a:prstGeom>
          <a:noFill/>
        </p:spPr>
        <p:txBody>
          <a:bodyPr wrap="square" rtlCol="0">
            <a:spAutoFit/>
          </a:bodyPr>
          <a:lstStyle/>
          <a:p>
            <a:pPr algn="r"/>
            <a:r>
              <a:rPr lang="ar-BH" sz="4000" dirty="0">
                <a:solidFill>
                  <a:srgbClr val="0070C0"/>
                </a:solidFill>
                <a:hlinkClick r:id="rId4" action="ppaction://hlinksldjump"/>
              </a:rPr>
              <a:t>شَوارِعِها الْواسِعَةِ</a:t>
            </a:r>
            <a:endParaRPr lang="en-US" sz="4000" dirty="0">
              <a:solidFill>
                <a:srgbClr val="0070C0"/>
              </a:solidFill>
            </a:endParaRPr>
          </a:p>
        </p:txBody>
      </p:sp>
      <p:sp>
        <p:nvSpPr>
          <p:cNvPr id="11" name="TextBox 10">
            <a:extLst>
              <a:ext uri="{FF2B5EF4-FFF2-40B4-BE49-F238E27FC236}">
                <a16:creationId xmlns="" xmlns:a16="http://schemas.microsoft.com/office/drawing/2014/main" id="{397130EF-7B1E-4DCE-BDE2-6CB99478C5F6}"/>
              </a:ext>
            </a:extLst>
          </p:cNvPr>
          <p:cNvSpPr txBox="1"/>
          <p:nvPr/>
        </p:nvSpPr>
        <p:spPr>
          <a:xfrm>
            <a:off x="5006012" y="3308715"/>
            <a:ext cx="2398643" cy="707886"/>
          </a:xfrm>
          <a:prstGeom prst="rect">
            <a:avLst/>
          </a:prstGeom>
          <a:noFill/>
        </p:spPr>
        <p:txBody>
          <a:bodyPr wrap="square" rtlCol="0">
            <a:spAutoFit/>
          </a:bodyPr>
          <a:lstStyle/>
          <a:p>
            <a:pPr algn="ctr"/>
            <a:r>
              <a:rPr lang="ar-BH" sz="4000" dirty="0">
                <a:solidFill>
                  <a:srgbClr val="0070C0"/>
                </a:solidFill>
                <a:hlinkClick r:id="rId5" action="ppaction://hlinksldjump"/>
              </a:rPr>
              <a:t>مَبانيِها الأَثَرِيَةِ</a:t>
            </a:r>
            <a:endParaRPr lang="en-US" sz="4000" dirty="0">
              <a:solidFill>
                <a:srgbClr val="0070C0"/>
              </a:solidFill>
            </a:endParaRPr>
          </a:p>
        </p:txBody>
      </p:sp>
      <p:sp>
        <p:nvSpPr>
          <p:cNvPr id="12" name="TextBox 11">
            <a:extLst>
              <a:ext uri="{FF2B5EF4-FFF2-40B4-BE49-F238E27FC236}">
                <a16:creationId xmlns="" xmlns:a16="http://schemas.microsoft.com/office/drawing/2014/main" id="{EA51D8CE-B064-4BE5-A5EF-BCE0FC92299A}"/>
              </a:ext>
            </a:extLst>
          </p:cNvPr>
          <p:cNvSpPr txBox="1"/>
          <p:nvPr/>
        </p:nvSpPr>
        <p:spPr>
          <a:xfrm>
            <a:off x="8057322" y="1470989"/>
            <a:ext cx="3041375" cy="707886"/>
          </a:xfrm>
          <a:prstGeom prst="rect">
            <a:avLst/>
          </a:prstGeom>
          <a:noFill/>
        </p:spPr>
        <p:txBody>
          <a:bodyPr wrap="square" rtlCol="0">
            <a:spAutoFit/>
          </a:bodyPr>
          <a:lstStyle/>
          <a:p>
            <a:pPr algn="r"/>
            <a:r>
              <a:rPr lang="ar-BH" sz="4000" dirty="0">
                <a:solidFill>
                  <a:srgbClr val="0070C0"/>
                </a:solidFill>
                <a:hlinkClick r:id="rId5" action="ppaction://hlinksldjump"/>
              </a:rPr>
              <a:t>مَدينَةِ الْمُحَرَّقِ</a:t>
            </a:r>
            <a:endParaRPr lang="en-US" sz="4000" dirty="0">
              <a:solidFill>
                <a:srgbClr val="0070C0"/>
              </a:solidFill>
            </a:endParaRPr>
          </a:p>
        </p:txBody>
      </p:sp>
      <p:sp>
        <p:nvSpPr>
          <p:cNvPr id="14" name="TextBox 13">
            <a:extLst>
              <a:ext uri="{FF2B5EF4-FFF2-40B4-BE49-F238E27FC236}">
                <a16:creationId xmlns="" xmlns:a16="http://schemas.microsoft.com/office/drawing/2014/main" id="{BBE760F0-6FF3-4DF6-AB66-09D718ED7CA2}"/>
              </a:ext>
            </a:extLst>
          </p:cNvPr>
          <p:cNvSpPr txBox="1"/>
          <p:nvPr/>
        </p:nvSpPr>
        <p:spPr>
          <a:xfrm>
            <a:off x="8700053" y="5229196"/>
            <a:ext cx="2398643" cy="707886"/>
          </a:xfrm>
          <a:prstGeom prst="rect">
            <a:avLst/>
          </a:prstGeom>
          <a:noFill/>
        </p:spPr>
        <p:txBody>
          <a:bodyPr wrap="square" rtlCol="0">
            <a:spAutoFit/>
          </a:bodyPr>
          <a:lstStyle/>
          <a:p>
            <a:pPr algn="r"/>
            <a:r>
              <a:rPr lang="ar-BH" sz="4000" dirty="0">
                <a:solidFill>
                  <a:srgbClr val="0070C0"/>
                </a:solidFill>
                <a:hlinkClick r:id="rId5" action="ppaction://hlinksldjump"/>
              </a:rPr>
              <a:t>بَيْتٍ جَديدٍ</a:t>
            </a:r>
            <a:endParaRPr lang="en-US" sz="4000" dirty="0">
              <a:solidFill>
                <a:srgbClr val="0070C0"/>
              </a:solidFill>
            </a:endParaRPr>
          </a:p>
        </p:txBody>
      </p:sp>
      <p:sp>
        <p:nvSpPr>
          <p:cNvPr id="15" name="TextBox 14">
            <a:extLst>
              <a:ext uri="{FF2B5EF4-FFF2-40B4-BE49-F238E27FC236}">
                <a16:creationId xmlns="" xmlns:a16="http://schemas.microsoft.com/office/drawing/2014/main" id="{990F067B-4CE3-4BED-B49F-3ACA4E1734EE}"/>
              </a:ext>
            </a:extLst>
          </p:cNvPr>
          <p:cNvSpPr txBox="1"/>
          <p:nvPr/>
        </p:nvSpPr>
        <p:spPr>
          <a:xfrm>
            <a:off x="4426226" y="4256245"/>
            <a:ext cx="6851373" cy="707886"/>
          </a:xfrm>
          <a:prstGeom prst="rect">
            <a:avLst/>
          </a:prstGeom>
          <a:noFill/>
        </p:spPr>
        <p:txBody>
          <a:bodyPr wrap="square" rtlCol="0">
            <a:spAutoFit/>
          </a:bodyPr>
          <a:lstStyle/>
          <a:p>
            <a:pPr algn="r"/>
            <a:r>
              <a:rPr lang="ar-BH" sz="4000" dirty="0"/>
              <a:t>- إِلى أَيْنَ انْتَقَلَتْ أُسْرَةُ زِيادٍ؟</a:t>
            </a:r>
            <a:endParaRPr lang="en-US" sz="4000" dirty="0"/>
          </a:p>
        </p:txBody>
      </p:sp>
      <p:sp>
        <p:nvSpPr>
          <p:cNvPr id="16" name="TextBox 15">
            <a:extLst>
              <a:ext uri="{FF2B5EF4-FFF2-40B4-BE49-F238E27FC236}">
                <a16:creationId xmlns="" xmlns:a16="http://schemas.microsoft.com/office/drawing/2014/main" id="{92171DA0-3D7A-4053-AA13-396FAD7E2510}"/>
              </a:ext>
            </a:extLst>
          </p:cNvPr>
          <p:cNvSpPr txBox="1"/>
          <p:nvPr/>
        </p:nvSpPr>
        <p:spPr>
          <a:xfrm>
            <a:off x="1093304" y="5225135"/>
            <a:ext cx="2398643" cy="707886"/>
          </a:xfrm>
          <a:prstGeom prst="rect">
            <a:avLst/>
          </a:prstGeom>
          <a:noFill/>
        </p:spPr>
        <p:txBody>
          <a:bodyPr wrap="square" rtlCol="0">
            <a:spAutoFit/>
          </a:bodyPr>
          <a:lstStyle/>
          <a:p>
            <a:pPr algn="r"/>
            <a:r>
              <a:rPr lang="ar-BH" sz="4000" dirty="0">
                <a:solidFill>
                  <a:srgbClr val="0070C0"/>
                </a:solidFill>
                <a:hlinkClick r:id="rId4" action="ppaction://hlinksldjump"/>
              </a:rPr>
              <a:t>بَيْتِ جَدّه</a:t>
            </a:r>
            <a:endParaRPr lang="en-US" sz="4000" dirty="0">
              <a:solidFill>
                <a:srgbClr val="0070C0"/>
              </a:solidFill>
            </a:endParaRPr>
          </a:p>
        </p:txBody>
      </p:sp>
      <p:sp>
        <p:nvSpPr>
          <p:cNvPr id="17" name="TextBox 16">
            <a:extLst>
              <a:ext uri="{FF2B5EF4-FFF2-40B4-BE49-F238E27FC236}">
                <a16:creationId xmlns="" xmlns:a16="http://schemas.microsoft.com/office/drawing/2014/main" id="{DF252894-4D21-49D7-AAE6-AFA4C6CC8D77}"/>
              </a:ext>
            </a:extLst>
          </p:cNvPr>
          <p:cNvSpPr txBox="1"/>
          <p:nvPr/>
        </p:nvSpPr>
        <p:spPr>
          <a:xfrm>
            <a:off x="5062330" y="5229196"/>
            <a:ext cx="2398643" cy="707886"/>
          </a:xfrm>
          <a:prstGeom prst="rect">
            <a:avLst/>
          </a:prstGeom>
          <a:noFill/>
        </p:spPr>
        <p:txBody>
          <a:bodyPr wrap="square" rtlCol="0">
            <a:spAutoFit/>
          </a:bodyPr>
          <a:lstStyle/>
          <a:p>
            <a:pPr algn="r"/>
            <a:r>
              <a:rPr lang="ar-BH" sz="4000" dirty="0">
                <a:solidFill>
                  <a:srgbClr val="0070C0"/>
                </a:solidFill>
                <a:hlinkClick r:id="rId4" action="ppaction://hlinksldjump"/>
              </a:rPr>
              <a:t>بَيْتِ عَمْه</a:t>
            </a:r>
            <a:endParaRPr lang="en-US" sz="4000" dirty="0">
              <a:solidFill>
                <a:srgbClr val="0070C0"/>
              </a:solidFill>
            </a:endParaRPr>
          </a:p>
        </p:txBody>
      </p:sp>
      <p:sp>
        <p:nvSpPr>
          <p:cNvPr id="3" name="Flowchart: Decision 2">
            <a:extLst>
              <a:ext uri="{FF2B5EF4-FFF2-40B4-BE49-F238E27FC236}">
                <a16:creationId xmlns="" xmlns:a16="http://schemas.microsoft.com/office/drawing/2014/main" id="{49BDD00B-836F-4FC9-ADF2-8DA154580486}"/>
              </a:ext>
            </a:extLst>
          </p:cNvPr>
          <p:cNvSpPr/>
          <p:nvPr/>
        </p:nvSpPr>
        <p:spPr>
          <a:xfrm>
            <a:off x="231913" y="181045"/>
            <a:ext cx="1722782" cy="1126432"/>
          </a:xfrm>
          <a:prstGeom prst="flowChartDecision">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1</a:t>
            </a:r>
            <a:endParaRPr lang="en-US" b="1" dirty="0">
              <a:solidFill>
                <a:schemeClr val="tx1"/>
              </a:solidFill>
            </a:endParaRPr>
          </a:p>
        </p:txBody>
      </p:sp>
      <p:sp>
        <p:nvSpPr>
          <p:cNvPr id="4" name="TextBox 3">
            <a:extLst>
              <a:ext uri="{FF2B5EF4-FFF2-40B4-BE49-F238E27FC236}">
                <a16:creationId xmlns="" xmlns:a16="http://schemas.microsoft.com/office/drawing/2014/main" id="{0CA4616E-365A-4E9D-8669-8DD22A80C303}"/>
              </a:ext>
            </a:extLst>
          </p:cNvPr>
          <p:cNvSpPr txBox="1"/>
          <p:nvPr/>
        </p:nvSpPr>
        <p:spPr>
          <a:xfrm>
            <a:off x="2941983" y="158084"/>
            <a:ext cx="4883424" cy="646331"/>
          </a:xfrm>
          <a:prstGeom prst="rect">
            <a:avLst/>
          </a:prstGeom>
          <a:noFill/>
        </p:spPr>
        <p:txBody>
          <a:bodyPr wrap="square" rtlCol="0">
            <a:spAutoFit/>
          </a:bodyPr>
          <a:lstStyle/>
          <a:p>
            <a:pPr algn="r"/>
            <a:r>
              <a:rPr lang="ar-BH" sz="3600" b="1" dirty="0"/>
              <a:t>أَخْتارُ الإجابةَ الصَّحيحةَ:  </a:t>
            </a:r>
            <a:endParaRPr lang="en-US" sz="3600" b="1" dirty="0"/>
          </a:p>
        </p:txBody>
      </p:sp>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7808" y="6146800"/>
            <a:ext cx="609600" cy="609600"/>
          </a:xfrm>
          <a:prstGeom prst="rect">
            <a:avLst/>
          </a:prstGeom>
        </p:spPr>
      </p:pic>
    </p:spTree>
    <p:extLst>
      <p:ext uri="{BB962C8B-B14F-4D97-AF65-F5344CB8AC3E}">
        <p14:creationId xmlns:p14="http://schemas.microsoft.com/office/powerpoint/2010/main" val="30476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p:cTn id="4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 xmlns:a16="http://schemas.microsoft.com/office/drawing/2014/main" id="{897A8A86-0E1D-496E-A2EC-4E79C280390A}"/>
              </a:ext>
            </a:extLst>
          </p:cNvPr>
          <p:cNvSpPr/>
          <p:nvPr/>
        </p:nvSpPr>
        <p:spPr>
          <a:xfrm>
            <a:off x="8598660" y="4823792"/>
            <a:ext cx="3474069" cy="13600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srgbClr val="FF0000"/>
                </a:solidFill>
              </a:rPr>
              <a:t>هَذا</a:t>
            </a:r>
            <a:r>
              <a:rPr lang="ar-BH" sz="4000" dirty="0">
                <a:solidFill>
                  <a:prstClr val="black"/>
                </a:solidFill>
              </a:rPr>
              <a:t> كِتابُ الْمُواطَنَةِ.</a:t>
            </a:r>
            <a:endParaRPr lang="en-US" sz="4000" dirty="0">
              <a:solidFill>
                <a:prstClr val="black"/>
              </a:solidFill>
            </a:endParaRPr>
          </a:p>
        </p:txBody>
      </p:sp>
      <p:sp>
        <p:nvSpPr>
          <p:cNvPr id="14" name="Rectangle: Rounded Corners 13">
            <a:extLst>
              <a:ext uri="{FF2B5EF4-FFF2-40B4-BE49-F238E27FC236}">
                <a16:creationId xmlns="" xmlns:a16="http://schemas.microsoft.com/office/drawing/2014/main" id="{1344B863-F0B9-4D66-BF11-21566845FFE1}"/>
              </a:ext>
            </a:extLst>
          </p:cNvPr>
          <p:cNvSpPr/>
          <p:nvPr/>
        </p:nvSpPr>
        <p:spPr>
          <a:xfrm>
            <a:off x="4598130" y="4823792"/>
            <a:ext cx="3347244" cy="13600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srgbClr val="FF0000"/>
                </a:solidFill>
              </a:rPr>
              <a:t>هَذِهِ</a:t>
            </a:r>
            <a:r>
              <a:rPr lang="ar-BH" sz="4000" dirty="0">
                <a:solidFill>
                  <a:prstClr val="black"/>
                </a:solidFill>
              </a:rPr>
              <a:t> قَلْعَةُ عَرادْ.</a:t>
            </a:r>
            <a:endParaRPr lang="en-US" sz="4000" dirty="0">
              <a:solidFill>
                <a:prstClr val="black"/>
              </a:solidFill>
            </a:endParaRPr>
          </a:p>
        </p:txBody>
      </p:sp>
      <p:sp>
        <p:nvSpPr>
          <p:cNvPr id="15" name="Rectangle: Rounded Corners 14">
            <a:extLst>
              <a:ext uri="{FF2B5EF4-FFF2-40B4-BE49-F238E27FC236}">
                <a16:creationId xmlns="" xmlns:a16="http://schemas.microsoft.com/office/drawing/2014/main" id="{98500D79-AF2B-481A-9F28-242A27A62C5D}"/>
              </a:ext>
            </a:extLst>
          </p:cNvPr>
          <p:cNvSpPr/>
          <p:nvPr/>
        </p:nvSpPr>
        <p:spPr>
          <a:xfrm>
            <a:off x="154719" y="4823791"/>
            <a:ext cx="3751683" cy="13600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srgbClr val="FF0000"/>
                </a:solidFill>
              </a:rPr>
              <a:t>هَؤُلاءِ</a:t>
            </a:r>
            <a:r>
              <a:rPr lang="ar-BH" sz="4000" dirty="0">
                <a:solidFill>
                  <a:prstClr val="black"/>
                </a:solidFill>
              </a:rPr>
              <a:t> طُلابٌ يَحْتَفِلونَ بالْعيدِ الْوَطَنِيِ.</a:t>
            </a:r>
            <a:endParaRPr lang="en-US" sz="4000" dirty="0">
              <a:solidFill>
                <a:prstClr val="black"/>
              </a:solidFill>
            </a:endParaRPr>
          </a:p>
        </p:txBody>
      </p:sp>
      <p:sp>
        <p:nvSpPr>
          <p:cNvPr id="16" name="Oval 15">
            <a:extLst>
              <a:ext uri="{FF2B5EF4-FFF2-40B4-BE49-F238E27FC236}">
                <a16:creationId xmlns="" xmlns:a16="http://schemas.microsoft.com/office/drawing/2014/main" id="{D7C6AC92-23E5-4DA9-BA04-7A272C69C96C}"/>
              </a:ext>
            </a:extLst>
          </p:cNvPr>
          <p:cNvSpPr/>
          <p:nvPr/>
        </p:nvSpPr>
        <p:spPr>
          <a:xfrm>
            <a:off x="9253112" y="3429000"/>
            <a:ext cx="181665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prstClr val="black"/>
                </a:solidFill>
              </a:rPr>
              <a:t> هَذا </a:t>
            </a:r>
            <a:endParaRPr lang="en-US" sz="4000" dirty="0">
              <a:solidFill>
                <a:prstClr val="black"/>
              </a:solidFill>
            </a:endParaRPr>
          </a:p>
        </p:txBody>
      </p:sp>
      <p:sp>
        <p:nvSpPr>
          <p:cNvPr id="17" name="Oval 16">
            <a:extLst>
              <a:ext uri="{FF2B5EF4-FFF2-40B4-BE49-F238E27FC236}">
                <a16:creationId xmlns="" xmlns:a16="http://schemas.microsoft.com/office/drawing/2014/main" id="{91A0AB3F-3F24-4698-9054-AB8B1828B0EE}"/>
              </a:ext>
            </a:extLst>
          </p:cNvPr>
          <p:cNvSpPr/>
          <p:nvPr/>
        </p:nvSpPr>
        <p:spPr>
          <a:xfrm>
            <a:off x="5451457" y="3355177"/>
            <a:ext cx="181665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prstClr val="black"/>
                </a:solidFill>
              </a:rPr>
              <a:t>هَذِهِ</a:t>
            </a:r>
            <a:endParaRPr lang="en-US" sz="4000" dirty="0">
              <a:solidFill>
                <a:prstClr val="black"/>
              </a:solidFill>
            </a:endParaRPr>
          </a:p>
        </p:txBody>
      </p:sp>
      <p:sp>
        <p:nvSpPr>
          <p:cNvPr id="19" name="Oval 18">
            <a:extLst>
              <a:ext uri="{FF2B5EF4-FFF2-40B4-BE49-F238E27FC236}">
                <a16:creationId xmlns="" xmlns:a16="http://schemas.microsoft.com/office/drawing/2014/main" id="{CF74D844-A723-4345-AA6A-863CF84BB53E}"/>
              </a:ext>
            </a:extLst>
          </p:cNvPr>
          <p:cNvSpPr/>
          <p:nvPr/>
        </p:nvSpPr>
        <p:spPr>
          <a:xfrm>
            <a:off x="1122234" y="3355177"/>
            <a:ext cx="181665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dirty="0">
                <a:solidFill>
                  <a:prstClr val="black"/>
                </a:solidFill>
              </a:rPr>
              <a:t>هَؤُلاءِ</a:t>
            </a:r>
            <a:r>
              <a:rPr lang="ar-BH" sz="4400" dirty="0">
                <a:solidFill>
                  <a:prstClr val="black"/>
                </a:solidFill>
              </a:rPr>
              <a:t> </a:t>
            </a:r>
            <a:endParaRPr lang="en-US" sz="4400" dirty="0">
              <a:solidFill>
                <a:prstClr val="black"/>
              </a:solidFill>
            </a:endParaRPr>
          </a:p>
        </p:txBody>
      </p:sp>
      <p:sp>
        <p:nvSpPr>
          <p:cNvPr id="2" name="TextBox 1">
            <a:extLst>
              <a:ext uri="{FF2B5EF4-FFF2-40B4-BE49-F238E27FC236}">
                <a16:creationId xmlns="" xmlns:a16="http://schemas.microsoft.com/office/drawing/2014/main" id="{22A8F194-93A5-437F-AEDE-4B09DD1FEE8E}"/>
              </a:ext>
            </a:extLst>
          </p:cNvPr>
          <p:cNvSpPr txBox="1"/>
          <p:nvPr/>
        </p:nvSpPr>
        <p:spPr>
          <a:xfrm>
            <a:off x="3538330" y="229695"/>
            <a:ext cx="5203675" cy="769441"/>
          </a:xfrm>
          <a:prstGeom prst="rect">
            <a:avLst/>
          </a:prstGeom>
          <a:noFill/>
        </p:spPr>
        <p:txBody>
          <a:bodyPr wrap="square" rtlCol="0">
            <a:spAutoFit/>
          </a:bodyPr>
          <a:lstStyle/>
          <a:p>
            <a:pPr algn="r"/>
            <a:r>
              <a:rPr lang="ar-BH" sz="4400" b="1" dirty="0"/>
              <a:t>أَتَعَرَفُ على أَسْماءِ الْإِشارَةِ:</a:t>
            </a:r>
            <a:endParaRPr lang="en-US" sz="4400" b="1" dirty="0"/>
          </a:p>
        </p:txBody>
      </p:sp>
      <p:pic>
        <p:nvPicPr>
          <p:cNvPr id="4" name="Picture 3">
            <a:extLst>
              <a:ext uri="{FF2B5EF4-FFF2-40B4-BE49-F238E27FC236}">
                <a16:creationId xmlns="" xmlns:a16="http://schemas.microsoft.com/office/drawing/2014/main" id="{15452EF2-9AFE-454F-ABD4-31DF31343A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23" y="597723"/>
            <a:ext cx="3531877" cy="2757454"/>
          </a:xfrm>
          <a:prstGeom prst="rect">
            <a:avLst/>
          </a:prstGeom>
        </p:spPr>
      </p:pic>
      <p:pic>
        <p:nvPicPr>
          <p:cNvPr id="6" name="Picture 5">
            <a:extLst>
              <a:ext uri="{FF2B5EF4-FFF2-40B4-BE49-F238E27FC236}">
                <a16:creationId xmlns="" xmlns:a16="http://schemas.microsoft.com/office/drawing/2014/main" id="{CA2881FF-1BCC-40F7-97AA-E1B12F1F1C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018" y="1179443"/>
            <a:ext cx="2219420" cy="2059717"/>
          </a:xfrm>
          <a:prstGeom prst="rect">
            <a:avLst/>
          </a:prstGeom>
        </p:spPr>
      </p:pic>
      <p:pic>
        <p:nvPicPr>
          <p:cNvPr id="5" name="Picture 4">
            <a:extLst>
              <a:ext uri="{FF2B5EF4-FFF2-40B4-BE49-F238E27FC236}">
                <a16:creationId xmlns="" xmlns:a16="http://schemas.microsoft.com/office/drawing/2014/main" id="{3ACDEB5B-DAF6-46BB-ACAB-E37CBD5B2F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2042" y="1179444"/>
            <a:ext cx="2219420" cy="1914144"/>
          </a:xfrm>
          <a:prstGeom prst="rect">
            <a:avLst/>
          </a:prstGeom>
        </p:spPr>
      </p:pic>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64623" y="6248400"/>
            <a:ext cx="609600" cy="609600"/>
          </a:xfrm>
          <a:prstGeom prst="rect">
            <a:avLst/>
          </a:prstGeom>
        </p:spPr>
      </p:pic>
    </p:spTree>
    <p:extLst>
      <p:ext uri="{BB962C8B-B14F-4D97-AF65-F5344CB8AC3E}">
        <p14:creationId xmlns:p14="http://schemas.microsoft.com/office/powerpoint/2010/main" val="4596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5" name="chimes.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fill="hold" display="0">
                  <p:stCondLst>
                    <p:cond delay="indefinite"/>
                  </p:stCondLst>
                  <p:endCondLst>
                    <p:cond evt="onStopAudio" delay="0">
                      <p:tgtEl>
                        <p:sldTgt/>
                      </p:tgtEl>
                    </p:cond>
                  </p:endCondLst>
                </p:cTn>
                <p:tgtEl>
                  <p:spTgt spid="3"/>
                </p:tgtEl>
              </p:cMediaNode>
            </p:audio>
          </p:childTnLst>
        </p:cTn>
      </p:par>
    </p:tnLst>
    <p:bldLst>
      <p:bldP spid="12" grpId="0" animBg="1"/>
      <p:bldP spid="14" grpId="0" animBg="1"/>
      <p:bldP spid="15"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44487" y="755511"/>
            <a:ext cx="10515600" cy="1074405"/>
          </a:xfrm>
        </p:spPr>
        <p:txBody>
          <a:bodyPr>
            <a:normAutofit/>
          </a:bodyPr>
          <a:lstStyle/>
          <a:p>
            <a:pPr algn="ctr"/>
            <a:r>
              <a:rPr lang="ar-BH" sz="4400" dirty="0">
                <a:cs typeface="+mn-cs"/>
              </a:rPr>
              <a:t>أَخْتارُ اسْمَ الْإِشارَةِ المُناسِبَ في الْجُمَلِ الآتِيَةِ: </a:t>
            </a:r>
            <a:endParaRPr lang="en-US" sz="4400" dirty="0">
              <a:cs typeface="+mn-cs"/>
            </a:endParaRPr>
          </a:p>
        </p:txBody>
      </p:sp>
      <p:sp>
        <p:nvSpPr>
          <p:cNvPr id="2" name="TextBox 1">
            <a:extLst>
              <a:ext uri="{FF2B5EF4-FFF2-40B4-BE49-F238E27FC236}">
                <a16:creationId xmlns="" xmlns:a16="http://schemas.microsoft.com/office/drawing/2014/main" id="{6FCD99E6-E876-4AE4-B1BB-94197F04CE82}"/>
              </a:ext>
            </a:extLst>
          </p:cNvPr>
          <p:cNvSpPr txBox="1"/>
          <p:nvPr/>
        </p:nvSpPr>
        <p:spPr>
          <a:xfrm>
            <a:off x="6080570" y="2252908"/>
            <a:ext cx="5763656" cy="707886"/>
          </a:xfrm>
          <a:prstGeom prst="rect">
            <a:avLst/>
          </a:prstGeom>
          <a:noFill/>
        </p:spPr>
        <p:txBody>
          <a:bodyPr wrap="square" rtlCol="0">
            <a:spAutoFit/>
          </a:bodyPr>
          <a:lstStyle/>
          <a:p>
            <a:pPr algn="r" rtl="1"/>
            <a:r>
              <a:rPr lang="ar-BH" sz="4000" dirty="0">
                <a:solidFill>
                  <a:prstClr val="black"/>
                </a:solidFill>
              </a:rPr>
              <a:t>1- </a:t>
            </a:r>
            <a:r>
              <a:rPr lang="ar-BH" sz="4000" dirty="0" smtClean="0">
                <a:solidFill>
                  <a:prstClr val="black"/>
                </a:solidFill>
              </a:rPr>
              <a:t>----- </a:t>
            </a:r>
            <a:r>
              <a:rPr lang="ar-BH" sz="4000" dirty="0" smtClean="0"/>
              <a:t>ديكٌ</a:t>
            </a:r>
            <a:r>
              <a:rPr lang="ar-BH" sz="4000" dirty="0"/>
              <a:t>.</a:t>
            </a:r>
          </a:p>
        </p:txBody>
      </p:sp>
      <p:sp>
        <p:nvSpPr>
          <p:cNvPr id="18" name="TextBox 17">
            <a:hlinkClick r:id="rId4" action="ppaction://hlinksldjump"/>
            <a:extLst>
              <a:ext uri="{FF2B5EF4-FFF2-40B4-BE49-F238E27FC236}">
                <a16:creationId xmlns="" xmlns:a16="http://schemas.microsoft.com/office/drawing/2014/main" id="{621300F4-C17A-48D3-B84E-EE5F923B4E4E}"/>
              </a:ext>
            </a:extLst>
          </p:cNvPr>
          <p:cNvSpPr txBox="1"/>
          <p:nvPr/>
        </p:nvSpPr>
        <p:spPr>
          <a:xfrm>
            <a:off x="3968993" y="2273502"/>
            <a:ext cx="920829" cy="707886"/>
          </a:xfrm>
          <a:prstGeom prst="rect">
            <a:avLst/>
          </a:prstGeom>
          <a:noFill/>
        </p:spPr>
        <p:txBody>
          <a:bodyPr wrap="square" rtlCol="0">
            <a:spAutoFit/>
          </a:bodyPr>
          <a:lstStyle/>
          <a:p>
            <a:pPr algn="ctr"/>
            <a:r>
              <a:rPr lang="ar-BH" sz="4000" b="1" dirty="0">
                <a:solidFill>
                  <a:srgbClr val="0070C0"/>
                </a:solidFill>
                <a:hlinkClick r:id="rId5" action="ppaction://hlinksldjump"/>
              </a:rPr>
              <a:t>هَذا</a:t>
            </a:r>
            <a:endParaRPr lang="en-US" sz="4000" b="1" dirty="0">
              <a:solidFill>
                <a:srgbClr val="0070C0"/>
              </a:solidFill>
            </a:endParaRPr>
          </a:p>
        </p:txBody>
      </p:sp>
      <p:sp>
        <p:nvSpPr>
          <p:cNvPr id="19" name="TextBox 18">
            <a:hlinkClick r:id="" action="ppaction://noaction"/>
            <a:extLst>
              <a:ext uri="{FF2B5EF4-FFF2-40B4-BE49-F238E27FC236}">
                <a16:creationId xmlns="" xmlns:a16="http://schemas.microsoft.com/office/drawing/2014/main" id="{B8048E2F-A852-4E64-A8C8-F177D905694F}"/>
              </a:ext>
            </a:extLst>
          </p:cNvPr>
          <p:cNvSpPr txBox="1"/>
          <p:nvPr/>
        </p:nvSpPr>
        <p:spPr>
          <a:xfrm>
            <a:off x="2121166" y="2252909"/>
            <a:ext cx="1073003" cy="707886"/>
          </a:xfrm>
          <a:prstGeom prst="rect">
            <a:avLst/>
          </a:prstGeom>
          <a:noFill/>
        </p:spPr>
        <p:txBody>
          <a:bodyPr wrap="square" rtlCol="0">
            <a:spAutoFit/>
          </a:bodyPr>
          <a:lstStyle/>
          <a:p>
            <a:pPr algn="ctr"/>
            <a:r>
              <a:rPr lang="ar-BH" sz="4000" b="1" dirty="0">
                <a:solidFill>
                  <a:srgbClr val="0070C0"/>
                </a:solidFill>
                <a:hlinkClick r:id="rId6" action="ppaction://hlinksldjump"/>
              </a:rPr>
              <a:t>هَذِهِ</a:t>
            </a:r>
            <a:endParaRPr lang="en-US" sz="4000" b="1" dirty="0">
              <a:solidFill>
                <a:srgbClr val="0070C0"/>
              </a:solidFill>
            </a:endParaRPr>
          </a:p>
        </p:txBody>
      </p:sp>
      <p:sp>
        <p:nvSpPr>
          <p:cNvPr id="35" name="TextBox 34">
            <a:hlinkClick r:id="" action="ppaction://noaction"/>
            <a:extLst>
              <a:ext uri="{FF2B5EF4-FFF2-40B4-BE49-F238E27FC236}">
                <a16:creationId xmlns="" xmlns:a16="http://schemas.microsoft.com/office/drawing/2014/main" id="{5FEE4966-A3D1-4804-A671-EC40602EF233}"/>
              </a:ext>
            </a:extLst>
          </p:cNvPr>
          <p:cNvSpPr txBox="1"/>
          <p:nvPr/>
        </p:nvSpPr>
        <p:spPr>
          <a:xfrm>
            <a:off x="237202" y="2256242"/>
            <a:ext cx="1207285" cy="707886"/>
          </a:xfrm>
          <a:prstGeom prst="rect">
            <a:avLst/>
          </a:prstGeom>
          <a:noFill/>
        </p:spPr>
        <p:txBody>
          <a:bodyPr wrap="square" rtlCol="0">
            <a:spAutoFit/>
          </a:bodyPr>
          <a:lstStyle/>
          <a:p>
            <a:pPr algn="ctr"/>
            <a:r>
              <a:rPr lang="ar-BH" sz="4000" b="1" dirty="0">
                <a:solidFill>
                  <a:srgbClr val="0070C0"/>
                </a:solidFill>
                <a:hlinkClick r:id="rId6" action="ppaction://hlinksldjump"/>
              </a:rPr>
              <a:t>هَؤُلاءِ</a:t>
            </a:r>
            <a:endParaRPr lang="en-US" sz="4000" b="1" dirty="0">
              <a:solidFill>
                <a:srgbClr val="0070C0"/>
              </a:solidFill>
            </a:endParaRPr>
          </a:p>
        </p:txBody>
      </p:sp>
      <p:sp>
        <p:nvSpPr>
          <p:cNvPr id="36" name="TextBox 35">
            <a:extLst>
              <a:ext uri="{FF2B5EF4-FFF2-40B4-BE49-F238E27FC236}">
                <a16:creationId xmlns="" xmlns:a16="http://schemas.microsoft.com/office/drawing/2014/main" id="{5AC8708C-0A27-45C4-8A28-DF9373C5C596}"/>
              </a:ext>
            </a:extLst>
          </p:cNvPr>
          <p:cNvSpPr txBox="1"/>
          <p:nvPr/>
        </p:nvSpPr>
        <p:spPr>
          <a:xfrm>
            <a:off x="4836167" y="3067735"/>
            <a:ext cx="7060645" cy="707886"/>
          </a:xfrm>
          <a:prstGeom prst="rect">
            <a:avLst/>
          </a:prstGeom>
          <a:noFill/>
        </p:spPr>
        <p:txBody>
          <a:bodyPr wrap="square" rtlCol="0">
            <a:spAutoFit/>
          </a:bodyPr>
          <a:lstStyle/>
          <a:p>
            <a:pPr algn="r"/>
            <a:r>
              <a:rPr lang="ar-BH" sz="4000" dirty="0">
                <a:solidFill>
                  <a:prstClr val="black"/>
                </a:solidFill>
              </a:rPr>
              <a:t>2- ----- </a:t>
            </a:r>
            <a:r>
              <a:rPr lang="ar-BH" sz="4000" dirty="0" smtClean="0"/>
              <a:t>كُرَةٌ</a:t>
            </a:r>
            <a:r>
              <a:rPr lang="ar-BH" sz="4000" dirty="0"/>
              <a:t>.</a:t>
            </a:r>
          </a:p>
        </p:txBody>
      </p:sp>
      <p:sp>
        <p:nvSpPr>
          <p:cNvPr id="37" name="TextBox 36">
            <a:hlinkClick r:id="rId4" action="ppaction://hlinksldjump"/>
            <a:extLst>
              <a:ext uri="{FF2B5EF4-FFF2-40B4-BE49-F238E27FC236}">
                <a16:creationId xmlns="" xmlns:a16="http://schemas.microsoft.com/office/drawing/2014/main" id="{9AF4702E-1184-45BF-B609-534792E598EC}"/>
              </a:ext>
            </a:extLst>
          </p:cNvPr>
          <p:cNvSpPr txBox="1"/>
          <p:nvPr/>
        </p:nvSpPr>
        <p:spPr>
          <a:xfrm>
            <a:off x="3968994" y="3031311"/>
            <a:ext cx="920829" cy="707886"/>
          </a:xfrm>
          <a:prstGeom prst="rect">
            <a:avLst/>
          </a:prstGeom>
          <a:noFill/>
        </p:spPr>
        <p:txBody>
          <a:bodyPr wrap="square" rtlCol="0">
            <a:spAutoFit/>
          </a:bodyPr>
          <a:lstStyle/>
          <a:p>
            <a:pPr algn="ctr"/>
            <a:r>
              <a:rPr lang="ar-BH" sz="4000" b="1" dirty="0">
                <a:solidFill>
                  <a:srgbClr val="0070C0"/>
                </a:solidFill>
                <a:hlinkClick r:id="rId6" action="ppaction://hlinksldjump"/>
              </a:rPr>
              <a:t>هَذا</a:t>
            </a:r>
            <a:endParaRPr lang="en-US" sz="4000" b="1" dirty="0">
              <a:solidFill>
                <a:srgbClr val="0070C0"/>
              </a:solidFill>
            </a:endParaRPr>
          </a:p>
        </p:txBody>
      </p:sp>
      <p:sp>
        <p:nvSpPr>
          <p:cNvPr id="38" name="TextBox 37">
            <a:hlinkClick r:id="" action="ppaction://noaction"/>
            <a:extLst>
              <a:ext uri="{FF2B5EF4-FFF2-40B4-BE49-F238E27FC236}">
                <a16:creationId xmlns="" xmlns:a16="http://schemas.microsoft.com/office/drawing/2014/main" id="{CCA74C42-7AFD-4536-A021-B40D9BD63DA6}"/>
              </a:ext>
            </a:extLst>
          </p:cNvPr>
          <p:cNvSpPr txBox="1"/>
          <p:nvPr/>
        </p:nvSpPr>
        <p:spPr>
          <a:xfrm>
            <a:off x="2121165" y="3003339"/>
            <a:ext cx="1073003" cy="707886"/>
          </a:xfrm>
          <a:prstGeom prst="rect">
            <a:avLst/>
          </a:prstGeom>
          <a:noFill/>
        </p:spPr>
        <p:txBody>
          <a:bodyPr wrap="square" rtlCol="0">
            <a:spAutoFit/>
          </a:bodyPr>
          <a:lstStyle/>
          <a:p>
            <a:pPr algn="ctr"/>
            <a:r>
              <a:rPr lang="ar-BH" sz="4000" b="1" dirty="0">
                <a:solidFill>
                  <a:srgbClr val="0070C0"/>
                </a:solidFill>
                <a:hlinkClick r:id="rId5" action="ppaction://hlinksldjump"/>
              </a:rPr>
              <a:t>هَذِهِ</a:t>
            </a:r>
            <a:endParaRPr lang="en-US" sz="4000" b="1" dirty="0">
              <a:solidFill>
                <a:srgbClr val="0070C0"/>
              </a:solidFill>
            </a:endParaRPr>
          </a:p>
        </p:txBody>
      </p:sp>
      <p:sp>
        <p:nvSpPr>
          <p:cNvPr id="39" name="TextBox 38">
            <a:hlinkClick r:id="" action="ppaction://noaction"/>
            <a:extLst>
              <a:ext uri="{FF2B5EF4-FFF2-40B4-BE49-F238E27FC236}">
                <a16:creationId xmlns="" xmlns:a16="http://schemas.microsoft.com/office/drawing/2014/main" id="{0C5AC3BF-56BE-4AFC-9B26-EB79DBBB4FC2}"/>
              </a:ext>
            </a:extLst>
          </p:cNvPr>
          <p:cNvSpPr txBox="1"/>
          <p:nvPr/>
        </p:nvSpPr>
        <p:spPr>
          <a:xfrm>
            <a:off x="227164" y="3010005"/>
            <a:ext cx="1204136" cy="707886"/>
          </a:xfrm>
          <a:prstGeom prst="rect">
            <a:avLst/>
          </a:prstGeom>
          <a:noFill/>
        </p:spPr>
        <p:txBody>
          <a:bodyPr wrap="square" rtlCol="0">
            <a:spAutoFit/>
          </a:bodyPr>
          <a:lstStyle/>
          <a:p>
            <a:pPr algn="ctr"/>
            <a:r>
              <a:rPr lang="ar-BH" sz="4000" b="1" dirty="0">
                <a:solidFill>
                  <a:srgbClr val="0070C0"/>
                </a:solidFill>
                <a:hlinkClick r:id="rId6" action="ppaction://hlinksldjump"/>
              </a:rPr>
              <a:t>هَؤُلاءِ</a:t>
            </a:r>
            <a:endParaRPr lang="en-US" sz="4000" b="1" dirty="0">
              <a:solidFill>
                <a:srgbClr val="0070C0"/>
              </a:solidFill>
            </a:endParaRPr>
          </a:p>
        </p:txBody>
      </p:sp>
      <p:sp>
        <p:nvSpPr>
          <p:cNvPr id="44" name="TextBox 43">
            <a:extLst>
              <a:ext uri="{FF2B5EF4-FFF2-40B4-BE49-F238E27FC236}">
                <a16:creationId xmlns="" xmlns:a16="http://schemas.microsoft.com/office/drawing/2014/main" id="{1B587F16-9F7E-4988-8746-61539F039AC5}"/>
              </a:ext>
            </a:extLst>
          </p:cNvPr>
          <p:cNvSpPr txBox="1"/>
          <p:nvPr/>
        </p:nvSpPr>
        <p:spPr>
          <a:xfrm>
            <a:off x="5512482" y="3766632"/>
            <a:ext cx="6384330" cy="707886"/>
          </a:xfrm>
          <a:prstGeom prst="rect">
            <a:avLst/>
          </a:prstGeom>
          <a:noFill/>
        </p:spPr>
        <p:txBody>
          <a:bodyPr wrap="square" rtlCol="0">
            <a:spAutoFit/>
          </a:bodyPr>
          <a:lstStyle/>
          <a:p>
            <a:pPr algn="r"/>
            <a:r>
              <a:rPr lang="ar-BH" sz="4000" dirty="0">
                <a:solidFill>
                  <a:prstClr val="black"/>
                </a:solidFill>
              </a:rPr>
              <a:t>3- ----- </a:t>
            </a:r>
            <a:r>
              <a:rPr lang="ar-BH" sz="4000" dirty="0" smtClean="0"/>
              <a:t>أَوْلادٌ </a:t>
            </a:r>
            <a:r>
              <a:rPr lang="ar-BH" sz="4000" dirty="0"/>
              <a:t>يَلْعَبون.</a:t>
            </a:r>
          </a:p>
        </p:txBody>
      </p:sp>
      <p:sp>
        <p:nvSpPr>
          <p:cNvPr id="45" name="TextBox 44">
            <a:hlinkClick r:id="rId4" action="ppaction://hlinksldjump"/>
            <a:extLst>
              <a:ext uri="{FF2B5EF4-FFF2-40B4-BE49-F238E27FC236}">
                <a16:creationId xmlns="" xmlns:a16="http://schemas.microsoft.com/office/drawing/2014/main" id="{752AEAFC-6AB1-460B-B845-063635E455BA}"/>
              </a:ext>
            </a:extLst>
          </p:cNvPr>
          <p:cNvSpPr txBox="1"/>
          <p:nvPr/>
        </p:nvSpPr>
        <p:spPr>
          <a:xfrm>
            <a:off x="3915338" y="3766632"/>
            <a:ext cx="1073003" cy="707886"/>
          </a:xfrm>
          <a:prstGeom prst="rect">
            <a:avLst/>
          </a:prstGeom>
          <a:noFill/>
        </p:spPr>
        <p:txBody>
          <a:bodyPr wrap="square" rtlCol="0">
            <a:spAutoFit/>
          </a:bodyPr>
          <a:lstStyle/>
          <a:p>
            <a:pPr algn="ctr"/>
            <a:r>
              <a:rPr lang="ar-BH" sz="4000" b="1" dirty="0">
                <a:solidFill>
                  <a:srgbClr val="0070C0"/>
                </a:solidFill>
                <a:hlinkClick r:id="rId6" action="ppaction://hlinksldjump"/>
              </a:rPr>
              <a:t>هَذا</a:t>
            </a:r>
            <a:endParaRPr lang="en-US" sz="4000" b="1" dirty="0">
              <a:solidFill>
                <a:srgbClr val="0070C0"/>
              </a:solidFill>
            </a:endParaRPr>
          </a:p>
        </p:txBody>
      </p:sp>
      <p:sp>
        <p:nvSpPr>
          <p:cNvPr id="46" name="TextBox 45">
            <a:hlinkClick r:id="" action="ppaction://noaction"/>
            <a:extLst>
              <a:ext uri="{FF2B5EF4-FFF2-40B4-BE49-F238E27FC236}">
                <a16:creationId xmlns="" xmlns:a16="http://schemas.microsoft.com/office/drawing/2014/main" id="{14B70FAD-2EB2-4B8F-8F5A-B76512EED648}"/>
              </a:ext>
            </a:extLst>
          </p:cNvPr>
          <p:cNvSpPr txBox="1"/>
          <p:nvPr/>
        </p:nvSpPr>
        <p:spPr>
          <a:xfrm>
            <a:off x="2121165" y="4533715"/>
            <a:ext cx="1073003" cy="707886"/>
          </a:xfrm>
          <a:prstGeom prst="rect">
            <a:avLst/>
          </a:prstGeom>
          <a:noFill/>
        </p:spPr>
        <p:txBody>
          <a:bodyPr wrap="square" rtlCol="0">
            <a:spAutoFit/>
          </a:bodyPr>
          <a:lstStyle/>
          <a:p>
            <a:pPr algn="ctr"/>
            <a:r>
              <a:rPr lang="ar-BH" sz="4000" b="1" dirty="0">
                <a:solidFill>
                  <a:srgbClr val="0070C0"/>
                </a:solidFill>
                <a:hlinkClick r:id="rId5" action="ppaction://hlinksldjump"/>
              </a:rPr>
              <a:t>هَذِهِ</a:t>
            </a:r>
            <a:endParaRPr lang="en-US" sz="4000" b="1" dirty="0">
              <a:solidFill>
                <a:srgbClr val="0070C0"/>
              </a:solidFill>
            </a:endParaRPr>
          </a:p>
        </p:txBody>
      </p:sp>
      <p:sp>
        <p:nvSpPr>
          <p:cNvPr id="47" name="TextBox 46">
            <a:hlinkClick r:id="" action="ppaction://noaction"/>
            <a:extLst>
              <a:ext uri="{FF2B5EF4-FFF2-40B4-BE49-F238E27FC236}">
                <a16:creationId xmlns="" xmlns:a16="http://schemas.microsoft.com/office/drawing/2014/main" id="{7758CABA-E405-4C9E-99A4-4EA75C798250}"/>
              </a:ext>
            </a:extLst>
          </p:cNvPr>
          <p:cNvSpPr txBox="1"/>
          <p:nvPr/>
        </p:nvSpPr>
        <p:spPr>
          <a:xfrm>
            <a:off x="227163" y="4503807"/>
            <a:ext cx="1195261" cy="707886"/>
          </a:xfrm>
          <a:prstGeom prst="rect">
            <a:avLst/>
          </a:prstGeom>
          <a:noFill/>
        </p:spPr>
        <p:txBody>
          <a:bodyPr wrap="square" rtlCol="0">
            <a:spAutoFit/>
          </a:bodyPr>
          <a:lstStyle/>
          <a:p>
            <a:pPr algn="ctr"/>
            <a:r>
              <a:rPr lang="ar-BH" sz="4000" b="1" dirty="0">
                <a:solidFill>
                  <a:srgbClr val="0070C0"/>
                </a:solidFill>
                <a:hlinkClick r:id="rId6" action="ppaction://hlinksldjump"/>
              </a:rPr>
              <a:t>هَؤُلاءِ</a:t>
            </a:r>
            <a:endParaRPr lang="en-US" sz="4000" b="1" dirty="0">
              <a:solidFill>
                <a:srgbClr val="0070C0"/>
              </a:solidFill>
            </a:endParaRPr>
          </a:p>
        </p:txBody>
      </p:sp>
      <p:sp>
        <p:nvSpPr>
          <p:cNvPr id="16" name="TextBox 15">
            <a:extLst>
              <a:ext uri="{FF2B5EF4-FFF2-40B4-BE49-F238E27FC236}">
                <a16:creationId xmlns="" xmlns:a16="http://schemas.microsoft.com/office/drawing/2014/main" id="{E9BADB32-B45E-4682-AE1B-2F9C7674A2E9}"/>
              </a:ext>
            </a:extLst>
          </p:cNvPr>
          <p:cNvSpPr txBox="1"/>
          <p:nvPr/>
        </p:nvSpPr>
        <p:spPr>
          <a:xfrm>
            <a:off x="5580507" y="4619513"/>
            <a:ext cx="6384330" cy="707886"/>
          </a:xfrm>
          <a:prstGeom prst="rect">
            <a:avLst/>
          </a:prstGeom>
          <a:noFill/>
        </p:spPr>
        <p:txBody>
          <a:bodyPr wrap="square" rtlCol="0">
            <a:spAutoFit/>
          </a:bodyPr>
          <a:lstStyle/>
          <a:p>
            <a:pPr algn="r"/>
            <a:r>
              <a:rPr lang="ar-BH" sz="4000" dirty="0">
                <a:solidFill>
                  <a:prstClr val="black"/>
                </a:solidFill>
              </a:rPr>
              <a:t>4- ----- </a:t>
            </a:r>
            <a:r>
              <a:rPr lang="ar-BH" sz="4000" dirty="0"/>
              <a:t>نَخَلاتٌ عالِيَةٌ.</a:t>
            </a:r>
          </a:p>
        </p:txBody>
      </p:sp>
      <p:sp>
        <p:nvSpPr>
          <p:cNvPr id="17" name="TextBox 16">
            <a:hlinkClick r:id="rId4" action="ppaction://hlinksldjump"/>
            <a:extLst>
              <a:ext uri="{FF2B5EF4-FFF2-40B4-BE49-F238E27FC236}">
                <a16:creationId xmlns="" xmlns:a16="http://schemas.microsoft.com/office/drawing/2014/main" id="{0D8294D5-8182-4C68-8C52-EF803378B0EB}"/>
              </a:ext>
            </a:extLst>
          </p:cNvPr>
          <p:cNvSpPr txBox="1"/>
          <p:nvPr/>
        </p:nvSpPr>
        <p:spPr>
          <a:xfrm>
            <a:off x="3892909" y="4611934"/>
            <a:ext cx="1073003" cy="707886"/>
          </a:xfrm>
          <a:prstGeom prst="rect">
            <a:avLst/>
          </a:prstGeom>
          <a:noFill/>
        </p:spPr>
        <p:txBody>
          <a:bodyPr wrap="square" rtlCol="0">
            <a:spAutoFit/>
          </a:bodyPr>
          <a:lstStyle/>
          <a:p>
            <a:pPr algn="ctr"/>
            <a:r>
              <a:rPr lang="ar-BH" sz="4000" b="1" dirty="0">
                <a:solidFill>
                  <a:srgbClr val="0070C0"/>
                </a:solidFill>
                <a:hlinkClick r:id="rId6" action="ppaction://hlinksldjump"/>
              </a:rPr>
              <a:t>هَذا</a:t>
            </a:r>
            <a:endParaRPr lang="en-US" sz="4000" b="1" dirty="0">
              <a:solidFill>
                <a:srgbClr val="0070C0"/>
              </a:solidFill>
            </a:endParaRPr>
          </a:p>
        </p:txBody>
      </p:sp>
      <p:sp>
        <p:nvSpPr>
          <p:cNvPr id="20" name="TextBox 19">
            <a:hlinkClick r:id="" action="ppaction://noaction"/>
            <a:extLst>
              <a:ext uri="{FF2B5EF4-FFF2-40B4-BE49-F238E27FC236}">
                <a16:creationId xmlns="" xmlns:a16="http://schemas.microsoft.com/office/drawing/2014/main" id="{76A20AA6-54A2-444D-8FD0-12E6799E9494}"/>
              </a:ext>
            </a:extLst>
          </p:cNvPr>
          <p:cNvSpPr txBox="1"/>
          <p:nvPr/>
        </p:nvSpPr>
        <p:spPr>
          <a:xfrm>
            <a:off x="2152470" y="3751882"/>
            <a:ext cx="1073003" cy="707886"/>
          </a:xfrm>
          <a:prstGeom prst="rect">
            <a:avLst/>
          </a:prstGeom>
          <a:noFill/>
        </p:spPr>
        <p:txBody>
          <a:bodyPr wrap="square" rtlCol="0">
            <a:spAutoFit/>
          </a:bodyPr>
          <a:lstStyle/>
          <a:p>
            <a:pPr algn="ctr"/>
            <a:r>
              <a:rPr lang="ar-BH" sz="4000" b="1" dirty="0">
                <a:solidFill>
                  <a:srgbClr val="0070C0"/>
                </a:solidFill>
                <a:hlinkClick r:id="rId6" action="ppaction://hlinksldjump"/>
              </a:rPr>
              <a:t>هَذِهِ</a:t>
            </a:r>
            <a:endParaRPr lang="en-US" sz="4000" b="1" dirty="0">
              <a:solidFill>
                <a:srgbClr val="0070C0"/>
              </a:solidFill>
            </a:endParaRPr>
          </a:p>
        </p:txBody>
      </p:sp>
      <p:sp>
        <p:nvSpPr>
          <p:cNvPr id="21" name="TextBox 20">
            <a:hlinkClick r:id="" action="ppaction://noaction"/>
            <a:extLst>
              <a:ext uri="{FF2B5EF4-FFF2-40B4-BE49-F238E27FC236}">
                <a16:creationId xmlns="" xmlns:a16="http://schemas.microsoft.com/office/drawing/2014/main" id="{8AD82BBE-EB93-40D3-B2C8-53EAE1EFAD64}"/>
              </a:ext>
            </a:extLst>
          </p:cNvPr>
          <p:cNvSpPr txBox="1"/>
          <p:nvPr/>
        </p:nvSpPr>
        <p:spPr>
          <a:xfrm>
            <a:off x="227163" y="3763919"/>
            <a:ext cx="1204136" cy="707886"/>
          </a:xfrm>
          <a:prstGeom prst="rect">
            <a:avLst/>
          </a:prstGeom>
          <a:noFill/>
        </p:spPr>
        <p:txBody>
          <a:bodyPr wrap="square" rtlCol="0">
            <a:spAutoFit/>
          </a:bodyPr>
          <a:lstStyle/>
          <a:p>
            <a:pPr algn="ctr"/>
            <a:r>
              <a:rPr lang="ar-BH" sz="4000" b="1" dirty="0">
                <a:solidFill>
                  <a:srgbClr val="0070C0"/>
                </a:solidFill>
                <a:hlinkClick r:id="rId5" action="ppaction://hlinksldjump"/>
              </a:rPr>
              <a:t>هَؤُلاءِ</a:t>
            </a:r>
            <a:endParaRPr lang="en-US" sz="4000" b="1" dirty="0">
              <a:solidFill>
                <a:srgbClr val="0070C0"/>
              </a:solidFill>
            </a:endParaRPr>
          </a:p>
        </p:txBody>
      </p:sp>
      <p:sp>
        <p:nvSpPr>
          <p:cNvPr id="22" name="TextBox 21">
            <a:extLst>
              <a:ext uri="{FF2B5EF4-FFF2-40B4-BE49-F238E27FC236}">
                <a16:creationId xmlns="" xmlns:a16="http://schemas.microsoft.com/office/drawing/2014/main" id="{85059112-C8C0-44B6-85E3-C177B35845A7}"/>
              </a:ext>
            </a:extLst>
          </p:cNvPr>
          <p:cNvSpPr txBox="1"/>
          <p:nvPr/>
        </p:nvSpPr>
        <p:spPr>
          <a:xfrm>
            <a:off x="5512482" y="5472394"/>
            <a:ext cx="6384330" cy="707886"/>
          </a:xfrm>
          <a:prstGeom prst="rect">
            <a:avLst/>
          </a:prstGeom>
          <a:noFill/>
        </p:spPr>
        <p:txBody>
          <a:bodyPr wrap="square" rtlCol="0">
            <a:spAutoFit/>
          </a:bodyPr>
          <a:lstStyle/>
          <a:p>
            <a:pPr algn="r"/>
            <a:r>
              <a:rPr lang="ar-BH" sz="4000" dirty="0">
                <a:solidFill>
                  <a:prstClr val="black"/>
                </a:solidFill>
              </a:rPr>
              <a:t>5- ----- </a:t>
            </a:r>
            <a:r>
              <a:rPr lang="ar-BH" sz="4000" dirty="0"/>
              <a:t>بِنْتٌ نَشيطَةٌ.</a:t>
            </a:r>
          </a:p>
        </p:txBody>
      </p:sp>
      <p:sp>
        <p:nvSpPr>
          <p:cNvPr id="23" name="TextBox 22">
            <a:hlinkClick r:id="rId4" action="ppaction://hlinksldjump"/>
            <a:extLst>
              <a:ext uri="{FF2B5EF4-FFF2-40B4-BE49-F238E27FC236}">
                <a16:creationId xmlns="" xmlns:a16="http://schemas.microsoft.com/office/drawing/2014/main" id="{007AB15D-747C-44FA-83BF-E8FAE77A4C31}"/>
              </a:ext>
            </a:extLst>
          </p:cNvPr>
          <p:cNvSpPr txBox="1"/>
          <p:nvPr/>
        </p:nvSpPr>
        <p:spPr>
          <a:xfrm>
            <a:off x="3892908" y="5396286"/>
            <a:ext cx="1073003" cy="707886"/>
          </a:xfrm>
          <a:prstGeom prst="rect">
            <a:avLst/>
          </a:prstGeom>
          <a:noFill/>
        </p:spPr>
        <p:txBody>
          <a:bodyPr wrap="square" rtlCol="0">
            <a:spAutoFit/>
          </a:bodyPr>
          <a:lstStyle/>
          <a:p>
            <a:pPr algn="ctr"/>
            <a:r>
              <a:rPr lang="ar-BH" sz="4000" b="1" dirty="0">
                <a:solidFill>
                  <a:srgbClr val="0070C0"/>
                </a:solidFill>
                <a:hlinkClick r:id="rId6" action="ppaction://hlinksldjump"/>
              </a:rPr>
              <a:t>هَذا</a:t>
            </a:r>
            <a:endParaRPr lang="en-US" sz="4000" b="1" dirty="0">
              <a:solidFill>
                <a:srgbClr val="0070C0"/>
              </a:solidFill>
            </a:endParaRPr>
          </a:p>
        </p:txBody>
      </p:sp>
      <p:sp>
        <p:nvSpPr>
          <p:cNvPr id="24" name="TextBox 23">
            <a:hlinkClick r:id="" action="ppaction://noaction"/>
            <a:extLst>
              <a:ext uri="{FF2B5EF4-FFF2-40B4-BE49-F238E27FC236}">
                <a16:creationId xmlns="" xmlns:a16="http://schemas.microsoft.com/office/drawing/2014/main" id="{0266EC17-E2C0-4E21-BBC5-F3E48BFCA3F9}"/>
              </a:ext>
            </a:extLst>
          </p:cNvPr>
          <p:cNvSpPr txBox="1"/>
          <p:nvPr/>
        </p:nvSpPr>
        <p:spPr>
          <a:xfrm>
            <a:off x="2121165" y="5353577"/>
            <a:ext cx="1073003" cy="707886"/>
          </a:xfrm>
          <a:prstGeom prst="rect">
            <a:avLst/>
          </a:prstGeom>
          <a:noFill/>
        </p:spPr>
        <p:txBody>
          <a:bodyPr wrap="square" rtlCol="0">
            <a:spAutoFit/>
          </a:bodyPr>
          <a:lstStyle/>
          <a:p>
            <a:pPr algn="ctr"/>
            <a:r>
              <a:rPr lang="ar-BH" sz="4000" b="1" dirty="0">
                <a:solidFill>
                  <a:srgbClr val="0070C0"/>
                </a:solidFill>
                <a:hlinkClick r:id="rId5" action="ppaction://hlinksldjump"/>
              </a:rPr>
              <a:t>هَذِهِ</a:t>
            </a:r>
            <a:endParaRPr lang="en-US" sz="4000" b="1" dirty="0">
              <a:solidFill>
                <a:srgbClr val="0070C0"/>
              </a:solidFill>
            </a:endParaRPr>
          </a:p>
        </p:txBody>
      </p:sp>
      <p:sp>
        <p:nvSpPr>
          <p:cNvPr id="25" name="TextBox 24">
            <a:hlinkClick r:id="" action="ppaction://noaction"/>
            <a:extLst>
              <a:ext uri="{FF2B5EF4-FFF2-40B4-BE49-F238E27FC236}">
                <a16:creationId xmlns="" xmlns:a16="http://schemas.microsoft.com/office/drawing/2014/main" id="{8A053A38-E403-4C24-847D-8CBF79C664DD}"/>
              </a:ext>
            </a:extLst>
          </p:cNvPr>
          <p:cNvSpPr txBox="1"/>
          <p:nvPr/>
        </p:nvSpPr>
        <p:spPr>
          <a:xfrm>
            <a:off x="261957" y="5353578"/>
            <a:ext cx="1160467" cy="707886"/>
          </a:xfrm>
          <a:prstGeom prst="rect">
            <a:avLst/>
          </a:prstGeom>
          <a:noFill/>
        </p:spPr>
        <p:txBody>
          <a:bodyPr wrap="square" rtlCol="0">
            <a:spAutoFit/>
          </a:bodyPr>
          <a:lstStyle/>
          <a:p>
            <a:pPr algn="ctr"/>
            <a:r>
              <a:rPr lang="ar-BH" sz="4000" b="1" dirty="0">
                <a:solidFill>
                  <a:srgbClr val="0070C0"/>
                </a:solidFill>
                <a:hlinkClick r:id="rId6" action="ppaction://hlinksldjump"/>
              </a:rPr>
              <a:t>هَؤُلاءِ</a:t>
            </a:r>
            <a:endParaRPr lang="en-US" sz="4000" b="1" dirty="0">
              <a:solidFill>
                <a:srgbClr val="0070C0"/>
              </a:solidFill>
            </a:endParaRPr>
          </a:p>
        </p:txBody>
      </p:sp>
      <p:sp>
        <p:nvSpPr>
          <p:cNvPr id="27" name="Flowchart: Decision 26">
            <a:extLst>
              <a:ext uri="{FF2B5EF4-FFF2-40B4-BE49-F238E27FC236}">
                <a16:creationId xmlns="" xmlns:a16="http://schemas.microsoft.com/office/drawing/2014/main" id="{DA47B0DC-6BD9-49C8-83A4-A557ABC921CE}"/>
              </a:ext>
            </a:extLst>
          </p:cNvPr>
          <p:cNvSpPr/>
          <p:nvPr/>
        </p:nvSpPr>
        <p:spPr>
          <a:xfrm>
            <a:off x="231913" y="181045"/>
            <a:ext cx="1722782" cy="1126432"/>
          </a:xfrm>
          <a:prstGeom prst="flowChartDecision">
            <a:avLst/>
          </a:prstGeom>
          <a:solidFill>
            <a:srgbClr val="D125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2</a:t>
            </a:r>
            <a:endParaRPr lang="en-US" b="1" dirty="0">
              <a:solidFill>
                <a:schemeClr val="tx1"/>
              </a:solidFill>
            </a:endParaRPr>
          </a:p>
        </p:txBody>
      </p:sp>
      <p:pic>
        <p:nvPicPr>
          <p:cNvPr id="3"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6044" y="6174333"/>
            <a:ext cx="609600" cy="609600"/>
          </a:xfrm>
          <a:prstGeom prst="rect">
            <a:avLst/>
          </a:prstGeom>
        </p:spPr>
      </p:pic>
    </p:spTree>
    <p:extLst>
      <p:ext uri="{BB962C8B-B14F-4D97-AF65-F5344CB8AC3E}">
        <p14:creationId xmlns:p14="http://schemas.microsoft.com/office/powerpoint/2010/main" val="1312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arn(inVertical)">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inVertical)">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arn(inVertic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1000"/>
                                        <p:tgtEl>
                                          <p:spTgt spid="25"/>
                                        </p:tgtEl>
                                      </p:cBhvr>
                                    </p:animEffect>
                                    <p:anim calcmode="lin" valueType="num">
                                      <p:cBhvr>
                                        <p:cTn id="135" dur="1000" fill="hold"/>
                                        <p:tgtEl>
                                          <p:spTgt spid="25"/>
                                        </p:tgtEl>
                                        <p:attrNameLst>
                                          <p:attrName>ppt_x</p:attrName>
                                        </p:attrNameLst>
                                      </p:cBhvr>
                                      <p:tavLst>
                                        <p:tav tm="0">
                                          <p:val>
                                            <p:strVal val="#ppt_x"/>
                                          </p:val>
                                        </p:tav>
                                        <p:tav tm="100000">
                                          <p:val>
                                            <p:strVal val="#ppt_x"/>
                                          </p:val>
                                        </p:tav>
                                      </p:tavLst>
                                    </p:anim>
                                    <p:anim calcmode="lin" valueType="num">
                                      <p:cBhvr>
                                        <p:cTn id="1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7" fill="hold" display="0">
                  <p:stCondLst>
                    <p:cond delay="indefinite"/>
                  </p:stCondLst>
                  <p:endCondLst>
                    <p:cond evt="onStopAudio" delay="0">
                      <p:tgtEl>
                        <p:sldTgt/>
                      </p:tgtEl>
                    </p:cond>
                  </p:endCondLst>
                </p:cTn>
                <p:tgtEl>
                  <p:spTgt spid="3"/>
                </p:tgtEl>
              </p:cMediaNode>
            </p:audio>
          </p:childTnLst>
        </p:cTn>
      </p:par>
    </p:tnLst>
    <p:bldLst>
      <p:bldP spid="2" grpId="0"/>
      <p:bldP spid="18" grpId="0"/>
      <p:bldP spid="19" grpId="0"/>
      <p:bldP spid="35" grpId="0"/>
      <p:bldP spid="36" grpId="0"/>
      <p:bldP spid="37" grpId="0"/>
      <p:bldP spid="38" grpId="0"/>
      <p:bldP spid="39" grpId="0"/>
      <p:bldP spid="44" grpId="0"/>
      <p:bldP spid="45" grpId="0"/>
      <p:bldP spid="46" grpId="0"/>
      <p:bldP spid="47" grpId="0"/>
      <p:bldP spid="16" grpId="0"/>
      <p:bldP spid="17"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1857" y="191576"/>
            <a:ext cx="7510006" cy="1274971"/>
          </a:xfrm>
          <a:ln>
            <a:solidFill>
              <a:schemeClr val="accent1"/>
            </a:solidFill>
          </a:ln>
        </p:spPr>
        <p:txBody>
          <a:bodyPr>
            <a:normAutofit/>
          </a:bodyPr>
          <a:lstStyle/>
          <a:p>
            <a:r>
              <a:rPr lang="ar-BH" sz="4400" dirty="0"/>
              <a:t>لِنُوَظِفْ الْكَلماتِ الجديدةِ في جملٍ مفيدةٍ</a:t>
            </a:r>
            <a:endParaRPr lang="en-US" sz="4400" dirty="0"/>
          </a:p>
        </p:txBody>
      </p:sp>
      <p:sp>
        <p:nvSpPr>
          <p:cNvPr id="3" name="مربع نص 2"/>
          <p:cNvSpPr txBox="1"/>
          <p:nvPr/>
        </p:nvSpPr>
        <p:spPr>
          <a:xfrm>
            <a:off x="632178" y="1658123"/>
            <a:ext cx="8523111"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ar-BH" sz="4000" dirty="0"/>
              <a:t>1- السَّفينَةُ وَسيلَةُ      بَحْرِيَّةٍ.</a:t>
            </a:r>
          </a:p>
          <a:p>
            <a:pPr algn="r"/>
            <a:r>
              <a:rPr lang="ar-BH" sz="4000" dirty="0"/>
              <a:t>2-       زِيادٌ إِلى بَيْتٍ جَديدٍ.</a:t>
            </a:r>
          </a:p>
          <a:p>
            <a:pPr algn="r"/>
            <a:r>
              <a:rPr lang="ar-BH" sz="4000" dirty="0"/>
              <a:t>3-      التَّاجِرُ الْبِضاعَةَ إِلى الشَّاحِنَةِ.</a:t>
            </a:r>
          </a:p>
          <a:p>
            <a:pPr algn="r"/>
            <a:r>
              <a:rPr lang="ar-BH" sz="4000" dirty="0"/>
              <a:t>4- أَكَلْتُ        كَعْكٍ لَذيذَةً.</a:t>
            </a:r>
          </a:p>
          <a:p>
            <a:pPr algn="r"/>
            <a:r>
              <a:rPr lang="ar-BH" sz="4000" dirty="0"/>
              <a:t>5- قَسَّمْتُ التُّفاحَةَ       صَغيرَةً.</a:t>
            </a:r>
          </a:p>
          <a:p>
            <a:pPr algn="r"/>
            <a:r>
              <a:rPr lang="ar-BH" sz="4000" dirty="0"/>
              <a:t>6-        التَّيَّارُ الْكَهْرَبائِيُّ. </a:t>
            </a:r>
          </a:p>
        </p:txBody>
      </p:sp>
      <p:sp>
        <p:nvSpPr>
          <p:cNvPr id="5" name="مربع نص 4"/>
          <p:cNvSpPr txBox="1"/>
          <p:nvPr/>
        </p:nvSpPr>
        <p:spPr>
          <a:xfrm>
            <a:off x="5551900" y="1658123"/>
            <a:ext cx="699866" cy="707886"/>
          </a:xfrm>
          <a:prstGeom prst="rect">
            <a:avLst/>
          </a:prstGeom>
          <a:noFill/>
        </p:spPr>
        <p:txBody>
          <a:bodyPr wrap="square" rtlCol="0">
            <a:spAutoFit/>
          </a:bodyPr>
          <a:lstStyle/>
          <a:p>
            <a:r>
              <a:rPr lang="ar-BH" sz="4000" dirty="0">
                <a:solidFill>
                  <a:srgbClr val="FF0000"/>
                </a:solidFill>
              </a:rPr>
              <a:t>نَقْلٍ</a:t>
            </a:r>
            <a:endParaRPr lang="en-US" sz="4000" dirty="0">
              <a:solidFill>
                <a:srgbClr val="FF0000"/>
              </a:solidFill>
            </a:endParaRPr>
          </a:p>
        </p:txBody>
      </p:sp>
      <p:sp>
        <p:nvSpPr>
          <p:cNvPr id="6" name="مربع نص 5"/>
          <p:cNvSpPr txBox="1"/>
          <p:nvPr/>
        </p:nvSpPr>
        <p:spPr>
          <a:xfrm>
            <a:off x="7584442" y="2338068"/>
            <a:ext cx="938668" cy="646331"/>
          </a:xfrm>
          <a:prstGeom prst="rect">
            <a:avLst/>
          </a:prstGeom>
          <a:noFill/>
        </p:spPr>
        <p:txBody>
          <a:bodyPr wrap="square" rtlCol="0">
            <a:spAutoFit/>
          </a:bodyPr>
          <a:lstStyle/>
          <a:p>
            <a:pPr algn="ctr"/>
            <a:r>
              <a:rPr lang="ar-BH" sz="3600" dirty="0">
                <a:solidFill>
                  <a:srgbClr val="FF0000"/>
                </a:solidFill>
              </a:rPr>
              <a:t>انْتَقَلَ</a:t>
            </a:r>
          </a:p>
        </p:txBody>
      </p:sp>
      <p:sp>
        <p:nvSpPr>
          <p:cNvPr id="7" name="مربع نص 6"/>
          <p:cNvSpPr txBox="1"/>
          <p:nvPr/>
        </p:nvSpPr>
        <p:spPr>
          <a:xfrm>
            <a:off x="7666924" y="2891245"/>
            <a:ext cx="1050878" cy="646331"/>
          </a:xfrm>
          <a:prstGeom prst="rect">
            <a:avLst/>
          </a:prstGeom>
          <a:noFill/>
        </p:spPr>
        <p:txBody>
          <a:bodyPr wrap="square" rtlCol="0">
            <a:spAutoFit/>
          </a:bodyPr>
          <a:lstStyle/>
          <a:p>
            <a:pPr algn="ctr"/>
            <a:r>
              <a:rPr lang="ar-BH" sz="3600" dirty="0">
                <a:solidFill>
                  <a:srgbClr val="FF0000"/>
                </a:solidFill>
              </a:rPr>
              <a:t>نَقَلَ</a:t>
            </a:r>
          </a:p>
        </p:txBody>
      </p:sp>
      <p:grpSp>
        <p:nvGrpSpPr>
          <p:cNvPr id="25" name="Group 24"/>
          <p:cNvGrpSpPr/>
          <p:nvPr/>
        </p:nvGrpSpPr>
        <p:grpSpPr>
          <a:xfrm>
            <a:off x="10031351" y="1488804"/>
            <a:ext cx="1343379" cy="4102489"/>
            <a:chOff x="9979375" y="1007118"/>
            <a:chExt cx="1343379" cy="4102489"/>
          </a:xfrm>
        </p:grpSpPr>
        <p:sp>
          <p:nvSpPr>
            <p:cNvPr id="4" name="TextBox 3"/>
            <p:cNvSpPr txBox="1"/>
            <p:nvPr/>
          </p:nvSpPr>
          <p:spPr>
            <a:xfrm>
              <a:off x="9979377" y="1007118"/>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انْتَقَلَ</a:t>
              </a:r>
            </a:p>
          </p:txBody>
        </p:sp>
        <p:sp>
          <p:nvSpPr>
            <p:cNvPr id="13" name="TextBox 12"/>
            <p:cNvSpPr txBox="1"/>
            <p:nvPr/>
          </p:nvSpPr>
          <p:spPr>
            <a:xfrm>
              <a:off x="9979377" y="165812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نَقَلَ</a:t>
              </a:r>
            </a:p>
          </p:txBody>
        </p:sp>
        <p:sp>
          <p:nvSpPr>
            <p:cNvPr id="14" name="TextBox 13"/>
            <p:cNvSpPr txBox="1"/>
            <p:nvPr/>
          </p:nvSpPr>
          <p:spPr>
            <a:xfrm>
              <a:off x="9979376" y="2309128"/>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نَقْلٍ</a:t>
              </a:r>
            </a:p>
          </p:txBody>
        </p:sp>
        <p:sp>
          <p:nvSpPr>
            <p:cNvPr id="15" name="TextBox 14"/>
            <p:cNvSpPr txBox="1"/>
            <p:nvPr/>
          </p:nvSpPr>
          <p:spPr>
            <a:xfrm>
              <a:off x="9979376" y="296013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انْقَطَعَ </a:t>
              </a:r>
            </a:p>
          </p:txBody>
        </p:sp>
        <p:sp>
          <p:nvSpPr>
            <p:cNvPr id="16" name="TextBox 15"/>
            <p:cNvSpPr txBox="1"/>
            <p:nvPr/>
          </p:nvSpPr>
          <p:spPr>
            <a:xfrm>
              <a:off x="9979375" y="3692810"/>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قِطْعَةَ</a:t>
              </a:r>
            </a:p>
          </p:txBody>
        </p:sp>
        <p:sp>
          <p:nvSpPr>
            <p:cNvPr id="17" name="TextBox 16"/>
            <p:cNvSpPr txBox="1"/>
            <p:nvPr/>
          </p:nvSpPr>
          <p:spPr>
            <a:xfrm>
              <a:off x="9979375" y="4401721"/>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قِطَعًا</a:t>
              </a:r>
            </a:p>
          </p:txBody>
        </p:sp>
      </p:grpSp>
      <p:sp>
        <p:nvSpPr>
          <p:cNvPr id="20" name="مربع نص 6"/>
          <p:cNvSpPr txBox="1"/>
          <p:nvPr/>
        </p:nvSpPr>
        <p:spPr>
          <a:xfrm>
            <a:off x="6635332" y="3551236"/>
            <a:ext cx="1050878" cy="646331"/>
          </a:xfrm>
          <a:prstGeom prst="rect">
            <a:avLst/>
          </a:prstGeom>
          <a:noFill/>
        </p:spPr>
        <p:txBody>
          <a:bodyPr wrap="square" rtlCol="0">
            <a:spAutoFit/>
          </a:bodyPr>
          <a:lstStyle/>
          <a:p>
            <a:pPr algn="ctr"/>
            <a:r>
              <a:rPr lang="ar-BH" sz="3600" dirty="0">
                <a:solidFill>
                  <a:srgbClr val="FF0000"/>
                </a:solidFill>
              </a:rPr>
              <a:t>قِطْعَةَ</a:t>
            </a:r>
          </a:p>
        </p:txBody>
      </p:sp>
      <p:sp>
        <p:nvSpPr>
          <p:cNvPr id="21" name="مربع نص 6"/>
          <p:cNvSpPr txBox="1"/>
          <p:nvPr/>
        </p:nvSpPr>
        <p:spPr>
          <a:xfrm>
            <a:off x="5260647" y="4168826"/>
            <a:ext cx="1050878" cy="646331"/>
          </a:xfrm>
          <a:prstGeom prst="rect">
            <a:avLst/>
          </a:prstGeom>
          <a:noFill/>
        </p:spPr>
        <p:txBody>
          <a:bodyPr wrap="square" rtlCol="0">
            <a:spAutoFit/>
          </a:bodyPr>
          <a:lstStyle/>
          <a:p>
            <a:pPr algn="ctr"/>
            <a:r>
              <a:rPr lang="ar-BH" sz="3600" dirty="0">
                <a:solidFill>
                  <a:srgbClr val="FF0000"/>
                </a:solidFill>
              </a:rPr>
              <a:t>قِطَعًا</a:t>
            </a:r>
          </a:p>
        </p:txBody>
      </p:sp>
      <p:sp>
        <p:nvSpPr>
          <p:cNvPr id="22" name="مربع نص 6"/>
          <p:cNvSpPr txBox="1"/>
          <p:nvPr/>
        </p:nvSpPr>
        <p:spPr>
          <a:xfrm>
            <a:off x="7356815" y="4698741"/>
            <a:ext cx="1166295" cy="1077218"/>
          </a:xfrm>
          <a:prstGeom prst="rect">
            <a:avLst/>
          </a:prstGeom>
          <a:noFill/>
        </p:spPr>
        <p:txBody>
          <a:bodyPr wrap="square" rtlCol="0">
            <a:spAutoFit/>
          </a:bodyPr>
          <a:lstStyle/>
          <a:p>
            <a:pPr algn="ctr"/>
            <a:r>
              <a:rPr lang="ar-BH" sz="3600" dirty="0">
                <a:solidFill>
                  <a:srgbClr val="FF0000"/>
                </a:solidFill>
              </a:rPr>
              <a:t>انْقَطَعَ </a:t>
            </a:r>
          </a:p>
          <a:p>
            <a:pPr algn="ctr"/>
            <a:endParaRPr lang="en-US" sz="2800" dirty="0">
              <a:solidFill>
                <a:srgbClr val="FF0000"/>
              </a:solidFill>
            </a:endParaRPr>
          </a:p>
        </p:txBody>
      </p:sp>
      <p:pic>
        <p:nvPicPr>
          <p:cNvPr id="8"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7378" y="6083300"/>
            <a:ext cx="609600" cy="609600"/>
          </a:xfrm>
          <a:prstGeom prst="rect">
            <a:avLst/>
          </a:prstGeom>
        </p:spPr>
      </p:pic>
    </p:spTree>
    <p:extLst>
      <p:ext uri="{BB962C8B-B14F-4D97-AF65-F5344CB8AC3E}">
        <p14:creationId xmlns:p14="http://schemas.microsoft.com/office/powerpoint/2010/main" val="40153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80">
                                          <p:stCondLst>
                                            <p:cond delay="0"/>
                                          </p:stCondLst>
                                        </p:cTn>
                                        <p:tgtEl>
                                          <p:spTgt spid="20"/>
                                        </p:tgtEl>
                                      </p:cBhvr>
                                    </p:animEffect>
                                    <p:anim calcmode="lin" valueType="num">
                                      <p:cBhvr>
                                        <p:cTn id="8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5" dur="26">
                                          <p:stCondLst>
                                            <p:cond delay="650"/>
                                          </p:stCondLst>
                                        </p:cTn>
                                        <p:tgtEl>
                                          <p:spTgt spid="20"/>
                                        </p:tgtEl>
                                      </p:cBhvr>
                                      <p:to x="100000" y="60000"/>
                                    </p:animScale>
                                    <p:animScale>
                                      <p:cBhvr>
                                        <p:cTn id="86" dur="166" decel="50000">
                                          <p:stCondLst>
                                            <p:cond delay="676"/>
                                          </p:stCondLst>
                                        </p:cTn>
                                        <p:tgtEl>
                                          <p:spTgt spid="20"/>
                                        </p:tgtEl>
                                      </p:cBhvr>
                                      <p:to x="100000" y="100000"/>
                                    </p:animScale>
                                    <p:animScale>
                                      <p:cBhvr>
                                        <p:cTn id="87" dur="26">
                                          <p:stCondLst>
                                            <p:cond delay="1312"/>
                                          </p:stCondLst>
                                        </p:cTn>
                                        <p:tgtEl>
                                          <p:spTgt spid="20"/>
                                        </p:tgtEl>
                                      </p:cBhvr>
                                      <p:to x="100000" y="80000"/>
                                    </p:animScale>
                                    <p:animScale>
                                      <p:cBhvr>
                                        <p:cTn id="88" dur="166" decel="50000">
                                          <p:stCondLst>
                                            <p:cond delay="1338"/>
                                          </p:stCondLst>
                                        </p:cTn>
                                        <p:tgtEl>
                                          <p:spTgt spid="20"/>
                                        </p:tgtEl>
                                      </p:cBhvr>
                                      <p:to x="100000" y="100000"/>
                                    </p:animScale>
                                    <p:animScale>
                                      <p:cBhvr>
                                        <p:cTn id="89" dur="26">
                                          <p:stCondLst>
                                            <p:cond delay="1642"/>
                                          </p:stCondLst>
                                        </p:cTn>
                                        <p:tgtEl>
                                          <p:spTgt spid="20"/>
                                        </p:tgtEl>
                                      </p:cBhvr>
                                      <p:to x="100000" y="90000"/>
                                    </p:animScale>
                                    <p:animScale>
                                      <p:cBhvr>
                                        <p:cTn id="90" dur="166" decel="50000">
                                          <p:stCondLst>
                                            <p:cond delay="1668"/>
                                          </p:stCondLst>
                                        </p:cTn>
                                        <p:tgtEl>
                                          <p:spTgt spid="20"/>
                                        </p:tgtEl>
                                      </p:cBhvr>
                                      <p:to x="100000" y="100000"/>
                                    </p:animScale>
                                    <p:animScale>
                                      <p:cBhvr>
                                        <p:cTn id="91" dur="26">
                                          <p:stCondLst>
                                            <p:cond delay="1808"/>
                                          </p:stCondLst>
                                        </p:cTn>
                                        <p:tgtEl>
                                          <p:spTgt spid="20"/>
                                        </p:tgtEl>
                                      </p:cBhvr>
                                      <p:to x="100000" y="95000"/>
                                    </p:animScale>
                                    <p:animScale>
                                      <p:cBhvr>
                                        <p:cTn id="92" dur="166" decel="50000">
                                          <p:stCondLst>
                                            <p:cond delay="1834"/>
                                          </p:stCondLst>
                                        </p:cTn>
                                        <p:tgtEl>
                                          <p:spTgt spid="20"/>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4" name="cashreg.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80">
                                          <p:stCondLst>
                                            <p:cond delay="0"/>
                                          </p:stCondLst>
                                        </p:cTn>
                                        <p:tgtEl>
                                          <p:spTgt spid="21"/>
                                        </p:tgtEl>
                                      </p:cBhvr>
                                    </p:animEffect>
                                    <p:anim calcmode="lin" valueType="num">
                                      <p:cBhvr>
                                        <p:cTn id="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3" dur="26">
                                          <p:stCondLst>
                                            <p:cond delay="650"/>
                                          </p:stCondLst>
                                        </p:cTn>
                                        <p:tgtEl>
                                          <p:spTgt spid="21"/>
                                        </p:tgtEl>
                                      </p:cBhvr>
                                      <p:to x="100000" y="60000"/>
                                    </p:animScale>
                                    <p:animScale>
                                      <p:cBhvr>
                                        <p:cTn id="104" dur="166" decel="50000">
                                          <p:stCondLst>
                                            <p:cond delay="676"/>
                                          </p:stCondLst>
                                        </p:cTn>
                                        <p:tgtEl>
                                          <p:spTgt spid="21"/>
                                        </p:tgtEl>
                                      </p:cBhvr>
                                      <p:to x="100000" y="100000"/>
                                    </p:animScale>
                                    <p:animScale>
                                      <p:cBhvr>
                                        <p:cTn id="105" dur="26">
                                          <p:stCondLst>
                                            <p:cond delay="1312"/>
                                          </p:stCondLst>
                                        </p:cTn>
                                        <p:tgtEl>
                                          <p:spTgt spid="21"/>
                                        </p:tgtEl>
                                      </p:cBhvr>
                                      <p:to x="100000" y="80000"/>
                                    </p:animScale>
                                    <p:animScale>
                                      <p:cBhvr>
                                        <p:cTn id="106" dur="166" decel="50000">
                                          <p:stCondLst>
                                            <p:cond delay="1338"/>
                                          </p:stCondLst>
                                        </p:cTn>
                                        <p:tgtEl>
                                          <p:spTgt spid="21"/>
                                        </p:tgtEl>
                                      </p:cBhvr>
                                      <p:to x="100000" y="100000"/>
                                    </p:animScale>
                                    <p:animScale>
                                      <p:cBhvr>
                                        <p:cTn id="107" dur="26">
                                          <p:stCondLst>
                                            <p:cond delay="1642"/>
                                          </p:stCondLst>
                                        </p:cTn>
                                        <p:tgtEl>
                                          <p:spTgt spid="21"/>
                                        </p:tgtEl>
                                      </p:cBhvr>
                                      <p:to x="100000" y="90000"/>
                                    </p:animScale>
                                    <p:animScale>
                                      <p:cBhvr>
                                        <p:cTn id="108" dur="166" decel="50000">
                                          <p:stCondLst>
                                            <p:cond delay="1668"/>
                                          </p:stCondLst>
                                        </p:cTn>
                                        <p:tgtEl>
                                          <p:spTgt spid="21"/>
                                        </p:tgtEl>
                                      </p:cBhvr>
                                      <p:to x="100000" y="100000"/>
                                    </p:animScale>
                                    <p:animScale>
                                      <p:cBhvr>
                                        <p:cTn id="109" dur="26">
                                          <p:stCondLst>
                                            <p:cond delay="1808"/>
                                          </p:stCondLst>
                                        </p:cTn>
                                        <p:tgtEl>
                                          <p:spTgt spid="21"/>
                                        </p:tgtEl>
                                      </p:cBhvr>
                                      <p:to x="100000" y="95000"/>
                                    </p:animScale>
                                    <p:animScale>
                                      <p:cBhvr>
                                        <p:cTn id="110" dur="166" decel="50000">
                                          <p:stCondLst>
                                            <p:cond delay="1834"/>
                                          </p:stCondLst>
                                        </p:cTn>
                                        <p:tgtEl>
                                          <p:spTgt spid="21"/>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4" name="cashreg.wav"/>
                                        </p:tgtEl>
                                      </p:cMediaNode>
                                    </p:audio>
                                  </p:sub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down)">
                                      <p:cBhvr>
                                        <p:cTn id="115" dur="580">
                                          <p:stCondLst>
                                            <p:cond delay="0"/>
                                          </p:stCondLst>
                                        </p:cTn>
                                        <p:tgtEl>
                                          <p:spTgt spid="22"/>
                                        </p:tgtEl>
                                      </p:cBhvr>
                                    </p:animEffect>
                                    <p:anim calcmode="lin" valueType="num">
                                      <p:cBhvr>
                                        <p:cTn id="11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1" dur="26">
                                          <p:stCondLst>
                                            <p:cond delay="650"/>
                                          </p:stCondLst>
                                        </p:cTn>
                                        <p:tgtEl>
                                          <p:spTgt spid="22"/>
                                        </p:tgtEl>
                                      </p:cBhvr>
                                      <p:to x="100000" y="60000"/>
                                    </p:animScale>
                                    <p:animScale>
                                      <p:cBhvr>
                                        <p:cTn id="122" dur="166" decel="50000">
                                          <p:stCondLst>
                                            <p:cond delay="676"/>
                                          </p:stCondLst>
                                        </p:cTn>
                                        <p:tgtEl>
                                          <p:spTgt spid="22"/>
                                        </p:tgtEl>
                                      </p:cBhvr>
                                      <p:to x="100000" y="100000"/>
                                    </p:animScale>
                                    <p:animScale>
                                      <p:cBhvr>
                                        <p:cTn id="123" dur="26">
                                          <p:stCondLst>
                                            <p:cond delay="1312"/>
                                          </p:stCondLst>
                                        </p:cTn>
                                        <p:tgtEl>
                                          <p:spTgt spid="22"/>
                                        </p:tgtEl>
                                      </p:cBhvr>
                                      <p:to x="100000" y="80000"/>
                                    </p:animScale>
                                    <p:animScale>
                                      <p:cBhvr>
                                        <p:cTn id="124" dur="166" decel="50000">
                                          <p:stCondLst>
                                            <p:cond delay="1338"/>
                                          </p:stCondLst>
                                        </p:cTn>
                                        <p:tgtEl>
                                          <p:spTgt spid="22"/>
                                        </p:tgtEl>
                                      </p:cBhvr>
                                      <p:to x="100000" y="100000"/>
                                    </p:animScale>
                                    <p:animScale>
                                      <p:cBhvr>
                                        <p:cTn id="125" dur="26">
                                          <p:stCondLst>
                                            <p:cond delay="1642"/>
                                          </p:stCondLst>
                                        </p:cTn>
                                        <p:tgtEl>
                                          <p:spTgt spid="22"/>
                                        </p:tgtEl>
                                      </p:cBhvr>
                                      <p:to x="100000" y="90000"/>
                                    </p:animScale>
                                    <p:animScale>
                                      <p:cBhvr>
                                        <p:cTn id="126" dur="166" decel="50000">
                                          <p:stCondLst>
                                            <p:cond delay="1668"/>
                                          </p:stCondLst>
                                        </p:cTn>
                                        <p:tgtEl>
                                          <p:spTgt spid="22"/>
                                        </p:tgtEl>
                                      </p:cBhvr>
                                      <p:to x="100000" y="100000"/>
                                    </p:animScale>
                                    <p:animScale>
                                      <p:cBhvr>
                                        <p:cTn id="127" dur="26">
                                          <p:stCondLst>
                                            <p:cond delay="1808"/>
                                          </p:stCondLst>
                                        </p:cTn>
                                        <p:tgtEl>
                                          <p:spTgt spid="22"/>
                                        </p:tgtEl>
                                      </p:cBhvr>
                                      <p:to x="100000" y="95000"/>
                                    </p:animScale>
                                    <p:animScale>
                                      <p:cBhvr>
                                        <p:cTn id="128" dur="166" decel="50000">
                                          <p:stCondLst>
                                            <p:cond delay="1834"/>
                                          </p:stCondLst>
                                        </p:cTn>
                                        <p:tgtEl>
                                          <p:spTgt spid="22"/>
                                        </p:tgtEl>
                                      </p:cBhvr>
                                      <p:to x="100000" y="100000"/>
                                    </p:animScale>
                                  </p:childTnLst>
                                  <p:subTnLst>
                                    <p:audio>
                                      <p:cMediaNode>
                                        <p:cTn display="0" masterRel="sameClick">
                                          <p:stCondLst>
                                            <p:cond evt="begin" delay="0">
                                              <p:tn val="113"/>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9" fill="hold" display="0">
                  <p:stCondLst>
                    <p:cond delay="indefinite"/>
                  </p:stCondLst>
                  <p:endCondLst>
                    <p:cond evt="onStopAudio" delay="0">
                      <p:tgtEl>
                        <p:sldTgt/>
                      </p:tgtEl>
                    </p:cond>
                  </p:endCondLst>
                </p:cTn>
                <p:tgtEl>
                  <p:spTgt spid="8"/>
                </p:tgtEl>
              </p:cMediaNode>
            </p:audio>
          </p:childTnLst>
        </p:cTn>
      </p:par>
    </p:tnLst>
    <p:bldLst>
      <p:bldP spid="3" grpId="0" animBg="1"/>
      <p:bldP spid="5" grpId="0"/>
      <p:bldP spid="6" grpId="0"/>
      <p:bldP spid="7"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0970" y="2304489"/>
            <a:ext cx="9144000" cy="3658427"/>
          </a:xfrm>
        </p:spPr>
        <p:txBody>
          <a:bodyPr>
            <a:noAutofit/>
          </a:bodyPr>
          <a:lstStyle/>
          <a:p>
            <a:pPr algn="ctr"/>
            <a:r>
              <a:rPr lang="ar-BH" sz="16600" b="1" dirty="0">
                <a:solidFill>
                  <a:schemeClr val="tx2"/>
                </a:solidFill>
              </a:rPr>
              <a:t>وفَّقَكَ الله</a:t>
            </a:r>
          </a:p>
        </p:txBody>
      </p:sp>
      <p:pic>
        <p:nvPicPr>
          <p:cNvPr id="2"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9900" y="6070600"/>
            <a:ext cx="609600" cy="609600"/>
          </a:xfrm>
          <a:prstGeom prst="rect">
            <a:avLst/>
          </a:prstGeom>
        </p:spPr>
      </p:pic>
    </p:spTree>
    <p:extLst>
      <p:ext uri="{BB962C8B-B14F-4D97-AF65-F5344CB8AC3E}">
        <p14:creationId xmlns:p14="http://schemas.microsoft.com/office/powerpoint/2010/main" val="39803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1527</TotalTime>
  <Words>447</Words>
  <Application>Microsoft Office PowerPoint</Application>
  <PresentationFormat>ملء الشاشة</PresentationFormat>
  <Paragraphs>95</Paragraphs>
  <Slides>13</Slides>
  <Notes>2</Notes>
  <HiddenSlides>4</HiddenSlides>
  <MMClips>13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vt:lpstr>
      <vt:lpstr>Calibri Light</vt:lpstr>
      <vt:lpstr>Times New Roman</vt:lpstr>
      <vt:lpstr>قالب الدروس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أَخْتارُ اسْمَ الْإِشارَةِ المُناسِبَ في الْجُمَلِ الآتِيَةِ: </vt:lpstr>
      <vt:lpstr>لِنُوَظِفْ الْكَلماتِ الجديدةِ في جملٍ مفيدةٍ</vt:lpstr>
      <vt:lpstr>عرض تقديمي في PowerPoint</vt:lpstr>
      <vt:lpstr>عرض تقديمي في PowerPoint</vt:lpstr>
      <vt:lpstr>حَاوِلْ مَرّةً أُخْرى</vt:lpstr>
      <vt:lpstr>عرض تقديمي في PowerPoint</vt:lpstr>
      <vt:lpstr>حَاوِلْ مَرّةً أُخْرى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hamad 95</cp:lastModifiedBy>
  <cp:revision>200</cp:revision>
  <dcterms:created xsi:type="dcterms:W3CDTF">2020-03-04T09:39:20Z</dcterms:created>
  <dcterms:modified xsi:type="dcterms:W3CDTF">2020-04-05T10:31:03Z</dcterms:modified>
</cp:coreProperties>
</file>