
<file path=[Content_Types].xml><?xml version="1.0" encoding="utf-8"?>
<Types xmlns="http://schemas.openxmlformats.org/package/2006/content-types">
  <Default ContentType="application/vnd.openxmlformats-officedocument.vmlDrawing" Extension="vml"/>
  <Default ContentType="application/vnd.openxmlformats-officedocument.oleObject" Extension="bin"/>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Master+xml" PartName="/ppt/slideMasters/slideMaster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33.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1.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Lst>
  <p:sldSz cy="6858000" cx="12192000"/>
  <p:notesSz cx="6858000" cy="9144000"/>
  <p:defaultTextStyle>
    <a:defPPr lvl="0">
      <a:defRPr lang="ar-SA"/>
    </a:defPPr>
    <a:lvl1pPr defTabSz="914400" eaLnBrk="1" hangingPunct="1" latinLnBrk="0" lvl="0" marL="0" rtl="1" algn="r">
      <a:defRPr kern="1200" sz="1800">
        <a:solidFill>
          <a:schemeClr val="tx1"/>
        </a:solidFill>
        <a:latin typeface="+mn-lt"/>
        <a:ea typeface="+mn-ea"/>
        <a:cs typeface="+mn-cs"/>
      </a:defRPr>
    </a:lvl1pPr>
    <a:lvl2pPr defTabSz="914400" eaLnBrk="1" hangingPunct="1" latinLnBrk="0" lvl="1" marL="457200" rtl="1" algn="r">
      <a:defRPr kern="1200" sz="1800">
        <a:solidFill>
          <a:schemeClr val="tx1"/>
        </a:solidFill>
        <a:latin typeface="+mn-lt"/>
        <a:ea typeface="+mn-ea"/>
        <a:cs typeface="+mn-cs"/>
      </a:defRPr>
    </a:lvl2pPr>
    <a:lvl3pPr defTabSz="914400" eaLnBrk="1" hangingPunct="1" latinLnBrk="0" lvl="2" marL="914400" rtl="1" algn="r">
      <a:defRPr kern="1200" sz="1800">
        <a:solidFill>
          <a:schemeClr val="tx1"/>
        </a:solidFill>
        <a:latin typeface="+mn-lt"/>
        <a:ea typeface="+mn-ea"/>
        <a:cs typeface="+mn-cs"/>
      </a:defRPr>
    </a:lvl3pPr>
    <a:lvl4pPr defTabSz="914400" eaLnBrk="1" hangingPunct="1" latinLnBrk="0" lvl="3" marL="1371600" rtl="1" algn="r">
      <a:defRPr kern="1200" sz="1800">
        <a:solidFill>
          <a:schemeClr val="tx1"/>
        </a:solidFill>
        <a:latin typeface="+mn-lt"/>
        <a:ea typeface="+mn-ea"/>
        <a:cs typeface="+mn-cs"/>
      </a:defRPr>
    </a:lvl4pPr>
    <a:lvl5pPr defTabSz="914400" eaLnBrk="1" hangingPunct="1" latinLnBrk="0" lvl="4" marL="1828800" rtl="1" algn="r">
      <a:defRPr kern="1200" sz="1800">
        <a:solidFill>
          <a:schemeClr val="tx1"/>
        </a:solidFill>
        <a:latin typeface="+mn-lt"/>
        <a:ea typeface="+mn-ea"/>
        <a:cs typeface="+mn-cs"/>
      </a:defRPr>
    </a:lvl5pPr>
    <a:lvl6pPr defTabSz="914400" eaLnBrk="1" hangingPunct="1" latinLnBrk="0" lvl="5" marL="2286000" rtl="1" algn="r">
      <a:defRPr kern="1200" sz="1800">
        <a:solidFill>
          <a:schemeClr val="tx1"/>
        </a:solidFill>
        <a:latin typeface="+mn-lt"/>
        <a:ea typeface="+mn-ea"/>
        <a:cs typeface="+mn-cs"/>
      </a:defRPr>
    </a:lvl6pPr>
    <a:lvl7pPr defTabSz="914400" eaLnBrk="1" hangingPunct="1" latinLnBrk="0" lvl="6" marL="2743200" rtl="1" algn="r">
      <a:defRPr kern="1200" sz="1800">
        <a:solidFill>
          <a:schemeClr val="tx1"/>
        </a:solidFill>
        <a:latin typeface="+mn-lt"/>
        <a:ea typeface="+mn-ea"/>
        <a:cs typeface="+mn-cs"/>
      </a:defRPr>
    </a:lvl7pPr>
    <a:lvl8pPr defTabSz="914400" eaLnBrk="1" hangingPunct="1" latinLnBrk="0" lvl="7" marL="3200400" rtl="1" algn="r">
      <a:defRPr kern="1200" sz="1800">
        <a:solidFill>
          <a:schemeClr val="tx1"/>
        </a:solidFill>
        <a:latin typeface="+mn-lt"/>
        <a:ea typeface="+mn-ea"/>
        <a:cs typeface="+mn-cs"/>
      </a:defRPr>
    </a:lvl8pPr>
    <a:lvl9pPr defTabSz="914400" eaLnBrk="1" hangingPunct="1" latinLnBrk="0" lvl="8" marL="3657600" rtl="1" algn="r">
      <a:defRPr kern="1200" sz="1800">
        <a:solidFill>
          <a:schemeClr val="tx1"/>
        </a:solidFill>
        <a:latin typeface="+mn-lt"/>
        <a:ea typeface="+mn-ea"/>
        <a:cs typeface="+mn-cs"/>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1.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1.xml"/><Relationship Id="rId3" Type="http://schemas.openxmlformats.org/officeDocument/2006/relationships/presProps" Target="presProps1.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C366BFC9-29B1-4766-AEB3-61DC5EF98FE7}" type="datetimeFigureOut">
              <a:rPr lang="ar-SA" smtClean="0"/>
              <a:pPr/>
              <a:t>08/01/41</a:t>
            </a:fld>
            <a:endParaRPr lang="ar-SA"/>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8CEDB4E8-93FF-4B09-9EB7-C7F5CEFE83E0}" type="slidenum">
              <a:rPr lang="ar-SA" smtClean="0"/>
              <a:pPr/>
              <a:t>‹#›</a:t>
            </a:fld>
            <a:endParaRPr lang="ar-SA"/>
          </a:p>
        </p:txBody>
      </p:sp>
    </p:spTree>
    <p:extLst>
      <p:ext uri="{BB962C8B-B14F-4D97-AF65-F5344CB8AC3E}">
        <p14:creationId xmlns:p14="http://schemas.microsoft.com/office/powerpoint/2010/main" val="83165487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ar-SA"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hangingPunct="0">
              <a:spcBef>
                <a:spcPct val="30000"/>
              </a:spcBef>
              <a:defRPr sz="1200">
                <a:solidFill>
                  <a:schemeClr val="tx1"/>
                </a:solidFill>
                <a:latin typeface="Calibri" panose="020F0502020204030204" pitchFamily="34" charset="0"/>
              </a:defRPr>
            </a:lvl1pPr>
            <a:lvl2pPr marL="742950" indent="-285750" algn="l" rtl="0" eaLnBrk="0" hangingPunct="0">
              <a:spcBef>
                <a:spcPct val="30000"/>
              </a:spcBef>
              <a:defRPr sz="1200">
                <a:solidFill>
                  <a:schemeClr val="tx1"/>
                </a:solidFill>
                <a:latin typeface="Calibri" panose="020F0502020204030204" pitchFamily="34" charset="0"/>
              </a:defRPr>
            </a:lvl2pPr>
            <a:lvl3pPr marL="1143000" indent="-228600" algn="l" rtl="0" eaLnBrk="0" hangingPunct="0">
              <a:spcBef>
                <a:spcPct val="30000"/>
              </a:spcBef>
              <a:defRPr sz="1200">
                <a:solidFill>
                  <a:schemeClr val="tx1"/>
                </a:solidFill>
                <a:latin typeface="Calibri" panose="020F0502020204030204" pitchFamily="34" charset="0"/>
              </a:defRPr>
            </a:lvl3pPr>
            <a:lvl4pPr marL="1600200" indent="-228600" algn="l" rtl="0" eaLnBrk="0" hangingPunct="0">
              <a:spcBef>
                <a:spcPct val="30000"/>
              </a:spcBef>
              <a:defRPr sz="1200">
                <a:solidFill>
                  <a:schemeClr val="tx1"/>
                </a:solidFill>
                <a:latin typeface="Calibri" panose="020F0502020204030204" pitchFamily="34" charset="0"/>
              </a:defRPr>
            </a:lvl4pPr>
            <a:lvl5pPr marL="2057400" indent="-228600" algn="l" rtl="0" eaLnBrk="0" hangingPunct="0">
              <a:spcBef>
                <a:spcPct val="30000"/>
              </a:spcBef>
              <a:defRPr sz="1200">
                <a:solidFill>
                  <a:schemeClr val="tx1"/>
                </a:solidFill>
                <a:latin typeface="Calibri" panose="020F0502020204030204" pitchFamily="34" charset="0"/>
              </a:defRPr>
            </a:lvl5pPr>
            <a:lvl6pPr marL="2514600" indent="-228600" algn="l" rtl="0" eaLnBrk="0" fontAlgn="base" hangingPunct="0">
              <a:spcBef>
                <a:spcPct val="30000"/>
              </a:spcBef>
              <a:spcAft>
                <a:spcPct val="0"/>
              </a:spcAft>
              <a:defRPr sz="1200">
                <a:solidFill>
                  <a:schemeClr val="tx1"/>
                </a:solidFill>
                <a:latin typeface="Calibri" panose="020F0502020204030204" pitchFamily="34" charset="0"/>
              </a:defRPr>
            </a:lvl6pPr>
            <a:lvl7pPr marL="2971800" indent="-228600" algn="l" rtl="0" eaLnBrk="0" fontAlgn="base" hangingPunct="0">
              <a:spcBef>
                <a:spcPct val="30000"/>
              </a:spcBef>
              <a:spcAft>
                <a:spcPct val="0"/>
              </a:spcAft>
              <a:defRPr sz="1200">
                <a:solidFill>
                  <a:schemeClr val="tx1"/>
                </a:solidFill>
                <a:latin typeface="Calibri" panose="020F0502020204030204" pitchFamily="34" charset="0"/>
              </a:defRPr>
            </a:lvl7pPr>
            <a:lvl8pPr marL="3429000" indent="-228600" algn="l" rtl="0" eaLnBrk="0" fontAlgn="base" hangingPunct="0">
              <a:spcBef>
                <a:spcPct val="30000"/>
              </a:spcBef>
              <a:spcAft>
                <a:spcPct val="0"/>
              </a:spcAft>
              <a:defRPr sz="1200">
                <a:solidFill>
                  <a:schemeClr val="tx1"/>
                </a:solidFill>
                <a:latin typeface="Calibri" panose="020F0502020204030204" pitchFamily="34" charset="0"/>
              </a:defRPr>
            </a:lvl8pPr>
            <a:lvl9pPr marL="3886200" indent="-228600" algn="l" rtl="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C2BF19DF-7DD7-4322-A63D-6A1DC62EECAD}" type="slidenum">
              <a:rPr lang="ar-SA" altLang="ar-SA"/>
              <a:pPr algn="r" eaLnBrk="1" hangingPunct="1">
                <a:spcBef>
                  <a:spcPct val="0"/>
                </a:spcBef>
              </a:pPr>
              <a:t>3</a:t>
            </a:fld>
            <a:endParaRPr lang="en-US" altLang="ar-SA"/>
          </a:p>
        </p:txBody>
      </p:sp>
    </p:spTree>
    <p:extLst>
      <p:ext uri="{BB962C8B-B14F-4D97-AF65-F5344CB8AC3E}">
        <p14:creationId xmlns:p14="http://schemas.microsoft.com/office/powerpoint/2010/main" val="7528047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ar-SA"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hangingPunct="0">
              <a:spcBef>
                <a:spcPct val="30000"/>
              </a:spcBef>
              <a:defRPr sz="1200">
                <a:solidFill>
                  <a:schemeClr val="tx1"/>
                </a:solidFill>
                <a:latin typeface="Calibri" panose="020F0502020204030204" pitchFamily="34" charset="0"/>
              </a:defRPr>
            </a:lvl1pPr>
            <a:lvl2pPr marL="742950" indent="-285750" algn="l" rtl="0" eaLnBrk="0" hangingPunct="0">
              <a:spcBef>
                <a:spcPct val="30000"/>
              </a:spcBef>
              <a:defRPr sz="1200">
                <a:solidFill>
                  <a:schemeClr val="tx1"/>
                </a:solidFill>
                <a:latin typeface="Calibri" panose="020F0502020204030204" pitchFamily="34" charset="0"/>
              </a:defRPr>
            </a:lvl2pPr>
            <a:lvl3pPr marL="1143000" indent="-228600" algn="l" rtl="0" eaLnBrk="0" hangingPunct="0">
              <a:spcBef>
                <a:spcPct val="30000"/>
              </a:spcBef>
              <a:defRPr sz="1200">
                <a:solidFill>
                  <a:schemeClr val="tx1"/>
                </a:solidFill>
                <a:latin typeface="Calibri" panose="020F0502020204030204" pitchFamily="34" charset="0"/>
              </a:defRPr>
            </a:lvl3pPr>
            <a:lvl4pPr marL="1600200" indent="-228600" algn="l" rtl="0" eaLnBrk="0" hangingPunct="0">
              <a:spcBef>
                <a:spcPct val="30000"/>
              </a:spcBef>
              <a:defRPr sz="1200">
                <a:solidFill>
                  <a:schemeClr val="tx1"/>
                </a:solidFill>
                <a:latin typeface="Calibri" panose="020F0502020204030204" pitchFamily="34" charset="0"/>
              </a:defRPr>
            </a:lvl4pPr>
            <a:lvl5pPr marL="2057400" indent="-228600" algn="l" rtl="0" eaLnBrk="0" hangingPunct="0">
              <a:spcBef>
                <a:spcPct val="30000"/>
              </a:spcBef>
              <a:defRPr sz="1200">
                <a:solidFill>
                  <a:schemeClr val="tx1"/>
                </a:solidFill>
                <a:latin typeface="Calibri" panose="020F0502020204030204" pitchFamily="34" charset="0"/>
              </a:defRPr>
            </a:lvl5pPr>
            <a:lvl6pPr marL="2514600" indent="-228600" algn="l" rtl="0" eaLnBrk="0" fontAlgn="base" hangingPunct="0">
              <a:spcBef>
                <a:spcPct val="30000"/>
              </a:spcBef>
              <a:spcAft>
                <a:spcPct val="0"/>
              </a:spcAft>
              <a:defRPr sz="1200">
                <a:solidFill>
                  <a:schemeClr val="tx1"/>
                </a:solidFill>
                <a:latin typeface="Calibri" panose="020F0502020204030204" pitchFamily="34" charset="0"/>
              </a:defRPr>
            </a:lvl6pPr>
            <a:lvl7pPr marL="2971800" indent="-228600" algn="l" rtl="0" eaLnBrk="0" fontAlgn="base" hangingPunct="0">
              <a:spcBef>
                <a:spcPct val="30000"/>
              </a:spcBef>
              <a:spcAft>
                <a:spcPct val="0"/>
              </a:spcAft>
              <a:defRPr sz="1200">
                <a:solidFill>
                  <a:schemeClr val="tx1"/>
                </a:solidFill>
                <a:latin typeface="Calibri" panose="020F0502020204030204" pitchFamily="34" charset="0"/>
              </a:defRPr>
            </a:lvl7pPr>
            <a:lvl8pPr marL="3429000" indent="-228600" algn="l" rtl="0" eaLnBrk="0" fontAlgn="base" hangingPunct="0">
              <a:spcBef>
                <a:spcPct val="30000"/>
              </a:spcBef>
              <a:spcAft>
                <a:spcPct val="0"/>
              </a:spcAft>
              <a:defRPr sz="1200">
                <a:solidFill>
                  <a:schemeClr val="tx1"/>
                </a:solidFill>
                <a:latin typeface="Calibri" panose="020F0502020204030204" pitchFamily="34" charset="0"/>
              </a:defRPr>
            </a:lvl8pPr>
            <a:lvl9pPr marL="3886200" indent="-228600" algn="l" rtl="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05F3AD45-546B-4B9F-B10F-4C477821C84A}" type="slidenum">
              <a:rPr lang="ar-SA" altLang="ar-SA"/>
              <a:pPr algn="r" eaLnBrk="1" hangingPunct="1">
                <a:spcBef>
                  <a:spcPct val="0"/>
                </a:spcBef>
              </a:pPr>
              <a:t>13</a:t>
            </a:fld>
            <a:endParaRPr lang="en-US" altLang="ar-SA"/>
          </a:p>
        </p:txBody>
      </p:sp>
    </p:spTree>
    <p:extLst>
      <p:ext uri="{BB962C8B-B14F-4D97-AF65-F5344CB8AC3E}">
        <p14:creationId xmlns:p14="http://schemas.microsoft.com/office/powerpoint/2010/main" val="1764859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ar-SA"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hangingPunct="0">
              <a:spcBef>
                <a:spcPct val="30000"/>
              </a:spcBef>
              <a:defRPr sz="1200">
                <a:solidFill>
                  <a:schemeClr val="tx1"/>
                </a:solidFill>
                <a:latin typeface="Calibri" panose="020F0502020204030204" pitchFamily="34" charset="0"/>
              </a:defRPr>
            </a:lvl1pPr>
            <a:lvl2pPr marL="742950" indent="-285750" algn="l" rtl="0" eaLnBrk="0" hangingPunct="0">
              <a:spcBef>
                <a:spcPct val="30000"/>
              </a:spcBef>
              <a:defRPr sz="1200">
                <a:solidFill>
                  <a:schemeClr val="tx1"/>
                </a:solidFill>
                <a:latin typeface="Calibri" panose="020F0502020204030204" pitchFamily="34" charset="0"/>
              </a:defRPr>
            </a:lvl2pPr>
            <a:lvl3pPr marL="1143000" indent="-228600" algn="l" rtl="0" eaLnBrk="0" hangingPunct="0">
              <a:spcBef>
                <a:spcPct val="30000"/>
              </a:spcBef>
              <a:defRPr sz="1200">
                <a:solidFill>
                  <a:schemeClr val="tx1"/>
                </a:solidFill>
                <a:latin typeface="Calibri" panose="020F0502020204030204" pitchFamily="34" charset="0"/>
              </a:defRPr>
            </a:lvl3pPr>
            <a:lvl4pPr marL="1600200" indent="-228600" algn="l" rtl="0" eaLnBrk="0" hangingPunct="0">
              <a:spcBef>
                <a:spcPct val="30000"/>
              </a:spcBef>
              <a:defRPr sz="1200">
                <a:solidFill>
                  <a:schemeClr val="tx1"/>
                </a:solidFill>
                <a:latin typeface="Calibri" panose="020F0502020204030204" pitchFamily="34" charset="0"/>
              </a:defRPr>
            </a:lvl4pPr>
            <a:lvl5pPr marL="2057400" indent="-228600" algn="l" rtl="0" eaLnBrk="0" hangingPunct="0">
              <a:spcBef>
                <a:spcPct val="30000"/>
              </a:spcBef>
              <a:defRPr sz="1200">
                <a:solidFill>
                  <a:schemeClr val="tx1"/>
                </a:solidFill>
                <a:latin typeface="Calibri" panose="020F0502020204030204" pitchFamily="34" charset="0"/>
              </a:defRPr>
            </a:lvl5pPr>
            <a:lvl6pPr marL="2514600" indent="-228600" algn="l" rtl="0" eaLnBrk="0" fontAlgn="base" hangingPunct="0">
              <a:spcBef>
                <a:spcPct val="30000"/>
              </a:spcBef>
              <a:spcAft>
                <a:spcPct val="0"/>
              </a:spcAft>
              <a:defRPr sz="1200">
                <a:solidFill>
                  <a:schemeClr val="tx1"/>
                </a:solidFill>
                <a:latin typeface="Calibri" panose="020F0502020204030204" pitchFamily="34" charset="0"/>
              </a:defRPr>
            </a:lvl6pPr>
            <a:lvl7pPr marL="2971800" indent="-228600" algn="l" rtl="0" eaLnBrk="0" fontAlgn="base" hangingPunct="0">
              <a:spcBef>
                <a:spcPct val="30000"/>
              </a:spcBef>
              <a:spcAft>
                <a:spcPct val="0"/>
              </a:spcAft>
              <a:defRPr sz="1200">
                <a:solidFill>
                  <a:schemeClr val="tx1"/>
                </a:solidFill>
                <a:latin typeface="Calibri" panose="020F0502020204030204" pitchFamily="34" charset="0"/>
              </a:defRPr>
            </a:lvl7pPr>
            <a:lvl8pPr marL="3429000" indent="-228600" algn="l" rtl="0" eaLnBrk="0" fontAlgn="base" hangingPunct="0">
              <a:spcBef>
                <a:spcPct val="30000"/>
              </a:spcBef>
              <a:spcAft>
                <a:spcPct val="0"/>
              </a:spcAft>
              <a:defRPr sz="1200">
                <a:solidFill>
                  <a:schemeClr val="tx1"/>
                </a:solidFill>
                <a:latin typeface="Calibri" panose="020F0502020204030204" pitchFamily="34" charset="0"/>
              </a:defRPr>
            </a:lvl8pPr>
            <a:lvl9pPr marL="3886200" indent="-228600" algn="l" rtl="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05F3AD45-546B-4B9F-B10F-4C477821C84A}" type="slidenum">
              <a:rPr lang="ar-SA" altLang="ar-SA"/>
              <a:pPr algn="r" eaLnBrk="1" hangingPunct="1">
                <a:spcBef>
                  <a:spcPct val="0"/>
                </a:spcBef>
              </a:pPr>
              <a:t>14</a:t>
            </a:fld>
            <a:endParaRPr lang="en-US" altLang="ar-SA"/>
          </a:p>
        </p:txBody>
      </p:sp>
    </p:spTree>
    <p:extLst>
      <p:ext uri="{BB962C8B-B14F-4D97-AF65-F5344CB8AC3E}">
        <p14:creationId xmlns:p14="http://schemas.microsoft.com/office/powerpoint/2010/main" val="13694169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ar-SA"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hangingPunct="0">
              <a:spcBef>
                <a:spcPct val="30000"/>
              </a:spcBef>
              <a:defRPr sz="1200">
                <a:solidFill>
                  <a:schemeClr val="tx1"/>
                </a:solidFill>
                <a:latin typeface="Calibri" panose="020F0502020204030204" pitchFamily="34" charset="0"/>
              </a:defRPr>
            </a:lvl1pPr>
            <a:lvl2pPr marL="742950" indent="-285750" algn="l" rtl="0" eaLnBrk="0" hangingPunct="0">
              <a:spcBef>
                <a:spcPct val="30000"/>
              </a:spcBef>
              <a:defRPr sz="1200">
                <a:solidFill>
                  <a:schemeClr val="tx1"/>
                </a:solidFill>
                <a:latin typeface="Calibri" panose="020F0502020204030204" pitchFamily="34" charset="0"/>
              </a:defRPr>
            </a:lvl2pPr>
            <a:lvl3pPr marL="1143000" indent="-228600" algn="l" rtl="0" eaLnBrk="0" hangingPunct="0">
              <a:spcBef>
                <a:spcPct val="30000"/>
              </a:spcBef>
              <a:defRPr sz="1200">
                <a:solidFill>
                  <a:schemeClr val="tx1"/>
                </a:solidFill>
                <a:latin typeface="Calibri" panose="020F0502020204030204" pitchFamily="34" charset="0"/>
              </a:defRPr>
            </a:lvl3pPr>
            <a:lvl4pPr marL="1600200" indent="-228600" algn="l" rtl="0" eaLnBrk="0" hangingPunct="0">
              <a:spcBef>
                <a:spcPct val="30000"/>
              </a:spcBef>
              <a:defRPr sz="1200">
                <a:solidFill>
                  <a:schemeClr val="tx1"/>
                </a:solidFill>
                <a:latin typeface="Calibri" panose="020F0502020204030204" pitchFamily="34" charset="0"/>
              </a:defRPr>
            </a:lvl4pPr>
            <a:lvl5pPr marL="2057400" indent="-228600" algn="l" rtl="0" eaLnBrk="0" hangingPunct="0">
              <a:spcBef>
                <a:spcPct val="30000"/>
              </a:spcBef>
              <a:defRPr sz="1200">
                <a:solidFill>
                  <a:schemeClr val="tx1"/>
                </a:solidFill>
                <a:latin typeface="Calibri" panose="020F0502020204030204" pitchFamily="34" charset="0"/>
              </a:defRPr>
            </a:lvl5pPr>
            <a:lvl6pPr marL="2514600" indent="-228600" algn="l" rtl="0" eaLnBrk="0" fontAlgn="base" hangingPunct="0">
              <a:spcBef>
                <a:spcPct val="30000"/>
              </a:spcBef>
              <a:spcAft>
                <a:spcPct val="0"/>
              </a:spcAft>
              <a:defRPr sz="1200">
                <a:solidFill>
                  <a:schemeClr val="tx1"/>
                </a:solidFill>
                <a:latin typeface="Calibri" panose="020F0502020204030204" pitchFamily="34" charset="0"/>
              </a:defRPr>
            </a:lvl6pPr>
            <a:lvl7pPr marL="2971800" indent="-228600" algn="l" rtl="0" eaLnBrk="0" fontAlgn="base" hangingPunct="0">
              <a:spcBef>
                <a:spcPct val="30000"/>
              </a:spcBef>
              <a:spcAft>
                <a:spcPct val="0"/>
              </a:spcAft>
              <a:defRPr sz="1200">
                <a:solidFill>
                  <a:schemeClr val="tx1"/>
                </a:solidFill>
                <a:latin typeface="Calibri" panose="020F0502020204030204" pitchFamily="34" charset="0"/>
              </a:defRPr>
            </a:lvl7pPr>
            <a:lvl8pPr marL="3429000" indent="-228600" algn="l" rtl="0" eaLnBrk="0" fontAlgn="base" hangingPunct="0">
              <a:spcBef>
                <a:spcPct val="30000"/>
              </a:spcBef>
              <a:spcAft>
                <a:spcPct val="0"/>
              </a:spcAft>
              <a:defRPr sz="1200">
                <a:solidFill>
                  <a:schemeClr val="tx1"/>
                </a:solidFill>
                <a:latin typeface="Calibri" panose="020F0502020204030204" pitchFamily="34" charset="0"/>
              </a:defRPr>
            </a:lvl8pPr>
            <a:lvl9pPr marL="3886200" indent="-228600" algn="l" rtl="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05F3AD45-546B-4B9F-B10F-4C477821C84A}" type="slidenum">
              <a:rPr lang="ar-SA" altLang="ar-SA"/>
              <a:pPr algn="r" eaLnBrk="1" hangingPunct="1">
                <a:spcBef>
                  <a:spcPct val="0"/>
                </a:spcBef>
              </a:pPr>
              <a:t>15</a:t>
            </a:fld>
            <a:endParaRPr lang="en-US" altLang="ar-SA"/>
          </a:p>
        </p:txBody>
      </p:sp>
    </p:spTree>
    <p:extLst>
      <p:ext uri="{BB962C8B-B14F-4D97-AF65-F5344CB8AC3E}">
        <p14:creationId xmlns:p14="http://schemas.microsoft.com/office/powerpoint/2010/main" val="32922537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ar-SA"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hangingPunct="0">
              <a:spcBef>
                <a:spcPct val="30000"/>
              </a:spcBef>
              <a:defRPr sz="1200">
                <a:solidFill>
                  <a:schemeClr val="tx1"/>
                </a:solidFill>
                <a:latin typeface="Calibri" panose="020F0502020204030204" pitchFamily="34" charset="0"/>
              </a:defRPr>
            </a:lvl1pPr>
            <a:lvl2pPr marL="742950" indent="-285750" algn="l" rtl="0" eaLnBrk="0" hangingPunct="0">
              <a:spcBef>
                <a:spcPct val="30000"/>
              </a:spcBef>
              <a:defRPr sz="1200">
                <a:solidFill>
                  <a:schemeClr val="tx1"/>
                </a:solidFill>
                <a:latin typeface="Calibri" panose="020F0502020204030204" pitchFamily="34" charset="0"/>
              </a:defRPr>
            </a:lvl2pPr>
            <a:lvl3pPr marL="1143000" indent="-228600" algn="l" rtl="0" eaLnBrk="0" hangingPunct="0">
              <a:spcBef>
                <a:spcPct val="30000"/>
              </a:spcBef>
              <a:defRPr sz="1200">
                <a:solidFill>
                  <a:schemeClr val="tx1"/>
                </a:solidFill>
                <a:latin typeface="Calibri" panose="020F0502020204030204" pitchFamily="34" charset="0"/>
              </a:defRPr>
            </a:lvl3pPr>
            <a:lvl4pPr marL="1600200" indent="-228600" algn="l" rtl="0" eaLnBrk="0" hangingPunct="0">
              <a:spcBef>
                <a:spcPct val="30000"/>
              </a:spcBef>
              <a:defRPr sz="1200">
                <a:solidFill>
                  <a:schemeClr val="tx1"/>
                </a:solidFill>
                <a:latin typeface="Calibri" panose="020F0502020204030204" pitchFamily="34" charset="0"/>
              </a:defRPr>
            </a:lvl4pPr>
            <a:lvl5pPr marL="2057400" indent="-228600" algn="l" rtl="0" eaLnBrk="0" hangingPunct="0">
              <a:spcBef>
                <a:spcPct val="30000"/>
              </a:spcBef>
              <a:defRPr sz="1200">
                <a:solidFill>
                  <a:schemeClr val="tx1"/>
                </a:solidFill>
                <a:latin typeface="Calibri" panose="020F0502020204030204" pitchFamily="34" charset="0"/>
              </a:defRPr>
            </a:lvl5pPr>
            <a:lvl6pPr marL="2514600" indent="-228600" algn="l" rtl="0" eaLnBrk="0" fontAlgn="base" hangingPunct="0">
              <a:spcBef>
                <a:spcPct val="30000"/>
              </a:spcBef>
              <a:spcAft>
                <a:spcPct val="0"/>
              </a:spcAft>
              <a:defRPr sz="1200">
                <a:solidFill>
                  <a:schemeClr val="tx1"/>
                </a:solidFill>
                <a:latin typeface="Calibri" panose="020F0502020204030204" pitchFamily="34" charset="0"/>
              </a:defRPr>
            </a:lvl6pPr>
            <a:lvl7pPr marL="2971800" indent="-228600" algn="l" rtl="0" eaLnBrk="0" fontAlgn="base" hangingPunct="0">
              <a:spcBef>
                <a:spcPct val="30000"/>
              </a:spcBef>
              <a:spcAft>
                <a:spcPct val="0"/>
              </a:spcAft>
              <a:defRPr sz="1200">
                <a:solidFill>
                  <a:schemeClr val="tx1"/>
                </a:solidFill>
                <a:latin typeface="Calibri" panose="020F0502020204030204" pitchFamily="34" charset="0"/>
              </a:defRPr>
            </a:lvl7pPr>
            <a:lvl8pPr marL="3429000" indent="-228600" algn="l" rtl="0" eaLnBrk="0" fontAlgn="base" hangingPunct="0">
              <a:spcBef>
                <a:spcPct val="30000"/>
              </a:spcBef>
              <a:spcAft>
                <a:spcPct val="0"/>
              </a:spcAft>
              <a:defRPr sz="1200">
                <a:solidFill>
                  <a:schemeClr val="tx1"/>
                </a:solidFill>
                <a:latin typeface="Calibri" panose="020F0502020204030204" pitchFamily="34" charset="0"/>
              </a:defRPr>
            </a:lvl8pPr>
            <a:lvl9pPr marL="3886200" indent="-228600" algn="l" rtl="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05F3AD45-546B-4B9F-B10F-4C477821C84A}" type="slidenum">
              <a:rPr lang="ar-SA" altLang="ar-SA"/>
              <a:pPr algn="r" eaLnBrk="1" hangingPunct="1">
                <a:spcBef>
                  <a:spcPct val="0"/>
                </a:spcBef>
              </a:pPr>
              <a:t>16</a:t>
            </a:fld>
            <a:endParaRPr lang="en-US" altLang="ar-SA"/>
          </a:p>
        </p:txBody>
      </p:sp>
    </p:spTree>
    <p:extLst>
      <p:ext uri="{BB962C8B-B14F-4D97-AF65-F5344CB8AC3E}">
        <p14:creationId xmlns:p14="http://schemas.microsoft.com/office/powerpoint/2010/main" val="8331015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ar-SA"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hangingPunct="0">
              <a:spcBef>
                <a:spcPct val="30000"/>
              </a:spcBef>
              <a:defRPr sz="1200">
                <a:solidFill>
                  <a:schemeClr val="tx1"/>
                </a:solidFill>
                <a:latin typeface="Calibri" panose="020F0502020204030204" pitchFamily="34" charset="0"/>
              </a:defRPr>
            </a:lvl1pPr>
            <a:lvl2pPr marL="742950" indent="-285750" algn="l" rtl="0" eaLnBrk="0" hangingPunct="0">
              <a:spcBef>
                <a:spcPct val="30000"/>
              </a:spcBef>
              <a:defRPr sz="1200">
                <a:solidFill>
                  <a:schemeClr val="tx1"/>
                </a:solidFill>
                <a:latin typeface="Calibri" panose="020F0502020204030204" pitchFamily="34" charset="0"/>
              </a:defRPr>
            </a:lvl2pPr>
            <a:lvl3pPr marL="1143000" indent="-228600" algn="l" rtl="0" eaLnBrk="0" hangingPunct="0">
              <a:spcBef>
                <a:spcPct val="30000"/>
              </a:spcBef>
              <a:defRPr sz="1200">
                <a:solidFill>
                  <a:schemeClr val="tx1"/>
                </a:solidFill>
                <a:latin typeface="Calibri" panose="020F0502020204030204" pitchFamily="34" charset="0"/>
              </a:defRPr>
            </a:lvl3pPr>
            <a:lvl4pPr marL="1600200" indent="-228600" algn="l" rtl="0" eaLnBrk="0" hangingPunct="0">
              <a:spcBef>
                <a:spcPct val="30000"/>
              </a:spcBef>
              <a:defRPr sz="1200">
                <a:solidFill>
                  <a:schemeClr val="tx1"/>
                </a:solidFill>
                <a:latin typeface="Calibri" panose="020F0502020204030204" pitchFamily="34" charset="0"/>
              </a:defRPr>
            </a:lvl4pPr>
            <a:lvl5pPr marL="2057400" indent="-228600" algn="l" rtl="0" eaLnBrk="0" hangingPunct="0">
              <a:spcBef>
                <a:spcPct val="30000"/>
              </a:spcBef>
              <a:defRPr sz="1200">
                <a:solidFill>
                  <a:schemeClr val="tx1"/>
                </a:solidFill>
                <a:latin typeface="Calibri" panose="020F0502020204030204" pitchFamily="34" charset="0"/>
              </a:defRPr>
            </a:lvl5pPr>
            <a:lvl6pPr marL="2514600" indent="-228600" algn="l" rtl="0" eaLnBrk="0" fontAlgn="base" hangingPunct="0">
              <a:spcBef>
                <a:spcPct val="30000"/>
              </a:spcBef>
              <a:spcAft>
                <a:spcPct val="0"/>
              </a:spcAft>
              <a:defRPr sz="1200">
                <a:solidFill>
                  <a:schemeClr val="tx1"/>
                </a:solidFill>
                <a:latin typeface="Calibri" panose="020F0502020204030204" pitchFamily="34" charset="0"/>
              </a:defRPr>
            </a:lvl6pPr>
            <a:lvl7pPr marL="2971800" indent="-228600" algn="l" rtl="0" eaLnBrk="0" fontAlgn="base" hangingPunct="0">
              <a:spcBef>
                <a:spcPct val="30000"/>
              </a:spcBef>
              <a:spcAft>
                <a:spcPct val="0"/>
              </a:spcAft>
              <a:defRPr sz="1200">
                <a:solidFill>
                  <a:schemeClr val="tx1"/>
                </a:solidFill>
                <a:latin typeface="Calibri" panose="020F0502020204030204" pitchFamily="34" charset="0"/>
              </a:defRPr>
            </a:lvl7pPr>
            <a:lvl8pPr marL="3429000" indent="-228600" algn="l" rtl="0" eaLnBrk="0" fontAlgn="base" hangingPunct="0">
              <a:spcBef>
                <a:spcPct val="30000"/>
              </a:spcBef>
              <a:spcAft>
                <a:spcPct val="0"/>
              </a:spcAft>
              <a:defRPr sz="1200">
                <a:solidFill>
                  <a:schemeClr val="tx1"/>
                </a:solidFill>
                <a:latin typeface="Calibri" panose="020F0502020204030204" pitchFamily="34" charset="0"/>
              </a:defRPr>
            </a:lvl8pPr>
            <a:lvl9pPr marL="3886200" indent="-228600" algn="l" rtl="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05F3AD45-546B-4B9F-B10F-4C477821C84A}" type="slidenum">
              <a:rPr lang="ar-SA" altLang="ar-SA"/>
              <a:pPr algn="r" eaLnBrk="1" hangingPunct="1">
                <a:spcBef>
                  <a:spcPct val="0"/>
                </a:spcBef>
              </a:pPr>
              <a:t>17</a:t>
            </a:fld>
            <a:endParaRPr lang="en-US" altLang="ar-SA"/>
          </a:p>
        </p:txBody>
      </p:sp>
    </p:spTree>
    <p:extLst>
      <p:ext uri="{BB962C8B-B14F-4D97-AF65-F5344CB8AC3E}">
        <p14:creationId xmlns:p14="http://schemas.microsoft.com/office/powerpoint/2010/main" val="33759679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ar-SA"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hangingPunct="0">
              <a:spcBef>
                <a:spcPct val="30000"/>
              </a:spcBef>
              <a:defRPr sz="1200">
                <a:solidFill>
                  <a:schemeClr val="tx1"/>
                </a:solidFill>
                <a:latin typeface="Calibri" panose="020F0502020204030204" pitchFamily="34" charset="0"/>
              </a:defRPr>
            </a:lvl1pPr>
            <a:lvl2pPr marL="742950" indent="-285750" algn="l" rtl="0" eaLnBrk="0" hangingPunct="0">
              <a:spcBef>
                <a:spcPct val="30000"/>
              </a:spcBef>
              <a:defRPr sz="1200">
                <a:solidFill>
                  <a:schemeClr val="tx1"/>
                </a:solidFill>
                <a:latin typeface="Calibri" panose="020F0502020204030204" pitchFamily="34" charset="0"/>
              </a:defRPr>
            </a:lvl2pPr>
            <a:lvl3pPr marL="1143000" indent="-228600" algn="l" rtl="0" eaLnBrk="0" hangingPunct="0">
              <a:spcBef>
                <a:spcPct val="30000"/>
              </a:spcBef>
              <a:defRPr sz="1200">
                <a:solidFill>
                  <a:schemeClr val="tx1"/>
                </a:solidFill>
                <a:latin typeface="Calibri" panose="020F0502020204030204" pitchFamily="34" charset="0"/>
              </a:defRPr>
            </a:lvl3pPr>
            <a:lvl4pPr marL="1600200" indent="-228600" algn="l" rtl="0" eaLnBrk="0" hangingPunct="0">
              <a:spcBef>
                <a:spcPct val="30000"/>
              </a:spcBef>
              <a:defRPr sz="1200">
                <a:solidFill>
                  <a:schemeClr val="tx1"/>
                </a:solidFill>
                <a:latin typeface="Calibri" panose="020F0502020204030204" pitchFamily="34" charset="0"/>
              </a:defRPr>
            </a:lvl4pPr>
            <a:lvl5pPr marL="2057400" indent="-228600" algn="l" rtl="0" eaLnBrk="0" hangingPunct="0">
              <a:spcBef>
                <a:spcPct val="30000"/>
              </a:spcBef>
              <a:defRPr sz="1200">
                <a:solidFill>
                  <a:schemeClr val="tx1"/>
                </a:solidFill>
                <a:latin typeface="Calibri" panose="020F0502020204030204" pitchFamily="34" charset="0"/>
              </a:defRPr>
            </a:lvl5pPr>
            <a:lvl6pPr marL="2514600" indent="-228600" algn="l" rtl="0" eaLnBrk="0" fontAlgn="base" hangingPunct="0">
              <a:spcBef>
                <a:spcPct val="30000"/>
              </a:spcBef>
              <a:spcAft>
                <a:spcPct val="0"/>
              </a:spcAft>
              <a:defRPr sz="1200">
                <a:solidFill>
                  <a:schemeClr val="tx1"/>
                </a:solidFill>
                <a:latin typeface="Calibri" panose="020F0502020204030204" pitchFamily="34" charset="0"/>
              </a:defRPr>
            </a:lvl6pPr>
            <a:lvl7pPr marL="2971800" indent="-228600" algn="l" rtl="0" eaLnBrk="0" fontAlgn="base" hangingPunct="0">
              <a:spcBef>
                <a:spcPct val="30000"/>
              </a:spcBef>
              <a:spcAft>
                <a:spcPct val="0"/>
              </a:spcAft>
              <a:defRPr sz="1200">
                <a:solidFill>
                  <a:schemeClr val="tx1"/>
                </a:solidFill>
                <a:latin typeface="Calibri" panose="020F0502020204030204" pitchFamily="34" charset="0"/>
              </a:defRPr>
            </a:lvl7pPr>
            <a:lvl8pPr marL="3429000" indent="-228600" algn="l" rtl="0" eaLnBrk="0" fontAlgn="base" hangingPunct="0">
              <a:spcBef>
                <a:spcPct val="30000"/>
              </a:spcBef>
              <a:spcAft>
                <a:spcPct val="0"/>
              </a:spcAft>
              <a:defRPr sz="1200">
                <a:solidFill>
                  <a:schemeClr val="tx1"/>
                </a:solidFill>
                <a:latin typeface="Calibri" panose="020F0502020204030204" pitchFamily="34" charset="0"/>
              </a:defRPr>
            </a:lvl8pPr>
            <a:lvl9pPr marL="3886200" indent="-228600" algn="l" rtl="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05F3AD45-546B-4B9F-B10F-4C477821C84A}" type="slidenum">
              <a:rPr lang="ar-SA" altLang="ar-SA"/>
              <a:pPr algn="r" eaLnBrk="1" hangingPunct="1">
                <a:spcBef>
                  <a:spcPct val="0"/>
                </a:spcBef>
              </a:pPr>
              <a:t>18</a:t>
            </a:fld>
            <a:endParaRPr lang="en-US" altLang="ar-SA"/>
          </a:p>
        </p:txBody>
      </p:sp>
    </p:spTree>
    <p:extLst>
      <p:ext uri="{BB962C8B-B14F-4D97-AF65-F5344CB8AC3E}">
        <p14:creationId xmlns:p14="http://schemas.microsoft.com/office/powerpoint/2010/main" val="10585348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ar-SA"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hangingPunct="0">
              <a:spcBef>
                <a:spcPct val="30000"/>
              </a:spcBef>
              <a:defRPr sz="1200">
                <a:solidFill>
                  <a:schemeClr val="tx1"/>
                </a:solidFill>
                <a:latin typeface="Calibri" panose="020F0502020204030204" pitchFamily="34" charset="0"/>
              </a:defRPr>
            </a:lvl1pPr>
            <a:lvl2pPr marL="742950" indent="-285750" algn="l" rtl="0" eaLnBrk="0" hangingPunct="0">
              <a:spcBef>
                <a:spcPct val="30000"/>
              </a:spcBef>
              <a:defRPr sz="1200">
                <a:solidFill>
                  <a:schemeClr val="tx1"/>
                </a:solidFill>
                <a:latin typeface="Calibri" panose="020F0502020204030204" pitchFamily="34" charset="0"/>
              </a:defRPr>
            </a:lvl2pPr>
            <a:lvl3pPr marL="1143000" indent="-228600" algn="l" rtl="0" eaLnBrk="0" hangingPunct="0">
              <a:spcBef>
                <a:spcPct val="30000"/>
              </a:spcBef>
              <a:defRPr sz="1200">
                <a:solidFill>
                  <a:schemeClr val="tx1"/>
                </a:solidFill>
                <a:latin typeface="Calibri" panose="020F0502020204030204" pitchFamily="34" charset="0"/>
              </a:defRPr>
            </a:lvl3pPr>
            <a:lvl4pPr marL="1600200" indent="-228600" algn="l" rtl="0" eaLnBrk="0" hangingPunct="0">
              <a:spcBef>
                <a:spcPct val="30000"/>
              </a:spcBef>
              <a:defRPr sz="1200">
                <a:solidFill>
                  <a:schemeClr val="tx1"/>
                </a:solidFill>
                <a:latin typeface="Calibri" panose="020F0502020204030204" pitchFamily="34" charset="0"/>
              </a:defRPr>
            </a:lvl4pPr>
            <a:lvl5pPr marL="2057400" indent="-228600" algn="l" rtl="0" eaLnBrk="0" hangingPunct="0">
              <a:spcBef>
                <a:spcPct val="30000"/>
              </a:spcBef>
              <a:defRPr sz="1200">
                <a:solidFill>
                  <a:schemeClr val="tx1"/>
                </a:solidFill>
                <a:latin typeface="Calibri" panose="020F0502020204030204" pitchFamily="34" charset="0"/>
              </a:defRPr>
            </a:lvl5pPr>
            <a:lvl6pPr marL="2514600" indent="-228600" algn="l" rtl="0" eaLnBrk="0" fontAlgn="base" hangingPunct="0">
              <a:spcBef>
                <a:spcPct val="30000"/>
              </a:spcBef>
              <a:spcAft>
                <a:spcPct val="0"/>
              </a:spcAft>
              <a:defRPr sz="1200">
                <a:solidFill>
                  <a:schemeClr val="tx1"/>
                </a:solidFill>
                <a:latin typeface="Calibri" panose="020F0502020204030204" pitchFamily="34" charset="0"/>
              </a:defRPr>
            </a:lvl6pPr>
            <a:lvl7pPr marL="2971800" indent="-228600" algn="l" rtl="0" eaLnBrk="0" fontAlgn="base" hangingPunct="0">
              <a:spcBef>
                <a:spcPct val="30000"/>
              </a:spcBef>
              <a:spcAft>
                <a:spcPct val="0"/>
              </a:spcAft>
              <a:defRPr sz="1200">
                <a:solidFill>
                  <a:schemeClr val="tx1"/>
                </a:solidFill>
                <a:latin typeface="Calibri" panose="020F0502020204030204" pitchFamily="34" charset="0"/>
              </a:defRPr>
            </a:lvl7pPr>
            <a:lvl8pPr marL="3429000" indent="-228600" algn="l" rtl="0" eaLnBrk="0" fontAlgn="base" hangingPunct="0">
              <a:spcBef>
                <a:spcPct val="30000"/>
              </a:spcBef>
              <a:spcAft>
                <a:spcPct val="0"/>
              </a:spcAft>
              <a:defRPr sz="1200">
                <a:solidFill>
                  <a:schemeClr val="tx1"/>
                </a:solidFill>
                <a:latin typeface="Calibri" panose="020F0502020204030204" pitchFamily="34" charset="0"/>
              </a:defRPr>
            </a:lvl8pPr>
            <a:lvl9pPr marL="3886200" indent="-228600" algn="l" rtl="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05F3AD45-546B-4B9F-B10F-4C477821C84A}" type="slidenum">
              <a:rPr lang="ar-SA" altLang="ar-SA"/>
              <a:pPr algn="r" eaLnBrk="1" hangingPunct="1">
                <a:spcBef>
                  <a:spcPct val="0"/>
                </a:spcBef>
              </a:pPr>
              <a:t>19</a:t>
            </a:fld>
            <a:endParaRPr lang="en-US" altLang="ar-SA"/>
          </a:p>
        </p:txBody>
      </p:sp>
    </p:spTree>
    <p:extLst>
      <p:ext uri="{BB962C8B-B14F-4D97-AF65-F5344CB8AC3E}">
        <p14:creationId xmlns:p14="http://schemas.microsoft.com/office/powerpoint/2010/main" val="655156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ar-SA"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hangingPunct="0">
              <a:spcBef>
                <a:spcPct val="30000"/>
              </a:spcBef>
              <a:defRPr sz="1200">
                <a:solidFill>
                  <a:schemeClr val="tx1"/>
                </a:solidFill>
                <a:latin typeface="Calibri" panose="020F0502020204030204" pitchFamily="34" charset="0"/>
              </a:defRPr>
            </a:lvl1pPr>
            <a:lvl2pPr marL="742950" indent="-285750" algn="l" rtl="0" eaLnBrk="0" hangingPunct="0">
              <a:spcBef>
                <a:spcPct val="30000"/>
              </a:spcBef>
              <a:defRPr sz="1200">
                <a:solidFill>
                  <a:schemeClr val="tx1"/>
                </a:solidFill>
                <a:latin typeface="Calibri" panose="020F0502020204030204" pitchFamily="34" charset="0"/>
              </a:defRPr>
            </a:lvl2pPr>
            <a:lvl3pPr marL="1143000" indent="-228600" algn="l" rtl="0" eaLnBrk="0" hangingPunct="0">
              <a:spcBef>
                <a:spcPct val="30000"/>
              </a:spcBef>
              <a:defRPr sz="1200">
                <a:solidFill>
                  <a:schemeClr val="tx1"/>
                </a:solidFill>
                <a:latin typeface="Calibri" panose="020F0502020204030204" pitchFamily="34" charset="0"/>
              </a:defRPr>
            </a:lvl3pPr>
            <a:lvl4pPr marL="1600200" indent="-228600" algn="l" rtl="0" eaLnBrk="0" hangingPunct="0">
              <a:spcBef>
                <a:spcPct val="30000"/>
              </a:spcBef>
              <a:defRPr sz="1200">
                <a:solidFill>
                  <a:schemeClr val="tx1"/>
                </a:solidFill>
                <a:latin typeface="Calibri" panose="020F0502020204030204" pitchFamily="34" charset="0"/>
              </a:defRPr>
            </a:lvl4pPr>
            <a:lvl5pPr marL="2057400" indent="-228600" algn="l" rtl="0" eaLnBrk="0" hangingPunct="0">
              <a:spcBef>
                <a:spcPct val="30000"/>
              </a:spcBef>
              <a:defRPr sz="1200">
                <a:solidFill>
                  <a:schemeClr val="tx1"/>
                </a:solidFill>
                <a:latin typeface="Calibri" panose="020F0502020204030204" pitchFamily="34" charset="0"/>
              </a:defRPr>
            </a:lvl5pPr>
            <a:lvl6pPr marL="2514600" indent="-228600" algn="l" rtl="0" eaLnBrk="0" fontAlgn="base" hangingPunct="0">
              <a:spcBef>
                <a:spcPct val="30000"/>
              </a:spcBef>
              <a:spcAft>
                <a:spcPct val="0"/>
              </a:spcAft>
              <a:defRPr sz="1200">
                <a:solidFill>
                  <a:schemeClr val="tx1"/>
                </a:solidFill>
                <a:latin typeface="Calibri" panose="020F0502020204030204" pitchFamily="34" charset="0"/>
              </a:defRPr>
            </a:lvl6pPr>
            <a:lvl7pPr marL="2971800" indent="-228600" algn="l" rtl="0" eaLnBrk="0" fontAlgn="base" hangingPunct="0">
              <a:spcBef>
                <a:spcPct val="30000"/>
              </a:spcBef>
              <a:spcAft>
                <a:spcPct val="0"/>
              </a:spcAft>
              <a:defRPr sz="1200">
                <a:solidFill>
                  <a:schemeClr val="tx1"/>
                </a:solidFill>
                <a:latin typeface="Calibri" panose="020F0502020204030204" pitchFamily="34" charset="0"/>
              </a:defRPr>
            </a:lvl7pPr>
            <a:lvl8pPr marL="3429000" indent="-228600" algn="l" rtl="0" eaLnBrk="0" fontAlgn="base" hangingPunct="0">
              <a:spcBef>
                <a:spcPct val="30000"/>
              </a:spcBef>
              <a:spcAft>
                <a:spcPct val="0"/>
              </a:spcAft>
              <a:defRPr sz="1200">
                <a:solidFill>
                  <a:schemeClr val="tx1"/>
                </a:solidFill>
                <a:latin typeface="Calibri" panose="020F0502020204030204" pitchFamily="34" charset="0"/>
              </a:defRPr>
            </a:lvl8pPr>
            <a:lvl9pPr marL="3886200" indent="-228600" algn="l" rtl="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05F3AD45-546B-4B9F-B10F-4C477821C84A}" type="slidenum">
              <a:rPr lang="ar-SA" altLang="ar-SA"/>
              <a:pPr algn="r" eaLnBrk="1" hangingPunct="1">
                <a:spcBef>
                  <a:spcPct val="0"/>
                </a:spcBef>
              </a:pPr>
              <a:t>5</a:t>
            </a:fld>
            <a:endParaRPr lang="en-US" altLang="ar-SA"/>
          </a:p>
        </p:txBody>
      </p:sp>
    </p:spTree>
    <p:extLst>
      <p:ext uri="{BB962C8B-B14F-4D97-AF65-F5344CB8AC3E}">
        <p14:creationId xmlns:p14="http://schemas.microsoft.com/office/powerpoint/2010/main" val="1168205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ar-SA"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hangingPunct="0">
              <a:spcBef>
                <a:spcPct val="30000"/>
              </a:spcBef>
              <a:defRPr sz="1200">
                <a:solidFill>
                  <a:schemeClr val="tx1"/>
                </a:solidFill>
                <a:latin typeface="Calibri" panose="020F0502020204030204" pitchFamily="34" charset="0"/>
              </a:defRPr>
            </a:lvl1pPr>
            <a:lvl2pPr marL="742950" indent="-285750" algn="l" rtl="0" eaLnBrk="0" hangingPunct="0">
              <a:spcBef>
                <a:spcPct val="30000"/>
              </a:spcBef>
              <a:defRPr sz="1200">
                <a:solidFill>
                  <a:schemeClr val="tx1"/>
                </a:solidFill>
                <a:latin typeface="Calibri" panose="020F0502020204030204" pitchFamily="34" charset="0"/>
              </a:defRPr>
            </a:lvl2pPr>
            <a:lvl3pPr marL="1143000" indent="-228600" algn="l" rtl="0" eaLnBrk="0" hangingPunct="0">
              <a:spcBef>
                <a:spcPct val="30000"/>
              </a:spcBef>
              <a:defRPr sz="1200">
                <a:solidFill>
                  <a:schemeClr val="tx1"/>
                </a:solidFill>
                <a:latin typeface="Calibri" panose="020F0502020204030204" pitchFamily="34" charset="0"/>
              </a:defRPr>
            </a:lvl3pPr>
            <a:lvl4pPr marL="1600200" indent="-228600" algn="l" rtl="0" eaLnBrk="0" hangingPunct="0">
              <a:spcBef>
                <a:spcPct val="30000"/>
              </a:spcBef>
              <a:defRPr sz="1200">
                <a:solidFill>
                  <a:schemeClr val="tx1"/>
                </a:solidFill>
                <a:latin typeface="Calibri" panose="020F0502020204030204" pitchFamily="34" charset="0"/>
              </a:defRPr>
            </a:lvl4pPr>
            <a:lvl5pPr marL="2057400" indent="-228600" algn="l" rtl="0" eaLnBrk="0" hangingPunct="0">
              <a:spcBef>
                <a:spcPct val="30000"/>
              </a:spcBef>
              <a:defRPr sz="1200">
                <a:solidFill>
                  <a:schemeClr val="tx1"/>
                </a:solidFill>
                <a:latin typeface="Calibri" panose="020F0502020204030204" pitchFamily="34" charset="0"/>
              </a:defRPr>
            </a:lvl5pPr>
            <a:lvl6pPr marL="2514600" indent="-228600" algn="l" rtl="0" eaLnBrk="0" fontAlgn="base" hangingPunct="0">
              <a:spcBef>
                <a:spcPct val="30000"/>
              </a:spcBef>
              <a:spcAft>
                <a:spcPct val="0"/>
              </a:spcAft>
              <a:defRPr sz="1200">
                <a:solidFill>
                  <a:schemeClr val="tx1"/>
                </a:solidFill>
                <a:latin typeface="Calibri" panose="020F0502020204030204" pitchFamily="34" charset="0"/>
              </a:defRPr>
            </a:lvl6pPr>
            <a:lvl7pPr marL="2971800" indent="-228600" algn="l" rtl="0" eaLnBrk="0" fontAlgn="base" hangingPunct="0">
              <a:spcBef>
                <a:spcPct val="30000"/>
              </a:spcBef>
              <a:spcAft>
                <a:spcPct val="0"/>
              </a:spcAft>
              <a:defRPr sz="1200">
                <a:solidFill>
                  <a:schemeClr val="tx1"/>
                </a:solidFill>
                <a:latin typeface="Calibri" panose="020F0502020204030204" pitchFamily="34" charset="0"/>
              </a:defRPr>
            </a:lvl7pPr>
            <a:lvl8pPr marL="3429000" indent="-228600" algn="l" rtl="0" eaLnBrk="0" fontAlgn="base" hangingPunct="0">
              <a:spcBef>
                <a:spcPct val="30000"/>
              </a:spcBef>
              <a:spcAft>
                <a:spcPct val="0"/>
              </a:spcAft>
              <a:defRPr sz="1200">
                <a:solidFill>
                  <a:schemeClr val="tx1"/>
                </a:solidFill>
                <a:latin typeface="Calibri" panose="020F0502020204030204" pitchFamily="34" charset="0"/>
              </a:defRPr>
            </a:lvl8pPr>
            <a:lvl9pPr marL="3886200" indent="-228600" algn="l" rtl="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05F3AD45-546B-4B9F-B10F-4C477821C84A}" type="slidenum">
              <a:rPr lang="ar-SA" altLang="ar-SA"/>
              <a:pPr algn="r" eaLnBrk="1" hangingPunct="1">
                <a:spcBef>
                  <a:spcPct val="0"/>
                </a:spcBef>
              </a:pPr>
              <a:t>6</a:t>
            </a:fld>
            <a:endParaRPr lang="en-US" altLang="ar-SA"/>
          </a:p>
        </p:txBody>
      </p:sp>
    </p:spTree>
    <p:extLst>
      <p:ext uri="{BB962C8B-B14F-4D97-AF65-F5344CB8AC3E}">
        <p14:creationId xmlns:p14="http://schemas.microsoft.com/office/powerpoint/2010/main" val="24068134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ar-SA"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hangingPunct="0">
              <a:spcBef>
                <a:spcPct val="30000"/>
              </a:spcBef>
              <a:defRPr sz="1200">
                <a:solidFill>
                  <a:schemeClr val="tx1"/>
                </a:solidFill>
                <a:latin typeface="Calibri" panose="020F0502020204030204" pitchFamily="34" charset="0"/>
              </a:defRPr>
            </a:lvl1pPr>
            <a:lvl2pPr marL="742950" indent="-285750" algn="l" rtl="0" eaLnBrk="0" hangingPunct="0">
              <a:spcBef>
                <a:spcPct val="30000"/>
              </a:spcBef>
              <a:defRPr sz="1200">
                <a:solidFill>
                  <a:schemeClr val="tx1"/>
                </a:solidFill>
                <a:latin typeface="Calibri" panose="020F0502020204030204" pitchFamily="34" charset="0"/>
              </a:defRPr>
            </a:lvl2pPr>
            <a:lvl3pPr marL="1143000" indent="-228600" algn="l" rtl="0" eaLnBrk="0" hangingPunct="0">
              <a:spcBef>
                <a:spcPct val="30000"/>
              </a:spcBef>
              <a:defRPr sz="1200">
                <a:solidFill>
                  <a:schemeClr val="tx1"/>
                </a:solidFill>
                <a:latin typeface="Calibri" panose="020F0502020204030204" pitchFamily="34" charset="0"/>
              </a:defRPr>
            </a:lvl3pPr>
            <a:lvl4pPr marL="1600200" indent="-228600" algn="l" rtl="0" eaLnBrk="0" hangingPunct="0">
              <a:spcBef>
                <a:spcPct val="30000"/>
              </a:spcBef>
              <a:defRPr sz="1200">
                <a:solidFill>
                  <a:schemeClr val="tx1"/>
                </a:solidFill>
                <a:latin typeface="Calibri" panose="020F0502020204030204" pitchFamily="34" charset="0"/>
              </a:defRPr>
            </a:lvl4pPr>
            <a:lvl5pPr marL="2057400" indent="-228600" algn="l" rtl="0" eaLnBrk="0" hangingPunct="0">
              <a:spcBef>
                <a:spcPct val="30000"/>
              </a:spcBef>
              <a:defRPr sz="1200">
                <a:solidFill>
                  <a:schemeClr val="tx1"/>
                </a:solidFill>
                <a:latin typeface="Calibri" panose="020F0502020204030204" pitchFamily="34" charset="0"/>
              </a:defRPr>
            </a:lvl5pPr>
            <a:lvl6pPr marL="2514600" indent="-228600" algn="l" rtl="0" eaLnBrk="0" fontAlgn="base" hangingPunct="0">
              <a:spcBef>
                <a:spcPct val="30000"/>
              </a:spcBef>
              <a:spcAft>
                <a:spcPct val="0"/>
              </a:spcAft>
              <a:defRPr sz="1200">
                <a:solidFill>
                  <a:schemeClr val="tx1"/>
                </a:solidFill>
                <a:latin typeface="Calibri" panose="020F0502020204030204" pitchFamily="34" charset="0"/>
              </a:defRPr>
            </a:lvl6pPr>
            <a:lvl7pPr marL="2971800" indent="-228600" algn="l" rtl="0" eaLnBrk="0" fontAlgn="base" hangingPunct="0">
              <a:spcBef>
                <a:spcPct val="30000"/>
              </a:spcBef>
              <a:spcAft>
                <a:spcPct val="0"/>
              </a:spcAft>
              <a:defRPr sz="1200">
                <a:solidFill>
                  <a:schemeClr val="tx1"/>
                </a:solidFill>
                <a:latin typeface="Calibri" panose="020F0502020204030204" pitchFamily="34" charset="0"/>
              </a:defRPr>
            </a:lvl7pPr>
            <a:lvl8pPr marL="3429000" indent="-228600" algn="l" rtl="0" eaLnBrk="0" fontAlgn="base" hangingPunct="0">
              <a:spcBef>
                <a:spcPct val="30000"/>
              </a:spcBef>
              <a:spcAft>
                <a:spcPct val="0"/>
              </a:spcAft>
              <a:defRPr sz="1200">
                <a:solidFill>
                  <a:schemeClr val="tx1"/>
                </a:solidFill>
                <a:latin typeface="Calibri" panose="020F0502020204030204" pitchFamily="34" charset="0"/>
              </a:defRPr>
            </a:lvl8pPr>
            <a:lvl9pPr marL="3886200" indent="-228600" algn="l" rtl="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05F3AD45-546B-4B9F-B10F-4C477821C84A}" type="slidenum">
              <a:rPr lang="ar-SA" altLang="ar-SA"/>
              <a:pPr algn="r" eaLnBrk="1" hangingPunct="1">
                <a:spcBef>
                  <a:spcPct val="0"/>
                </a:spcBef>
              </a:pPr>
              <a:t>7</a:t>
            </a:fld>
            <a:endParaRPr lang="en-US" altLang="ar-SA"/>
          </a:p>
        </p:txBody>
      </p:sp>
    </p:spTree>
    <p:extLst>
      <p:ext uri="{BB962C8B-B14F-4D97-AF65-F5344CB8AC3E}">
        <p14:creationId xmlns:p14="http://schemas.microsoft.com/office/powerpoint/2010/main" val="3921142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ar-SA"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hangingPunct="0">
              <a:spcBef>
                <a:spcPct val="30000"/>
              </a:spcBef>
              <a:defRPr sz="1200">
                <a:solidFill>
                  <a:schemeClr val="tx1"/>
                </a:solidFill>
                <a:latin typeface="Calibri" panose="020F0502020204030204" pitchFamily="34" charset="0"/>
              </a:defRPr>
            </a:lvl1pPr>
            <a:lvl2pPr marL="742950" indent="-285750" algn="l" rtl="0" eaLnBrk="0" hangingPunct="0">
              <a:spcBef>
                <a:spcPct val="30000"/>
              </a:spcBef>
              <a:defRPr sz="1200">
                <a:solidFill>
                  <a:schemeClr val="tx1"/>
                </a:solidFill>
                <a:latin typeface="Calibri" panose="020F0502020204030204" pitchFamily="34" charset="0"/>
              </a:defRPr>
            </a:lvl2pPr>
            <a:lvl3pPr marL="1143000" indent="-228600" algn="l" rtl="0" eaLnBrk="0" hangingPunct="0">
              <a:spcBef>
                <a:spcPct val="30000"/>
              </a:spcBef>
              <a:defRPr sz="1200">
                <a:solidFill>
                  <a:schemeClr val="tx1"/>
                </a:solidFill>
                <a:latin typeface="Calibri" panose="020F0502020204030204" pitchFamily="34" charset="0"/>
              </a:defRPr>
            </a:lvl3pPr>
            <a:lvl4pPr marL="1600200" indent="-228600" algn="l" rtl="0" eaLnBrk="0" hangingPunct="0">
              <a:spcBef>
                <a:spcPct val="30000"/>
              </a:spcBef>
              <a:defRPr sz="1200">
                <a:solidFill>
                  <a:schemeClr val="tx1"/>
                </a:solidFill>
                <a:latin typeface="Calibri" panose="020F0502020204030204" pitchFamily="34" charset="0"/>
              </a:defRPr>
            </a:lvl4pPr>
            <a:lvl5pPr marL="2057400" indent="-228600" algn="l" rtl="0" eaLnBrk="0" hangingPunct="0">
              <a:spcBef>
                <a:spcPct val="30000"/>
              </a:spcBef>
              <a:defRPr sz="1200">
                <a:solidFill>
                  <a:schemeClr val="tx1"/>
                </a:solidFill>
                <a:latin typeface="Calibri" panose="020F0502020204030204" pitchFamily="34" charset="0"/>
              </a:defRPr>
            </a:lvl5pPr>
            <a:lvl6pPr marL="2514600" indent="-228600" algn="l" rtl="0" eaLnBrk="0" fontAlgn="base" hangingPunct="0">
              <a:spcBef>
                <a:spcPct val="30000"/>
              </a:spcBef>
              <a:spcAft>
                <a:spcPct val="0"/>
              </a:spcAft>
              <a:defRPr sz="1200">
                <a:solidFill>
                  <a:schemeClr val="tx1"/>
                </a:solidFill>
                <a:latin typeface="Calibri" panose="020F0502020204030204" pitchFamily="34" charset="0"/>
              </a:defRPr>
            </a:lvl6pPr>
            <a:lvl7pPr marL="2971800" indent="-228600" algn="l" rtl="0" eaLnBrk="0" fontAlgn="base" hangingPunct="0">
              <a:spcBef>
                <a:spcPct val="30000"/>
              </a:spcBef>
              <a:spcAft>
                <a:spcPct val="0"/>
              </a:spcAft>
              <a:defRPr sz="1200">
                <a:solidFill>
                  <a:schemeClr val="tx1"/>
                </a:solidFill>
                <a:latin typeface="Calibri" panose="020F0502020204030204" pitchFamily="34" charset="0"/>
              </a:defRPr>
            </a:lvl7pPr>
            <a:lvl8pPr marL="3429000" indent="-228600" algn="l" rtl="0" eaLnBrk="0" fontAlgn="base" hangingPunct="0">
              <a:spcBef>
                <a:spcPct val="30000"/>
              </a:spcBef>
              <a:spcAft>
                <a:spcPct val="0"/>
              </a:spcAft>
              <a:defRPr sz="1200">
                <a:solidFill>
                  <a:schemeClr val="tx1"/>
                </a:solidFill>
                <a:latin typeface="Calibri" panose="020F0502020204030204" pitchFamily="34" charset="0"/>
              </a:defRPr>
            </a:lvl8pPr>
            <a:lvl9pPr marL="3886200" indent="-228600" algn="l" rtl="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05F3AD45-546B-4B9F-B10F-4C477821C84A}" type="slidenum">
              <a:rPr lang="ar-SA" altLang="ar-SA"/>
              <a:pPr algn="r" eaLnBrk="1" hangingPunct="1">
                <a:spcBef>
                  <a:spcPct val="0"/>
                </a:spcBef>
              </a:pPr>
              <a:t>8</a:t>
            </a:fld>
            <a:endParaRPr lang="en-US" altLang="ar-SA"/>
          </a:p>
        </p:txBody>
      </p:sp>
    </p:spTree>
    <p:extLst>
      <p:ext uri="{BB962C8B-B14F-4D97-AF65-F5344CB8AC3E}">
        <p14:creationId xmlns:p14="http://schemas.microsoft.com/office/powerpoint/2010/main" val="1504997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ar-SA"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hangingPunct="0">
              <a:spcBef>
                <a:spcPct val="30000"/>
              </a:spcBef>
              <a:defRPr sz="1200">
                <a:solidFill>
                  <a:schemeClr val="tx1"/>
                </a:solidFill>
                <a:latin typeface="Calibri" panose="020F0502020204030204" pitchFamily="34" charset="0"/>
              </a:defRPr>
            </a:lvl1pPr>
            <a:lvl2pPr marL="742950" indent="-285750" algn="l" rtl="0" eaLnBrk="0" hangingPunct="0">
              <a:spcBef>
                <a:spcPct val="30000"/>
              </a:spcBef>
              <a:defRPr sz="1200">
                <a:solidFill>
                  <a:schemeClr val="tx1"/>
                </a:solidFill>
                <a:latin typeface="Calibri" panose="020F0502020204030204" pitchFamily="34" charset="0"/>
              </a:defRPr>
            </a:lvl2pPr>
            <a:lvl3pPr marL="1143000" indent="-228600" algn="l" rtl="0" eaLnBrk="0" hangingPunct="0">
              <a:spcBef>
                <a:spcPct val="30000"/>
              </a:spcBef>
              <a:defRPr sz="1200">
                <a:solidFill>
                  <a:schemeClr val="tx1"/>
                </a:solidFill>
                <a:latin typeface="Calibri" panose="020F0502020204030204" pitchFamily="34" charset="0"/>
              </a:defRPr>
            </a:lvl3pPr>
            <a:lvl4pPr marL="1600200" indent="-228600" algn="l" rtl="0" eaLnBrk="0" hangingPunct="0">
              <a:spcBef>
                <a:spcPct val="30000"/>
              </a:spcBef>
              <a:defRPr sz="1200">
                <a:solidFill>
                  <a:schemeClr val="tx1"/>
                </a:solidFill>
                <a:latin typeface="Calibri" panose="020F0502020204030204" pitchFamily="34" charset="0"/>
              </a:defRPr>
            </a:lvl4pPr>
            <a:lvl5pPr marL="2057400" indent="-228600" algn="l" rtl="0" eaLnBrk="0" hangingPunct="0">
              <a:spcBef>
                <a:spcPct val="30000"/>
              </a:spcBef>
              <a:defRPr sz="1200">
                <a:solidFill>
                  <a:schemeClr val="tx1"/>
                </a:solidFill>
                <a:latin typeface="Calibri" panose="020F0502020204030204" pitchFamily="34" charset="0"/>
              </a:defRPr>
            </a:lvl5pPr>
            <a:lvl6pPr marL="2514600" indent="-228600" algn="l" rtl="0" eaLnBrk="0" fontAlgn="base" hangingPunct="0">
              <a:spcBef>
                <a:spcPct val="30000"/>
              </a:spcBef>
              <a:spcAft>
                <a:spcPct val="0"/>
              </a:spcAft>
              <a:defRPr sz="1200">
                <a:solidFill>
                  <a:schemeClr val="tx1"/>
                </a:solidFill>
                <a:latin typeface="Calibri" panose="020F0502020204030204" pitchFamily="34" charset="0"/>
              </a:defRPr>
            </a:lvl6pPr>
            <a:lvl7pPr marL="2971800" indent="-228600" algn="l" rtl="0" eaLnBrk="0" fontAlgn="base" hangingPunct="0">
              <a:spcBef>
                <a:spcPct val="30000"/>
              </a:spcBef>
              <a:spcAft>
                <a:spcPct val="0"/>
              </a:spcAft>
              <a:defRPr sz="1200">
                <a:solidFill>
                  <a:schemeClr val="tx1"/>
                </a:solidFill>
                <a:latin typeface="Calibri" panose="020F0502020204030204" pitchFamily="34" charset="0"/>
              </a:defRPr>
            </a:lvl7pPr>
            <a:lvl8pPr marL="3429000" indent="-228600" algn="l" rtl="0" eaLnBrk="0" fontAlgn="base" hangingPunct="0">
              <a:spcBef>
                <a:spcPct val="30000"/>
              </a:spcBef>
              <a:spcAft>
                <a:spcPct val="0"/>
              </a:spcAft>
              <a:defRPr sz="1200">
                <a:solidFill>
                  <a:schemeClr val="tx1"/>
                </a:solidFill>
                <a:latin typeface="Calibri" panose="020F0502020204030204" pitchFamily="34" charset="0"/>
              </a:defRPr>
            </a:lvl8pPr>
            <a:lvl9pPr marL="3886200" indent="-228600" algn="l" rtl="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05F3AD45-546B-4B9F-B10F-4C477821C84A}" type="slidenum">
              <a:rPr lang="ar-SA" altLang="ar-SA"/>
              <a:pPr algn="r" eaLnBrk="1" hangingPunct="1">
                <a:spcBef>
                  <a:spcPct val="0"/>
                </a:spcBef>
              </a:pPr>
              <a:t>9</a:t>
            </a:fld>
            <a:endParaRPr lang="en-US" altLang="ar-SA"/>
          </a:p>
        </p:txBody>
      </p:sp>
    </p:spTree>
    <p:extLst>
      <p:ext uri="{BB962C8B-B14F-4D97-AF65-F5344CB8AC3E}">
        <p14:creationId xmlns:p14="http://schemas.microsoft.com/office/powerpoint/2010/main" val="25366170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ar-SA"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hangingPunct="0">
              <a:spcBef>
                <a:spcPct val="30000"/>
              </a:spcBef>
              <a:defRPr sz="1200">
                <a:solidFill>
                  <a:schemeClr val="tx1"/>
                </a:solidFill>
                <a:latin typeface="Calibri" panose="020F0502020204030204" pitchFamily="34" charset="0"/>
              </a:defRPr>
            </a:lvl1pPr>
            <a:lvl2pPr marL="742950" indent="-285750" algn="l" rtl="0" eaLnBrk="0" hangingPunct="0">
              <a:spcBef>
                <a:spcPct val="30000"/>
              </a:spcBef>
              <a:defRPr sz="1200">
                <a:solidFill>
                  <a:schemeClr val="tx1"/>
                </a:solidFill>
                <a:latin typeface="Calibri" panose="020F0502020204030204" pitchFamily="34" charset="0"/>
              </a:defRPr>
            </a:lvl2pPr>
            <a:lvl3pPr marL="1143000" indent="-228600" algn="l" rtl="0" eaLnBrk="0" hangingPunct="0">
              <a:spcBef>
                <a:spcPct val="30000"/>
              </a:spcBef>
              <a:defRPr sz="1200">
                <a:solidFill>
                  <a:schemeClr val="tx1"/>
                </a:solidFill>
                <a:latin typeface="Calibri" panose="020F0502020204030204" pitchFamily="34" charset="0"/>
              </a:defRPr>
            </a:lvl3pPr>
            <a:lvl4pPr marL="1600200" indent="-228600" algn="l" rtl="0" eaLnBrk="0" hangingPunct="0">
              <a:spcBef>
                <a:spcPct val="30000"/>
              </a:spcBef>
              <a:defRPr sz="1200">
                <a:solidFill>
                  <a:schemeClr val="tx1"/>
                </a:solidFill>
                <a:latin typeface="Calibri" panose="020F0502020204030204" pitchFamily="34" charset="0"/>
              </a:defRPr>
            </a:lvl4pPr>
            <a:lvl5pPr marL="2057400" indent="-228600" algn="l" rtl="0" eaLnBrk="0" hangingPunct="0">
              <a:spcBef>
                <a:spcPct val="30000"/>
              </a:spcBef>
              <a:defRPr sz="1200">
                <a:solidFill>
                  <a:schemeClr val="tx1"/>
                </a:solidFill>
                <a:latin typeface="Calibri" panose="020F0502020204030204" pitchFamily="34" charset="0"/>
              </a:defRPr>
            </a:lvl5pPr>
            <a:lvl6pPr marL="2514600" indent="-228600" algn="l" rtl="0" eaLnBrk="0" fontAlgn="base" hangingPunct="0">
              <a:spcBef>
                <a:spcPct val="30000"/>
              </a:spcBef>
              <a:spcAft>
                <a:spcPct val="0"/>
              </a:spcAft>
              <a:defRPr sz="1200">
                <a:solidFill>
                  <a:schemeClr val="tx1"/>
                </a:solidFill>
                <a:latin typeface="Calibri" panose="020F0502020204030204" pitchFamily="34" charset="0"/>
              </a:defRPr>
            </a:lvl6pPr>
            <a:lvl7pPr marL="2971800" indent="-228600" algn="l" rtl="0" eaLnBrk="0" fontAlgn="base" hangingPunct="0">
              <a:spcBef>
                <a:spcPct val="30000"/>
              </a:spcBef>
              <a:spcAft>
                <a:spcPct val="0"/>
              </a:spcAft>
              <a:defRPr sz="1200">
                <a:solidFill>
                  <a:schemeClr val="tx1"/>
                </a:solidFill>
                <a:latin typeface="Calibri" panose="020F0502020204030204" pitchFamily="34" charset="0"/>
              </a:defRPr>
            </a:lvl7pPr>
            <a:lvl8pPr marL="3429000" indent="-228600" algn="l" rtl="0" eaLnBrk="0" fontAlgn="base" hangingPunct="0">
              <a:spcBef>
                <a:spcPct val="30000"/>
              </a:spcBef>
              <a:spcAft>
                <a:spcPct val="0"/>
              </a:spcAft>
              <a:defRPr sz="1200">
                <a:solidFill>
                  <a:schemeClr val="tx1"/>
                </a:solidFill>
                <a:latin typeface="Calibri" panose="020F0502020204030204" pitchFamily="34" charset="0"/>
              </a:defRPr>
            </a:lvl8pPr>
            <a:lvl9pPr marL="3886200" indent="-228600" algn="l" rtl="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05F3AD45-546B-4B9F-B10F-4C477821C84A}" type="slidenum">
              <a:rPr lang="ar-SA" altLang="ar-SA"/>
              <a:pPr algn="r" eaLnBrk="1" hangingPunct="1">
                <a:spcBef>
                  <a:spcPct val="0"/>
                </a:spcBef>
              </a:pPr>
              <a:t>10</a:t>
            </a:fld>
            <a:endParaRPr lang="en-US" altLang="ar-SA"/>
          </a:p>
        </p:txBody>
      </p:sp>
    </p:spTree>
    <p:extLst>
      <p:ext uri="{BB962C8B-B14F-4D97-AF65-F5344CB8AC3E}">
        <p14:creationId xmlns:p14="http://schemas.microsoft.com/office/powerpoint/2010/main" val="22734178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ar-SA"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hangingPunct="0">
              <a:spcBef>
                <a:spcPct val="30000"/>
              </a:spcBef>
              <a:defRPr sz="1200">
                <a:solidFill>
                  <a:schemeClr val="tx1"/>
                </a:solidFill>
                <a:latin typeface="Calibri" panose="020F0502020204030204" pitchFamily="34" charset="0"/>
              </a:defRPr>
            </a:lvl1pPr>
            <a:lvl2pPr marL="742950" indent="-285750" algn="l" rtl="0" eaLnBrk="0" hangingPunct="0">
              <a:spcBef>
                <a:spcPct val="30000"/>
              </a:spcBef>
              <a:defRPr sz="1200">
                <a:solidFill>
                  <a:schemeClr val="tx1"/>
                </a:solidFill>
                <a:latin typeface="Calibri" panose="020F0502020204030204" pitchFamily="34" charset="0"/>
              </a:defRPr>
            </a:lvl2pPr>
            <a:lvl3pPr marL="1143000" indent="-228600" algn="l" rtl="0" eaLnBrk="0" hangingPunct="0">
              <a:spcBef>
                <a:spcPct val="30000"/>
              </a:spcBef>
              <a:defRPr sz="1200">
                <a:solidFill>
                  <a:schemeClr val="tx1"/>
                </a:solidFill>
                <a:latin typeface="Calibri" panose="020F0502020204030204" pitchFamily="34" charset="0"/>
              </a:defRPr>
            </a:lvl3pPr>
            <a:lvl4pPr marL="1600200" indent="-228600" algn="l" rtl="0" eaLnBrk="0" hangingPunct="0">
              <a:spcBef>
                <a:spcPct val="30000"/>
              </a:spcBef>
              <a:defRPr sz="1200">
                <a:solidFill>
                  <a:schemeClr val="tx1"/>
                </a:solidFill>
                <a:latin typeface="Calibri" panose="020F0502020204030204" pitchFamily="34" charset="0"/>
              </a:defRPr>
            </a:lvl4pPr>
            <a:lvl5pPr marL="2057400" indent="-228600" algn="l" rtl="0" eaLnBrk="0" hangingPunct="0">
              <a:spcBef>
                <a:spcPct val="30000"/>
              </a:spcBef>
              <a:defRPr sz="1200">
                <a:solidFill>
                  <a:schemeClr val="tx1"/>
                </a:solidFill>
                <a:latin typeface="Calibri" panose="020F0502020204030204" pitchFamily="34" charset="0"/>
              </a:defRPr>
            </a:lvl5pPr>
            <a:lvl6pPr marL="2514600" indent="-228600" algn="l" rtl="0" eaLnBrk="0" fontAlgn="base" hangingPunct="0">
              <a:spcBef>
                <a:spcPct val="30000"/>
              </a:spcBef>
              <a:spcAft>
                <a:spcPct val="0"/>
              </a:spcAft>
              <a:defRPr sz="1200">
                <a:solidFill>
                  <a:schemeClr val="tx1"/>
                </a:solidFill>
                <a:latin typeface="Calibri" panose="020F0502020204030204" pitchFamily="34" charset="0"/>
              </a:defRPr>
            </a:lvl6pPr>
            <a:lvl7pPr marL="2971800" indent="-228600" algn="l" rtl="0" eaLnBrk="0" fontAlgn="base" hangingPunct="0">
              <a:spcBef>
                <a:spcPct val="30000"/>
              </a:spcBef>
              <a:spcAft>
                <a:spcPct val="0"/>
              </a:spcAft>
              <a:defRPr sz="1200">
                <a:solidFill>
                  <a:schemeClr val="tx1"/>
                </a:solidFill>
                <a:latin typeface="Calibri" panose="020F0502020204030204" pitchFamily="34" charset="0"/>
              </a:defRPr>
            </a:lvl7pPr>
            <a:lvl8pPr marL="3429000" indent="-228600" algn="l" rtl="0" eaLnBrk="0" fontAlgn="base" hangingPunct="0">
              <a:spcBef>
                <a:spcPct val="30000"/>
              </a:spcBef>
              <a:spcAft>
                <a:spcPct val="0"/>
              </a:spcAft>
              <a:defRPr sz="1200">
                <a:solidFill>
                  <a:schemeClr val="tx1"/>
                </a:solidFill>
                <a:latin typeface="Calibri" panose="020F0502020204030204" pitchFamily="34" charset="0"/>
              </a:defRPr>
            </a:lvl8pPr>
            <a:lvl9pPr marL="3886200" indent="-228600" algn="l" rtl="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05F3AD45-546B-4B9F-B10F-4C477821C84A}" type="slidenum">
              <a:rPr lang="ar-SA" altLang="ar-SA"/>
              <a:pPr algn="r" eaLnBrk="1" hangingPunct="1">
                <a:spcBef>
                  <a:spcPct val="0"/>
                </a:spcBef>
              </a:pPr>
              <a:t>11</a:t>
            </a:fld>
            <a:endParaRPr lang="en-US" altLang="ar-SA"/>
          </a:p>
        </p:txBody>
      </p:sp>
    </p:spTree>
    <p:extLst>
      <p:ext uri="{BB962C8B-B14F-4D97-AF65-F5344CB8AC3E}">
        <p14:creationId xmlns:p14="http://schemas.microsoft.com/office/powerpoint/2010/main" val="21785514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ar-SA"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hangingPunct="0">
              <a:spcBef>
                <a:spcPct val="30000"/>
              </a:spcBef>
              <a:defRPr sz="1200">
                <a:solidFill>
                  <a:schemeClr val="tx1"/>
                </a:solidFill>
                <a:latin typeface="Calibri" panose="020F0502020204030204" pitchFamily="34" charset="0"/>
              </a:defRPr>
            </a:lvl1pPr>
            <a:lvl2pPr marL="742950" indent="-285750" algn="l" rtl="0" eaLnBrk="0" hangingPunct="0">
              <a:spcBef>
                <a:spcPct val="30000"/>
              </a:spcBef>
              <a:defRPr sz="1200">
                <a:solidFill>
                  <a:schemeClr val="tx1"/>
                </a:solidFill>
                <a:latin typeface="Calibri" panose="020F0502020204030204" pitchFamily="34" charset="0"/>
              </a:defRPr>
            </a:lvl2pPr>
            <a:lvl3pPr marL="1143000" indent="-228600" algn="l" rtl="0" eaLnBrk="0" hangingPunct="0">
              <a:spcBef>
                <a:spcPct val="30000"/>
              </a:spcBef>
              <a:defRPr sz="1200">
                <a:solidFill>
                  <a:schemeClr val="tx1"/>
                </a:solidFill>
                <a:latin typeface="Calibri" panose="020F0502020204030204" pitchFamily="34" charset="0"/>
              </a:defRPr>
            </a:lvl3pPr>
            <a:lvl4pPr marL="1600200" indent="-228600" algn="l" rtl="0" eaLnBrk="0" hangingPunct="0">
              <a:spcBef>
                <a:spcPct val="30000"/>
              </a:spcBef>
              <a:defRPr sz="1200">
                <a:solidFill>
                  <a:schemeClr val="tx1"/>
                </a:solidFill>
                <a:latin typeface="Calibri" panose="020F0502020204030204" pitchFamily="34" charset="0"/>
              </a:defRPr>
            </a:lvl4pPr>
            <a:lvl5pPr marL="2057400" indent="-228600" algn="l" rtl="0" eaLnBrk="0" hangingPunct="0">
              <a:spcBef>
                <a:spcPct val="30000"/>
              </a:spcBef>
              <a:defRPr sz="1200">
                <a:solidFill>
                  <a:schemeClr val="tx1"/>
                </a:solidFill>
                <a:latin typeface="Calibri" panose="020F0502020204030204" pitchFamily="34" charset="0"/>
              </a:defRPr>
            </a:lvl5pPr>
            <a:lvl6pPr marL="2514600" indent="-228600" algn="l" rtl="0" eaLnBrk="0" fontAlgn="base" hangingPunct="0">
              <a:spcBef>
                <a:spcPct val="30000"/>
              </a:spcBef>
              <a:spcAft>
                <a:spcPct val="0"/>
              </a:spcAft>
              <a:defRPr sz="1200">
                <a:solidFill>
                  <a:schemeClr val="tx1"/>
                </a:solidFill>
                <a:latin typeface="Calibri" panose="020F0502020204030204" pitchFamily="34" charset="0"/>
              </a:defRPr>
            </a:lvl6pPr>
            <a:lvl7pPr marL="2971800" indent="-228600" algn="l" rtl="0" eaLnBrk="0" fontAlgn="base" hangingPunct="0">
              <a:spcBef>
                <a:spcPct val="30000"/>
              </a:spcBef>
              <a:spcAft>
                <a:spcPct val="0"/>
              </a:spcAft>
              <a:defRPr sz="1200">
                <a:solidFill>
                  <a:schemeClr val="tx1"/>
                </a:solidFill>
                <a:latin typeface="Calibri" panose="020F0502020204030204" pitchFamily="34" charset="0"/>
              </a:defRPr>
            </a:lvl7pPr>
            <a:lvl8pPr marL="3429000" indent="-228600" algn="l" rtl="0" eaLnBrk="0" fontAlgn="base" hangingPunct="0">
              <a:spcBef>
                <a:spcPct val="30000"/>
              </a:spcBef>
              <a:spcAft>
                <a:spcPct val="0"/>
              </a:spcAft>
              <a:defRPr sz="1200">
                <a:solidFill>
                  <a:schemeClr val="tx1"/>
                </a:solidFill>
                <a:latin typeface="Calibri" panose="020F0502020204030204" pitchFamily="34" charset="0"/>
              </a:defRPr>
            </a:lvl8pPr>
            <a:lvl9pPr marL="3886200" indent="-228600" algn="l" rtl="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05F3AD45-546B-4B9F-B10F-4C477821C84A}" type="slidenum">
              <a:rPr lang="ar-SA" altLang="ar-SA"/>
              <a:pPr algn="r" eaLnBrk="1" hangingPunct="1">
                <a:spcBef>
                  <a:spcPct val="0"/>
                </a:spcBef>
              </a:pPr>
              <a:t>12</a:t>
            </a:fld>
            <a:endParaRPr lang="en-US" altLang="ar-SA"/>
          </a:p>
        </p:txBody>
      </p:sp>
    </p:spTree>
    <p:extLst>
      <p:ext uri="{BB962C8B-B14F-4D97-AF65-F5344CB8AC3E}">
        <p14:creationId xmlns:p14="http://schemas.microsoft.com/office/powerpoint/2010/main" val="4274238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CA46E7BF-6A2C-421E-B1A0-C18C5F8CEC4F}" type="datetimeFigureOut">
              <a:rPr lang="ar-SA" smtClean="0"/>
              <a:pPr/>
              <a:t>08/01/41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175B2C6-BCC5-4DBD-9422-D0E0EBA7E40D}" type="slidenum">
              <a:rPr lang="ar-SA" smtClean="0"/>
              <a:pPr/>
              <a:t>‹#›</a:t>
            </a:fld>
            <a:endParaRPr lang="ar-SA"/>
          </a:p>
        </p:txBody>
      </p:sp>
    </p:spTree>
    <p:extLst>
      <p:ext uri="{BB962C8B-B14F-4D97-AF65-F5344CB8AC3E}">
        <p14:creationId xmlns:p14="http://schemas.microsoft.com/office/powerpoint/2010/main" val="3825972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A46E7BF-6A2C-421E-B1A0-C18C5F8CEC4F}" type="datetimeFigureOut">
              <a:rPr lang="ar-SA" smtClean="0"/>
              <a:pPr/>
              <a:t>08/01/41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175B2C6-BCC5-4DBD-9422-D0E0EBA7E40D}" type="slidenum">
              <a:rPr lang="ar-SA" smtClean="0"/>
              <a:pPr/>
              <a:t>‹#›</a:t>
            </a:fld>
            <a:endParaRPr lang="ar-SA"/>
          </a:p>
        </p:txBody>
      </p:sp>
    </p:spTree>
    <p:extLst>
      <p:ext uri="{BB962C8B-B14F-4D97-AF65-F5344CB8AC3E}">
        <p14:creationId xmlns:p14="http://schemas.microsoft.com/office/powerpoint/2010/main" val="3437464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A46E7BF-6A2C-421E-B1A0-C18C5F8CEC4F}" type="datetimeFigureOut">
              <a:rPr lang="ar-SA" smtClean="0"/>
              <a:pPr/>
              <a:t>08/01/41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175B2C6-BCC5-4DBD-9422-D0E0EBA7E40D}" type="slidenum">
              <a:rPr lang="ar-SA" smtClean="0"/>
              <a:pPr/>
              <a:t>‹#›</a:t>
            </a:fld>
            <a:endParaRPr lang="ar-SA"/>
          </a:p>
        </p:txBody>
      </p:sp>
    </p:spTree>
    <p:extLst>
      <p:ext uri="{BB962C8B-B14F-4D97-AF65-F5344CB8AC3E}">
        <p14:creationId xmlns:p14="http://schemas.microsoft.com/office/powerpoint/2010/main" val="32966182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4" name="Rectangle 9"/>
          <p:cNvSpPr/>
          <p:nvPr/>
        </p:nvSpPr>
        <p:spPr>
          <a:xfrm>
            <a:off x="11599985" y="280989"/>
            <a:ext cx="375138" cy="555625"/>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sz="1800" dirty="0"/>
          </a:p>
        </p:txBody>
      </p:sp>
      <p:sp>
        <p:nvSpPr>
          <p:cNvPr id="5" name="Rectangle 12"/>
          <p:cNvSpPr/>
          <p:nvPr/>
        </p:nvSpPr>
        <p:spPr>
          <a:xfrm>
            <a:off x="11599985" y="1"/>
            <a:ext cx="375138"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sz="1800" dirty="0"/>
          </a:p>
        </p:txBody>
      </p:sp>
      <p:sp>
        <p:nvSpPr>
          <p:cNvPr id="6" name="Rectangle 11"/>
          <p:cNvSpPr>
            <a:spLocks noChangeArrowheads="1"/>
          </p:cNvSpPr>
          <p:nvPr userDrawn="1"/>
        </p:nvSpPr>
        <p:spPr bwMode="auto">
          <a:xfrm>
            <a:off x="6002215" y="6367464"/>
            <a:ext cx="68159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eaLnBrk="1" hangingPunct="1"/>
            <a:r>
              <a:rPr lang="en-US" altLang="ar-SA" sz="1600">
                <a:solidFill>
                  <a:schemeClr val="bg1"/>
                </a:solidFill>
                <a:latin typeface="Calibri" panose="020F0502020204030204" pitchFamily="34" charset="0"/>
              </a:rPr>
              <a:t>[        ]</a:t>
            </a:r>
          </a:p>
        </p:txBody>
      </p:sp>
      <p:cxnSp>
        <p:nvCxnSpPr>
          <p:cNvPr id="7" name="Straight Connector 11"/>
          <p:cNvCxnSpPr/>
          <p:nvPr userDrawn="1"/>
        </p:nvCxnSpPr>
        <p:spPr>
          <a:xfrm>
            <a:off x="511908" y="830263"/>
            <a:ext cx="11441723" cy="635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lstStyle>
            <a:lvl1pPr algn="r">
              <a:buFont typeface="Arial" pitchFamily="34" charset="0"/>
              <a:buNone/>
              <a:defRPr>
                <a:solidFill>
                  <a:srgbClr val="013E36"/>
                </a:solidFill>
              </a:defRPr>
            </a:lvl1pPr>
            <a:lvl2pPr algn="r">
              <a:buFont typeface="Arial" pitchFamily="34" charset="0"/>
              <a:buNone/>
              <a:defRPr>
                <a:solidFill>
                  <a:srgbClr val="013E36"/>
                </a:solidFill>
              </a:defRPr>
            </a:lvl2pPr>
            <a:lvl3pPr algn="r">
              <a:buFont typeface="Arial" pitchFamily="34" charset="0"/>
              <a:buNone/>
              <a:defRPr>
                <a:solidFill>
                  <a:srgbClr val="013E36"/>
                </a:solidFill>
              </a:defRPr>
            </a:lvl3pPr>
            <a:lvl4pPr algn="r">
              <a:buFont typeface="Arial" pitchFamily="34" charset="0"/>
              <a:buNone/>
              <a:defRPr>
                <a:solidFill>
                  <a:srgbClr val="013E36"/>
                </a:solidFill>
              </a:defRPr>
            </a:lvl4pPr>
            <a:lvl5pPr algn="r">
              <a:buFont typeface="Arial" pitchFamily="34" charset="0"/>
              <a:buNone/>
              <a:defRPr>
                <a:solidFill>
                  <a:srgbClr val="013E36"/>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dirty="0" smtClean="0"/>
          </a:p>
        </p:txBody>
      </p:sp>
      <p:sp>
        <p:nvSpPr>
          <p:cNvPr id="8" name="Slide Number Placeholder 5"/>
          <p:cNvSpPr>
            <a:spLocks noGrp="1"/>
          </p:cNvSpPr>
          <p:nvPr>
            <p:ph type="sldNum" sz="quarter" idx="10"/>
          </p:nvPr>
        </p:nvSpPr>
        <p:spPr>
          <a:xfrm>
            <a:off x="6123354" y="6356351"/>
            <a:ext cx="593969" cy="365125"/>
          </a:xfrm>
        </p:spPr>
        <p:txBody>
          <a:bodyPr/>
          <a:lstStyle>
            <a:lvl1pPr algn="ctr">
              <a:defRPr smtClean="0">
                <a:cs typeface="Arial" panose="020B0604020202020204" pitchFamily="34" charset="0"/>
              </a:defRPr>
            </a:lvl1pPr>
          </a:lstStyle>
          <a:p>
            <a:fld id="{A74F2469-929F-4E59-9082-ADE741EC2FDC}" type="slidenum">
              <a:rPr lang="ar-SA" altLang="ar-SA"/>
              <a:pPr/>
              <a:t>‹#›</a:t>
            </a:fld>
            <a:endParaRPr lang="en-US" altLang="ar-SA"/>
          </a:p>
        </p:txBody>
      </p:sp>
    </p:spTree>
    <p:extLst>
      <p:ext uri="{BB962C8B-B14F-4D97-AF65-F5344CB8AC3E}">
        <p14:creationId xmlns:p14="http://schemas.microsoft.com/office/powerpoint/2010/main" val="4051547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A46E7BF-6A2C-421E-B1A0-C18C5F8CEC4F}" type="datetimeFigureOut">
              <a:rPr lang="ar-SA" smtClean="0"/>
              <a:pPr/>
              <a:t>08/01/41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175B2C6-BCC5-4DBD-9422-D0E0EBA7E40D}" type="slidenum">
              <a:rPr lang="ar-SA" smtClean="0"/>
              <a:pPr/>
              <a:t>‹#›</a:t>
            </a:fld>
            <a:endParaRPr lang="ar-SA"/>
          </a:p>
        </p:txBody>
      </p:sp>
    </p:spTree>
    <p:extLst>
      <p:ext uri="{BB962C8B-B14F-4D97-AF65-F5344CB8AC3E}">
        <p14:creationId xmlns:p14="http://schemas.microsoft.com/office/powerpoint/2010/main" val="1773586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A46E7BF-6A2C-421E-B1A0-C18C5F8CEC4F}" type="datetimeFigureOut">
              <a:rPr lang="ar-SA" smtClean="0"/>
              <a:pPr/>
              <a:t>08/01/41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175B2C6-BCC5-4DBD-9422-D0E0EBA7E40D}" type="slidenum">
              <a:rPr lang="ar-SA" smtClean="0"/>
              <a:pPr/>
              <a:t>‹#›</a:t>
            </a:fld>
            <a:endParaRPr lang="ar-SA"/>
          </a:p>
        </p:txBody>
      </p:sp>
    </p:spTree>
    <p:extLst>
      <p:ext uri="{BB962C8B-B14F-4D97-AF65-F5344CB8AC3E}">
        <p14:creationId xmlns:p14="http://schemas.microsoft.com/office/powerpoint/2010/main" val="329889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CA46E7BF-6A2C-421E-B1A0-C18C5F8CEC4F}" type="datetimeFigureOut">
              <a:rPr lang="ar-SA" smtClean="0"/>
              <a:pPr/>
              <a:t>08/01/41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175B2C6-BCC5-4DBD-9422-D0E0EBA7E40D}" type="slidenum">
              <a:rPr lang="ar-SA" smtClean="0"/>
              <a:pPr/>
              <a:t>‹#›</a:t>
            </a:fld>
            <a:endParaRPr lang="ar-SA"/>
          </a:p>
        </p:txBody>
      </p:sp>
    </p:spTree>
    <p:extLst>
      <p:ext uri="{BB962C8B-B14F-4D97-AF65-F5344CB8AC3E}">
        <p14:creationId xmlns:p14="http://schemas.microsoft.com/office/powerpoint/2010/main" val="860178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CA46E7BF-6A2C-421E-B1A0-C18C5F8CEC4F}" type="datetimeFigureOut">
              <a:rPr lang="ar-SA" smtClean="0"/>
              <a:pPr/>
              <a:t>08/01/41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2175B2C6-BCC5-4DBD-9422-D0E0EBA7E40D}" type="slidenum">
              <a:rPr lang="ar-SA" smtClean="0"/>
              <a:pPr/>
              <a:t>‹#›</a:t>
            </a:fld>
            <a:endParaRPr lang="ar-SA"/>
          </a:p>
        </p:txBody>
      </p:sp>
    </p:spTree>
    <p:extLst>
      <p:ext uri="{BB962C8B-B14F-4D97-AF65-F5344CB8AC3E}">
        <p14:creationId xmlns:p14="http://schemas.microsoft.com/office/powerpoint/2010/main" val="3792722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CA46E7BF-6A2C-421E-B1A0-C18C5F8CEC4F}" type="datetimeFigureOut">
              <a:rPr lang="ar-SA" smtClean="0"/>
              <a:pPr/>
              <a:t>08/01/41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2175B2C6-BCC5-4DBD-9422-D0E0EBA7E40D}" type="slidenum">
              <a:rPr lang="ar-SA" smtClean="0"/>
              <a:pPr/>
              <a:t>‹#›</a:t>
            </a:fld>
            <a:endParaRPr lang="ar-SA"/>
          </a:p>
        </p:txBody>
      </p:sp>
    </p:spTree>
    <p:extLst>
      <p:ext uri="{BB962C8B-B14F-4D97-AF65-F5344CB8AC3E}">
        <p14:creationId xmlns:p14="http://schemas.microsoft.com/office/powerpoint/2010/main" val="3934550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A46E7BF-6A2C-421E-B1A0-C18C5F8CEC4F}" type="datetimeFigureOut">
              <a:rPr lang="ar-SA" smtClean="0"/>
              <a:pPr/>
              <a:t>08/01/41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2175B2C6-BCC5-4DBD-9422-D0E0EBA7E40D}" type="slidenum">
              <a:rPr lang="ar-SA" smtClean="0"/>
              <a:pPr/>
              <a:t>‹#›</a:t>
            </a:fld>
            <a:endParaRPr lang="ar-SA"/>
          </a:p>
        </p:txBody>
      </p:sp>
    </p:spTree>
    <p:extLst>
      <p:ext uri="{BB962C8B-B14F-4D97-AF65-F5344CB8AC3E}">
        <p14:creationId xmlns:p14="http://schemas.microsoft.com/office/powerpoint/2010/main" val="2108127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A46E7BF-6A2C-421E-B1A0-C18C5F8CEC4F}" type="datetimeFigureOut">
              <a:rPr lang="ar-SA" smtClean="0"/>
              <a:pPr/>
              <a:t>08/01/41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175B2C6-BCC5-4DBD-9422-D0E0EBA7E40D}" type="slidenum">
              <a:rPr lang="ar-SA" smtClean="0"/>
              <a:pPr/>
              <a:t>‹#›</a:t>
            </a:fld>
            <a:endParaRPr lang="ar-SA"/>
          </a:p>
        </p:txBody>
      </p:sp>
    </p:spTree>
    <p:extLst>
      <p:ext uri="{BB962C8B-B14F-4D97-AF65-F5344CB8AC3E}">
        <p14:creationId xmlns:p14="http://schemas.microsoft.com/office/powerpoint/2010/main" val="2974863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A46E7BF-6A2C-421E-B1A0-C18C5F8CEC4F}" type="datetimeFigureOut">
              <a:rPr lang="ar-SA" smtClean="0"/>
              <a:pPr/>
              <a:t>08/01/41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175B2C6-BCC5-4DBD-9422-D0E0EBA7E40D}" type="slidenum">
              <a:rPr lang="ar-SA" smtClean="0"/>
              <a:pPr/>
              <a:t>‹#›</a:t>
            </a:fld>
            <a:endParaRPr lang="ar-SA"/>
          </a:p>
        </p:txBody>
      </p:sp>
    </p:spTree>
    <p:extLst>
      <p:ext uri="{BB962C8B-B14F-4D97-AF65-F5344CB8AC3E}">
        <p14:creationId xmlns:p14="http://schemas.microsoft.com/office/powerpoint/2010/main" val="1492827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A46E7BF-6A2C-421E-B1A0-C18C5F8CEC4F}" type="datetimeFigureOut">
              <a:rPr lang="ar-SA" smtClean="0"/>
              <a:pPr/>
              <a:t>08/01/41</a:t>
            </a:fld>
            <a:endParaRPr lang="ar-SA"/>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175B2C6-BCC5-4DBD-9422-D0E0EBA7E40D}" type="slidenum">
              <a:rPr lang="ar-SA" smtClean="0"/>
              <a:pPr/>
              <a:t>‹#›</a:t>
            </a:fld>
            <a:endParaRPr lang="ar-SA"/>
          </a:p>
        </p:txBody>
      </p:sp>
    </p:spTree>
    <p:extLst>
      <p:ext uri="{BB962C8B-B14F-4D97-AF65-F5344CB8AC3E}">
        <p14:creationId xmlns:p14="http://schemas.microsoft.com/office/powerpoint/2010/main" val="19141464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1" anchor="t" anchorCtr="0" compatLnSpc="1">
            <a:prstTxWarp prst="textNoShape">
              <a:avLst/>
            </a:prstTxWarp>
            <a:normAutofit/>
          </a:bodyPr>
          <a:lstStyle/>
          <a:p>
            <a:pPr eaLnBrk="1" hangingPunct="1"/>
            <a:endParaRPr lang="ar-SA" altLang="ar-SA" smtClean="0">
              <a:solidFill>
                <a:srgbClr val="376092"/>
              </a:solidFill>
              <a:cs typeface="Arial" panose="020B0604020202020204" pitchFamily="34" charset="0"/>
            </a:endParaRPr>
          </a:p>
        </p:txBody>
      </p:sp>
      <p:sp>
        <p:nvSpPr>
          <p:cNvPr id="3" name="Subtitle 2"/>
          <p:cNvSpPr>
            <a:spLocks noGrp="1"/>
          </p:cNvSpPr>
          <p:nvPr>
            <p:ph type="subTitle" idx="1"/>
          </p:nvPr>
        </p:nvSpPr>
        <p:spPr/>
        <p:txBody>
          <a:bodyPr rtlCol="0">
            <a:normAutofit/>
          </a:bodyPr>
          <a:lstStyle/>
          <a:p>
            <a:pPr>
              <a:defRPr/>
            </a:pPr>
            <a:endParaRPr lang="en-US" dirty="0" smtClean="0">
              <a:cs typeface="+mn-cs"/>
            </a:endParaRPr>
          </a:p>
        </p:txBody>
      </p:sp>
      <p:sp>
        <p:nvSpPr>
          <p:cNvPr id="1331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05A3D3E9-F163-4E0E-9396-A427B18E59E0}" type="slidenum">
              <a:rPr lang="ar-SA" altLang="ar-SA" sz="1200">
                <a:solidFill>
                  <a:schemeClr val="bg1"/>
                </a:solidFill>
              </a:rPr>
              <a:pPr eaLnBrk="1" hangingPunct="1">
                <a:spcBef>
                  <a:spcPct val="0"/>
                </a:spcBef>
                <a:buFontTx/>
                <a:buNone/>
              </a:pPr>
              <a:t>1</a:t>
            </a:fld>
            <a:endParaRPr lang="en-US" altLang="ar-SA" sz="1200">
              <a:solidFill>
                <a:schemeClr val="bg1"/>
              </a:solidFill>
            </a:endParaRPr>
          </a:p>
        </p:txBody>
      </p:sp>
      <p:sp>
        <p:nvSpPr>
          <p:cNvPr id="5" name="Rectangle 4"/>
          <p:cNvSpPr/>
          <p:nvPr/>
        </p:nvSpPr>
        <p:spPr>
          <a:xfrm>
            <a:off x="1143000" y="0"/>
            <a:ext cx="990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284287" y="291309"/>
            <a:ext cx="9906000" cy="5053388"/>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13319" name="Subtitle 2"/>
          <p:cNvSpPr txBox="1">
            <a:spLocks/>
          </p:cNvSpPr>
          <p:nvPr/>
        </p:nvSpPr>
        <p:spPr bwMode="auto">
          <a:xfrm>
            <a:off x="7164387" y="5526673"/>
            <a:ext cx="408305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algn="ctr" eaLnBrk="1" hangingPunct="1">
              <a:buFont typeface="Arial" panose="020B0604020202020204" pitchFamily="34" charset="0"/>
              <a:buNone/>
            </a:pPr>
            <a:r>
              <a:rPr lang="ar-SA" altLang="ar-SA" sz="2400" b="1" dirty="0"/>
              <a:t>جامعة تبوك</a:t>
            </a:r>
          </a:p>
          <a:p>
            <a:pPr algn="ctr" eaLnBrk="1" hangingPunct="1">
              <a:buNone/>
            </a:pPr>
            <a:r>
              <a:rPr lang="ar-SA" sz="2400" b="1" u="sng" dirty="0">
                <a:effectLst>
                  <a:outerShdw blurRad="38100" dist="38100" dir="2700000" algn="tl">
                    <a:srgbClr val="000000">
                      <a:alpha val="43137"/>
                    </a:srgbClr>
                  </a:outerShdw>
                </a:effectLst>
              </a:rPr>
              <a:t>كلية إدارة الأعمال</a:t>
            </a:r>
            <a:endParaRPr lang="en-US" sz="2400" b="1" u="sng" dirty="0">
              <a:effectLst>
                <a:outerShdw blurRad="38100" dist="38100" dir="2700000" algn="tl">
                  <a:srgbClr val="000000">
                    <a:alpha val="43137"/>
                  </a:srgbClr>
                </a:outerShdw>
              </a:effectLst>
            </a:endParaRPr>
          </a:p>
          <a:p>
            <a:pPr algn="ctr" eaLnBrk="1" hangingPunct="1">
              <a:buFont typeface="Arial" panose="020B0604020202020204" pitchFamily="34" charset="0"/>
              <a:buNone/>
            </a:pPr>
            <a:endParaRPr lang="en-US" altLang="ar-SA" sz="2400" dirty="0"/>
          </a:p>
        </p:txBody>
      </p:sp>
      <p:sp>
        <p:nvSpPr>
          <p:cNvPr id="11" name="Freeform 10"/>
          <p:cNvSpPr/>
          <p:nvPr/>
        </p:nvSpPr>
        <p:spPr>
          <a:xfrm>
            <a:off x="1143000" y="2667000"/>
            <a:ext cx="6091238" cy="1447800"/>
          </a:xfrm>
          <a:custGeom>
            <a:avLst/>
            <a:gdLst>
              <a:gd name="connsiteX0" fmla="*/ 0 w 6814457"/>
              <a:gd name="connsiteY0" fmla="*/ 723900 h 1447800"/>
              <a:gd name="connsiteX1" fmla="*/ 212026 w 6814457"/>
              <a:gd name="connsiteY1" fmla="*/ 212025 h 1447800"/>
              <a:gd name="connsiteX2" fmla="*/ 723901 w 6814457"/>
              <a:gd name="connsiteY2" fmla="*/ 0 h 1447800"/>
              <a:gd name="connsiteX3" fmla="*/ 6090557 w 6814457"/>
              <a:gd name="connsiteY3" fmla="*/ 0 h 1447800"/>
              <a:gd name="connsiteX4" fmla="*/ 6602432 w 6814457"/>
              <a:gd name="connsiteY4" fmla="*/ 212026 h 1447800"/>
              <a:gd name="connsiteX5" fmla="*/ 6814457 w 6814457"/>
              <a:gd name="connsiteY5" fmla="*/ 723901 h 1447800"/>
              <a:gd name="connsiteX6" fmla="*/ 6814457 w 6814457"/>
              <a:gd name="connsiteY6" fmla="*/ 723900 h 1447800"/>
              <a:gd name="connsiteX7" fmla="*/ 6602431 w 6814457"/>
              <a:gd name="connsiteY7" fmla="*/ 1235775 h 1447800"/>
              <a:gd name="connsiteX8" fmla="*/ 6090556 w 6814457"/>
              <a:gd name="connsiteY8" fmla="*/ 1447800 h 1447800"/>
              <a:gd name="connsiteX9" fmla="*/ 723900 w 6814457"/>
              <a:gd name="connsiteY9" fmla="*/ 1447800 h 1447800"/>
              <a:gd name="connsiteX10" fmla="*/ 212025 w 6814457"/>
              <a:gd name="connsiteY10" fmla="*/ 1235774 h 1447800"/>
              <a:gd name="connsiteX11" fmla="*/ 0 w 6814457"/>
              <a:gd name="connsiteY11" fmla="*/ 723899 h 1447800"/>
              <a:gd name="connsiteX12" fmla="*/ 0 w 6814457"/>
              <a:gd name="connsiteY12" fmla="*/ 723900 h 1447800"/>
              <a:gd name="connsiteX0" fmla="*/ 291192 w 7105649"/>
              <a:gd name="connsiteY0" fmla="*/ 723900 h 1447800"/>
              <a:gd name="connsiteX1" fmla="*/ 1015093 w 7105649"/>
              <a:gd name="connsiteY1" fmla="*/ 0 h 1447800"/>
              <a:gd name="connsiteX2" fmla="*/ 6381749 w 7105649"/>
              <a:gd name="connsiteY2" fmla="*/ 0 h 1447800"/>
              <a:gd name="connsiteX3" fmla="*/ 6893624 w 7105649"/>
              <a:gd name="connsiteY3" fmla="*/ 212026 h 1447800"/>
              <a:gd name="connsiteX4" fmla="*/ 7105649 w 7105649"/>
              <a:gd name="connsiteY4" fmla="*/ 723901 h 1447800"/>
              <a:gd name="connsiteX5" fmla="*/ 7105649 w 7105649"/>
              <a:gd name="connsiteY5" fmla="*/ 723900 h 1447800"/>
              <a:gd name="connsiteX6" fmla="*/ 6893623 w 7105649"/>
              <a:gd name="connsiteY6" fmla="*/ 1235775 h 1447800"/>
              <a:gd name="connsiteX7" fmla="*/ 6381748 w 7105649"/>
              <a:gd name="connsiteY7" fmla="*/ 1447800 h 1447800"/>
              <a:gd name="connsiteX8" fmla="*/ 1015092 w 7105649"/>
              <a:gd name="connsiteY8" fmla="*/ 1447800 h 1447800"/>
              <a:gd name="connsiteX9" fmla="*/ 503217 w 7105649"/>
              <a:gd name="connsiteY9" fmla="*/ 1235774 h 1447800"/>
              <a:gd name="connsiteX10" fmla="*/ 291192 w 7105649"/>
              <a:gd name="connsiteY10" fmla="*/ 723899 h 1447800"/>
              <a:gd name="connsiteX11" fmla="*/ 291192 w 7105649"/>
              <a:gd name="connsiteY11" fmla="*/ 723900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212025 w 6814457"/>
              <a:gd name="connsiteY9" fmla="*/ 1235774 h 1447800"/>
              <a:gd name="connsiteX10" fmla="*/ 0 w 6814457"/>
              <a:gd name="connsiteY10" fmla="*/ 723899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303465 w 6814457"/>
              <a:gd name="connsiteY9" fmla="*/ 1327214 h 1447800"/>
              <a:gd name="connsiteX0" fmla="*/ 420436 w 6510992"/>
              <a:gd name="connsiteY0" fmla="*/ 0 h 1447800"/>
              <a:gd name="connsiteX1" fmla="*/ 5787092 w 6510992"/>
              <a:gd name="connsiteY1" fmla="*/ 0 h 1447800"/>
              <a:gd name="connsiteX2" fmla="*/ 6298967 w 6510992"/>
              <a:gd name="connsiteY2" fmla="*/ 212026 h 1447800"/>
              <a:gd name="connsiteX3" fmla="*/ 6510992 w 6510992"/>
              <a:gd name="connsiteY3" fmla="*/ 723901 h 1447800"/>
              <a:gd name="connsiteX4" fmla="*/ 6510992 w 6510992"/>
              <a:gd name="connsiteY4" fmla="*/ 723900 h 1447800"/>
              <a:gd name="connsiteX5" fmla="*/ 6298966 w 6510992"/>
              <a:gd name="connsiteY5" fmla="*/ 1235775 h 1447800"/>
              <a:gd name="connsiteX6" fmla="*/ 5787091 w 6510992"/>
              <a:gd name="connsiteY6" fmla="*/ 1447800 h 1447800"/>
              <a:gd name="connsiteX7" fmla="*/ 420435 w 6510992"/>
              <a:gd name="connsiteY7" fmla="*/ 1447800 h 1447800"/>
              <a:gd name="connsiteX8" fmla="*/ 0 w 6510992"/>
              <a:gd name="connsiteY8" fmla="*/ 1327214 h 1447800"/>
              <a:gd name="connsiteX0" fmla="*/ 1 w 6090557"/>
              <a:gd name="connsiteY0" fmla="*/ 0 h 1447800"/>
              <a:gd name="connsiteX1" fmla="*/ 5366657 w 6090557"/>
              <a:gd name="connsiteY1" fmla="*/ 0 h 1447800"/>
              <a:gd name="connsiteX2" fmla="*/ 5878532 w 6090557"/>
              <a:gd name="connsiteY2" fmla="*/ 212026 h 1447800"/>
              <a:gd name="connsiteX3" fmla="*/ 6090557 w 6090557"/>
              <a:gd name="connsiteY3" fmla="*/ 723901 h 1447800"/>
              <a:gd name="connsiteX4" fmla="*/ 6090557 w 6090557"/>
              <a:gd name="connsiteY4" fmla="*/ 723900 h 1447800"/>
              <a:gd name="connsiteX5" fmla="*/ 5878531 w 6090557"/>
              <a:gd name="connsiteY5" fmla="*/ 1235775 h 1447800"/>
              <a:gd name="connsiteX6" fmla="*/ 5366656 w 6090557"/>
              <a:gd name="connsiteY6" fmla="*/ 1447800 h 1447800"/>
              <a:gd name="connsiteX7" fmla="*/ 0 w 6090557"/>
              <a:gd name="connsiteY7" fmla="*/ 144780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0557" h="1447800">
                <a:moveTo>
                  <a:pt x="1" y="0"/>
                </a:moveTo>
                <a:lnTo>
                  <a:pt x="5366657" y="0"/>
                </a:lnTo>
                <a:cubicBezTo>
                  <a:pt x="5558647" y="0"/>
                  <a:pt x="5742774" y="76268"/>
                  <a:pt x="5878532" y="212026"/>
                </a:cubicBezTo>
                <a:cubicBezTo>
                  <a:pt x="6014289" y="347784"/>
                  <a:pt x="6090557" y="531911"/>
                  <a:pt x="6090557" y="723901"/>
                </a:cubicBezTo>
                <a:lnTo>
                  <a:pt x="6090557" y="723900"/>
                </a:lnTo>
                <a:cubicBezTo>
                  <a:pt x="6090557" y="915890"/>
                  <a:pt x="6014289" y="1100017"/>
                  <a:pt x="5878531" y="1235775"/>
                </a:cubicBezTo>
                <a:cubicBezTo>
                  <a:pt x="5742773" y="1371533"/>
                  <a:pt x="5558646" y="1447800"/>
                  <a:pt x="5366656" y="1447800"/>
                </a:cubicBezTo>
                <a:lnTo>
                  <a:pt x="0" y="1447800"/>
                </a:ln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lang="en-US" dirty="0"/>
          </a:p>
        </p:txBody>
      </p:sp>
      <p:sp>
        <p:nvSpPr>
          <p:cNvPr id="13322" name="Title 1"/>
          <p:cNvSpPr txBox="1">
            <a:spLocks/>
          </p:cNvSpPr>
          <p:nvPr/>
        </p:nvSpPr>
        <p:spPr bwMode="auto">
          <a:xfrm>
            <a:off x="1470025" y="1368424"/>
            <a:ext cx="5099050" cy="4851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algn="ctr" rtl="1" eaLnBrk="1" hangingPunct="1">
              <a:spcBef>
                <a:spcPct val="0"/>
              </a:spcBef>
              <a:buFontTx/>
              <a:buNone/>
            </a:pPr>
            <a:endParaRPr lang="ar-SA" altLang="ar-SA" sz="3700" b="1" dirty="0" smtClean="0">
              <a:solidFill>
                <a:srgbClr val="AD9968"/>
              </a:solidFill>
              <a:latin typeface="AYM Wadiy S_U normal."/>
              <a:cs typeface="Times New Roman" panose="02020603050405020304" pitchFamily="18" charset="0"/>
            </a:endParaRPr>
          </a:p>
          <a:p>
            <a:pPr algn="ctr" rtl="1" eaLnBrk="1" hangingPunct="1">
              <a:spcBef>
                <a:spcPct val="0"/>
              </a:spcBef>
              <a:buFontTx/>
              <a:buNone/>
            </a:pPr>
            <a:r>
              <a:rPr lang="ar-SA" altLang="ar-SA" sz="3700" b="1" dirty="0" smtClean="0">
                <a:solidFill>
                  <a:srgbClr val="AD9968"/>
                </a:solidFill>
                <a:latin typeface="AYM Wadiy S_U normal."/>
                <a:cs typeface="Times New Roman" panose="02020603050405020304" pitchFamily="18" charset="0"/>
              </a:rPr>
              <a:t>بحوث العمليات</a:t>
            </a:r>
          </a:p>
          <a:p>
            <a:pPr algn="ctr" rtl="1" eaLnBrk="1" hangingPunct="1">
              <a:spcBef>
                <a:spcPct val="0"/>
              </a:spcBef>
              <a:buFontTx/>
              <a:buNone/>
            </a:pPr>
            <a:r>
              <a:rPr lang="ar-SA" altLang="ar-SA" sz="3700" b="1" dirty="0" smtClean="0">
                <a:solidFill>
                  <a:srgbClr val="AD9968"/>
                </a:solidFill>
                <a:latin typeface="AYM Wadiy S_U normal."/>
                <a:cs typeface="Times New Roman" panose="02020603050405020304" pitchFamily="18" charset="0"/>
              </a:rPr>
              <a:t>النماذج والأساليب الكمية</a:t>
            </a:r>
            <a:endParaRPr lang="ar-SA" altLang="ar-SA" sz="3700" b="1" dirty="0">
              <a:solidFill>
                <a:srgbClr val="AD9968"/>
              </a:solidFill>
              <a:latin typeface="AYM Wadiy S_U normal."/>
              <a:cs typeface="Times New Roman" panose="02020603050405020304" pitchFamily="18" charset="0"/>
            </a:endParaRPr>
          </a:p>
          <a:p>
            <a:pPr algn="ctr" rtl="1" eaLnBrk="1" hangingPunct="1">
              <a:spcBef>
                <a:spcPct val="0"/>
              </a:spcBef>
              <a:buFontTx/>
              <a:buNone/>
            </a:pPr>
            <a:r>
              <a:rPr lang="ar-SA" altLang="ar-SA" sz="3700" b="1" dirty="0" smtClean="0">
                <a:solidFill>
                  <a:srgbClr val="AD9968"/>
                </a:solidFill>
                <a:latin typeface="AYM Wadiy S_U normal."/>
                <a:cs typeface="Times New Roman" panose="02020603050405020304" pitchFamily="18" charset="0"/>
              </a:rPr>
              <a:t>اعداد: </a:t>
            </a:r>
            <a:r>
              <a:rPr lang="ar-SA" altLang="ar-SA" sz="2800" b="1" dirty="0" smtClean="0">
                <a:solidFill>
                  <a:srgbClr val="7F7F7F"/>
                </a:solidFill>
                <a:cs typeface="Times New Roman" panose="02020603050405020304" pitchFamily="18" charset="0"/>
              </a:rPr>
              <a:t>أعضاء </a:t>
            </a:r>
            <a:r>
              <a:rPr lang="ar-SA" altLang="ar-SA" sz="2800" b="1" dirty="0">
                <a:solidFill>
                  <a:srgbClr val="7F7F7F"/>
                </a:solidFill>
                <a:cs typeface="Times New Roman" panose="02020603050405020304" pitchFamily="18" charset="0"/>
              </a:rPr>
              <a:t>هيئة التدريس المقرر</a:t>
            </a:r>
            <a:endParaRPr lang="en-US" altLang="ar-SA" sz="2800" b="1" dirty="0">
              <a:solidFill>
                <a:srgbClr val="7F7F7F"/>
              </a:solidFill>
              <a:cs typeface="Times New Roman" panose="02020603050405020304" pitchFamily="18" charset="0"/>
            </a:endParaRPr>
          </a:p>
        </p:txBody>
      </p:sp>
      <p:sp>
        <p:nvSpPr>
          <p:cNvPr id="13323" name="Slide Number Placeholder 10"/>
          <p:cNvSpPr txBox="1">
            <a:spLocks/>
          </p:cNvSpPr>
          <p:nvPr/>
        </p:nvSpPr>
        <p:spPr bwMode="auto">
          <a:xfrm>
            <a:off x="1524000" y="6405564"/>
            <a:ext cx="23114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DF045C0A-6B8F-4DC3-B1EE-2E698C48EA68}" type="slidenum">
              <a:rPr lang="ar-SA" altLang="ar-SA" sz="1200">
                <a:solidFill>
                  <a:schemeClr val="bg1"/>
                </a:solidFill>
              </a:rPr>
              <a:pPr eaLnBrk="1" hangingPunct="1">
                <a:spcBef>
                  <a:spcPct val="0"/>
                </a:spcBef>
                <a:buFontTx/>
                <a:buNone/>
              </a:pPr>
              <a:t>1</a:t>
            </a:fld>
            <a:endParaRPr lang="en-US" altLang="ar-SA" sz="1200">
              <a:solidFill>
                <a:schemeClr val="bg1"/>
              </a:solidFill>
            </a:endParaRPr>
          </a:p>
        </p:txBody>
      </p:sp>
      <p:sp>
        <p:nvSpPr>
          <p:cNvPr id="15" name="Subtitle 2"/>
          <p:cNvSpPr txBox="1">
            <a:spLocks/>
          </p:cNvSpPr>
          <p:nvPr/>
        </p:nvSpPr>
        <p:spPr bwMode="auto">
          <a:xfrm>
            <a:off x="6896100" y="5892801"/>
            <a:ext cx="4083050" cy="538163"/>
          </a:xfrm>
          <a:prstGeom prst="rect">
            <a:avLst/>
          </a:prstGeom>
          <a:noFill/>
          <a:ln w="9525">
            <a:noFill/>
            <a:miter lim="800000"/>
            <a:headEnd/>
            <a:tailEnd/>
          </a:ln>
        </p:spPr>
        <p:txBody>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pPr algn="ctr" rtl="0">
              <a:spcBef>
                <a:spcPct val="20000"/>
              </a:spcBef>
              <a:buFont typeface="Arial" pitchFamily="34" charset="0"/>
              <a:buNone/>
              <a:defRPr/>
            </a:pPr>
            <a:r>
              <a:rPr lang="ar-SA" sz="2400" dirty="0">
                <a:solidFill>
                  <a:srgbClr val="013E36"/>
                </a:solidFill>
                <a:latin typeface="Calibri" pitchFamily="34" charset="0"/>
              </a:rPr>
              <a:t>	</a:t>
            </a:r>
            <a:endParaRPr lang="en-US" sz="2400" dirty="0">
              <a:solidFill>
                <a:srgbClr val="013E36"/>
              </a:solidFill>
              <a:latin typeface="Calibri" pitchFamily="34" charset="0"/>
            </a:endParaRPr>
          </a:p>
        </p:txBody>
      </p:sp>
      <p:graphicFrame>
        <p:nvGraphicFramePr>
          <p:cNvPr id="2" name="كائن 1"/>
          <p:cNvGraphicFramePr>
            <a:graphicFrameLocks noChangeAspect="1"/>
          </p:cNvGraphicFramePr>
          <p:nvPr>
            <p:extLst>
              <p:ext uri="{D42A27DB-BD31-4B8C-83A1-F6EECF244321}">
                <p14:modId xmlns:p14="http://schemas.microsoft.com/office/powerpoint/2010/main" val="3758450786"/>
              </p:ext>
            </p:extLst>
          </p:nvPr>
        </p:nvGraphicFramePr>
        <p:xfrm>
          <a:off x="8166100" y="3632123"/>
          <a:ext cx="2171700" cy="1558128"/>
        </p:xfrm>
        <a:graphic>
          <a:graphicData uri="http://schemas.openxmlformats.org/presentationml/2006/ole">
            <mc:AlternateContent xmlns:mc="http://schemas.openxmlformats.org/markup-compatibility/2006">
              <mc:Choice xmlns:v="urn:schemas-microsoft-com:vml" Requires="v">
                <p:oleObj spid="_x0000_s1051" name="Picture" r:id="rId3" imgW="1568110" imgH="1328413" progId="StaticMetafile">
                  <p:embed/>
                </p:oleObj>
              </mc:Choice>
              <mc:Fallback>
                <p:oleObj name="Picture" r:id="rId3" imgW="1568110" imgH="1328413" progId="StaticMetafile">
                  <p:embed/>
                  <p:pic>
                    <p:nvPicPr>
                      <p:cNvPr id="0" name="Picture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66100" y="3632123"/>
                        <a:ext cx="2171700" cy="15581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3387867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bwMode="auto">
          <a:xfrm>
            <a:off x="6118225" y="6381750"/>
            <a:ext cx="482600" cy="287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986C6315-6224-4019-885B-FF73F5824E41}" type="slidenum">
              <a:rPr lang="ar-SA" altLang="ar-SA" sz="1200">
                <a:solidFill>
                  <a:schemeClr val="bg1"/>
                </a:solidFill>
              </a:rPr>
              <a:pPr eaLnBrk="1" hangingPunct="1">
                <a:spcBef>
                  <a:spcPct val="0"/>
                </a:spcBef>
                <a:buFontTx/>
                <a:buNone/>
              </a:pPr>
              <a:t>10</a:t>
            </a:fld>
            <a:endParaRPr lang="en-US" altLang="ar-SA" sz="1200">
              <a:solidFill>
                <a:schemeClr val="bg1"/>
              </a:solidFill>
            </a:endParaRPr>
          </a:p>
        </p:txBody>
      </p:sp>
      <p:sp>
        <p:nvSpPr>
          <p:cNvPr id="7" name="Text Box 2"/>
          <p:cNvSpPr txBox="1">
            <a:spLocks noChangeArrowheads="1"/>
          </p:cNvSpPr>
          <p:nvPr/>
        </p:nvSpPr>
        <p:spPr bwMode="auto">
          <a:xfrm>
            <a:off x="1651000" y="908050"/>
            <a:ext cx="8969377"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r>
              <a:rPr lang="en-US" altLang="en-US" sz="2200" b="1" u="sng" dirty="0" smtClean="0">
                <a:solidFill>
                  <a:srgbClr val="C00000"/>
                </a:solidFill>
                <a:latin typeface="Arial" panose="020B0604020202020204" pitchFamily="34" charset="0"/>
                <a:cs typeface="Traditional Arabic" panose="02020603050405020304" pitchFamily="18" charset="-78"/>
              </a:rPr>
              <a:t>7</a:t>
            </a:r>
            <a:r>
              <a:rPr lang="ar-SA" altLang="en-US" b="1" u="sng" dirty="0" smtClean="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مدخل التحليل الكمــــي:</a:t>
            </a: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p:txBody>
      </p:sp>
      <p:sp>
        <p:nvSpPr>
          <p:cNvPr id="8"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451822569"/>
              </p:ext>
            </p:extLst>
          </p:nvPr>
        </p:nvGraphicFramePr>
        <p:xfrm>
          <a:off x="1828800" y="1700214"/>
          <a:ext cx="8791576" cy="4840286"/>
        </p:xfrm>
        <a:graphic>
          <a:graphicData uri="http://schemas.openxmlformats.org/drawingml/2006/table">
            <a:tbl>
              <a:tblPr/>
              <a:tblGrid>
                <a:gridCol w="8791576"/>
              </a:tblGrid>
              <a:tr h="4840286">
                <a:tc>
                  <a:txBody>
                    <a:bodyPr/>
                    <a:lstStyle/>
                    <a:p>
                      <a:r>
                        <a:rPr lang="ar-SA" sz="2400" dirty="0" smtClean="0">
                          <a:solidFill>
                            <a:schemeClr val="accent1">
                              <a:lumMod val="50000"/>
                            </a:schemeClr>
                          </a:solidFill>
                        </a:rPr>
                        <a:t>2/إعداد النــــــموذج:</a:t>
                      </a:r>
                    </a:p>
                    <a:p>
                      <a:pPr>
                        <a:lnSpc>
                          <a:spcPct val="150000"/>
                        </a:lnSpc>
                      </a:pPr>
                      <a:r>
                        <a:rPr lang="ar-SA" sz="2400" dirty="0" smtClean="0">
                          <a:solidFill>
                            <a:schemeClr val="tx1">
                              <a:lumMod val="95000"/>
                              <a:lumOff val="5000"/>
                            </a:schemeClr>
                          </a:solidFill>
                        </a:rPr>
                        <a:t>بمجرد تحديد المشكلة التي سوف يتم تحليلها تبدأ الخطوة التالية وهي </a:t>
                      </a:r>
                      <a:r>
                        <a:rPr lang="ar-SA" sz="2400" dirty="0" smtClean="0">
                          <a:solidFill>
                            <a:srgbClr val="0070C0"/>
                          </a:solidFill>
                        </a:rPr>
                        <a:t>إعداد النموذج.</a:t>
                      </a:r>
                    </a:p>
                    <a:p>
                      <a:pPr>
                        <a:lnSpc>
                          <a:spcPct val="150000"/>
                        </a:lnSpc>
                      </a:pPr>
                      <a:r>
                        <a:rPr lang="ar-SA" sz="2400" dirty="0" smtClean="0">
                          <a:solidFill>
                            <a:srgbClr val="FF0000"/>
                          </a:solidFill>
                        </a:rPr>
                        <a:t>النموذج هو تعبير عن الموقف أو الواقع.</a:t>
                      </a:r>
                      <a:r>
                        <a:rPr lang="ar-SA" sz="2400" dirty="0" smtClean="0">
                          <a:solidFill>
                            <a:schemeClr val="tx1">
                              <a:lumMod val="95000"/>
                              <a:lumOff val="5000"/>
                            </a:schemeClr>
                          </a:solidFill>
                        </a:rPr>
                        <a:t>  وهناك العديد من أنواع النماذج التي سوف يتم شرحها لاحقا ومن أهمها النماذج الرياضية التي تعبر عن مجموعة من العلاقات الرياضية في شكل معادلات ومتباينات. ويحتوي كل نموذج رياضي على </a:t>
                      </a:r>
                      <a:r>
                        <a:rPr lang="ar-SA" sz="2400" dirty="0" smtClean="0">
                          <a:solidFill>
                            <a:srgbClr val="FF0000"/>
                          </a:solidFill>
                        </a:rPr>
                        <a:t>متغير</a:t>
                      </a:r>
                      <a:r>
                        <a:rPr lang="ar-SA" sz="2400" dirty="0" smtClean="0">
                          <a:solidFill>
                            <a:schemeClr val="tx1">
                              <a:lumMod val="95000"/>
                              <a:lumOff val="5000"/>
                            </a:schemeClr>
                          </a:solidFill>
                        </a:rPr>
                        <a:t> أو مجموعة من المتغيرات (</a:t>
                      </a:r>
                      <a:r>
                        <a:rPr lang="ar-SA" sz="2400" dirty="0" smtClean="0">
                          <a:solidFill>
                            <a:srgbClr val="0070C0"/>
                          </a:solidFill>
                        </a:rPr>
                        <a:t>كمية قابلة للقياس </a:t>
                      </a:r>
                      <a:r>
                        <a:rPr lang="ar-SA" sz="2400" dirty="0" smtClean="0">
                          <a:solidFill>
                            <a:schemeClr val="tx1">
                              <a:lumMod val="95000"/>
                              <a:lumOff val="5000"/>
                            </a:schemeClr>
                          </a:solidFill>
                        </a:rPr>
                        <a:t>و</a:t>
                      </a:r>
                      <a:r>
                        <a:rPr lang="ar-SA" sz="2400" dirty="0" smtClean="0">
                          <a:solidFill>
                            <a:srgbClr val="00B050"/>
                          </a:solidFill>
                        </a:rPr>
                        <a:t>خاضعة للتغير</a:t>
                      </a:r>
                      <a:r>
                        <a:rPr lang="ar-SA" sz="2400" dirty="0" smtClean="0">
                          <a:solidFill>
                            <a:schemeClr val="tx1">
                              <a:lumMod val="95000"/>
                              <a:lumOff val="5000"/>
                            </a:schemeClr>
                          </a:solidFill>
                        </a:rPr>
                        <a:t>) ويمكن تصنيفها الى: متغيرات خاضعة للتحكم والسيطرة وأخرى غير خاضعة للتحكم والسيطرة.</a:t>
                      </a:r>
                    </a:p>
                    <a:p>
                      <a:endParaRPr lang="ar-SA" sz="2400" dirty="0" smtClean="0">
                        <a:solidFill>
                          <a:schemeClr val="tx1">
                            <a:lumMod val="95000"/>
                            <a:lumOff val="5000"/>
                          </a:schemeClr>
                        </a:solidFill>
                      </a:endParaRPr>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Tree>
    <p:extLst>
      <p:ext uri="{BB962C8B-B14F-4D97-AF65-F5344CB8AC3E}">
        <p14:creationId xmlns:p14="http://schemas.microsoft.com/office/powerpoint/2010/main" val="24031082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bwMode="auto">
          <a:xfrm>
            <a:off x="6118225" y="6381750"/>
            <a:ext cx="482600" cy="287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986C6315-6224-4019-885B-FF73F5824E41}" type="slidenum">
              <a:rPr lang="ar-SA" altLang="ar-SA" sz="1200">
                <a:solidFill>
                  <a:schemeClr val="bg1"/>
                </a:solidFill>
              </a:rPr>
              <a:pPr eaLnBrk="1" hangingPunct="1">
                <a:spcBef>
                  <a:spcPct val="0"/>
                </a:spcBef>
                <a:buFontTx/>
                <a:buNone/>
              </a:pPr>
              <a:t>11</a:t>
            </a:fld>
            <a:endParaRPr lang="en-US" altLang="ar-SA" sz="1200">
              <a:solidFill>
                <a:schemeClr val="bg1"/>
              </a:solidFill>
            </a:endParaRPr>
          </a:p>
        </p:txBody>
      </p:sp>
      <p:sp>
        <p:nvSpPr>
          <p:cNvPr id="7" name="Text Box 2"/>
          <p:cNvSpPr txBox="1">
            <a:spLocks noChangeArrowheads="1"/>
          </p:cNvSpPr>
          <p:nvPr/>
        </p:nvSpPr>
        <p:spPr bwMode="auto">
          <a:xfrm>
            <a:off x="1651000" y="908050"/>
            <a:ext cx="8969377"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r>
              <a:rPr lang="en-US" altLang="en-US" sz="2200" b="1" u="sng" dirty="0" smtClean="0">
                <a:solidFill>
                  <a:srgbClr val="C00000"/>
                </a:solidFill>
                <a:latin typeface="Arial" panose="020B0604020202020204" pitchFamily="34" charset="0"/>
                <a:cs typeface="Traditional Arabic" panose="02020603050405020304" pitchFamily="18" charset="-78"/>
              </a:rPr>
              <a:t>7</a:t>
            </a:r>
            <a:r>
              <a:rPr lang="ar-SA" altLang="en-US" b="1" u="sng" dirty="0" smtClean="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مدخل التحليل الكمــــي:</a:t>
            </a: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p:txBody>
      </p:sp>
      <p:sp>
        <p:nvSpPr>
          <p:cNvPr id="8"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83253557"/>
              </p:ext>
            </p:extLst>
          </p:nvPr>
        </p:nvGraphicFramePr>
        <p:xfrm>
          <a:off x="1828800" y="1700214"/>
          <a:ext cx="8791576" cy="4840286"/>
        </p:xfrm>
        <a:graphic>
          <a:graphicData uri="http://schemas.openxmlformats.org/drawingml/2006/table">
            <a:tbl>
              <a:tblPr/>
              <a:tblGrid>
                <a:gridCol w="8791576"/>
              </a:tblGrid>
              <a:tr h="4840286">
                <a:tc>
                  <a:txBody>
                    <a:bodyPr/>
                    <a:lstStyle/>
                    <a:p>
                      <a:r>
                        <a:rPr lang="ar-SA" sz="2400" dirty="0" smtClean="0">
                          <a:solidFill>
                            <a:schemeClr val="accent1">
                              <a:lumMod val="50000"/>
                            </a:schemeClr>
                          </a:solidFill>
                        </a:rPr>
                        <a:t>3/الحصول على البيانات:</a:t>
                      </a:r>
                    </a:p>
                    <a:p>
                      <a:pPr>
                        <a:lnSpc>
                          <a:spcPct val="200000"/>
                        </a:lnSpc>
                      </a:pPr>
                      <a:r>
                        <a:rPr lang="ar-SA" sz="2400" dirty="0" smtClean="0"/>
                        <a:t>ينبغي الحصول على البيانات التي سوف تستخدم في النموذج ويطلق عليها. </a:t>
                      </a:r>
                      <a:r>
                        <a:rPr lang="ar-SA" sz="2400" dirty="0" smtClean="0">
                          <a:solidFill>
                            <a:srgbClr val="FF0000"/>
                          </a:solidFill>
                        </a:rPr>
                        <a:t>بيانات الإدخال</a:t>
                      </a:r>
                      <a:r>
                        <a:rPr lang="ar-SA" sz="2400" dirty="0" smtClean="0"/>
                        <a:t>, وتعتبر مثل هذه البيانات التي يجب أن تكون دقيقة بمثابة مكونا أساسيا للنموذج الذي يعبر عن تمثيل تام عن الحقيقة والواقع, وفي حالة الحصول على بيانات غير ملائمة سوف يترتب على ذلك الوصول إلى نتـــــائج مضللة.</a:t>
                      </a:r>
                    </a:p>
                    <a:p>
                      <a:endParaRPr lang="ar-SA" sz="2400" dirty="0" smtClean="0">
                        <a:solidFill>
                          <a:schemeClr val="tx1">
                            <a:lumMod val="95000"/>
                            <a:lumOff val="5000"/>
                          </a:schemeClr>
                        </a:solidFill>
                      </a:endParaRPr>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Tree>
    <p:extLst>
      <p:ext uri="{BB962C8B-B14F-4D97-AF65-F5344CB8AC3E}">
        <p14:creationId xmlns:p14="http://schemas.microsoft.com/office/powerpoint/2010/main" val="8928684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bwMode="auto">
          <a:xfrm>
            <a:off x="6118225" y="6381750"/>
            <a:ext cx="482600" cy="287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986C6315-6224-4019-885B-FF73F5824E41}" type="slidenum">
              <a:rPr lang="ar-SA" altLang="ar-SA" sz="1200">
                <a:solidFill>
                  <a:schemeClr val="bg1"/>
                </a:solidFill>
              </a:rPr>
              <a:pPr eaLnBrk="1" hangingPunct="1">
                <a:spcBef>
                  <a:spcPct val="0"/>
                </a:spcBef>
                <a:buFontTx/>
                <a:buNone/>
              </a:pPr>
              <a:t>12</a:t>
            </a:fld>
            <a:endParaRPr lang="en-US" altLang="ar-SA" sz="1200">
              <a:solidFill>
                <a:schemeClr val="bg1"/>
              </a:solidFill>
            </a:endParaRPr>
          </a:p>
        </p:txBody>
      </p:sp>
      <p:sp>
        <p:nvSpPr>
          <p:cNvPr id="7" name="Text Box 2"/>
          <p:cNvSpPr txBox="1">
            <a:spLocks noChangeArrowheads="1"/>
          </p:cNvSpPr>
          <p:nvPr/>
        </p:nvSpPr>
        <p:spPr bwMode="auto">
          <a:xfrm>
            <a:off x="1651000" y="908050"/>
            <a:ext cx="8969377"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r>
              <a:rPr lang="en-US" altLang="en-US" sz="2200" b="1" u="sng" dirty="0" smtClean="0">
                <a:solidFill>
                  <a:srgbClr val="C00000"/>
                </a:solidFill>
                <a:latin typeface="Arial" panose="020B0604020202020204" pitchFamily="34" charset="0"/>
                <a:cs typeface="Traditional Arabic" panose="02020603050405020304" pitchFamily="18" charset="-78"/>
              </a:rPr>
              <a:t>7</a:t>
            </a:r>
            <a:r>
              <a:rPr lang="ar-SA" altLang="en-US" b="1" u="sng" dirty="0" smtClean="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مدخل التحليل الكمــــي:</a:t>
            </a: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p:txBody>
      </p:sp>
      <p:sp>
        <p:nvSpPr>
          <p:cNvPr id="8"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2766631"/>
              </p:ext>
            </p:extLst>
          </p:nvPr>
        </p:nvGraphicFramePr>
        <p:xfrm>
          <a:off x="1828800" y="1700214"/>
          <a:ext cx="8791576" cy="4840286"/>
        </p:xfrm>
        <a:graphic>
          <a:graphicData uri="http://schemas.openxmlformats.org/drawingml/2006/table">
            <a:tbl>
              <a:tblPr/>
              <a:tblGrid>
                <a:gridCol w="8791576"/>
              </a:tblGrid>
              <a:tr h="4840286">
                <a:tc>
                  <a:txBody>
                    <a:bodyPr/>
                    <a:lstStyle/>
                    <a:p>
                      <a:pPr>
                        <a:lnSpc>
                          <a:spcPct val="200000"/>
                        </a:lnSpc>
                      </a:pPr>
                      <a:r>
                        <a:rPr lang="ar-SA" sz="2400" dirty="0" smtClean="0">
                          <a:solidFill>
                            <a:schemeClr val="accent1">
                              <a:lumMod val="50000"/>
                            </a:schemeClr>
                          </a:solidFill>
                        </a:rPr>
                        <a:t>4/تقديم الحل:</a:t>
                      </a:r>
                    </a:p>
                    <a:p>
                      <a:pPr>
                        <a:lnSpc>
                          <a:spcPct val="200000"/>
                        </a:lnSpc>
                      </a:pPr>
                      <a:r>
                        <a:rPr lang="ar-SA" sz="2400" dirty="0" smtClean="0"/>
                        <a:t>تتطلب هذه الخطوة </a:t>
                      </a:r>
                      <a:r>
                        <a:rPr lang="ar-SA" sz="2400" dirty="0" smtClean="0">
                          <a:solidFill>
                            <a:srgbClr val="FF0000"/>
                          </a:solidFill>
                        </a:rPr>
                        <a:t>تطويع النموذج </a:t>
                      </a:r>
                      <a:r>
                        <a:rPr lang="ar-SA" sz="2400" dirty="0" smtClean="0">
                          <a:solidFill>
                            <a:schemeClr val="accent5">
                              <a:lumMod val="50000"/>
                            </a:schemeClr>
                          </a:solidFill>
                        </a:rPr>
                        <a:t>بغرض التوصل إلى أفضل الحلول للمشكلة</a:t>
                      </a:r>
                      <a:r>
                        <a:rPr lang="ar-SA" sz="2400" dirty="0" smtClean="0"/>
                        <a:t> (الحل الأمثل) ويتم ذلك من خلال أما </a:t>
                      </a:r>
                      <a:r>
                        <a:rPr lang="ar-SA" sz="2400" dirty="0" smtClean="0">
                          <a:solidFill>
                            <a:srgbClr val="00B050"/>
                          </a:solidFill>
                        </a:rPr>
                        <a:t>حل للمعادلات الرياضية </a:t>
                      </a:r>
                      <a:r>
                        <a:rPr lang="ar-SA" sz="2400" dirty="0" smtClean="0"/>
                        <a:t>أو </a:t>
                      </a:r>
                      <a:r>
                        <a:rPr lang="ar-SA" sz="2400" dirty="0" smtClean="0">
                          <a:solidFill>
                            <a:srgbClr val="00B0F0"/>
                          </a:solidFill>
                        </a:rPr>
                        <a:t>استخدام أسلوب المحاولة والخطأ وتجربة الحلول المختلفة</a:t>
                      </a:r>
                      <a:r>
                        <a:rPr lang="ar-SA" sz="2400" dirty="0" smtClean="0"/>
                        <a:t> ثم </a:t>
                      </a:r>
                      <a:r>
                        <a:rPr lang="ar-SA" sz="2400" dirty="0" smtClean="0">
                          <a:solidFill>
                            <a:srgbClr val="C00000"/>
                          </a:solidFill>
                        </a:rPr>
                        <a:t>التوصل إلى أفضل النتائج</a:t>
                      </a:r>
                      <a:r>
                        <a:rPr lang="ar-SA" sz="2400" dirty="0" smtClean="0"/>
                        <a:t> وتعتمد دقة مثل تلك النتائج على مدى </a:t>
                      </a:r>
                      <a:r>
                        <a:rPr lang="ar-SA" sz="2400" dirty="0" smtClean="0">
                          <a:solidFill>
                            <a:schemeClr val="accent2">
                              <a:lumMod val="75000"/>
                            </a:schemeClr>
                          </a:solidFill>
                        </a:rPr>
                        <a:t>دقة بيانات الإدخال وكذلك النموذج المستخدم</a:t>
                      </a:r>
                      <a:r>
                        <a:rPr lang="ar-SA" sz="2400" dirty="0" smtClean="0"/>
                        <a:t>.</a:t>
                      </a:r>
                    </a:p>
                    <a:p>
                      <a:endParaRPr lang="ar-SA" sz="2400" dirty="0" smtClean="0">
                        <a:solidFill>
                          <a:schemeClr val="tx1">
                            <a:lumMod val="95000"/>
                            <a:lumOff val="5000"/>
                          </a:schemeClr>
                        </a:solidFill>
                      </a:endParaRPr>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Tree>
    <p:extLst>
      <p:ext uri="{BB962C8B-B14F-4D97-AF65-F5344CB8AC3E}">
        <p14:creationId xmlns:p14="http://schemas.microsoft.com/office/powerpoint/2010/main" val="10029349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bwMode="auto">
          <a:xfrm>
            <a:off x="6118225" y="6381750"/>
            <a:ext cx="482600" cy="287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986C6315-6224-4019-885B-FF73F5824E41}" type="slidenum">
              <a:rPr lang="ar-SA" altLang="ar-SA" sz="1200">
                <a:solidFill>
                  <a:schemeClr val="bg1"/>
                </a:solidFill>
              </a:rPr>
              <a:pPr eaLnBrk="1" hangingPunct="1">
                <a:spcBef>
                  <a:spcPct val="0"/>
                </a:spcBef>
                <a:buFontTx/>
                <a:buNone/>
              </a:pPr>
              <a:t>13</a:t>
            </a:fld>
            <a:endParaRPr lang="en-US" altLang="ar-SA" sz="1200">
              <a:solidFill>
                <a:schemeClr val="bg1"/>
              </a:solidFill>
            </a:endParaRPr>
          </a:p>
        </p:txBody>
      </p:sp>
      <p:sp>
        <p:nvSpPr>
          <p:cNvPr id="7" name="Text Box 2"/>
          <p:cNvSpPr txBox="1">
            <a:spLocks noChangeArrowheads="1"/>
          </p:cNvSpPr>
          <p:nvPr/>
        </p:nvSpPr>
        <p:spPr bwMode="auto">
          <a:xfrm>
            <a:off x="1651000" y="908050"/>
            <a:ext cx="8969377"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r>
              <a:rPr lang="en-US" altLang="en-US" sz="2200" b="1" u="sng" dirty="0" smtClean="0">
                <a:solidFill>
                  <a:srgbClr val="C00000"/>
                </a:solidFill>
                <a:latin typeface="Arial" panose="020B0604020202020204" pitchFamily="34" charset="0"/>
                <a:cs typeface="Traditional Arabic" panose="02020603050405020304" pitchFamily="18" charset="-78"/>
              </a:rPr>
              <a:t>7</a:t>
            </a:r>
            <a:r>
              <a:rPr lang="ar-SA" altLang="en-US" b="1" u="sng" dirty="0" smtClean="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مدخل التحليل الكمــــي:</a:t>
            </a: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p:txBody>
      </p:sp>
      <p:sp>
        <p:nvSpPr>
          <p:cNvPr id="8"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4262280120"/>
              </p:ext>
            </p:extLst>
          </p:nvPr>
        </p:nvGraphicFramePr>
        <p:xfrm>
          <a:off x="1828800" y="1700214"/>
          <a:ext cx="8791576" cy="4840286"/>
        </p:xfrm>
        <a:graphic>
          <a:graphicData uri="http://schemas.openxmlformats.org/drawingml/2006/table">
            <a:tbl>
              <a:tblPr/>
              <a:tblGrid>
                <a:gridCol w="8791576"/>
              </a:tblGrid>
              <a:tr h="4840286">
                <a:tc>
                  <a:txBody>
                    <a:bodyPr/>
                    <a:lstStyle/>
                    <a:p>
                      <a:pPr>
                        <a:lnSpc>
                          <a:spcPct val="150000"/>
                        </a:lnSpc>
                      </a:pPr>
                      <a:r>
                        <a:rPr lang="ar-SA" sz="2400" dirty="0" smtClean="0">
                          <a:solidFill>
                            <a:schemeClr val="accent1">
                              <a:lumMod val="50000"/>
                            </a:schemeClr>
                          </a:solidFill>
                        </a:rPr>
                        <a:t>5/اختبار الحــــل:</a:t>
                      </a:r>
                    </a:p>
                    <a:p>
                      <a:pPr>
                        <a:lnSpc>
                          <a:spcPct val="150000"/>
                        </a:lnSpc>
                      </a:pPr>
                      <a:r>
                        <a:rPr lang="ar-SA" sz="2400" dirty="0" smtClean="0"/>
                        <a:t>يتطلب الأمر ضرورة </a:t>
                      </a:r>
                      <a:r>
                        <a:rPr lang="ar-SA" sz="2400" dirty="0" smtClean="0">
                          <a:solidFill>
                            <a:srgbClr val="00B0F0"/>
                          </a:solidFill>
                        </a:rPr>
                        <a:t>اختبار كل من بيانات الإدخال والنموذج المستخدم وذلك قبل تحليل الحل وتنفيذه.</a:t>
                      </a:r>
                    </a:p>
                    <a:p>
                      <a:pPr>
                        <a:lnSpc>
                          <a:spcPct val="150000"/>
                        </a:lnSpc>
                      </a:pPr>
                      <a:r>
                        <a:rPr lang="ar-SA" sz="2400" dirty="0" smtClean="0"/>
                        <a:t>ويشير ذلك إلى </a:t>
                      </a:r>
                      <a:r>
                        <a:rPr lang="ar-SA" sz="2400" dirty="0" smtClean="0">
                          <a:solidFill>
                            <a:srgbClr val="C00000"/>
                          </a:solidFill>
                        </a:rPr>
                        <a:t>التأكد من مدى دقة واكتمال البيانات المستخدمة في النموذج.</a:t>
                      </a:r>
                    </a:p>
                    <a:p>
                      <a:pPr>
                        <a:lnSpc>
                          <a:spcPct val="150000"/>
                        </a:lnSpc>
                      </a:pPr>
                      <a:r>
                        <a:rPr lang="ar-SA" sz="2400" dirty="0" smtClean="0"/>
                        <a:t>وفي </a:t>
                      </a:r>
                      <a:r>
                        <a:rPr lang="ar-SA" sz="2400" dirty="0" smtClean="0">
                          <a:solidFill>
                            <a:srgbClr val="FF0000"/>
                          </a:solidFill>
                        </a:rPr>
                        <a:t>حالة دقة البيانات وعدم اتساق النتائج</a:t>
                      </a:r>
                      <a:r>
                        <a:rPr lang="ar-SA" sz="2400" dirty="0" smtClean="0"/>
                        <a:t> مع المشكلة موضع الدراســـة, </a:t>
                      </a:r>
                      <a:r>
                        <a:rPr lang="ar-SA" sz="2400" dirty="0" smtClean="0">
                          <a:solidFill>
                            <a:srgbClr val="FF0000"/>
                          </a:solidFill>
                        </a:rPr>
                        <a:t>ربما يكون النموذج غير ملائما</a:t>
                      </a:r>
                      <a:r>
                        <a:rPr lang="ar-SA" sz="2400" dirty="0" smtClean="0"/>
                        <a:t>, ويتطلب ذلك </a:t>
                      </a:r>
                      <a:r>
                        <a:rPr lang="ar-SA" sz="2400" dirty="0" smtClean="0">
                          <a:solidFill>
                            <a:srgbClr val="00B0F0"/>
                          </a:solidFill>
                        </a:rPr>
                        <a:t>التحقق من النموذج</a:t>
                      </a:r>
                      <a:r>
                        <a:rPr lang="ar-SA" sz="2400" dirty="0" smtClean="0"/>
                        <a:t> </a:t>
                      </a:r>
                      <a:r>
                        <a:rPr lang="ar-SA" sz="2400" dirty="0" smtClean="0">
                          <a:solidFill>
                            <a:srgbClr val="00B0F0"/>
                          </a:solidFill>
                        </a:rPr>
                        <a:t>والتأكد من مدى </a:t>
                      </a:r>
                      <a:r>
                        <a:rPr lang="ar-SA" sz="2400" dirty="0" err="1" smtClean="0">
                          <a:solidFill>
                            <a:srgbClr val="00B0F0"/>
                          </a:solidFill>
                        </a:rPr>
                        <a:t>منطقيته</a:t>
                      </a:r>
                      <a:r>
                        <a:rPr lang="ar-SA" sz="2400" dirty="0" smtClean="0">
                          <a:solidFill>
                            <a:srgbClr val="00B0F0"/>
                          </a:solidFill>
                        </a:rPr>
                        <a:t> وتمثيله فعلا لحقيقة الموقف </a:t>
                      </a:r>
                      <a:r>
                        <a:rPr lang="ar-SA" sz="2400" dirty="0" smtClean="0"/>
                        <a:t>من خلال عمليات حسابيه يدوية أو باستخدام الحاسب الآلي.</a:t>
                      </a:r>
                    </a:p>
                    <a:p>
                      <a:endParaRPr lang="ar-SA" sz="2400" dirty="0" smtClean="0">
                        <a:solidFill>
                          <a:schemeClr val="tx1">
                            <a:lumMod val="95000"/>
                            <a:lumOff val="5000"/>
                          </a:schemeClr>
                        </a:solidFill>
                      </a:endParaRPr>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Tree>
    <p:extLst>
      <p:ext uri="{BB962C8B-B14F-4D97-AF65-F5344CB8AC3E}">
        <p14:creationId xmlns:p14="http://schemas.microsoft.com/office/powerpoint/2010/main" val="6152672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bwMode="auto">
          <a:xfrm>
            <a:off x="6118225" y="6381750"/>
            <a:ext cx="482600" cy="287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986C6315-6224-4019-885B-FF73F5824E41}" type="slidenum">
              <a:rPr lang="ar-SA" altLang="ar-SA" sz="1200">
                <a:solidFill>
                  <a:schemeClr val="bg1"/>
                </a:solidFill>
              </a:rPr>
              <a:pPr eaLnBrk="1" hangingPunct="1">
                <a:spcBef>
                  <a:spcPct val="0"/>
                </a:spcBef>
                <a:buFontTx/>
                <a:buNone/>
              </a:pPr>
              <a:t>14</a:t>
            </a:fld>
            <a:endParaRPr lang="en-US" altLang="ar-SA" sz="1200">
              <a:solidFill>
                <a:schemeClr val="bg1"/>
              </a:solidFill>
            </a:endParaRPr>
          </a:p>
        </p:txBody>
      </p:sp>
      <p:sp>
        <p:nvSpPr>
          <p:cNvPr id="7" name="Text Box 2"/>
          <p:cNvSpPr txBox="1">
            <a:spLocks noChangeArrowheads="1"/>
          </p:cNvSpPr>
          <p:nvPr/>
        </p:nvSpPr>
        <p:spPr bwMode="auto">
          <a:xfrm>
            <a:off x="1651000" y="908050"/>
            <a:ext cx="8969377"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r>
              <a:rPr lang="en-US" altLang="en-US" sz="2200" b="1" u="sng" dirty="0" smtClean="0">
                <a:solidFill>
                  <a:srgbClr val="C00000"/>
                </a:solidFill>
                <a:latin typeface="Arial" panose="020B0604020202020204" pitchFamily="34" charset="0"/>
                <a:cs typeface="Traditional Arabic" panose="02020603050405020304" pitchFamily="18" charset="-78"/>
              </a:rPr>
              <a:t>7</a:t>
            </a:r>
            <a:r>
              <a:rPr lang="ar-SA" altLang="en-US" b="1" u="sng" dirty="0" smtClean="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مدخل التحليل الكمــــي:</a:t>
            </a: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p:txBody>
      </p:sp>
      <p:sp>
        <p:nvSpPr>
          <p:cNvPr id="8"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71736162"/>
              </p:ext>
            </p:extLst>
          </p:nvPr>
        </p:nvGraphicFramePr>
        <p:xfrm>
          <a:off x="1828800" y="1700214"/>
          <a:ext cx="8791576" cy="5120640"/>
        </p:xfrm>
        <a:graphic>
          <a:graphicData uri="http://schemas.openxmlformats.org/drawingml/2006/table">
            <a:tbl>
              <a:tblPr/>
              <a:tblGrid>
                <a:gridCol w="8791576"/>
              </a:tblGrid>
              <a:tr h="4840286">
                <a:tc>
                  <a:txBody>
                    <a:bodyPr/>
                    <a:lstStyle/>
                    <a:p>
                      <a:pPr>
                        <a:lnSpc>
                          <a:spcPct val="200000"/>
                        </a:lnSpc>
                      </a:pPr>
                      <a:r>
                        <a:rPr lang="ar-SA" sz="2400" dirty="0" smtClean="0">
                          <a:solidFill>
                            <a:schemeClr val="accent1">
                              <a:lumMod val="50000"/>
                            </a:schemeClr>
                          </a:solidFill>
                        </a:rPr>
                        <a:t>6/تحليل النتائــــج:</a:t>
                      </a:r>
                    </a:p>
                    <a:p>
                      <a:pPr>
                        <a:lnSpc>
                          <a:spcPct val="150000"/>
                        </a:lnSpc>
                      </a:pPr>
                      <a:r>
                        <a:rPr lang="ar-SA" sz="2400" dirty="0" smtClean="0"/>
                        <a:t>قبل تطبيق النتائج من الضروري تحديد الآثار والتغيرات التي يحدثها الحل المقترح على المنظمة. ويتم ذلك من خلال مرحلة هامه وهي </a:t>
                      </a:r>
                      <a:r>
                        <a:rPr lang="ar-SA" sz="2400" dirty="0" smtClean="0">
                          <a:solidFill>
                            <a:srgbClr val="00B0F0"/>
                          </a:solidFill>
                        </a:rPr>
                        <a:t>التحقق من مدى حساسية الحل للتغيرات في بيانات الإدخال والتغيرات في النموذج </a:t>
                      </a:r>
                      <a:r>
                        <a:rPr lang="ar-SA" sz="2400" dirty="0" smtClean="0"/>
                        <a:t>ويعرف مثل هذا الإجراء </a:t>
                      </a:r>
                      <a:r>
                        <a:rPr lang="ar-SA" sz="2400" dirty="0" smtClean="0">
                          <a:solidFill>
                            <a:srgbClr val="FF0000"/>
                          </a:solidFill>
                        </a:rPr>
                        <a:t>(بتحليل الحساسيــــة).</a:t>
                      </a:r>
                    </a:p>
                    <a:p>
                      <a:pPr marL="0" marR="0" indent="0" algn="r" defTabSz="914400" rtl="1" eaLnBrk="1" fontAlgn="auto" latinLnBrk="0" hangingPunct="1">
                        <a:lnSpc>
                          <a:spcPct val="150000"/>
                        </a:lnSpc>
                        <a:spcBef>
                          <a:spcPts val="0"/>
                        </a:spcBef>
                        <a:spcAft>
                          <a:spcPts val="0"/>
                        </a:spcAft>
                        <a:buClrTx/>
                        <a:buSzTx/>
                        <a:buFontTx/>
                        <a:buNone/>
                        <a:tabLst/>
                        <a:defRPr/>
                      </a:pPr>
                      <a:r>
                        <a:rPr lang="ar-SA" sz="2400" dirty="0" smtClean="0"/>
                        <a:t>ويحدد أيضا مثل هذا التحليل مقدار التغير في الحل في حالة حدوث تغيرات في كل من النموذج أو بيانات الإدخال, ويستخدم مثل هذا الأسلوب للتحقق من مدى دقه وصحة كل من النموذج وبيانات الإدخال وهو ما سوف يتم شرحه لاحقا.</a:t>
                      </a:r>
                    </a:p>
                    <a:p>
                      <a:pPr>
                        <a:lnSpc>
                          <a:spcPct val="200000"/>
                        </a:lnSpc>
                      </a:pPr>
                      <a:endParaRPr lang="ar-SA" sz="2400" dirty="0" smtClean="0">
                        <a:solidFill>
                          <a:srgbClr val="FF0000"/>
                        </a:solidFill>
                      </a:endParaRPr>
                    </a:p>
                    <a:p>
                      <a:endParaRPr lang="ar-SA" sz="2400" dirty="0" smtClean="0">
                        <a:solidFill>
                          <a:schemeClr val="tx1">
                            <a:lumMod val="95000"/>
                            <a:lumOff val="5000"/>
                          </a:schemeClr>
                        </a:solidFill>
                      </a:endParaRPr>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Tree>
    <p:extLst>
      <p:ext uri="{BB962C8B-B14F-4D97-AF65-F5344CB8AC3E}">
        <p14:creationId xmlns:p14="http://schemas.microsoft.com/office/powerpoint/2010/main" val="40333973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bwMode="auto">
          <a:xfrm>
            <a:off x="6118225" y="6381750"/>
            <a:ext cx="482600" cy="287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986C6315-6224-4019-885B-FF73F5824E41}" type="slidenum">
              <a:rPr lang="ar-SA" altLang="ar-SA" sz="1200">
                <a:solidFill>
                  <a:schemeClr val="bg1"/>
                </a:solidFill>
              </a:rPr>
              <a:pPr eaLnBrk="1" hangingPunct="1">
                <a:spcBef>
                  <a:spcPct val="0"/>
                </a:spcBef>
                <a:buFontTx/>
                <a:buNone/>
              </a:pPr>
              <a:t>15</a:t>
            </a:fld>
            <a:endParaRPr lang="en-US" altLang="ar-SA" sz="1200">
              <a:solidFill>
                <a:schemeClr val="bg1"/>
              </a:solidFill>
            </a:endParaRPr>
          </a:p>
        </p:txBody>
      </p:sp>
      <p:sp>
        <p:nvSpPr>
          <p:cNvPr id="7" name="Text Box 2"/>
          <p:cNvSpPr txBox="1">
            <a:spLocks noChangeArrowheads="1"/>
          </p:cNvSpPr>
          <p:nvPr/>
        </p:nvSpPr>
        <p:spPr bwMode="auto">
          <a:xfrm>
            <a:off x="1651000" y="908050"/>
            <a:ext cx="8969377"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r>
              <a:rPr lang="en-US" altLang="en-US" sz="2200" b="1" u="sng" dirty="0" smtClean="0">
                <a:solidFill>
                  <a:srgbClr val="C00000"/>
                </a:solidFill>
                <a:latin typeface="Arial" panose="020B0604020202020204" pitchFamily="34" charset="0"/>
                <a:cs typeface="Traditional Arabic" panose="02020603050405020304" pitchFamily="18" charset="-78"/>
              </a:rPr>
              <a:t>7</a:t>
            </a:r>
            <a:r>
              <a:rPr lang="ar-SA" altLang="en-US" b="1" u="sng" dirty="0" smtClean="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مدخل التحليل الكمــــي:</a:t>
            </a: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p:txBody>
      </p:sp>
      <p:sp>
        <p:nvSpPr>
          <p:cNvPr id="8"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555507521"/>
              </p:ext>
            </p:extLst>
          </p:nvPr>
        </p:nvGraphicFramePr>
        <p:xfrm>
          <a:off x="1828800" y="1700214"/>
          <a:ext cx="8791576" cy="4840286"/>
        </p:xfrm>
        <a:graphic>
          <a:graphicData uri="http://schemas.openxmlformats.org/drawingml/2006/table">
            <a:tbl>
              <a:tblPr/>
              <a:tblGrid>
                <a:gridCol w="8791576"/>
              </a:tblGrid>
              <a:tr h="4840286">
                <a:tc>
                  <a:txBody>
                    <a:bodyPr/>
                    <a:lstStyle/>
                    <a:p>
                      <a:pPr>
                        <a:lnSpc>
                          <a:spcPct val="150000"/>
                        </a:lnSpc>
                      </a:pPr>
                      <a:r>
                        <a:rPr lang="ar-SA" sz="2400" dirty="0" smtClean="0">
                          <a:solidFill>
                            <a:schemeClr val="accent1">
                              <a:lumMod val="50000"/>
                            </a:schemeClr>
                          </a:solidFill>
                        </a:rPr>
                        <a:t>7/تنفـــيذ النتائج:</a:t>
                      </a:r>
                    </a:p>
                    <a:p>
                      <a:pPr>
                        <a:lnSpc>
                          <a:spcPct val="150000"/>
                        </a:lnSpc>
                      </a:pPr>
                      <a:r>
                        <a:rPr lang="ar-SA" sz="2400" dirty="0" smtClean="0"/>
                        <a:t>تتمثل الخطوة الأخيرة في تمثيل النتائج وبمعنى عملية تطبيق الحل المقترح على المنظمة فربما قد يواجه الحل الأمثل بمقاومة ومعارضة من جانب المديرين وبالتالي يصبح كل هذا المجهود بدون فائدة, وبشكل عام فهناك حاجه لمتابعة الحل بعد تنفيذه وربما يتطلب الأمر إجراء بعض التعديلات الضرورية على الحل الأساسي.</a:t>
                      </a:r>
                    </a:p>
                    <a:p>
                      <a:endParaRPr lang="ar-SA" sz="2400" dirty="0" smtClean="0">
                        <a:solidFill>
                          <a:schemeClr val="tx1">
                            <a:lumMod val="95000"/>
                            <a:lumOff val="5000"/>
                          </a:schemeClr>
                        </a:solidFill>
                      </a:endParaRPr>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Tree>
    <p:extLst>
      <p:ext uri="{BB962C8B-B14F-4D97-AF65-F5344CB8AC3E}">
        <p14:creationId xmlns:p14="http://schemas.microsoft.com/office/powerpoint/2010/main" val="21096848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bwMode="auto">
          <a:xfrm>
            <a:off x="6118225" y="6381750"/>
            <a:ext cx="482600" cy="287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986C6315-6224-4019-885B-FF73F5824E41}" type="slidenum">
              <a:rPr lang="ar-SA" altLang="ar-SA" sz="1200">
                <a:solidFill>
                  <a:schemeClr val="bg1"/>
                </a:solidFill>
              </a:rPr>
              <a:pPr eaLnBrk="1" hangingPunct="1">
                <a:spcBef>
                  <a:spcPct val="0"/>
                </a:spcBef>
                <a:buFontTx/>
                <a:buNone/>
              </a:pPr>
              <a:t>16</a:t>
            </a:fld>
            <a:endParaRPr lang="en-US" altLang="ar-SA" sz="1200">
              <a:solidFill>
                <a:schemeClr val="bg1"/>
              </a:solidFill>
            </a:endParaRPr>
          </a:p>
        </p:txBody>
      </p:sp>
      <p:sp>
        <p:nvSpPr>
          <p:cNvPr id="7" name="Text Box 2"/>
          <p:cNvSpPr txBox="1">
            <a:spLocks noChangeArrowheads="1"/>
          </p:cNvSpPr>
          <p:nvPr/>
        </p:nvSpPr>
        <p:spPr bwMode="auto">
          <a:xfrm>
            <a:off x="1651000" y="908050"/>
            <a:ext cx="8969377"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r>
              <a:rPr lang="en-US" altLang="en-US" sz="2200" b="1" u="sng" dirty="0" smtClean="0">
                <a:solidFill>
                  <a:srgbClr val="C00000"/>
                </a:solidFill>
                <a:latin typeface="Arial" panose="020B0604020202020204" pitchFamily="34" charset="0"/>
                <a:cs typeface="Traditional Arabic" panose="02020603050405020304" pitchFamily="18" charset="-78"/>
              </a:rPr>
              <a:t>8</a:t>
            </a:r>
            <a:r>
              <a:rPr lang="ar-SA" altLang="en-US" b="1" u="sng" dirty="0" smtClean="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اعداد النماذج الكمية في مجال الأعمال:</a:t>
            </a: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p:txBody>
      </p:sp>
      <p:sp>
        <p:nvSpPr>
          <p:cNvPr id="8"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619181100"/>
              </p:ext>
            </p:extLst>
          </p:nvPr>
        </p:nvGraphicFramePr>
        <p:xfrm>
          <a:off x="1828800" y="1700214"/>
          <a:ext cx="8791576" cy="4840286"/>
        </p:xfrm>
        <a:graphic>
          <a:graphicData uri="http://schemas.openxmlformats.org/drawingml/2006/table">
            <a:tbl>
              <a:tblPr/>
              <a:tblGrid>
                <a:gridCol w="8791576"/>
              </a:tblGrid>
              <a:tr h="4840286">
                <a:tc>
                  <a:txBody>
                    <a:bodyPr/>
                    <a:lstStyle/>
                    <a:p>
                      <a:pPr>
                        <a:lnSpc>
                          <a:spcPct val="100000"/>
                        </a:lnSpc>
                      </a:pPr>
                      <a:r>
                        <a:rPr lang="ar-SA" sz="2400" b="1" dirty="0" smtClean="0"/>
                        <a:t>يعتمد </a:t>
                      </a:r>
                      <a:r>
                        <a:rPr lang="ar-SA" sz="2400" b="1" dirty="0" smtClean="0">
                          <a:solidFill>
                            <a:srgbClr val="FF0000"/>
                          </a:solidFill>
                        </a:rPr>
                        <a:t>علم الادارة </a:t>
                      </a:r>
                      <a:r>
                        <a:rPr lang="ar-SA" sz="2400" b="1" dirty="0" smtClean="0"/>
                        <a:t>على اعداد </a:t>
                      </a:r>
                      <a:r>
                        <a:rPr lang="ar-SA" sz="2400" b="1" dirty="0" smtClean="0">
                          <a:solidFill>
                            <a:srgbClr val="0070C0"/>
                          </a:solidFill>
                        </a:rPr>
                        <a:t>نماذج كمية </a:t>
                      </a:r>
                      <a:r>
                        <a:rPr lang="ar-SA" sz="2400" b="1" dirty="0" smtClean="0"/>
                        <a:t>تعبر عن كل نوعية من المشاكل التي تواجه منظمات الاعمال في عالم اليوم . </a:t>
                      </a:r>
                    </a:p>
                    <a:p>
                      <a:pPr>
                        <a:lnSpc>
                          <a:spcPct val="100000"/>
                        </a:lnSpc>
                      </a:pPr>
                      <a:endParaRPr lang="ar-SA" sz="2400" b="1" dirty="0" smtClean="0"/>
                    </a:p>
                    <a:p>
                      <a:pPr algn="just">
                        <a:lnSpc>
                          <a:spcPct val="150000"/>
                        </a:lnSpc>
                      </a:pPr>
                      <a:r>
                        <a:rPr lang="ar-SA" sz="2400" b="1" dirty="0" smtClean="0"/>
                        <a:t>وعلى الرغم من تزايد أعداد المشاكل وتعقدها إلا انه من الضروري اعداد نموذج لكل مشكلة من المشاكل التي تواجه صانع القرار بحيث يقترب هذا النموذج من الواقع وحقيقة الأمر. وتعد عملية اعداد النماذج بمثابة القلب النابض ومحور عملية صنع القرارات كما تعبر هذه العملية عن رغبة المديرين في التوصل الى الحقيقة لذا يمكن تعريف عملية اعداد  وتكوين النماذج على النحو التالي :</a:t>
                      </a:r>
                    </a:p>
                    <a:p>
                      <a:pPr algn="ctr">
                        <a:lnSpc>
                          <a:spcPct val="150000"/>
                        </a:lnSpc>
                      </a:pPr>
                      <a:r>
                        <a:rPr lang="ar-SA" sz="2400" b="1" dirty="0" smtClean="0">
                          <a:solidFill>
                            <a:schemeClr val="accent5">
                              <a:lumMod val="75000"/>
                            </a:schemeClr>
                          </a:solidFill>
                        </a:rPr>
                        <a:t>«عملية تفكير استراتيجي مقننة وذات خطوات منطقية متسلسلة بغرض فهم الحقيقة»</a:t>
                      </a:r>
                    </a:p>
                    <a:p>
                      <a:endParaRPr lang="ar-SA" sz="2400" dirty="0" smtClean="0">
                        <a:solidFill>
                          <a:schemeClr val="tx1">
                            <a:lumMod val="95000"/>
                            <a:lumOff val="5000"/>
                          </a:schemeClr>
                        </a:solidFill>
                      </a:endParaRPr>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Tree>
    <p:extLst>
      <p:ext uri="{BB962C8B-B14F-4D97-AF65-F5344CB8AC3E}">
        <p14:creationId xmlns:p14="http://schemas.microsoft.com/office/powerpoint/2010/main" val="7149771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bwMode="auto">
          <a:xfrm>
            <a:off x="6118225" y="6381750"/>
            <a:ext cx="482600" cy="287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986C6315-6224-4019-885B-FF73F5824E41}" type="slidenum">
              <a:rPr lang="ar-SA" altLang="ar-SA" sz="1200">
                <a:solidFill>
                  <a:schemeClr val="bg1"/>
                </a:solidFill>
              </a:rPr>
              <a:pPr eaLnBrk="1" hangingPunct="1">
                <a:spcBef>
                  <a:spcPct val="0"/>
                </a:spcBef>
                <a:buFontTx/>
                <a:buNone/>
              </a:pPr>
              <a:t>17</a:t>
            </a:fld>
            <a:endParaRPr lang="en-US" altLang="ar-SA" sz="1200">
              <a:solidFill>
                <a:schemeClr val="bg1"/>
              </a:solidFill>
            </a:endParaRPr>
          </a:p>
        </p:txBody>
      </p:sp>
      <p:sp>
        <p:nvSpPr>
          <p:cNvPr id="7" name="Text Box 2"/>
          <p:cNvSpPr txBox="1">
            <a:spLocks noChangeArrowheads="1"/>
          </p:cNvSpPr>
          <p:nvPr/>
        </p:nvSpPr>
        <p:spPr bwMode="auto">
          <a:xfrm>
            <a:off x="1651000" y="908050"/>
            <a:ext cx="8969377"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r>
              <a:rPr lang="en-US" altLang="en-US" sz="2200" b="1" u="sng" dirty="0" smtClean="0">
                <a:solidFill>
                  <a:srgbClr val="C00000"/>
                </a:solidFill>
                <a:latin typeface="Arial" panose="020B0604020202020204" pitchFamily="34" charset="0"/>
                <a:cs typeface="Traditional Arabic" panose="02020603050405020304" pitchFamily="18" charset="-78"/>
              </a:rPr>
              <a:t>8</a:t>
            </a:r>
            <a:r>
              <a:rPr lang="ar-SA" altLang="en-US" b="1" u="sng" dirty="0" smtClean="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اعداد النماذج الكمية في مجال الأعمال:</a:t>
            </a: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p:txBody>
      </p:sp>
      <p:sp>
        <p:nvSpPr>
          <p:cNvPr id="8"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40387675"/>
              </p:ext>
            </p:extLst>
          </p:nvPr>
        </p:nvGraphicFramePr>
        <p:xfrm>
          <a:off x="1828800" y="1700214"/>
          <a:ext cx="8791576" cy="4840286"/>
        </p:xfrm>
        <a:graphic>
          <a:graphicData uri="http://schemas.openxmlformats.org/drawingml/2006/table">
            <a:tbl>
              <a:tblPr/>
              <a:tblGrid>
                <a:gridCol w="8791576"/>
              </a:tblGrid>
              <a:tr h="4840286">
                <a:tc>
                  <a:txBody>
                    <a:bodyPr/>
                    <a:lstStyle/>
                    <a:p>
                      <a:pPr marL="0" marR="0" lvl="0" indent="0" algn="r" defTabSz="914400" rtl="1" eaLnBrk="1" fontAlgn="auto" latinLnBrk="0" hangingPunct="1">
                        <a:lnSpc>
                          <a:spcPct val="200000"/>
                        </a:lnSpc>
                        <a:spcBef>
                          <a:spcPts val="1200"/>
                        </a:spcBef>
                        <a:spcAft>
                          <a:spcPts val="200"/>
                        </a:spcAft>
                        <a:buClr>
                          <a:srgbClr val="99CB38"/>
                        </a:buClr>
                        <a:buSzPct val="100000"/>
                        <a:buFont typeface="+mj-lt"/>
                        <a:buNone/>
                        <a:tabLst/>
                        <a:defRPr/>
                      </a:pPr>
                      <a:r>
                        <a:rPr kumimoji="0" lang="ar-SA" sz="2400" b="1" i="0" u="none" strike="noStrike" kern="1200" cap="none" spc="0" normalizeH="0" baseline="0" noProof="0" dirty="0" smtClean="0">
                          <a:ln>
                            <a:noFill/>
                          </a:ln>
                          <a:solidFill>
                            <a:srgbClr val="FF0000"/>
                          </a:solidFill>
                          <a:effectLst/>
                          <a:uLnTx/>
                          <a:uFillTx/>
                          <a:latin typeface="+mn-lt"/>
                          <a:ea typeface="+mn-ea"/>
                          <a:cs typeface="+mn-cs"/>
                        </a:rPr>
                        <a:t>سوف نقوم بعملية اعادة تمثيل الواقع او الحقيقة من خلال الخطوات التالية:</a:t>
                      </a:r>
                    </a:p>
                    <a:p>
                      <a:pPr marL="514350" marR="0" lvl="0" indent="-514350" algn="r" defTabSz="914400" rtl="1" eaLnBrk="1" fontAlgn="auto" latinLnBrk="0" hangingPunct="1">
                        <a:lnSpc>
                          <a:spcPct val="200000"/>
                        </a:lnSpc>
                        <a:spcBef>
                          <a:spcPts val="1200"/>
                        </a:spcBef>
                        <a:spcAft>
                          <a:spcPts val="200"/>
                        </a:spcAft>
                        <a:buClr>
                          <a:srgbClr val="99CB38"/>
                        </a:buClr>
                        <a:buSzPct val="100000"/>
                        <a:buFont typeface="+mj-lt"/>
                        <a:buAutoNum type="arabicPeriod"/>
                        <a:tabLst/>
                        <a:defRPr/>
                      </a:pPr>
                      <a:r>
                        <a:rPr kumimoji="0" lang="ar-SA" sz="2400" b="1" i="0" u="none" strike="noStrike" kern="1200" cap="none" spc="0" normalizeH="0" baseline="0" noProof="0" dirty="0" smtClean="0">
                          <a:ln>
                            <a:noFill/>
                          </a:ln>
                          <a:solidFill>
                            <a:srgbClr val="FF0000"/>
                          </a:solidFill>
                          <a:effectLst/>
                          <a:uLnTx/>
                          <a:uFillTx/>
                          <a:latin typeface="+mn-lt"/>
                          <a:ea typeface="+mn-ea"/>
                          <a:cs typeface="+mn-cs"/>
                        </a:rPr>
                        <a:t>يدرك </a:t>
                      </a:r>
                      <a:r>
                        <a:rPr kumimoji="0" lang="ar-SA" sz="2400" b="1" i="0" u="none" strike="noStrike" kern="1200" cap="none" spc="0" normalizeH="0" baseline="0" noProof="0" dirty="0" smtClean="0">
                          <a:ln>
                            <a:noFill/>
                          </a:ln>
                          <a:solidFill>
                            <a:prstClr val="black">
                              <a:lumMod val="75000"/>
                              <a:lumOff val="25000"/>
                            </a:prstClr>
                          </a:solidFill>
                          <a:effectLst/>
                          <a:uLnTx/>
                          <a:uFillTx/>
                          <a:latin typeface="+mn-lt"/>
                          <a:ea typeface="+mn-ea"/>
                          <a:cs typeface="+mn-cs"/>
                        </a:rPr>
                        <a:t>الفرد العالم الخارجي من خلال احساس مادي بمدركات معينة .</a:t>
                      </a:r>
                    </a:p>
                    <a:p>
                      <a:pPr marL="514350" marR="0" lvl="0" indent="-514350" algn="r" defTabSz="914400" rtl="1" eaLnBrk="1" fontAlgn="auto" latinLnBrk="0" hangingPunct="1">
                        <a:lnSpc>
                          <a:spcPct val="200000"/>
                        </a:lnSpc>
                        <a:spcBef>
                          <a:spcPts val="1200"/>
                        </a:spcBef>
                        <a:spcAft>
                          <a:spcPts val="200"/>
                        </a:spcAft>
                        <a:buClr>
                          <a:srgbClr val="99CB38"/>
                        </a:buClr>
                        <a:buSzPct val="100000"/>
                        <a:buFont typeface="+mj-lt"/>
                        <a:buAutoNum type="arabicPeriod"/>
                        <a:tabLst/>
                        <a:defRPr/>
                      </a:pPr>
                      <a:r>
                        <a:rPr kumimoji="0" lang="ar-SA" sz="2400" b="1" i="0" u="none" strike="noStrike" kern="1200" cap="none" spc="0" normalizeH="0" baseline="0" noProof="0" dirty="0" smtClean="0">
                          <a:ln>
                            <a:noFill/>
                          </a:ln>
                          <a:solidFill>
                            <a:prstClr val="black">
                              <a:lumMod val="75000"/>
                              <a:lumOff val="25000"/>
                            </a:prstClr>
                          </a:solidFill>
                          <a:effectLst/>
                          <a:uLnTx/>
                          <a:uFillTx/>
                          <a:latin typeface="+mn-lt"/>
                          <a:ea typeface="+mn-ea"/>
                          <a:cs typeface="+mn-cs"/>
                        </a:rPr>
                        <a:t>يحاول المفكر </a:t>
                      </a:r>
                      <a:r>
                        <a:rPr kumimoji="0" lang="ar-SA" sz="2400" b="1" i="0" u="none" strike="noStrike" kern="1200" cap="none" spc="0" normalizeH="0" baseline="0" noProof="0" dirty="0" smtClean="0">
                          <a:ln>
                            <a:noFill/>
                          </a:ln>
                          <a:solidFill>
                            <a:srgbClr val="FF0000"/>
                          </a:solidFill>
                          <a:effectLst/>
                          <a:uLnTx/>
                          <a:uFillTx/>
                          <a:latin typeface="+mn-lt"/>
                          <a:ea typeface="+mn-ea"/>
                          <a:cs typeface="+mn-cs"/>
                        </a:rPr>
                        <a:t>تحليل المعلومات</a:t>
                      </a:r>
                      <a:r>
                        <a:rPr kumimoji="0" lang="ar-SA" sz="2400" b="1" i="0" u="none" strike="noStrike" kern="1200" cap="none" spc="0" normalizeH="0" baseline="0" noProof="0" dirty="0" smtClean="0">
                          <a:ln>
                            <a:noFill/>
                          </a:ln>
                          <a:solidFill>
                            <a:prstClr val="black">
                              <a:lumMod val="75000"/>
                              <a:lumOff val="25000"/>
                            </a:prstClr>
                          </a:solidFill>
                          <a:effectLst/>
                          <a:uLnTx/>
                          <a:uFillTx/>
                          <a:latin typeface="+mn-lt"/>
                          <a:ea typeface="+mn-ea"/>
                          <a:cs typeface="+mn-cs"/>
                        </a:rPr>
                        <a:t> من خلال انشطة عقلية بغرض </a:t>
                      </a:r>
                      <a:r>
                        <a:rPr kumimoji="0" lang="ar-SA" sz="2400" b="1" i="0" u="none" strike="noStrike" kern="1200" cap="none" spc="0" normalizeH="0" baseline="0" noProof="0" dirty="0" smtClean="0">
                          <a:ln>
                            <a:noFill/>
                          </a:ln>
                          <a:solidFill>
                            <a:srgbClr val="FF0000"/>
                          </a:solidFill>
                          <a:effectLst/>
                          <a:uLnTx/>
                          <a:uFillTx/>
                          <a:latin typeface="+mn-lt"/>
                          <a:ea typeface="+mn-ea"/>
                          <a:cs typeface="+mn-cs"/>
                        </a:rPr>
                        <a:t>التوصل الى تفسير </a:t>
                      </a:r>
                      <a:r>
                        <a:rPr kumimoji="0" lang="ar-SA" sz="2400" b="1" i="0" u="none" strike="noStrike" kern="1200" cap="none" spc="0" normalizeH="0" baseline="0" noProof="0" dirty="0" smtClean="0">
                          <a:ln>
                            <a:noFill/>
                          </a:ln>
                          <a:solidFill>
                            <a:prstClr val="black">
                              <a:lumMod val="75000"/>
                              <a:lumOff val="25000"/>
                            </a:prstClr>
                          </a:solidFill>
                          <a:effectLst/>
                          <a:uLnTx/>
                          <a:uFillTx/>
                          <a:latin typeface="+mn-lt"/>
                          <a:ea typeface="+mn-ea"/>
                          <a:cs typeface="+mn-cs"/>
                        </a:rPr>
                        <a:t>.</a:t>
                      </a:r>
                    </a:p>
                    <a:p>
                      <a:pPr marL="514350" marR="0" lvl="0" indent="-514350" algn="r" defTabSz="914400" rtl="1" eaLnBrk="1" fontAlgn="auto" latinLnBrk="0" hangingPunct="1">
                        <a:lnSpc>
                          <a:spcPct val="200000"/>
                        </a:lnSpc>
                        <a:spcBef>
                          <a:spcPts val="1200"/>
                        </a:spcBef>
                        <a:spcAft>
                          <a:spcPts val="200"/>
                        </a:spcAft>
                        <a:buClr>
                          <a:srgbClr val="99CB38"/>
                        </a:buClr>
                        <a:buSzPct val="100000"/>
                        <a:buFont typeface="+mj-lt"/>
                        <a:buAutoNum type="arabicPeriod"/>
                        <a:tabLst/>
                        <a:defRPr/>
                      </a:pPr>
                      <a:r>
                        <a:rPr kumimoji="0" lang="ar-SA" sz="2400" b="1" i="0" u="none" strike="noStrike" kern="1200" cap="none" spc="0" normalizeH="0" baseline="0" noProof="0" dirty="0" smtClean="0">
                          <a:ln>
                            <a:noFill/>
                          </a:ln>
                          <a:solidFill>
                            <a:prstClr val="black">
                              <a:lumMod val="75000"/>
                              <a:lumOff val="25000"/>
                            </a:prstClr>
                          </a:solidFill>
                          <a:effectLst/>
                          <a:uLnTx/>
                          <a:uFillTx/>
                          <a:latin typeface="+mn-lt"/>
                          <a:ea typeface="+mn-ea"/>
                          <a:cs typeface="+mn-cs"/>
                        </a:rPr>
                        <a:t>يقوم المفكر ب</a:t>
                      </a:r>
                      <a:r>
                        <a:rPr kumimoji="0" lang="ar-SA" sz="2400" b="1" i="0" u="none" strike="noStrike" kern="1200" cap="none" spc="0" normalizeH="0" baseline="0" noProof="0" dirty="0" smtClean="0">
                          <a:ln>
                            <a:noFill/>
                          </a:ln>
                          <a:solidFill>
                            <a:srgbClr val="FF0000"/>
                          </a:solidFill>
                          <a:effectLst/>
                          <a:uLnTx/>
                          <a:uFillTx/>
                          <a:latin typeface="+mn-lt"/>
                          <a:ea typeface="+mn-ea"/>
                          <a:cs typeface="+mn-cs"/>
                        </a:rPr>
                        <a:t>إعادة التعبير </a:t>
                      </a:r>
                      <a:r>
                        <a:rPr kumimoji="0" lang="ar-SA" sz="2400" b="1" i="0" u="none" strike="noStrike" kern="1200" cap="none" spc="0" normalizeH="0" baseline="0" noProof="0" dirty="0" smtClean="0">
                          <a:ln>
                            <a:noFill/>
                          </a:ln>
                          <a:solidFill>
                            <a:prstClr val="black">
                              <a:lumMod val="75000"/>
                              <a:lumOff val="25000"/>
                            </a:prstClr>
                          </a:solidFill>
                          <a:effectLst/>
                          <a:uLnTx/>
                          <a:uFillTx/>
                          <a:latin typeface="+mn-lt"/>
                          <a:ea typeface="+mn-ea"/>
                          <a:cs typeface="+mn-cs"/>
                        </a:rPr>
                        <a:t>عن وفهم الحقيقة ذاتها مرة ثانية من خلال المعرفة .</a:t>
                      </a:r>
                    </a:p>
                    <a:p>
                      <a:pPr marL="514350" marR="0" lvl="0" indent="-514350" algn="r" defTabSz="914400" rtl="1" eaLnBrk="1" fontAlgn="auto" latinLnBrk="0" hangingPunct="1">
                        <a:lnSpc>
                          <a:spcPct val="200000"/>
                        </a:lnSpc>
                        <a:spcBef>
                          <a:spcPts val="1200"/>
                        </a:spcBef>
                        <a:spcAft>
                          <a:spcPts val="200"/>
                        </a:spcAft>
                        <a:buClr>
                          <a:srgbClr val="99CB38"/>
                        </a:buClr>
                        <a:buSzPct val="100000"/>
                        <a:buFont typeface="+mj-lt"/>
                        <a:buAutoNum type="arabicPeriod"/>
                        <a:tabLst/>
                        <a:defRPr/>
                      </a:pPr>
                      <a:r>
                        <a:rPr kumimoji="0" lang="ar-SA" sz="2400" b="1" i="0" u="none" strike="noStrike" kern="1200" cap="none" spc="0" normalizeH="0" baseline="0" noProof="0" dirty="0" smtClean="0">
                          <a:ln>
                            <a:noFill/>
                          </a:ln>
                          <a:solidFill>
                            <a:srgbClr val="FF0000"/>
                          </a:solidFill>
                          <a:effectLst/>
                          <a:uLnTx/>
                          <a:uFillTx/>
                          <a:latin typeface="+mn-lt"/>
                          <a:ea typeface="+mn-ea"/>
                          <a:cs typeface="+mn-cs"/>
                        </a:rPr>
                        <a:t>ظهور العالم الخارجي </a:t>
                      </a:r>
                      <a:r>
                        <a:rPr kumimoji="0" lang="ar-SA" sz="2400" b="1" i="0" u="none" strike="noStrike" kern="1200" cap="none" spc="0" normalizeH="0" baseline="0" noProof="0" dirty="0" smtClean="0">
                          <a:ln>
                            <a:noFill/>
                          </a:ln>
                          <a:solidFill>
                            <a:prstClr val="black">
                              <a:lumMod val="75000"/>
                              <a:lumOff val="25000"/>
                            </a:prstClr>
                          </a:solidFill>
                          <a:effectLst/>
                          <a:uLnTx/>
                          <a:uFillTx/>
                          <a:latin typeface="+mn-lt"/>
                          <a:ea typeface="+mn-ea"/>
                          <a:cs typeface="+mn-cs"/>
                        </a:rPr>
                        <a:t>الى عقل المفكر .</a:t>
                      </a:r>
                    </a:p>
                    <a:p>
                      <a:endParaRPr lang="ar-SA" sz="2400" dirty="0" smtClean="0">
                        <a:solidFill>
                          <a:schemeClr val="tx1">
                            <a:lumMod val="95000"/>
                            <a:lumOff val="5000"/>
                          </a:schemeClr>
                        </a:solidFill>
                      </a:endParaRPr>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Tree>
    <p:extLst>
      <p:ext uri="{BB962C8B-B14F-4D97-AF65-F5344CB8AC3E}">
        <p14:creationId xmlns:p14="http://schemas.microsoft.com/office/powerpoint/2010/main" val="17286550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bwMode="auto">
          <a:xfrm>
            <a:off x="6118225" y="6381750"/>
            <a:ext cx="482600" cy="287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986C6315-6224-4019-885B-FF73F5824E41}" type="slidenum">
              <a:rPr lang="ar-SA" altLang="ar-SA" sz="1200">
                <a:solidFill>
                  <a:schemeClr val="bg1"/>
                </a:solidFill>
              </a:rPr>
              <a:pPr eaLnBrk="1" hangingPunct="1">
                <a:spcBef>
                  <a:spcPct val="0"/>
                </a:spcBef>
                <a:buFontTx/>
                <a:buNone/>
              </a:pPr>
              <a:t>18</a:t>
            </a:fld>
            <a:endParaRPr lang="en-US" altLang="ar-SA" sz="1200">
              <a:solidFill>
                <a:schemeClr val="bg1"/>
              </a:solidFill>
            </a:endParaRPr>
          </a:p>
        </p:txBody>
      </p:sp>
      <p:sp>
        <p:nvSpPr>
          <p:cNvPr id="7" name="Text Box 2"/>
          <p:cNvSpPr txBox="1">
            <a:spLocks noChangeArrowheads="1"/>
          </p:cNvSpPr>
          <p:nvPr/>
        </p:nvSpPr>
        <p:spPr bwMode="auto">
          <a:xfrm>
            <a:off x="1739899" y="933895"/>
            <a:ext cx="8969377"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None/>
            </a:pPr>
            <a:r>
              <a:rPr lang="ar-SA" altLang="en-US" b="1" u="sng" dirty="0" smtClean="0">
                <a:solidFill>
                  <a:srgbClr val="C00000"/>
                </a:solidFill>
                <a:latin typeface="Arial" panose="020B0604020202020204" pitchFamily="34" charset="0"/>
                <a:cs typeface="Traditional Arabic" panose="02020603050405020304" pitchFamily="18" charset="-78"/>
              </a:rPr>
              <a:t>(</a:t>
            </a:r>
            <a:r>
              <a:rPr lang="en-US" altLang="en-US" sz="2200" b="1" u="sng" dirty="0" smtClean="0">
                <a:solidFill>
                  <a:srgbClr val="C00000"/>
                </a:solidFill>
                <a:latin typeface="Arial" panose="020B0604020202020204" pitchFamily="34" charset="0"/>
                <a:cs typeface="Traditional Arabic" panose="02020603050405020304" pitchFamily="18" charset="-78"/>
              </a:rPr>
              <a:t>8</a:t>
            </a:r>
            <a:r>
              <a:rPr lang="ar-SA" altLang="en-US" b="1" u="sng" dirty="0" smtClean="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اعداد النماذج الكمية في مجال الأعمال:</a:t>
            </a: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p:txBody>
      </p:sp>
      <p:sp>
        <p:nvSpPr>
          <p:cNvPr id="8"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294628538"/>
              </p:ext>
            </p:extLst>
          </p:nvPr>
        </p:nvGraphicFramePr>
        <p:xfrm>
          <a:off x="1828800" y="1700214"/>
          <a:ext cx="8791576" cy="4840286"/>
        </p:xfrm>
        <a:graphic>
          <a:graphicData uri="http://schemas.openxmlformats.org/drawingml/2006/table">
            <a:tbl>
              <a:tblPr/>
              <a:tblGrid>
                <a:gridCol w="8791576"/>
              </a:tblGrid>
              <a:tr h="4840286">
                <a:tc>
                  <a:txBody>
                    <a:bodyPr/>
                    <a:lstStyle/>
                    <a:p>
                      <a:r>
                        <a:rPr lang="ar-SA" sz="2400" dirty="0" smtClean="0">
                          <a:solidFill>
                            <a:schemeClr val="tx1">
                              <a:lumMod val="95000"/>
                              <a:lumOff val="5000"/>
                            </a:schemeClr>
                          </a:solidFill>
                        </a:rPr>
                        <a:t>شكل</a:t>
                      </a:r>
                      <a:r>
                        <a:rPr lang="ar-SA" sz="2400" baseline="0" dirty="0" smtClean="0">
                          <a:solidFill>
                            <a:schemeClr val="tx1">
                              <a:lumMod val="95000"/>
                              <a:lumOff val="5000"/>
                            </a:schemeClr>
                          </a:solidFill>
                        </a:rPr>
                        <a:t> 1-2 صفحة 22</a:t>
                      </a:r>
                      <a:endParaRPr lang="ar-SA" sz="2400" dirty="0" smtClean="0">
                        <a:solidFill>
                          <a:schemeClr val="tx1">
                            <a:lumMod val="95000"/>
                            <a:lumOff val="5000"/>
                          </a:schemeClr>
                        </a:solidFill>
                      </a:endParaRPr>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grpSp>
        <p:nvGrpSpPr>
          <p:cNvPr id="9" name="مجموعة 8"/>
          <p:cNvGrpSpPr/>
          <p:nvPr/>
        </p:nvGrpSpPr>
        <p:grpSpPr>
          <a:xfrm>
            <a:off x="2146300" y="2500306"/>
            <a:ext cx="8307418" cy="3412164"/>
            <a:chOff x="1258834" y="2500306"/>
            <a:chExt cx="9194884" cy="3412164"/>
          </a:xfrm>
        </p:grpSpPr>
        <p:sp>
          <p:nvSpPr>
            <p:cNvPr id="10" name="شكل بيضاوي 9"/>
            <p:cNvSpPr/>
            <p:nvPr/>
          </p:nvSpPr>
          <p:spPr>
            <a:xfrm>
              <a:off x="1258834" y="2829196"/>
              <a:ext cx="2414538" cy="178595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شكل بيضاوي 10"/>
            <p:cNvSpPr/>
            <p:nvPr/>
          </p:nvSpPr>
          <p:spPr>
            <a:xfrm>
              <a:off x="8310578" y="2500306"/>
              <a:ext cx="2071702" cy="192882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2" name="شكل بيضاوي 11"/>
            <p:cNvSpPr/>
            <p:nvPr/>
          </p:nvSpPr>
          <p:spPr>
            <a:xfrm>
              <a:off x="8382016" y="3571876"/>
              <a:ext cx="2071702" cy="192882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3" name="سهم إلى اليمين 12"/>
            <p:cNvSpPr/>
            <p:nvPr/>
          </p:nvSpPr>
          <p:spPr>
            <a:xfrm>
              <a:off x="6030842" y="2617497"/>
              <a:ext cx="2351173" cy="642942"/>
            </a:xfrm>
            <a:prstGeom prst="right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4" name="سهم إلى اليسار 13"/>
            <p:cNvSpPr/>
            <p:nvPr/>
          </p:nvSpPr>
          <p:spPr>
            <a:xfrm>
              <a:off x="3323343" y="2617497"/>
              <a:ext cx="2278871" cy="629561"/>
            </a:xfrm>
            <a:prstGeom prst="left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5" name="سهم إلى اليمين 14"/>
            <p:cNvSpPr/>
            <p:nvPr/>
          </p:nvSpPr>
          <p:spPr>
            <a:xfrm>
              <a:off x="3095500" y="4983776"/>
              <a:ext cx="5527800" cy="928694"/>
            </a:xfrm>
            <a:prstGeom prst="right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6" name="مربع نص 15"/>
            <p:cNvSpPr txBox="1"/>
            <p:nvPr/>
          </p:nvSpPr>
          <p:spPr>
            <a:xfrm>
              <a:off x="1608863" y="3260439"/>
              <a:ext cx="1714480" cy="830997"/>
            </a:xfrm>
            <a:prstGeom prst="rect">
              <a:avLst/>
            </a:prstGeom>
            <a:noFill/>
          </p:spPr>
          <p:txBody>
            <a:bodyPr wrap="square" rtlCol="1">
              <a:spAutoFit/>
            </a:bodyPr>
            <a:lstStyle/>
            <a:p>
              <a:pPr algn="ctr"/>
              <a:r>
                <a:rPr lang="ar-SA" sz="2400" dirty="0">
                  <a:solidFill>
                    <a:schemeClr val="tx2">
                      <a:lumMod val="75000"/>
                    </a:schemeClr>
                  </a:solidFill>
                </a:rPr>
                <a:t>مفــــكر</a:t>
              </a:r>
            </a:p>
            <a:p>
              <a:pPr algn="ctr"/>
              <a:r>
                <a:rPr lang="ar-SA" sz="2400" dirty="0">
                  <a:solidFill>
                    <a:schemeClr val="tx2">
                      <a:lumMod val="75000"/>
                    </a:schemeClr>
                  </a:solidFill>
                </a:rPr>
                <a:t>مـــا</a:t>
              </a:r>
            </a:p>
          </p:txBody>
        </p:sp>
        <p:sp>
          <p:nvSpPr>
            <p:cNvPr id="17" name="مربع نص 16"/>
            <p:cNvSpPr txBox="1"/>
            <p:nvPr/>
          </p:nvSpPr>
          <p:spPr>
            <a:xfrm>
              <a:off x="8739206" y="2714621"/>
              <a:ext cx="1143008" cy="830997"/>
            </a:xfrm>
            <a:prstGeom prst="rect">
              <a:avLst/>
            </a:prstGeom>
            <a:noFill/>
          </p:spPr>
          <p:txBody>
            <a:bodyPr wrap="square" rtlCol="1">
              <a:spAutoFit/>
            </a:bodyPr>
            <a:lstStyle/>
            <a:p>
              <a:pPr algn="ctr"/>
              <a:r>
                <a:rPr lang="ar-SA" sz="2400" dirty="0">
                  <a:solidFill>
                    <a:schemeClr val="tx2">
                      <a:lumMod val="75000"/>
                    </a:schemeClr>
                  </a:solidFill>
                </a:rPr>
                <a:t>العالم</a:t>
              </a:r>
            </a:p>
            <a:p>
              <a:pPr algn="ctr"/>
              <a:r>
                <a:rPr lang="ar-SA" sz="2400" dirty="0">
                  <a:solidFill>
                    <a:schemeClr val="tx2">
                      <a:lumMod val="75000"/>
                    </a:schemeClr>
                  </a:solidFill>
                </a:rPr>
                <a:t>الخارجي</a:t>
              </a:r>
            </a:p>
          </p:txBody>
        </p:sp>
        <p:sp>
          <p:nvSpPr>
            <p:cNvPr id="18" name="مربع نص 17"/>
            <p:cNvSpPr txBox="1"/>
            <p:nvPr/>
          </p:nvSpPr>
          <p:spPr>
            <a:xfrm>
              <a:off x="8810644" y="3929067"/>
              <a:ext cx="1143008" cy="1200329"/>
            </a:xfrm>
            <a:prstGeom prst="rect">
              <a:avLst/>
            </a:prstGeom>
            <a:noFill/>
          </p:spPr>
          <p:txBody>
            <a:bodyPr wrap="square" rtlCol="1">
              <a:spAutoFit/>
            </a:bodyPr>
            <a:lstStyle/>
            <a:p>
              <a:pPr algn="ctr"/>
              <a:r>
                <a:rPr lang="ar-SA" sz="2400" dirty="0">
                  <a:solidFill>
                    <a:schemeClr val="tx2">
                      <a:lumMod val="75000"/>
                    </a:schemeClr>
                  </a:solidFill>
                </a:rPr>
                <a:t>نموذج </a:t>
              </a:r>
            </a:p>
            <a:p>
              <a:pPr algn="ctr"/>
              <a:r>
                <a:rPr lang="ar-SA" sz="2400" dirty="0">
                  <a:solidFill>
                    <a:schemeClr val="tx2">
                      <a:lumMod val="75000"/>
                    </a:schemeClr>
                  </a:solidFill>
                </a:rPr>
                <a:t>العــالم</a:t>
              </a:r>
            </a:p>
            <a:p>
              <a:pPr algn="ctr"/>
              <a:r>
                <a:rPr lang="ar-SA" sz="2400" dirty="0">
                  <a:solidFill>
                    <a:schemeClr val="tx2">
                      <a:lumMod val="75000"/>
                    </a:schemeClr>
                  </a:solidFill>
                </a:rPr>
                <a:t>الخارجي.</a:t>
              </a:r>
            </a:p>
          </p:txBody>
        </p:sp>
        <p:sp>
          <p:nvSpPr>
            <p:cNvPr id="19" name="مربع نص 18"/>
            <p:cNvSpPr txBox="1"/>
            <p:nvPr/>
          </p:nvSpPr>
          <p:spPr>
            <a:xfrm>
              <a:off x="3595638" y="4730309"/>
              <a:ext cx="4286312" cy="369332"/>
            </a:xfrm>
            <a:prstGeom prst="rect">
              <a:avLst/>
            </a:prstGeom>
            <a:noFill/>
          </p:spPr>
          <p:txBody>
            <a:bodyPr wrap="square" rtlCol="1">
              <a:spAutoFit/>
            </a:bodyPr>
            <a:lstStyle/>
            <a:p>
              <a:pPr algn="ctr"/>
              <a:r>
                <a:rPr lang="ar-SA" b="1" dirty="0">
                  <a:solidFill>
                    <a:schemeClr val="accent2">
                      <a:lumMod val="50000"/>
                    </a:schemeClr>
                  </a:solidFill>
                </a:rPr>
                <a:t>إعادة تمثيل العالم الخارجي من خلال أنشطه ذهنيه</a:t>
              </a:r>
            </a:p>
          </p:txBody>
        </p:sp>
        <p:sp>
          <p:nvSpPr>
            <p:cNvPr id="20" name="مربع نص 19"/>
            <p:cNvSpPr txBox="1"/>
            <p:nvPr/>
          </p:nvSpPr>
          <p:spPr>
            <a:xfrm>
              <a:off x="1821103" y="4730308"/>
              <a:ext cx="1202959" cy="923330"/>
            </a:xfrm>
            <a:prstGeom prst="rect">
              <a:avLst/>
            </a:prstGeom>
            <a:noFill/>
          </p:spPr>
          <p:txBody>
            <a:bodyPr wrap="square" rtlCol="1">
              <a:spAutoFit/>
            </a:bodyPr>
            <a:lstStyle/>
            <a:p>
              <a:pPr algn="ctr"/>
              <a:r>
                <a:rPr lang="ar-SA" b="1" dirty="0">
                  <a:solidFill>
                    <a:schemeClr val="accent2">
                      <a:lumMod val="50000"/>
                    </a:schemeClr>
                  </a:solidFill>
                </a:rPr>
                <a:t>عمليه</a:t>
              </a:r>
            </a:p>
            <a:p>
              <a:pPr algn="ctr"/>
              <a:r>
                <a:rPr lang="ar-SA" b="1" dirty="0">
                  <a:solidFill>
                    <a:schemeClr val="accent2">
                      <a:lumMod val="50000"/>
                    </a:schemeClr>
                  </a:solidFill>
                </a:rPr>
                <a:t>تفكير </a:t>
              </a:r>
            </a:p>
            <a:p>
              <a:pPr algn="ctr"/>
              <a:r>
                <a:rPr lang="ar-SA" b="1" dirty="0">
                  <a:solidFill>
                    <a:schemeClr val="accent2">
                      <a:lumMod val="50000"/>
                    </a:schemeClr>
                  </a:solidFill>
                </a:rPr>
                <a:t>استراتيجي</a:t>
              </a:r>
            </a:p>
          </p:txBody>
        </p:sp>
      </p:grpSp>
      <p:sp>
        <p:nvSpPr>
          <p:cNvPr id="21" name="مربع نص 20"/>
          <p:cNvSpPr txBox="1"/>
          <p:nvPr/>
        </p:nvSpPr>
        <p:spPr>
          <a:xfrm>
            <a:off x="4352125" y="2340718"/>
            <a:ext cx="3487750" cy="369332"/>
          </a:xfrm>
          <a:prstGeom prst="rect">
            <a:avLst/>
          </a:prstGeom>
          <a:noFill/>
        </p:spPr>
        <p:txBody>
          <a:bodyPr wrap="square" rtlCol="1">
            <a:spAutoFit/>
          </a:bodyPr>
          <a:lstStyle/>
          <a:p>
            <a:r>
              <a:rPr lang="ar-SA" b="1" dirty="0">
                <a:solidFill>
                  <a:schemeClr val="accent2">
                    <a:lumMod val="50000"/>
                  </a:schemeClr>
                </a:solidFill>
              </a:rPr>
              <a:t>تفسير العالم الخارجي من خلال فهمنا </a:t>
            </a:r>
            <a:r>
              <a:rPr lang="ar-SA" b="1" dirty="0" smtClean="0">
                <a:solidFill>
                  <a:schemeClr val="accent2">
                    <a:lumMod val="50000"/>
                  </a:schemeClr>
                </a:solidFill>
              </a:rPr>
              <a:t>له</a:t>
            </a:r>
            <a:endParaRPr lang="ar-SA" b="1" dirty="0">
              <a:solidFill>
                <a:schemeClr val="accent2">
                  <a:lumMod val="50000"/>
                </a:schemeClr>
              </a:solidFill>
            </a:endParaRPr>
          </a:p>
        </p:txBody>
      </p:sp>
      <p:sp>
        <p:nvSpPr>
          <p:cNvPr id="2" name="مربع نص 1"/>
          <p:cNvSpPr txBox="1"/>
          <p:nvPr/>
        </p:nvSpPr>
        <p:spPr>
          <a:xfrm>
            <a:off x="8130170" y="6116128"/>
            <a:ext cx="2490206" cy="369332"/>
          </a:xfrm>
          <a:prstGeom prst="rect">
            <a:avLst/>
          </a:prstGeom>
          <a:noFill/>
        </p:spPr>
        <p:txBody>
          <a:bodyPr wrap="square" rtlCol="1">
            <a:spAutoFit/>
          </a:bodyPr>
          <a:lstStyle/>
          <a:p>
            <a:r>
              <a:rPr lang="ar-SA" dirty="0" smtClean="0"/>
              <a:t>المصدر: (</a:t>
            </a:r>
            <a:r>
              <a:rPr lang="en-US" dirty="0" err="1" smtClean="0"/>
              <a:t>Arsgam</a:t>
            </a:r>
            <a:r>
              <a:rPr lang="en-US" dirty="0" smtClean="0"/>
              <a:t>, 2003</a:t>
            </a:r>
            <a:r>
              <a:rPr lang="ar-SA" dirty="0" smtClean="0"/>
              <a:t>)</a:t>
            </a:r>
            <a:endParaRPr lang="ar-SA" dirty="0"/>
          </a:p>
        </p:txBody>
      </p:sp>
    </p:spTree>
    <p:extLst>
      <p:ext uri="{BB962C8B-B14F-4D97-AF65-F5344CB8AC3E}">
        <p14:creationId xmlns:p14="http://schemas.microsoft.com/office/powerpoint/2010/main" val="35589961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bwMode="auto">
          <a:xfrm>
            <a:off x="6118225" y="6381750"/>
            <a:ext cx="482600" cy="287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986C6315-6224-4019-885B-FF73F5824E41}" type="slidenum">
              <a:rPr lang="ar-SA" altLang="ar-SA" sz="1200">
                <a:solidFill>
                  <a:schemeClr val="bg1"/>
                </a:solidFill>
              </a:rPr>
              <a:pPr eaLnBrk="1" hangingPunct="1">
                <a:spcBef>
                  <a:spcPct val="0"/>
                </a:spcBef>
                <a:buFontTx/>
                <a:buNone/>
              </a:pPr>
              <a:t>19</a:t>
            </a:fld>
            <a:endParaRPr lang="en-US" altLang="ar-SA" sz="1200">
              <a:solidFill>
                <a:schemeClr val="bg1"/>
              </a:solidFill>
            </a:endParaRPr>
          </a:p>
        </p:txBody>
      </p:sp>
      <p:sp>
        <p:nvSpPr>
          <p:cNvPr id="7" name="Text Box 2"/>
          <p:cNvSpPr txBox="1">
            <a:spLocks noChangeArrowheads="1"/>
          </p:cNvSpPr>
          <p:nvPr/>
        </p:nvSpPr>
        <p:spPr bwMode="auto">
          <a:xfrm>
            <a:off x="1651000" y="908050"/>
            <a:ext cx="8969377"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r>
              <a:rPr lang="en-US" altLang="en-US" sz="2200" b="1" u="sng" dirty="0" smtClean="0">
                <a:solidFill>
                  <a:srgbClr val="C00000"/>
                </a:solidFill>
                <a:latin typeface="Arial" panose="020B0604020202020204" pitchFamily="34" charset="0"/>
                <a:cs typeface="Traditional Arabic" panose="02020603050405020304" pitchFamily="18" charset="-78"/>
              </a:rPr>
              <a:t>8</a:t>
            </a:r>
            <a:r>
              <a:rPr lang="ar-SA" altLang="en-US" b="1" u="sng" dirty="0" smtClean="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تعريف النموذج </a:t>
            </a: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p:txBody>
      </p:sp>
      <p:sp>
        <p:nvSpPr>
          <p:cNvPr id="8"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442189503"/>
              </p:ext>
            </p:extLst>
          </p:nvPr>
        </p:nvGraphicFramePr>
        <p:xfrm>
          <a:off x="1295400" y="1700214"/>
          <a:ext cx="9324976" cy="4937760"/>
        </p:xfrm>
        <a:graphic>
          <a:graphicData uri="http://schemas.openxmlformats.org/drawingml/2006/table">
            <a:tbl>
              <a:tblPr/>
              <a:tblGrid>
                <a:gridCol w="9324976"/>
              </a:tblGrid>
              <a:tr h="4840286">
                <a:tc>
                  <a:txBody>
                    <a:bodyPr/>
                    <a:lstStyle/>
                    <a:p>
                      <a:pPr lvl="0" rtl="1">
                        <a:lnSpc>
                          <a:spcPct val="150000"/>
                        </a:lnSpc>
                      </a:pPr>
                      <a:r>
                        <a:rPr lang="ar-SA" sz="2400" b="1" dirty="0" smtClean="0"/>
                        <a:t>النموذج هو عبارة عن </a:t>
                      </a:r>
                      <a:r>
                        <a:rPr lang="ar-SA" sz="2400" b="1" dirty="0" smtClean="0">
                          <a:solidFill>
                            <a:srgbClr val="FF0000"/>
                          </a:solidFill>
                        </a:rPr>
                        <a:t>تمثيل مبسط للحقيقة </a:t>
                      </a:r>
                      <a:r>
                        <a:rPr lang="ar-SA" sz="2400" b="1" dirty="0" smtClean="0"/>
                        <a:t>او الواقع من منظور القائم بوضع النموذج .</a:t>
                      </a:r>
                      <a:endParaRPr lang="ar-SA" sz="2400" dirty="0" smtClean="0"/>
                    </a:p>
                    <a:p>
                      <a:pPr lvl="0" rtl="1">
                        <a:lnSpc>
                          <a:spcPct val="150000"/>
                        </a:lnSpc>
                      </a:pPr>
                      <a:r>
                        <a:rPr lang="ar-SA" sz="2400" b="1" dirty="0" smtClean="0"/>
                        <a:t>لذا من الضروري ان يتم </a:t>
                      </a:r>
                      <a:r>
                        <a:rPr lang="ar-SA" sz="2400" b="1" dirty="0" smtClean="0">
                          <a:solidFill>
                            <a:srgbClr val="FF0000"/>
                          </a:solidFill>
                        </a:rPr>
                        <a:t>اعداد نموذج متعدد الابعاد </a:t>
                      </a:r>
                      <a:r>
                        <a:rPr lang="ar-SA" sz="2400" b="1" dirty="0" smtClean="0"/>
                        <a:t>بشان المشكلة المطلوب فهمها وحلها.</a:t>
                      </a:r>
                      <a:endParaRPr lang="ar-SA" sz="2400" dirty="0" smtClean="0"/>
                    </a:p>
                    <a:p>
                      <a:pPr lvl="0" rtl="1">
                        <a:lnSpc>
                          <a:spcPct val="150000"/>
                        </a:lnSpc>
                      </a:pPr>
                      <a:r>
                        <a:rPr lang="ar-SA" sz="2400" b="1" dirty="0" smtClean="0"/>
                        <a:t>فالنماذج تساعد على </a:t>
                      </a:r>
                      <a:r>
                        <a:rPr lang="ar-SA" sz="2400" b="1" dirty="0" smtClean="0">
                          <a:solidFill>
                            <a:srgbClr val="FF0000"/>
                          </a:solidFill>
                        </a:rPr>
                        <a:t>تفسير المشاكل وتوضحها وتقدم حلول لها</a:t>
                      </a:r>
                      <a:r>
                        <a:rPr lang="ar-SA" sz="2400" b="1" dirty="0" smtClean="0"/>
                        <a:t>.</a:t>
                      </a:r>
                      <a:endParaRPr lang="ar-SA" sz="2400" dirty="0" smtClean="0"/>
                    </a:p>
                    <a:p>
                      <a:pPr lvl="0" algn="r" rtl="1">
                        <a:lnSpc>
                          <a:spcPct val="150000"/>
                        </a:lnSpc>
                      </a:pPr>
                      <a:r>
                        <a:rPr lang="ar-EG" altLang="ar-SA" sz="2400" b="1" dirty="0" smtClean="0"/>
                        <a:t>وتعتبر عملية تمثيل والتعبير عن الواقع بمثابة عملية معقدة تعتمد على توليفه من التفاعلات بين المدركات والدوافع والذاكرة والتعلم والتطور والعواطف والوعى والإدراك واللغة والرشد والعوامل الاجتماعية والشخصية .</a:t>
                      </a:r>
                      <a:endParaRPr lang="ar-SA" sz="2400" dirty="0" smtClean="0"/>
                    </a:p>
                    <a:p>
                      <a:pPr lvl="0" rtl="1">
                        <a:lnSpc>
                          <a:spcPct val="150000"/>
                        </a:lnSpc>
                      </a:pPr>
                      <a:r>
                        <a:rPr lang="ar-SA" sz="2400" b="1" dirty="0" smtClean="0"/>
                        <a:t>لذا يمكن القول بان عملية اعداد النموذج هي عبارة عن </a:t>
                      </a:r>
                      <a:r>
                        <a:rPr lang="ar-SA" sz="2400" b="1" dirty="0" smtClean="0">
                          <a:solidFill>
                            <a:srgbClr val="0070C0"/>
                          </a:solidFill>
                        </a:rPr>
                        <a:t>علم يسعى نحو تقديم تقدير مثالي يدمج بين العديد من المعارف العلمية .</a:t>
                      </a:r>
                      <a:endParaRPr lang="ar-SA" sz="2400" dirty="0" smtClean="0">
                        <a:solidFill>
                          <a:srgbClr val="0070C0"/>
                        </a:solidFill>
                      </a:endParaRPr>
                    </a:p>
                    <a:p>
                      <a:pPr>
                        <a:lnSpc>
                          <a:spcPct val="150000"/>
                        </a:lnSpc>
                      </a:pPr>
                      <a:endParaRPr lang="ar-SA" sz="2400" dirty="0" smtClean="0">
                        <a:solidFill>
                          <a:schemeClr val="tx1">
                            <a:lumMod val="95000"/>
                            <a:lumOff val="5000"/>
                          </a:schemeClr>
                        </a:solidFill>
                      </a:endParaRPr>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Tree>
    <p:extLst>
      <p:ext uri="{BB962C8B-B14F-4D97-AF65-F5344CB8AC3E}">
        <p14:creationId xmlns:p14="http://schemas.microsoft.com/office/powerpoint/2010/main" val="42786398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EB3D55CF-2ADC-47BE-A58E-7A08DDBAB745}" type="slidenum">
              <a:rPr lang="ar-SA" altLang="ar-SA" sz="1200">
                <a:solidFill>
                  <a:schemeClr val="bg1"/>
                </a:solidFill>
              </a:rPr>
              <a:pPr eaLnBrk="1" hangingPunct="1">
                <a:spcBef>
                  <a:spcPct val="0"/>
                </a:spcBef>
                <a:buFontTx/>
                <a:buNone/>
              </a:pPr>
              <a:t>2</a:t>
            </a:fld>
            <a:endParaRPr lang="en-US" altLang="ar-SA" sz="1200">
              <a:solidFill>
                <a:schemeClr val="bg1"/>
              </a:solidFill>
            </a:endParaRPr>
          </a:p>
        </p:txBody>
      </p:sp>
      <p:sp>
        <p:nvSpPr>
          <p:cNvPr id="7" name="Subtitle 5"/>
          <p:cNvSpPr txBox="1">
            <a:spLocks/>
          </p:cNvSpPr>
          <p:nvPr/>
        </p:nvSpPr>
        <p:spPr bwMode="auto">
          <a:xfrm>
            <a:off x="1631950" y="3284538"/>
            <a:ext cx="8877300" cy="1752600"/>
          </a:xfrm>
          <a:prstGeom prst="rect">
            <a:avLst/>
          </a:prstGeom>
          <a:noFill/>
          <a:ln w="9525">
            <a:noFill/>
            <a:miter lim="800000"/>
            <a:headEnd/>
            <a:tailEnd/>
          </a:ln>
        </p:spPr>
        <p:txBody>
          <a:bodyPr/>
          <a:lstStyle>
            <a:lvl1pPr marL="0" indent="0" algn="ctr" rtl="0" eaLnBrk="0" fontAlgn="base" hangingPunct="0">
              <a:spcBef>
                <a:spcPct val="20000"/>
              </a:spcBef>
              <a:spcAft>
                <a:spcPct val="0"/>
              </a:spcAft>
              <a:buFont typeface="Arial" pitchFamily="34" charset="0"/>
              <a:buNone/>
              <a:defRPr sz="3200" kern="1200">
                <a:solidFill>
                  <a:schemeClr val="tx1">
                    <a:tint val="75000"/>
                  </a:schemeClr>
                </a:solidFill>
                <a:latin typeface="+mn-lt"/>
                <a:ea typeface="+mn-ea"/>
                <a:cs typeface="Arial" charset="0"/>
              </a:defRPr>
            </a:lvl1pPr>
            <a:lvl2pPr marL="457200" indent="0" algn="ctr" rtl="0" eaLnBrk="0" fontAlgn="base" hangingPunct="0">
              <a:spcBef>
                <a:spcPct val="20000"/>
              </a:spcBef>
              <a:spcAft>
                <a:spcPct val="0"/>
              </a:spcAft>
              <a:buFont typeface="Arial" pitchFamily="34" charset="0"/>
              <a:buNone/>
              <a:defRPr sz="2800" kern="1200">
                <a:solidFill>
                  <a:schemeClr val="tx1">
                    <a:tint val="75000"/>
                  </a:schemeClr>
                </a:solidFill>
                <a:latin typeface="+mn-lt"/>
                <a:ea typeface="+mn-ea"/>
                <a:cs typeface="Arial" charset="0"/>
              </a:defRPr>
            </a:lvl2pPr>
            <a:lvl3pPr marL="914400" indent="0" algn="ctr" rtl="0" eaLnBrk="0" fontAlgn="base" hangingPunct="0">
              <a:spcBef>
                <a:spcPct val="20000"/>
              </a:spcBef>
              <a:spcAft>
                <a:spcPct val="0"/>
              </a:spcAft>
              <a:buFont typeface="Arial" pitchFamily="34" charset="0"/>
              <a:buNone/>
              <a:defRPr sz="2400" kern="1200">
                <a:solidFill>
                  <a:schemeClr val="tx1">
                    <a:tint val="75000"/>
                  </a:schemeClr>
                </a:solidFill>
                <a:latin typeface="+mn-lt"/>
                <a:ea typeface="+mn-ea"/>
                <a:cs typeface="Arial" charset="0"/>
              </a:defRPr>
            </a:lvl3pPr>
            <a:lvl4pPr marL="13716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4pPr>
            <a:lvl5pPr marL="18288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rtl="1" eaLnBrk="1" fontAlgn="auto" hangingPunct="1">
              <a:spcBef>
                <a:spcPct val="0"/>
              </a:spcBef>
              <a:spcAft>
                <a:spcPts val="0"/>
              </a:spcAft>
              <a:defRPr/>
            </a:pPr>
            <a:endParaRPr lang="ar-SA" sz="4000" b="1" dirty="0"/>
          </a:p>
          <a:p>
            <a:pPr rtl="1" eaLnBrk="1" fontAlgn="auto" hangingPunct="1">
              <a:spcBef>
                <a:spcPct val="0"/>
              </a:spcBef>
              <a:spcAft>
                <a:spcPts val="0"/>
              </a:spcAft>
              <a:defRPr/>
            </a:pPr>
            <a:r>
              <a:rPr lang="ar-SA" sz="4000" b="1" dirty="0" smtClean="0"/>
              <a:t>الفصل </a:t>
            </a:r>
            <a:r>
              <a:rPr lang="ar-SA" sz="4000" b="1" dirty="0"/>
              <a:t>الأول </a:t>
            </a:r>
            <a:br>
              <a:rPr lang="ar-SA" sz="4000" b="1" dirty="0"/>
            </a:br>
            <a:r>
              <a:rPr lang="ar-SA" sz="4000" b="1" dirty="0"/>
              <a:t/>
            </a:r>
            <a:br>
              <a:rPr lang="ar-SA" sz="4000" b="1" dirty="0"/>
            </a:br>
            <a:r>
              <a:rPr lang="ar-SA" sz="4000" b="1" dirty="0">
                <a:solidFill>
                  <a:schemeClr val="accent1">
                    <a:lumMod val="50000"/>
                  </a:schemeClr>
                </a:solidFill>
              </a:rPr>
              <a:t>مقدمة في علم الإدارة</a:t>
            </a:r>
            <a:endParaRPr lang="en-US"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endParaRPr>
          </a:p>
        </p:txBody>
      </p:sp>
      <p:sp>
        <p:nvSpPr>
          <p:cNvPr id="5" name="Title 1"/>
          <p:cNvSpPr txBox="1">
            <a:spLocks/>
          </p:cNvSpPr>
          <p:nvPr/>
        </p:nvSpPr>
        <p:spPr>
          <a:xfrm>
            <a:off x="1487488" y="276225"/>
            <a:ext cx="89154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sp>
        <p:nvSpPr>
          <p:cNvPr id="6" name="عنوان 5"/>
          <p:cNvSpPr txBox="1">
            <a:spLocks noGrp="1"/>
          </p:cNvSpPr>
          <p:nvPr>
            <p:ph type="ctrTitle"/>
          </p:nvPr>
        </p:nvSpPr>
        <p:spPr>
          <a:xfrm>
            <a:off x="1905000" y="2133600"/>
            <a:ext cx="8420100" cy="1470025"/>
          </a:xfrm>
          <a:prstGeom prst="rect">
            <a:avLst/>
          </a:prstGeom>
          <a:noFill/>
        </p:spPr>
        <p:txBody>
          <a:bodyPr wrap="square" rtlCol="1">
            <a:spAutoFit/>
          </a:bodyPr>
          <a:lstStyle/>
          <a:p>
            <a:pPr algn="ctr"/>
            <a:r>
              <a:rPr lang="ar-SA" sz="5400" dirty="0">
                <a:solidFill>
                  <a:schemeClr val="tx1">
                    <a:lumMod val="95000"/>
                    <a:lumOff val="5000"/>
                  </a:schemeClr>
                </a:solidFill>
                <a:cs typeface="+mj-cs"/>
              </a:rPr>
              <a:t>(بسم الله الرحمن الرحيم)</a:t>
            </a:r>
          </a:p>
        </p:txBody>
      </p:sp>
    </p:spTree>
    <p:extLst>
      <p:ext uri="{BB962C8B-B14F-4D97-AF65-F5344CB8AC3E}">
        <p14:creationId xmlns:p14="http://schemas.microsoft.com/office/powerpoint/2010/main" val="28196895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2995454090"/>
              </p:ext>
            </p:extLst>
          </p:nvPr>
        </p:nvGraphicFramePr>
        <p:xfrm>
          <a:off x="1828800" y="1700214"/>
          <a:ext cx="8791576" cy="4840286"/>
        </p:xfrm>
        <a:graphic>
          <a:graphicData uri="http://schemas.openxmlformats.org/drawingml/2006/table">
            <a:tbl>
              <a:tblPr/>
              <a:tblGrid>
                <a:gridCol w="8791576"/>
              </a:tblGrid>
              <a:tr h="4840286">
                <a:tc>
                  <a:txBody>
                    <a:bodyPr/>
                    <a:lstStyle/>
                    <a:p>
                      <a:pPr marL="0" marR="0" lvl="0" indent="0" algn="r" defTabSz="914400" rtl="1" eaLnBrk="1" fontAlgn="auto" latinLnBrk="0" hangingPunct="1">
                        <a:lnSpc>
                          <a:spcPct val="150000"/>
                        </a:lnSpc>
                        <a:spcBef>
                          <a:spcPts val="1200"/>
                        </a:spcBef>
                        <a:spcAft>
                          <a:spcPts val="200"/>
                        </a:spcAft>
                        <a:buClr>
                          <a:srgbClr val="99CB38"/>
                        </a:buClr>
                        <a:buSzPct val="100000"/>
                        <a:buFont typeface="+mj-lt"/>
                        <a:buNone/>
                        <a:tabLst/>
                        <a:defRPr/>
                      </a:pPr>
                      <a:r>
                        <a:rPr lang="ar-SA" sz="2400" b="1" kern="1200" noProof="0" dirty="0" smtClean="0">
                          <a:solidFill>
                            <a:schemeClr val="tx1"/>
                          </a:solidFill>
                          <a:latin typeface="+mn-lt"/>
                          <a:ea typeface="+mn-ea"/>
                          <a:cs typeface="+mn-cs"/>
                        </a:rPr>
                        <a:t>ينبغي أن يستحوذ النموذج على العوامل الرئيسية والعلاقات التي تعد هامة لصنع القرار موضع الدراسة ولكي يكون النموذج فعالا فهنالك ثلاث خصائص أساسية من الضروري توفرها فيه وهي :</a:t>
                      </a:r>
                    </a:p>
                    <a:p>
                      <a:pPr marL="514350" marR="0" lvl="0" indent="-514350" algn="r" defTabSz="914400" rtl="1" eaLnBrk="1" fontAlgn="auto" latinLnBrk="0" hangingPunct="1">
                        <a:lnSpc>
                          <a:spcPct val="150000"/>
                        </a:lnSpc>
                        <a:spcBef>
                          <a:spcPts val="1200"/>
                        </a:spcBef>
                        <a:spcAft>
                          <a:spcPts val="200"/>
                        </a:spcAft>
                        <a:buClr>
                          <a:srgbClr val="99CB38"/>
                        </a:buClr>
                        <a:buSzPct val="100000"/>
                        <a:buFont typeface="+mj-lt"/>
                        <a:buAutoNum type="arabicPeriod"/>
                        <a:tabLst/>
                        <a:defRPr/>
                      </a:pPr>
                      <a:r>
                        <a:rPr lang="ar-SA" sz="2400" b="1" kern="1200" noProof="0" dirty="0" smtClean="0">
                          <a:solidFill>
                            <a:schemeClr val="tx1"/>
                          </a:solidFill>
                          <a:latin typeface="+mn-lt"/>
                          <a:ea typeface="+mn-ea"/>
                          <a:cs typeface="+mn-cs"/>
                        </a:rPr>
                        <a:t>مدى صدق النموذج أي مدى تمثيله للجوانب الهامه للموقف</a:t>
                      </a:r>
                      <a:r>
                        <a:rPr kumimoji="0" lang="ar-SA" sz="3200" b="1" i="0" u="none" strike="noStrike" kern="1200" cap="none" spc="0" normalizeH="0" baseline="0" noProof="0" dirty="0" smtClean="0">
                          <a:ln>
                            <a:noFill/>
                          </a:ln>
                          <a:solidFill>
                            <a:prstClr val="black">
                              <a:lumMod val="75000"/>
                              <a:lumOff val="25000"/>
                            </a:prstClr>
                          </a:solidFill>
                          <a:effectLst/>
                          <a:uLnTx/>
                          <a:uFillTx/>
                          <a:latin typeface="+mn-lt"/>
                          <a:ea typeface="+mn-ea"/>
                          <a:cs typeface="+mn-cs"/>
                        </a:rPr>
                        <a:t> </a:t>
                      </a:r>
                      <a:r>
                        <a:rPr lang="ar-SA" sz="2400" b="1" kern="1200" noProof="0" dirty="0" smtClean="0">
                          <a:solidFill>
                            <a:schemeClr val="tx1"/>
                          </a:solidFill>
                          <a:latin typeface="+mn-lt"/>
                          <a:ea typeface="+mn-ea"/>
                          <a:cs typeface="+mn-cs"/>
                        </a:rPr>
                        <a:t>محل الاعتبار .</a:t>
                      </a:r>
                    </a:p>
                    <a:p>
                      <a:pPr marL="514350" marR="0" lvl="0" indent="-514350" algn="r" defTabSz="914400" rtl="1" eaLnBrk="1" fontAlgn="auto" latinLnBrk="0" hangingPunct="1">
                        <a:lnSpc>
                          <a:spcPct val="150000"/>
                        </a:lnSpc>
                        <a:spcBef>
                          <a:spcPts val="1200"/>
                        </a:spcBef>
                        <a:spcAft>
                          <a:spcPts val="200"/>
                        </a:spcAft>
                        <a:buClr>
                          <a:srgbClr val="99CB38"/>
                        </a:buClr>
                        <a:buSzPct val="100000"/>
                        <a:buFont typeface="+mj-lt"/>
                        <a:buAutoNum type="arabicPeriod"/>
                        <a:tabLst/>
                        <a:defRPr/>
                      </a:pPr>
                      <a:r>
                        <a:rPr lang="ar-SA" sz="2400" b="1" kern="1200" noProof="0" dirty="0" smtClean="0">
                          <a:solidFill>
                            <a:schemeClr val="tx1"/>
                          </a:solidFill>
                          <a:latin typeface="+mn-lt"/>
                          <a:ea typeface="+mn-ea"/>
                          <a:cs typeface="+mn-cs"/>
                        </a:rPr>
                        <a:t>امكانية استخدام النموذج بمعنى مدى امكانية استخدامه بشكل فوري للأغراض المقصودة منه .</a:t>
                      </a:r>
                    </a:p>
                    <a:p>
                      <a:pPr marL="514350" marR="0" lvl="0" indent="-514350" algn="r" defTabSz="914400" rtl="1" eaLnBrk="1" fontAlgn="auto" latinLnBrk="0" hangingPunct="1">
                        <a:lnSpc>
                          <a:spcPct val="150000"/>
                        </a:lnSpc>
                        <a:spcBef>
                          <a:spcPts val="1200"/>
                        </a:spcBef>
                        <a:spcAft>
                          <a:spcPts val="200"/>
                        </a:spcAft>
                        <a:buClr>
                          <a:srgbClr val="99CB38"/>
                        </a:buClr>
                        <a:buSzPct val="100000"/>
                        <a:buFont typeface="+mj-lt"/>
                        <a:buAutoNum type="arabicPeriod"/>
                        <a:tabLst/>
                        <a:defRPr/>
                      </a:pPr>
                      <a:r>
                        <a:rPr lang="ar-SA" sz="2400" b="1" kern="1200" noProof="0" dirty="0" smtClean="0">
                          <a:solidFill>
                            <a:schemeClr val="tx1"/>
                          </a:solidFill>
                          <a:latin typeface="+mn-lt"/>
                          <a:ea typeface="+mn-ea"/>
                          <a:cs typeface="+mn-cs"/>
                        </a:rPr>
                        <a:t>قيمة النموذج للعميل وتكلفته ودرجة تقدمه والوقت المستغرق في صياغة النموذج</a:t>
                      </a:r>
                      <a:endParaRPr lang="ar-SA" sz="2400" b="1" kern="1200" dirty="0" smtClean="0">
                        <a:solidFill>
                          <a:schemeClr val="tx1"/>
                        </a:solidFill>
                        <a:latin typeface="+mn-lt"/>
                        <a:ea typeface="+mn-ea"/>
                        <a:cs typeface="+mn-cs"/>
                      </a:endParaRPr>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8103146" y="1052513"/>
            <a:ext cx="2600392" cy="584775"/>
          </a:xfrm>
          <a:prstGeom prst="rect">
            <a:avLst/>
          </a:prstGeom>
        </p:spPr>
        <p:txBody>
          <a:bodyPr wrap="none">
            <a:spAutoFit/>
          </a:bodyPr>
          <a:lstStyle/>
          <a:p>
            <a:pPr>
              <a:spcBef>
                <a:spcPct val="50000"/>
              </a:spcBef>
            </a:pPr>
            <a:r>
              <a:rPr lang="ar-SA" altLang="en-US" sz="3200" b="1" u="sng" dirty="0">
                <a:solidFill>
                  <a:srgbClr val="C00000"/>
                </a:solidFill>
                <a:latin typeface="Arial" panose="020B0604020202020204" pitchFamily="34" charset="0"/>
                <a:cs typeface="Traditional Arabic" panose="02020603050405020304" pitchFamily="18" charset="-78"/>
              </a:rPr>
              <a:t>(</a:t>
            </a:r>
            <a:r>
              <a:rPr lang="en-US" altLang="en-US" sz="3200" b="1" u="sng" dirty="0">
                <a:solidFill>
                  <a:srgbClr val="C00000"/>
                </a:solidFill>
                <a:latin typeface="Arial" panose="020B0604020202020204" pitchFamily="34" charset="0"/>
                <a:cs typeface="Traditional Arabic" panose="02020603050405020304" pitchFamily="18" charset="-78"/>
              </a:rPr>
              <a:t>9</a:t>
            </a:r>
            <a:r>
              <a:rPr lang="ar-SA" altLang="en-US" sz="3200" b="1" u="sng" dirty="0">
                <a:solidFill>
                  <a:srgbClr val="C00000"/>
                </a:solidFill>
                <a:latin typeface="Arial" panose="020B0604020202020204" pitchFamily="34" charset="0"/>
                <a:cs typeface="Traditional Arabic" panose="02020603050405020304" pitchFamily="18" charset="-78"/>
              </a:rPr>
              <a:t>) تعريف النموذج </a:t>
            </a:r>
            <a:r>
              <a:rPr lang="ar-SA" altLang="en-US" sz="3200" b="1" u="sng" dirty="0" smtClean="0">
                <a:solidFill>
                  <a:srgbClr val="C00000"/>
                </a:solidFill>
                <a:latin typeface="Arial" panose="020B0604020202020204" pitchFamily="34" charset="0"/>
                <a:cs typeface="Traditional Arabic" panose="02020603050405020304" pitchFamily="18" charset="-78"/>
              </a:rPr>
              <a:t>:</a:t>
            </a:r>
            <a:endParaRPr lang="ar-SA" altLang="en-US" sz="3200" b="1" u="sng" dirty="0">
              <a:solidFill>
                <a:srgbClr val="C00000"/>
              </a:solidFill>
              <a:latin typeface="Arial" panose="020B0604020202020204" pitchFamily="34" charset="0"/>
              <a:cs typeface="Traditional Arabic" panose="02020603050405020304" pitchFamily="18" charset="-78"/>
            </a:endParaRPr>
          </a:p>
        </p:txBody>
      </p:sp>
    </p:spTree>
    <p:extLst>
      <p:ext uri="{BB962C8B-B14F-4D97-AF65-F5344CB8AC3E}">
        <p14:creationId xmlns:p14="http://schemas.microsoft.com/office/powerpoint/2010/main" val="14677217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33622275"/>
              </p:ext>
            </p:extLst>
          </p:nvPr>
        </p:nvGraphicFramePr>
        <p:xfrm>
          <a:off x="1828800" y="1700214"/>
          <a:ext cx="8791576" cy="4840286"/>
        </p:xfrm>
        <a:graphic>
          <a:graphicData uri="http://schemas.openxmlformats.org/drawingml/2006/table">
            <a:tbl>
              <a:tblPr/>
              <a:tblGrid>
                <a:gridCol w="8791576"/>
              </a:tblGrid>
              <a:tr h="4840286">
                <a:tc>
                  <a:txBody>
                    <a:bodyPr/>
                    <a:lstStyle/>
                    <a:p>
                      <a:pPr>
                        <a:lnSpc>
                          <a:spcPct val="150000"/>
                        </a:lnSpc>
                      </a:pPr>
                      <a:r>
                        <a:rPr lang="ar-SA" sz="2400" b="1" dirty="0" smtClean="0"/>
                        <a:t>يوجد ثلاث خصائص بخصوص تكوين النماذج :</a:t>
                      </a:r>
                      <a:endParaRPr lang="en-US" sz="2400" b="1" dirty="0" smtClean="0"/>
                    </a:p>
                    <a:p>
                      <a:pPr marL="457200" indent="-457200">
                        <a:lnSpc>
                          <a:spcPct val="200000"/>
                        </a:lnSpc>
                        <a:buFont typeface="+mj-lt"/>
                        <a:buAutoNum type="arabicPeriod"/>
                      </a:pPr>
                      <a:r>
                        <a:rPr lang="ar-SA" sz="2400" b="1" dirty="0" smtClean="0"/>
                        <a:t>اكتشاف الفرصة أو المشكلة الحقيقية.</a:t>
                      </a:r>
                      <a:endParaRPr lang="en-US" sz="2400" b="1" dirty="0" smtClean="0"/>
                    </a:p>
                    <a:p>
                      <a:pPr marL="457200" indent="-457200">
                        <a:lnSpc>
                          <a:spcPct val="200000"/>
                        </a:lnSpc>
                        <a:buFont typeface="+mj-lt"/>
                        <a:buAutoNum type="arabicPeriod"/>
                      </a:pPr>
                      <a:r>
                        <a:rPr lang="ar-SA" sz="2400" b="1" dirty="0" smtClean="0"/>
                        <a:t>التحقق من صدق وثبات النموذج.</a:t>
                      </a:r>
                      <a:endParaRPr lang="en-US" sz="2400" b="1" dirty="0" smtClean="0"/>
                    </a:p>
                    <a:p>
                      <a:pPr marL="457200" indent="-457200">
                        <a:lnSpc>
                          <a:spcPct val="200000"/>
                        </a:lnSpc>
                        <a:buFont typeface="+mj-lt"/>
                        <a:buAutoNum type="arabicPeriod"/>
                      </a:pPr>
                      <a:r>
                        <a:rPr lang="ar-SA" sz="2400" b="1" dirty="0" smtClean="0"/>
                        <a:t>تحديد المتغيرات الرئيسة في النماذج.</a:t>
                      </a:r>
                      <a:endParaRPr lang="en-US" sz="2400" b="1" dirty="0" smtClean="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7426679" y="1052513"/>
            <a:ext cx="3276859" cy="584775"/>
          </a:xfrm>
          <a:prstGeom prst="rect">
            <a:avLst/>
          </a:prstGeom>
        </p:spPr>
        <p:txBody>
          <a:bodyPr wrap="none">
            <a:spAutoFit/>
          </a:bodyPr>
          <a:lstStyle/>
          <a:p>
            <a:pPr>
              <a:spcBef>
                <a:spcPct val="50000"/>
              </a:spcBef>
            </a:pPr>
            <a:r>
              <a:rPr lang="ar-SA" altLang="en-US" sz="3200" b="1" u="sng" dirty="0" smtClean="0">
                <a:solidFill>
                  <a:srgbClr val="C00000"/>
                </a:solidFill>
                <a:latin typeface="Arial" panose="020B0604020202020204" pitchFamily="34" charset="0"/>
                <a:cs typeface="Traditional Arabic" panose="02020603050405020304" pitchFamily="18" charset="-78"/>
              </a:rPr>
              <a:t>(</a:t>
            </a:r>
            <a:r>
              <a:rPr lang="en-US" altLang="en-US" sz="3200" b="1" u="sng" dirty="0" smtClean="0">
                <a:solidFill>
                  <a:srgbClr val="C00000"/>
                </a:solidFill>
                <a:latin typeface="Arial" panose="020B0604020202020204" pitchFamily="34" charset="0"/>
                <a:cs typeface="Traditional Arabic" panose="02020603050405020304" pitchFamily="18" charset="-78"/>
              </a:rPr>
              <a:t>9</a:t>
            </a:r>
            <a:r>
              <a:rPr lang="ar-SA" altLang="en-US" sz="3200" b="1" u="sng" dirty="0">
                <a:solidFill>
                  <a:srgbClr val="C00000"/>
                </a:solidFill>
                <a:latin typeface="Arial" panose="020B0604020202020204" pitchFamily="34" charset="0"/>
                <a:cs typeface="Traditional Arabic" panose="02020603050405020304" pitchFamily="18" charset="-78"/>
              </a:rPr>
              <a:t>) عملية تكوين </a:t>
            </a:r>
            <a:r>
              <a:rPr lang="ar-SA" altLang="en-US" sz="3200" b="1" u="sng" dirty="0" smtClean="0">
                <a:solidFill>
                  <a:srgbClr val="C00000"/>
                </a:solidFill>
                <a:latin typeface="Arial" panose="020B0604020202020204" pitchFamily="34" charset="0"/>
                <a:cs typeface="Traditional Arabic" panose="02020603050405020304" pitchFamily="18" charset="-78"/>
              </a:rPr>
              <a:t>النماذج:</a:t>
            </a:r>
            <a:endParaRPr lang="ar-SA" altLang="en-US" sz="3200" b="1" u="sng" dirty="0">
              <a:solidFill>
                <a:srgbClr val="C00000"/>
              </a:solidFill>
              <a:latin typeface="Arial" panose="020B0604020202020204" pitchFamily="34" charset="0"/>
              <a:cs typeface="Traditional Arabic" panose="02020603050405020304" pitchFamily="18" charset="-78"/>
            </a:endParaRPr>
          </a:p>
        </p:txBody>
      </p:sp>
    </p:spTree>
    <p:extLst>
      <p:ext uri="{BB962C8B-B14F-4D97-AF65-F5344CB8AC3E}">
        <p14:creationId xmlns:p14="http://schemas.microsoft.com/office/powerpoint/2010/main" val="20619733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139249978"/>
              </p:ext>
            </p:extLst>
          </p:nvPr>
        </p:nvGraphicFramePr>
        <p:xfrm>
          <a:off x="685800" y="1700214"/>
          <a:ext cx="9934576" cy="4802186"/>
        </p:xfrm>
        <a:graphic>
          <a:graphicData uri="http://schemas.openxmlformats.org/drawingml/2006/table">
            <a:tbl>
              <a:tblPr/>
              <a:tblGrid>
                <a:gridCol w="9934576"/>
              </a:tblGrid>
              <a:tr h="4802186">
                <a:tc>
                  <a:txBody>
                    <a:bodyPr/>
                    <a:lstStyle/>
                    <a:p>
                      <a:pPr marL="514350" indent="-514350" algn="just">
                        <a:lnSpc>
                          <a:spcPct val="150000"/>
                        </a:lnSpc>
                        <a:buFont typeface="Wingdings" panose="05000000000000000000" pitchFamily="2" charset="2"/>
                        <a:buChar char="Ø"/>
                      </a:pPr>
                      <a:r>
                        <a:rPr lang="ar-SA" altLang="ar-SA" sz="2400" b="1" dirty="0" smtClean="0"/>
                        <a:t>ف</a:t>
                      </a:r>
                      <a:r>
                        <a:rPr lang="ar-EG" altLang="ar-SA" sz="2400" b="1" dirty="0" smtClean="0"/>
                        <a:t>عندما نواجه بموقف معين في مجال عملنا، قد لا تتضح بشكل كامل حقيقة الفرصة أو المشكلة .</a:t>
                      </a:r>
                    </a:p>
                    <a:p>
                      <a:pPr marL="514350" indent="-514350" algn="just">
                        <a:lnSpc>
                          <a:spcPct val="150000"/>
                        </a:lnSpc>
                      </a:pPr>
                      <a:r>
                        <a:rPr lang="ar-SA" altLang="ar-SA" sz="2400" b="1" dirty="0" smtClean="0"/>
                        <a:t>      </a:t>
                      </a:r>
                      <a:r>
                        <a:rPr lang="ar-EG" altLang="ar-SA" sz="2400" b="1" dirty="0" smtClean="0"/>
                        <a:t>فعلى سبيل المثال، قد يرى </a:t>
                      </a:r>
                      <a:r>
                        <a:rPr lang="ar-SA" altLang="ar-SA" sz="2400" b="1" dirty="0" smtClean="0">
                          <a:solidFill>
                            <a:srgbClr val="0070C0"/>
                          </a:solidFill>
                        </a:rPr>
                        <a:t>متخصصو</a:t>
                      </a:r>
                      <a:r>
                        <a:rPr lang="ar-EG" altLang="ar-SA" sz="2400" b="1" dirty="0" smtClean="0">
                          <a:solidFill>
                            <a:srgbClr val="0070C0"/>
                          </a:solidFill>
                        </a:rPr>
                        <a:t> التسويق </a:t>
                      </a:r>
                      <a:r>
                        <a:rPr lang="ar-EG" altLang="ar-SA" sz="2400" b="1" dirty="0" smtClean="0"/>
                        <a:t>مشكلة </a:t>
                      </a:r>
                      <a:r>
                        <a:rPr lang="ar-EG" altLang="ar-SA" sz="2400" b="1" dirty="0" smtClean="0">
                          <a:solidFill>
                            <a:srgbClr val="FF0000"/>
                          </a:solidFill>
                        </a:rPr>
                        <a:t>انخفاض المبيعات </a:t>
                      </a:r>
                      <a:r>
                        <a:rPr lang="ar-EG" altLang="ar-SA" sz="2400" b="1" dirty="0" smtClean="0"/>
                        <a:t>على أنها مشكلة </a:t>
                      </a:r>
                      <a:r>
                        <a:rPr lang="ar-EG" altLang="ar-SA" sz="2400" b="1" dirty="0" smtClean="0">
                          <a:solidFill>
                            <a:srgbClr val="0070C0"/>
                          </a:solidFill>
                        </a:rPr>
                        <a:t>دعاية وإعلان </a:t>
                      </a:r>
                      <a:r>
                        <a:rPr lang="ar-EG" altLang="ar-SA" sz="2400" b="1" dirty="0" smtClean="0"/>
                        <a:t>.</a:t>
                      </a:r>
                    </a:p>
                    <a:p>
                      <a:pPr marL="514350" indent="-514350" algn="just">
                        <a:lnSpc>
                          <a:spcPct val="150000"/>
                        </a:lnSpc>
                      </a:pPr>
                      <a:r>
                        <a:rPr lang="ar-SA" altLang="ar-SA" sz="2400" b="1" dirty="0" smtClean="0"/>
                        <a:t>      </a:t>
                      </a:r>
                      <a:r>
                        <a:rPr lang="ar-EG" altLang="ar-SA" sz="2400" b="1" dirty="0" smtClean="0"/>
                        <a:t>في حين يراها </a:t>
                      </a:r>
                      <a:r>
                        <a:rPr lang="ar-SA" altLang="ar-SA" sz="2400" b="1" dirty="0" smtClean="0">
                          <a:solidFill>
                            <a:schemeClr val="accent2">
                              <a:lumMod val="50000"/>
                            </a:schemeClr>
                          </a:solidFill>
                        </a:rPr>
                        <a:t>متخصصو</a:t>
                      </a:r>
                      <a:r>
                        <a:rPr lang="ar-EG" altLang="ar-SA" sz="2400" b="1" dirty="0" smtClean="0">
                          <a:solidFill>
                            <a:schemeClr val="accent2">
                              <a:lumMod val="50000"/>
                            </a:schemeClr>
                          </a:solidFill>
                        </a:rPr>
                        <a:t> الإنتاج والعمليات </a:t>
                      </a:r>
                      <a:r>
                        <a:rPr lang="ar-EG" altLang="ar-SA" sz="2400" b="1" dirty="0" smtClean="0"/>
                        <a:t>على أنها مشكلة </a:t>
                      </a:r>
                      <a:r>
                        <a:rPr lang="ar-EG" altLang="ar-SA" sz="2400" b="1" dirty="0" smtClean="0">
                          <a:solidFill>
                            <a:schemeClr val="accent2">
                              <a:lumMod val="50000"/>
                            </a:schemeClr>
                          </a:solidFill>
                        </a:rPr>
                        <a:t>انخفاض جودة </a:t>
                      </a:r>
                      <a:endParaRPr lang="ar-SA" altLang="ar-SA" sz="2400" b="1" dirty="0" smtClean="0">
                        <a:solidFill>
                          <a:schemeClr val="accent2">
                            <a:lumMod val="50000"/>
                          </a:schemeClr>
                        </a:solidFill>
                      </a:endParaRPr>
                    </a:p>
                    <a:p>
                      <a:pPr marL="514350" indent="-514350" algn="just">
                        <a:lnSpc>
                          <a:spcPct val="150000"/>
                        </a:lnSpc>
                        <a:buFont typeface="Wingdings" panose="05000000000000000000" pitchFamily="2" charset="2"/>
                        <a:buChar char="Ø"/>
                      </a:pPr>
                      <a:r>
                        <a:rPr lang="ar-EG" altLang="ar-SA" sz="2400" b="1" dirty="0" smtClean="0"/>
                        <a:t>ومن جانب آخر فهناك ضرورة للتحقق من </a:t>
                      </a:r>
                      <a:r>
                        <a:rPr lang="ar-EG" altLang="ar-SA" sz="2400" b="1" dirty="0" smtClean="0">
                          <a:solidFill>
                            <a:srgbClr val="00B050"/>
                          </a:solidFill>
                        </a:rPr>
                        <a:t>مدى الاتساق الداخلي للنموذج </a:t>
                      </a:r>
                      <a:r>
                        <a:rPr lang="ar-EG" altLang="ar-SA" sz="2400" b="1" dirty="0" smtClean="0"/>
                        <a:t>وكذلك مدى صحته.</a:t>
                      </a:r>
                    </a:p>
                    <a:p>
                      <a:pPr marL="514350" indent="-514350" algn="just">
                        <a:lnSpc>
                          <a:spcPct val="150000"/>
                        </a:lnSpc>
                        <a:buFont typeface="Wingdings" panose="05000000000000000000" pitchFamily="2" charset="2"/>
                        <a:buChar char="Ø"/>
                      </a:pPr>
                      <a:r>
                        <a:rPr lang="ar-SA" altLang="ar-SA" sz="2400" b="1" dirty="0" smtClean="0"/>
                        <a:t>و</a:t>
                      </a:r>
                      <a:r>
                        <a:rPr lang="ar-EG" altLang="ar-SA" sz="2400" b="1" dirty="0" smtClean="0"/>
                        <a:t>فضلاً عن ذلك ضرورة </a:t>
                      </a:r>
                      <a:r>
                        <a:rPr lang="ar-EG" altLang="ar-SA" sz="2400" b="1" dirty="0" smtClean="0">
                          <a:solidFill>
                            <a:srgbClr val="C00000"/>
                          </a:solidFill>
                        </a:rPr>
                        <a:t>تحديد المتغيرات </a:t>
                      </a:r>
                      <a:r>
                        <a:rPr lang="ar-EG" altLang="ar-SA" sz="2400" b="1" dirty="0" smtClean="0"/>
                        <a:t>الرئيسية في النموذج</a:t>
                      </a:r>
                      <a:r>
                        <a:rPr lang="ar-SA" altLang="ar-SA" sz="2400" b="1" baseline="0" dirty="0" smtClean="0"/>
                        <a:t> </a:t>
                      </a:r>
                      <a:r>
                        <a:rPr lang="ar-SA" altLang="ar-SA" sz="2400" b="1" dirty="0" smtClean="0"/>
                        <a:t>(</a:t>
                      </a:r>
                      <a:r>
                        <a:rPr lang="ar-EG" altLang="ar-SA" sz="2400" b="1" dirty="0" smtClean="0"/>
                        <a:t>المتغيرات التابعة والمتغيرات المستقلة ) استنادا على مدى فهمنا للفرصة أو المشكلة الحقيقية .</a:t>
                      </a:r>
                    </a:p>
                    <a:p>
                      <a:pPr marL="514350" indent="-514350" algn="just"/>
                      <a:endParaRPr lang="en-US" sz="2400" b="1" dirty="0" smtClean="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7426679" y="1052513"/>
            <a:ext cx="3276859" cy="584775"/>
          </a:xfrm>
          <a:prstGeom prst="rect">
            <a:avLst/>
          </a:prstGeom>
        </p:spPr>
        <p:txBody>
          <a:bodyPr wrap="none">
            <a:spAutoFit/>
          </a:bodyPr>
          <a:lstStyle/>
          <a:p>
            <a:pPr>
              <a:spcBef>
                <a:spcPct val="50000"/>
              </a:spcBef>
            </a:pPr>
            <a:r>
              <a:rPr lang="ar-SA" altLang="en-US" sz="3200" b="1" u="sng" dirty="0" smtClean="0">
                <a:solidFill>
                  <a:srgbClr val="C00000"/>
                </a:solidFill>
                <a:latin typeface="Arial" panose="020B0604020202020204" pitchFamily="34" charset="0"/>
                <a:cs typeface="Traditional Arabic" panose="02020603050405020304" pitchFamily="18" charset="-78"/>
              </a:rPr>
              <a:t>(</a:t>
            </a:r>
            <a:r>
              <a:rPr lang="en-US" altLang="en-US" sz="3200" b="1" u="sng" dirty="0" smtClean="0">
                <a:solidFill>
                  <a:srgbClr val="C00000"/>
                </a:solidFill>
                <a:latin typeface="Arial" panose="020B0604020202020204" pitchFamily="34" charset="0"/>
                <a:cs typeface="Traditional Arabic" panose="02020603050405020304" pitchFamily="18" charset="-78"/>
              </a:rPr>
              <a:t>9</a:t>
            </a:r>
            <a:r>
              <a:rPr lang="ar-SA" altLang="en-US" sz="3200" b="1" u="sng" dirty="0">
                <a:solidFill>
                  <a:srgbClr val="C00000"/>
                </a:solidFill>
                <a:latin typeface="Arial" panose="020B0604020202020204" pitchFamily="34" charset="0"/>
                <a:cs typeface="Traditional Arabic" panose="02020603050405020304" pitchFamily="18" charset="-78"/>
              </a:rPr>
              <a:t>) عملية تكوين </a:t>
            </a:r>
            <a:r>
              <a:rPr lang="ar-SA" altLang="en-US" sz="3200" b="1" u="sng" dirty="0" smtClean="0">
                <a:solidFill>
                  <a:srgbClr val="C00000"/>
                </a:solidFill>
                <a:latin typeface="Arial" panose="020B0604020202020204" pitchFamily="34" charset="0"/>
                <a:cs typeface="Traditional Arabic" panose="02020603050405020304" pitchFamily="18" charset="-78"/>
              </a:rPr>
              <a:t>النماذج:</a:t>
            </a:r>
            <a:endParaRPr lang="ar-SA" altLang="en-US" sz="3200" b="1" u="sng" dirty="0">
              <a:solidFill>
                <a:srgbClr val="C00000"/>
              </a:solidFill>
              <a:latin typeface="Arial" panose="020B0604020202020204" pitchFamily="34" charset="0"/>
              <a:cs typeface="Traditional Arabic" panose="02020603050405020304" pitchFamily="18" charset="-78"/>
            </a:endParaRPr>
          </a:p>
        </p:txBody>
      </p:sp>
    </p:spTree>
    <p:extLst>
      <p:ext uri="{BB962C8B-B14F-4D97-AF65-F5344CB8AC3E}">
        <p14:creationId xmlns:p14="http://schemas.microsoft.com/office/powerpoint/2010/main" val="3705851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2907263192"/>
              </p:ext>
            </p:extLst>
          </p:nvPr>
        </p:nvGraphicFramePr>
        <p:xfrm>
          <a:off x="685800" y="1700214"/>
          <a:ext cx="9934576" cy="4802186"/>
        </p:xfrm>
        <a:graphic>
          <a:graphicData uri="http://schemas.openxmlformats.org/drawingml/2006/table">
            <a:tbl>
              <a:tblPr/>
              <a:tblGrid>
                <a:gridCol w="9934576"/>
              </a:tblGrid>
              <a:tr h="4802186">
                <a:tc>
                  <a:txBody>
                    <a:bodyPr/>
                    <a:lstStyle/>
                    <a:p>
                      <a:pPr marL="514350" indent="-514350" algn="just"/>
                      <a:endParaRPr lang="ar-SA" altLang="ar-SA" sz="2400" b="1" u="sng" dirty="0" smtClean="0"/>
                    </a:p>
                    <a:p>
                      <a:pPr marL="514350" indent="-514350" algn="just"/>
                      <a:r>
                        <a:rPr lang="ar-EG" altLang="ar-SA" sz="2400" b="1" u="sng" dirty="0" smtClean="0"/>
                        <a:t>خصائص شائعة الاستخدام عند إعداد النماذج مثل :</a:t>
                      </a:r>
                    </a:p>
                    <a:p>
                      <a:pPr marL="514350" indent="-514350" algn="just">
                        <a:buFont typeface="Calibri" panose="020F0502020204030204" pitchFamily="34" charset="0"/>
                        <a:buAutoNum type="arabicPeriod"/>
                      </a:pPr>
                      <a:r>
                        <a:rPr lang="ar-EG" altLang="ar-SA" sz="2400" b="1" dirty="0" smtClean="0"/>
                        <a:t>محاولة تقديم نموذج متميز لكل موقف .</a:t>
                      </a:r>
                    </a:p>
                    <a:p>
                      <a:pPr marL="514350" indent="-514350" algn="just">
                        <a:buFont typeface="Calibri" panose="020F0502020204030204" pitchFamily="34" charset="0"/>
                        <a:buAutoNum type="arabicPeriod"/>
                      </a:pPr>
                      <a:r>
                        <a:rPr lang="ar-EG" altLang="ar-SA" sz="2400" b="1" dirty="0" smtClean="0"/>
                        <a:t>أو تقديم أكثر من نموذج لكل موقف .</a:t>
                      </a:r>
                    </a:p>
                    <a:p>
                      <a:pPr marL="514350" indent="-514350" algn="just"/>
                      <a:endParaRPr lang="ar-SA" sz="2400" b="1" dirty="0" smtClean="0"/>
                    </a:p>
                    <a:p>
                      <a:pPr marL="514350" indent="-514350" algn="just"/>
                      <a:r>
                        <a:rPr lang="ar-EG" altLang="ar-SA" sz="2400" b="1" u="sng" dirty="0" smtClean="0"/>
                        <a:t>خمس خطوات رئيسية عند القيام بعملية إعداد وتكوين النماذج (شكل 1-3) وهى :</a:t>
                      </a:r>
                    </a:p>
                    <a:p>
                      <a:pPr marL="514350" indent="-514350" algn="just">
                        <a:buFont typeface="Calibri" panose="020F0502020204030204" pitchFamily="34" charset="0"/>
                        <a:buAutoNum type="arabicPeriod"/>
                      </a:pPr>
                      <a:r>
                        <a:rPr lang="ar-EG" altLang="ar-SA" sz="2400" b="1" dirty="0" smtClean="0"/>
                        <a:t>الاعتراف بوجود الفرصة / المشكلة .</a:t>
                      </a:r>
                    </a:p>
                    <a:p>
                      <a:pPr marL="514350" indent="-514350" algn="just">
                        <a:buFont typeface="Calibri" panose="020F0502020204030204" pitchFamily="34" charset="0"/>
                        <a:buAutoNum type="arabicPeriod"/>
                      </a:pPr>
                      <a:r>
                        <a:rPr lang="ar-EG" altLang="ar-SA" sz="2400" b="1" dirty="0" smtClean="0"/>
                        <a:t>صياغة النموذج .</a:t>
                      </a:r>
                    </a:p>
                    <a:p>
                      <a:pPr marL="514350" indent="-514350" algn="just">
                        <a:buFont typeface="Calibri" panose="020F0502020204030204" pitchFamily="34" charset="0"/>
                        <a:buAutoNum type="arabicPeriod"/>
                      </a:pPr>
                      <a:r>
                        <a:rPr lang="ar-EG" altLang="ar-SA" sz="2400" b="1" dirty="0" smtClean="0"/>
                        <a:t>جمع البيانات .</a:t>
                      </a:r>
                    </a:p>
                    <a:p>
                      <a:pPr marL="514350" indent="-514350" algn="just">
                        <a:buFont typeface="Calibri" panose="020F0502020204030204" pitchFamily="34" charset="0"/>
                        <a:buAutoNum type="arabicPeriod"/>
                      </a:pPr>
                      <a:r>
                        <a:rPr lang="ar-EG" altLang="ar-SA" sz="2400" b="1" dirty="0" smtClean="0"/>
                        <a:t>تحليل النموذج .</a:t>
                      </a:r>
                    </a:p>
                    <a:p>
                      <a:pPr marL="514350" indent="-514350" algn="just">
                        <a:buFont typeface="Calibri" panose="020F0502020204030204" pitchFamily="34" charset="0"/>
                        <a:buAutoNum type="arabicPeriod"/>
                      </a:pPr>
                      <a:r>
                        <a:rPr lang="ar-EG" altLang="ar-SA" sz="2400" b="1" dirty="0" smtClean="0"/>
                        <a:t>التنفيذ وإدارة المشروع .</a:t>
                      </a:r>
                    </a:p>
                    <a:p>
                      <a:pPr marL="514350" indent="-514350" algn="just"/>
                      <a:endParaRPr lang="en-US" sz="2400" b="1" dirty="0" smtClean="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7426679" y="1052513"/>
            <a:ext cx="3276859" cy="584775"/>
          </a:xfrm>
          <a:prstGeom prst="rect">
            <a:avLst/>
          </a:prstGeom>
        </p:spPr>
        <p:txBody>
          <a:bodyPr wrap="none">
            <a:spAutoFit/>
          </a:bodyPr>
          <a:lstStyle/>
          <a:p>
            <a:pPr>
              <a:spcBef>
                <a:spcPct val="50000"/>
              </a:spcBef>
            </a:pPr>
            <a:r>
              <a:rPr lang="ar-SA" altLang="en-US" sz="3200" b="1" u="sng" dirty="0" smtClean="0">
                <a:solidFill>
                  <a:srgbClr val="C00000"/>
                </a:solidFill>
                <a:latin typeface="Arial" panose="020B0604020202020204" pitchFamily="34" charset="0"/>
                <a:cs typeface="Traditional Arabic" panose="02020603050405020304" pitchFamily="18" charset="-78"/>
              </a:rPr>
              <a:t>(</a:t>
            </a:r>
            <a:r>
              <a:rPr lang="en-US" altLang="en-US" sz="3200" b="1" u="sng" dirty="0" smtClean="0">
                <a:solidFill>
                  <a:srgbClr val="C00000"/>
                </a:solidFill>
                <a:latin typeface="Arial" panose="020B0604020202020204" pitchFamily="34" charset="0"/>
                <a:cs typeface="Traditional Arabic" panose="02020603050405020304" pitchFamily="18" charset="-78"/>
              </a:rPr>
              <a:t>9</a:t>
            </a:r>
            <a:r>
              <a:rPr lang="ar-SA" altLang="en-US" sz="3200" b="1" u="sng" dirty="0">
                <a:solidFill>
                  <a:srgbClr val="C00000"/>
                </a:solidFill>
                <a:latin typeface="Arial" panose="020B0604020202020204" pitchFamily="34" charset="0"/>
                <a:cs typeface="Traditional Arabic" panose="02020603050405020304" pitchFamily="18" charset="-78"/>
              </a:rPr>
              <a:t>) عملية تكوين </a:t>
            </a:r>
            <a:r>
              <a:rPr lang="ar-SA" altLang="en-US" sz="3200" b="1" u="sng" dirty="0" smtClean="0">
                <a:solidFill>
                  <a:srgbClr val="C00000"/>
                </a:solidFill>
                <a:latin typeface="Arial" panose="020B0604020202020204" pitchFamily="34" charset="0"/>
                <a:cs typeface="Traditional Arabic" panose="02020603050405020304" pitchFamily="18" charset="-78"/>
              </a:rPr>
              <a:t>النماذج:</a:t>
            </a:r>
            <a:endParaRPr lang="ar-SA" altLang="en-US" sz="3200" b="1" u="sng" dirty="0">
              <a:solidFill>
                <a:srgbClr val="C00000"/>
              </a:solidFill>
              <a:latin typeface="Arial" panose="020B0604020202020204" pitchFamily="34" charset="0"/>
              <a:cs typeface="Traditional Arabic" panose="02020603050405020304" pitchFamily="18" charset="-78"/>
            </a:endParaRPr>
          </a:p>
        </p:txBody>
      </p:sp>
    </p:spTree>
    <p:extLst>
      <p:ext uri="{BB962C8B-B14F-4D97-AF65-F5344CB8AC3E}">
        <p14:creationId xmlns:p14="http://schemas.microsoft.com/office/powerpoint/2010/main" val="42664454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3566282083"/>
              </p:ext>
            </p:extLst>
          </p:nvPr>
        </p:nvGraphicFramePr>
        <p:xfrm>
          <a:off x="1828800" y="1700214"/>
          <a:ext cx="8791576" cy="4937760"/>
        </p:xfrm>
        <a:graphic>
          <a:graphicData uri="http://schemas.openxmlformats.org/drawingml/2006/table">
            <a:tbl>
              <a:tblPr/>
              <a:tblGrid>
                <a:gridCol w="8791576"/>
              </a:tblGrid>
              <a:tr h="4840286">
                <a:tc>
                  <a:txBody>
                    <a:bodyPr/>
                    <a:lstStyle/>
                    <a:p>
                      <a:pPr marL="514350" indent="-514350" algn="just"/>
                      <a:r>
                        <a:rPr lang="ar-SA" altLang="ar-SA" sz="2400" b="1" dirty="0" smtClean="0"/>
                        <a:t>      ا</a:t>
                      </a:r>
                      <a:r>
                        <a:rPr lang="ar-EG" altLang="ar-SA" sz="2400" b="1" dirty="0" smtClean="0"/>
                        <a:t>ن حل المشكلة الخاطئة يسفر عن حل غير فعال للمشكلة ومن ثم ضياع الجهد والوقت .</a:t>
                      </a:r>
                      <a:r>
                        <a:rPr lang="ar-SA" altLang="ar-SA" sz="2400" b="1" dirty="0" smtClean="0"/>
                        <a:t> </a:t>
                      </a:r>
                      <a:r>
                        <a:rPr lang="ar-EG" altLang="ar-SA" sz="2400" b="1" dirty="0" smtClean="0"/>
                        <a:t>لذلك يتم </a:t>
                      </a:r>
                      <a:r>
                        <a:rPr lang="ar-EG" altLang="ar-SA" sz="2400" b="1" dirty="0" smtClean="0">
                          <a:solidFill>
                            <a:schemeClr val="accent2">
                              <a:lumMod val="50000"/>
                            </a:schemeClr>
                          </a:solidFill>
                        </a:rPr>
                        <a:t>البدء بمعرفة مدى تواجد الفرصة أو المشكلة وتحديد درجة أهميتها وتعريفها </a:t>
                      </a:r>
                      <a:r>
                        <a:rPr lang="ar-EG" altLang="ar-SA" sz="2400" b="1" dirty="0" smtClean="0"/>
                        <a:t>على نحو دقيق مع ملاحظة أعراضها .</a:t>
                      </a:r>
                    </a:p>
                    <a:p>
                      <a:pPr marL="514350" indent="-514350" algn="just"/>
                      <a:r>
                        <a:rPr lang="ar-SA" altLang="ar-SA" sz="2400" b="1" dirty="0" smtClean="0"/>
                        <a:t>      </a:t>
                      </a:r>
                      <a:r>
                        <a:rPr lang="ar-EG" altLang="ar-SA" sz="2400" b="1" dirty="0" smtClean="0"/>
                        <a:t>ولك</a:t>
                      </a:r>
                      <a:r>
                        <a:rPr lang="ar-SA" altLang="ar-SA" sz="2400" b="1" dirty="0" smtClean="0"/>
                        <a:t>ي</a:t>
                      </a:r>
                      <a:r>
                        <a:rPr lang="ar-EG" altLang="ar-SA" sz="2400" b="1" dirty="0" smtClean="0"/>
                        <a:t> يتم البدء في هذه الخطوة ينبغي على معد النموذج </a:t>
                      </a:r>
                      <a:r>
                        <a:rPr lang="ar-EG" altLang="ar-SA" sz="2400" b="1" dirty="0" smtClean="0">
                          <a:solidFill>
                            <a:schemeClr val="accent2">
                              <a:lumMod val="75000"/>
                            </a:schemeClr>
                          </a:solidFill>
                        </a:rPr>
                        <a:t>توخى الدقة عند بحث الموقف بشكل كامل ومتكامل</a:t>
                      </a:r>
                      <a:r>
                        <a:rPr lang="ar-EG" altLang="ar-SA" sz="2400" b="1" dirty="0" smtClean="0"/>
                        <a:t>، لأن ما يراه فرد ما على أنه المشكلة ربما لا يمثل المشكلة الحقيقة على الإطلاق .</a:t>
                      </a:r>
                    </a:p>
                    <a:p>
                      <a:pPr marL="514350" indent="-514350" algn="just"/>
                      <a:r>
                        <a:rPr lang="ar-SA" altLang="ar-SA" sz="2400" b="1" dirty="0" smtClean="0"/>
                        <a:t>      </a:t>
                      </a:r>
                      <a:r>
                        <a:rPr lang="ar-EG" altLang="ar-SA" sz="2400" b="1" dirty="0" smtClean="0"/>
                        <a:t>وفضلاً عن ذلك ربما يكون </a:t>
                      </a:r>
                      <a:r>
                        <a:rPr lang="ar-EG" altLang="ar-SA" sz="2400" b="1" dirty="0" smtClean="0">
                          <a:solidFill>
                            <a:schemeClr val="accent4">
                              <a:lumMod val="75000"/>
                            </a:schemeClr>
                          </a:solidFill>
                        </a:rPr>
                        <a:t>لكل فرد منظور مختلف </a:t>
                      </a:r>
                      <a:r>
                        <a:rPr lang="ar-EG" altLang="ar-SA" sz="2400" b="1" dirty="0" smtClean="0"/>
                        <a:t>تماماً بشأن الموقف محل الاهتمام وعلاوة على ذلك.</a:t>
                      </a:r>
                      <a:r>
                        <a:rPr lang="ar-SA" altLang="ar-SA" sz="2400" b="1" dirty="0" smtClean="0"/>
                        <a:t> </a:t>
                      </a:r>
                      <a:r>
                        <a:rPr lang="ar-EG" altLang="ar-SA" sz="2400" b="1" dirty="0" smtClean="0"/>
                        <a:t>ما يعتبره فرد ما أنه مشكلة (مثل تزايد التكاليف)، ربما يكون عرضاً لمشكلة حقيقية (مثل وجود  مستويات مرتفعة عن المخزون ).</a:t>
                      </a:r>
                    </a:p>
                    <a:p>
                      <a:pPr marL="514350" indent="-514350" algn="just"/>
                      <a:r>
                        <a:rPr lang="ar-SA" altLang="ar-SA" sz="2400" b="1" dirty="0" smtClean="0"/>
                        <a:t>      </a:t>
                      </a:r>
                      <a:r>
                        <a:rPr lang="ar-EG" altLang="ar-SA" sz="2400" b="1" dirty="0" smtClean="0"/>
                        <a:t>لذلك يتطلب الأمر </a:t>
                      </a:r>
                      <a:r>
                        <a:rPr lang="ar-EG" altLang="ar-SA" sz="2400" b="1" dirty="0" smtClean="0">
                          <a:solidFill>
                            <a:schemeClr val="accent6">
                              <a:lumMod val="50000"/>
                            </a:schemeClr>
                          </a:solidFill>
                        </a:rPr>
                        <a:t>ضرورة التفرقة </a:t>
                      </a:r>
                      <a:r>
                        <a:rPr lang="ar-EG" altLang="ar-SA" sz="2400" b="1" dirty="0" smtClean="0"/>
                        <a:t>بين </a:t>
                      </a:r>
                      <a:r>
                        <a:rPr lang="ar-EG" altLang="ar-SA" sz="2400" b="1" dirty="0" smtClean="0">
                          <a:solidFill>
                            <a:schemeClr val="accent6">
                              <a:lumMod val="50000"/>
                            </a:schemeClr>
                          </a:solidFill>
                        </a:rPr>
                        <a:t>أعراض المشكلة والمشكلة في حد ذاتها</a:t>
                      </a:r>
                      <a:r>
                        <a:rPr lang="ar-SA" altLang="ar-SA" sz="2400" b="1" dirty="0" smtClean="0"/>
                        <a:t>.</a:t>
                      </a:r>
                      <a:r>
                        <a:rPr lang="ar-EG" altLang="ar-SA" sz="2400" b="1" dirty="0" smtClean="0"/>
                        <a:t> </a:t>
                      </a:r>
                    </a:p>
                    <a:p>
                      <a:pPr marL="514350" indent="-514350" algn="just"/>
                      <a:r>
                        <a:rPr lang="ar-SA" altLang="ar-SA" sz="2400" b="1" dirty="0" smtClean="0"/>
                        <a:t>      </a:t>
                      </a:r>
                      <a:r>
                        <a:rPr lang="ar-EG" altLang="ar-SA" sz="2400" b="1" dirty="0" smtClean="0"/>
                        <a:t>وكذلك مراعاة </a:t>
                      </a:r>
                      <a:r>
                        <a:rPr lang="ar-EG" altLang="ar-SA" sz="2400" b="1" dirty="0" smtClean="0">
                          <a:solidFill>
                            <a:srgbClr val="FF0000"/>
                          </a:solidFill>
                        </a:rPr>
                        <a:t>تطور وتغير </a:t>
                      </a:r>
                      <a:r>
                        <a:rPr lang="ar-EG" altLang="ar-SA" sz="2400" b="1" dirty="0" smtClean="0"/>
                        <a:t>المشاكل على مدار الوقت ومن ثم التركيز على المشكلة الصحيحة وليس المشكلة الخاطئة .</a:t>
                      </a:r>
                    </a:p>
                    <a:p>
                      <a:pPr marL="0" algn="r" defTabSz="914400" rtl="1" eaLnBrk="1" latinLnBrk="0" hangingPunct="1">
                        <a:lnSpc>
                          <a:spcPct val="150000"/>
                        </a:lnSpc>
                      </a:pPr>
                      <a:endParaRPr lang="ar-SA" sz="2400" b="1" dirty="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5648948" y="1052513"/>
            <a:ext cx="5054590" cy="584775"/>
          </a:xfrm>
          <a:prstGeom prst="rect">
            <a:avLst/>
          </a:prstGeom>
        </p:spPr>
        <p:txBody>
          <a:bodyPr wrap="none">
            <a:spAutoFit/>
          </a:bodyPr>
          <a:lstStyle/>
          <a:p>
            <a:pPr>
              <a:spcBef>
                <a:spcPct val="50000"/>
              </a:spcBef>
            </a:pPr>
            <a:r>
              <a:rPr lang="ar-SA" altLang="en-US" sz="3200" b="1" u="sng" dirty="0">
                <a:solidFill>
                  <a:srgbClr val="C00000"/>
                </a:solidFill>
                <a:latin typeface="Arial" panose="020B0604020202020204" pitchFamily="34" charset="0"/>
                <a:cs typeface="Traditional Arabic" panose="02020603050405020304" pitchFamily="18" charset="-78"/>
              </a:rPr>
              <a:t>(</a:t>
            </a:r>
            <a:r>
              <a:rPr lang="en-US" altLang="en-US" sz="3200" b="1" u="sng" dirty="0" smtClean="0">
                <a:solidFill>
                  <a:srgbClr val="C00000"/>
                </a:solidFill>
                <a:latin typeface="Arial" panose="020B0604020202020204" pitchFamily="34" charset="0"/>
                <a:cs typeface="Traditional Arabic" panose="02020603050405020304" pitchFamily="18" charset="-78"/>
              </a:rPr>
              <a:t>9.1</a:t>
            </a:r>
            <a:r>
              <a:rPr lang="ar-SA" altLang="en-US" sz="3200" b="1" u="sng" dirty="0" smtClean="0">
                <a:solidFill>
                  <a:srgbClr val="C00000"/>
                </a:solidFill>
                <a:latin typeface="Arial" panose="020B0604020202020204" pitchFamily="34" charset="0"/>
                <a:cs typeface="Traditional Arabic" panose="02020603050405020304" pitchFamily="18" charset="-78"/>
              </a:rPr>
              <a:t>) الاعتراف </a:t>
            </a:r>
            <a:r>
              <a:rPr lang="ar-SA" altLang="en-US" sz="3200" b="1" u="sng" dirty="0">
                <a:solidFill>
                  <a:srgbClr val="C00000"/>
                </a:solidFill>
                <a:latin typeface="Arial" panose="020B0604020202020204" pitchFamily="34" charset="0"/>
                <a:cs typeface="Traditional Arabic" panose="02020603050405020304" pitchFamily="18" charset="-78"/>
              </a:rPr>
              <a:t>بوجود الفرصة / المشكلة :</a:t>
            </a:r>
          </a:p>
        </p:txBody>
      </p:sp>
    </p:spTree>
    <p:extLst>
      <p:ext uri="{BB962C8B-B14F-4D97-AF65-F5344CB8AC3E}">
        <p14:creationId xmlns:p14="http://schemas.microsoft.com/office/powerpoint/2010/main" val="640989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971686706"/>
              </p:ext>
            </p:extLst>
          </p:nvPr>
        </p:nvGraphicFramePr>
        <p:xfrm>
          <a:off x="1130300" y="1700214"/>
          <a:ext cx="9490076" cy="5120640"/>
        </p:xfrm>
        <a:graphic>
          <a:graphicData uri="http://schemas.openxmlformats.org/drawingml/2006/table">
            <a:tbl>
              <a:tblPr/>
              <a:tblGrid>
                <a:gridCol w="9490076"/>
              </a:tblGrid>
              <a:tr h="4891086">
                <a:tc>
                  <a:txBody>
                    <a:bodyPr/>
                    <a:lstStyle/>
                    <a:p>
                      <a:pPr marL="514350" indent="-514350" algn="just"/>
                      <a:r>
                        <a:rPr lang="ar-SA" altLang="ar-SA" sz="2400" b="1" dirty="0" smtClean="0"/>
                        <a:t>      </a:t>
                      </a:r>
                      <a:r>
                        <a:rPr lang="ar-EG" altLang="ar-SA" sz="2400" b="1" dirty="0" smtClean="0"/>
                        <a:t>تركز هذه الخطوة على التعبير عن وتحويل الفرصة أو المشكلة المعقدة إلى </a:t>
                      </a:r>
                      <a:r>
                        <a:rPr lang="ar-EG" altLang="ar-SA" sz="2400" b="1" dirty="0" smtClean="0">
                          <a:solidFill>
                            <a:srgbClr val="FF0000"/>
                          </a:solidFill>
                        </a:rPr>
                        <a:t>شكل رياض</a:t>
                      </a:r>
                      <a:r>
                        <a:rPr lang="ar-SA" altLang="ar-SA" sz="2400" b="1" dirty="0" smtClean="0">
                          <a:solidFill>
                            <a:srgbClr val="FF0000"/>
                          </a:solidFill>
                        </a:rPr>
                        <a:t>ي</a:t>
                      </a:r>
                      <a:r>
                        <a:rPr lang="ar-EG" altLang="ar-SA" sz="2400" b="1" dirty="0" smtClean="0">
                          <a:solidFill>
                            <a:srgbClr val="FF0000"/>
                          </a:solidFill>
                        </a:rPr>
                        <a:t>ة</a:t>
                      </a:r>
                      <a:r>
                        <a:rPr lang="ar-SA" altLang="ar-SA" sz="2400" b="1" dirty="0" smtClean="0">
                          <a:solidFill>
                            <a:srgbClr val="FF0000"/>
                          </a:solidFill>
                        </a:rPr>
                        <a:t> </a:t>
                      </a:r>
                      <a:r>
                        <a:rPr lang="ar-EG" altLang="ar-SA" sz="2400" b="1" dirty="0" smtClean="0"/>
                        <a:t>تحديد المتغيرات الملائمة والمعادلات الت</a:t>
                      </a:r>
                      <a:r>
                        <a:rPr lang="ar-SA" altLang="ar-SA" sz="2400" b="1" dirty="0" smtClean="0"/>
                        <a:t>ي</a:t>
                      </a:r>
                      <a:r>
                        <a:rPr lang="ar-EG" altLang="ar-SA" sz="2400" b="1" dirty="0" smtClean="0"/>
                        <a:t> تصف علاقاتها على النحو المحدد سلفاً .</a:t>
                      </a:r>
                    </a:p>
                    <a:p>
                      <a:pPr marL="514350" indent="-514350" algn="just"/>
                      <a:r>
                        <a:rPr lang="ar-SA" altLang="ar-SA" sz="2400" b="1" dirty="0" smtClean="0"/>
                        <a:t>      </a:t>
                      </a:r>
                      <a:r>
                        <a:rPr lang="ar-EG" altLang="ar-SA" sz="2400" b="1" dirty="0" smtClean="0"/>
                        <a:t>ومن الضروري في مثل تلك الحالات مراعاة التوازن ما بين اعتباري تبسيط النموذج وتمثيل النموذج للحقيقة .</a:t>
                      </a:r>
                    </a:p>
                    <a:p>
                      <a:pPr marL="514350" indent="-514350" algn="just"/>
                      <a:r>
                        <a:rPr lang="ar-EG" altLang="ar-SA" sz="2400" b="1" u="sng" dirty="0" smtClean="0"/>
                        <a:t>مكونات النماذج الرياضية :</a:t>
                      </a:r>
                    </a:p>
                    <a:p>
                      <a:pPr marL="514350" indent="-514350" algn="just">
                        <a:buFont typeface="Traditional Arabic" panose="02020603050405020304" pitchFamily="18" charset="-78"/>
                        <a:buAutoNum type="arabic2Minus"/>
                      </a:pPr>
                      <a:r>
                        <a:rPr lang="ar-EG" altLang="ar-SA" sz="2400" b="1" u="sng" dirty="0" smtClean="0"/>
                        <a:t>متغيرات تابعة :</a:t>
                      </a:r>
                      <a:r>
                        <a:rPr lang="ar-EG" altLang="ar-SA" sz="2400" b="1" dirty="0" smtClean="0"/>
                        <a:t> تعبر عن مستوى فعالية النظام أو كيف يؤدى النظام المطلوب منه أو يحقق أهدافه . ومن أمثلة ذلك مقدار الايراد المتحقق نتيجة تصنيع المنتجات في مشكلة التصنيع .</a:t>
                      </a:r>
                    </a:p>
                    <a:p>
                      <a:pPr marL="514350" indent="-514350" algn="just">
                        <a:buFont typeface="Traditional Arabic" panose="02020603050405020304" pitchFamily="18" charset="-78"/>
                        <a:buAutoNum type="arabic2Minus"/>
                      </a:pPr>
                      <a:r>
                        <a:rPr lang="ar-EG" altLang="ar-SA" sz="2400" b="1" u="sng" dirty="0" smtClean="0"/>
                        <a:t>متغيرات مستقلة : </a:t>
                      </a:r>
                      <a:r>
                        <a:rPr lang="ar-EG" altLang="ar-SA" sz="2400" b="1" dirty="0" smtClean="0"/>
                        <a:t> تصف العناصر المختلفة المتضمنة في المشكلة وتحتاج إلى عملية اختبار ، كما يمكن تطويعها والتحكم فيها ومن أمثلة ذلك الكميات الواجب إنتاجها من كل منتج في مشكلة التصنيع .</a:t>
                      </a:r>
                    </a:p>
                    <a:p>
                      <a:pPr marL="514350" indent="-514350" algn="just">
                        <a:buFont typeface="Traditional Arabic" panose="02020603050405020304" pitchFamily="18" charset="-78"/>
                        <a:buAutoNum type="arabic2Minus"/>
                      </a:pPr>
                      <a:r>
                        <a:rPr lang="ar-EG" altLang="ar-SA" sz="2400" b="1" u="sng" dirty="0" smtClean="0"/>
                        <a:t>معلمات غير خاضعة للتحكم والرقابة :</a:t>
                      </a:r>
                      <a:r>
                        <a:rPr lang="ar-EG" altLang="ar-SA" sz="2400" b="1" dirty="0" smtClean="0"/>
                        <a:t> وهى بمثابة متغيرات أو ثوابت تؤثر على المتغيرات التابعة ولكنها غير خاضعة للتحكم والرقابة .. ومن أمثلة ذلك أسعار المدخلات من المواد الخام ،معدلات الفائدة ، وقوانين الضرائب .</a:t>
                      </a:r>
                      <a:endParaRPr lang="ar-EG" altLang="ar-SA" sz="2400" b="1" u="sng" dirty="0" smtClean="0"/>
                    </a:p>
                    <a:p>
                      <a:pPr marL="514350" indent="-514350" algn="just"/>
                      <a:endParaRPr lang="ar-SA" sz="2400" b="1" dirty="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7745676" y="1052513"/>
            <a:ext cx="2957862" cy="584775"/>
          </a:xfrm>
          <a:prstGeom prst="rect">
            <a:avLst/>
          </a:prstGeom>
        </p:spPr>
        <p:txBody>
          <a:bodyPr wrap="none">
            <a:spAutoFit/>
          </a:bodyPr>
          <a:lstStyle/>
          <a:p>
            <a:pPr>
              <a:spcBef>
                <a:spcPct val="50000"/>
              </a:spcBef>
            </a:pPr>
            <a:r>
              <a:rPr lang="ar-SA" altLang="en-US" sz="3200" b="1" u="sng" dirty="0">
                <a:solidFill>
                  <a:srgbClr val="C00000"/>
                </a:solidFill>
                <a:latin typeface="Arial" panose="020B0604020202020204" pitchFamily="34" charset="0"/>
                <a:cs typeface="Traditional Arabic" panose="02020603050405020304" pitchFamily="18" charset="-78"/>
              </a:rPr>
              <a:t>(</a:t>
            </a:r>
            <a:r>
              <a:rPr lang="en-US" altLang="en-US" sz="3200" b="1" u="sng" dirty="0" smtClean="0">
                <a:solidFill>
                  <a:srgbClr val="C00000"/>
                </a:solidFill>
                <a:latin typeface="Arial" panose="020B0604020202020204" pitchFamily="34" charset="0"/>
                <a:cs typeface="Traditional Arabic" panose="02020603050405020304" pitchFamily="18" charset="-78"/>
              </a:rPr>
              <a:t>9.2</a:t>
            </a:r>
            <a:r>
              <a:rPr lang="ar-SA" altLang="en-US" sz="3200" b="1" u="sng" dirty="0" smtClean="0">
                <a:solidFill>
                  <a:srgbClr val="C00000"/>
                </a:solidFill>
                <a:latin typeface="Arial" panose="020B0604020202020204" pitchFamily="34" charset="0"/>
                <a:cs typeface="Traditional Arabic" panose="02020603050405020304" pitchFamily="18" charset="-78"/>
              </a:rPr>
              <a:t>) صياغة النموذج </a:t>
            </a:r>
            <a:r>
              <a:rPr lang="ar-SA" altLang="en-US" sz="3200" b="1" u="sng" dirty="0">
                <a:solidFill>
                  <a:srgbClr val="C00000"/>
                </a:solidFill>
                <a:latin typeface="Arial" panose="020B0604020202020204" pitchFamily="34" charset="0"/>
                <a:cs typeface="Traditional Arabic" panose="02020603050405020304" pitchFamily="18" charset="-78"/>
              </a:rPr>
              <a:t>:</a:t>
            </a:r>
          </a:p>
        </p:txBody>
      </p:sp>
    </p:spTree>
    <p:extLst>
      <p:ext uri="{BB962C8B-B14F-4D97-AF65-F5344CB8AC3E}">
        <p14:creationId xmlns:p14="http://schemas.microsoft.com/office/powerpoint/2010/main" val="38175488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2591994434"/>
              </p:ext>
            </p:extLst>
          </p:nvPr>
        </p:nvGraphicFramePr>
        <p:xfrm>
          <a:off x="533400" y="1700214"/>
          <a:ext cx="10086976" cy="4903786"/>
        </p:xfrm>
        <a:graphic>
          <a:graphicData uri="http://schemas.openxmlformats.org/drawingml/2006/table">
            <a:tbl>
              <a:tblPr/>
              <a:tblGrid>
                <a:gridCol w="10086976"/>
              </a:tblGrid>
              <a:tr h="4903786">
                <a:tc>
                  <a:txBody>
                    <a:bodyPr/>
                    <a:lstStyle/>
                    <a:p>
                      <a:pPr marL="514350" indent="-514350" algn="just"/>
                      <a:r>
                        <a:rPr lang="ar-EG" altLang="ar-SA" sz="2400" b="1" dirty="0" smtClean="0"/>
                        <a:t>يحتاج واضع النموذج إلى بيانات دقيقة عن المشكلة أو الموقف لذا ينصح بالابتعاد عن ،</a:t>
                      </a:r>
                    </a:p>
                    <a:p>
                      <a:pPr marL="514350" indent="-514350" algn="just"/>
                      <a:r>
                        <a:rPr lang="ar-EG" altLang="ar-SA" sz="2400" b="1" u="sng" dirty="0" smtClean="0"/>
                        <a:t>المشاكل الخاصة بتجميع البيانات ومن أمثلتها :</a:t>
                      </a:r>
                    </a:p>
                    <a:p>
                      <a:pPr marL="514350" indent="-514350" algn="just">
                        <a:buFont typeface="Calibri" panose="020F0502020204030204" pitchFamily="34" charset="0"/>
                        <a:buAutoNum type="arabicPeriod"/>
                      </a:pPr>
                      <a:r>
                        <a:rPr lang="ar-EG" altLang="ar-SA" sz="2400" b="1" dirty="0" smtClean="0"/>
                        <a:t>الحصول على بيانات غير هامة .</a:t>
                      </a:r>
                    </a:p>
                    <a:p>
                      <a:pPr marL="514350" indent="-514350" algn="just">
                        <a:buFont typeface="Calibri" panose="020F0502020204030204" pitchFamily="34" charset="0"/>
                        <a:buAutoNum type="arabicPeriod"/>
                      </a:pPr>
                      <a:r>
                        <a:rPr lang="ar-EG" altLang="ar-SA" sz="2400" b="1" dirty="0" smtClean="0"/>
                        <a:t>بيانات غير كاملة .</a:t>
                      </a:r>
                    </a:p>
                    <a:p>
                      <a:pPr marL="514350" indent="-514350" algn="just">
                        <a:buFont typeface="Calibri" panose="020F0502020204030204" pitchFamily="34" charset="0"/>
                        <a:buAutoNum type="arabicPeriod"/>
                      </a:pPr>
                      <a:r>
                        <a:rPr lang="ar-EG" altLang="ar-SA" sz="2400" b="1" dirty="0" smtClean="0"/>
                        <a:t> بيانات زائدة عن اللازم .</a:t>
                      </a:r>
                    </a:p>
                    <a:p>
                      <a:pPr marL="514350" indent="-514350" algn="just">
                        <a:buFont typeface="Calibri" panose="020F0502020204030204" pitchFamily="34" charset="0"/>
                        <a:buAutoNum type="arabicPeriod"/>
                      </a:pPr>
                      <a:r>
                        <a:rPr lang="ar-EG" altLang="ar-SA" sz="2400" b="1" dirty="0" smtClean="0"/>
                        <a:t>بيانات غامضة .</a:t>
                      </a:r>
                    </a:p>
                    <a:p>
                      <a:pPr marL="514350" indent="-514350" algn="just">
                        <a:buFont typeface="Calibri" panose="020F0502020204030204" pitchFamily="34" charset="0"/>
                        <a:buAutoNum type="arabicPeriod"/>
                      </a:pPr>
                      <a:r>
                        <a:rPr lang="ar-EG" altLang="ar-SA" sz="2400" b="1" dirty="0" smtClean="0"/>
                        <a:t>بيانات صعبة المنال .</a:t>
                      </a:r>
                    </a:p>
                    <a:p>
                      <a:pPr marL="514350" indent="-514350" algn="just">
                        <a:buFont typeface="Calibri" panose="020F0502020204030204" pitchFamily="34" charset="0"/>
                        <a:buAutoNum type="arabicPeriod"/>
                      </a:pPr>
                      <a:r>
                        <a:rPr lang="ar-EG" altLang="ar-SA" sz="2400" b="1" dirty="0" smtClean="0"/>
                        <a:t>بيانات متقادمة .</a:t>
                      </a:r>
                    </a:p>
                    <a:p>
                      <a:pPr marL="514350" indent="-514350" algn="just">
                        <a:buFont typeface="Calibri" panose="020F0502020204030204" pitchFamily="34" charset="0"/>
                        <a:buAutoNum type="arabicPeriod"/>
                      </a:pPr>
                      <a:r>
                        <a:rPr lang="ar-EG" altLang="ar-SA" sz="2400" b="1" dirty="0" smtClean="0"/>
                        <a:t>بيانات متشتتة عبر المنظمة ككل .</a:t>
                      </a:r>
                    </a:p>
                    <a:p>
                      <a:pPr marL="514350" indent="-514350" algn="just">
                        <a:buFont typeface="Calibri" panose="020F0502020204030204" pitchFamily="34" charset="0"/>
                        <a:buAutoNum type="arabicPeriod"/>
                      </a:pPr>
                      <a:r>
                        <a:rPr lang="ar-EG" altLang="ar-SA" sz="2400" b="1" dirty="0" smtClean="0"/>
                        <a:t>بيانات غير معنونه .</a:t>
                      </a:r>
                    </a:p>
                    <a:p>
                      <a:pPr marL="514350" indent="-514350" algn="just">
                        <a:buFont typeface="Calibri" panose="020F0502020204030204" pitchFamily="34" charset="0"/>
                        <a:buAutoNum type="arabicPeriod"/>
                      </a:pPr>
                      <a:r>
                        <a:rPr lang="ar-EG" altLang="ar-SA" sz="2400" b="1" dirty="0" smtClean="0"/>
                        <a:t>بيانات مدرجة في أشكال مختلفة .</a:t>
                      </a:r>
                    </a:p>
                    <a:p>
                      <a:pPr marL="514350" indent="-514350" algn="just">
                        <a:buFont typeface="Calibri" panose="020F0502020204030204" pitchFamily="34" charset="0"/>
                        <a:buAutoNum type="arabicPeriod"/>
                      </a:pPr>
                      <a:r>
                        <a:rPr lang="ar-EG" altLang="ar-SA" sz="2400" b="1" dirty="0" smtClean="0"/>
                        <a:t>بيانات ربما تكون متناقضة مع مصادر أخرى لنفس المعلومات .</a:t>
                      </a:r>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7949258" y="1052513"/>
            <a:ext cx="2754280" cy="584775"/>
          </a:xfrm>
          <a:prstGeom prst="rect">
            <a:avLst/>
          </a:prstGeom>
        </p:spPr>
        <p:txBody>
          <a:bodyPr wrap="none">
            <a:spAutoFit/>
          </a:bodyPr>
          <a:lstStyle/>
          <a:p>
            <a:pPr>
              <a:spcBef>
                <a:spcPct val="50000"/>
              </a:spcBef>
            </a:pPr>
            <a:r>
              <a:rPr lang="ar-SA" altLang="en-US" sz="3200" b="1" u="sng" dirty="0">
                <a:solidFill>
                  <a:srgbClr val="C00000"/>
                </a:solidFill>
                <a:latin typeface="Arial" panose="020B0604020202020204" pitchFamily="34" charset="0"/>
                <a:cs typeface="Traditional Arabic" panose="02020603050405020304" pitchFamily="18" charset="-78"/>
              </a:rPr>
              <a:t>(</a:t>
            </a:r>
            <a:r>
              <a:rPr lang="en-US" altLang="en-US" sz="3200" b="1" u="sng" dirty="0" smtClean="0">
                <a:solidFill>
                  <a:srgbClr val="C00000"/>
                </a:solidFill>
                <a:latin typeface="Arial" panose="020B0604020202020204" pitchFamily="34" charset="0"/>
                <a:cs typeface="Traditional Arabic" panose="02020603050405020304" pitchFamily="18" charset="-78"/>
              </a:rPr>
              <a:t>9.3</a:t>
            </a:r>
            <a:r>
              <a:rPr lang="ar-SA" altLang="en-US" sz="3200" b="1" u="sng" dirty="0" smtClean="0">
                <a:solidFill>
                  <a:srgbClr val="C00000"/>
                </a:solidFill>
                <a:latin typeface="Arial" panose="020B0604020202020204" pitchFamily="34" charset="0"/>
                <a:cs typeface="Traditional Arabic" panose="02020603050405020304" pitchFamily="18" charset="-78"/>
              </a:rPr>
              <a:t>) تجميع البيانات:</a:t>
            </a:r>
            <a:endParaRPr lang="ar-SA" altLang="en-US" sz="3200" b="1" u="sng" dirty="0">
              <a:solidFill>
                <a:srgbClr val="C00000"/>
              </a:solidFill>
              <a:latin typeface="Arial" panose="020B0604020202020204" pitchFamily="34" charset="0"/>
              <a:cs typeface="Traditional Arabic" panose="02020603050405020304" pitchFamily="18" charset="-78"/>
            </a:endParaRPr>
          </a:p>
        </p:txBody>
      </p:sp>
    </p:spTree>
    <p:extLst>
      <p:ext uri="{BB962C8B-B14F-4D97-AF65-F5344CB8AC3E}">
        <p14:creationId xmlns:p14="http://schemas.microsoft.com/office/powerpoint/2010/main" val="29036184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1170647877"/>
              </p:ext>
            </p:extLst>
          </p:nvPr>
        </p:nvGraphicFramePr>
        <p:xfrm>
          <a:off x="533400" y="1700214"/>
          <a:ext cx="10086976" cy="4903786"/>
        </p:xfrm>
        <a:graphic>
          <a:graphicData uri="http://schemas.openxmlformats.org/drawingml/2006/table">
            <a:tbl>
              <a:tblPr/>
              <a:tblGrid>
                <a:gridCol w="10086976"/>
              </a:tblGrid>
              <a:tr h="4903786">
                <a:tc>
                  <a:txBody>
                    <a:bodyPr/>
                    <a:lstStyle/>
                    <a:p>
                      <a:pPr marL="514350" indent="-514350" algn="just"/>
                      <a:r>
                        <a:rPr lang="ar-EG" altLang="ar-SA" sz="2400" b="1" u="sng" dirty="0" smtClean="0"/>
                        <a:t>وفقا للمعلومات المتاحة للمدير عن المشكلة يمكن التمييز بين ثلاثة حالات :</a:t>
                      </a:r>
                    </a:p>
                    <a:p>
                      <a:pPr marL="514350" indent="-514350" algn="just">
                        <a:buFont typeface="Traditional Arabic" panose="02020603050405020304" pitchFamily="18" charset="-78"/>
                        <a:buAutoNum type="arabic2Minus"/>
                      </a:pPr>
                      <a:r>
                        <a:rPr lang="ar-EG" altLang="ar-SA" sz="2400" b="1" u="sng" dirty="0" smtClean="0"/>
                        <a:t>التأكد التام : </a:t>
                      </a:r>
                      <a:r>
                        <a:rPr lang="ar-EG" altLang="ar-SA" sz="2400" b="1" dirty="0" smtClean="0"/>
                        <a:t>حيث تتوافر معلومات كاملة عن الموقف ، ومن ثم يمكن للمدير معرفة ناتج كل تصرف بالضبط .</a:t>
                      </a:r>
                    </a:p>
                    <a:p>
                      <a:pPr marL="514350" indent="-514350" algn="just">
                        <a:buFont typeface="Traditional Arabic" panose="02020603050405020304" pitchFamily="18" charset="-78"/>
                        <a:buAutoNum type="arabic2Minus"/>
                      </a:pPr>
                      <a:r>
                        <a:rPr lang="ar-EG" altLang="ar-SA" sz="2400" b="1" u="sng" dirty="0" smtClean="0"/>
                        <a:t>المخاطرة :</a:t>
                      </a:r>
                      <a:r>
                        <a:rPr lang="ar-EG" altLang="ar-SA" sz="2400" b="1" dirty="0" smtClean="0"/>
                        <a:t> حيث تتوافر احتمالات عن كل حالة من حالات الطبيعة</a:t>
                      </a:r>
                      <a:r>
                        <a:rPr lang="ar-SA" altLang="ar-SA" sz="2400" b="1" dirty="0" smtClean="0"/>
                        <a:t>.</a:t>
                      </a:r>
                      <a:endParaRPr lang="ar-EG" altLang="ar-SA" sz="2400" b="1" dirty="0" smtClean="0"/>
                    </a:p>
                    <a:p>
                      <a:pPr marL="514350" indent="-514350" algn="just">
                        <a:buFont typeface="Traditional Arabic" panose="02020603050405020304" pitchFamily="18" charset="-78"/>
                        <a:buAutoNum type="arabic2Minus"/>
                      </a:pPr>
                      <a:r>
                        <a:rPr lang="ar-EG" altLang="ar-SA" sz="2400" b="1" u="sng" dirty="0" smtClean="0"/>
                        <a:t>عدم التأكد :</a:t>
                      </a:r>
                      <a:r>
                        <a:rPr lang="ar-EG" altLang="ar-SA" sz="2400" b="1" dirty="0" smtClean="0"/>
                        <a:t> حيث لا يعرف المدير احتمال حدوث كل حالة من حالات الطبيعة أو لا يمكنه تقديرها.</a:t>
                      </a:r>
                      <a:endParaRPr lang="ar-EG" altLang="ar-SA" sz="2400" b="1" u="sng" dirty="0" smtClean="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7848268" y="1052513"/>
            <a:ext cx="2855270" cy="584775"/>
          </a:xfrm>
          <a:prstGeom prst="rect">
            <a:avLst/>
          </a:prstGeom>
        </p:spPr>
        <p:txBody>
          <a:bodyPr wrap="none">
            <a:spAutoFit/>
          </a:bodyPr>
          <a:lstStyle/>
          <a:p>
            <a:pPr>
              <a:spcBef>
                <a:spcPct val="50000"/>
              </a:spcBef>
            </a:pPr>
            <a:r>
              <a:rPr lang="ar-SA" altLang="en-US" sz="3200" b="1" u="sng" dirty="0">
                <a:solidFill>
                  <a:srgbClr val="C00000"/>
                </a:solidFill>
                <a:latin typeface="Arial" panose="020B0604020202020204" pitchFamily="34" charset="0"/>
                <a:cs typeface="Traditional Arabic" panose="02020603050405020304" pitchFamily="18" charset="-78"/>
              </a:rPr>
              <a:t>(</a:t>
            </a:r>
            <a:r>
              <a:rPr lang="en-US" altLang="en-US" sz="3200" b="1" u="sng" dirty="0" smtClean="0">
                <a:solidFill>
                  <a:srgbClr val="C00000"/>
                </a:solidFill>
                <a:latin typeface="Arial" panose="020B0604020202020204" pitchFamily="34" charset="0"/>
                <a:cs typeface="Traditional Arabic" panose="02020603050405020304" pitchFamily="18" charset="-78"/>
              </a:rPr>
              <a:t>9.4</a:t>
            </a:r>
            <a:r>
              <a:rPr lang="ar-SA" altLang="en-US" sz="3200" b="1" u="sng" dirty="0">
                <a:solidFill>
                  <a:srgbClr val="C00000"/>
                </a:solidFill>
                <a:latin typeface="Arial" panose="020B0604020202020204" pitchFamily="34" charset="0"/>
                <a:cs typeface="Traditional Arabic" panose="02020603050405020304" pitchFamily="18" charset="-78"/>
              </a:rPr>
              <a:t>) تجميع البيانات :</a:t>
            </a:r>
          </a:p>
        </p:txBody>
      </p:sp>
    </p:spTree>
    <p:extLst>
      <p:ext uri="{BB962C8B-B14F-4D97-AF65-F5344CB8AC3E}">
        <p14:creationId xmlns:p14="http://schemas.microsoft.com/office/powerpoint/2010/main" val="16473523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1170647877"/>
              </p:ext>
            </p:extLst>
          </p:nvPr>
        </p:nvGraphicFramePr>
        <p:xfrm>
          <a:off x="533400" y="1700214"/>
          <a:ext cx="10086976" cy="4903786"/>
        </p:xfrm>
        <a:graphic>
          <a:graphicData uri="http://schemas.openxmlformats.org/drawingml/2006/table">
            <a:tbl>
              <a:tblPr/>
              <a:tblGrid>
                <a:gridCol w="10086976"/>
              </a:tblGrid>
              <a:tr h="4903786">
                <a:tc>
                  <a:txBody>
                    <a:bodyPr/>
                    <a:lstStyle/>
                    <a:p>
                      <a:pPr marL="514350" indent="-514350" algn="just"/>
                      <a:r>
                        <a:rPr lang="ar-EG" altLang="ar-SA" sz="2400" b="1" u="sng" dirty="0" smtClean="0"/>
                        <a:t>وفقا للمعلومات المتاحة للمدير عن المشكلة يمكن التمييز بين ثلاثة حالات :</a:t>
                      </a:r>
                    </a:p>
                    <a:p>
                      <a:pPr marL="514350" indent="-514350" algn="just">
                        <a:buFont typeface="Traditional Arabic" panose="02020603050405020304" pitchFamily="18" charset="-78"/>
                        <a:buAutoNum type="arabic2Minus"/>
                      </a:pPr>
                      <a:r>
                        <a:rPr lang="ar-EG" altLang="ar-SA" sz="2400" b="1" u="sng" dirty="0" smtClean="0"/>
                        <a:t>التأكد التام : </a:t>
                      </a:r>
                      <a:r>
                        <a:rPr lang="ar-EG" altLang="ar-SA" sz="2400" b="1" dirty="0" smtClean="0"/>
                        <a:t>حيث تتوافر معلومات كاملة عن الموقف ، ومن ثم يمكن للمدير معرفة ناتج كل تصرف بالضبط .</a:t>
                      </a:r>
                    </a:p>
                    <a:p>
                      <a:pPr marL="514350" indent="-514350" algn="just">
                        <a:buFont typeface="Traditional Arabic" panose="02020603050405020304" pitchFamily="18" charset="-78"/>
                        <a:buAutoNum type="arabic2Minus"/>
                      </a:pPr>
                      <a:r>
                        <a:rPr lang="ar-EG" altLang="ar-SA" sz="2400" b="1" u="sng" dirty="0" smtClean="0"/>
                        <a:t>المخاطرة :</a:t>
                      </a:r>
                      <a:r>
                        <a:rPr lang="ar-EG" altLang="ar-SA" sz="2400" b="1" dirty="0" smtClean="0"/>
                        <a:t> حيث تتوافر احتمالات عن كل حالة من حالات الطبيعة</a:t>
                      </a:r>
                      <a:r>
                        <a:rPr lang="ar-SA" altLang="ar-SA" sz="2400" b="1" dirty="0" smtClean="0"/>
                        <a:t>.</a:t>
                      </a:r>
                      <a:endParaRPr lang="ar-EG" altLang="ar-SA" sz="2400" b="1" dirty="0" smtClean="0"/>
                    </a:p>
                    <a:p>
                      <a:pPr marL="514350" indent="-514350" algn="just">
                        <a:buFont typeface="Traditional Arabic" panose="02020603050405020304" pitchFamily="18" charset="-78"/>
                        <a:buAutoNum type="arabic2Minus"/>
                      </a:pPr>
                      <a:r>
                        <a:rPr lang="ar-EG" altLang="ar-SA" sz="2400" b="1" u="sng" dirty="0" smtClean="0"/>
                        <a:t>عدم التأكد :</a:t>
                      </a:r>
                      <a:r>
                        <a:rPr lang="ar-EG" altLang="ar-SA" sz="2400" b="1" dirty="0" smtClean="0"/>
                        <a:t> حيث لا يعرف المدير احتمال حدوث كل حالة من حالات الطبيعة أو لا يمكنه تقديرها.</a:t>
                      </a:r>
                      <a:endParaRPr lang="ar-EG" altLang="ar-SA" sz="2400" b="1" u="sng" dirty="0" smtClean="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7848268" y="1052513"/>
            <a:ext cx="2855270" cy="584775"/>
          </a:xfrm>
          <a:prstGeom prst="rect">
            <a:avLst/>
          </a:prstGeom>
        </p:spPr>
        <p:txBody>
          <a:bodyPr wrap="none">
            <a:spAutoFit/>
          </a:bodyPr>
          <a:lstStyle/>
          <a:p>
            <a:pPr>
              <a:spcBef>
                <a:spcPct val="50000"/>
              </a:spcBef>
            </a:pPr>
            <a:r>
              <a:rPr lang="ar-SA" altLang="en-US" sz="3200" b="1" u="sng" dirty="0">
                <a:solidFill>
                  <a:srgbClr val="C00000"/>
                </a:solidFill>
                <a:latin typeface="Arial" panose="020B0604020202020204" pitchFamily="34" charset="0"/>
                <a:cs typeface="Traditional Arabic" panose="02020603050405020304" pitchFamily="18" charset="-78"/>
              </a:rPr>
              <a:t>(</a:t>
            </a:r>
            <a:r>
              <a:rPr lang="en-US" altLang="en-US" sz="3200" b="1" u="sng" dirty="0" smtClean="0">
                <a:solidFill>
                  <a:srgbClr val="C00000"/>
                </a:solidFill>
                <a:latin typeface="Arial" panose="020B0604020202020204" pitchFamily="34" charset="0"/>
                <a:cs typeface="Traditional Arabic" panose="02020603050405020304" pitchFamily="18" charset="-78"/>
              </a:rPr>
              <a:t>9.4</a:t>
            </a:r>
            <a:r>
              <a:rPr lang="ar-SA" altLang="en-US" sz="3200" b="1" u="sng" dirty="0">
                <a:solidFill>
                  <a:srgbClr val="C00000"/>
                </a:solidFill>
                <a:latin typeface="Arial" panose="020B0604020202020204" pitchFamily="34" charset="0"/>
                <a:cs typeface="Traditional Arabic" panose="02020603050405020304" pitchFamily="18" charset="-78"/>
              </a:rPr>
              <a:t>) تجميع البيانات :</a:t>
            </a:r>
          </a:p>
        </p:txBody>
      </p:sp>
    </p:spTree>
    <p:extLst>
      <p:ext uri="{BB962C8B-B14F-4D97-AF65-F5344CB8AC3E}">
        <p14:creationId xmlns:p14="http://schemas.microsoft.com/office/powerpoint/2010/main" val="32411738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1843601156"/>
              </p:ext>
            </p:extLst>
          </p:nvPr>
        </p:nvGraphicFramePr>
        <p:xfrm>
          <a:off x="533400" y="1700214"/>
          <a:ext cx="10086976" cy="5120640"/>
        </p:xfrm>
        <a:graphic>
          <a:graphicData uri="http://schemas.openxmlformats.org/drawingml/2006/table">
            <a:tbl>
              <a:tblPr/>
              <a:tblGrid>
                <a:gridCol w="10086976"/>
              </a:tblGrid>
              <a:tr h="4903786">
                <a:tc>
                  <a:txBody>
                    <a:bodyPr/>
                    <a:lstStyle/>
                    <a:p>
                      <a:pPr marL="514350" indent="-514350" algn="just"/>
                      <a:r>
                        <a:rPr lang="ar-EG" altLang="ar-SA" sz="2400" b="1" dirty="0" smtClean="0"/>
                        <a:t>من </a:t>
                      </a:r>
                      <a:r>
                        <a:rPr lang="ar-EG" altLang="ar-SA" sz="2400" b="1" dirty="0" err="1" smtClean="0"/>
                        <a:t>الضرورى</a:t>
                      </a:r>
                      <a:r>
                        <a:rPr lang="ar-EG" altLang="ar-SA" sz="2400" b="1" dirty="0" smtClean="0"/>
                        <a:t> اختبار مدى تمثيل النموذج للحقيقة أو الواقع .</a:t>
                      </a:r>
                    </a:p>
                    <a:p>
                      <a:pPr marL="514350" indent="-514350" algn="just"/>
                      <a:r>
                        <a:rPr lang="ar-EG" altLang="ar-SA" sz="2400" b="1" u="sng" dirty="0" smtClean="0"/>
                        <a:t>ويتطلب التحقق من صدق النموذج </a:t>
                      </a:r>
                      <a:r>
                        <a:rPr lang="ar-EG" altLang="ar-SA" sz="2400" b="1" u="sng" dirty="0" err="1" smtClean="0"/>
                        <a:t>الإجابةعن</a:t>
                      </a:r>
                      <a:r>
                        <a:rPr lang="ar-EG" altLang="ar-SA" sz="2400" b="1" u="sng" dirty="0" smtClean="0"/>
                        <a:t> سؤالين :</a:t>
                      </a:r>
                    </a:p>
                    <a:p>
                      <a:pPr marL="514350" indent="-514350" algn="just">
                        <a:buFont typeface="Calibri" panose="020F0502020204030204" pitchFamily="34" charset="0"/>
                        <a:buAutoNum type="arabicPeriod"/>
                      </a:pPr>
                      <a:r>
                        <a:rPr lang="ar-EG" altLang="ar-SA" sz="2400" b="1" dirty="0" smtClean="0"/>
                        <a:t>هل التنبؤات </a:t>
                      </a:r>
                      <a:r>
                        <a:rPr lang="ar-EG" altLang="ar-SA" sz="2400" b="1" dirty="0" err="1" smtClean="0"/>
                        <a:t>التى</a:t>
                      </a:r>
                      <a:r>
                        <a:rPr lang="ar-EG" altLang="ar-SA" sz="2400" b="1" dirty="0" smtClean="0"/>
                        <a:t> تم التوصل إليها بواسطة النموذج صحيحة تجريبياً ؟</a:t>
                      </a:r>
                    </a:p>
                    <a:p>
                      <a:pPr marL="514350" indent="-514350" algn="just">
                        <a:buFont typeface="Calibri" panose="020F0502020204030204" pitchFamily="34" charset="0"/>
                        <a:buAutoNum type="arabicPeriod"/>
                      </a:pPr>
                      <a:r>
                        <a:rPr lang="ar-EG" altLang="ar-SA" sz="2400" b="1" dirty="0" smtClean="0"/>
                        <a:t>هل يمثل النموذج سلوك النظام الذى يعمل </a:t>
                      </a:r>
                      <a:r>
                        <a:rPr lang="ar-EG" altLang="ar-SA" sz="2400" b="1" dirty="0" err="1" smtClean="0"/>
                        <a:t>فى</a:t>
                      </a:r>
                      <a:r>
                        <a:rPr lang="ar-EG" altLang="ar-SA" sz="2400" b="1" dirty="0" smtClean="0"/>
                        <a:t> ظل ظروف العالم </a:t>
                      </a:r>
                      <a:r>
                        <a:rPr lang="ar-EG" altLang="ar-SA" sz="2400" b="1" dirty="0" err="1" smtClean="0"/>
                        <a:t>الحقيقى</a:t>
                      </a:r>
                      <a:r>
                        <a:rPr lang="ar-EG" altLang="ar-SA" sz="2400" b="1" dirty="0" smtClean="0"/>
                        <a:t> ؟</a:t>
                      </a:r>
                    </a:p>
                    <a:p>
                      <a:pPr marL="514350" indent="-514350" algn="just"/>
                      <a:endParaRPr lang="ar-EG" altLang="ar-SA" sz="2400" b="1" dirty="0" smtClean="0"/>
                    </a:p>
                    <a:p>
                      <a:pPr marL="514350" indent="-514350" algn="just"/>
                      <a:r>
                        <a:rPr lang="ar-EG" altLang="ar-SA" sz="2400" b="1" u="sng" dirty="0" smtClean="0"/>
                        <a:t>ولكى يتم التحقق من صدق النموذج فهناك خطوتان وهما :</a:t>
                      </a:r>
                    </a:p>
                    <a:p>
                      <a:pPr marL="514350" indent="-514350" algn="just">
                        <a:buFont typeface="Traditional Arabic" panose="02020603050405020304" pitchFamily="18" charset="-78"/>
                        <a:buAutoNum type="arabic2Minus"/>
                      </a:pPr>
                      <a:r>
                        <a:rPr lang="ar-EG" altLang="ar-SA" sz="2400" b="1" dirty="0" smtClean="0"/>
                        <a:t>تحديد ما إذا كان النموذج صحيحاً داخلياً بالمعنى </a:t>
                      </a:r>
                      <a:r>
                        <a:rPr lang="ar-EG" altLang="ar-SA" sz="2400" b="1" dirty="0" err="1" smtClean="0"/>
                        <a:t>المنطقى</a:t>
                      </a:r>
                      <a:r>
                        <a:rPr lang="ar-EG" altLang="ar-SA" sz="2400" b="1" dirty="0" smtClean="0"/>
                        <a:t> ومن </a:t>
                      </a:r>
                      <a:r>
                        <a:rPr lang="ar-EG" altLang="ar-SA" sz="2400" b="1" dirty="0" err="1" smtClean="0"/>
                        <a:t>المنطقى</a:t>
                      </a:r>
                      <a:r>
                        <a:rPr lang="ar-EG" altLang="ar-SA" sz="2400" b="1" dirty="0" smtClean="0"/>
                        <a:t> ومن منظور البرامج ، ولكى تتم هذه الخطوة يقوم واضع النموذج </a:t>
                      </a:r>
                      <a:r>
                        <a:rPr lang="ar-EG" altLang="ar-SA" sz="2400" b="1" dirty="0" err="1" smtClean="0"/>
                        <a:t>بادخال</a:t>
                      </a:r>
                      <a:r>
                        <a:rPr lang="ar-EG" altLang="ar-SA" sz="2400" b="1" dirty="0" smtClean="0"/>
                        <a:t> قيم بسيطة للمتغيرات ، ثم يعمل على حل النموذج يدوياً ، ثم مقارنة النتائج المتحصل عليها يدوياً ، ثم مقارنة النتائج المتحصل عليها يدوياً مع النتائج باستخدام الحاسب </a:t>
                      </a:r>
                      <a:r>
                        <a:rPr lang="ar-EG" altLang="ar-SA" sz="2400" b="1" dirty="0" err="1" smtClean="0"/>
                        <a:t>الآلى</a:t>
                      </a:r>
                      <a:r>
                        <a:rPr lang="ar-EG" altLang="ar-SA" sz="2400" b="1" dirty="0" smtClean="0"/>
                        <a:t>.</a:t>
                      </a:r>
                    </a:p>
                    <a:p>
                      <a:pPr marL="514350" indent="-514350" algn="just">
                        <a:buFont typeface="Traditional Arabic" panose="02020603050405020304" pitchFamily="18" charset="-78"/>
                        <a:buAutoNum type="arabic2Minus"/>
                      </a:pPr>
                      <a:r>
                        <a:rPr lang="ar-EG" altLang="ar-SA" sz="2400" b="1" dirty="0" smtClean="0"/>
                        <a:t>تحديد ما إذا كان النموذج يعبر عن النظام (أو الظاهرة ) </a:t>
                      </a:r>
                      <a:r>
                        <a:rPr lang="ar-EG" altLang="ar-SA" sz="2400" b="1" dirty="0" err="1" smtClean="0"/>
                        <a:t>التى</a:t>
                      </a:r>
                      <a:r>
                        <a:rPr lang="ar-EG" altLang="ar-SA" sz="2400" b="1" dirty="0" smtClean="0"/>
                        <a:t> يفترض أن يقوم </a:t>
                      </a:r>
                      <a:r>
                        <a:rPr lang="ar-EG" altLang="ar-SA" sz="2400" b="1" dirty="0" err="1" smtClean="0"/>
                        <a:t>بتمثصيلها</a:t>
                      </a:r>
                      <a:r>
                        <a:rPr lang="ar-EG" altLang="ar-SA" sz="2400" b="1" dirty="0" smtClean="0"/>
                        <a:t> . ومن أحد الطرق المستخدمة لتحقيق الخطوة الثانية </a:t>
                      </a:r>
                      <a:r>
                        <a:rPr lang="ar-EG" altLang="ar-SA" sz="2400" b="1" dirty="0" err="1" smtClean="0"/>
                        <a:t>هى</a:t>
                      </a:r>
                      <a:r>
                        <a:rPr lang="ar-EG" altLang="ar-SA" sz="2400" b="1" dirty="0" smtClean="0"/>
                        <a:t> محاولة تجربة مجموعات محتملة ومختلفة من البيانات ومعرفة ما إذا كان النظام يصف قيمة المبيعات باعتبارها دالة </a:t>
                      </a:r>
                      <a:r>
                        <a:rPr lang="ar-EG" altLang="ar-SA" sz="2400" b="1" dirty="0" err="1" smtClean="0"/>
                        <a:t>فى</a:t>
                      </a:r>
                      <a:r>
                        <a:rPr lang="ar-EG" altLang="ar-SA" sz="2400" b="1" dirty="0" smtClean="0"/>
                        <a:t> معدلات الفائدة .</a:t>
                      </a:r>
                    </a:p>
                    <a:p>
                      <a:pPr marL="514350" indent="-514350" algn="just"/>
                      <a:endParaRPr lang="ar-EG" altLang="ar-SA" sz="2400" b="1" u="sng" dirty="0" smtClean="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7984524" y="1052513"/>
            <a:ext cx="2719014" cy="584775"/>
          </a:xfrm>
          <a:prstGeom prst="rect">
            <a:avLst/>
          </a:prstGeom>
        </p:spPr>
        <p:txBody>
          <a:bodyPr wrap="none">
            <a:spAutoFit/>
          </a:bodyPr>
          <a:lstStyle/>
          <a:p>
            <a:pPr>
              <a:spcBef>
                <a:spcPct val="50000"/>
              </a:spcBef>
            </a:pPr>
            <a:r>
              <a:rPr lang="ar-SA" altLang="en-US" sz="3200" b="1" u="sng" dirty="0">
                <a:solidFill>
                  <a:srgbClr val="C00000"/>
                </a:solidFill>
                <a:latin typeface="Arial" panose="020B0604020202020204" pitchFamily="34" charset="0"/>
                <a:cs typeface="Traditional Arabic" panose="02020603050405020304" pitchFamily="18" charset="-78"/>
              </a:rPr>
              <a:t>(</a:t>
            </a:r>
            <a:r>
              <a:rPr lang="en-US" altLang="en-US" sz="3200" b="1" u="sng" dirty="0" smtClean="0">
                <a:solidFill>
                  <a:srgbClr val="C00000"/>
                </a:solidFill>
                <a:latin typeface="Arial" panose="020B0604020202020204" pitchFamily="34" charset="0"/>
                <a:cs typeface="Traditional Arabic" panose="02020603050405020304" pitchFamily="18" charset="-78"/>
              </a:rPr>
              <a:t>9.4</a:t>
            </a:r>
            <a:r>
              <a:rPr lang="ar-SA" altLang="en-US" sz="3200" b="1" u="sng" dirty="0">
                <a:solidFill>
                  <a:srgbClr val="C00000"/>
                </a:solidFill>
                <a:latin typeface="Arial" panose="020B0604020202020204" pitchFamily="34" charset="0"/>
                <a:cs typeface="Traditional Arabic" panose="02020603050405020304" pitchFamily="18" charset="-78"/>
              </a:rPr>
              <a:t>) </a:t>
            </a:r>
            <a:r>
              <a:rPr lang="ar-SA" altLang="en-US" sz="3200" b="1" u="sng" dirty="0" smtClean="0">
                <a:solidFill>
                  <a:srgbClr val="C00000"/>
                </a:solidFill>
                <a:latin typeface="Arial" panose="020B0604020202020204" pitchFamily="34" charset="0"/>
                <a:cs typeface="Traditional Arabic" panose="02020603050405020304" pitchFamily="18" charset="-78"/>
              </a:rPr>
              <a:t>تحليل النموذج:</a:t>
            </a:r>
            <a:endParaRPr lang="ar-SA" altLang="en-US" sz="3200" b="1" u="sng" dirty="0">
              <a:solidFill>
                <a:srgbClr val="C00000"/>
              </a:solidFill>
              <a:latin typeface="Arial" panose="020B0604020202020204" pitchFamily="34" charset="0"/>
              <a:cs typeface="Traditional Arabic" panose="02020603050405020304" pitchFamily="18" charset="-78"/>
            </a:endParaRPr>
          </a:p>
        </p:txBody>
      </p:sp>
    </p:spTree>
    <p:extLst>
      <p:ext uri="{BB962C8B-B14F-4D97-AF65-F5344CB8AC3E}">
        <p14:creationId xmlns:p14="http://schemas.microsoft.com/office/powerpoint/2010/main" val="11628164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nvPr>
        </p:nvSpPr>
        <p:spPr bwMode="auto">
          <a:xfrm>
            <a:off x="6118225" y="6381750"/>
            <a:ext cx="482600" cy="287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A2D429D3-93E0-4652-81D7-C59EB88DF1E5}" type="slidenum">
              <a:rPr lang="ar-SA" altLang="ar-SA" sz="1200">
                <a:solidFill>
                  <a:schemeClr val="bg1"/>
                </a:solidFill>
              </a:rPr>
              <a:pPr eaLnBrk="1" hangingPunct="1">
                <a:spcBef>
                  <a:spcPct val="0"/>
                </a:spcBef>
                <a:buFontTx/>
                <a:buNone/>
              </a:pPr>
              <a:t>3</a:t>
            </a:fld>
            <a:endParaRPr lang="en-US" altLang="ar-SA" sz="1200">
              <a:solidFill>
                <a:schemeClr val="bg1"/>
              </a:solidFill>
            </a:endParaRPr>
          </a:p>
        </p:txBody>
      </p:sp>
      <p:sp>
        <p:nvSpPr>
          <p:cNvPr id="7" name="Text Box 2"/>
          <p:cNvSpPr txBox="1">
            <a:spLocks noChangeArrowheads="1"/>
          </p:cNvSpPr>
          <p:nvPr/>
        </p:nvSpPr>
        <p:spPr bwMode="auto">
          <a:xfrm>
            <a:off x="8256589" y="1125538"/>
            <a:ext cx="23637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u="sng" dirty="0">
                <a:solidFill>
                  <a:srgbClr val="C00000"/>
                </a:solidFill>
                <a:latin typeface="Arial" panose="020B0604020202020204" pitchFamily="34" charset="0"/>
                <a:cs typeface="Traditional Arabic" panose="02020603050405020304" pitchFamily="18" charset="-78"/>
              </a:rPr>
              <a:t>(</a:t>
            </a:r>
            <a:r>
              <a:rPr lang="en-US" altLang="en-US" sz="2200" b="1" u="sng" dirty="0">
                <a:solidFill>
                  <a:srgbClr val="C00000"/>
                </a:solidFill>
                <a:latin typeface="Arial" panose="020B0604020202020204" pitchFamily="34" charset="0"/>
                <a:cs typeface="Traditional Arabic" panose="02020603050405020304" pitchFamily="18" charset="-78"/>
              </a:rPr>
              <a:t>1</a:t>
            </a:r>
            <a:r>
              <a:rPr lang="ar-SA" altLang="en-US" b="1" u="sng" dirty="0">
                <a:solidFill>
                  <a:srgbClr val="C00000"/>
                </a:solidFill>
                <a:latin typeface="Arial" panose="020B0604020202020204" pitchFamily="34" charset="0"/>
                <a:cs typeface="Traditional Arabic" panose="02020603050405020304" pitchFamily="18" charset="-78"/>
              </a:rPr>
              <a:t>) </a:t>
            </a:r>
            <a:r>
              <a:rPr lang="ar-SA" altLang="en-US" b="1" u="sng" dirty="0" smtClean="0">
                <a:solidFill>
                  <a:srgbClr val="C00000"/>
                </a:solidFill>
                <a:latin typeface="Arial" panose="020B0604020202020204" pitchFamily="34" charset="0"/>
                <a:cs typeface="Traditional Arabic" panose="02020603050405020304" pitchFamily="18" charset="-78"/>
              </a:rPr>
              <a:t>محتويات الفصل</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8" name="Title 1"/>
          <p:cNvSpPr txBox="1">
            <a:spLocks/>
          </p:cNvSpPr>
          <p:nvPr/>
        </p:nvSpPr>
        <p:spPr>
          <a:xfrm>
            <a:off x="1143000" y="137319"/>
            <a:ext cx="9259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المحاضرة </a:t>
            </a:r>
            <a:r>
              <a:rPr lang="ar-SA" sz="2000" dirty="0">
                <a:solidFill>
                  <a:schemeClr val="accent1">
                    <a:lumMod val="75000"/>
                  </a:schemeClr>
                </a:solidFill>
              </a:rPr>
              <a:t>التمهيدية</a:t>
            </a:r>
            <a:endParaRPr lang="en-US" sz="2000" dirty="0">
              <a:solidFill>
                <a:schemeClr val="accent1">
                  <a:lumMod val="75000"/>
                </a:schemeClr>
              </a:solidFill>
            </a:endParaRPr>
          </a:p>
        </p:txBody>
      </p:sp>
      <p:graphicFrame>
        <p:nvGraphicFramePr>
          <p:cNvPr id="9" name="Table 8"/>
          <p:cNvGraphicFramePr>
            <a:graphicFrameLocks noGrp="1"/>
          </p:cNvGraphicFramePr>
          <p:nvPr>
            <p:extLst>
              <p:ext uri="{D42A27DB-BD31-4B8C-83A1-F6EECF244321}">
                <p14:modId xmlns:p14="http://schemas.microsoft.com/office/powerpoint/2010/main" val="3722219522"/>
              </p:ext>
            </p:extLst>
          </p:nvPr>
        </p:nvGraphicFramePr>
        <p:xfrm>
          <a:off x="2711450" y="1921669"/>
          <a:ext cx="7691438" cy="4747419"/>
        </p:xfrm>
        <a:graphic>
          <a:graphicData uri="http://schemas.openxmlformats.org/drawingml/2006/table">
            <a:tbl>
              <a:tblPr/>
              <a:tblGrid>
                <a:gridCol w="7691438"/>
              </a:tblGrid>
              <a:tr h="4747419">
                <a:tc>
                  <a:txBody>
                    <a:bodyPr/>
                    <a:lstStyle/>
                    <a:p>
                      <a:pPr algn="just"/>
                      <a:r>
                        <a:rPr lang="ar-EG" altLang="ar-SA" sz="2400" b="1" dirty="0" smtClean="0"/>
                        <a:t>أولاً : ما المقصود بعلم الإدارة ؟</a:t>
                      </a:r>
                    </a:p>
                    <a:p>
                      <a:pPr algn="just"/>
                      <a:r>
                        <a:rPr lang="ar-EG" altLang="ar-SA" sz="2400" b="1" dirty="0" smtClean="0"/>
                        <a:t>ثانياً : المسميات المختلفة للتعبير عن علم الإدارة .</a:t>
                      </a:r>
                    </a:p>
                    <a:p>
                      <a:pPr algn="just"/>
                      <a:r>
                        <a:rPr lang="ar-EG" altLang="ar-SA" sz="2400" b="1" dirty="0" smtClean="0"/>
                        <a:t>ثالثاً :علم الإدارة كعملية .</a:t>
                      </a:r>
                    </a:p>
                    <a:p>
                      <a:pPr algn="just"/>
                      <a:r>
                        <a:rPr lang="ar-EG" altLang="ar-SA" sz="2400" b="1" dirty="0" smtClean="0"/>
                        <a:t>رابعاً : مدخل التحليل الكمي .</a:t>
                      </a:r>
                    </a:p>
                    <a:p>
                      <a:pPr algn="just"/>
                      <a:r>
                        <a:rPr lang="ar-EG" altLang="ar-SA" sz="2400" b="1" dirty="0" smtClean="0"/>
                        <a:t>خامساً : إعداد النماذج الكمية في مجال الأعمال .</a:t>
                      </a:r>
                    </a:p>
                    <a:p>
                      <a:pPr algn="just"/>
                      <a:r>
                        <a:rPr lang="ar-EG" altLang="ar-SA" sz="2400" b="1" dirty="0" smtClean="0"/>
                        <a:t>سادساً : تعريف النموذج .</a:t>
                      </a:r>
                    </a:p>
                    <a:p>
                      <a:pPr algn="just"/>
                      <a:r>
                        <a:rPr lang="ar-EG" altLang="ar-SA" sz="2400" b="1" dirty="0" smtClean="0"/>
                        <a:t>سابعاً : عملية تكوين النماذج .</a:t>
                      </a:r>
                    </a:p>
                    <a:p>
                      <a:pPr algn="just"/>
                      <a:r>
                        <a:rPr lang="ar-EG" altLang="ar-SA" sz="2400" b="1" dirty="0" smtClean="0"/>
                        <a:t>ثامناً : تطبيق فكرة على أحد المشاكل العملية .</a:t>
                      </a:r>
                    </a:p>
                    <a:p>
                      <a:pPr algn="just"/>
                      <a:r>
                        <a:rPr lang="ar-EG" altLang="ar-SA" sz="2400" b="1" dirty="0" smtClean="0"/>
                        <a:t>تاسعاً : تصنيف النماذج .</a:t>
                      </a:r>
                    </a:p>
                    <a:p>
                      <a:pPr algn="just"/>
                      <a:r>
                        <a:rPr lang="ar-EG" altLang="ar-SA" sz="2400" b="1" dirty="0" smtClean="0"/>
                        <a:t>عاشراً : برامج الحاسب الآلي في ظل التحليل الكمي .</a:t>
                      </a:r>
                      <a:endParaRPr lang="ar-EG" altLang="ar-SA" sz="2400" b="1" dirty="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EF5F7"/>
                    </a:solidFill>
                  </a:tcPr>
                </a:tc>
              </a:tr>
            </a:tbl>
          </a:graphicData>
        </a:graphic>
      </p:graphicFrame>
    </p:spTree>
    <p:extLst>
      <p:ext uri="{BB962C8B-B14F-4D97-AF65-F5344CB8AC3E}">
        <p14:creationId xmlns:p14="http://schemas.microsoft.com/office/powerpoint/2010/main" val="5882376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1843601156"/>
              </p:ext>
            </p:extLst>
          </p:nvPr>
        </p:nvGraphicFramePr>
        <p:xfrm>
          <a:off x="533400" y="1700214"/>
          <a:ext cx="10086976" cy="4903786"/>
        </p:xfrm>
        <a:graphic>
          <a:graphicData uri="http://schemas.openxmlformats.org/drawingml/2006/table">
            <a:tbl>
              <a:tblPr/>
              <a:tblGrid>
                <a:gridCol w="10086976"/>
              </a:tblGrid>
              <a:tr h="4903786">
                <a:tc>
                  <a:txBody>
                    <a:bodyPr/>
                    <a:lstStyle/>
                    <a:p>
                      <a:pPr marL="514350" indent="-514350" algn="just"/>
                      <a:r>
                        <a:rPr lang="ar-EG" altLang="ar-SA" sz="2400" b="1" u="sng" dirty="0" smtClean="0"/>
                        <a:t>وبعد القيام بمثل تلك الإجراءات ، يتم استخدام النموذج المقترح لاختيار أفضل بديل من خلال خمس خطوات </a:t>
                      </a:r>
                      <a:r>
                        <a:rPr lang="ar-EG" altLang="ar-SA" sz="2400" b="1" u="sng" dirty="0" err="1" smtClean="0"/>
                        <a:t>هى</a:t>
                      </a:r>
                      <a:r>
                        <a:rPr lang="ar-EG" altLang="ar-SA" sz="2400" b="1" u="sng" dirty="0" smtClean="0"/>
                        <a:t> :</a:t>
                      </a:r>
                    </a:p>
                    <a:p>
                      <a:pPr marL="514350" indent="-514350" algn="just">
                        <a:buFont typeface="Calibri" panose="020F0502020204030204" pitchFamily="34" charset="0"/>
                        <a:buAutoNum type="arabicPeriod"/>
                      </a:pPr>
                      <a:r>
                        <a:rPr lang="ar-EG" altLang="ar-SA" sz="2400" b="1" dirty="0" smtClean="0"/>
                        <a:t>تحديد البدائل .</a:t>
                      </a:r>
                    </a:p>
                    <a:p>
                      <a:pPr marL="514350" indent="-514350" algn="just">
                        <a:buFont typeface="Calibri" panose="020F0502020204030204" pitchFamily="34" charset="0"/>
                        <a:buAutoNum type="arabicPeriod"/>
                      </a:pPr>
                      <a:r>
                        <a:rPr lang="ar-EG" altLang="ar-SA" sz="2400" b="1" dirty="0" smtClean="0"/>
                        <a:t>التنبؤ بعائد كل بديل .</a:t>
                      </a:r>
                    </a:p>
                    <a:p>
                      <a:pPr marL="514350" indent="-514350" algn="just">
                        <a:buFont typeface="Calibri" panose="020F0502020204030204" pitchFamily="34" charset="0"/>
                        <a:buAutoNum type="arabicPeriod"/>
                      </a:pPr>
                      <a:r>
                        <a:rPr lang="ar-EG" altLang="ar-SA" sz="2400" b="1" dirty="0" smtClean="0"/>
                        <a:t>ربط العوائد بالأهداف .</a:t>
                      </a:r>
                    </a:p>
                    <a:p>
                      <a:pPr marL="514350" indent="-514350" algn="just">
                        <a:buFont typeface="Calibri" panose="020F0502020204030204" pitchFamily="34" charset="0"/>
                        <a:buAutoNum type="arabicPeriod"/>
                      </a:pPr>
                      <a:r>
                        <a:rPr lang="ar-EG" altLang="ar-SA" sz="2400" b="1" dirty="0" smtClean="0"/>
                        <a:t>مقارنة البدائل .</a:t>
                      </a:r>
                    </a:p>
                    <a:p>
                      <a:pPr marL="514350" indent="-514350" algn="just">
                        <a:buFont typeface="Calibri" panose="020F0502020204030204" pitchFamily="34" charset="0"/>
                        <a:buAutoNum type="arabicPeriod"/>
                      </a:pPr>
                      <a:r>
                        <a:rPr lang="ar-EG" altLang="ar-SA" sz="2400" b="1" dirty="0" smtClean="0"/>
                        <a:t>اختيار أفضل بديل .</a:t>
                      </a:r>
                    </a:p>
                    <a:p>
                      <a:pPr marL="514350" indent="-514350" algn="just"/>
                      <a:endParaRPr lang="ar-EG" altLang="ar-SA" sz="2400" b="1" u="sng" dirty="0" smtClean="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7984524" y="1052513"/>
            <a:ext cx="2719014" cy="584775"/>
          </a:xfrm>
          <a:prstGeom prst="rect">
            <a:avLst/>
          </a:prstGeom>
        </p:spPr>
        <p:txBody>
          <a:bodyPr wrap="none">
            <a:spAutoFit/>
          </a:bodyPr>
          <a:lstStyle/>
          <a:p>
            <a:pPr>
              <a:spcBef>
                <a:spcPct val="50000"/>
              </a:spcBef>
            </a:pPr>
            <a:r>
              <a:rPr lang="ar-SA" altLang="en-US" sz="3200" b="1" u="sng" dirty="0">
                <a:solidFill>
                  <a:srgbClr val="C00000"/>
                </a:solidFill>
                <a:latin typeface="Arial" panose="020B0604020202020204" pitchFamily="34" charset="0"/>
                <a:cs typeface="Traditional Arabic" panose="02020603050405020304" pitchFamily="18" charset="-78"/>
              </a:rPr>
              <a:t>(</a:t>
            </a:r>
            <a:r>
              <a:rPr lang="en-US" altLang="en-US" sz="3200" b="1" u="sng" dirty="0" smtClean="0">
                <a:solidFill>
                  <a:srgbClr val="C00000"/>
                </a:solidFill>
                <a:latin typeface="Arial" panose="020B0604020202020204" pitchFamily="34" charset="0"/>
                <a:cs typeface="Traditional Arabic" panose="02020603050405020304" pitchFamily="18" charset="-78"/>
              </a:rPr>
              <a:t>9.4</a:t>
            </a:r>
            <a:r>
              <a:rPr lang="ar-SA" altLang="en-US" sz="3200" b="1" u="sng" dirty="0">
                <a:solidFill>
                  <a:srgbClr val="C00000"/>
                </a:solidFill>
                <a:latin typeface="Arial" panose="020B0604020202020204" pitchFamily="34" charset="0"/>
                <a:cs typeface="Traditional Arabic" panose="02020603050405020304" pitchFamily="18" charset="-78"/>
              </a:rPr>
              <a:t>) </a:t>
            </a:r>
            <a:r>
              <a:rPr lang="ar-SA" altLang="en-US" sz="3200" b="1" u="sng" dirty="0" smtClean="0">
                <a:solidFill>
                  <a:srgbClr val="C00000"/>
                </a:solidFill>
                <a:latin typeface="Arial" panose="020B0604020202020204" pitchFamily="34" charset="0"/>
                <a:cs typeface="Traditional Arabic" panose="02020603050405020304" pitchFamily="18" charset="-78"/>
              </a:rPr>
              <a:t>تحليل النموذج:</a:t>
            </a:r>
            <a:endParaRPr lang="ar-SA" altLang="en-US" sz="3200" b="1" u="sng" dirty="0">
              <a:solidFill>
                <a:srgbClr val="C00000"/>
              </a:solidFill>
              <a:latin typeface="Arial" panose="020B0604020202020204" pitchFamily="34" charset="0"/>
              <a:cs typeface="Traditional Arabic" panose="02020603050405020304" pitchFamily="18" charset="-78"/>
            </a:endParaRPr>
          </a:p>
        </p:txBody>
      </p:sp>
    </p:spTree>
    <p:extLst>
      <p:ext uri="{BB962C8B-B14F-4D97-AF65-F5344CB8AC3E}">
        <p14:creationId xmlns:p14="http://schemas.microsoft.com/office/powerpoint/2010/main" val="189508594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364552433"/>
              </p:ext>
            </p:extLst>
          </p:nvPr>
        </p:nvGraphicFramePr>
        <p:xfrm>
          <a:off x="533400" y="1700214"/>
          <a:ext cx="10086976" cy="4903786"/>
        </p:xfrm>
        <a:graphic>
          <a:graphicData uri="http://schemas.openxmlformats.org/drawingml/2006/table">
            <a:tbl>
              <a:tblPr/>
              <a:tblGrid>
                <a:gridCol w="10086976"/>
              </a:tblGrid>
              <a:tr h="4903786">
                <a:tc>
                  <a:txBody>
                    <a:bodyPr/>
                    <a:lstStyle/>
                    <a:p>
                      <a:pPr marL="514350" indent="-514350" algn="just"/>
                      <a:r>
                        <a:rPr lang="ar-EG" altLang="ar-SA" sz="2400" b="1" u="sng" dirty="0" smtClean="0"/>
                        <a:t>يشتمل تنفيذ القرار على ثلاث خطوات وهى :</a:t>
                      </a:r>
                    </a:p>
                    <a:p>
                      <a:pPr marL="514350" indent="-514350" algn="just">
                        <a:buFont typeface="Calibri" panose="020F0502020204030204" pitchFamily="34" charset="0"/>
                        <a:buAutoNum type="arabicPeriod"/>
                      </a:pPr>
                      <a:r>
                        <a:rPr lang="ar-EG" altLang="ar-SA" sz="2400" b="1" dirty="0" smtClean="0"/>
                        <a:t>توصيل نتائج الدراسة وتوصيات القائم بوضع النموذج إلى حيز التنفيذ .</a:t>
                      </a:r>
                    </a:p>
                    <a:p>
                      <a:pPr marL="514350" indent="-514350" algn="just">
                        <a:buFont typeface="Calibri" panose="020F0502020204030204" pitchFamily="34" charset="0"/>
                        <a:buAutoNum type="arabicPeriod"/>
                      </a:pPr>
                      <a:r>
                        <a:rPr lang="ar-EG" altLang="ar-SA" sz="2400" b="1" dirty="0" smtClean="0"/>
                        <a:t>التطبيق </a:t>
                      </a:r>
                      <a:r>
                        <a:rPr lang="ar-EG" altLang="ar-SA" sz="2400" b="1" dirty="0" err="1" smtClean="0"/>
                        <a:t>الفعلى</a:t>
                      </a:r>
                      <a:r>
                        <a:rPr lang="ar-EG" altLang="ar-SA" sz="2400" b="1" dirty="0" smtClean="0"/>
                        <a:t> للتصرفات الإدارية من خلال إدارة المشروع وبعد الموافقة عليها .</a:t>
                      </a:r>
                    </a:p>
                    <a:p>
                      <a:pPr marL="514350" indent="-514350" algn="just">
                        <a:buFont typeface="Calibri" panose="020F0502020204030204" pitchFamily="34" charset="0"/>
                        <a:buAutoNum type="arabicPeriod"/>
                      </a:pPr>
                      <a:r>
                        <a:rPr lang="ar-EG" altLang="ar-SA" sz="2400" b="1" dirty="0" smtClean="0"/>
                        <a:t>تقييم النتائج .</a:t>
                      </a:r>
                    </a:p>
                    <a:p>
                      <a:pPr marL="514350" indent="-514350" algn="just"/>
                      <a:endParaRPr lang="ar-EG" altLang="ar-SA" sz="2400" b="1" u="sng" dirty="0" smtClean="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7032340" y="1052513"/>
            <a:ext cx="3671198" cy="584775"/>
          </a:xfrm>
          <a:prstGeom prst="rect">
            <a:avLst/>
          </a:prstGeom>
        </p:spPr>
        <p:txBody>
          <a:bodyPr wrap="none">
            <a:spAutoFit/>
          </a:bodyPr>
          <a:lstStyle/>
          <a:p>
            <a:pPr>
              <a:spcBef>
                <a:spcPct val="50000"/>
              </a:spcBef>
            </a:pPr>
            <a:r>
              <a:rPr lang="ar-SA" altLang="en-US" sz="3200" b="1" u="sng" dirty="0">
                <a:solidFill>
                  <a:srgbClr val="C00000"/>
                </a:solidFill>
                <a:latin typeface="Arial" panose="020B0604020202020204" pitchFamily="34" charset="0"/>
                <a:cs typeface="Traditional Arabic" panose="02020603050405020304" pitchFamily="18" charset="-78"/>
              </a:rPr>
              <a:t>(</a:t>
            </a:r>
            <a:r>
              <a:rPr lang="en-US" altLang="en-US" sz="3200" b="1" u="sng" dirty="0" smtClean="0">
                <a:solidFill>
                  <a:srgbClr val="C00000"/>
                </a:solidFill>
                <a:latin typeface="Arial" panose="020B0604020202020204" pitchFamily="34" charset="0"/>
                <a:cs typeface="Traditional Arabic" panose="02020603050405020304" pitchFamily="18" charset="-78"/>
              </a:rPr>
              <a:t>9.4</a:t>
            </a:r>
            <a:r>
              <a:rPr lang="ar-SA" altLang="en-US" sz="3200" b="1" u="sng" dirty="0">
                <a:solidFill>
                  <a:srgbClr val="C00000"/>
                </a:solidFill>
                <a:latin typeface="Arial" panose="020B0604020202020204" pitchFamily="34" charset="0"/>
                <a:cs typeface="Traditional Arabic" panose="02020603050405020304" pitchFamily="18" charset="-78"/>
              </a:rPr>
              <a:t>) التنفيذ وإدارة المشروع :</a:t>
            </a:r>
          </a:p>
        </p:txBody>
      </p:sp>
    </p:spTree>
    <p:extLst>
      <p:ext uri="{BB962C8B-B14F-4D97-AF65-F5344CB8AC3E}">
        <p14:creationId xmlns:p14="http://schemas.microsoft.com/office/powerpoint/2010/main" val="172570136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3954863221"/>
              </p:ext>
            </p:extLst>
          </p:nvPr>
        </p:nvGraphicFramePr>
        <p:xfrm>
          <a:off x="533400" y="1700214"/>
          <a:ext cx="10086976" cy="4903786"/>
        </p:xfrm>
        <a:graphic>
          <a:graphicData uri="http://schemas.openxmlformats.org/drawingml/2006/table">
            <a:tbl>
              <a:tblPr/>
              <a:tblGrid>
                <a:gridCol w="10086976"/>
              </a:tblGrid>
              <a:tr h="4903786">
                <a:tc>
                  <a:txBody>
                    <a:bodyPr/>
                    <a:lstStyle/>
                    <a:p>
                      <a:pPr marL="514350" indent="-514350" algn="just"/>
                      <a:r>
                        <a:rPr lang="ar-EG" altLang="ar-SA" sz="2400" b="1" dirty="0" err="1" smtClean="0"/>
                        <a:t>ينبغى</a:t>
                      </a:r>
                      <a:r>
                        <a:rPr lang="ar-EG" altLang="ar-SA" sz="2400" b="1" dirty="0" smtClean="0"/>
                        <a:t> على محلل القرار تحديد نوع النموذج الذى يتناسب بشكل أفضل مع مشكلة القرار .</a:t>
                      </a:r>
                    </a:p>
                    <a:p>
                      <a:pPr marL="514350" indent="-514350" algn="just"/>
                      <a:r>
                        <a:rPr lang="ar-EG" altLang="ar-SA" sz="2400" b="1" dirty="0" smtClean="0"/>
                        <a:t>لذا يفضل مناقشة تصنيف النماذج من أجل الالمام بها وذلك على الرغم من تركيزنا بدرجة أكبر </a:t>
                      </a:r>
                      <a:r>
                        <a:rPr lang="ar-EG" altLang="ar-SA" sz="2400" b="1" dirty="0" err="1" smtClean="0"/>
                        <a:t>فى</a:t>
                      </a:r>
                      <a:r>
                        <a:rPr lang="ar-EG" altLang="ar-SA" sz="2400" b="1" dirty="0" smtClean="0"/>
                        <a:t> مجال ”علم الإدارة“ على النماذج الرياضية .</a:t>
                      </a:r>
                    </a:p>
                    <a:p>
                      <a:pPr marL="514350" indent="-514350" algn="just"/>
                      <a:r>
                        <a:rPr lang="ar-EG" altLang="ar-SA" sz="2400" b="1" u="sng" dirty="0" smtClean="0"/>
                        <a:t>وبداية يمكن تصنيف النماذج وفقاً لخصائص ثلاث وهى :</a:t>
                      </a:r>
                    </a:p>
                    <a:p>
                      <a:pPr marL="514350" indent="-514350" algn="just">
                        <a:buFont typeface="Calibri" panose="020F0502020204030204" pitchFamily="34" charset="0"/>
                        <a:buAutoNum type="arabicPeriod"/>
                      </a:pPr>
                      <a:r>
                        <a:rPr lang="ar-EG" altLang="ar-SA" sz="2400" b="1" dirty="0" smtClean="0"/>
                        <a:t>معيار النوع .</a:t>
                      </a:r>
                    </a:p>
                    <a:p>
                      <a:pPr marL="514350" indent="-514350" algn="just">
                        <a:buFont typeface="Calibri" panose="020F0502020204030204" pitchFamily="34" charset="0"/>
                        <a:buAutoNum type="arabicPeriod"/>
                      </a:pPr>
                      <a:r>
                        <a:rPr lang="ar-EG" altLang="ar-SA" sz="2400" b="1" dirty="0" smtClean="0"/>
                        <a:t>معيار الزمن .</a:t>
                      </a:r>
                    </a:p>
                    <a:p>
                      <a:pPr marL="514350" indent="-514350" algn="just">
                        <a:buFont typeface="Calibri" panose="020F0502020204030204" pitchFamily="34" charset="0"/>
                        <a:buAutoNum type="arabicPeriod"/>
                      </a:pPr>
                      <a:r>
                        <a:rPr lang="ar-EG" altLang="ar-SA" sz="2400" b="1" dirty="0" smtClean="0"/>
                        <a:t>معيار مدى توافر المعلومات .</a:t>
                      </a:r>
                    </a:p>
                    <a:p>
                      <a:pPr marL="514350" indent="-514350" algn="just"/>
                      <a:endParaRPr lang="ar-EG" altLang="ar-SA" sz="2400" b="1" u="sng" dirty="0" smtClean="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7782546" y="1052513"/>
            <a:ext cx="2920992" cy="584775"/>
          </a:xfrm>
          <a:prstGeom prst="rect">
            <a:avLst/>
          </a:prstGeom>
        </p:spPr>
        <p:txBody>
          <a:bodyPr wrap="none">
            <a:spAutoFit/>
          </a:bodyPr>
          <a:lstStyle/>
          <a:p>
            <a:pPr>
              <a:spcBef>
                <a:spcPct val="50000"/>
              </a:spcBef>
            </a:pPr>
            <a:r>
              <a:rPr lang="ar-SA" altLang="en-US" sz="3200" b="1" u="sng" dirty="0">
                <a:solidFill>
                  <a:srgbClr val="C00000"/>
                </a:solidFill>
                <a:latin typeface="Arial" panose="020B0604020202020204" pitchFamily="34" charset="0"/>
                <a:cs typeface="Traditional Arabic" panose="02020603050405020304" pitchFamily="18" charset="-78"/>
              </a:rPr>
              <a:t>(</a:t>
            </a:r>
            <a:r>
              <a:rPr lang="en-US" altLang="en-US" sz="3200" b="1" u="sng" dirty="0" smtClean="0">
                <a:solidFill>
                  <a:srgbClr val="C00000"/>
                </a:solidFill>
                <a:latin typeface="Arial" panose="020B0604020202020204" pitchFamily="34" charset="0"/>
                <a:cs typeface="Traditional Arabic" panose="02020603050405020304" pitchFamily="18" charset="-78"/>
              </a:rPr>
              <a:t>9.5</a:t>
            </a:r>
            <a:r>
              <a:rPr lang="ar-SA" altLang="en-US" sz="3200" b="1" u="sng" dirty="0" smtClean="0">
                <a:solidFill>
                  <a:srgbClr val="C00000"/>
                </a:solidFill>
                <a:latin typeface="Arial" panose="020B0604020202020204" pitchFamily="34" charset="0"/>
                <a:cs typeface="Traditional Arabic" panose="02020603050405020304" pitchFamily="18" charset="-78"/>
              </a:rPr>
              <a:t>) تنصيف النماذج:</a:t>
            </a:r>
            <a:endParaRPr lang="ar-SA" altLang="en-US" sz="3200" b="1" u="sng" dirty="0">
              <a:solidFill>
                <a:srgbClr val="C00000"/>
              </a:solidFill>
              <a:latin typeface="Arial" panose="020B0604020202020204" pitchFamily="34" charset="0"/>
              <a:cs typeface="Traditional Arabic" panose="02020603050405020304" pitchFamily="18" charset="-78"/>
            </a:endParaRPr>
          </a:p>
        </p:txBody>
      </p:sp>
    </p:spTree>
    <p:extLst>
      <p:ext uri="{BB962C8B-B14F-4D97-AF65-F5344CB8AC3E}">
        <p14:creationId xmlns:p14="http://schemas.microsoft.com/office/powerpoint/2010/main" val="322453511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575692737"/>
              </p:ext>
            </p:extLst>
          </p:nvPr>
        </p:nvGraphicFramePr>
        <p:xfrm>
          <a:off x="533400" y="1700214"/>
          <a:ext cx="10086976" cy="4903786"/>
        </p:xfrm>
        <a:graphic>
          <a:graphicData uri="http://schemas.openxmlformats.org/drawingml/2006/table">
            <a:tbl>
              <a:tblPr/>
              <a:tblGrid>
                <a:gridCol w="10086976"/>
              </a:tblGrid>
              <a:tr h="4903786">
                <a:tc>
                  <a:txBody>
                    <a:bodyPr/>
                    <a:lstStyle/>
                    <a:p>
                      <a:pPr marL="514350" indent="-514350" algn="just">
                        <a:buFont typeface="Calibri" panose="020F0502020204030204" pitchFamily="34" charset="0"/>
                        <a:buAutoNum type="arabicParenR"/>
                      </a:pPr>
                      <a:r>
                        <a:rPr lang="ar-EG" altLang="ar-SA" sz="2400" b="1" u="sng" dirty="0" smtClean="0"/>
                        <a:t>تصنيف النماذج وفق معيار النوع :</a:t>
                      </a:r>
                    </a:p>
                    <a:p>
                      <a:pPr marL="514350" indent="-514350" algn="just">
                        <a:buFont typeface="Calibri" panose="020F0502020204030204" pitchFamily="34" charset="0"/>
                        <a:buAutoNum type="arabicPeriod"/>
                      </a:pPr>
                      <a:r>
                        <a:rPr lang="ar-EG" altLang="ar-SA" sz="2400" b="1" dirty="0" smtClean="0"/>
                        <a:t> </a:t>
                      </a:r>
                      <a:r>
                        <a:rPr lang="ar-EG" altLang="ar-SA" sz="2400" b="1" u="sng" dirty="0" smtClean="0"/>
                        <a:t>النماذج الموضوعة </a:t>
                      </a:r>
                      <a:r>
                        <a:rPr lang="ar-EG" altLang="ar-SA" sz="2400" b="1" u="sng" dirty="0" err="1" smtClean="0"/>
                        <a:t>فى</a:t>
                      </a:r>
                      <a:r>
                        <a:rPr lang="ar-EG" altLang="ar-SA" sz="2400" b="1" u="sng" dirty="0" smtClean="0"/>
                        <a:t> شكل رموز مصورة وثابتة :</a:t>
                      </a:r>
                      <a:r>
                        <a:rPr lang="ar-EG" altLang="ar-SA" sz="2400" b="1" dirty="0" smtClean="0"/>
                        <a:t> من حيث طبيعتها ومن أمثلتها ذلك الصور الموجودة على العملات الورقية أو المعدنية والرموز المستخدمة </a:t>
                      </a:r>
                      <a:r>
                        <a:rPr lang="ar-EG" altLang="ar-SA" sz="2400" b="1" dirty="0" err="1" smtClean="0"/>
                        <a:t>فى</a:t>
                      </a:r>
                      <a:r>
                        <a:rPr lang="ar-EG" altLang="ar-SA" sz="2400" b="1" dirty="0" smtClean="0"/>
                        <a:t> الحاسب </a:t>
                      </a:r>
                      <a:r>
                        <a:rPr lang="ar-EG" altLang="ar-SA" sz="2400" b="1" dirty="0" err="1" smtClean="0"/>
                        <a:t>الآلى</a:t>
                      </a:r>
                      <a:r>
                        <a:rPr lang="ar-EG" altLang="ar-SA" sz="2400" b="1" dirty="0" smtClean="0"/>
                        <a:t> للتعبير عن كل برنامج .</a:t>
                      </a:r>
                    </a:p>
                    <a:p>
                      <a:pPr marL="514350" indent="-514350" algn="just">
                        <a:buFont typeface="Calibri" panose="020F0502020204030204" pitchFamily="34" charset="0"/>
                        <a:buAutoNum type="arabicPeriod"/>
                      </a:pPr>
                      <a:endParaRPr lang="ar-EG" altLang="ar-SA" sz="2400" b="1" dirty="0" smtClean="0"/>
                    </a:p>
                    <a:p>
                      <a:pPr marL="514350" indent="-514350" algn="just">
                        <a:buFont typeface="Calibri" panose="020F0502020204030204" pitchFamily="34" charset="0"/>
                        <a:buAutoNum type="arabicPeriod"/>
                      </a:pPr>
                      <a:r>
                        <a:rPr lang="ar-EG" altLang="ar-SA" sz="2400" b="1" u="sng" dirty="0" smtClean="0"/>
                        <a:t>النماذج الشبيهة : </a:t>
                      </a:r>
                      <a:r>
                        <a:rPr lang="ar-EG" altLang="ar-SA" sz="2400" b="1" dirty="0" smtClean="0"/>
                        <a:t>وهى  نماذج مادية وتصمم بغرض تشبيه الواقع أو الحقيقة ولكنها لا تشبه الواقع أو الحقيقة </a:t>
                      </a:r>
                      <a:r>
                        <a:rPr lang="ar-EG" altLang="ar-SA" sz="2400" b="1" dirty="0" err="1" smtClean="0"/>
                        <a:t>فى</a:t>
                      </a:r>
                      <a:r>
                        <a:rPr lang="ar-EG" altLang="ar-SA" sz="2400" b="1" dirty="0" smtClean="0"/>
                        <a:t> معظم الأحوال ، ومن أمثلة ذلك المجسمات </a:t>
                      </a:r>
                      <a:r>
                        <a:rPr lang="ar-EG" altLang="ar-SA" sz="2400" b="1" dirty="0" err="1" smtClean="0"/>
                        <a:t>التى</a:t>
                      </a:r>
                      <a:r>
                        <a:rPr lang="ar-EG" altLang="ar-SA" sz="2400" b="1" dirty="0" smtClean="0"/>
                        <a:t> تعبر عن أشياء معينة مثل الطائرة أو السفينة أو لعب الأطفال .</a:t>
                      </a:r>
                    </a:p>
                    <a:p>
                      <a:pPr marL="514350" indent="-514350" algn="just">
                        <a:buFont typeface="Calibri" panose="020F0502020204030204" pitchFamily="34" charset="0"/>
                        <a:buAutoNum type="arabicPeriod"/>
                      </a:pPr>
                      <a:endParaRPr lang="ar-EG" altLang="ar-SA" sz="2400" b="1" dirty="0" smtClean="0"/>
                    </a:p>
                    <a:p>
                      <a:pPr marL="514350" indent="-514350" algn="just">
                        <a:buFont typeface="Calibri" panose="020F0502020204030204" pitchFamily="34" charset="0"/>
                        <a:buAutoNum type="arabicPeriod"/>
                      </a:pPr>
                      <a:r>
                        <a:rPr lang="ar-EG" altLang="ar-SA" sz="2400" b="1" u="sng" dirty="0" smtClean="0"/>
                        <a:t>النماذج المعبر عنها </a:t>
                      </a:r>
                      <a:r>
                        <a:rPr lang="ar-EG" altLang="ar-SA" sz="2400" b="1" u="sng" dirty="0" err="1" smtClean="0"/>
                        <a:t>فى</a:t>
                      </a:r>
                      <a:r>
                        <a:rPr lang="ar-EG" altLang="ar-SA" sz="2400" b="1" u="sng" dirty="0" smtClean="0"/>
                        <a:t> شكل رموز :</a:t>
                      </a:r>
                      <a:r>
                        <a:rPr lang="ar-EG" altLang="ar-SA" sz="2400" b="1" dirty="0" smtClean="0"/>
                        <a:t> تشتمل على عدد كبير من النماذج المعروفة بالنماذج الرياضية محاكاة الحاسب </a:t>
                      </a:r>
                      <a:r>
                        <a:rPr lang="ar-EG" altLang="ar-SA" sz="2400" b="1" dirty="0" err="1" smtClean="0"/>
                        <a:t>الآلى</a:t>
                      </a:r>
                      <a:r>
                        <a:rPr lang="ar-EG" altLang="ar-SA" sz="2400" b="1" dirty="0" smtClean="0"/>
                        <a:t> ويمكن التعبير عنها </a:t>
                      </a:r>
                      <a:r>
                        <a:rPr lang="ar-EG" altLang="ar-SA" sz="2400" b="1" dirty="0" err="1" smtClean="0"/>
                        <a:t>فى</a:t>
                      </a:r>
                      <a:r>
                        <a:rPr lang="ar-EG" altLang="ar-SA" sz="2400" b="1" dirty="0" smtClean="0"/>
                        <a:t> شكل رموز جبرية أو رقمية منطقية .</a:t>
                      </a:r>
                      <a:endParaRPr lang="ar-EG" altLang="ar-SA" sz="2400" b="1" u="sng" dirty="0" smtClean="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7782546" y="1052513"/>
            <a:ext cx="2920992" cy="584775"/>
          </a:xfrm>
          <a:prstGeom prst="rect">
            <a:avLst/>
          </a:prstGeom>
        </p:spPr>
        <p:txBody>
          <a:bodyPr wrap="none">
            <a:spAutoFit/>
          </a:bodyPr>
          <a:lstStyle/>
          <a:p>
            <a:pPr>
              <a:spcBef>
                <a:spcPct val="50000"/>
              </a:spcBef>
            </a:pPr>
            <a:r>
              <a:rPr lang="ar-SA" altLang="en-US" sz="3200" b="1" u="sng" dirty="0">
                <a:solidFill>
                  <a:srgbClr val="C00000"/>
                </a:solidFill>
                <a:latin typeface="Arial" panose="020B0604020202020204" pitchFamily="34" charset="0"/>
                <a:cs typeface="Traditional Arabic" panose="02020603050405020304" pitchFamily="18" charset="-78"/>
              </a:rPr>
              <a:t>(</a:t>
            </a:r>
            <a:r>
              <a:rPr lang="en-US" altLang="en-US" sz="3200" b="1" u="sng" dirty="0" smtClean="0">
                <a:solidFill>
                  <a:srgbClr val="C00000"/>
                </a:solidFill>
                <a:latin typeface="Arial" panose="020B0604020202020204" pitchFamily="34" charset="0"/>
                <a:cs typeface="Traditional Arabic" panose="02020603050405020304" pitchFamily="18" charset="-78"/>
              </a:rPr>
              <a:t>9.5</a:t>
            </a:r>
            <a:r>
              <a:rPr lang="ar-SA" altLang="en-US" sz="3200" b="1" u="sng" dirty="0" smtClean="0">
                <a:solidFill>
                  <a:srgbClr val="C00000"/>
                </a:solidFill>
                <a:latin typeface="Arial" panose="020B0604020202020204" pitchFamily="34" charset="0"/>
                <a:cs typeface="Traditional Arabic" panose="02020603050405020304" pitchFamily="18" charset="-78"/>
              </a:rPr>
              <a:t>) تنصيف النماذج:</a:t>
            </a:r>
            <a:endParaRPr lang="ar-SA" altLang="en-US" sz="3200" b="1" u="sng" dirty="0">
              <a:solidFill>
                <a:srgbClr val="C00000"/>
              </a:solidFill>
              <a:latin typeface="Arial" panose="020B0604020202020204" pitchFamily="34" charset="0"/>
              <a:cs typeface="Traditional Arabic" panose="02020603050405020304" pitchFamily="18" charset="-78"/>
            </a:endParaRPr>
          </a:p>
        </p:txBody>
      </p:sp>
    </p:spTree>
    <p:extLst>
      <p:ext uri="{BB962C8B-B14F-4D97-AF65-F5344CB8AC3E}">
        <p14:creationId xmlns:p14="http://schemas.microsoft.com/office/powerpoint/2010/main" val="12968247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2817126684"/>
              </p:ext>
            </p:extLst>
          </p:nvPr>
        </p:nvGraphicFramePr>
        <p:xfrm>
          <a:off x="533400" y="1700214"/>
          <a:ext cx="10086976" cy="4903786"/>
        </p:xfrm>
        <a:graphic>
          <a:graphicData uri="http://schemas.openxmlformats.org/drawingml/2006/table">
            <a:tbl>
              <a:tblPr/>
              <a:tblGrid>
                <a:gridCol w="10086976"/>
              </a:tblGrid>
              <a:tr h="4903786">
                <a:tc>
                  <a:txBody>
                    <a:bodyPr/>
                    <a:lstStyle/>
                    <a:p>
                      <a:pPr marL="514350" indent="-514350" algn="just">
                        <a:buFont typeface="Wingdings 2" panose="05020102010507070707" pitchFamily="18" charset="2"/>
                        <a:buAutoNum type="arabicParenR" startAt="2"/>
                      </a:pPr>
                      <a:r>
                        <a:rPr lang="ar-EG" altLang="ar-SA" sz="2400" b="1" u="sng" dirty="0" smtClean="0"/>
                        <a:t>تصنيف النماذج وفق معيار الزمن :</a:t>
                      </a:r>
                    </a:p>
                    <a:p>
                      <a:pPr marL="514350" indent="-514350" algn="just">
                        <a:buFont typeface="Wingdings 2" panose="05020102010507070707" pitchFamily="18" charset="2"/>
                        <a:buNone/>
                      </a:pPr>
                      <a:r>
                        <a:rPr lang="ar-EG" altLang="ar-SA" sz="2400" b="1" u="none" dirty="0" smtClean="0"/>
                        <a:t> 1</a:t>
                      </a:r>
                      <a:r>
                        <a:rPr lang="ar-EG" altLang="ar-SA" sz="2400" b="1" dirty="0" smtClean="0"/>
                        <a:t>.    ساكنة أو ثابتة</a:t>
                      </a:r>
                      <a:r>
                        <a:rPr lang="ar-SA" altLang="ar-SA" sz="2400" b="1" dirty="0" smtClean="0"/>
                        <a:t>.</a:t>
                      </a:r>
                      <a:endParaRPr lang="ar-EG" altLang="ar-SA" sz="2400" b="1" dirty="0" smtClean="0"/>
                    </a:p>
                    <a:p>
                      <a:pPr marL="514350" indent="-514350" algn="just">
                        <a:buFont typeface="Wingdings 2" panose="05020102010507070707" pitchFamily="18" charset="2"/>
                        <a:buNone/>
                      </a:pPr>
                      <a:r>
                        <a:rPr lang="ar-EG" altLang="ar-SA" sz="2400" b="1" dirty="0" smtClean="0"/>
                        <a:t>2.    ديناميكية أو حركية تتغير مع تغير عامل الزمن .</a:t>
                      </a:r>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7782546" y="1052513"/>
            <a:ext cx="2920992" cy="584775"/>
          </a:xfrm>
          <a:prstGeom prst="rect">
            <a:avLst/>
          </a:prstGeom>
        </p:spPr>
        <p:txBody>
          <a:bodyPr wrap="none">
            <a:spAutoFit/>
          </a:bodyPr>
          <a:lstStyle/>
          <a:p>
            <a:pPr>
              <a:spcBef>
                <a:spcPct val="50000"/>
              </a:spcBef>
            </a:pPr>
            <a:r>
              <a:rPr lang="ar-SA" altLang="en-US" sz="3200" b="1" u="sng" dirty="0">
                <a:solidFill>
                  <a:srgbClr val="C00000"/>
                </a:solidFill>
                <a:latin typeface="Arial" panose="020B0604020202020204" pitchFamily="34" charset="0"/>
                <a:cs typeface="Traditional Arabic" panose="02020603050405020304" pitchFamily="18" charset="-78"/>
              </a:rPr>
              <a:t>(</a:t>
            </a:r>
            <a:r>
              <a:rPr lang="en-US" altLang="en-US" sz="3200" b="1" u="sng" dirty="0" smtClean="0">
                <a:solidFill>
                  <a:srgbClr val="C00000"/>
                </a:solidFill>
                <a:latin typeface="Arial" panose="020B0604020202020204" pitchFamily="34" charset="0"/>
                <a:cs typeface="Traditional Arabic" panose="02020603050405020304" pitchFamily="18" charset="-78"/>
              </a:rPr>
              <a:t>9.5</a:t>
            </a:r>
            <a:r>
              <a:rPr lang="ar-SA" altLang="en-US" sz="3200" b="1" u="sng" dirty="0" smtClean="0">
                <a:solidFill>
                  <a:srgbClr val="C00000"/>
                </a:solidFill>
                <a:latin typeface="Arial" panose="020B0604020202020204" pitchFamily="34" charset="0"/>
                <a:cs typeface="Traditional Arabic" panose="02020603050405020304" pitchFamily="18" charset="-78"/>
              </a:rPr>
              <a:t>) تنصيف النماذج:</a:t>
            </a:r>
            <a:endParaRPr lang="ar-SA" altLang="en-US" sz="3200" b="1" u="sng" dirty="0">
              <a:solidFill>
                <a:srgbClr val="C00000"/>
              </a:solidFill>
              <a:latin typeface="Arial" panose="020B0604020202020204" pitchFamily="34" charset="0"/>
              <a:cs typeface="Traditional Arabic" panose="02020603050405020304" pitchFamily="18" charset="-78"/>
            </a:endParaRPr>
          </a:p>
        </p:txBody>
      </p:sp>
    </p:spTree>
    <p:extLst>
      <p:ext uri="{BB962C8B-B14F-4D97-AF65-F5344CB8AC3E}">
        <p14:creationId xmlns:p14="http://schemas.microsoft.com/office/powerpoint/2010/main" val="297884105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2635794501"/>
              </p:ext>
            </p:extLst>
          </p:nvPr>
        </p:nvGraphicFramePr>
        <p:xfrm>
          <a:off x="533400" y="1700214"/>
          <a:ext cx="10086976" cy="4903786"/>
        </p:xfrm>
        <a:graphic>
          <a:graphicData uri="http://schemas.openxmlformats.org/drawingml/2006/table">
            <a:tbl>
              <a:tblPr/>
              <a:tblGrid>
                <a:gridCol w="10086976"/>
              </a:tblGrid>
              <a:tr h="4903786">
                <a:tc>
                  <a:txBody>
                    <a:bodyPr/>
                    <a:lstStyle/>
                    <a:p>
                      <a:pPr marL="514350" indent="-514350" algn="just">
                        <a:buFont typeface="Wingdings 2" panose="05020102010507070707" pitchFamily="18" charset="2"/>
                        <a:buAutoNum type="arabicParenR" startAt="3"/>
                      </a:pPr>
                      <a:r>
                        <a:rPr lang="ar-EG" altLang="ar-SA" sz="2400" b="1" u="sng" dirty="0" smtClean="0"/>
                        <a:t>تصنيف النماذج وفق معيار مدى توافر المعلومات :   </a:t>
                      </a:r>
                    </a:p>
                    <a:p>
                      <a:pPr marL="514350" indent="-514350" algn="just">
                        <a:buFont typeface="Calibri" panose="020F0502020204030204" pitchFamily="34" charset="0"/>
                        <a:buAutoNum type="arabicPeriod"/>
                      </a:pPr>
                      <a:r>
                        <a:rPr lang="ar-EG" altLang="ar-SA" sz="2400" b="1" u="sng" dirty="0" smtClean="0"/>
                        <a:t> نماذج تحديدية : </a:t>
                      </a:r>
                      <a:r>
                        <a:rPr lang="ar-EG" altLang="ar-SA" sz="2400" b="1" dirty="0" smtClean="0"/>
                        <a:t>وهى لا تعتمد على الاحتمالات حيث يوجد لكل متغير من متغيرات القرار قيمة محددة أو ناتج محدد </a:t>
                      </a:r>
                      <a:r>
                        <a:rPr lang="ar-EG" altLang="ar-SA" sz="2400" b="1" dirty="0" err="1" smtClean="0"/>
                        <a:t>فى</a:t>
                      </a:r>
                      <a:r>
                        <a:rPr lang="ar-EG" altLang="ar-SA" sz="2400" b="1" dirty="0" smtClean="0"/>
                        <a:t> ظل توافر معلومات كاملة عن كل حالة من حالات الطبيعة ( الأحداث المحتملة ) .</a:t>
                      </a:r>
                    </a:p>
                    <a:p>
                      <a:pPr marL="514350" indent="-514350" algn="just">
                        <a:buFont typeface="Calibri" panose="020F0502020204030204" pitchFamily="34" charset="0"/>
                        <a:buAutoNum type="arabicPeriod"/>
                      </a:pPr>
                      <a:endParaRPr lang="ar-EG" altLang="ar-SA" sz="2400" b="1" dirty="0" smtClean="0"/>
                    </a:p>
                    <a:p>
                      <a:pPr marL="514350" indent="-514350" algn="just">
                        <a:buFont typeface="Calibri" panose="020F0502020204030204" pitchFamily="34" charset="0"/>
                        <a:buAutoNum type="arabicPeriod"/>
                      </a:pPr>
                      <a:r>
                        <a:rPr lang="ar-EG" altLang="ar-SA" sz="2400" b="1" u="sng" dirty="0" smtClean="0"/>
                        <a:t>نماذج احتمالية :</a:t>
                      </a:r>
                      <a:r>
                        <a:rPr lang="ar-EG" altLang="ar-SA" sz="2400" b="1" dirty="0" smtClean="0"/>
                        <a:t>وهى تعتمد على استخدام الاحتمالات </a:t>
                      </a:r>
                      <a:r>
                        <a:rPr lang="ar-EG" altLang="ar-SA" sz="2400" b="1" dirty="0" err="1" smtClean="0"/>
                        <a:t>فى</a:t>
                      </a:r>
                      <a:r>
                        <a:rPr lang="ar-EG" altLang="ar-SA" sz="2400" b="1" dirty="0" smtClean="0"/>
                        <a:t> تحديد القيمة المتوقعة عن حالات الطبيعة المختلفة عن صنع القرار وفى ظل هذه النماذج يمكن تقدير فرصة حدوث كل حالة من حالات الطبيعة أو يمكن تقديرها .</a:t>
                      </a:r>
                    </a:p>
                    <a:p>
                      <a:pPr marL="514350" indent="-514350" algn="just">
                        <a:buFont typeface="Calibri" panose="020F0502020204030204" pitchFamily="34" charset="0"/>
                        <a:buAutoNum type="arabicPeriod"/>
                      </a:pPr>
                      <a:endParaRPr lang="ar-EG" altLang="ar-SA" sz="2400" b="1" dirty="0" smtClean="0"/>
                    </a:p>
                    <a:p>
                      <a:pPr marL="514350" indent="-514350" algn="just">
                        <a:buFont typeface="Wingdings 2" panose="05020102010507070707" pitchFamily="18" charset="2"/>
                        <a:buAutoNum type="arabicPeriod"/>
                      </a:pPr>
                      <a:r>
                        <a:rPr lang="ar-EG" altLang="ar-SA" sz="2400" b="1" u="sng" dirty="0" smtClean="0"/>
                        <a:t>نماذج عدم التأكد التام :</a:t>
                      </a:r>
                      <a:r>
                        <a:rPr lang="ar-EG" altLang="ar-SA" sz="2400" b="1" dirty="0" smtClean="0"/>
                        <a:t> وهى تشتمل على وجود ناتجين أو أكثر للقرار ووجود عدة حالات للطبيعة ولكنها تختلف عن النماذج الاحتمالية حيث تكون الاحتمالات الخاصة بحالات الطبيعة غير </a:t>
                      </a:r>
                      <a:r>
                        <a:rPr lang="ar-EG" altLang="ar-SA" sz="2400" b="1" dirty="0" err="1" smtClean="0"/>
                        <a:t>معرلاوفة</a:t>
                      </a:r>
                      <a:r>
                        <a:rPr lang="ar-EG" altLang="ar-SA" sz="2400" b="1" dirty="0" smtClean="0"/>
                        <a:t> ولا يمكن تقديرها .</a:t>
                      </a:r>
                      <a:endParaRPr lang="ar-EG" altLang="ar-SA" sz="2400" b="1" u="sng" dirty="0" smtClean="0"/>
                    </a:p>
                    <a:p>
                      <a:pPr marL="0" indent="0" algn="just">
                        <a:buFont typeface="Wingdings 2" panose="05020102010507070707" pitchFamily="18" charset="2"/>
                        <a:buNone/>
                      </a:pPr>
                      <a:endParaRPr lang="ar-EG" altLang="ar-SA" sz="2400" b="1" dirty="0" smtClean="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7782546" y="1052513"/>
            <a:ext cx="2920992" cy="584775"/>
          </a:xfrm>
          <a:prstGeom prst="rect">
            <a:avLst/>
          </a:prstGeom>
        </p:spPr>
        <p:txBody>
          <a:bodyPr wrap="none">
            <a:spAutoFit/>
          </a:bodyPr>
          <a:lstStyle/>
          <a:p>
            <a:pPr>
              <a:spcBef>
                <a:spcPct val="50000"/>
              </a:spcBef>
            </a:pPr>
            <a:r>
              <a:rPr lang="ar-SA" altLang="en-US" sz="3200" b="1" u="sng" dirty="0">
                <a:solidFill>
                  <a:srgbClr val="C00000"/>
                </a:solidFill>
                <a:latin typeface="Arial" panose="020B0604020202020204" pitchFamily="34" charset="0"/>
                <a:cs typeface="Traditional Arabic" panose="02020603050405020304" pitchFamily="18" charset="-78"/>
              </a:rPr>
              <a:t>(</a:t>
            </a:r>
            <a:r>
              <a:rPr lang="en-US" altLang="en-US" sz="3200" b="1" u="sng" dirty="0" smtClean="0">
                <a:solidFill>
                  <a:srgbClr val="C00000"/>
                </a:solidFill>
                <a:latin typeface="Arial" panose="020B0604020202020204" pitchFamily="34" charset="0"/>
                <a:cs typeface="Traditional Arabic" panose="02020603050405020304" pitchFamily="18" charset="-78"/>
              </a:rPr>
              <a:t>9.5</a:t>
            </a:r>
            <a:r>
              <a:rPr lang="ar-SA" altLang="en-US" sz="3200" b="1" u="sng" dirty="0" smtClean="0">
                <a:solidFill>
                  <a:srgbClr val="C00000"/>
                </a:solidFill>
                <a:latin typeface="Arial" panose="020B0604020202020204" pitchFamily="34" charset="0"/>
                <a:cs typeface="Traditional Arabic" panose="02020603050405020304" pitchFamily="18" charset="-78"/>
              </a:rPr>
              <a:t>) تنصيف النماذج:</a:t>
            </a:r>
            <a:endParaRPr lang="ar-SA" altLang="en-US" sz="3200" b="1" u="sng" dirty="0">
              <a:solidFill>
                <a:srgbClr val="C00000"/>
              </a:solidFill>
              <a:latin typeface="Arial" panose="020B0604020202020204" pitchFamily="34" charset="0"/>
              <a:cs typeface="Traditional Arabic" panose="02020603050405020304" pitchFamily="18" charset="-78"/>
            </a:endParaRPr>
          </a:p>
        </p:txBody>
      </p:sp>
    </p:spTree>
    <p:extLst>
      <p:ext uri="{BB962C8B-B14F-4D97-AF65-F5344CB8AC3E}">
        <p14:creationId xmlns:p14="http://schemas.microsoft.com/office/powerpoint/2010/main" val="399484389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1446419005"/>
              </p:ext>
            </p:extLst>
          </p:nvPr>
        </p:nvGraphicFramePr>
        <p:xfrm>
          <a:off x="533400" y="1700214"/>
          <a:ext cx="10086976" cy="5486400"/>
        </p:xfrm>
        <a:graphic>
          <a:graphicData uri="http://schemas.openxmlformats.org/drawingml/2006/table">
            <a:tbl>
              <a:tblPr/>
              <a:tblGrid>
                <a:gridCol w="10086976"/>
              </a:tblGrid>
              <a:tr h="4903786">
                <a:tc>
                  <a:txBody>
                    <a:bodyPr/>
                    <a:lstStyle/>
                    <a:p>
                      <a:pPr marL="514350" indent="-514350" algn="just"/>
                      <a:r>
                        <a:rPr lang="ar-EG" altLang="ar-SA" sz="2400" b="1" u="sng" dirty="0" smtClean="0"/>
                        <a:t>ومن ناحية أخرى ، يمكن استخدام آخر للنماذج على النحو </a:t>
                      </a:r>
                      <a:r>
                        <a:rPr lang="ar-EG" altLang="ar-SA" sz="2400" b="1" u="sng" dirty="0" err="1" smtClean="0"/>
                        <a:t>التالى</a:t>
                      </a:r>
                      <a:r>
                        <a:rPr lang="ar-EG" altLang="ar-SA" sz="2400" b="1" u="sng" dirty="0" smtClean="0"/>
                        <a:t> :</a:t>
                      </a:r>
                    </a:p>
                    <a:p>
                      <a:pPr marL="514350" indent="-514350" algn="just">
                        <a:buFont typeface="Calibri" panose="020F0502020204030204" pitchFamily="34" charset="0"/>
                        <a:buAutoNum type="arabicPeriod"/>
                      </a:pPr>
                      <a:r>
                        <a:rPr lang="ar-EG" altLang="ar-SA" sz="2400" b="1" u="sng" dirty="0" smtClean="0">
                          <a:solidFill>
                            <a:srgbClr val="FF0000"/>
                          </a:solidFill>
                        </a:rPr>
                        <a:t>النماذج الميكانيكية </a:t>
                      </a:r>
                      <a:r>
                        <a:rPr lang="ar-EG" altLang="ar-SA" sz="2400" b="1" u="sng" dirty="0" smtClean="0"/>
                        <a:t>: </a:t>
                      </a:r>
                      <a:r>
                        <a:rPr lang="ar-EG" altLang="ar-SA" sz="2400" b="1" dirty="0" smtClean="0"/>
                        <a:t>عبارة عن نماذج تأخذ المظهر </a:t>
                      </a:r>
                      <a:r>
                        <a:rPr lang="ar-EG" altLang="ar-SA" sz="2400" b="1" dirty="0" err="1" smtClean="0"/>
                        <a:t>المادى</a:t>
                      </a:r>
                      <a:r>
                        <a:rPr lang="ar-EG" altLang="ar-SA" sz="2400" b="1" dirty="0" smtClean="0"/>
                        <a:t> </a:t>
                      </a:r>
                      <a:r>
                        <a:rPr lang="ar-EG" altLang="ar-SA" sz="2400" b="1" dirty="0" err="1" smtClean="0"/>
                        <a:t>للشئ</a:t>
                      </a:r>
                      <a:r>
                        <a:rPr lang="ar-EG" altLang="ar-SA" sz="2400" b="1" dirty="0" smtClean="0"/>
                        <a:t> موضع الدراسة ، ويستخدم هذا النوع من النماذج </a:t>
                      </a:r>
                      <a:r>
                        <a:rPr lang="ar-SA" altLang="ar-SA" sz="2400" b="1" dirty="0" smtClean="0"/>
                        <a:t>ب</a:t>
                      </a:r>
                      <a:r>
                        <a:rPr lang="ar-EG" altLang="ar-SA" sz="2400" b="1" dirty="0" smtClean="0"/>
                        <a:t>غرض عرض أو تصميم عناصر تتفاوت ما بين نماذج لعمارات جديدة أو نماذج لمنتجات جديدة وكما هو الحال </a:t>
                      </a:r>
                      <a:r>
                        <a:rPr lang="ar-EG" altLang="ar-SA" sz="2400" b="1" dirty="0" err="1" smtClean="0"/>
                        <a:t>فى</a:t>
                      </a:r>
                      <a:r>
                        <a:rPr lang="ar-EG" altLang="ar-SA" sz="2400" b="1" dirty="0" smtClean="0"/>
                        <a:t> صناعة الطائرات ، حيث يتم بناء نموذج لمنتجات جديدة واختباره </a:t>
                      </a:r>
                      <a:r>
                        <a:rPr lang="ar-EG" altLang="ar-SA" sz="2400" b="1" dirty="0" err="1" smtClean="0"/>
                        <a:t>فى</a:t>
                      </a:r>
                      <a:r>
                        <a:rPr lang="ar-EG" altLang="ar-SA" sz="2400" b="1" dirty="0" smtClean="0"/>
                        <a:t> ظل وجود رياح بغرض دراسة خصائص معينة </a:t>
                      </a:r>
                      <a:r>
                        <a:rPr lang="ar-EG" altLang="ar-SA" sz="2400" b="1" dirty="0" err="1" smtClean="0"/>
                        <a:t>فى</a:t>
                      </a:r>
                      <a:r>
                        <a:rPr lang="ar-EG" altLang="ar-SA" sz="2400" b="1" dirty="0" smtClean="0"/>
                        <a:t> تصميمها .</a:t>
                      </a:r>
                    </a:p>
                    <a:p>
                      <a:pPr marL="514350" indent="-514350" algn="just">
                        <a:buFont typeface="Calibri" panose="020F0502020204030204" pitchFamily="34" charset="0"/>
                        <a:buAutoNum type="arabicPeriod"/>
                      </a:pPr>
                      <a:r>
                        <a:rPr lang="ar-EG" altLang="ar-SA" sz="2400" b="1" u="sng" dirty="0" err="1" smtClean="0">
                          <a:solidFill>
                            <a:srgbClr val="FF0000"/>
                          </a:solidFill>
                        </a:rPr>
                        <a:t>النما</a:t>
                      </a:r>
                      <a:r>
                        <a:rPr lang="ar-SA" altLang="ar-SA" sz="2400" b="1" u="sng" dirty="0" smtClean="0">
                          <a:solidFill>
                            <a:srgbClr val="FF0000"/>
                          </a:solidFill>
                        </a:rPr>
                        <a:t>ذ</a:t>
                      </a:r>
                      <a:r>
                        <a:rPr lang="ar-EG" altLang="ar-SA" sz="2400" b="1" u="sng" dirty="0" smtClean="0">
                          <a:solidFill>
                            <a:srgbClr val="FF0000"/>
                          </a:solidFill>
                        </a:rPr>
                        <a:t>ج الذهنية ( اللفظية): </a:t>
                      </a:r>
                      <a:r>
                        <a:rPr lang="ar-EG" altLang="ar-SA" sz="2400" b="1" dirty="0" smtClean="0"/>
                        <a:t>هو عبارة عن تمثيل لأفكار الفرد عما يحدث </a:t>
                      </a:r>
                      <a:r>
                        <a:rPr lang="ar-EG" altLang="ar-SA" sz="2400" b="1" dirty="0" err="1" smtClean="0"/>
                        <a:t>فى</a:t>
                      </a:r>
                      <a:r>
                        <a:rPr lang="ar-EG" altLang="ar-SA" sz="2400" b="1" dirty="0" smtClean="0"/>
                        <a:t> الواقع أو الحقيقة . أما النموذج </a:t>
                      </a:r>
                      <a:r>
                        <a:rPr lang="ar-EG" altLang="ar-SA" sz="2400" b="1" dirty="0" err="1" smtClean="0"/>
                        <a:t>الذهنى</a:t>
                      </a:r>
                      <a:r>
                        <a:rPr lang="ar-EG" altLang="ar-SA" sz="2400" b="1" dirty="0" smtClean="0"/>
                        <a:t> ، فهو يعتبر بمثابة ترجمة للنموذج </a:t>
                      </a:r>
                      <a:r>
                        <a:rPr lang="ar-EG" altLang="ar-SA" sz="2400" b="1" dirty="0" err="1" smtClean="0"/>
                        <a:t>الذهنى</a:t>
                      </a:r>
                      <a:r>
                        <a:rPr lang="ar-EG" altLang="ar-SA" sz="2400" b="1" dirty="0" smtClean="0"/>
                        <a:t> .</a:t>
                      </a:r>
                    </a:p>
                    <a:p>
                      <a:pPr marL="514350" indent="-514350" algn="just">
                        <a:buFont typeface="Calibri" panose="020F0502020204030204" pitchFamily="34" charset="0"/>
                        <a:buAutoNum type="arabicPeriod"/>
                      </a:pPr>
                      <a:r>
                        <a:rPr lang="ar-EG" altLang="ar-SA" sz="2400" b="1" u="sng" dirty="0" err="1" smtClean="0">
                          <a:solidFill>
                            <a:srgbClr val="FF0000"/>
                          </a:solidFill>
                        </a:rPr>
                        <a:t>النما</a:t>
                      </a:r>
                      <a:r>
                        <a:rPr lang="ar-SA" altLang="ar-SA" sz="2400" b="1" u="sng" dirty="0" smtClean="0">
                          <a:solidFill>
                            <a:srgbClr val="FF0000"/>
                          </a:solidFill>
                        </a:rPr>
                        <a:t>ذ</a:t>
                      </a:r>
                      <a:r>
                        <a:rPr lang="ar-EG" altLang="ar-SA" sz="2400" b="1" u="sng" dirty="0" smtClean="0">
                          <a:solidFill>
                            <a:srgbClr val="FF0000"/>
                          </a:solidFill>
                        </a:rPr>
                        <a:t>ج التحليلية </a:t>
                      </a:r>
                      <a:r>
                        <a:rPr lang="ar-EG" altLang="ar-SA" sz="2400" b="1" u="sng" dirty="0" smtClean="0"/>
                        <a:t>:</a:t>
                      </a:r>
                      <a:r>
                        <a:rPr lang="ar-EG" altLang="ar-SA" sz="2400" b="1" dirty="0" smtClean="0"/>
                        <a:t> </a:t>
                      </a:r>
                      <a:r>
                        <a:rPr lang="ar-EG" altLang="ar-SA" sz="2400" b="1" dirty="0" err="1" smtClean="0"/>
                        <a:t>هى</a:t>
                      </a:r>
                      <a:r>
                        <a:rPr lang="ar-EG" altLang="ar-SA" sz="2400" b="1" dirty="0" smtClean="0"/>
                        <a:t> نماذج رياضية تهدف إلى تبسيط وتجريد أو التعبير عن النظام </a:t>
                      </a:r>
                      <a:r>
                        <a:rPr lang="ar-EG" altLang="ar-SA" sz="2400" b="1" dirty="0" err="1" smtClean="0"/>
                        <a:t>الحقيقى</a:t>
                      </a:r>
                      <a:r>
                        <a:rPr lang="ar-EG" altLang="ar-SA" sz="2400" b="1" dirty="0" smtClean="0"/>
                        <a:t> بغرض تقديم رؤية معينة وفهم الحقيقة . وتنتظم مثل تلك النماذج </a:t>
                      </a:r>
                      <a:r>
                        <a:rPr lang="ar-EG" altLang="ar-SA" sz="2400" b="1" dirty="0" err="1" smtClean="0"/>
                        <a:t>فى</a:t>
                      </a:r>
                      <a:r>
                        <a:rPr lang="ar-EG" altLang="ar-SA" sz="2400" b="1" dirty="0" smtClean="0"/>
                        <a:t> شكل متغيرات تابعة ومتغيرات مستقلة وقيود .</a:t>
                      </a:r>
                    </a:p>
                    <a:p>
                      <a:pPr marL="514350" indent="-514350" algn="just">
                        <a:buFont typeface="Calibri" panose="020F0502020204030204" pitchFamily="34" charset="0"/>
                        <a:buAutoNum type="arabicPeriod"/>
                      </a:pPr>
                      <a:r>
                        <a:rPr lang="ar-EG" altLang="ar-SA" sz="2400" b="1" u="sng" dirty="0" smtClean="0">
                          <a:solidFill>
                            <a:srgbClr val="FF0000"/>
                          </a:solidFill>
                        </a:rPr>
                        <a:t>نماذج المحاكاة </a:t>
                      </a:r>
                      <a:r>
                        <a:rPr lang="ar-EG" altLang="ar-SA" sz="2400" b="1" u="sng" dirty="0" smtClean="0"/>
                        <a:t>:</a:t>
                      </a:r>
                      <a:r>
                        <a:rPr lang="ar-EG" altLang="ar-SA" sz="2400" b="1" dirty="0" smtClean="0"/>
                        <a:t>نموذج وصفى يعبر عن إعادة تطبيق للنظم الحقيقية الموجودة وباستخدام الحاسب </a:t>
                      </a:r>
                      <a:r>
                        <a:rPr lang="ar-EG" altLang="ar-SA" sz="2400" b="1" dirty="0" err="1" smtClean="0"/>
                        <a:t>الآلى</a:t>
                      </a:r>
                      <a:r>
                        <a:rPr lang="ar-EG" altLang="ar-SA" sz="2400" b="1" dirty="0" smtClean="0"/>
                        <a:t> . وهى تعتمد على اجراء مجموعة من التجارب أو المحاولات بغرض التحقق من أداء توليفات مختلفة أو سيناريوهات مختلفة للنظام ؟ن وسوف يتم دراسة مثل هذه النماذج </a:t>
                      </a:r>
                      <a:r>
                        <a:rPr lang="ar-EG" altLang="ar-SA" sz="2400" b="1" dirty="0" err="1" smtClean="0"/>
                        <a:t>فى</a:t>
                      </a:r>
                      <a:r>
                        <a:rPr lang="ar-EG" altLang="ar-SA" sz="2400" b="1" dirty="0" smtClean="0"/>
                        <a:t> فصل لاحق من هذا المقرر . </a:t>
                      </a:r>
                    </a:p>
                    <a:p>
                      <a:pPr marL="0" indent="0" algn="just">
                        <a:buFont typeface="Wingdings 2" panose="05020102010507070707" pitchFamily="18" charset="2"/>
                        <a:buNone/>
                      </a:pPr>
                      <a:endParaRPr lang="ar-EG" altLang="ar-SA" sz="2400" b="1" dirty="0" smtClean="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7782546" y="1052513"/>
            <a:ext cx="2920992" cy="584775"/>
          </a:xfrm>
          <a:prstGeom prst="rect">
            <a:avLst/>
          </a:prstGeom>
        </p:spPr>
        <p:txBody>
          <a:bodyPr wrap="none">
            <a:spAutoFit/>
          </a:bodyPr>
          <a:lstStyle/>
          <a:p>
            <a:pPr>
              <a:spcBef>
                <a:spcPct val="50000"/>
              </a:spcBef>
            </a:pPr>
            <a:r>
              <a:rPr lang="ar-SA" altLang="en-US" sz="3200" b="1" u="sng" dirty="0">
                <a:solidFill>
                  <a:srgbClr val="C00000"/>
                </a:solidFill>
                <a:latin typeface="Arial" panose="020B0604020202020204" pitchFamily="34" charset="0"/>
                <a:cs typeface="Traditional Arabic" panose="02020603050405020304" pitchFamily="18" charset="-78"/>
              </a:rPr>
              <a:t>(</a:t>
            </a:r>
            <a:r>
              <a:rPr lang="en-US" altLang="en-US" sz="3200" b="1" u="sng" dirty="0" smtClean="0">
                <a:solidFill>
                  <a:srgbClr val="C00000"/>
                </a:solidFill>
                <a:latin typeface="Arial" panose="020B0604020202020204" pitchFamily="34" charset="0"/>
                <a:cs typeface="Traditional Arabic" panose="02020603050405020304" pitchFamily="18" charset="-78"/>
              </a:rPr>
              <a:t>9.5</a:t>
            </a:r>
            <a:r>
              <a:rPr lang="ar-SA" altLang="en-US" sz="3200" b="1" u="sng" dirty="0" smtClean="0">
                <a:solidFill>
                  <a:srgbClr val="C00000"/>
                </a:solidFill>
                <a:latin typeface="Arial" panose="020B0604020202020204" pitchFamily="34" charset="0"/>
                <a:cs typeface="Traditional Arabic" panose="02020603050405020304" pitchFamily="18" charset="-78"/>
              </a:rPr>
              <a:t>) تنصيف النماذج:</a:t>
            </a:r>
            <a:endParaRPr lang="ar-SA" altLang="en-US" sz="3200" b="1" u="sng" dirty="0">
              <a:solidFill>
                <a:srgbClr val="C00000"/>
              </a:solidFill>
              <a:latin typeface="Arial" panose="020B0604020202020204" pitchFamily="34" charset="0"/>
              <a:cs typeface="Traditional Arabic" panose="02020603050405020304" pitchFamily="18" charset="-78"/>
            </a:endParaRPr>
          </a:p>
        </p:txBody>
      </p:sp>
    </p:spTree>
    <p:extLst>
      <p:ext uri="{BB962C8B-B14F-4D97-AF65-F5344CB8AC3E}">
        <p14:creationId xmlns:p14="http://schemas.microsoft.com/office/powerpoint/2010/main" val="398836995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4" name="Table 5"/>
          <p:cNvGraphicFramePr>
            <a:graphicFrameLocks noGrp="1"/>
          </p:cNvGraphicFramePr>
          <p:nvPr>
            <p:extLst>
              <p:ext uri="{D42A27DB-BD31-4B8C-83A1-F6EECF244321}">
                <p14:modId xmlns:p14="http://schemas.microsoft.com/office/powerpoint/2010/main" val="1707256342"/>
              </p:ext>
            </p:extLst>
          </p:nvPr>
        </p:nvGraphicFramePr>
        <p:xfrm>
          <a:off x="533400" y="1700214"/>
          <a:ext cx="10086976" cy="4903786"/>
        </p:xfrm>
        <a:graphic>
          <a:graphicData uri="http://schemas.openxmlformats.org/drawingml/2006/table">
            <a:tbl>
              <a:tblPr/>
              <a:tblGrid>
                <a:gridCol w="10086976"/>
              </a:tblGrid>
              <a:tr h="4903786">
                <a:tc>
                  <a:txBody>
                    <a:bodyPr/>
                    <a:lstStyle/>
                    <a:p>
                      <a:pPr marL="514350" indent="-514350" algn="just"/>
                      <a:r>
                        <a:rPr lang="ar-EG" altLang="ar-SA" sz="2400" b="1" smtClean="0"/>
                        <a:t>يستخدم </a:t>
                      </a:r>
                      <a:r>
                        <a:rPr lang="ar-EG" altLang="ar-SA" sz="2400" b="1" dirty="0" smtClean="0"/>
                        <a:t>عدد من البرامج المعتمدة على الحاسب </a:t>
                      </a:r>
                      <a:r>
                        <a:rPr lang="ar-EG" altLang="ar-SA" sz="2400" b="1" dirty="0" err="1" smtClean="0"/>
                        <a:t>الآلى</a:t>
                      </a:r>
                      <a:r>
                        <a:rPr lang="ar-EG" altLang="ar-SA" sz="2400" b="1" dirty="0" smtClean="0"/>
                        <a:t> لحل التطبيقات الداخلة </a:t>
                      </a:r>
                      <a:r>
                        <a:rPr lang="ar-EG" altLang="ar-SA" sz="2400" b="1" dirty="0" err="1" smtClean="0"/>
                        <a:t>فى</a:t>
                      </a:r>
                      <a:r>
                        <a:rPr lang="ar-EG" altLang="ar-SA" sz="2400" b="1" dirty="0" smtClean="0"/>
                        <a:t> نطاق</a:t>
                      </a:r>
                      <a:r>
                        <a:rPr lang="ar-SA" altLang="ar-SA" sz="2400" b="1" dirty="0" smtClean="0"/>
                        <a:t> </a:t>
                      </a:r>
                      <a:r>
                        <a:rPr lang="ar-EG" altLang="ar-SA" sz="2400" b="1" dirty="0" smtClean="0"/>
                        <a:t>كل من علم الإد</a:t>
                      </a:r>
                      <a:r>
                        <a:rPr lang="ar-SA" altLang="ar-SA" sz="2400" b="1" dirty="0" smtClean="0"/>
                        <a:t>ا</a:t>
                      </a:r>
                      <a:r>
                        <a:rPr lang="ar-EG" altLang="ar-SA" sz="2400" b="1" dirty="0" err="1" smtClean="0"/>
                        <a:t>رة</a:t>
                      </a:r>
                      <a:r>
                        <a:rPr lang="ar-EG" altLang="ar-SA" sz="2400" b="1" dirty="0" smtClean="0"/>
                        <a:t> وإدارة الانتاج والعمليات .</a:t>
                      </a:r>
                    </a:p>
                    <a:p>
                      <a:pPr marL="514350" indent="-514350" algn="just"/>
                      <a:r>
                        <a:rPr lang="ar-EG" altLang="ar-SA" sz="2400" b="1" u="sng" dirty="0" smtClean="0"/>
                        <a:t>ومن أمثلة هذه البرامج :</a:t>
                      </a:r>
                    </a:p>
                    <a:p>
                      <a:pPr marL="514350" indent="-514350" algn="just">
                        <a:buFont typeface="Calibri" panose="020F0502020204030204" pitchFamily="34" charset="0"/>
                        <a:buAutoNum type="arabicPeriod"/>
                      </a:pPr>
                      <a:r>
                        <a:rPr lang="ar-EG" altLang="ar-SA" sz="2400" b="1" dirty="0" smtClean="0"/>
                        <a:t>برنامج (</a:t>
                      </a:r>
                      <a:r>
                        <a:rPr lang="en-US" altLang="ar-SA" sz="2400" b="1" dirty="0" err="1" smtClean="0"/>
                        <a:t>Excell</a:t>
                      </a:r>
                      <a:r>
                        <a:rPr lang="en-US" altLang="ar-SA" sz="2400" b="1" dirty="0" smtClean="0"/>
                        <a:t> </a:t>
                      </a:r>
                      <a:r>
                        <a:rPr lang="ar-EG" altLang="ar-SA" sz="2400" b="1" dirty="0" smtClean="0"/>
                        <a:t> ) .</a:t>
                      </a:r>
                    </a:p>
                    <a:p>
                      <a:pPr marL="514350" indent="-514350" algn="just">
                        <a:buFont typeface="Calibri" panose="020F0502020204030204" pitchFamily="34" charset="0"/>
                        <a:buAutoNum type="arabicPeriod"/>
                      </a:pPr>
                      <a:r>
                        <a:rPr lang="ar-EG" altLang="ar-SA" sz="2400" b="1" dirty="0" smtClean="0"/>
                        <a:t>برنامج ( </a:t>
                      </a:r>
                      <a:r>
                        <a:rPr lang="en-US" altLang="ar-SA" sz="2400" b="1" dirty="0" err="1" smtClean="0"/>
                        <a:t>Lindo</a:t>
                      </a:r>
                      <a:r>
                        <a:rPr lang="ar-EG" altLang="ar-SA" sz="2400" b="1" dirty="0" smtClean="0"/>
                        <a:t> ) .</a:t>
                      </a:r>
                    </a:p>
                    <a:p>
                      <a:pPr marL="514350" indent="-514350" algn="just">
                        <a:buFont typeface="Calibri" panose="020F0502020204030204" pitchFamily="34" charset="0"/>
                        <a:buAutoNum type="arabicPeriod"/>
                      </a:pPr>
                      <a:r>
                        <a:rPr lang="ar-EG" altLang="ar-SA" sz="2400" b="1" dirty="0" smtClean="0"/>
                        <a:t>برنامج ( </a:t>
                      </a:r>
                      <a:r>
                        <a:rPr lang="en-US" altLang="ar-SA" sz="2400" b="1" dirty="0" err="1" smtClean="0"/>
                        <a:t>WinQSB</a:t>
                      </a:r>
                      <a:r>
                        <a:rPr lang="ar-EG" altLang="ar-SA" sz="2400" b="1" dirty="0" smtClean="0"/>
                        <a:t> ) والذى أعد خصيصاً للعمل تحت نافذة ويندوز .</a:t>
                      </a:r>
                    </a:p>
                    <a:p>
                      <a:pPr marL="514350" indent="-514350" algn="just"/>
                      <a:r>
                        <a:rPr lang="ar-EG" altLang="ar-SA" sz="2400" b="1" dirty="0" smtClean="0"/>
                        <a:t>وتشير اختصارات مثل هذا البرنامج إلى </a:t>
                      </a:r>
                      <a:r>
                        <a:rPr lang="en-US" altLang="ar-SA" sz="2400" b="1" dirty="0" smtClean="0"/>
                        <a:t>( Quantitative Systems for Business . QSB )</a:t>
                      </a:r>
                      <a:endParaRPr lang="ar-EG" altLang="ar-SA" sz="2400" b="1" dirty="0" smtClean="0"/>
                    </a:p>
                    <a:p>
                      <a:pPr marL="514350" indent="-514350" algn="just"/>
                      <a:r>
                        <a:rPr lang="ar-EG" altLang="ar-SA" sz="2400" b="1" dirty="0" smtClean="0"/>
                        <a:t>( يمكنك الحصول على نسخة مجانية من هذا البرنامج للاستخدام الشخصي فقط على حاسبك </a:t>
                      </a:r>
                      <a:r>
                        <a:rPr lang="ar-EG" altLang="ar-SA" sz="2400" b="1" dirty="0" err="1" smtClean="0"/>
                        <a:t>الآلى</a:t>
                      </a:r>
                      <a:r>
                        <a:rPr lang="ar-EG" altLang="ar-SA" sz="2400" b="1" dirty="0" smtClean="0"/>
                        <a:t> وذلك عن طريق البحث عنه </a:t>
                      </a:r>
                      <a:r>
                        <a:rPr lang="ar-EG" altLang="ar-SA" sz="2400" b="1" dirty="0" err="1" smtClean="0"/>
                        <a:t>فى</a:t>
                      </a:r>
                      <a:r>
                        <a:rPr lang="ar-EG" altLang="ar-SA" sz="2400" b="1" dirty="0" smtClean="0"/>
                        <a:t> الانترنت وتنزيله مستعيناً ببرنامج </a:t>
                      </a:r>
                      <a:r>
                        <a:rPr lang="en-US" altLang="ar-SA" sz="2400" b="1" dirty="0" smtClean="0"/>
                        <a:t>WIN ZIP</a:t>
                      </a:r>
                      <a:r>
                        <a:rPr lang="ar-EG" altLang="ar-SA" sz="2400" b="1" dirty="0" smtClean="0"/>
                        <a:t> الذى سوف يساعد </a:t>
                      </a:r>
                      <a:r>
                        <a:rPr lang="ar-EG" altLang="ar-SA" sz="2400" b="1" dirty="0" err="1" smtClean="0"/>
                        <a:t>فى</a:t>
                      </a:r>
                      <a:r>
                        <a:rPr lang="ar-EG" altLang="ar-SA" sz="2400" b="1" dirty="0" smtClean="0"/>
                        <a:t> ضغط ملفات البرنامج قبل تثبيتها على جهاز الحاسب </a:t>
                      </a:r>
                      <a:r>
                        <a:rPr lang="ar-EG" altLang="ar-SA" sz="2400" b="1" dirty="0" err="1" smtClean="0"/>
                        <a:t>الآلى</a:t>
                      </a:r>
                      <a:r>
                        <a:rPr lang="ar-EG" altLang="ar-SA" sz="2400" b="1" dirty="0" smtClean="0"/>
                        <a:t>  ) .</a:t>
                      </a:r>
                    </a:p>
                    <a:p>
                      <a:pPr marL="0" indent="0" algn="just">
                        <a:buFont typeface="Wingdings 2" panose="05020102010507070707" pitchFamily="18" charset="2"/>
                        <a:buNone/>
                      </a:pPr>
                      <a:endParaRPr lang="ar-EG" altLang="ar-SA" sz="2400" b="1" dirty="0" smtClean="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
        <p:nvSpPr>
          <p:cNvPr id="5" name="مستطيل 4"/>
          <p:cNvSpPr/>
          <p:nvPr/>
        </p:nvSpPr>
        <p:spPr>
          <a:xfrm>
            <a:off x="3704506" y="1052513"/>
            <a:ext cx="6999032" cy="584775"/>
          </a:xfrm>
          <a:prstGeom prst="rect">
            <a:avLst/>
          </a:prstGeom>
        </p:spPr>
        <p:txBody>
          <a:bodyPr wrap="none">
            <a:spAutoFit/>
          </a:bodyPr>
          <a:lstStyle/>
          <a:p>
            <a:pPr>
              <a:spcBef>
                <a:spcPct val="50000"/>
              </a:spcBef>
            </a:pPr>
            <a:r>
              <a:rPr lang="ar-SA" altLang="en-US" sz="3200" b="1" u="sng" dirty="0" smtClean="0">
                <a:solidFill>
                  <a:srgbClr val="C00000"/>
                </a:solidFill>
                <a:latin typeface="Arial" panose="020B0604020202020204" pitchFamily="34" charset="0"/>
                <a:cs typeface="Traditional Arabic" panose="02020603050405020304" pitchFamily="18" charset="-78"/>
              </a:rPr>
              <a:t>(</a:t>
            </a:r>
            <a:r>
              <a:rPr lang="en-US" altLang="en-US" sz="3200" b="1" u="sng" dirty="0" smtClean="0">
                <a:solidFill>
                  <a:srgbClr val="C00000"/>
                </a:solidFill>
                <a:latin typeface="Arial" panose="020B0604020202020204" pitchFamily="34" charset="0"/>
                <a:cs typeface="Traditional Arabic" panose="02020603050405020304" pitchFamily="18" charset="-78"/>
              </a:rPr>
              <a:t>10</a:t>
            </a:r>
            <a:r>
              <a:rPr lang="ar-SA" altLang="en-US" sz="3200" b="1" u="sng" dirty="0" smtClean="0">
                <a:solidFill>
                  <a:srgbClr val="C00000"/>
                </a:solidFill>
                <a:latin typeface="Arial" panose="020B0604020202020204" pitchFamily="34" charset="0"/>
                <a:cs typeface="Traditional Arabic" panose="02020603050405020304" pitchFamily="18" charset="-78"/>
              </a:rPr>
              <a:t>) </a:t>
            </a:r>
            <a:r>
              <a:rPr lang="ar-SA" altLang="en-US" sz="3200" b="1" u="sng" dirty="0">
                <a:solidFill>
                  <a:srgbClr val="C00000"/>
                </a:solidFill>
                <a:latin typeface="Arial" panose="020B0604020202020204" pitchFamily="34" charset="0"/>
                <a:cs typeface="Traditional Arabic" panose="02020603050405020304" pitchFamily="18" charset="-78"/>
              </a:rPr>
              <a:t>برامج الحاسب </a:t>
            </a:r>
            <a:r>
              <a:rPr lang="ar-SA" altLang="en-US" sz="3200" b="1" u="sng" dirty="0" err="1">
                <a:solidFill>
                  <a:srgbClr val="C00000"/>
                </a:solidFill>
                <a:latin typeface="Arial" panose="020B0604020202020204" pitchFamily="34" charset="0"/>
                <a:cs typeface="Traditional Arabic" panose="02020603050405020304" pitchFamily="18" charset="-78"/>
              </a:rPr>
              <a:t>الآلى</a:t>
            </a:r>
            <a:r>
              <a:rPr lang="ar-SA" altLang="en-US" sz="3200" b="1" u="sng" dirty="0">
                <a:solidFill>
                  <a:srgbClr val="C00000"/>
                </a:solidFill>
                <a:latin typeface="Arial" panose="020B0604020202020204" pitchFamily="34" charset="0"/>
                <a:cs typeface="Traditional Arabic" panose="02020603050405020304" pitchFamily="18" charset="-78"/>
              </a:rPr>
              <a:t> المستخدمة </a:t>
            </a:r>
            <a:r>
              <a:rPr lang="ar-SA" altLang="en-US" sz="3200" b="1" u="sng" dirty="0" err="1">
                <a:solidFill>
                  <a:srgbClr val="C00000"/>
                </a:solidFill>
                <a:latin typeface="Arial" panose="020B0604020202020204" pitchFamily="34" charset="0"/>
                <a:cs typeface="Traditional Arabic" panose="02020603050405020304" pitchFamily="18" charset="-78"/>
              </a:rPr>
              <a:t>فى</a:t>
            </a:r>
            <a:r>
              <a:rPr lang="ar-SA" altLang="en-US" sz="3200" b="1" u="sng" dirty="0">
                <a:solidFill>
                  <a:srgbClr val="C00000"/>
                </a:solidFill>
                <a:latin typeface="Arial" panose="020B0604020202020204" pitchFamily="34" charset="0"/>
                <a:cs typeface="Traditional Arabic" panose="02020603050405020304" pitchFamily="18" charset="-78"/>
              </a:rPr>
              <a:t> ظل التحليل </a:t>
            </a:r>
            <a:r>
              <a:rPr lang="ar-SA" altLang="en-US" sz="3200" b="1" u="sng" dirty="0" err="1">
                <a:solidFill>
                  <a:srgbClr val="C00000"/>
                </a:solidFill>
                <a:latin typeface="Arial" panose="020B0604020202020204" pitchFamily="34" charset="0"/>
                <a:cs typeface="Traditional Arabic" panose="02020603050405020304" pitchFamily="18" charset="-78"/>
              </a:rPr>
              <a:t>الكمى</a:t>
            </a:r>
            <a:r>
              <a:rPr lang="ar-SA" altLang="en-US" sz="3200" b="1" u="sng" dirty="0">
                <a:solidFill>
                  <a:srgbClr val="C00000"/>
                </a:solidFill>
                <a:latin typeface="Arial" panose="020B0604020202020204" pitchFamily="34" charset="0"/>
                <a:cs typeface="Traditional Arabic" panose="02020603050405020304" pitchFamily="18" charset="-78"/>
              </a:rPr>
              <a:t>:</a:t>
            </a:r>
          </a:p>
        </p:txBody>
      </p:sp>
    </p:spTree>
    <p:extLst>
      <p:ext uri="{BB962C8B-B14F-4D97-AF65-F5344CB8AC3E}">
        <p14:creationId xmlns:p14="http://schemas.microsoft.com/office/powerpoint/2010/main" val="425540387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3000" y="0"/>
            <a:ext cx="9906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21508" name="Rectangle 8"/>
          <p:cNvSpPr>
            <a:spLocks noChangeArrowheads="1"/>
          </p:cNvSpPr>
          <p:nvPr/>
        </p:nvSpPr>
        <p:spPr bwMode="auto">
          <a:xfrm>
            <a:off x="4572000" y="3352800"/>
            <a:ext cx="2819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algn="l" eaLnBrk="1" hangingPunct="1">
              <a:spcBef>
                <a:spcPct val="0"/>
              </a:spcBef>
              <a:buFontTx/>
              <a:buNone/>
            </a:pPr>
            <a:r>
              <a:rPr lang="ar-EG" altLang="ar-SA" sz="7200" dirty="0">
                <a:solidFill>
                  <a:schemeClr val="bg1"/>
                </a:solidFill>
              </a:rPr>
              <a:t>بحمد الله</a:t>
            </a:r>
            <a:endParaRPr lang="en-US" altLang="ar-SA" sz="7200" dirty="0">
              <a:solidFill>
                <a:schemeClr val="bg1"/>
              </a:solidFill>
            </a:endParaRPr>
          </a:p>
        </p:txBody>
      </p:sp>
      <p:sp>
        <p:nvSpPr>
          <p:cNvPr id="21509" name="Freeform 6"/>
          <p:cNvSpPr>
            <a:spLocks noEditPoints="1"/>
          </p:cNvSpPr>
          <p:nvPr/>
        </p:nvSpPr>
        <p:spPr bwMode="auto">
          <a:xfrm>
            <a:off x="4572001" y="2209801"/>
            <a:ext cx="2689225" cy="1236663"/>
          </a:xfrm>
          <a:custGeom>
            <a:avLst/>
            <a:gdLst>
              <a:gd name="T0" fmla="*/ 2147483647 w 1687"/>
              <a:gd name="T1" fmla="*/ 2147483647 h 775"/>
              <a:gd name="T2" fmla="*/ 2147483647 w 1687"/>
              <a:gd name="T3" fmla="*/ 2147483647 h 775"/>
              <a:gd name="T4" fmla="*/ 2147483647 w 1687"/>
              <a:gd name="T5" fmla="*/ 2147483647 h 775"/>
              <a:gd name="T6" fmla="*/ 2147483647 w 1687"/>
              <a:gd name="T7" fmla="*/ 2147483647 h 775"/>
              <a:gd name="T8" fmla="*/ 2147483647 w 1687"/>
              <a:gd name="T9" fmla="*/ 2147483647 h 775"/>
              <a:gd name="T10" fmla="*/ 2147483647 w 1687"/>
              <a:gd name="T11" fmla="*/ 2147483647 h 775"/>
              <a:gd name="T12" fmla="*/ 2147483647 w 1687"/>
              <a:gd name="T13" fmla="*/ 2147483647 h 775"/>
              <a:gd name="T14" fmla="*/ 2147483647 w 1687"/>
              <a:gd name="T15" fmla="*/ 2147483647 h 775"/>
              <a:gd name="T16" fmla="*/ 2147483647 w 1687"/>
              <a:gd name="T17" fmla="*/ 2147483647 h 775"/>
              <a:gd name="T18" fmla="*/ 2147483647 w 1687"/>
              <a:gd name="T19" fmla="*/ 2147483647 h 775"/>
              <a:gd name="T20" fmla="*/ 2147483647 w 1687"/>
              <a:gd name="T21" fmla="*/ 2147483647 h 775"/>
              <a:gd name="T22" fmla="*/ 0 w 1687"/>
              <a:gd name="T23" fmla="*/ 2147483647 h 775"/>
              <a:gd name="T24" fmla="*/ 2147483647 w 1687"/>
              <a:gd name="T25" fmla="*/ 2147483647 h 775"/>
              <a:gd name="T26" fmla="*/ 2147483647 w 1687"/>
              <a:gd name="T27" fmla="*/ 2147483647 h 775"/>
              <a:gd name="T28" fmla="*/ 2147483647 w 1687"/>
              <a:gd name="T29" fmla="*/ 2147483647 h 775"/>
              <a:gd name="T30" fmla="*/ 2147483647 w 1687"/>
              <a:gd name="T31" fmla="*/ 2147483647 h 775"/>
              <a:gd name="T32" fmla="*/ 2147483647 w 1687"/>
              <a:gd name="T33" fmla="*/ 2147483647 h 775"/>
              <a:gd name="T34" fmla="*/ 2147483647 w 1687"/>
              <a:gd name="T35" fmla="*/ 2147483647 h 775"/>
              <a:gd name="T36" fmla="*/ 2147483647 w 1687"/>
              <a:gd name="T37" fmla="*/ 2147483647 h 775"/>
              <a:gd name="T38" fmla="*/ 2147483647 w 1687"/>
              <a:gd name="T39" fmla="*/ 2147483647 h 775"/>
              <a:gd name="T40" fmla="*/ 2147483647 w 1687"/>
              <a:gd name="T41" fmla="*/ 2147483647 h 775"/>
              <a:gd name="T42" fmla="*/ 2147483647 w 1687"/>
              <a:gd name="T43" fmla="*/ 2147483647 h 775"/>
              <a:gd name="T44" fmla="*/ 2147483647 w 1687"/>
              <a:gd name="T45" fmla="*/ 2147483647 h 775"/>
              <a:gd name="T46" fmla="*/ 2147483647 w 1687"/>
              <a:gd name="T47" fmla="*/ 2147483647 h 775"/>
              <a:gd name="T48" fmla="*/ 2147483647 w 1687"/>
              <a:gd name="T49" fmla="*/ 2147483647 h 775"/>
              <a:gd name="T50" fmla="*/ 2147483647 w 1687"/>
              <a:gd name="T51" fmla="*/ 2147483647 h 775"/>
              <a:gd name="T52" fmla="*/ 2147483647 w 1687"/>
              <a:gd name="T53" fmla="*/ 2147483647 h 775"/>
              <a:gd name="T54" fmla="*/ 2147483647 w 1687"/>
              <a:gd name="T55" fmla="*/ 2147483647 h 775"/>
              <a:gd name="T56" fmla="*/ 2147483647 w 1687"/>
              <a:gd name="T57" fmla="*/ 2147483647 h 775"/>
              <a:gd name="T58" fmla="*/ 2147483647 w 1687"/>
              <a:gd name="T59" fmla="*/ 2147483647 h 775"/>
              <a:gd name="T60" fmla="*/ 2147483647 w 1687"/>
              <a:gd name="T61" fmla="*/ 2147483647 h 775"/>
              <a:gd name="T62" fmla="*/ 2147483647 w 1687"/>
              <a:gd name="T63" fmla="*/ 2147483647 h 775"/>
              <a:gd name="T64" fmla="*/ 2147483647 w 1687"/>
              <a:gd name="T65" fmla="*/ 2147483647 h 775"/>
              <a:gd name="T66" fmla="*/ 2147483647 w 1687"/>
              <a:gd name="T67" fmla="*/ 2147483647 h 775"/>
              <a:gd name="T68" fmla="*/ 2147483647 w 1687"/>
              <a:gd name="T69" fmla="*/ 2147483647 h 775"/>
              <a:gd name="T70" fmla="*/ 2147483647 w 1687"/>
              <a:gd name="T71" fmla="*/ 2147483647 h 775"/>
              <a:gd name="T72" fmla="*/ 2147483647 w 1687"/>
              <a:gd name="T73" fmla="*/ 2147483647 h 775"/>
              <a:gd name="T74" fmla="*/ 2147483647 w 1687"/>
              <a:gd name="T75" fmla="*/ 2147483647 h 775"/>
              <a:gd name="T76" fmla="*/ 2147483647 w 1687"/>
              <a:gd name="T77" fmla="*/ 2147483647 h 775"/>
              <a:gd name="T78" fmla="*/ 2147483647 w 1687"/>
              <a:gd name="T79" fmla="*/ 2147483647 h 775"/>
              <a:gd name="T80" fmla="*/ 2147483647 w 1687"/>
              <a:gd name="T81" fmla="*/ 2147483647 h 775"/>
              <a:gd name="T82" fmla="*/ 2147483647 w 1687"/>
              <a:gd name="T83" fmla="*/ 2147483647 h 775"/>
              <a:gd name="T84" fmla="*/ 2147483647 w 1687"/>
              <a:gd name="T85" fmla="*/ 2147483647 h 775"/>
              <a:gd name="T86" fmla="*/ 2147483647 w 1687"/>
              <a:gd name="T87" fmla="*/ 2147483647 h 775"/>
              <a:gd name="T88" fmla="*/ 2147483647 w 1687"/>
              <a:gd name="T89" fmla="*/ 2147483647 h 775"/>
              <a:gd name="T90" fmla="*/ 2147483647 w 1687"/>
              <a:gd name="T91" fmla="*/ 2147483647 h 775"/>
              <a:gd name="T92" fmla="*/ 2147483647 w 1687"/>
              <a:gd name="T93" fmla="*/ 2147483647 h 775"/>
              <a:gd name="T94" fmla="*/ 2147483647 w 1687"/>
              <a:gd name="T95" fmla="*/ 2147483647 h 775"/>
              <a:gd name="T96" fmla="*/ 2147483647 w 1687"/>
              <a:gd name="T97" fmla="*/ 2147483647 h 775"/>
              <a:gd name="T98" fmla="*/ 2147483647 w 1687"/>
              <a:gd name="T99" fmla="*/ 2147483647 h 775"/>
              <a:gd name="T100" fmla="*/ 2147483647 w 1687"/>
              <a:gd name="T101" fmla="*/ 2147483647 h 775"/>
              <a:gd name="T102" fmla="*/ 2147483647 w 1687"/>
              <a:gd name="T103" fmla="*/ 2147483647 h 775"/>
              <a:gd name="T104" fmla="*/ 2147483647 w 1687"/>
              <a:gd name="T105" fmla="*/ 2147483647 h 775"/>
              <a:gd name="T106" fmla="*/ 2147483647 w 1687"/>
              <a:gd name="T107" fmla="*/ 2147483647 h 775"/>
              <a:gd name="T108" fmla="*/ 2147483647 w 1687"/>
              <a:gd name="T109" fmla="*/ 2147483647 h 775"/>
              <a:gd name="T110" fmla="*/ 2147483647 w 1687"/>
              <a:gd name="T111" fmla="*/ 2147483647 h 775"/>
              <a:gd name="T112" fmla="*/ 2147483647 w 1687"/>
              <a:gd name="T113" fmla="*/ 2147483647 h 775"/>
              <a:gd name="T114" fmla="*/ 2147483647 w 1687"/>
              <a:gd name="T115" fmla="*/ 2147483647 h 775"/>
              <a:gd name="T116" fmla="*/ 2147483647 w 1687"/>
              <a:gd name="T117" fmla="*/ 2147483647 h 775"/>
              <a:gd name="T118" fmla="*/ 2147483647 w 1687"/>
              <a:gd name="T119" fmla="*/ 2147483647 h 775"/>
              <a:gd name="T120" fmla="*/ 2147483647 w 1687"/>
              <a:gd name="T121" fmla="*/ 2147483647 h 775"/>
              <a:gd name="T122" fmla="*/ 2147483647 w 1687"/>
              <a:gd name="T123" fmla="*/ 2147483647 h 77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687"/>
              <a:gd name="T187" fmla="*/ 0 h 775"/>
              <a:gd name="T188" fmla="*/ 1687 w 1687"/>
              <a:gd name="T189" fmla="*/ 775 h 77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687" h="775">
                <a:moveTo>
                  <a:pt x="1374" y="74"/>
                </a:moveTo>
                <a:lnTo>
                  <a:pt x="1308" y="141"/>
                </a:lnTo>
                <a:lnTo>
                  <a:pt x="1248" y="80"/>
                </a:lnTo>
                <a:lnTo>
                  <a:pt x="1177" y="152"/>
                </a:lnTo>
                <a:lnTo>
                  <a:pt x="1100" y="75"/>
                </a:lnTo>
                <a:lnTo>
                  <a:pt x="1169" y="8"/>
                </a:lnTo>
                <a:lnTo>
                  <a:pt x="1229" y="68"/>
                </a:lnTo>
                <a:lnTo>
                  <a:pt x="1298" y="0"/>
                </a:lnTo>
                <a:lnTo>
                  <a:pt x="1374" y="74"/>
                </a:lnTo>
                <a:close/>
                <a:moveTo>
                  <a:pt x="1687" y="612"/>
                </a:moveTo>
                <a:lnTo>
                  <a:pt x="1686" y="635"/>
                </a:lnTo>
                <a:lnTo>
                  <a:pt x="1683" y="657"/>
                </a:lnTo>
                <a:lnTo>
                  <a:pt x="1677" y="678"/>
                </a:lnTo>
                <a:lnTo>
                  <a:pt x="1669" y="698"/>
                </a:lnTo>
                <a:lnTo>
                  <a:pt x="1656" y="723"/>
                </a:lnTo>
                <a:lnTo>
                  <a:pt x="1649" y="731"/>
                </a:lnTo>
                <a:lnTo>
                  <a:pt x="1641" y="739"/>
                </a:lnTo>
                <a:lnTo>
                  <a:pt x="1633" y="745"/>
                </a:lnTo>
                <a:lnTo>
                  <a:pt x="1623" y="750"/>
                </a:lnTo>
                <a:lnTo>
                  <a:pt x="1603" y="753"/>
                </a:lnTo>
                <a:lnTo>
                  <a:pt x="1583" y="751"/>
                </a:lnTo>
                <a:lnTo>
                  <a:pt x="1561" y="743"/>
                </a:lnTo>
                <a:lnTo>
                  <a:pt x="1542" y="731"/>
                </a:lnTo>
                <a:lnTo>
                  <a:pt x="1523" y="715"/>
                </a:lnTo>
                <a:lnTo>
                  <a:pt x="1504" y="695"/>
                </a:lnTo>
                <a:lnTo>
                  <a:pt x="1488" y="672"/>
                </a:lnTo>
                <a:lnTo>
                  <a:pt x="1474" y="646"/>
                </a:lnTo>
                <a:lnTo>
                  <a:pt x="1462" y="619"/>
                </a:lnTo>
                <a:lnTo>
                  <a:pt x="1425" y="640"/>
                </a:lnTo>
                <a:lnTo>
                  <a:pt x="1387" y="660"/>
                </a:lnTo>
                <a:lnTo>
                  <a:pt x="1346" y="678"/>
                </a:lnTo>
                <a:lnTo>
                  <a:pt x="1305" y="694"/>
                </a:lnTo>
                <a:lnTo>
                  <a:pt x="1251" y="710"/>
                </a:lnTo>
                <a:lnTo>
                  <a:pt x="1198" y="722"/>
                </a:lnTo>
                <a:lnTo>
                  <a:pt x="1146" y="729"/>
                </a:lnTo>
                <a:lnTo>
                  <a:pt x="1095" y="731"/>
                </a:lnTo>
                <a:lnTo>
                  <a:pt x="1060" y="728"/>
                </a:lnTo>
                <a:lnTo>
                  <a:pt x="1025" y="719"/>
                </a:lnTo>
                <a:lnTo>
                  <a:pt x="1008" y="711"/>
                </a:lnTo>
                <a:lnTo>
                  <a:pt x="991" y="702"/>
                </a:lnTo>
                <a:lnTo>
                  <a:pt x="974" y="691"/>
                </a:lnTo>
                <a:lnTo>
                  <a:pt x="957" y="678"/>
                </a:lnTo>
                <a:lnTo>
                  <a:pt x="929" y="653"/>
                </a:lnTo>
                <a:lnTo>
                  <a:pt x="908" y="627"/>
                </a:lnTo>
                <a:lnTo>
                  <a:pt x="900" y="615"/>
                </a:lnTo>
                <a:lnTo>
                  <a:pt x="895" y="603"/>
                </a:lnTo>
                <a:lnTo>
                  <a:pt x="889" y="577"/>
                </a:lnTo>
                <a:lnTo>
                  <a:pt x="780" y="628"/>
                </a:lnTo>
                <a:lnTo>
                  <a:pt x="659" y="683"/>
                </a:lnTo>
                <a:lnTo>
                  <a:pt x="603" y="706"/>
                </a:lnTo>
                <a:lnTo>
                  <a:pt x="552" y="724"/>
                </a:lnTo>
                <a:lnTo>
                  <a:pt x="481" y="746"/>
                </a:lnTo>
                <a:lnTo>
                  <a:pt x="415" y="762"/>
                </a:lnTo>
                <a:lnTo>
                  <a:pt x="355" y="772"/>
                </a:lnTo>
                <a:lnTo>
                  <a:pt x="302" y="775"/>
                </a:lnTo>
                <a:lnTo>
                  <a:pt x="268" y="774"/>
                </a:lnTo>
                <a:lnTo>
                  <a:pt x="236" y="772"/>
                </a:lnTo>
                <a:lnTo>
                  <a:pt x="206" y="769"/>
                </a:lnTo>
                <a:lnTo>
                  <a:pt x="178" y="764"/>
                </a:lnTo>
                <a:lnTo>
                  <a:pt x="153" y="758"/>
                </a:lnTo>
                <a:lnTo>
                  <a:pt x="129" y="751"/>
                </a:lnTo>
                <a:lnTo>
                  <a:pt x="107" y="741"/>
                </a:lnTo>
                <a:lnTo>
                  <a:pt x="88" y="731"/>
                </a:lnTo>
                <a:lnTo>
                  <a:pt x="68" y="717"/>
                </a:lnTo>
                <a:lnTo>
                  <a:pt x="50" y="701"/>
                </a:lnTo>
                <a:lnTo>
                  <a:pt x="35" y="681"/>
                </a:lnTo>
                <a:lnTo>
                  <a:pt x="22" y="661"/>
                </a:lnTo>
                <a:lnTo>
                  <a:pt x="12" y="639"/>
                </a:lnTo>
                <a:lnTo>
                  <a:pt x="8" y="626"/>
                </a:lnTo>
                <a:lnTo>
                  <a:pt x="5" y="613"/>
                </a:lnTo>
                <a:lnTo>
                  <a:pt x="1" y="587"/>
                </a:lnTo>
                <a:lnTo>
                  <a:pt x="0" y="558"/>
                </a:lnTo>
                <a:lnTo>
                  <a:pt x="2" y="523"/>
                </a:lnTo>
                <a:lnTo>
                  <a:pt x="6" y="491"/>
                </a:lnTo>
                <a:lnTo>
                  <a:pt x="13" y="459"/>
                </a:lnTo>
                <a:lnTo>
                  <a:pt x="23" y="428"/>
                </a:lnTo>
                <a:lnTo>
                  <a:pt x="34" y="407"/>
                </a:lnTo>
                <a:lnTo>
                  <a:pt x="48" y="381"/>
                </a:lnTo>
                <a:lnTo>
                  <a:pt x="66" y="379"/>
                </a:lnTo>
                <a:lnTo>
                  <a:pt x="52" y="411"/>
                </a:lnTo>
                <a:lnTo>
                  <a:pt x="45" y="432"/>
                </a:lnTo>
                <a:lnTo>
                  <a:pt x="41" y="455"/>
                </a:lnTo>
                <a:lnTo>
                  <a:pt x="38" y="478"/>
                </a:lnTo>
                <a:lnTo>
                  <a:pt x="37" y="502"/>
                </a:lnTo>
                <a:lnTo>
                  <a:pt x="38" y="522"/>
                </a:lnTo>
                <a:lnTo>
                  <a:pt x="42" y="540"/>
                </a:lnTo>
                <a:lnTo>
                  <a:pt x="47" y="557"/>
                </a:lnTo>
                <a:lnTo>
                  <a:pt x="55" y="573"/>
                </a:lnTo>
                <a:lnTo>
                  <a:pt x="66" y="588"/>
                </a:lnTo>
                <a:lnTo>
                  <a:pt x="78" y="603"/>
                </a:lnTo>
                <a:lnTo>
                  <a:pt x="93" y="616"/>
                </a:lnTo>
                <a:lnTo>
                  <a:pt x="110" y="629"/>
                </a:lnTo>
                <a:lnTo>
                  <a:pt x="128" y="641"/>
                </a:lnTo>
                <a:lnTo>
                  <a:pt x="149" y="650"/>
                </a:lnTo>
                <a:lnTo>
                  <a:pt x="171" y="659"/>
                </a:lnTo>
                <a:lnTo>
                  <a:pt x="183" y="662"/>
                </a:lnTo>
                <a:lnTo>
                  <a:pt x="194" y="665"/>
                </a:lnTo>
                <a:lnTo>
                  <a:pt x="220" y="671"/>
                </a:lnTo>
                <a:lnTo>
                  <a:pt x="245" y="675"/>
                </a:lnTo>
                <a:lnTo>
                  <a:pt x="274" y="677"/>
                </a:lnTo>
                <a:lnTo>
                  <a:pt x="304" y="678"/>
                </a:lnTo>
                <a:lnTo>
                  <a:pt x="352" y="676"/>
                </a:lnTo>
                <a:lnTo>
                  <a:pt x="379" y="673"/>
                </a:lnTo>
                <a:lnTo>
                  <a:pt x="405" y="669"/>
                </a:lnTo>
                <a:lnTo>
                  <a:pt x="462" y="657"/>
                </a:lnTo>
                <a:lnTo>
                  <a:pt x="522" y="641"/>
                </a:lnTo>
                <a:lnTo>
                  <a:pt x="571" y="625"/>
                </a:lnTo>
                <a:lnTo>
                  <a:pt x="623" y="606"/>
                </a:lnTo>
                <a:lnTo>
                  <a:pt x="738" y="559"/>
                </a:lnTo>
                <a:lnTo>
                  <a:pt x="923" y="476"/>
                </a:lnTo>
                <a:lnTo>
                  <a:pt x="927" y="494"/>
                </a:lnTo>
                <a:lnTo>
                  <a:pt x="932" y="512"/>
                </a:lnTo>
                <a:lnTo>
                  <a:pt x="940" y="529"/>
                </a:lnTo>
                <a:lnTo>
                  <a:pt x="949" y="545"/>
                </a:lnTo>
                <a:lnTo>
                  <a:pt x="961" y="561"/>
                </a:lnTo>
                <a:lnTo>
                  <a:pt x="975" y="575"/>
                </a:lnTo>
                <a:lnTo>
                  <a:pt x="990" y="588"/>
                </a:lnTo>
                <a:lnTo>
                  <a:pt x="1007" y="600"/>
                </a:lnTo>
                <a:lnTo>
                  <a:pt x="1035" y="617"/>
                </a:lnTo>
                <a:lnTo>
                  <a:pt x="1049" y="624"/>
                </a:lnTo>
                <a:lnTo>
                  <a:pt x="1064" y="629"/>
                </a:lnTo>
                <a:lnTo>
                  <a:pt x="1092" y="637"/>
                </a:lnTo>
                <a:lnTo>
                  <a:pt x="1106" y="639"/>
                </a:lnTo>
                <a:lnTo>
                  <a:pt x="1120" y="639"/>
                </a:lnTo>
                <a:lnTo>
                  <a:pt x="1164" y="638"/>
                </a:lnTo>
                <a:lnTo>
                  <a:pt x="1210" y="631"/>
                </a:lnTo>
                <a:lnTo>
                  <a:pt x="1256" y="622"/>
                </a:lnTo>
                <a:lnTo>
                  <a:pt x="1304" y="608"/>
                </a:lnTo>
                <a:lnTo>
                  <a:pt x="1343" y="593"/>
                </a:lnTo>
                <a:lnTo>
                  <a:pt x="1379" y="578"/>
                </a:lnTo>
                <a:lnTo>
                  <a:pt x="1411" y="561"/>
                </a:lnTo>
                <a:lnTo>
                  <a:pt x="1439" y="543"/>
                </a:lnTo>
                <a:lnTo>
                  <a:pt x="1429" y="509"/>
                </a:lnTo>
                <a:lnTo>
                  <a:pt x="1415" y="445"/>
                </a:lnTo>
                <a:lnTo>
                  <a:pt x="1409" y="413"/>
                </a:lnTo>
                <a:lnTo>
                  <a:pt x="1406" y="365"/>
                </a:lnTo>
                <a:lnTo>
                  <a:pt x="1403" y="317"/>
                </a:lnTo>
                <a:lnTo>
                  <a:pt x="1385" y="251"/>
                </a:lnTo>
                <a:lnTo>
                  <a:pt x="1411" y="149"/>
                </a:lnTo>
                <a:lnTo>
                  <a:pt x="1507" y="340"/>
                </a:lnTo>
                <a:lnTo>
                  <a:pt x="1507" y="365"/>
                </a:lnTo>
                <a:lnTo>
                  <a:pt x="1465" y="336"/>
                </a:lnTo>
                <a:lnTo>
                  <a:pt x="1461" y="341"/>
                </a:lnTo>
                <a:lnTo>
                  <a:pt x="1458" y="347"/>
                </a:lnTo>
                <a:lnTo>
                  <a:pt x="1461" y="381"/>
                </a:lnTo>
                <a:lnTo>
                  <a:pt x="1469" y="424"/>
                </a:lnTo>
                <a:lnTo>
                  <a:pt x="1475" y="451"/>
                </a:lnTo>
                <a:lnTo>
                  <a:pt x="1483" y="475"/>
                </a:lnTo>
                <a:lnTo>
                  <a:pt x="1491" y="495"/>
                </a:lnTo>
                <a:lnTo>
                  <a:pt x="1501" y="511"/>
                </a:lnTo>
                <a:lnTo>
                  <a:pt x="1525" y="498"/>
                </a:lnTo>
                <a:lnTo>
                  <a:pt x="1549" y="490"/>
                </a:lnTo>
                <a:lnTo>
                  <a:pt x="1571" y="483"/>
                </a:lnTo>
                <a:lnTo>
                  <a:pt x="1592" y="481"/>
                </a:lnTo>
                <a:lnTo>
                  <a:pt x="1616" y="484"/>
                </a:lnTo>
                <a:lnTo>
                  <a:pt x="1626" y="488"/>
                </a:lnTo>
                <a:lnTo>
                  <a:pt x="1636" y="494"/>
                </a:lnTo>
                <a:lnTo>
                  <a:pt x="1651" y="506"/>
                </a:lnTo>
                <a:lnTo>
                  <a:pt x="1663" y="518"/>
                </a:lnTo>
                <a:lnTo>
                  <a:pt x="1672" y="532"/>
                </a:lnTo>
                <a:lnTo>
                  <a:pt x="1680" y="548"/>
                </a:lnTo>
                <a:lnTo>
                  <a:pt x="1685" y="576"/>
                </a:lnTo>
                <a:lnTo>
                  <a:pt x="1687" y="612"/>
                </a:lnTo>
                <a:close/>
                <a:moveTo>
                  <a:pt x="553" y="364"/>
                </a:moveTo>
                <a:lnTo>
                  <a:pt x="487" y="431"/>
                </a:lnTo>
                <a:lnTo>
                  <a:pt x="428" y="370"/>
                </a:lnTo>
                <a:lnTo>
                  <a:pt x="356" y="441"/>
                </a:lnTo>
                <a:lnTo>
                  <a:pt x="280" y="365"/>
                </a:lnTo>
                <a:lnTo>
                  <a:pt x="347" y="297"/>
                </a:lnTo>
                <a:lnTo>
                  <a:pt x="409" y="359"/>
                </a:lnTo>
                <a:lnTo>
                  <a:pt x="479" y="289"/>
                </a:lnTo>
                <a:lnTo>
                  <a:pt x="553" y="364"/>
                </a:lnTo>
                <a:close/>
                <a:moveTo>
                  <a:pt x="1636" y="637"/>
                </a:moveTo>
                <a:lnTo>
                  <a:pt x="1622" y="613"/>
                </a:lnTo>
                <a:lnTo>
                  <a:pt x="1605" y="593"/>
                </a:lnTo>
                <a:lnTo>
                  <a:pt x="1597" y="587"/>
                </a:lnTo>
                <a:lnTo>
                  <a:pt x="1589" y="583"/>
                </a:lnTo>
                <a:lnTo>
                  <a:pt x="1577" y="582"/>
                </a:lnTo>
                <a:lnTo>
                  <a:pt x="1561" y="584"/>
                </a:lnTo>
                <a:lnTo>
                  <a:pt x="1543" y="591"/>
                </a:lnTo>
                <a:lnTo>
                  <a:pt x="1536" y="595"/>
                </a:lnTo>
                <a:lnTo>
                  <a:pt x="1556" y="624"/>
                </a:lnTo>
                <a:lnTo>
                  <a:pt x="1568" y="636"/>
                </a:lnTo>
                <a:lnTo>
                  <a:pt x="1580" y="644"/>
                </a:lnTo>
                <a:lnTo>
                  <a:pt x="1590" y="649"/>
                </a:lnTo>
                <a:lnTo>
                  <a:pt x="1601" y="652"/>
                </a:lnTo>
                <a:lnTo>
                  <a:pt x="1611" y="649"/>
                </a:lnTo>
                <a:lnTo>
                  <a:pt x="1625" y="644"/>
                </a:lnTo>
                <a:lnTo>
                  <a:pt x="1636" y="637"/>
                </a:lnTo>
                <a:close/>
                <a:moveTo>
                  <a:pt x="1288" y="458"/>
                </a:moveTo>
                <a:lnTo>
                  <a:pt x="1287" y="475"/>
                </a:lnTo>
                <a:lnTo>
                  <a:pt x="1285" y="489"/>
                </a:lnTo>
                <a:lnTo>
                  <a:pt x="1280" y="500"/>
                </a:lnTo>
                <a:lnTo>
                  <a:pt x="1275" y="509"/>
                </a:lnTo>
                <a:lnTo>
                  <a:pt x="1268" y="516"/>
                </a:lnTo>
                <a:lnTo>
                  <a:pt x="1259" y="522"/>
                </a:lnTo>
                <a:lnTo>
                  <a:pt x="1248" y="525"/>
                </a:lnTo>
                <a:lnTo>
                  <a:pt x="1237" y="526"/>
                </a:lnTo>
                <a:lnTo>
                  <a:pt x="1222" y="523"/>
                </a:lnTo>
                <a:lnTo>
                  <a:pt x="1214" y="518"/>
                </a:lnTo>
                <a:lnTo>
                  <a:pt x="1208" y="513"/>
                </a:lnTo>
                <a:lnTo>
                  <a:pt x="1198" y="499"/>
                </a:lnTo>
                <a:lnTo>
                  <a:pt x="1191" y="483"/>
                </a:lnTo>
                <a:lnTo>
                  <a:pt x="1183" y="505"/>
                </a:lnTo>
                <a:lnTo>
                  <a:pt x="1179" y="513"/>
                </a:lnTo>
                <a:lnTo>
                  <a:pt x="1173" y="523"/>
                </a:lnTo>
                <a:lnTo>
                  <a:pt x="1165" y="529"/>
                </a:lnTo>
                <a:lnTo>
                  <a:pt x="1158" y="534"/>
                </a:lnTo>
                <a:lnTo>
                  <a:pt x="1150" y="538"/>
                </a:lnTo>
                <a:lnTo>
                  <a:pt x="1142" y="539"/>
                </a:lnTo>
                <a:lnTo>
                  <a:pt x="1134" y="538"/>
                </a:lnTo>
                <a:lnTo>
                  <a:pt x="1123" y="534"/>
                </a:lnTo>
                <a:lnTo>
                  <a:pt x="1114" y="529"/>
                </a:lnTo>
                <a:lnTo>
                  <a:pt x="1107" y="522"/>
                </a:lnTo>
                <a:lnTo>
                  <a:pt x="1101" y="513"/>
                </a:lnTo>
                <a:lnTo>
                  <a:pt x="1097" y="504"/>
                </a:lnTo>
                <a:lnTo>
                  <a:pt x="1094" y="492"/>
                </a:lnTo>
                <a:lnTo>
                  <a:pt x="1092" y="466"/>
                </a:lnTo>
                <a:lnTo>
                  <a:pt x="1095" y="430"/>
                </a:lnTo>
                <a:lnTo>
                  <a:pt x="1098" y="407"/>
                </a:lnTo>
                <a:lnTo>
                  <a:pt x="1070" y="439"/>
                </a:lnTo>
                <a:lnTo>
                  <a:pt x="1070" y="427"/>
                </a:lnTo>
                <a:lnTo>
                  <a:pt x="1079" y="408"/>
                </a:lnTo>
                <a:lnTo>
                  <a:pt x="1094" y="387"/>
                </a:lnTo>
                <a:lnTo>
                  <a:pt x="1113" y="373"/>
                </a:lnTo>
                <a:lnTo>
                  <a:pt x="1112" y="399"/>
                </a:lnTo>
                <a:lnTo>
                  <a:pt x="1112" y="424"/>
                </a:lnTo>
                <a:lnTo>
                  <a:pt x="1113" y="455"/>
                </a:lnTo>
                <a:lnTo>
                  <a:pt x="1117" y="476"/>
                </a:lnTo>
                <a:lnTo>
                  <a:pt x="1122" y="483"/>
                </a:lnTo>
                <a:lnTo>
                  <a:pt x="1127" y="490"/>
                </a:lnTo>
                <a:lnTo>
                  <a:pt x="1133" y="493"/>
                </a:lnTo>
                <a:lnTo>
                  <a:pt x="1142" y="494"/>
                </a:lnTo>
                <a:lnTo>
                  <a:pt x="1157" y="490"/>
                </a:lnTo>
                <a:lnTo>
                  <a:pt x="1164" y="485"/>
                </a:lnTo>
                <a:lnTo>
                  <a:pt x="1172" y="480"/>
                </a:lnTo>
                <a:lnTo>
                  <a:pt x="1181" y="467"/>
                </a:lnTo>
                <a:lnTo>
                  <a:pt x="1186" y="455"/>
                </a:lnTo>
                <a:lnTo>
                  <a:pt x="1182" y="433"/>
                </a:lnTo>
                <a:lnTo>
                  <a:pt x="1175" y="403"/>
                </a:lnTo>
                <a:lnTo>
                  <a:pt x="1171" y="387"/>
                </a:lnTo>
                <a:lnTo>
                  <a:pt x="1191" y="359"/>
                </a:lnTo>
                <a:lnTo>
                  <a:pt x="1196" y="376"/>
                </a:lnTo>
                <a:lnTo>
                  <a:pt x="1203" y="399"/>
                </a:lnTo>
                <a:lnTo>
                  <a:pt x="1206" y="425"/>
                </a:lnTo>
                <a:lnTo>
                  <a:pt x="1210" y="448"/>
                </a:lnTo>
                <a:lnTo>
                  <a:pt x="1214" y="464"/>
                </a:lnTo>
                <a:lnTo>
                  <a:pt x="1221" y="473"/>
                </a:lnTo>
                <a:lnTo>
                  <a:pt x="1227" y="480"/>
                </a:lnTo>
                <a:lnTo>
                  <a:pt x="1236" y="483"/>
                </a:lnTo>
                <a:lnTo>
                  <a:pt x="1246" y="484"/>
                </a:lnTo>
                <a:lnTo>
                  <a:pt x="1255" y="483"/>
                </a:lnTo>
                <a:lnTo>
                  <a:pt x="1261" y="479"/>
                </a:lnTo>
                <a:lnTo>
                  <a:pt x="1265" y="473"/>
                </a:lnTo>
                <a:lnTo>
                  <a:pt x="1268" y="464"/>
                </a:lnTo>
                <a:lnTo>
                  <a:pt x="1263" y="444"/>
                </a:lnTo>
                <a:lnTo>
                  <a:pt x="1260" y="431"/>
                </a:lnTo>
                <a:lnTo>
                  <a:pt x="1254" y="415"/>
                </a:lnTo>
                <a:lnTo>
                  <a:pt x="1239" y="384"/>
                </a:lnTo>
                <a:lnTo>
                  <a:pt x="1261" y="353"/>
                </a:lnTo>
                <a:lnTo>
                  <a:pt x="1279" y="401"/>
                </a:lnTo>
                <a:lnTo>
                  <a:pt x="1286" y="429"/>
                </a:lnTo>
                <a:lnTo>
                  <a:pt x="1288" y="458"/>
                </a:lnTo>
                <a:close/>
                <a:moveTo>
                  <a:pt x="846" y="364"/>
                </a:moveTo>
                <a:lnTo>
                  <a:pt x="1275" y="242"/>
                </a:lnTo>
                <a:lnTo>
                  <a:pt x="1222" y="284"/>
                </a:lnTo>
                <a:lnTo>
                  <a:pt x="792" y="406"/>
                </a:lnTo>
                <a:lnTo>
                  <a:pt x="846" y="364"/>
                </a:lnTo>
                <a:close/>
                <a:moveTo>
                  <a:pt x="892" y="106"/>
                </a:moveTo>
                <a:lnTo>
                  <a:pt x="881" y="110"/>
                </a:lnTo>
                <a:lnTo>
                  <a:pt x="875" y="101"/>
                </a:lnTo>
                <a:lnTo>
                  <a:pt x="869" y="95"/>
                </a:lnTo>
                <a:lnTo>
                  <a:pt x="863" y="92"/>
                </a:lnTo>
                <a:lnTo>
                  <a:pt x="859" y="95"/>
                </a:lnTo>
                <a:lnTo>
                  <a:pt x="853" y="100"/>
                </a:lnTo>
                <a:lnTo>
                  <a:pt x="844" y="125"/>
                </a:lnTo>
                <a:lnTo>
                  <a:pt x="834" y="162"/>
                </a:lnTo>
                <a:lnTo>
                  <a:pt x="825" y="205"/>
                </a:lnTo>
                <a:lnTo>
                  <a:pt x="813" y="205"/>
                </a:lnTo>
                <a:lnTo>
                  <a:pt x="805" y="178"/>
                </a:lnTo>
                <a:lnTo>
                  <a:pt x="797" y="156"/>
                </a:lnTo>
                <a:lnTo>
                  <a:pt x="787" y="144"/>
                </a:lnTo>
                <a:lnTo>
                  <a:pt x="780" y="140"/>
                </a:lnTo>
                <a:lnTo>
                  <a:pt x="762" y="140"/>
                </a:lnTo>
                <a:lnTo>
                  <a:pt x="754" y="138"/>
                </a:lnTo>
                <a:lnTo>
                  <a:pt x="748" y="134"/>
                </a:lnTo>
                <a:lnTo>
                  <a:pt x="743" y="128"/>
                </a:lnTo>
                <a:lnTo>
                  <a:pt x="738" y="121"/>
                </a:lnTo>
                <a:lnTo>
                  <a:pt x="736" y="115"/>
                </a:lnTo>
                <a:lnTo>
                  <a:pt x="736" y="106"/>
                </a:lnTo>
                <a:lnTo>
                  <a:pt x="737" y="96"/>
                </a:lnTo>
                <a:lnTo>
                  <a:pt x="741" y="88"/>
                </a:lnTo>
                <a:lnTo>
                  <a:pt x="747" y="84"/>
                </a:lnTo>
                <a:lnTo>
                  <a:pt x="755" y="83"/>
                </a:lnTo>
                <a:lnTo>
                  <a:pt x="769" y="85"/>
                </a:lnTo>
                <a:lnTo>
                  <a:pt x="781" y="94"/>
                </a:lnTo>
                <a:lnTo>
                  <a:pt x="793" y="106"/>
                </a:lnTo>
                <a:lnTo>
                  <a:pt x="802" y="125"/>
                </a:lnTo>
                <a:lnTo>
                  <a:pt x="820" y="165"/>
                </a:lnTo>
                <a:lnTo>
                  <a:pt x="828" y="129"/>
                </a:lnTo>
                <a:lnTo>
                  <a:pt x="834" y="103"/>
                </a:lnTo>
                <a:lnTo>
                  <a:pt x="842" y="83"/>
                </a:lnTo>
                <a:lnTo>
                  <a:pt x="846" y="74"/>
                </a:lnTo>
                <a:lnTo>
                  <a:pt x="850" y="68"/>
                </a:lnTo>
                <a:lnTo>
                  <a:pt x="854" y="63"/>
                </a:lnTo>
                <a:lnTo>
                  <a:pt x="859" y="59"/>
                </a:lnTo>
                <a:lnTo>
                  <a:pt x="867" y="56"/>
                </a:lnTo>
                <a:lnTo>
                  <a:pt x="874" y="57"/>
                </a:lnTo>
                <a:lnTo>
                  <a:pt x="880" y="61"/>
                </a:lnTo>
                <a:lnTo>
                  <a:pt x="893" y="75"/>
                </a:lnTo>
                <a:lnTo>
                  <a:pt x="892" y="106"/>
                </a:lnTo>
                <a:close/>
                <a:moveTo>
                  <a:pt x="500" y="84"/>
                </a:moveTo>
                <a:lnTo>
                  <a:pt x="500" y="92"/>
                </a:lnTo>
                <a:lnTo>
                  <a:pt x="497" y="101"/>
                </a:lnTo>
                <a:lnTo>
                  <a:pt x="487" y="117"/>
                </a:lnTo>
                <a:lnTo>
                  <a:pt x="481" y="123"/>
                </a:lnTo>
                <a:lnTo>
                  <a:pt x="472" y="131"/>
                </a:lnTo>
                <a:lnTo>
                  <a:pt x="450" y="143"/>
                </a:lnTo>
                <a:lnTo>
                  <a:pt x="389" y="167"/>
                </a:lnTo>
                <a:lnTo>
                  <a:pt x="356" y="167"/>
                </a:lnTo>
                <a:lnTo>
                  <a:pt x="398" y="148"/>
                </a:lnTo>
                <a:lnTo>
                  <a:pt x="420" y="136"/>
                </a:lnTo>
                <a:lnTo>
                  <a:pt x="440" y="123"/>
                </a:lnTo>
                <a:lnTo>
                  <a:pt x="471" y="98"/>
                </a:lnTo>
                <a:lnTo>
                  <a:pt x="395" y="98"/>
                </a:lnTo>
                <a:lnTo>
                  <a:pt x="387" y="99"/>
                </a:lnTo>
                <a:lnTo>
                  <a:pt x="370" y="112"/>
                </a:lnTo>
                <a:lnTo>
                  <a:pt x="370" y="91"/>
                </a:lnTo>
                <a:lnTo>
                  <a:pt x="383" y="72"/>
                </a:lnTo>
                <a:lnTo>
                  <a:pt x="393" y="64"/>
                </a:lnTo>
                <a:lnTo>
                  <a:pt x="404" y="62"/>
                </a:lnTo>
                <a:lnTo>
                  <a:pt x="500" y="62"/>
                </a:lnTo>
                <a:lnTo>
                  <a:pt x="502" y="69"/>
                </a:lnTo>
                <a:lnTo>
                  <a:pt x="500" y="84"/>
                </a:lnTo>
                <a:close/>
                <a:moveTo>
                  <a:pt x="117" y="259"/>
                </a:moveTo>
                <a:lnTo>
                  <a:pt x="113" y="276"/>
                </a:lnTo>
                <a:lnTo>
                  <a:pt x="105" y="294"/>
                </a:lnTo>
                <a:lnTo>
                  <a:pt x="96" y="303"/>
                </a:lnTo>
                <a:lnTo>
                  <a:pt x="88" y="310"/>
                </a:lnTo>
                <a:lnTo>
                  <a:pt x="78" y="314"/>
                </a:lnTo>
                <a:lnTo>
                  <a:pt x="68" y="315"/>
                </a:lnTo>
                <a:lnTo>
                  <a:pt x="58" y="314"/>
                </a:lnTo>
                <a:lnTo>
                  <a:pt x="48" y="310"/>
                </a:lnTo>
                <a:lnTo>
                  <a:pt x="41" y="303"/>
                </a:lnTo>
                <a:lnTo>
                  <a:pt x="35" y="294"/>
                </a:lnTo>
                <a:lnTo>
                  <a:pt x="29" y="282"/>
                </a:lnTo>
                <a:lnTo>
                  <a:pt x="25" y="270"/>
                </a:lnTo>
                <a:lnTo>
                  <a:pt x="23" y="259"/>
                </a:lnTo>
                <a:lnTo>
                  <a:pt x="22" y="246"/>
                </a:lnTo>
                <a:lnTo>
                  <a:pt x="23" y="227"/>
                </a:lnTo>
                <a:lnTo>
                  <a:pt x="26" y="205"/>
                </a:lnTo>
                <a:lnTo>
                  <a:pt x="33" y="182"/>
                </a:lnTo>
                <a:lnTo>
                  <a:pt x="40" y="156"/>
                </a:lnTo>
                <a:lnTo>
                  <a:pt x="50" y="131"/>
                </a:lnTo>
                <a:lnTo>
                  <a:pt x="60" y="107"/>
                </a:lnTo>
                <a:lnTo>
                  <a:pt x="71" y="86"/>
                </a:lnTo>
                <a:lnTo>
                  <a:pt x="84" y="67"/>
                </a:lnTo>
                <a:lnTo>
                  <a:pt x="83" y="80"/>
                </a:lnTo>
                <a:lnTo>
                  <a:pt x="79" y="97"/>
                </a:lnTo>
                <a:lnTo>
                  <a:pt x="74" y="117"/>
                </a:lnTo>
                <a:lnTo>
                  <a:pt x="68" y="140"/>
                </a:lnTo>
                <a:lnTo>
                  <a:pt x="55" y="184"/>
                </a:lnTo>
                <a:lnTo>
                  <a:pt x="52" y="202"/>
                </a:lnTo>
                <a:lnTo>
                  <a:pt x="51" y="217"/>
                </a:lnTo>
                <a:lnTo>
                  <a:pt x="53" y="231"/>
                </a:lnTo>
                <a:lnTo>
                  <a:pt x="57" y="245"/>
                </a:lnTo>
                <a:lnTo>
                  <a:pt x="64" y="256"/>
                </a:lnTo>
                <a:lnTo>
                  <a:pt x="70" y="260"/>
                </a:lnTo>
                <a:lnTo>
                  <a:pt x="75" y="261"/>
                </a:lnTo>
                <a:lnTo>
                  <a:pt x="84" y="258"/>
                </a:lnTo>
                <a:lnTo>
                  <a:pt x="91" y="249"/>
                </a:lnTo>
                <a:lnTo>
                  <a:pt x="100" y="234"/>
                </a:lnTo>
                <a:lnTo>
                  <a:pt x="109" y="212"/>
                </a:lnTo>
                <a:lnTo>
                  <a:pt x="112" y="217"/>
                </a:lnTo>
                <a:lnTo>
                  <a:pt x="116" y="225"/>
                </a:lnTo>
                <a:lnTo>
                  <a:pt x="117" y="242"/>
                </a:lnTo>
                <a:lnTo>
                  <a:pt x="117" y="259"/>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SA"/>
          </a:p>
        </p:txBody>
      </p:sp>
    </p:spTree>
    <p:extLst>
      <p:ext uri="{BB962C8B-B14F-4D97-AF65-F5344CB8AC3E}">
        <p14:creationId xmlns:p14="http://schemas.microsoft.com/office/powerpoint/2010/main" val="19023493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algn="just">
              <a:lnSpc>
                <a:spcPct val="150000"/>
              </a:lnSpc>
            </a:pPr>
            <a:r>
              <a:rPr lang="ar-SA" b="1" dirty="0" smtClean="0"/>
              <a:t>	مما </a:t>
            </a:r>
            <a:r>
              <a:rPr lang="ar-SA" b="1" dirty="0"/>
              <a:t>لا شك فيه أن محور النشاط الإنساني في مجمله هو </a:t>
            </a:r>
            <a:r>
              <a:rPr lang="ar-SA" b="1" dirty="0">
                <a:solidFill>
                  <a:srgbClr val="FF0000"/>
                </a:solidFill>
              </a:rPr>
              <a:t>عملية صنع القرارات </a:t>
            </a:r>
            <a:r>
              <a:rPr lang="ar-SA" b="1" dirty="0"/>
              <a:t>وبشكل يومي. </a:t>
            </a:r>
          </a:p>
          <a:p>
            <a:pPr algn="just">
              <a:lnSpc>
                <a:spcPct val="150000"/>
              </a:lnSpc>
            </a:pPr>
            <a:r>
              <a:rPr lang="ar-SA" b="1" dirty="0" smtClean="0"/>
              <a:t>	ومن </a:t>
            </a:r>
            <a:r>
              <a:rPr lang="ar-SA" b="1" dirty="0"/>
              <a:t>أجل </a:t>
            </a:r>
            <a:r>
              <a:rPr lang="ar-SA" b="1" dirty="0">
                <a:solidFill>
                  <a:srgbClr val="FF0000"/>
                </a:solidFill>
              </a:rPr>
              <a:t>حل المشاكل التي تواجه المنشآت </a:t>
            </a:r>
            <a:r>
              <a:rPr lang="ar-SA" b="1" dirty="0"/>
              <a:t>في وقتنا الحاضر، فمن الضروري </a:t>
            </a:r>
            <a:r>
              <a:rPr lang="ar-SA" b="1" dirty="0">
                <a:solidFill>
                  <a:srgbClr val="FF0000"/>
                </a:solidFill>
              </a:rPr>
              <a:t>التوصل إلى قرارات ناجحة </a:t>
            </a:r>
            <a:r>
              <a:rPr lang="ar-SA" b="1" dirty="0"/>
              <a:t>تحقق الهدف أو الأهداف المرجوة منها. ولكي يتم مساعدة المديرين على ذلك ، فإنه يتم الاستعانة بالعديد من </a:t>
            </a:r>
            <a:r>
              <a:rPr lang="ar-SA" b="1" dirty="0">
                <a:solidFill>
                  <a:srgbClr val="FF0000"/>
                </a:solidFill>
              </a:rPr>
              <a:t>الأدوات والأساليب </a:t>
            </a:r>
            <a:r>
              <a:rPr lang="ar-SA" b="1" dirty="0"/>
              <a:t>التي يقدمها </a:t>
            </a:r>
            <a:r>
              <a:rPr lang="ar-SA" b="1" dirty="0">
                <a:solidFill>
                  <a:srgbClr val="002060"/>
                </a:solidFill>
              </a:rPr>
              <a:t>(علم الإدارة)</a:t>
            </a:r>
            <a:r>
              <a:rPr lang="ar-SA" b="1" dirty="0"/>
              <a:t>.</a:t>
            </a:r>
          </a:p>
          <a:p>
            <a:endParaRPr lang="ar-SA" dirty="0"/>
          </a:p>
        </p:txBody>
      </p:sp>
      <p:sp>
        <p:nvSpPr>
          <p:cNvPr id="3" name="Title 1"/>
          <p:cNvSpPr txBox="1">
            <a:spLocks/>
          </p:cNvSpPr>
          <p:nvPr/>
        </p:nvSpPr>
        <p:spPr>
          <a:xfrm>
            <a:off x="1143000" y="137319"/>
            <a:ext cx="9259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المحاضرة </a:t>
            </a:r>
            <a:r>
              <a:rPr lang="ar-SA" sz="2000" dirty="0">
                <a:solidFill>
                  <a:schemeClr val="accent1">
                    <a:lumMod val="75000"/>
                  </a:schemeClr>
                </a:solidFill>
              </a:rPr>
              <a:t>التمهيدية</a:t>
            </a:r>
            <a:endParaRPr lang="en-US" sz="2000" dirty="0">
              <a:solidFill>
                <a:schemeClr val="accent1">
                  <a:lumMod val="75000"/>
                </a:schemeClr>
              </a:solidFill>
            </a:endParaRPr>
          </a:p>
        </p:txBody>
      </p:sp>
      <p:sp>
        <p:nvSpPr>
          <p:cNvPr id="4" name="Text Box 2"/>
          <p:cNvSpPr txBox="1">
            <a:spLocks noChangeArrowheads="1"/>
          </p:cNvSpPr>
          <p:nvPr/>
        </p:nvSpPr>
        <p:spPr bwMode="auto">
          <a:xfrm>
            <a:off x="8256589" y="908050"/>
            <a:ext cx="2363787"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u="sng" dirty="0">
                <a:solidFill>
                  <a:srgbClr val="C00000"/>
                </a:solidFill>
                <a:latin typeface="Arial" panose="020B0604020202020204" pitchFamily="34" charset="0"/>
                <a:cs typeface="Traditional Arabic" panose="02020603050405020304" pitchFamily="18" charset="-78"/>
              </a:rPr>
              <a:t>(</a:t>
            </a:r>
            <a:r>
              <a:rPr lang="en-US" altLang="en-US" sz="2200" b="1" u="sng" dirty="0">
                <a:solidFill>
                  <a:srgbClr val="C00000"/>
                </a:solidFill>
                <a:latin typeface="Arial" panose="020B0604020202020204" pitchFamily="34" charset="0"/>
                <a:cs typeface="Traditional Arabic" panose="02020603050405020304" pitchFamily="18" charset="-78"/>
              </a:rPr>
              <a:t>2</a:t>
            </a:r>
            <a:r>
              <a:rPr lang="ar-SA" altLang="en-US" b="1" u="sng" dirty="0">
                <a:solidFill>
                  <a:srgbClr val="C00000"/>
                </a:solidFill>
                <a:latin typeface="Arial" panose="020B0604020202020204" pitchFamily="34" charset="0"/>
                <a:cs typeface="Traditional Arabic" panose="02020603050405020304" pitchFamily="18" charset="-78"/>
              </a:rPr>
              <a:t>) </a:t>
            </a:r>
            <a:r>
              <a:rPr lang="ar-SA" altLang="en-US" b="1" u="sng" dirty="0" smtClean="0">
                <a:solidFill>
                  <a:srgbClr val="C00000"/>
                </a:solidFill>
                <a:latin typeface="Arial" panose="020B0604020202020204" pitchFamily="34" charset="0"/>
                <a:cs typeface="Traditional Arabic" panose="02020603050405020304" pitchFamily="18" charset="-78"/>
              </a:rPr>
              <a:t>المقدمة</a:t>
            </a:r>
            <a:endParaRPr lang="en-US" altLang="en-US" b="1" u="sng" dirty="0">
              <a:solidFill>
                <a:srgbClr val="C00000"/>
              </a:solidFill>
              <a:latin typeface="Arial" panose="020B0604020202020204" pitchFamily="34" charset="0"/>
              <a:cs typeface="Traditional Arabic" panose="02020603050405020304" pitchFamily="18" charset="-78"/>
            </a:endParaRPr>
          </a:p>
        </p:txBody>
      </p:sp>
    </p:spTree>
    <p:extLst>
      <p:ext uri="{BB962C8B-B14F-4D97-AF65-F5344CB8AC3E}">
        <p14:creationId xmlns:p14="http://schemas.microsoft.com/office/powerpoint/2010/main" val="4147361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bwMode="auto">
          <a:xfrm>
            <a:off x="6118225" y="6381750"/>
            <a:ext cx="482600" cy="287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986C6315-6224-4019-885B-FF73F5824E41}" type="slidenum">
              <a:rPr lang="ar-SA" altLang="ar-SA" sz="1200">
                <a:solidFill>
                  <a:schemeClr val="bg1"/>
                </a:solidFill>
              </a:rPr>
              <a:pPr eaLnBrk="1" hangingPunct="1">
                <a:spcBef>
                  <a:spcPct val="0"/>
                </a:spcBef>
                <a:buFontTx/>
                <a:buNone/>
              </a:pPr>
              <a:t>5</a:t>
            </a:fld>
            <a:endParaRPr lang="en-US" altLang="ar-SA" sz="1200">
              <a:solidFill>
                <a:schemeClr val="bg1"/>
              </a:solidFill>
            </a:endParaRPr>
          </a:p>
        </p:txBody>
      </p:sp>
      <p:sp>
        <p:nvSpPr>
          <p:cNvPr id="7" name="Text Box 2"/>
          <p:cNvSpPr txBox="1">
            <a:spLocks noChangeArrowheads="1"/>
          </p:cNvSpPr>
          <p:nvPr/>
        </p:nvSpPr>
        <p:spPr bwMode="auto">
          <a:xfrm>
            <a:off x="6756401" y="908050"/>
            <a:ext cx="386397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r>
              <a:rPr lang="en-US" altLang="en-US" sz="2200" b="1" u="sng" dirty="0" smtClean="0">
                <a:solidFill>
                  <a:srgbClr val="C00000"/>
                </a:solidFill>
                <a:latin typeface="Arial" panose="020B0604020202020204" pitchFamily="34" charset="0"/>
                <a:cs typeface="Traditional Arabic" panose="02020603050405020304" pitchFamily="18" charset="-78"/>
              </a:rPr>
              <a:t>4</a:t>
            </a:r>
            <a:r>
              <a:rPr lang="ar-SA" altLang="en-US" b="1" u="sng" dirty="0">
                <a:solidFill>
                  <a:srgbClr val="C00000"/>
                </a:solidFill>
                <a:latin typeface="Arial" panose="020B0604020202020204" pitchFamily="34" charset="0"/>
                <a:cs typeface="Traditional Arabic" panose="02020603050405020304" pitchFamily="18" charset="-78"/>
              </a:rPr>
              <a:t>) ما هو المقصود بعلم الإدارة ؟</a:t>
            </a:r>
          </a:p>
        </p:txBody>
      </p:sp>
      <p:sp>
        <p:nvSpPr>
          <p:cNvPr id="8"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935954055"/>
              </p:ext>
            </p:extLst>
          </p:nvPr>
        </p:nvGraphicFramePr>
        <p:xfrm>
          <a:off x="1651000" y="1700214"/>
          <a:ext cx="8969376" cy="4681536"/>
        </p:xfrm>
        <a:graphic>
          <a:graphicData uri="http://schemas.openxmlformats.org/drawingml/2006/table">
            <a:tbl>
              <a:tblPr/>
              <a:tblGrid>
                <a:gridCol w="8969376"/>
              </a:tblGrid>
              <a:tr h="4681536">
                <a:tc>
                  <a:txBody>
                    <a:bodyPr/>
                    <a:lstStyle/>
                    <a:p>
                      <a:pPr algn="r"/>
                      <a:r>
                        <a:rPr lang="ar-SA" sz="2400" b="1" dirty="0" smtClean="0"/>
                        <a:t>يوجد العديد من التعاريف التي حاولت التعبير عن معنى علم الإدارة ، ومن أهم هذه التعاريف :</a:t>
                      </a:r>
                    </a:p>
                    <a:p>
                      <a:pPr algn="r"/>
                      <a:r>
                        <a:rPr lang="ar-SA" sz="2400" b="1" dirty="0" smtClean="0"/>
                        <a:t>1- علم الإدارة هو عبارة عن </a:t>
                      </a:r>
                      <a:r>
                        <a:rPr lang="ar-SA" sz="2400" b="1" dirty="0" smtClean="0">
                          <a:solidFill>
                            <a:srgbClr val="C00000"/>
                          </a:solidFill>
                        </a:rPr>
                        <a:t>المدخل العلمي لصنع القرار الإداري.</a:t>
                      </a:r>
                    </a:p>
                    <a:p>
                      <a:pPr algn="r"/>
                      <a:r>
                        <a:rPr lang="ar-SA" sz="2400" b="1" dirty="0" smtClean="0"/>
                        <a:t>2- علم الإدارة هو </a:t>
                      </a:r>
                      <a:r>
                        <a:rPr lang="ar-SA" sz="2400" b="1" dirty="0" smtClean="0">
                          <a:solidFill>
                            <a:srgbClr val="002060"/>
                          </a:solidFill>
                        </a:rPr>
                        <a:t>مدخل رشيد ومقنن لحل المشاكل .</a:t>
                      </a:r>
                    </a:p>
                    <a:p>
                      <a:pPr algn="r"/>
                      <a:endParaRPr lang="ar-SA" sz="2400" b="1" dirty="0" smtClean="0">
                        <a:solidFill>
                          <a:srgbClr val="002060"/>
                        </a:solidFill>
                      </a:endParaRPr>
                    </a:p>
                    <a:p>
                      <a:pPr algn="r"/>
                      <a:r>
                        <a:rPr lang="ar-SA" sz="2400" b="1" dirty="0" smtClean="0"/>
                        <a:t>وفي ضوء مثل تلك التعاريف يمكن التركيز على أن علم الإدارة هو أحد مجالات الدراسة التي تتصف بالآتي :</a:t>
                      </a:r>
                    </a:p>
                    <a:p>
                      <a:pPr algn="r"/>
                      <a:r>
                        <a:rPr lang="ar-SA" sz="2400" b="1" dirty="0" smtClean="0"/>
                        <a:t>1- </a:t>
                      </a:r>
                      <a:r>
                        <a:rPr lang="ar-SA" sz="2400" b="1" dirty="0" smtClean="0">
                          <a:solidFill>
                            <a:srgbClr val="FF0000"/>
                          </a:solidFill>
                        </a:rPr>
                        <a:t>مدخل علمي </a:t>
                      </a:r>
                      <a:r>
                        <a:rPr lang="ar-SA" sz="2400" b="1" dirty="0" smtClean="0">
                          <a:solidFill>
                            <a:srgbClr val="002060"/>
                          </a:solidFill>
                        </a:rPr>
                        <a:t>.</a:t>
                      </a:r>
                    </a:p>
                    <a:p>
                      <a:pPr algn="r"/>
                      <a:r>
                        <a:rPr lang="ar-SA" sz="2400" b="1" dirty="0" smtClean="0"/>
                        <a:t>2- </a:t>
                      </a:r>
                      <a:r>
                        <a:rPr lang="ar-SA" sz="2400" b="1" dirty="0" smtClean="0">
                          <a:solidFill>
                            <a:srgbClr val="002060"/>
                          </a:solidFill>
                        </a:rPr>
                        <a:t>مدخل لصنع القرارات .</a:t>
                      </a:r>
                    </a:p>
                    <a:p>
                      <a:pPr algn="r"/>
                      <a:r>
                        <a:rPr lang="ar-SA" sz="2400" b="1" dirty="0" smtClean="0"/>
                        <a:t>3- </a:t>
                      </a:r>
                      <a:r>
                        <a:rPr lang="ar-SA" sz="2400" b="1" dirty="0" smtClean="0">
                          <a:solidFill>
                            <a:srgbClr val="002060"/>
                          </a:solidFill>
                        </a:rPr>
                        <a:t>يعتمد على </a:t>
                      </a:r>
                      <a:r>
                        <a:rPr lang="ar-SA" sz="2400" b="1" dirty="0" smtClean="0">
                          <a:solidFill>
                            <a:srgbClr val="C00000"/>
                          </a:solidFill>
                        </a:rPr>
                        <a:t>تحليل كل من العوامل الكمية وغير الكمية عند حل المشاكل </a:t>
                      </a:r>
                      <a:r>
                        <a:rPr lang="ar-SA" sz="2400" b="1" dirty="0" smtClean="0">
                          <a:solidFill>
                            <a:srgbClr val="002060"/>
                          </a:solidFill>
                        </a:rPr>
                        <a:t>.</a:t>
                      </a:r>
                      <a:endParaRPr lang="en-GB" sz="2400" b="1" dirty="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Tree>
    <p:extLst>
      <p:ext uri="{BB962C8B-B14F-4D97-AF65-F5344CB8AC3E}">
        <p14:creationId xmlns:p14="http://schemas.microsoft.com/office/powerpoint/2010/main" val="33027423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bwMode="auto">
          <a:xfrm>
            <a:off x="6118225" y="6381750"/>
            <a:ext cx="482600" cy="287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986C6315-6224-4019-885B-FF73F5824E41}" type="slidenum">
              <a:rPr lang="ar-SA" altLang="ar-SA" sz="1200">
                <a:solidFill>
                  <a:schemeClr val="bg1"/>
                </a:solidFill>
              </a:rPr>
              <a:pPr eaLnBrk="1" hangingPunct="1">
                <a:spcBef>
                  <a:spcPct val="0"/>
                </a:spcBef>
                <a:buFontTx/>
                <a:buNone/>
              </a:pPr>
              <a:t>6</a:t>
            </a:fld>
            <a:endParaRPr lang="en-US" altLang="ar-SA" sz="1200">
              <a:solidFill>
                <a:schemeClr val="bg1"/>
              </a:solidFill>
            </a:endParaRPr>
          </a:p>
        </p:txBody>
      </p:sp>
      <p:sp>
        <p:nvSpPr>
          <p:cNvPr id="7" name="Text Box 2"/>
          <p:cNvSpPr txBox="1">
            <a:spLocks noChangeArrowheads="1"/>
          </p:cNvSpPr>
          <p:nvPr/>
        </p:nvSpPr>
        <p:spPr bwMode="auto">
          <a:xfrm>
            <a:off x="1651000" y="908050"/>
            <a:ext cx="896937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r>
              <a:rPr lang="en-US" altLang="en-US" sz="2200" b="1" u="sng" dirty="0" smtClean="0">
                <a:solidFill>
                  <a:srgbClr val="C00000"/>
                </a:solidFill>
                <a:latin typeface="Arial" panose="020B0604020202020204" pitchFamily="34" charset="0"/>
                <a:cs typeface="Traditional Arabic" panose="02020603050405020304" pitchFamily="18" charset="-78"/>
              </a:rPr>
              <a:t>5</a:t>
            </a:r>
            <a:r>
              <a:rPr lang="ar-SA" altLang="en-US" b="1" u="sng" dirty="0">
                <a:solidFill>
                  <a:srgbClr val="C00000"/>
                </a:solidFill>
                <a:latin typeface="Arial" panose="020B0604020202020204" pitchFamily="34" charset="0"/>
                <a:cs typeface="Traditional Arabic" panose="02020603050405020304" pitchFamily="18" charset="-78"/>
              </a:rPr>
              <a:t>) المسميات المختلفة المستخدمة للتعبير عن ( علم الإدارة ) :</a:t>
            </a:r>
          </a:p>
        </p:txBody>
      </p:sp>
      <p:sp>
        <p:nvSpPr>
          <p:cNvPr id="8"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523615249"/>
              </p:ext>
            </p:extLst>
          </p:nvPr>
        </p:nvGraphicFramePr>
        <p:xfrm>
          <a:off x="1651000" y="1700214"/>
          <a:ext cx="8969376" cy="4681536"/>
        </p:xfrm>
        <a:graphic>
          <a:graphicData uri="http://schemas.openxmlformats.org/drawingml/2006/table">
            <a:tbl>
              <a:tblPr/>
              <a:tblGrid>
                <a:gridCol w="8969376"/>
              </a:tblGrid>
              <a:tr h="4681536">
                <a:tc>
                  <a:txBody>
                    <a:bodyPr/>
                    <a:lstStyle/>
                    <a:p>
                      <a:pPr algn="r"/>
                      <a:r>
                        <a:rPr lang="ar-SA" sz="2400" b="1" dirty="0" smtClean="0"/>
                        <a:t>أدى ظهور </a:t>
                      </a:r>
                      <a:r>
                        <a:rPr lang="ar-SA" sz="2400" b="1" dirty="0" smtClean="0">
                          <a:solidFill>
                            <a:srgbClr val="C00000"/>
                          </a:solidFill>
                        </a:rPr>
                        <a:t>الثورة الصناعية </a:t>
                      </a:r>
                      <a:r>
                        <a:rPr lang="ar-SA" sz="2400" b="1" dirty="0" smtClean="0"/>
                        <a:t>منذ </a:t>
                      </a:r>
                      <a:r>
                        <a:rPr lang="ar-SA" sz="2400" b="1" dirty="0" smtClean="0">
                          <a:solidFill>
                            <a:srgbClr val="C00000"/>
                          </a:solidFill>
                        </a:rPr>
                        <a:t>القرن التاسع عشر </a:t>
                      </a:r>
                      <a:r>
                        <a:rPr lang="ar-SA" sz="2400" b="1" dirty="0" smtClean="0"/>
                        <a:t>إلى حدوث تغير في الحياة الصناعية الحديثة حيث ترتب عليها قيام المصانع الكبيرة ذات الإنتاج كبير المدى ومن ثم بروز الحاجة إلى إدارتها بفعالية وكفاءة معا . </a:t>
                      </a:r>
                    </a:p>
                    <a:p>
                      <a:pPr algn="r"/>
                      <a:r>
                        <a:rPr lang="ar-SA" sz="2400" b="1" dirty="0" smtClean="0"/>
                        <a:t>ومع نشر </a:t>
                      </a:r>
                      <a:r>
                        <a:rPr lang="ar-SA" sz="2400" b="1" dirty="0" smtClean="0">
                          <a:solidFill>
                            <a:srgbClr val="C00000"/>
                          </a:solidFill>
                        </a:rPr>
                        <a:t>«مبادئ الإدارة العلمية» </a:t>
                      </a:r>
                      <a:r>
                        <a:rPr lang="ar-SA" sz="2400" b="1" dirty="0" smtClean="0"/>
                        <a:t>في 1911 بواسطة </a:t>
                      </a:r>
                      <a:r>
                        <a:rPr lang="ar-SA" sz="2400" b="1" dirty="0" smtClean="0">
                          <a:solidFill>
                            <a:srgbClr val="C00000"/>
                          </a:solidFill>
                        </a:rPr>
                        <a:t>فردريك تايلور </a:t>
                      </a:r>
                      <a:r>
                        <a:rPr lang="ar-SA" sz="2400" b="1" dirty="0" smtClean="0"/>
                        <a:t>بدأ مجال علم الإدارة في الظهور تحت مظلة العديد من المسميات مثل : </a:t>
                      </a:r>
                    </a:p>
                    <a:p>
                      <a:pPr algn="ctr"/>
                      <a:endParaRPr lang="ar-SA" sz="2400" b="1" dirty="0" smtClean="0"/>
                    </a:p>
                    <a:p>
                      <a:pPr algn="ctr"/>
                      <a:r>
                        <a:rPr lang="ar-SA" sz="2400" b="1" dirty="0" smtClean="0"/>
                        <a:t>1- </a:t>
                      </a:r>
                      <a:r>
                        <a:rPr lang="ar-SA" sz="2400" b="1" dirty="0" smtClean="0">
                          <a:solidFill>
                            <a:srgbClr val="002060"/>
                          </a:solidFill>
                        </a:rPr>
                        <a:t>بحوث العمليات .</a:t>
                      </a:r>
                    </a:p>
                    <a:p>
                      <a:pPr algn="ctr"/>
                      <a:r>
                        <a:rPr lang="ar-SA" sz="2400" b="1" dirty="0" smtClean="0"/>
                        <a:t>2- </a:t>
                      </a:r>
                      <a:r>
                        <a:rPr lang="ar-SA" sz="2400" b="1" dirty="0" smtClean="0">
                          <a:solidFill>
                            <a:srgbClr val="002060"/>
                          </a:solidFill>
                        </a:rPr>
                        <a:t>علم القرار .</a:t>
                      </a:r>
                    </a:p>
                    <a:p>
                      <a:pPr algn="ctr"/>
                      <a:r>
                        <a:rPr lang="ar-SA" sz="2400" b="1" dirty="0" smtClean="0"/>
                        <a:t>3- </a:t>
                      </a:r>
                      <a:r>
                        <a:rPr lang="ar-SA" sz="2400" b="1" dirty="0" smtClean="0">
                          <a:solidFill>
                            <a:srgbClr val="002060"/>
                          </a:solidFill>
                        </a:rPr>
                        <a:t>علم النجاح .</a:t>
                      </a:r>
                    </a:p>
                    <a:p>
                      <a:pPr algn="ctr"/>
                      <a:r>
                        <a:rPr lang="ar-SA" sz="2400" b="1" dirty="0" smtClean="0"/>
                        <a:t>4- </a:t>
                      </a:r>
                      <a:r>
                        <a:rPr lang="ar-SA" sz="2400" b="1" dirty="0" smtClean="0">
                          <a:solidFill>
                            <a:srgbClr val="002060"/>
                          </a:solidFill>
                        </a:rPr>
                        <a:t>التحليل الكمي في مجال الأعمال .</a:t>
                      </a:r>
                      <a:endParaRPr lang="en-GB" sz="2400" b="1" dirty="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Tree>
    <p:extLst>
      <p:ext uri="{BB962C8B-B14F-4D97-AF65-F5344CB8AC3E}">
        <p14:creationId xmlns:p14="http://schemas.microsoft.com/office/powerpoint/2010/main" val="15463452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bwMode="auto">
          <a:xfrm>
            <a:off x="6118225" y="6381750"/>
            <a:ext cx="482600" cy="287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986C6315-6224-4019-885B-FF73F5824E41}" type="slidenum">
              <a:rPr lang="ar-SA" altLang="ar-SA" sz="1200">
                <a:solidFill>
                  <a:schemeClr val="bg1"/>
                </a:solidFill>
              </a:rPr>
              <a:pPr eaLnBrk="1" hangingPunct="1">
                <a:spcBef>
                  <a:spcPct val="0"/>
                </a:spcBef>
                <a:buFontTx/>
                <a:buNone/>
              </a:pPr>
              <a:t>7</a:t>
            </a:fld>
            <a:endParaRPr lang="en-US" altLang="ar-SA" sz="1200">
              <a:solidFill>
                <a:schemeClr val="bg1"/>
              </a:solidFill>
            </a:endParaRPr>
          </a:p>
        </p:txBody>
      </p:sp>
      <p:sp>
        <p:nvSpPr>
          <p:cNvPr id="7" name="Text Box 2"/>
          <p:cNvSpPr txBox="1">
            <a:spLocks noChangeArrowheads="1"/>
          </p:cNvSpPr>
          <p:nvPr/>
        </p:nvSpPr>
        <p:spPr bwMode="auto">
          <a:xfrm>
            <a:off x="1651000" y="908050"/>
            <a:ext cx="8969377"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r>
              <a:rPr lang="en-US" altLang="en-US" sz="2200" b="1" u="sng" dirty="0" smtClean="0">
                <a:solidFill>
                  <a:srgbClr val="C00000"/>
                </a:solidFill>
                <a:latin typeface="Arial" panose="020B0604020202020204" pitchFamily="34" charset="0"/>
                <a:cs typeface="Traditional Arabic" panose="02020603050405020304" pitchFamily="18" charset="-78"/>
              </a:rPr>
              <a:t>6</a:t>
            </a:r>
            <a:r>
              <a:rPr lang="ar-SA" altLang="en-US" b="1" u="sng" dirty="0" smtClean="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علـــــم الإدارة كعمليـــــة:</a:t>
            </a: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p:txBody>
      </p:sp>
      <p:sp>
        <p:nvSpPr>
          <p:cNvPr id="8"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811864442"/>
              </p:ext>
            </p:extLst>
          </p:nvPr>
        </p:nvGraphicFramePr>
        <p:xfrm>
          <a:off x="1651000" y="1700214"/>
          <a:ext cx="8969376" cy="4681536"/>
        </p:xfrm>
        <a:graphic>
          <a:graphicData uri="http://schemas.openxmlformats.org/drawingml/2006/table">
            <a:tbl>
              <a:tblPr/>
              <a:tblGrid>
                <a:gridCol w="8969376"/>
              </a:tblGrid>
              <a:tr h="4681536">
                <a:tc>
                  <a:txBody>
                    <a:bodyPr/>
                    <a:lstStyle/>
                    <a:p>
                      <a:endParaRPr lang="ar-SA" sz="2000" dirty="0" smtClean="0"/>
                    </a:p>
                    <a:p>
                      <a:pPr algn="r"/>
                      <a:r>
                        <a:rPr lang="ar-SA" sz="2800" dirty="0" smtClean="0"/>
                        <a:t>يمكن النظر إلى </a:t>
                      </a:r>
                      <a:r>
                        <a:rPr lang="ar-SA" sz="2800" b="1" u="sng" dirty="0" smtClean="0">
                          <a:solidFill>
                            <a:srgbClr val="FF0000"/>
                          </a:solidFill>
                        </a:rPr>
                        <a:t>علم الادارة </a:t>
                      </a:r>
                      <a:r>
                        <a:rPr lang="ar-SA" sz="2800" dirty="0" smtClean="0"/>
                        <a:t>باعتباره </a:t>
                      </a:r>
                      <a:r>
                        <a:rPr lang="ar-SA" sz="3200" u="sng" dirty="0" smtClean="0">
                          <a:solidFill>
                            <a:srgbClr val="C00000"/>
                          </a:solidFill>
                        </a:rPr>
                        <a:t>عملية</a:t>
                      </a:r>
                      <a:r>
                        <a:rPr lang="ar-SA" sz="3200" dirty="0" smtClean="0"/>
                        <a:t> </a:t>
                      </a:r>
                      <a:r>
                        <a:rPr lang="ar-SA" sz="2800" dirty="0" smtClean="0"/>
                        <a:t>تتكون من عدة خطوات كالتالي:</a:t>
                      </a:r>
                    </a:p>
                    <a:p>
                      <a:pPr algn="r"/>
                      <a:endParaRPr lang="ar-SA" sz="2000" dirty="0" smtClean="0"/>
                    </a:p>
                    <a:p>
                      <a:pPr algn="r"/>
                      <a:r>
                        <a:rPr lang="ar-SA" sz="2400" dirty="0" smtClean="0"/>
                        <a:t>1. تنمية </a:t>
                      </a:r>
                      <a:r>
                        <a:rPr lang="ar-SA" sz="2400" dirty="0" smtClean="0">
                          <a:solidFill>
                            <a:srgbClr val="FF0000"/>
                          </a:solidFill>
                        </a:rPr>
                        <a:t>النماذج الرياضية المعبرة عن المواقف المعقدة</a:t>
                      </a:r>
                      <a:r>
                        <a:rPr lang="ar-SA" sz="2400" dirty="0" smtClean="0"/>
                        <a:t>.</a:t>
                      </a:r>
                    </a:p>
                    <a:p>
                      <a:pPr algn="r"/>
                      <a:endParaRPr lang="ar-SA" sz="2400" dirty="0" smtClean="0"/>
                    </a:p>
                    <a:p>
                      <a:pPr algn="r"/>
                      <a:r>
                        <a:rPr lang="ar-SA" sz="2400" dirty="0" smtClean="0"/>
                        <a:t>2. استخدام </a:t>
                      </a:r>
                      <a:r>
                        <a:rPr lang="ar-SA" sz="2400" dirty="0" smtClean="0">
                          <a:solidFill>
                            <a:schemeClr val="accent6">
                              <a:lumMod val="75000"/>
                            </a:schemeClr>
                          </a:solidFill>
                        </a:rPr>
                        <a:t>أساليب الحل بغرض تحليل تلك النماذج</a:t>
                      </a:r>
                      <a:r>
                        <a:rPr lang="ar-SA" sz="2400" dirty="0" smtClean="0"/>
                        <a:t>.</a:t>
                      </a:r>
                    </a:p>
                    <a:p>
                      <a:pPr algn="r"/>
                      <a:endParaRPr lang="ar-SA" sz="2400" dirty="0" smtClean="0"/>
                    </a:p>
                    <a:p>
                      <a:pPr algn="r"/>
                      <a:r>
                        <a:rPr lang="ar-SA" sz="2400" dirty="0" smtClean="0"/>
                        <a:t>3. استخدام </a:t>
                      </a:r>
                      <a:r>
                        <a:rPr lang="ar-SA" sz="2400" dirty="0" smtClean="0">
                          <a:solidFill>
                            <a:srgbClr val="00B050"/>
                          </a:solidFill>
                        </a:rPr>
                        <a:t>البرامج الحسابية بغرض أداء العمليات الحسابية الضرورية لحل النماذج</a:t>
                      </a:r>
                      <a:r>
                        <a:rPr lang="ar-SA" sz="2400" dirty="0" smtClean="0"/>
                        <a:t>.</a:t>
                      </a:r>
                    </a:p>
                    <a:p>
                      <a:pPr algn="r"/>
                      <a:endParaRPr lang="ar-SA" sz="2400" dirty="0" smtClean="0"/>
                    </a:p>
                    <a:p>
                      <a:pPr algn="r"/>
                      <a:r>
                        <a:rPr lang="ar-SA" sz="2400" dirty="0" smtClean="0"/>
                        <a:t>4. </a:t>
                      </a:r>
                      <a:r>
                        <a:rPr lang="ar-SA" sz="2400" dirty="0" smtClean="0">
                          <a:solidFill>
                            <a:srgbClr val="0070C0"/>
                          </a:solidFill>
                        </a:rPr>
                        <a:t>تحــــليل النتائج المستخلصة من الحاسب الآلي بغرض التوصية بمجموعه التصرفات الملائمة.</a:t>
                      </a:r>
                    </a:p>
                    <a:p>
                      <a:pPr algn="r"/>
                      <a:endParaRPr lang="en-GB" sz="2400" b="1" dirty="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Tree>
    <p:extLst>
      <p:ext uri="{BB962C8B-B14F-4D97-AF65-F5344CB8AC3E}">
        <p14:creationId xmlns:p14="http://schemas.microsoft.com/office/powerpoint/2010/main" val="16614108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bwMode="auto">
          <a:xfrm>
            <a:off x="6118225" y="6381750"/>
            <a:ext cx="482600" cy="287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986C6315-6224-4019-885B-FF73F5824E41}" type="slidenum">
              <a:rPr lang="ar-SA" altLang="ar-SA" sz="1200">
                <a:solidFill>
                  <a:schemeClr val="bg1"/>
                </a:solidFill>
              </a:rPr>
              <a:pPr eaLnBrk="1" hangingPunct="1">
                <a:spcBef>
                  <a:spcPct val="0"/>
                </a:spcBef>
                <a:buFontTx/>
                <a:buNone/>
              </a:pPr>
              <a:t>8</a:t>
            </a:fld>
            <a:endParaRPr lang="en-US" altLang="ar-SA" sz="1200">
              <a:solidFill>
                <a:schemeClr val="bg1"/>
              </a:solidFill>
            </a:endParaRPr>
          </a:p>
        </p:txBody>
      </p:sp>
      <p:sp>
        <p:nvSpPr>
          <p:cNvPr id="7" name="Text Box 2"/>
          <p:cNvSpPr txBox="1">
            <a:spLocks noChangeArrowheads="1"/>
          </p:cNvSpPr>
          <p:nvPr/>
        </p:nvSpPr>
        <p:spPr bwMode="auto">
          <a:xfrm>
            <a:off x="1651000" y="908050"/>
            <a:ext cx="8969377"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r>
              <a:rPr lang="en-US" altLang="en-US" sz="2200" b="1" u="sng" dirty="0" smtClean="0">
                <a:solidFill>
                  <a:srgbClr val="C00000"/>
                </a:solidFill>
                <a:latin typeface="Arial" panose="020B0604020202020204" pitchFamily="34" charset="0"/>
                <a:cs typeface="Traditional Arabic" panose="02020603050405020304" pitchFamily="18" charset="-78"/>
              </a:rPr>
              <a:t>7</a:t>
            </a:r>
            <a:r>
              <a:rPr lang="ar-SA" altLang="en-US" b="1" u="sng" dirty="0" smtClean="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مدخل التحليل الكمــــي:</a:t>
            </a: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p:txBody>
      </p:sp>
      <p:sp>
        <p:nvSpPr>
          <p:cNvPr id="8"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110736049"/>
              </p:ext>
            </p:extLst>
          </p:nvPr>
        </p:nvGraphicFramePr>
        <p:xfrm>
          <a:off x="1828800" y="1700214"/>
          <a:ext cx="8791576" cy="4854448"/>
        </p:xfrm>
        <a:graphic>
          <a:graphicData uri="http://schemas.openxmlformats.org/drawingml/2006/table">
            <a:tbl>
              <a:tblPr/>
              <a:tblGrid>
                <a:gridCol w="8791576"/>
              </a:tblGrid>
              <a:tr h="4840286">
                <a:tc>
                  <a:txBody>
                    <a:bodyPr/>
                    <a:lstStyle/>
                    <a:p>
                      <a:pPr marL="0" marR="0" lvl="0" indent="-91440" algn="r" defTabSz="914400" rtl="1" eaLnBrk="1" fontAlgn="auto" latinLnBrk="0" hangingPunct="1">
                        <a:lnSpc>
                          <a:spcPct val="90000"/>
                        </a:lnSpc>
                        <a:spcBef>
                          <a:spcPts val="1200"/>
                        </a:spcBef>
                        <a:spcAft>
                          <a:spcPts val="200"/>
                        </a:spcAft>
                        <a:buClr>
                          <a:srgbClr val="99CB38"/>
                        </a:buClr>
                        <a:buSzPct val="100000"/>
                        <a:buFont typeface="Calibri" panose="020F0502020204030204" pitchFamily="34" charset="0"/>
                        <a:buChar char=" "/>
                        <a:tabLst/>
                        <a:defRPr/>
                      </a:pPr>
                      <a:r>
                        <a:rPr lang="ar-SA" sz="2400" kern="1200" noProof="0" dirty="0" smtClean="0">
                          <a:solidFill>
                            <a:schemeClr val="tx1"/>
                          </a:solidFill>
                          <a:latin typeface="+mn-lt"/>
                          <a:ea typeface="+mn-ea"/>
                          <a:cs typeface="+mn-cs"/>
                        </a:rPr>
                        <a:t>يعتمد علم الادارة على مدخل التحليل الكمي عند تحليل المشاكل, ويتكون هذا المدخل من عدة خطوات وهي:</a:t>
                      </a:r>
                    </a:p>
                    <a:p>
                      <a:pPr marL="0" marR="0" lvl="0" indent="-457200" algn="r" defTabSz="914400" rtl="1" eaLnBrk="1" fontAlgn="auto" latinLnBrk="0" hangingPunct="1">
                        <a:lnSpc>
                          <a:spcPct val="100000"/>
                        </a:lnSpc>
                        <a:spcBef>
                          <a:spcPts val="1200"/>
                        </a:spcBef>
                        <a:spcAft>
                          <a:spcPts val="200"/>
                        </a:spcAft>
                        <a:buClr>
                          <a:srgbClr val="99CB38"/>
                        </a:buClr>
                        <a:buSzPct val="100000"/>
                        <a:buFont typeface="+mj-lt"/>
                        <a:buAutoNum type="arabicPeriod"/>
                        <a:tabLst/>
                        <a:defRPr/>
                      </a:pPr>
                      <a:r>
                        <a:rPr lang="ar-SA" sz="2400" kern="1200" noProof="0" dirty="0" smtClean="0">
                          <a:solidFill>
                            <a:schemeClr val="tx1"/>
                          </a:solidFill>
                          <a:latin typeface="+mn-lt"/>
                          <a:ea typeface="+mn-ea"/>
                          <a:cs typeface="+mn-cs"/>
                        </a:rPr>
                        <a:t>تعريف وتحديد المشكلة</a:t>
                      </a:r>
                    </a:p>
                    <a:p>
                      <a:pPr marL="0" marR="0" lvl="0" indent="-457200" algn="r" defTabSz="914400" rtl="1" eaLnBrk="1" fontAlgn="auto" latinLnBrk="0" hangingPunct="1">
                        <a:lnSpc>
                          <a:spcPct val="100000"/>
                        </a:lnSpc>
                        <a:spcBef>
                          <a:spcPts val="1200"/>
                        </a:spcBef>
                        <a:spcAft>
                          <a:spcPts val="200"/>
                        </a:spcAft>
                        <a:buClr>
                          <a:srgbClr val="99CB38"/>
                        </a:buClr>
                        <a:buSzPct val="100000"/>
                        <a:buFont typeface="+mj-lt"/>
                        <a:buAutoNum type="arabicPeriod"/>
                        <a:tabLst/>
                        <a:defRPr/>
                      </a:pPr>
                      <a:r>
                        <a:rPr lang="ar-SA" sz="2400" kern="1200" noProof="0" dirty="0" smtClean="0">
                          <a:solidFill>
                            <a:schemeClr val="tx1"/>
                          </a:solidFill>
                          <a:latin typeface="+mn-lt"/>
                          <a:ea typeface="+mn-ea"/>
                          <a:cs typeface="+mn-cs"/>
                        </a:rPr>
                        <a:t>إعداد النــــــموذج</a:t>
                      </a:r>
                    </a:p>
                    <a:p>
                      <a:pPr marL="0" marR="0" lvl="0" indent="-457200" algn="r" defTabSz="914400" rtl="1" eaLnBrk="1" fontAlgn="auto" latinLnBrk="0" hangingPunct="1">
                        <a:lnSpc>
                          <a:spcPct val="100000"/>
                        </a:lnSpc>
                        <a:spcBef>
                          <a:spcPts val="1200"/>
                        </a:spcBef>
                        <a:spcAft>
                          <a:spcPts val="200"/>
                        </a:spcAft>
                        <a:buClr>
                          <a:srgbClr val="99CB38"/>
                        </a:buClr>
                        <a:buSzPct val="100000"/>
                        <a:buFont typeface="+mj-lt"/>
                        <a:buAutoNum type="arabicPeriod"/>
                        <a:tabLst/>
                        <a:defRPr/>
                      </a:pPr>
                      <a:r>
                        <a:rPr lang="ar-SA" sz="2400" kern="1200" noProof="0" dirty="0" smtClean="0">
                          <a:solidFill>
                            <a:schemeClr val="tx1"/>
                          </a:solidFill>
                          <a:latin typeface="+mn-lt"/>
                          <a:ea typeface="+mn-ea"/>
                          <a:cs typeface="+mn-cs"/>
                        </a:rPr>
                        <a:t>الحصول على البيانات</a:t>
                      </a:r>
                    </a:p>
                    <a:p>
                      <a:pPr marL="0" marR="0" lvl="0" indent="-457200" algn="r" defTabSz="914400" rtl="1" eaLnBrk="1" fontAlgn="auto" latinLnBrk="0" hangingPunct="1">
                        <a:lnSpc>
                          <a:spcPct val="100000"/>
                        </a:lnSpc>
                        <a:spcBef>
                          <a:spcPts val="1200"/>
                        </a:spcBef>
                        <a:spcAft>
                          <a:spcPts val="200"/>
                        </a:spcAft>
                        <a:buClr>
                          <a:srgbClr val="99CB38"/>
                        </a:buClr>
                        <a:buSzPct val="100000"/>
                        <a:buFont typeface="+mj-lt"/>
                        <a:buAutoNum type="arabicPeriod"/>
                        <a:tabLst/>
                        <a:defRPr/>
                      </a:pPr>
                      <a:r>
                        <a:rPr lang="ar-SA" sz="2400" kern="1200" noProof="0" dirty="0" smtClean="0">
                          <a:solidFill>
                            <a:schemeClr val="tx1"/>
                          </a:solidFill>
                          <a:latin typeface="+mn-lt"/>
                          <a:ea typeface="+mn-ea"/>
                          <a:cs typeface="+mn-cs"/>
                        </a:rPr>
                        <a:t>تقديم الحل</a:t>
                      </a:r>
                    </a:p>
                    <a:p>
                      <a:pPr marL="0" marR="0" lvl="0" indent="-457200" algn="r" defTabSz="914400" rtl="1" eaLnBrk="1" fontAlgn="auto" latinLnBrk="0" hangingPunct="1">
                        <a:lnSpc>
                          <a:spcPct val="100000"/>
                        </a:lnSpc>
                        <a:spcBef>
                          <a:spcPts val="1200"/>
                        </a:spcBef>
                        <a:spcAft>
                          <a:spcPts val="200"/>
                        </a:spcAft>
                        <a:buClr>
                          <a:srgbClr val="99CB38"/>
                        </a:buClr>
                        <a:buSzPct val="100000"/>
                        <a:buFont typeface="+mj-lt"/>
                        <a:buAutoNum type="arabicPeriod"/>
                        <a:tabLst/>
                        <a:defRPr/>
                      </a:pPr>
                      <a:r>
                        <a:rPr lang="ar-SA" sz="2400" kern="1200" noProof="0" dirty="0" smtClean="0">
                          <a:solidFill>
                            <a:schemeClr val="tx1"/>
                          </a:solidFill>
                          <a:latin typeface="+mn-lt"/>
                          <a:ea typeface="+mn-ea"/>
                          <a:cs typeface="+mn-cs"/>
                        </a:rPr>
                        <a:t>اختبار الحــــل</a:t>
                      </a:r>
                    </a:p>
                    <a:p>
                      <a:pPr marL="0" marR="0" lvl="0" indent="-457200" algn="r" defTabSz="914400" rtl="1" eaLnBrk="1" fontAlgn="auto" latinLnBrk="0" hangingPunct="1">
                        <a:lnSpc>
                          <a:spcPct val="100000"/>
                        </a:lnSpc>
                        <a:spcBef>
                          <a:spcPts val="1200"/>
                        </a:spcBef>
                        <a:spcAft>
                          <a:spcPts val="200"/>
                        </a:spcAft>
                        <a:buClr>
                          <a:srgbClr val="99CB38"/>
                        </a:buClr>
                        <a:buSzPct val="100000"/>
                        <a:buFont typeface="+mj-lt"/>
                        <a:buAutoNum type="arabicPeriod"/>
                        <a:tabLst/>
                        <a:defRPr/>
                      </a:pPr>
                      <a:r>
                        <a:rPr lang="ar-SA" sz="2400" kern="1200" noProof="0" dirty="0" smtClean="0">
                          <a:solidFill>
                            <a:schemeClr val="tx1"/>
                          </a:solidFill>
                          <a:latin typeface="+mn-lt"/>
                          <a:ea typeface="+mn-ea"/>
                          <a:cs typeface="+mn-cs"/>
                        </a:rPr>
                        <a:t>تحليل النتائــــج</a:t>
                      </a:r>
                    </a:p>
                    <a:p>
                      <a:pPr marL="0" marR="0" lvl="0" indent="-457200" algn="r" defTabSz="914400" rtl="1" eaLnBrk="1" fontAlgn="auto" latinLnBrk="0" hangingPunct="1">
                        <a:lnSpc>
                          <a:spcPct val="100000"/>
                        </a:lnSpc>
                        <a:spcBef>
                          <a:spcPts val="1200"/>
                        </a:spcBef>
                        <a:spcAft>
                          <a:spcPts val="200"/>
                        </a:spcAft>
                        <a:buClr>
                          <a:srgbClr val="99CB38"/>
                        </a:buClr>
                        <a:buSzPct val="100000"/>
                        <a:buFont typeface="+mj-lt"/>
                        <a:buAutoNum type="arabicPeriod"/>
                        <a:tabLst/>
                        <a:defRPr/>
                      </a:pPr>
                      <a:r>
                        <a:rPr lang="ar-SA" sz="2400" kern="1200" noProof="0" dirty="0" smtClean="0">
                          <a:solidFill>
                            <a:schemeClr val="tx1"/>
                          </a:solidFill>
                          <a:latin typeface="+mn-lt"/>
                          <a:ea typeface="+mn-ea"/>
                          <a:cs typeface="+mn-cs"/>
                        </a:rPr>
                        <a:t>تنفـــيذ النتائج</a:t>
                      </a:r>
                    </a:p>
                    <a:p>
                      <a:pPr algn="r"/>
                      <a:endParaRPr lang="en-GB" sz="2400" b="1" dirty="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Tree>
    <p:extLst>
      <p:ext uri="{BB962C8B-B14F-4D97-AF65-F5344CB8AC3E}">
        <p14:creationId xmlns:p14="http://schemas.microsoft.com/office/powerpoint/2010/main" val="11167289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bwMode="auto">
          <a:xfrm>
            <a:off x="6118225" y="6381750"/>
            <a:ext cx="482600" cy="287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986C6315-6224-4019-885B-FF73F5824E41}" type="slidenum">
              <a:rPr lang="ar-SA" altLang="ar-SA" sz="1200">
                <a:solidFill>
                  <a:schemeClr val="bg1"/>
                </a:solidFill>
              </a:rPr>
              <a:pPr eaLnBrk="1" hangingPunct="1">
                <a:spcBef>
                  <a:spcPct val="0"/>
                </a:spcBef>
                <a:buFontTx/>
                <a:buNone/>
              </a:pPr>
              <a:t>9</a:t>
            </a:fld>
            <a:endParaRPr lang="en-US" altLang="ar-SA" sz="1200">
              <a:solidFill>
                <a:schemeClr val="bg1"/>
              </a:solidFill>
            </a:endParaRPr>
          </a:p>
        </p:txBody>
      </p:sp>
      <p:sp>
        <p:nvSpPr>
          <p:cNvPr id="7" name="Text Box 2"/>
          <p:cNvSpPr txBox="1">
            <a:spLocks noChangeArrowheads="1"/>
          </p:cNvSpPr>
          <p:nvPr/>
        </p:nvSpPr>
        <p:spPr bwMode="auto">
          <a:xfrm>
            <a:off x="1651000" y="908050"/>
            <a:ext cx="8969377"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r>
              <a:rPr lang="en-US" altLang="en-US" sz="2200" b="1" u="sng" dirty="0" smtClean="0">
                <a:solidFill>
                  <a:srgbClr val="C00000"/>
                </a:solidFill>
                <a:latin typeface="Arial" panose="020B0604020202020204" pitchFamily="34" charset="0"/>
                <a:cs typeface="Traditional Arabic" panose="02020603050405020304" pitchFamily="18" charset="-78"/>
              </a:rPr>
              <a:t>7</a:t>
            </a:r>
            <a:r>
              <a:rPr lang="ar-SA" altLang="en-US" b="1" u="sng" dirty="0" smtClean="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مدخل التحليل الكمــــي:</a:t>
            </a:r>
          </a:p>
          <a:p>
            <a:pPr rtl="1" eaLnBrk="1" hangingPunct="1">
              <a:spcBef>
                <a:spcPct val="50000"/>
              </a:spcBef>
              <a:buFontTx/>
              <a:buNone/>
            </a:pPr>
            <a:r>
              <a:rPr lang="ar-SA" altLang="en-US" b="1" u="sng" dirty="0" smtClean="0">
                <a:solidFill>
                  <a:srgbClr val="C00000"/>
                </a:solidFill>
                <a:latin typeface="Arial" panose="020B0604020202020204" pitchFamily="34" charset="0"/>
                <a:cs typeface="Traditional Arabic" panose="02020603050405020304" pitchFamily="18" charset="-78"/>
              </a:rPr>
              <a:t>:</a:t>
            </a:r>
            <a:endParaRPr lang="ar-SA" altLang="en-US" b="1" u="sng" dirty="0">
              <a:solidFill>
                <a:srgbClr val="C00000"/>
              </a:solidFill>
              <a:latin typeface="Arial" panose="020B0604020202020204" pitchFamily="34" charset="0"/>
              <a:cs typeface="Traditional Arabic" panose="02020603050405020304" pitchFamily="18" charset="-78"/>
            </a:endParaRPr>
          </a:p>
        </p:txBody>
      </p:sp>
      <p:sp>
        <p:nvSpPr>
          <p:cNvPr id="8" name="Title 1"/>
          <p:cNvSpPr txBox="1">
            <a:spLocks/>
          </p:cNvSpPr>
          <p:nvPr/>
        </p:nvSpPr>
        <p:spPr>
          <a:xfrm>
            <a:off x="1487488" y="276225"/>
            <a:ext cx="9132888"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smtClean="0">
                <a:solidFill>
                  <a:schemeClr val="accent1">
                    <a:lumMod val="75000"/>
                  </a:schemeClr>
                </a:solidFill>
              </a:rPr>
              <a:t>الأساليب الكمية                                                                                     </a:t>
            </a:r>
            <a:r>
              <a:rPr lang="ar-SA" sz="2000" dirty="0">
                <a:solidFill>
                  <a:schemeClr val="accent1">
                    <a:lumMod val="75000"/>
                  </a:schemeClr>
                </a:solidFill>
              </a:rPr>
              <a:t>المحاضرة التمهيدية</a:t>
            </a:r>
            <a:endParaRPr lang="en-US" sz="2000" dirty="0">
              <a:solidFill>
                <a:schemeClr val="accent1">
                  <a:lumMod val="7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927446841"/>
              </p:ext>
            </p:extLst>
          </p:nvPr>
        </p:nvGraphicFramePr>
        <p:xfrm>
          <a:off x="1828800" y="1700214"/>
          <a:ext cx="8791576" cy="4840286"/>
        </p:xfrm>
        <a:graphic>
          <a:graphicData uri="http://schemas.openxmlformats.org/drawingml/2006/table">
            <a:tbl>
              <a:tblPr/>
              <a:tblGrid>
                <a:gridCol w="8791576"/>
              </a:tblGrid>
              <a:tr h="4840286">
                <a:tc>
                  <a:txBody>
                    <a:bodyPr/>
                    <a:lstStyle/>
                    <a:p>
                      <a:r>
                        <a:rPr lang="ar-SA" sz="2400" dirty="0" smtClean="0">
                          <a:solidFill>
                            <a:schemeClr val="accent1">
                              <a:lumMod val="50000"/>
                            </a:schemeClr>
                          </a:solidFill>
                        </a:rPr>
                        <a:t>1/تعريف وتحديد المشكلة:</a:t>
                      </a:r>
                    </a:p>
                    <a:p>
                      <a:pPr>
                        <a:lnSpc>
                          <a:spcPct val="150000"/>
                        </a:lnSpc>
                      </a:pPr>
                      <a:r>
                        <a:rPr lang="ar-SA" sz="2400" dirty="0" smtClean="0">
                          <a:solidFill>
                            <a:schemeClr val="tx1">
                              <a:lumMod val="95000"/>
                              <a:lumOff val="5000"/>
                            </a:schemeClr>
                          </a:solidFill>
                        </a:rPr>
                        <a:t>	تعتبر </a:t>
                      </a:r>
                      <a:r>
                        <a:rPr lang="ar-SA" sz="2400" dirty="0" smtClean="0"/>
                        <a:t>الخطوة الأولى عند إجراء التحليل الكمي </a:t>
                      </a:r>
                      <a:r>
                        <a:rPr lang="ar-SA" sz="2400" dirty="0" smtClean="0">
                          <a:solidFill>
                            <a:schemeClr val="tx1">
                              <a:lumMod val="95000"/>
                              <a:lumOff val="5000"/>
                            </a:schemeClr>
                          </a:solidFill>
                        </a:rPr>
                        <a:t>حيث </a:t>
                      </a:r>
                      <a:r>
                        <a:rPr lang="ar-SA" sz="2400" dirty="0" smtClean="0">
                          <a:solidFill>
                            <a:srgbClr val="C00000"/>
                          </a:solidFill>
                        </a:rPr>
                        <a:t>يتم التعبير عن المشكلة في شكل صياغة واضحة ودقيقه </a:t>
                      </a:r>
                      <a:r>
                        <a:rPr lang="ar-SA" sz="2400" dirty="0" smtClean="0">
                          <a:solidFill>
                            <a:schemeClr val="tx1">
                              <a:lumMod val="95000"/>
                              <a:lumOff val="5000"/>
                            </a:schemeClr>
                          </a:solidFill>
                        </a:rPr>
                        <a:t>فمن الضروري </a:t>
                      </a:r>
                      <a:r>
                        <a:rPr lang="ar-SA" sz="2400" dirty="0" smtClean="0">
                          <a:solidFill>
                            <a:srgbClr val="FF0000"/>
                          </a:solidFill>
                        </a:rPr>
                        <a:t>تحديد المشكلة </a:t>
                      </a:r>
                      <a:r>
                        <a:rPr lang="ar-SA" sz="2400" dirty="0" smtClean="0">
                          <a:solidFill>
                            <a:schemeClr val="tx1">
                              <a:lumMod val="95000"/>
                              <a:lumOff val="5000"/>
                            </a:schemeClr>
                          </a:solidFill>
                        </a:rPr>
                        <a:t>في حد ذاتها و</a:t>
                      </a:r>
                      <a:r>
                        <a:rPr lang="ar-SA" sz="2400" dirty="0" smtClean="0">
                          <a:solidFill>
                            <a:srgbClr val="FF0000"/>
                          </a:solidFill>
                        </a:rPr>
                        <a:t>معرفة أسبابها الحقيقية </a:t>
                      </a:r>
                      <a:r>
                        <a:rPr lang="ar-SA" sz="2400" dirty="0" smtClean="0">
                          <a:solidFill>
                            <a:schemeClr val="tx1">
                              <a:lumMod val="95000"/>
                              <a:lumOff val="5000"/>
                            </a:schemeClr>
                          </a:solidFill>
                        </a:rPr>
                        <a:t>دون التركيز على أعراضها وشواهدها.</a:t>
                      </a:r>
                    </a:p>
                    <a:p>
                      <a:pPr>
                        <a:lnSpc>
                          <a:spcPct val="150000"/>
                        </a:lnSpc>
                      </a:pPr>
                      <a:r>
                        <a:rPr lang="ar-SA" sz="2400" dirty="0" smtClean="0">
                          <a:solidFill>
                            <a:schemeClr val="tx1">
                              <a:lumMod val="95000"/>
                              <a:lumOff val="5000"/>
                            </a:schemeClr>
                          </a:solidFill>
                        </a:rPr>
                        <a:t>وفي </a:t>
                      </a:r>
                      <a:r>
                        <a:rPr lang="ar-SA" sz="2400" dirty="0" smtClean="0">
                          <a:solidFill>
                            <a:srgbClr val="0070C0"/>
                          </a:solidFill>
                        </a:rPr>
                        <a:t>حالة صعوبة التحديد الكمي للمشكلة</a:t>
                      </a:r>
                      <a:r>
                        <a:rPr lang="ar-SA" sz="2400" dirty="0" smtClean="0">
                          <a:solidFill>
                            <a:schemeClr val="tx1">
                              <a:lumMod val="95000"/>
                              <a:lumOff val="5000"/>
                            </a:schemeClr>
                          </a:solidFill>
                        </a:rPr>
                        <a:t>, فمن الضروري </a:t>
                      </a:r>
                      <a:r>
                        <a:rPr lang="ar-SA" sz="2400" dirty="0" smtClean="0">
                          <a:solidFill>
                            <a:srgbClr val="0070C0"/>
                          </a:solidFill>
                        </a:rPr>
                        <a:t>تقديم هدف أو مجموعه من الأهداف المحددة</a:t>
                      </a:r>
                      <a:r>
                        <a:rPr lang="ar-SA" sz="2400" dirty="0" smtClean="0">
                          <a:solidFill>
                            <a:schemeClr val="tx1">
                              <a:lumMod val="95000"/>
                              <a:lumOff val="5000"/>
                            </a:schemeClr>
                          </a:solidFill>
                        </a:rPr>
                        <a:t>.</a:t>
                      </a:r>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solidFill>
                      <a:srgbClr val="D0E0D0"/>
                    </a:solidFill>
                  </a:tcPr>
                </a:tc>
              </a:tr>
            </a:tbl>
          </a:graphicData>
        </a:graphic>
      </p:graphicFrame>
    </p:spTree>
    <p:extLst>
      <p:ext uri="{BB962C8B-B14F-4D97-AF65-F5344CB8AC3E}">
        <p14:creationId xmlns:p14="http://schemas.microsoft.com/office/powerpoint/2010/main" val="10952492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