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301" r:id="rId2"/>
    <p:sldId id="321" r:id="rId3"/>
    <p:sldId id="323" r:id="rId4"/>
    <p:sldId id="324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73B"/>
    <a:srgbClr val="120098"/>
    <a:srgbClr val="F8FCF6"/>
    <a:srgbClr val="FDFAF1"/>
    <a:srgbClr val="0072BC"/>
    <a:srgbClr val="D9D9D9"/>
    <a:srgbClr val="2A2C38"/>
    <a:srgbClr val="181717"/>
    <a:srgbClr val="FFCE51"/>
    <a:srgbClr val="0321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النمط الفات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النمط الفات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975" autoAdjust="0"/>
    <p:restoredTop sz="95199" autoAdjust="0"/>
  </p:normalViewPr>
  <p:slideViewPr>
    <p:cSldViewPr snapToGrid="0">
      <p:cViewPr varScale="1">
        <p:scale>
          <a:sx n="67" d="100"/>
          <a:sy n="67" d="100"/>
        </p:scale>
        <p:origin x="6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078681F-F242-4A86-8A23-A2755B24EA5B}" type="datetimeFigureOut">
              <a:rPr lang="ar-SA" smtClean="0"/>
              <a:t>24/02/1437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788F263-3574-4DAF-B93E-4D55E4B37D96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12744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24/02/1437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38987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24/02/1437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93952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24/02/1437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0680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24/02/1437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1070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24/02/1437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25083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24/02/1437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51795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24/02/1437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19739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24/02/1437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11610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24/02/1437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3150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24/02/1437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90032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9E21B-AE33-4C54-8526-BE766DD0FD21}" type="datetimeFigureOut">
              <a:rPr lang="ar-SA" smtClean="0"/>
              <a:t>24/02/1437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53103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9E21B-AE33-4C54-8526-BE766DD0FD21}" type="datetimeFigureOut">
              <a:rPr lang="ar-SA" smtClean="0"/>
              <a:t>24/02/1437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C7CA-EEC1-4FEA-866E-587ADA9DEC8C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52262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6207" y="1269236"/>
            <a:ext cx="6651764" cy="42329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9653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3807725" y="206708"/>
            <a:ext cx="8088874" cy="93970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1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800" b="1" dirty="0" smtClean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ليلة القدر</a:t>
            </a:r>
            <a:endParaRPr lang="ar-SA" sz="4800" b="1" dirty="0">
              <a:solidFill>
                <a:schemeClr val="bg1"/>
              </a:solidFill>
              <a:latin typeface="Traditional Arabic" panose="02020603050405020304" pitchFamily="18" charset="-78"/>
              <a:ea typeface="GE SS Two Bold" panose="020A05030201020202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63773" y="2152065"/>
            <a:ext cx="11873552" cy="47089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ليلةُ القدر ليلةٌ شريفة، وهي أفضل الليالي، قال الله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تعالى: </a:t>
            </a:r>
            <a:r>
              <a:rPr lang="ar-SA" sz="4000" dirty="0" err="1" smtClean="0">
                <a:latin typeface="QCF2BSML" panose="02000400000000000000" pitchFamily="2" charset="2"/>
                <a:cs typeface="QCF2BSML" panose="02000400000000000000" pitchFamily="2" charset="2"/>
              </a:rPr>
              <a:t>ﱥ</a:t>
            </a:r>
            <a:r>
              <a:rPr lang="ar-SA" sz="4000" dirty="0" err="1" smtClean="0">
                <a:latin typeface="QCF2598" panose="00000400000000000000" pitchFamily="2" charset="-78"/>
                <a:cs typeface="QCF2598" panose="00000400000000000000" pitchFamily="2" charset="-78"/>
              </a:rPr>
              <a:t>ﭐ</a:t>
            </a:r>
            <a:r>
              <a:rPr lang="ar-SA" sz="4000" dirty="0" smtClean="0">
                <a:latin typeface="QCF2598" panose="00000400000000000000" pitchFamily="2" charset="-78"/>
                <a:cs typeface="QCF2598" panose="00000400000000000000" pitchFamily="2" charset="-78"/>
              </a:rPr>
              <a:t> </a:t>
            </a:r>
            <a:r>
              <a:rPr lang="ar-SA" sz="4000" dirty="0">
                <a:latin typeface="QCF2598" panose="00000400000000000000" pitchFamily="2" charset="-78"/>
                <a:cs typeface="QCF2598" panose="00000400000000000000" pitchFamily="2" charset="-78"/>
              </a:rPr>
              <a:t>ﱱ ﱲ ﱳ ﱴ ﱵ ﱶ </a:t>
            </a:r>
            <a:r>
              <a:rPr lang="ar-SA" sz="4000" dirty="0" smtClean="0">
                <a:latin typeface="QCF2BSML" panose="02000400000000000000" pitchFamily="2" charset="2"/>
                <a:cs typeface="QCF2BSML" panose="02000400000000000000" pitchFamily="2" charset="2"/>
              </a:rPr>
              <a:t>ﱤ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أي: العمل</a:t>
            </a:r>
          </a:p>
          <a:p>
            <a:pPr algn="just">
              <a:lnSpc>
                <a:spcPct val="150000"/>
              </a:lnSpc>
            </a:pP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فيها خير من العمل في ألف شهر ليس فيها لَيْلَةُ القَدْر.</a:t>
            </a:r>
          </a:p>
          <a:p>
            <a:pPr algn="just">
              <a:lnSpc>
                <a:spcPct val="150000"/>
              </a:lnSpc>
            </a:pP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وعن أبي هريرة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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عن النبي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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قال: من قامَ لَيْلَةَ القَدْرِ إيمانًا واحتسابًا غُفر له ما تقدم من ذنبه.</a:t>
            </a: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5718413" y="1259858"/>
            <a:ext cx="5595581" cy="93970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1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800" b="1" dirty="0" smtClean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مكانتها وفضلها</a:t>
            </a:r>
            <a:endParaRPr lang="ar-SA" sz="4800" b="1" dirty="0">
              <a:solidFill>
                <a:schemeClr val="bg1"/>
              </a:solidFill>
              <a:latin typeface="Traditional Arabic" panose="02020603050405020304" pitchFamily="18" charset="-78"/>
              <a:ea typeface="GE SS Two Bold" panose="020A05030201020202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8780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5718413" y="315892"/>
            <a:ext cx="6178186" cy="93970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1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800" b="1" dirty="0" smtClean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عدم تحديدها</a:t>
            </a:r>
            <a:endParaRPr lang="ar-SA" sz="4800" b="1" dirty="0">
              <a:solidFill>
                <a:schemeClr val="bg1"/>
              </a:solidFill>
              <a:latin typeface="Traditional Arabic" panose="02020603050405020304" pitchFamily="18" charset="-78"/>
              <a:ea typeface="GE SS Two Bold" panose="020A05030201020202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136478" y="1310185"/>
            <a:ext cx="11760121" cy="50783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ليلة القدر في العشر الأواخر من رمضان، ولكنها غير محددة في أي ليلة منها، فينبغي تَحَرِّيها في جميع 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العشر الأواخر </a:t>
            </a: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وفي أَوتَارها </a:t>
            </a:r>
            <a:r>
              <a:rPr lang="ar-SA" sz="36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آكدُ</a:t>
            </a: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وأَرْجَاهَا ليلة سبعٍ وعشرين.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وهي مُتَنَقِّلَةٌ بين الليالي، فقد تكون في سَنَةٍ ليلةَ إحدى وعشرين، وفي سنةٍ ليلةَ سبعٍ وعشرين، وهكذا، فعن أبي سعيد الخدري 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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النبي 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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قال: التمسوها في العشر الأواخر، في كلِّ وِتْر .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والحكمة من عدم تحديدها: لكي يجتهد الناس في جميع أيام العشر، فيدركوا بذلك خيرًا كثيرًا، وقد أخبر النبي 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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في إخفائها خيرًا للمسلمين.</a:t>
            </a:r>
          </a:p>
        </p:txBody>
      </p:sp>
    </p:spTree>
    <p:extLst>
      <p:ext uri="{BB962C8B-B14F-4D97-AF65-F5344CB8AC3E}">
        <p14:creationId xmlns:p14="http://schemas.microsoft.com/office/powerpoint/2010/main" val="308206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1"/>
          <p:cNvSpPr txBox="1">
            <a:spLocks/>
          </p:cNvSpPr>
          <p:nvPr/>
        </p:nvSpPr>
        <p:spPr>
          <a:xfrm>
            <a:off x="5718413" y="315892"/>
            <a:ext cx="6178186" cy="93970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1" anchor="b">
            <a:normAutofit fontScale="975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800" b="1" dirty="0" smtClean="0">
                <a:solidFill>
                  <a:schemeClr val="bg1"/>
                </a:solidFill>
                <a:latin typeface="Traditional Arabic" panose="02020603050405020304" pitchFamily="18" charset="-78"/>
                <a:ea typeface="GE SS Two Bold" panose="020A0503020102020204" pitchFamily="18" charset="-78"/>
                <a:cs typeface="Traditional Arabic" panose="02020603050405020304" pitchFamily="18" charset="-78"/>
              </a:rPr>
              <a:t>ما يستحب فيها</a:t>
            </a:r>
            <a:endParaRPr lang="ar-SA" sz="4800" b="1" dirty="0">
              <a:solidFill>
                <a:schemeClr val="bg1"/>
              </a:solidFill>
              <a:latin typeface="Traditional Arabic" panose="02020603050405020304" pitchFamily="18" charset="-78"/>
              <a:ea typeface="GE SS Two Bold" panose="020A05030201020202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63773" y="1456042"/>
            <a:ext cx="11873552" cy="50783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١- الإكثار من الطاعات؛ فقد كان النبي 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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يجتهد في العشر الأواخر طلبًا لليلة القدر، قالت عائشة 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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كان </a:t>
            </a: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رسول الله 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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يجتهد في العشر الأواخر مالا يجتهد في غيره.</a:t>
            </a:r>
          </a:p>
          <a:p>
            <a:pPr algn="just">
              <a:lnSpc>
                <a:spcPct val="150000"/>
              </a:lnSpc>
            </a:pP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٢- الحرص على قيام الليل في العشر الأواخر من رمضان تحرِّيًا لِلَيلَةِ القَدْر، قالت عائشة 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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كان النبي 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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إذا دَخَلَ العَشْرُ شَدَّ مِئْزَرَهُ، وَأَحْيَا لَيْلَهُ، وأَيْقَظَ أَهْلَهُ.</a:t>
            </a:r>
          </a:p>
          <a:p>
            <a:pPr algn="just">
              <a:lnSpc>
                <a:spcPct val="150000"/>
              </a:lnSpc>
            </a:pP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٣- الإكثار فيها من الدعاء، وأفضله ما ورد في حديث 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عائشة 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AGA Arabesque" panose="05010101010101010101" pitchFamily="2" charset="2"/>
              </a:rPr>
              <a:t> </a:t>
            </a:r>
            <a:r>
              <a:rPr lang="ar-SA" sz="36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أنها </a:t>
            </a: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قالت: يا رسول الله، أرأيت إن وافقتُ ليلة القدر بم أدعو؟ قال: تقولين: الَّلهُمَّ إنك عفوٌّ تُحِبُّ العَفوَ فاعْفُ عنِّي.</a:t>
            </a:r>
          </a:p>
        </p:txBody>
      </p:sp>
    </p:spTree>
    <p:extLst>
      <p:ext uri="{BB962C8B-B14F-4D97-AF65-F5344CB8AC3E}">
        <p14:creationId xmlns:p14="http://schemas.microsoft.com/office/powerpoint/2010/main" val="2376362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13120</TotalTime>
  <Words>275</Words>
  <Application>Microsoft Office PowerPoint</Application>
  <PresentationFormat>ملء الشاشة</PresentationFormat>
  <Paragraphs>13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14" baseType="lpstr">
      <vt:lpstr>AGA Arabesque</vt:lpstr>
      <vt:lpstr>Arial</vt:lpstr>
      <vt:lpstr>Calibri</vt:lpstr>
      <vt:lpstr>Calibri Light</vt:lpstr>
      <vt:lpstr>GE SS Two Bold</vt:lpstr>
      <vt:lpstr>QCF2598</vt:lpstr>
      <vt:lpstr>QCF2BSML</vt:lpstr>
      <vt:lpstr>Times New Roman</vt:lpstr>
      <vt:lpstr>Traditional Arabic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عبد الله البارقي</dc:creator>
  <cp:lastModifiedBy>ابو بنان</cp:lastModifiedBy>
  <cp:revision>261</cp:revision>
  <dcterms:created xsi:type="dcterms:W3CDTF">2014-09-07T16:03:46Z</dcterms:created>
  <dcterms:modified xsi:type="dcterms:W3CDTF">2015-12-06T18:02:22Z</dcterms:modified>
</cp:coreProperties>
</file>