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8" r:id="rId2"/>
    <p:sldId id="289" r:id="rId3"/>
    <p:sldId id="290" r:id="rId4"/>
    <p:sldId id="270" r:id="rId5"/>
    <p:sldId id="293" r:id="rId6"/>
    <p:sldId id="272" r:id="rId7"/>
    <p:sldId id="294" r:id="rId8"/>
    <p:sldId id="274" r:id="rId9"/>
    <p:sldId id="295" r:id="rId10"/>
    <p:sldId id="296" r:id="rId11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FCC"/>
    <a:srgbClr val="009900"/>
    <a:srgbClr val="CC0066"/>
    <a:srgbClr val="CCCC00"/>
    <a:srgbClr val="99CCFF"/>
    <a:srgbClr val="0066FF"/>
    <a:srgbClr val="FFEFFF"/>
    <a:srgbClr val="EB700B"/>
    <a:srgbClr val="F5801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>
      <p:cViewPr varScale="1">
        <p:scale>
          <a:sx n="67" d="100"/>
          <a:sy n="67" d="100"/>
        </p:scale>
        <p:origin x="-91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2D52D-C54D-47C1-A562-37D73BA7C85C}" type="datetimeFigureOut">
              <a:rPr lang="ar-SA" smtClean="0"/>
              <a:pPr/>
              <a:t>01/02/1434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4B65-4FC9-48E9-A1C1-33741942288D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2D52D-C54D-47C1-A562-37D73BA7C85C}" type="datetimeFigureOut">
              <a:rPr lang="ar-SA" smtClean="0"/>
              <a:pPr/>
              <a:t>01/02/1434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4B65-4FC9-48E9-A1C1-33741942288D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2D52D-C54D-47C1-A562-37D73BA7C85C}" type="datetimeFigureOut">
              <a:rPr lang="ar-SA" smtClean="0"/>
              <a:pPr/>
              <a:t>01/02/1434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4B65-4FC9-48E9-A1C1-33741942288D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2D52D-C54D-47C1-A562-37D73BA7C85C}" type="datetimeFigureOut">
              <a:rPr lang="ar-SA" smtClean="0"/>
              <a:pPr/>
              <a:t>01/02/1434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4B65-4FC9-48E9-A1C1-33741942288D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2D52D-C54D-47C1-A562-37D73BA7C85C}" type="datetimeFigureOut">
              <a:rPr lang="ar-SA" smtClean="0"/>
              <a:pPr/>
              <a:t>01/02/1434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4B65-4FC9-48E9-A1C1-33741942288D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2D52D-C54D-47C1-A562-37D73BA7C85C}" type="datetimeFigureOut">
              <a:rPr lang="ar-SA" smtClean="0"/>
              <a:pPr/>
              <a:t>01/02/1434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4B65-4FC9-48E9-A1C1-33741942288D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2D52D-C54D-47C1-A562-37D73BA7C85C}" type="datetimeFigureOut">
              <a:rPr lang="ar-SA" smtClean="0"/>
              <a:pPr/>
              <a:t>01/02/1434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4B65-4FC9-48E9-A1C1-33741942288D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2D52D-C54D-47C1-A562-37D73BA7C85C}" type="datetimeFigureOut">
              <a:rPr lang="ar-SA" smtClean="0"/>
              <a:pPr/>
              <a:t>01/02/1434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4B65-4FC9-48E9-A1C1-33741942288D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2D52D-C54D-47C1-A562-37D73BA7C85C}" type="datetimeFigureOut">
              <a:rPr lang="ar-SA" smtClean="0"/>
              <a:pPr/>
              <a:t>01/02/1434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4B65-4FC9-48E9-A1C1-33741942288D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2D52D-C54D-47C1-A562-37D73BA7C85C}" type="datetimeFigureOut">
              <a:rPr lang="ar-SA" smtClean="0"/>
              <a:pPr/>
              <a:t>01/02/1434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4B65-4FC9-48E9-A1C1-33741942288D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2D52D-C54D-47C1-A562-37D73BA7C85C}" type="datetimeFigureOut">
              <a:rPr lang="ar-SA" smtClean="0"/>
              <a:pPr/>
              <a:t>01/02/1434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4B65-4FC9-48E9-A1C1-33741942288D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E2D52D-C54D-47C1-A562-37D73BA7C85C}" type="datetimeFigureOut">
              <a:rPr lang="ar-SA" smtClean="0"/>
              <a:pPr/>
              <a:t>01/02/1434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A4B65-4FC9-48E9-A1C1-33741942288D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214282" y="142852"/>
            <a:ext cx="8715436" cy="42862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 6"/>
          <p:cNvSpPr/>
          <p:nvPr/>
        </p:nvSpPr>
        <p:spPr>
          <a:xfrm>
            <a:off x="214282" y="6286520"/>
            <a:ext cx="8715436" cy="35719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2" name="مستطيل 11"/>
          <p:cNvSpPr/>
          <p:nvPr/>
        </p:nvSpPr>
        <p:spPr>
          <a:xfrm>
            <a:off x="7000892" y="1643050"/>
            <a:ext cx="1500198" cy="57150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solidFill>
                  <a:srgbClr val="FF0000"/>
                </a:solidFill>
                <a:cs typeface="khalaad al-arabeh" pitchFamily="2" charset="-78"/>
              </a:rPr>
              <a:t>الفصل </a:t>
            </a:r>
            <a:endParaRPr lang="ar-SA" sz="3600" dirty="0">
              <a:solidFill>
                <a:srgbClr val="FF0000"/>
              </a:solidFill>
              <a:cs typeface="khalaad al-arabeh" pitchFamily="2" charset="-78"/>
            </a:endParaRPr>
          </a:p>
        </p:txBody>
      </p:sp>
      <p:sp>
        <p:nvSpPr>
          <p:cNvPr id="13" name="مستطيل 12"/>
          <p:cNvSpPr/>
          <p:nvPr/>
        </p:nvSpPr>
        <p:spPr>
          <a:xfrm>
            <a:off x="6143636" y="1643050"/>
            <a:ext cx="785818" cy="57150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4400" b="1" dirty="0" smtClean="0">
                <a:solidFill>
                  <a:srgbClr val="FF0000"/>
                </a:solidFill>
              </a:rPr>
              <a:t>7</a:t>
            </a:r>
            <a:endParaRPr lang="ar-SA" sz="4400" b="1" dirty="0">
              <a:solidFill>
                <a:srgbClr val="FF0000"/>
              </a:solidFill>
            </a:endParaRPr>
          </a:p>
        </p:txBody>
      </p:sp>
      <p:sp>
        <p:nvSpPr>
          <p:cNvPr id="14" name="مستطيل 13"/>
          <p:cNvSpPr/>
          <p:nvPr/>
        </p:nvSpPr>
        <p:spPr>
          <a:xfrm>
            <a:off x="8858280" y="571480"/>
            <a:ext cx="71438" cy="5715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ستطيل 14"/>
          <p:cNvSpPr/>
          <p:nvPr/>
        </p:nvSpPr>
        <p:spPr>
          <a:xfrm>
            <a:off x="214282" y="571480"/>
            <a:ext cx="71438" cy="5715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00232" y="2714620"/>
            <a:ext cx="5800732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214282" y="142852"/>
            <a:ext cx="8715436" cy="42862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 6"/>
          <p:cNvSpPr/>
          <p:nvPr/>
        </p:nvSpPr>
        <p:spPr>
          <a:xfrm>
            <a:off x="214282" y="6286520"/>
            <a:ext cx="8715436" cy="35719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ستطيل 13"/>
          <p:cNvSpPr/>
          <p:nvPr/>
        </p:nvSpPr>
        <p:spPr>
          <a:xfrm>
            <a:off x="8858280" y="571480"/>
            <a:ext cx="71438" cy="5715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ستطيل 14"/>
          <p:cNvSpPr/>
          <p:nvPr/>
        </p:nvSpPr>
        <p:spPr>
          <a:xfrm>
            <a:off x="214282" y="571480"/>
            <a:ext cx="71438" cy="5715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 b="7733"/>
          <a:stretch>
            <a:fillRect/>
          </a:stretch>
        </p:blipFill>
        <p:spPr bwMode="auto">
          <a:xfrm>
            <a:off x="571472" y="714356"/>
            <a:ext cx="8215370" cy="4929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مستطيل 9"/>
          <p:cNvSpPr/>
          <p:nvPr/>
        </p:nvSpPr>
        <p:spPr>
          <a:xfrm>
            <a:off x="1785918" y="1214422"/>
            <a:ext cx="5715040" cy="271464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4800" u="sng" dirty="0" smtClean="0">
              <a:solidFill>
                <a:srgbClr val="0000FF"/>
              </a:solidFill>
              <a:cs typeface="AL-Hor" pitchFamily="2" charset="-78"/>
            </a:endParaRPr>
          </a:p>
          <a:p>
            <a:pPr algn="ctr"/>
            <a:r>
              <a:rPr lang="ar-SA" sz="4800" u="sng" dirty="0" smtClean="0">
                <a:solidFill>
                  <a:srgbClr val="0000FF"/>
                </a:solidFill>
                <a:cs typeface="AL-Hor" pitchFamily="2" charset="-78"/>
              </a:rPr>
              <a:t>إلى  اللقاء  في الدرس القادم </a:t>
            </a:r>
          </a:p>
          <a:p>
            <a:pPr algn="ctr"/>
            <a:r>
              <a:rPr lang="ar-SA" sz="4800" u="sng" dirty="0" smtClean="0">
                <a:solidFill>
                  <a:srgbClr val="0000FF"/>
                </a:solidFill>
                <a:cs typeface="AL-Hor" pitchFamily="2" charset="-78"/>
              </a:rPr>
              <a:t>بإذن الله </a:t>
            </a:r>
          </a:p>
          <a:p>
            <a:pPr algn="ctr"/>
            <a:r>
              <a:rPr lang="ar-SA" sz="4800" u="sng" dirty="0" smtClean="0">
                <a:solidFill>
                  <a:srgbClr val="FF0000"/>
                </a:solidFill>
                <a:cs typeface="AL-Hor" pitchFamily="2" charset="-78"/>
              </a:rPr>
              <a:t> </a:t>
            </a:r>
            <a:endParaRPr lang="ar-SA" sz="4800" u="sng" dirty="0">
              <a:solidFill>
                <a:schemeClr val="tx1"/>
              </a:solidFill>
              <a:cs typeface="AL-Hor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214282" y="142852"/>
            <a:ext cx="8715436" cy="42862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 6"/>
          <p:cNvSpPr/>
          <p:nvPr/>
        </p:nvSpPr>
        <p:spPr>
          <a:xfrm>
            <a:off x="214282" y="6286520"/>
            <a:ext cx="8715436" cy="35719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ستطيل 13"/>
          <p:cNvSpPr/>
          <p:nvPr/>
        </p:nvSpPr>
        <p:spPr>
          <a:xfrm>
            <a:off x="8858280" y="571480"/>
            <a:ext cx="71438" cy="5715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ستطيل 14"/>
          <p:cNvSpPr/>
          <p:nvPr/>
        </p:nvSpPr>
        <p:spPr>
          <a:xfrm>
            <a:off x="214282" y="571480"/>
            <a:ext cx="71438" cy="5715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مستطيل ذو زوايا قطرية مستديرة 16"/>
          <p:cNvSpPr/>
          <p:nvPr/>
        </p:nvSpPr>
        <p:spPr>
          <a:xfrm>
            <a:off x="4786314" y="1285860"/>
            <a:ext cx="3714776" cy="857256"/>
          </a:xfrm>
          <a:prstGeom prst="round2DiagRect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3200" dirty="0" smtClean="0">
              <a:cs typeface="khalaad al-arabeh" pitchFamily="2" charset="-78"/>
            </a:endParaRPr>
          </a:p>
          <a:p>
            <a:pPr algn="ctr"/>
            <a:r>
              <a:rPr lang="ar-SA" sz="4000" dirty="0" smtClean="0">
                <a:cs typeface="mohammad bold art 1" pitchFamily="2" charset="-78"/>
              </a:rPr>
              <a:t>الدرس      </a:t>
            </a:r>
            <a:r>
              <a:rPr lang="en-US" sz="3200" dirty="0" smtClean="0">
                <a:cs typeface="mohammad bold art 1" pitchFamily="2" charset="-78"/>
              </a:rPr>
              <a:t>1</a:t>
            </a:r>
            <a:endParaRPr lang="ar-SA" sz="3200" dirty="0" smtClean="0">
              <a:cs typeface="mohammad bold art 1" pitchFamily="2" charset="-78"/>
            </a:endParaRPr>
          </a:p>
          <a:p>
            <a:pPr algn="ctr"/>
            <a:r>
              <a:rPr lang="ar-SA" sz="3200" dirty="0" smtClean="0">
                <a:cs typeface="khalaad al-arabeh" pitchFamily="2" charset="-78"/>
              </a:rPr>
              <a:t>      </a:t>
            </a:r>
            <a:endParaRPr lang="ar-SA" sz="3200" dirty="0">
              <a:cs typeface="khalaad al-arabeh" pitchFamily="2" charset="-78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2714620"/>
            <a:ext cx="6734175" cy="995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214282" y="142852"/>
            <a:ext cx="8715436" cy="42862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 6"/>
          <p:cNvSpPr/>
          <p:nvPr/>
        </p:nvSpPr>
        <p:spPr>
          <a:xfrm>
            <a:off x="214282" y="6286520"/>
            <a:ext cx="8715436" cy="35719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ستطيل 13"/>
          <p:cNvSpPr/>
          <p:nvPr/>
        </p:nvSpPr>
        <p:spPr>
          <a:xfrm>
            <a:off x="8858280" y="571480"/>
            <a:ext cx="71438" cy="5715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ستطيل 14"/>
          <p:cNvSpPr/>
          <p:nvPr/>
        </p:nvSpPr>
        <p:spPr>
          <a:xfrm>
            <a:off x="214282" y="571480"/>
            <a:ext cx="71438" cy="5715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26" name="Picture 2" descr="C:\Documents and Settings\user\My Documents\My Pictures\tests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3438" y="2214554"/>
            <a:ext cx="1357322" cy="1285884"/>
          </a:xfrm>
          <a:prstGeom prst="rect">
            <a:avLst/>
          </a:prstGeom>
          <a:noFill/>
        </p:spPr>
      </p:pic>
      <p:sp>
        <p:nvSpPr>
          <p:cNvPr id="9" name="مستطيل مستدير الزوايا 8"/>
          <p:cNvSpPr/>
          <p:nvPr/>
        </p:nvSpPr>
        <p:spPr>
          <a:xfrm>
            <a:off x="2357422" y="928670"/>
            <a:ext cx="5715040" cy="107157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solidFill>
                  <a:srgbClr val="0000FF"/>
                </a:solidFill>
                <a:cs typeface="AL-Hor" pitchFamily="2" charset="-78"/>
              </a:rPr>
              <a:t>جدول التعلم  </a:t>
            </a:r>
            <a:r>
              <a:rPr lang="ar-SA" sz="3600" dirty="0" smtClean="0">
                <a:solidFill>
                  <a:schemeClr val="tx1"/>
                </a:solidFill>
                <a:cs typeface="AL-Hor" pitchFamily="2" charset="-78"/>
              </a:rPr>
              <a:t>الخطوة  الأولى </a:t>
            </a:r>
            <a:r>
              <a:rPr lang="ar-SA" sz="3600" dirty="0" smtClean="0">
                <a:solidFill>
                  <a:srgbClr val="FF0000"/>
                </a:solidFill>
                <a:cs typeface="AL-Hor" pitchFamily="2" charset="-78"/>
              </a:rPr>
              <a:t>لتحقيق أهدافي </a:t>
            </a:r>
            <a:endParaRPr lang="ar-SA" sz="3600" dirty="0">
              <a:solidFill>
                <a:srgbClr val="FF0000"/>
              </a:solidFill>
              <a:cs typeface="AL-Hor" pitchFamily="2" charset="-78"/>
            </a:endParaRPr>
          </a:p>
        </p:txBody>
      </p:sp>
      <p:sp>
        <p:nvSpPr>
          <p:cNvPr id="16" name="مستطيل مستدير الزوايا 15"/>
          <p:cNvSpPr/>
          <p:nvPr/>
        </p:nvSpPr>
        <p:spPr>
          <a:xfrm>
            <a:off x="2500298" y="3714752"/>
            <a:ext cx="6143668" cy="178595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u="sng" dirty="0" smtClean="0">
                <a:solidFill>
                  <a:schemeClr val="tx1"/>
                </a:solidFill>
                <a:cs typeface="mohammad bold art 1" pitchFamily="2" charset="-78"/>
              </a:rPr>
              <a:t>عزيزتي  الطالبة </a:t>
            </a:r>
            <a:r>
              <a:rPr lang="ar-SA" sz="3200" u="sng" dirty="0" smtClean="0">
                <a:solidFill>
                  <a:srgbClr val="FF0000"/>
                </a:solidFill>
                <a:cs typeface="mohammad bold art 1" pitchFamily="2" charset="-78"/>
              </a:rPr>
              <a:t>أكملي ورقة العمل المقدمة إليك </a:t>
            </a:r>
            <a:r>
              <a:rPr lang="ar-SA" sz="3200" u="sng" dirty="0" smtClean="0">
                <a:solidFill>
                  <a:srgbClr val="0000FF"/>
                </a:solidFill>
                <a:cs typeface="mohammad bold art 1" pitchFamily="2" charset="-78"/>
              </a:rPr>
              <a:t>حسب ما هو مطلوب </a:t>
            </a:r>
            <a:endParaRPr lang="ar-SA" sz="3200" u="sng" dirty="0">
              <a:solidFill>
                <a:srgbClr val="0000FF"/>
              </a:solidFill>
              <a:cs typeface="mohammad bold art 1" pitchFamily="2" charset="-78"/>
            </a:endParaRPr>
          </a:p>
        </p:txBody>
      </p:sp>
      <p:pic>
        <p:nvPicPr>
          <p:cNvPr id="1029" name="Picture 5" descr="C:\Documents and Settings\user\سطح المكتب\1433\أيقونات رائعة\alarm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7224" y="3429000"/>
            <a:ext cx="1219200" cy="1219200"/>
          </a:xfrm>
          <a:prstGeom prst="rect">
            <a:avLst/>
          </a:prstGeom>
          <a:noFill/>
        </p:spPr>
      </p:pic>
      <p:sp>
        <p:nvSpPr>
          <p:cNvPr id="18" name="مستطيل 17"/>
          <p:cNvSpPr/>
          <p:nvPr/>
        </p:nvSpPr>
        <p:spPr>
          <a:xfrm>
            <a:off x="500034" y="4714884"/>
            <a:ext cx="1928826" cy="135732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3200" b="1" dirty="0" smtClean="0">
                <a:solidFill>
                  <a:srgbClr val="0000FF"/>
                </a:solidFill>
              </a:rPr>
              <a:t>5</a:t>
            </a:r>
            <a:r>
              <a:rPr lang="ar-SA" sz="3200" b="1" dirty="0" smtClean="0">
                <a:solidFill>
                  <a:srgbClr val="0000FF"/>
                </a:solidFill>
              </a:rPr>
              <a:t> دقائق </a:t>
            </a:r>
            <a:endParaRPr lang="ar-SA" sz="3200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1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6" grpId="0" animBg="1"/>
      <p:bldP spid="1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214282" y="142852"/>
            <a:ext cx="8715436" cy="42862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 6"/>
          <p:cNvSpPr/>
          <p:nvPr/>
        </p:nvSpPr>
        <p:spPr>
          <a:xfrm>
            <a:off x="214282" y="6286520"/>
            <a:ext cx="8715436" cy="35719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ستطيل 8"/>
          <p:cNvSpPr/>
          <p:nvPr/>
        </p:nvSpPr>
        <p:spPr>
          <a:xfrm>
            <a:off x="4786314" y="714356"/>
            <a:ext cx="3357586" cy="71438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 smtClean="0">
                <a:solidFill>
                  <a:schemeClr val="tx1"/>
                </a:solidFill>
                <a:cs typeface="AL-Hor" pitchFamily="2" charset="-78"/>
              </a:rPr>
              <a:t>الأهداف التعليمية</a:t>
            </a:r>
            <a:r>
              <a:rPr lang="ar-SA" sz="2800" dirty="0" smtClean="0">
                <a:solidFill>
                  <a:schemeClr val="tx1"/>
                </a:solidFill>
                <a:cs typeface="AL-Hor" pitchFamily="2" charset="-78"/>
              </a:rPr>
              <a:t>   </a:t>
            </a:r>
            <a:endParaRPr lang="ar-SA" sz="2800" dirty="0">
              <a:solidFill>
                <a:schemeClr val="tx1"/>
              </a:solidFill>
              <a:cs typeface="AL-Hor" pitchFamily="2" charset="-78"/>
            </a:endParaRPr>
          </a:p>
        </p:txBody>
      </p:sp>
      <p:sp>
        <p:nvSpPr>
          <p:cNvPr id="14" name="مستطيل 13"/>
          <p:cNvSpPr/>
          <p:nvPr/>
        </p:nvSpPr>
        <p:spPr>
          <a:xfrm>
            <a:off x="8858280" y="571480"/>
            <a:ext cx="71438" cy="5715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ستطيل 14"/>
          <p:cNvSpPr/>
          <p:nvPr/>
        </p:nvSpPr>
        <p:spPr>
          <a:xfrm>
            <a:off x="214282" y="571480"/>
            <a:ext cx="71438" cy="5715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مستطيل 15"/>
          <p:cNvSpPr/>
          <p:nvPr/>
        </p:nvSpPr>
        <p:spPr>
          <a:xfrm>
            <a:off x="1785918" y="1571612"/>
            <a:ext cx="6858048" cy="785818"/>
          </a:xfrm>
          <a:prstGeom prst="rect">
            <a:avLst/>
          </a:prstGeom>
          <a:solidFill>
            <a:srgbClr val="FF0000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dirty="0" smtClean="0">
                <a:solidFill>
                  <a:schemeClr val="bg1"/>
                </a:solidFill>
                <a:cs typeface="mohammad bold art 1" pitchFamily="2" charset="-78"/>
              </a:rPr>
              <a:t>عزيزتي الطالبة بعد نهاية الدرس ستكونين قادرة بإذن الله على أن  :</a:t>
            </a:r>
            <a:r>
              <a:rPr lang="ar-SA" sz="2800" dirty="0" smtClean="0">
                <a:solidFill>
                  <a:schemeClr val="bg1"/>
                </a:solidFill>
                <a:cs typeface="khalaad al-arabeh 2" pitchFamily="2" charset="-78"/>
              </a:rPr>
              <a:t>    </a:t>
            </a:r>
            <a:endParaRPr lang="ar-SA" sz="2800" dirty="0">
              <a:solidFill>
                <a:schemeClr val="bg1"/>
              </a:solidFill>
              <a:cs typeface="khalaad al-arabeh 2" pitchFamily="2" charset="-78"/>
            </a:endParaRPr>
          </a:p>
        </p:txBody>
      </p:sp>
      <p:sp>
        <p:nvSpPr>
          <p:cNvPr id="17" name="مستطيل 16"/>
          <p:cNvSpPr/>
          <p:nvPr/>
        </p:nvSpPr>
        <p:spPr>
          <a:xfrm>
            <a:off x="2643174" y="2928934"/>
            <a:ext cx="5357850" cy="64294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rgbClr val="C00000"/>
            </a:solidFill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dirty="0" smtClean="0">
                <a:solidFill>
                  <a:schemeClr val="tx1"/>
                </a:solidFill>
                <a:cs typeface="mohammad bold art 1" pitchFamily="2" charset="-78"/>
              </a:rPr>
              <a:t>توضحي كيف تحول الطاقة الكهربائية إلى طاقة حرارية </a:t>
            </a:r>
            <a:endParaRPr lang="ar-SA" sz="2000" dirty="0">
              <a:solidFill>
                <a:schemeClr val="tx1"/>
              </a:solidFill>
              <a:cs typeface="mohammad bold art 1" pitchFamily="2" charset="-78"/>
            </a:endParaRPr>
          </a:p>
        </p:txBody>
      </p:sp>
      <p:sp>
        <p:nvSpPr>
          <p:cNvPr id="18" name="مستطيل 17"/>
          <p:cNvSpPr/>
          <p:nvPr/>
        </p:nvSpPr>
        <p:spPr>
          <a:xfrm>
            <a:off x="2714612" y="3786190"/>
            <a:ext cx="5214974" cy="57150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rgbClr val="C00000"/>
            </a:solidFill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dirty="0" smtClean="0">
                <a:solidFill>
                  <a:schemeClr val="tx1"/>
                </a:solidFill>
                <a:cs typeface="mohammad bold art 1" pitchFamily="2" charset="-78"/>
              </a:rPr>
              <a:t>تستكشفي طرائق نقل الطاقة الكهربائية </a:t>
            </a:r>
            <a:endParaRPr lang="ar-SA" sz="2000" dirty="0">
              <a:solidFill>
                <a:schemeClr val="tx1"/>
              </a:solidFill>
              <a:cs typeface="mohammad bold art 1" pitchFamily="2" charset="-78"/>
            </a:endParaRPr>
          </a:p>
        </p:txBody>
      </p:sp>
      <p:pic>
        <p:nvPicPr>
          <p:cNvPr id="4098" name="Picture 2" descr="C:\Documents and Settings\Ht12\My Documents\My Pictures\golf_m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2285992"/>
            <a:ext cx="2000264" cy="3071834"/>
          </a:xfrm>
          <a:prstGeom prst="rect">
            <a:avLst/>
          </a:prstGeom>
          <a:noFill/>
        </p:spPr>
      </p:pic>
      <p:sp>
        <p:nvSpPr>
          <p:cNvPr id="22" name="مستطيل 21"/>
          <p:cNvSpPr/>
          <p:nvPr/>
        </p:nvSpPr>
        <p:spPr>
          <a:xfrm>
            <a:off x="8143900" y="2928934"/>
            <a:ext cx="509590" cy="500066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cs typeface="khalaad al-arabeh" pitchFamily="2" charset="-78"/>
              </a:rPr>
              <a:t>1</a:t>
            </a:r>
            <a:endParaRPr lang="ar-SA" sz="2800" dirty="0">
              <a:solidFill>
                <a:schemeClr val="tx1"/>
              </a:solidFill>
              <a:cs typeface="khalaad al-arabeh" pitchFamily="2" charset="-78"/>
            </a:endParaRPr>
          </a:p>
        </p:txBody>
      </p:sp>
      <p:sp>
        <p:nvSpPr>
          <p:cNvPr id="26" name="مستطيل 25"/>
          <p:cNvSpPr/>
          <p:nvPr/>
        </p:nvSpPr>
        <p:spPr>
          <a:xfrm>
            <a:off x="8143900" y="3929066"/>
            <a:ext cx="509590" cy="50006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cs typeface="khalaad al-arabeh" pitchFamily="2" charset="-78"/>
              </a:rPr>
              <a:t>2</a:t>
            </a:r>
            <a:r>
              <a:rPr lang="ar-SA" sz="2800" dirty="0" smtClean="0">
                <a:solidFill>
                  <a:schemeClr val="tx1"/>
                </a:solidFill>
                <a:cs typeface="khalaad al-arabeh" pitchFamily="2" charset="-78"/>
              </a:rPr>
              <a:t> </a:t>
            </a:r>
            <a:endParaRPr lang="ar-SA" sz="2800" dirty="0">
              <a:solidFill>
                <a:schemeClr val="tx1"/>
              </a:solidFill>
              <a:cs typeface="khalaad al-arabeh" pitchFamily="2" charset="-78"/>
            </a:endParaRPr>
          </a:p>
        </p:txBody>
      </p:sp>
      <p:sp>
        <p:nvSpPr>
          <p:cNvPr id="13" name="مستطيل 12"/>
          <p:cNvSpPr/>
          <p:nvPr/>
        </p:nvSpPr>
        <p:spPr>
          <a:xfrm>
            <a:off x="2714612" y="4572008"/>
            <a:ext cx="5214974" cy="64294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rgbClr val="C00000"/>
            </a:solidFill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dirty="0" smtClean="0">
                <a:solidFill>
                  <a:schemeClr val="tx1"/>
                </a:solidFill>
                <a:cs typeface="mohammad bold art 1" pitchFamily="2" charset="-78"/>
              </a:rPr>
              <a:t>تعرّفي </a:t>
            </a:r>
            <a:r>
              <a:rPr lang="ar-SA" sz="2000" dirty="0" err="1" smtClean="0">
                <a:solidFill>
                  <a:schemeClr val="tx1"/>
                </a:solidFill>
                <a:cs typeface="mohammad bold art 1" pitchFamily="2" charset="-78"/>
              </a:rPr>
              <a:t>الكيلوواط</a:t>
            </a:r>
            <a:r>
              <a:rPr lang="ar-SA" sz="2000" dirty="0" smtClean="0">
                <a:solidFill>
                  <a:schemeClr val="tx1"/>
                </a:solidFill>
                <a:cs typeface="mohammad bold art 1" pitchFamily="2" charset="-78"/>
              </a:rPr>
              <a:t> . ساعة </a:t>
            </a:r>
            <a:endParaRPr lang="ar-SA" sz="2000" dirty="0">
              <a:solidFill>
                <a:schemeClr val="tx1"/>
              </a:solidFill>
              <a:cs typeface="mohammad bold art 1" pitchFamily="2" charset="-78"/>
            </a:endParaRPr>
          </a:p>
        </p:txBody>
      </p:sp>
      <p:sp>
        <p:nvSpPr>
          <p:cNvPr id="20" name="مستطيل 19"/>
          <p:cNvSpPr/>
          <p:nvPr/>
        </p:nvSpPr>
        <p:spPr>
          <a:xfrm>
            <a:off x="8143900" y="4714884"/>
            <a:ext cx="509590" cy="500066"/>
          </a:xfrm>
          <a:prstGeom prst="rect">
            <a:avLst/>
          </a:prstGeom>
          <a:solidFill>
            <a:schemeClr val="accent3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cs typeface="khalaad al-arabeh" pitchFamily="2" charset="-78"/>
              </a:rPr>
              <a:t>3</a:t>
            </a:r>
            <a:r>
              <a:rPr lang="ar-SA" sz="2800" dirty="0" smtClean="0">
                <a:solidFill>
                  <a:schemeClr val="tx1"/>
                </a:solidFill>
                <a:cs typeface="khalaad al-arabeh" pitchFamily="2" charset="-78"/>
              </a:rPr>
              <a:t> </a:t>
            </a:r>
            <a:endParaRPr lang="ar-SA" sz="2800" dirty="0">
              <a:solidFill>
                <a:schemeClr val="tx1"/>
              </a:solidFill>
              <a:cs typeface="khalaad al-arabeh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6" grpId="0" animBg="1"/>
      <p:bldP spid="17" grpId="0" animBg="1"/>
      <p:bldP spid="18" grpId="0" animBg="1"/>
      <p:bldP spid="22" grpId="0" animBg="1"/>
      <p:bldP spid="26" grpId="0" animBg="1"/>
      <p:bldP spid="13" grpId="0" animBg="1"/>
      <p:bldP spid="2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214282" y="142852"/>
            <a:ext cx="8715436" cy="42862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 6"/>
          <p:cNvSpPr/>
          <p:nvPr/>
        </p:nvSpPr>
        <p:spPr>
          <a:xfrm>
            <a:off x="214282" y="6286520"/>
            <a:ext cx="8715436" cy="35719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ستطيل 8"/>
          <p:cNvSpPr/>
          <p:nvPr/>
        </p:nvSpPr>
        <p:spPr>
          <a:xfrm>
            <a:off x="2786050" y="785794"/>
            <a:ext cx="3357586" cy="71438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 smtClean="0">
                <a:solidFill>
                  <a:schemeClr val="tx1"/>
                </a:solidFill>
                <a:cs typeface="AL-Hor" pitchFamily="2" charset="-78"/>
              </a:rPr>
              <a:t>المفردات  الجديدة  </a:t>
            </a:r>
            <a:endParaRPr lang="ar-SA" sz="2800" dirty="0">
              <a:solidFill>
                <a:schemeClr val="tx1"/>
              </a:solidFill>
              <a:cs typeface="AL-Hor" pitchFamily="2" charset="-78"/>
            </a:endParaRPr>
          </a:p>
        </p:txBody>
      </p:sp>
      <p:sp>
        <p:nvSpPr>
          <p:cNvPr id="14" name="مستطيل 13"/>
          <p:cNvSpPr/>
          <p:nvPr/>
        </p:nvSpPr>
        <p:spPr>
          <a:xfrm>
            <a:off x="8858280" y="571480"/>
            <a:ext cx="71438" cy="5715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ستطيل 14"/>
          <p:cNvSpPr/>
          <p:nvPr/>
        </p:nvSpPr>
        <p:spPr>
          <a:xfrm>
            <a:off x="214282" y="571480"/>
            <a:ext cx="71438" cy="5715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مستطيل 15"/>
          <p:cNvSpPr/>
          <p:nvPr/>
        </p:nvSpPr>
        <p:spPr>
          <a:xfrm>
            <a:off x="928662" y="5000636"/>
            <a:ext cx="6858048" cy="92869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 smtClean="0">
                <a:solidFill>
                  <a:schemeClr val="tx1"/>
                </a:solidFill>
                <a:cs typeface="AL-Hor" pitchFamily="2" charset="-78"/>
              </a:rPr>
              <a:t>في ورقة  العمل رقم  </a:t>
            </a:r>
            <a:r>
              <a:rPr lang="en-US" sz="4000" dirty="0" smtClean="0">
                <a:solidFill>
                  <a:schemeClr val="tx1"/>
                </a:solidFill>
                <a:cs typeface="AL-Hor" pitchFamily="2" charset="-78"/>
              </a:rPr>
              <a:t>2</a:t>
            </a:r>
            <a:r>
              <a:rPr lang="ar-SA" sz="4000" dirty="0" smtClean="0">
                <a:solidFill>
                  <a:schemeClr val="tx1"/>
                </a:solidFill>
                <a:cs typeface="AL-Hor" pitchFamily="2" charset="-78"/>
              </a:rPr>
              <a:t> اكتبي معاني المفردات الجديدة </a:t>
            </a:r>
            <a:endParaRPr lang="ar-SA" sz="2800" dirty="0">
              <a:solidFill>
                <a:schemeClr val="tx1"/>
              </a:solidFill>
              <a:cs typeface="AL-Hor" pitchFamily="2" charset="-78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43372" y="2428868"/>
            <a:ext cx="2219328" cy="1500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214282" y="142852"/>
            <a:ext cx="8715436" cy="42862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 6"/>
          <p:cNvSpPr/>
          <p:nvPr/>
        </p:nvSpPr>
        <p:spPr>
          <a:xfrm>
            <a:off x="214282" y="6286520"/>
            <a:ext cx="8715436" cy="35719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ستطيل 13"/>
          <p:cNvSpPr/>
          <p:nvPr/>
        </p:nvSpPr>
        <p:spPr>
          <a:xfrm>
            <a:off x="8858280" y="571480"/>
            <a:ext cx="71438" cy="5715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ستطيل 14"/>
          <p:cNvSpPr/>
          <p:nvPr/>
        </p:nvSpPr>
        <p:spPr>
          <a:xfrm>
            <a:off x="214282" y="571480"/>
            <a:ext cx="71438" cy="5715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4099" name="Picture 3" descr="C:\Documents and Settings\user\My Documents\My Pictures\Social%20network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7554" y="428604"/>
            <a:ext cx="2500330" cy="1857388"/>
          </a:xfrm>
          <a:prstGeom prst="rect">
            <a:avLst/>
          </a:prstGeom>
          <a:noFill/>
        </p:spPr>
      </p:pic>
      <p:sp>
        <p:nvSpPr>
          <p:cNvPr id="8" name="مستطيل 7"/>
          <p:cNvSpPr/>
          <p:nvPr/>
        </p:nvSpPr>
        <p:spPr>
          <a:xfrm>
            <a:off x="3071802" y="2571744"/>
            <a:ext cx="4786346" cy="235745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 smtClean="0">
                <a:solidFill>
                  <a:srgbClr val="0000FF"/>
                </a:solidFill>
                <a:cs typeface="khalaad al-arabeh 2" pitchFamily="2" charset="-78"/>
              </a:rPr>
              <a:t> </a:t>
            </a:r>
            <a:r>
              <a:rPr lang="ar-SA" sz="4400" dirty="0" smtClean="0">
                <a:solidFill>
                  <a:srgbClr val="0000FF"/>
                </a:solidFill>
                <a:cs typeface="AL-Hor" pitchFamily="2" charset="-78"/>
              </a:rPr>
              <a:t> </a:t>
            </a:r>
            <a:r>
              <a:rPr lang="ar-SA" sz="4400" dirty="0" smtClean="0">
                <a:solidFill>
                  <a:srgbClr val="FF0000"/>
                </a:solidFill>
                <a:cs typeface="AL-Hor" pitchFamily="2" charset="-78"/>
              </a:rPr>
              <a:t>بالتعاون</a:t>
            </a:r>
            <a:r>
              <a:rPr lang="ar-SA" sz="4400" dirty="0" smtClean="0">
                <a:solidFill>
                  <a:srgbClr val="0000FF"/>
                </a:solidFill>
                <a:cs typeface="AL-Hor" pitchFamily="2" charset="-78"/>
              </a:rPr>
              <a:t> مع </a:t>
            </a:r>
            <a:r>
              <a:rPr lang="ar-SA" sz="4400" dirty="0" smtClean="0">
                <a:solidFill>
                  <a:schemeClr val="tx1"/>
                </a:solidFill>
                <a:cs typeface="AL-Hor" pitchFamily="2" charset="-78"/>
              </a:rPr>
              <a:t>أفراد مجموعتك  </a:t>
            </a:r>
            <a:r>
              <a:rPr lang="ar-SA" sz="4400" dirty="0" smtClean="0">
                <a:solidFill>
                  <a:srgbClr val="0000FF"/>
                </a:solidFill>
                <a:cs typeface="AL-Hor" pitchFamily="2" charset="-78"/>
              </a:rPr>
              <a:t>أكملي ورقة العمل رقم    </a:t>
            </a:r>
            <a:r>
              <a:rPr lang="ar-SA" sz="4400" u="sng" dirty="0" smtClean="0">
                <a:solidFill>
                  <a:srgbClr val="FF0000"/>
                </a:solidFill>
                <a:cs typeface="AL-Hor" pitchFamily="2" charset="-78"/>
              </a:rPr>
              <a:t>3</a:t>
            </a:r>
            <a:endParaRPr lang="en-US" sz="4400" u="sng" dirty="0" smtClean="0">
              <a:solidFill>
                <a:srgbClr val="FF0000"/>
              </a:solidFill>
              <a:cs typeface="AL-Hor" pitchFamily="2" charset="-78"/>
            </a:endParaRPr>
          </a:p>
          <a:p>
            <a:pPr algn="ctr"/>
            <a:r>
              <a:rPr lang="ar-SA" sz="3200" b="1" dirty="0" smtClean="0">
                <a:solidFill>
                  <a:srgbClr val="0000FF"/>
                </a:solidFill>
                <a:cs typeface="+mj-cs"/>
              </a:rPr>
              <a:t> </a:t>
            </a:r>
            <a:endParaRPr lang="ar-SA" sz="3200" b="1" dirty="0">
              <a:solidFill>
                <a:srgbClr val="0000FF"/>
              </a:solidFill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214282" y="142852"/>
            <a:ext cx="8715436" cy="42862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 6"/>
          <p:cNvSpPr/>
          <p:nvPr/>
        </p:nvSpPr>
        <p:spPr>
          <a:xfrm>
            <a:off x="214282" y="6286520"/>
            <a:ext cx="8715436" cy="35719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ستطيل 13"/>
          <p:cNvSpPr/>
          <p:nvPr/>
        </p:nvSpPr>
        <p:spPr>
          <a:xfrm>
            <a:off x="8858280" y="571480"/>
            <a:ext cx="71438" cy="5715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ستطيل 14"/>
          <p:cNvSpPr/>
          <p:nvPr/>
        </p:nvSpPr>
        <p:spPr>
          <a:xfrm>
            <a:off x="214282" y="571480"/>
            <a:ext cx="71438" cy="5715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مستطيل 12"/>
          <p:cNvSpPr/>
          <p:nvPr/>
        </p:nvSpPr>
        <p:spPr>
          <a:xfrm>
            <a:off x="1428728" y="928670"/>
            <a:ext cx="6215106" cy="78581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dirty="0" smtClean="0">
                <a:solidFill>
                  <a:schemeClr val="tx1"/>
                </a:solidFill>
                <a:cs typeface="mohammad bold art 1" pitchFamily="2" charset="-78"/>
              </a:rPr>
              <a:t> </a:t>
            </a:r>
            <a:r>
              <a:rPr lang="ar-SA" sz="2800" dirty="0" smtClean="0">
                <a:solidFill>
                  <a:srgbClr val="0000FF"/>
                </a:solidFill>
                <a:cs typeface="mohammad bold art 1" pitchFamily="2" charset="-78"/>
              </a:rPr>
              <a:t>مسألة   حسابية </a:t>
            </a:r>
            <a:endParaRPr lang="ar-SA" sz="3600" dirty="0">
              <a:solidFill>
                <a:srgbClr val="0000FF"/>
              </a:solidFill>
              <a:cs typeface="mohammad bold art 1" pitchFamily="2" charset="-78"/>
            </a:endParaRPr>
          </a:p>
        </p:txBody>
      </p:sp>
      <p:sp>
        <p:nvSpPr>
          <p:cNvPr id="8" name="مستطيل 7"/>
          <p:cNvSpPr/>
          <p:nvPr/>
        </p:nvSpPr>
        <p:spPr>
          <a:xfrm>
            <a:off x="857224" y="2571744"/>
            <a:ext cx="4786346" cy="235745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 smtClean="0">
                <a:solidFill>
                  <a:srgbClr val="0000FF"/>
                </a:solidFill>
                <a:cs typeface="khalaad al-arabeh 2" pitchFamily="2" charset="-78"/>
              </a:rPr>
              <a:t> </a:t>
            </a:r>
            <a:r>
              <a:rPr lang="ar-SA" sz="4400" dirty="0" smtClean="0">
                <a:solidFill>
                  <a:srgbClr val="0000FF"/>
                </a:solidFill>
                <a:cs typeface="AL-Hor" pitchFamily="2" charset="-78"/>
              </a:rPr>
              <a:t> </a:t>
            </a:r>
            <a:r>
              <a:rPr lang="ar-SA" sz="4400" dirty="0" smtClean="0">
                <a:solidFill>
                  <a:srgbClr val="FF0000"/>
                </a:solidFill>
                <a:cs typeface="AL-Hor" pitchFamily="2" charset="-78"/>
              </a:rPr>
              <a:t> </a:t>
            </a:r>
            <a:endParaRPr lang="en-US" sz="4400" u="sng" dirty="0" smtClean="0">
              <a:solidFill>
                <a:srgbClr val="FF0000"/>
              </a:solidFill>
              <a:cs typeface="AL-Hor" pitchFamily="2" charset="-78"/>
            </a:endParaRPr>
          </a:p>
          <a:p>
            <a:pPr algn="ctr"/>
            <a:r>
              <a:rPr lang="ar-SA" sz="3200" b="1" dirty="0" smtClean="0">
                <a:solidFill>
                  <a:srgbClr val="0000FF"/>
                </a:solidFill>
                <a:cs typeface="+mj-cs"/>
              </a:rPr>
              <a:t> </a:t>
            </a:r>
            <a:endParaRPr lang="ar-SA" sz="3200" b="1" dirty="0">
              <a:solidFill>
                <a:srgbClr val="0000FF"/>
              </a:solidFill>
              <a:cs typeface="+mj-cs"/>
            </a:endParaRPr>
          </a:p>
        </p:txBody>
      </p:sp>
      <p:pic>
        <p:nvPicPr>
          <p:cNvPr id="1026" name="صورة 2" descr="C:\Documents and Settings\Ht12\My Documents\My Pictures\Clipart_School_Free_30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15206" y="1928802"/>
            <a:ext cx="1500198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AutoShape 3"/>
          <p:cNvSpPr>
            <a:spLocks noChangeArrowheads="1"/>
          </p:cNvSpPr>
          <p:nvPr/>
        </p:nvSpPr>
        <p:spPr bwMode="auto">
          <a:xfrm>
            <a:off x="857224" y="3929066"/>
            <a:ext cx="6970720" cy="1857388"/>
          </a:xfrm>
          <a:prstGeom prst="wedgeRectCallout">
            <a:avLst>
              <a:gd name="adj1" fmla="val 39310"/>
              <a:gd name="adj2" fmla="val -123560"/>
            </a:avLst>
          </a:prstGeom>
          <a:gradFill rotWithShape="1">
            <a:gsLst>
              <a:gs pos="0">
                <a:srgbClr val="FFCCFF"/>
              </a:gs>
              <a:gs pos="50000">
                <a:srgbClr val="FFFFFF"/>
              </a:gs>
              <a:gs pos="100000">
                <a:srgbClr val="FFCCFF"/>
              </a:gs>
            </a:gsLst>
            <a:lin ang="5400000" scaled="1"/>
          </a:gradFill>
          <a:ln w="9525">
            <a:solidFill>
              <a:srgbClr val="4E612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ts val="1000"/>
              </a:spcAft>
            </a:pPr>
            <a:r>
              <a:rPr lang="ar-SA" sz="4800" dirty="0" smtClean="0">
                <a:solidFill>
                  <a:srgbClr val="FF0000"/>
                </a:solidFill>
                <a:cs typeface="AL-Hor" pitchFamily="2" charset="-78"/>
              </a:rPr>
              <a:t>بالتعاون</a:t>
            </a:r>
            <a:r>
              <a:rPr lang="ar-SA" sz="4800" dirty="0" smtClean="0">
                <a:solidFill>
                  <a:srgbClr val="0000FF"/>
                </a:solidFill>
                <a:cs typeface="AL-Hor" pitchFamily="2" charset="-78"/>
              </a:rPr>
              <a:t> مع </a:t>
            </a:r>
            <a:r>
              <a:rPr lang="ar-SA" sz="4800" dirty="0" smtClean="0">
                <a:cs typeface="AL-Hor" pitchFamily="2" charset="-78"/>
              </a:rPr>
              <a:t>أفراد مجموعتك  </a:t>
            </a:r>
            <a:r>
              <a:rPr lang="ar-SA" sz="4800" dirty="0" smtClean="0">
                <a:solidFill>
                  <a:srgbClr val="0000FF"/>
                </a:solidFill>
                <a:cs typeface="AL-Hor" pitchFamily="2" charset="-78"/>
              </a:rPr>
              <a:t>حلّي المسألة الواردة في  ورقة العمل رقم    </a:t>
            </a:r>
            <a:r>
              <a:rPr lang="ar-SA" sz="4800" u="sng" dirty="0" smtClean="0">
                <a:solidFill>
                  <a:srgbClr val="FF0000"/>
                </a:solidFill>
                <a:cs typeface="AL-Hor" pitchFamily="2" charset="-78"/>
              </a:rPr>
              <a:t>4</a:t>
            </a:r>
            <a:endParaRPr kumimoji="0" lang="ar-SA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8" grpId="0" animBg="1"/>
      <p:bldP spid="102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214282" y="142852"/>
            <a:ext cx="8715436" cy="42862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 6"/>
          <p:cNvSpPr/>
          <p:nvPr/>
        </p:nvSpPr>
        <p:spPr>
          <a:xfrm>
            <a:off x="214282" y="6286520"/>
            <a:ext cx="8715436" cy="35719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ستطيل 13"/>
          <p:cNvSpPr/>
          <p:nvPr/>
        </p:nvSpPr>
        <p:spPr>
          <a:xfrm>
            <a:off x="8858280" y="571480"/>
            <a:ext cx="71438" cy="5715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ستطيل 14"/>
          <p:cNvSpPr/>
          <p:nvPr/>
        </p:nvSpPr>
        <p:spPr>
          <a:xfrm>
            <a:off x="214282" y="571480"/>
            <a:ext cx="71438" cy="5715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1276350"/>
            <a:ext cx="8072494" cy="430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214282" y="142852"/>
            <a:ext cx="8715436" cy="42862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 6"/>
          <p:cNvSpPr/>
          <p:nvPr/>
        </p:nvSpPr>
        <p:spPr>
          <a:xfrm>
            <a:off x="214282" y="6286520"/>
            <a:ext cx="8715436" cy="35719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ستطيل 13"/>
          <p:cNvSpPr/>
          <p:nvPr/>
        </p:nvSpPr>
        <p:spPr>
          <a:xfrm>
            <a:off x="8858280" y="571480"/>
            <a:ext cx="71438" cy="5715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ستطيل 14"/>
          <p:cNvSpPr/>
          <p:nvPr/>
        </p:nvSpPr>
        <p:spPr>
          <a:xfrm>
            <a:off x="214282" y="571480"/>
            <a:ext cx="71438" cy="5715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تمرير عمودي 5"/>
          <p:cNvSpPr/>
          <p:nvPr/>
        </p:nvSpPr>
        <p:spPr>
          <a:xfrm>
            <a:off x="571472" y="2714620"/>
            <a:ext cx="6357982" cy="3000396"/>
          </a:xfrm>
          <a:prstGeom prst="verticalScroll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u="sng" dirty="0" smtClean="0">
                <a:solidFill>
                  <a:srgbClr val="FF0000"/>
                </a:solidFill>
                <a:cs typeface="AL-Hor" pitchFamily="2" charset="-78"/>
              </a:rPr>
              <a:t>لخّصي</a:t>
            </a:r>
            <a:r>
              <a:rPr lang="ar-SA" sz="4400" dirty="0" smtClean="0">
                <a:cs typeface="AL-Hor" pitchFamily="2" charset="-78"/>
              </a:rPr>
              <a:t> بأسلوبك  </a:t>
            </a:r>
            <a:r>
              <a:rPr lang="ar-SA" sz="4400" dirty="0" smtClean="0">
                <a:solidFill>
                  <a:srgbClr val="0000FF"/>
                </a:solidFill>
                <a:cs typeface="AL-Hor" pitchFamily="2" charset="-78"/>
              </a:rPr>
              <a:t>أهم المعلومات والمعارف</a:t>
            </a:r>
            <a:r>
              <a:rPr lang="ar-SA" sz="4400" dirty="0" smtClean="0">
                <a:cs typeface="AL-Hor" pitchFamily="2" charset="-78"/>
              </a:rPr>
              <a:t> </a:t>
            </a:r>
            <a:r>
              <a:rPr lang="ar-SA" sz="4400" dirty="0" smtClean="0">
                <a:solidFill>
                  <a:srgbClr val="008000"/>
                </a:solidFill>
                <a:cs typeface="AL-Hor" pitchFamily="2" charset="-78"/>
              </a:rPr>
              <a:t>التي فهمتيها من خلال الدرس </a:t>
            </a:r>
            <a:r>
              <a:rPr lang="ar-SA" sz="4400" u="sng" dirty="0" smtClean="0">
                <a:solidFill>
                  <a:srgbClr val="FF0000"/>
                </a:solidFill>
                <a:cs typeface="AL-Hor" pitchFamily="2" charset="-78"/>
              </a:rPr>
              <a:t>في ورقة العمل رقم </a:t>
            </a:r>
            <a:r>
              <a:rPr lang="en-US" sz="4400" u="sng" dirty="0" smtClean="0">
                <a:solidFill>
                  <a:srgbClr val="FF0000"/>
                </a:solidFill>
                <a:cs typeface="AL-Hor" pitchFamily="2" charset="-78"/>
              </a:rPr>
              <a:t>1</a:t>
            </a:r>
            <a:r>
              <a:rPr lang="ar-SA" sz="4400" u="sng" dirty="0" smtClean="0">
                <a:solidFill>
                  <a:srgbClr val="FF0000"/>
                </a:solidFill>
                <a:cs typeface="AL-Hor" pitchFamily="2" charset="-78"/>
              </a:rPr>
              <a:t> </a:t>
            </a:r>
            <a:endParaRPr lang="ar-SA" sz="4400" u="sng" dirty="0">
              <a:solidFill>
                <a:srgbClr val="FF0000"/>
              </a:solidFill>
              <a:cs typeface="AL-Hor" pitchFamily="2" charset="-78"/>
            </a:endParaRPr>
          </a:p>
        </p:txBody>
      </p:sp>
      <p:sp>
        <p:nvSpPr>
          <p:cNvPr id="11" name="مستطيل 10"/>
          <p:cNvSpPr/>
          <p:nvPr/>
        </p:nvSpPr>
        <p:spPr>
          <a:xfrm>
            <a:off x="4071934" y="1000108"/>
            <a:ext cx="3214710" cy="714380"/>
          </a:xfrm>
          <a:prstGeom prst="rect">
            <a:avLst/>
          </a:prstGeom>
          <a:solidFill>
            <a:srgbClr val="FFFFCC"/>
          </a:solidFill>
          <a:ln>
            <a:solidFill>
              <a:schemeClr val="bg1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dirty="0" smtClean="0">
                <a:solidFill>
                  <a:schemeClr val="tx1"/>
                </a:solidFill>
                <a:cs typeface="AL-Hor" pitchFamily="2" charset="-78"/>
              </a:rPr>
              <a:t>ماذا  تعلمتي ؟ </a:t>
            </a:r>
            <a:endParaRPr lang="ar-SA" sz="4000" dirty="0">
              <a:solidFill>
                <a:schemeClr val="tx1"/>
              </a:solidFill>
              <a:cs typeface="AL-Hor" pitchFamily="2" charset="-78"/>
            </a:endParaRPr>
          </a:p>
        </p:txBody>
      </p:sp>
      <p:pic>
        <p:nvPicPr>
          <p:cNvPr id="3074" name="Picture 2" descr="drawing_pe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00892" y="2143116"/>
            <a:ext cx="1571636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3"/>
          <a:srcRect l="69712" b="11363"/>
          <a:stretch>
            <a:fillRect/>
          </a:stretch>
        </p:blipFill>
        <p:spPr bwMode="auto">
          <a:xfrm>
            <a:off x="7572396" y="857232"/>
            <a:ext cx="900098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1" grpId="0" animBg="1"/>
    </p:bld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1623</TotalTime>
  <Words>123</Words>
  <Application>Microsoft Office PowerPoint</Application>
  <PresentationFormat>عرض على الشاشة (3:4)‏</PresentationFormat>
  <Paragraphs>30</Paragraphs>
  <Slides>10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1" baseType="lpstr">
      <vt:lpstr>سمة Office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</vt:vector>
  </TitlesOfParts>
  <Company>zyzoom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انس بركات</dc:creator>
  <cp:lastModifiedBy>Screen</cp:lastModifiedBy>
  <cp:revision>181</cp:revision>
  <dcterms:created xsi:type="dcterms:W3CDTF">2010-03-28T15:31:17Z</dcterms:created>
  <dcterms:modified xsi:type="dcterms:W3CDTF">2012-12-14T19:56:48Z</dcterms:modified>
</cp:coreProperties>
</file>