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0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F8A8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31A75BF-779F-4973-891A-55002AF89B53}" type="datetimeFigureOut">
              <a:rPr lang="ar-SA" smtClean="0"/>
              <a:t>03/03/1432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2C8D14-B9A8-4E97-8EC9-3C371DCDC69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8EE6C-A75F-4291-8634-428672A4898D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05F7-92DC-4C5C-9CE6-5AD31D4DA139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455C-81CA-46EE-8F24-13520DBF53CB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44DD-E3A0-453F-A8EA-56D259F021F6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102F-6B34-4F8D-937A-F963B8FB19C3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5415-8F01-4DC7-836B-27C42BF89760}" type="datetime1">
              <a:rPr lang="ar-SA" smtClean="0"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60A2-BDAD-406A-B5EA-318925BB2DF8}" type="datetime1">
              <a:rPr lang="ar-SA" smtClean="0"/>
              <a:t>03/03/1432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A2A04-CA2F-4571-9202-07257546DF5D}" type="datetime1">
              <a:rPr lang="ar-SA" smtClean="0"/>
              <a:t>03/03/1432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E306-4D6E-4092-A1A8-50D50094F077}" type="datetime1">
              <a:rPr lang="ar-SA" smtClean="0"/>
              <a:t>03/03/1432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ABAD8-F970-4BB9-B251-87BFC48A178B}" type="datetime1">
              <a:rPr lang="ar-SA" smtClean="0"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06E6-6507-4D61-81CA-709E46B37D40}" type="datetime1">
              <a:rPr lang="ar-SA" smtClean="0"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07D2A-B8D5-4B7C-8B6B-E298585426B0}" type="datetime1">
              <a:rPr lang="ar-SA" smtClean="0"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07A0C-BAB7-47EE-B756-E3C75037789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مدخل إلى الحيوانات } 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مدرس المادة </a:t>
            </a:r>
          </a:p>
          <a:p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مشبب </a:t>
            </a:r>
            <a:r>
              <a:rPr lang="ar-SA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الشهراني</a:t>
            </a:r>
            <a:endParaRPr lang="ar-SA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00B0F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الامير</a:t>
            </a:r>
            <a:r>
              <a:rPr lang="ar-SA" b="1" i="1" spc="300" dirty="0" smtClean="0">
                <a:solidFill>
                  <a:srgbClr val="00B0F0"/>
                </a:solidFill>
              </a:rPr>
              <a:t>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00B0F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00B0F0"/>
                </a:solidFill>
              </a:rPr>
              <a:t>عبدالعزيز</a:t>
            </a:r>
            <a:endParaRPr lang="ar-SA" b="1" i="1" spc="300" dirty="0">
              <a:solidFill>
                <a:srgbClr val="00B0F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5715040" cy="1143000"/>
          </a:xfrm>
        </p:spPr>
        <p:txBody>
          <a:bodyPr/>
          <a:lstStyle/>
          <a:p>
            <a:r>
              <a:rPr lang="ar-S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*  التكوين الجنيني المبكر* </a:t>
            </a:r>
            <a:endParaRPr lang="ar-S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857364"/>
            <a:ext cx="8786874" cy="407196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بعد تلقيح البويضة بالحيوانات المنوية تتكون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اللاقحة</a:t>
            </a:r>
            <a:endParaRPr lang="ar-SA" b="1" spc="3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الزيجوت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) التي تنمو وتنقسم إلى خليتين ثم إلى أربع</a:t>
            </a: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ثم إلى ثمان  ثم 16 خلية ثم تتحول إلى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البلاستيولا</a:t>
            </a:r>
            <a:endParaRPr lang="ar-SA" b="1" spc="3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(كره من الخلايا مملوءة بسائل)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قدتكون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مكونة من طبقة</a:t>
            </a: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واحدة من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الخلايامثل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(حيوان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السهيم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)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أوعدة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طبقات</a:t>
            </a: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مثل(الضفدع) ثم تتحول إلى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الجاسترولا</a:t>
            </a:r>
            <a:endParaRPr lang="ar-SA" b="1" spc="3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(كيس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ذوطبقتين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من الخلايا له فتحة في </a:t>
            </a:r>
            <a:r>
              <a:rPr lang="ar-SA" b="1" spc="3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أحدىنهايتيه</a:t>
            </a:r>
            <a:r>
              <a:rPr lang="ar-SA" b="1" spc="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) </a:t>
            </a:r>
            <a:endParaRPr lang="en-US" b="1" spc="3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endParaRPr lang="ar-S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57752" y="928670"/>
            <a:ext cx="4071966" cy="578647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ar-SA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طبقة الخلايا داخل </a:t>
            </a:r>
            <a:r>
              <a:rPr lang="ar-SA" b="1" dirty="0" err="1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الجاسترولا</a:t>
            </a:r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تسمى</a:t>
            </a:r>
          </a:p>
          <a:p>
            <a:pPr>
              <a:buNone/>
            </a:pPr>
            <a:r>
              <a:rPr lang="ar-SA" b="1" dirty="0" err="1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بـ</a:t>
            </a:r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الطبقة الداخلية حيث </a:t>
            </a:r>
            <a:r>
              <a:rPr lang="ar-SA" b="1" dirty="0" err="1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تنمووتعطي</a:t>
            </a:r>
            <a:endParaRPr lang="ar-SA" b="1" dirty="0" smtClean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أنسجة وأعضاء وأجهزة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...وهناك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ثلاث </a:t>
            </a:r>
            <a:r>
              <a:rPr lang="ar-SA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انواع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من الطبقات</a:t>
            </a:r>
          </a:p>
          <a:p>
            <a:pPr>
              <a:buNone/>
            </a:pPr>
            <a:r>
              <a:rPr lang="ar-SA" b="1" i="1" u="sng" dirty="0" smtClean="0">
                <a:ln w="11430"/>
                <a:solidFill>
                  <a:srgbClr val="08F8A8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1ـ  الطبقة الداخلية : 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تنمو وتعطي القناة الهضمية وأعضاء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الهضم .</a:t>
            </a:r>
            <a:endParaRPr lang="en-US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i="1" u="sng" dirty="0" smtClean="0">
                <a:ln w="11430"/>
                <a:solidFill>
                  <a:srgbClr val="08F8A8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2ـ الطبقة الخارجية : 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تنمو وتعطي الجلد والأنسجة العصبية .</a:t>
            </a:r>
            <a:endParaRPr lang="en-US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i="1" u="sng" dirty="0" smtClean="0">
                <a:ln w="11430"/>
                <a:solidFill>
                  <a:srgbClr val="08F8A8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3ـ  الطبقة الوسطى :</a:t>
            </a:r>
            <a:r>
              <a:rPr lang="ar-SA" b="1" i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تنمو وتعطي الأنسجة العصبية وجهاز</a:t>
            </a:r>
          </a:p>
          <a:p>
            <a:pPr>
              <a:buNone/>
            </a:pP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الإخراج وجهاز الدوران </a:t>
            </a:r>
            <a:r>
              <a:rPr lang="ar-SA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وجهازالتنفس</a:t>
            </a:r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ar-SA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ar-SA" dirty="0"/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2857488" y="142852"/>
            <a:ext cx="3757610" cy="725470"/>
          </a:xfrm>
        </p:spPr>
        <p:txBody>
          <a:bodyPr>
            <a:normAutofit fontScale="90000"/>
          </a:bodyPr>
          <a:lstStyle/>
          <a:p>
            <a:r>
              <a:rPr lang="ar-S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*نمؤ الأنسجة*</a:t>
            </a:r>
            <a:endParaRPr lang="ar-S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5000628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تركيب الخلية الحيوانية </a:t>
            </a:r>
            <a:endParaRPr lang="ar-SA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بغض النظر عن المكان الذي تعيش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فية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الحيوانات</a:t>
            </a:r>
          </a:p>
          <a:p>
            <a:pPr>
              <a:buNone/>
            </a:pP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او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التكيفات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الي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وهبها الله له ,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الا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ان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الخلية الحيوانية</a:t>
            </a:r>
          </a:p>
          <a:p>
            <a:pPr>
              <a:buNone/>
            </a:pP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لاتحتوي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على جدار خلوي بعكس الخلية النباتية التي</a:t>
            </a:r>
          </a:p>
          <a:p>
            <a:pPr>
              <a:buNone/>
            </a:pP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تحتوي ع جدار خلوي. </a:t>
            </a:r>
          </a:p>
          <a:p>
            <a:pPr>
              <a:buNone/>
            </a:pP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تنتظم هذي الخلايا مع بعضها البعض فتؤدي </a:t>
            </a:r>
            <a:r>
              <a:rPr lang="ar-SA" spc="3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الى</a:t>
            </a: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تكوين</a:t>
            </a:r>
          </a:p>
          <a:p>
            <a:pPr>
              <a:buNone/>
            </a:pPr>
            <a:r>
              <a:rPr lang="ar-SA" spc="3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مجموعة من الخلايا تسمى بالنسيج  </a:t>
            </a:r>
          </a:p>
          <a:p>
            <a:pPr>
              <a:buNone/>
            </a:pPr>
            <a:r>
              <a:rPr lang="ar-SA" b="1" i="1" u="sng" spc="300" dirty="0" smtClean="0">
                <a:solidFill>
                  <a:srgbClr val="FFFF00"/>
                </a:solidFill>
              </a:rPr>
              <a:t>تعريف النسيج :</a:t>
            </a:r>
          </a:p>
          <a:p>
            <a:pPr>
              <a:buNone/>
            </a:pPr>
            <a:r>
              <a:rPr lang="ar-SA" spc="300" dirty="0" err="1" smtClean="0">
                <a:solidFill>
                  <a:srgbClr val="FFFF00"/>
                </a:solidFill>
              </a:rPr>
              <a:t>هوعبارة</a:t>
            </a:r>
            <a:r>
              <a:rPr lang="ar-SA" spc="300" dirty="0" smtClean="0">
                <a:solidFill>
                  <a:srgbClr val="FFFF00"/>
                </a:solidFill>
              </a:rPr>
              <a:t> عن مجموعة من الخلايا تخصصت لأداء وظيفة</a:t>
            </a:r>
          </a:p>
          <a:p>
            <a:pPr>
              <a:buNone/>
            </a:pPr>
            <a:r>
              <a:rPr lang="ar-SA" spc="300" dirty="0" smtClean="0">
                <a:solidFill>
                  <a:srgbClr val="FFFF00"/>
                </a:solidFill>
              </a:rPr>
              <a:t>محددة ( مثل النسيج العصبي – الهضمي..الخ )</a:t>
            </a:r>
            <a:endParaRPr lang="en-US" spc="3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000528"/>
          </a:xfrm>
        </p:spPr>
        <p:txBody>
          <a:bodyPr/>
          <a:lstStyle/>
          <a:p>
            <a:pPr algn="ctr">
              <a:buNone/>
            </a:pPr>
            <a:r>
              <a:rPr lang="ar-SA" i="1" spc="300" dirty="0" smtClean="0">
                <a:solidFill>
                  <a:srgbClr val="08F8A8"/>
                </a:solidFill>
              </a:rPr>
              <a:t>المواطن </a:t>
            </a:r>
            <a:r>
              <a:rPr lang="ar-SA" i="1" spc="300" dirty="0">
                <a:solidFill>
                  <a:srgbClr val="08F8A8"/>
                </a:solidFill>
              </a:rPr>
              <a:t>البيئية ( المعيشة</a:t>
            </a:r>
            <a:r>
              <a:rPr lang="ar-SA" i="1" spc="300" dirty="0" smtClean="0">
                <a:solidFill>
                  <a:srgbClr val="08F8A8"/>
                </a:solidFill>
              </a:rPr>
              <a:t>) </a:t>
            </a:r>
            <a:endParaRPr lang="ar-SA" i="1" spc="300" dirty="0" smtClean="0">
              <a:solidFill>
                <a:srgbClr val="FFC000"/>
              </a:solidFill>
            </a:endParaRPr>
          </a:p>
          <a:p>
            <a:r>
              <a:rPr lang="ar-SA" b="1" i="1" u="sng" spc="300" dirty="0" smtClean="0">
                <a:solidFill>
                  <a:srgbClr val="FFC000"/>
                </a:solidFill>
              </a:rPr>
              <a:t>تعيش الحيوانات </a:t>
            </a:r>
            <a:r>
              <a:rPr lang="ar-SA" b="1" i="1" u="sng" spc="300" dirty="0">
                <a:solidFill>
                  <a:srgbClr val="FFC000"/>
                </a:solidFill>
              </a:rPr>
              <a:t>في بيئات مختلفة إما :</a:t>
            </a:r>
            <a:endParaRPr lang="en-US" b="1" i="1" u="sng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1ـ مائية </a:t>
            </a:r>
            <a:r>
              <a:rPr lang="ar-SA" spc="300" dirty="0">
                <a:solidFill>
                  <a:srgbClr val="FFC000"/>
                </a:solidFill>
              </a:rPr>
              <a:t>(عذبة - مالحة)                    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2ـ </a:t>
            </a:r>
            <a:r>
              <a:rPr lang="ar-SA" spc="300" dirty="0">
                <a:solidFill>
                  <a:srgbClr val="FFC000"/>
                </a:solidFill>
              </a:rPr>
              <a:t>يابسة ( صحاري – مناطق عشبية – </a:t>
            </a:r>
            <a:r>
              <a:rPr lang="ar-SA" spc="300" dirty="0" smtClean="0">
                <a:solidFill>
                  <a:srgbClr val="FFC000"/>
                </a:solidFill>
              </a:rPr>
              <a:t>غابات</a:t>
            </a: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قطبية </a:t>
            </a:r>
            <a:r>
              <a:rPr lang="ar-SA" spc="300" dirty="0">
                <a:solidFill>
                  <a:srgbClr val="FFC000"/>
                </a:solidFill>
              </a:rPr>
              <a:t>....الخ )  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endParaRPr lang="en-US" spc="300" dirty="0">
              <a:solidFill>
                <a:srgbClr val="FFC000"/>
              </a:solidFill>
            </a:endParaRP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57356" y="214290"/>
            <a:ext cx="5143536" cy="1428760"/>
          </a:xfrm>
        </p:spPr>
        <p:txBody>
          <a:bodyPr>
            <a:prstTxWarp prst="textStop">
              <a:avLst/>
            </a:prstTxWarp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6700" b="1" i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/>
            </a:r>
            <a:br>
              <a:rPr lang="ar-SA" sz="6700" b="1" i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</a:br>
            <a:r>
              <a:rPr lang="ar-SA" sz="6700" b="1" i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خصائص </a:t>
            </a:r>
            <a:r>
              <a:rPr lang="ar-SA" sz="67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الحيوانات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500098" y="1600200"/>
            <a:ext cx="9644098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ar-SA" b="1" i="1" spc="3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الحيوانات</a:t>
            </a:r>
            <a:r>
              <a:rPr lang="ar-SA" b="1" i="1" spc="3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: </a:t>
            </a:r>
            <a:endParaRPr lang="en-US" i="1" spc="3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ar-SA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هي مخلوقات حية متعددة الخلايا حقيقية النوى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غير ذاتية التغذية معظمها متحركة</a:t>
            </a:r>
          </a:p>
          <a:p>
            <a:pPr>
              <a:buNone/>
            </a:pP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تكيفت </a:t>
            </a:r>
            <a:r>
              <a:rPr lang="ar-SA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للعيش في بيئات مختلفة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endParaRPr lang="ar-SA" dirty="0" smtClean="0"/>
          </a:p>
          <a:p>
            <a:pPr algn="ctr">
              <a:buNone/>
            </a:pPr>
            <a:r>
              <a:rPr lang="ar-SA" b="1" i="1" spc="300" dirty="0">
                <a:solidFill>
                  <a:srgbClr val="FFC000"/>
                </a:solidFill>
              </a:rPr>
              <a:t>{</a:t>
            </a:r>
            <a:r>
              <a:rPr lang="ar-SA" b="1" i="1" spc="300" dirty="0" smtClean="0">
                <a:solidFill>
                  <a:srgbClr val="FFC000"/>
                </a:solidFill>
              </a:rPr>
              <a:t>الخصائص والوظائف </a:t>
            </a:r>
            <a:r>
              <a:rPr lang="ar-SA" b="1" i="1" spc="300" dirty="0">
                <a:solidFill>
                  <a:srgbClr val="FFC000"/>
                </a:solidFill>
              </a:rPr>
              <a:t>العامة للحيوانات</a:t>
            </a:r>
            <a:r>
              <a:rPr lang="ar-SA" b="1" i="1" spc="300" dirty="0" smtClean="0">
                <a:solidFill>
                  <a:srgbClr val="FFC000"/>
                </a:solidFill>
              </a:rPr>
              <a:t>}</a:t>
            </a:r>
          </a:p>
          <a:p>
            <a:pPr algn="ctr">
              <a:buNone/>
            </a:pPr>
            <a:endParaRPr lang="ar-SA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1- التغذية </a:t>
            </a:r>
            <a:r>
              <a:rPr lang="ar-S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والهضم </a:t>
            </a:r>
            <a:endParaRPr lang="ar-SA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2- الدعامة 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3- الحركة 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4- التكاثر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/>
          <a:lstStyle/>
          <a:p>
            <a:pPr>
              <a:buNone/>
            </a:pPr>
            <a:r>
              <a:rPr lang="ar-SA" b="1" i="1" u="sng" spc="300" dirty="0" err="1" smtClean="0">
                <a:solidFill>
                  <a:srgbClr val="FFC000"/>
                </a:solidFill>
              </a:rPr>
              <a:t>اولا</a:t>
            </a:r>
            <a:r>
              <a:rPr lang="ar-SA" b="1" i="1" u="sng" spc="300" dirty="0" smtClean="0">
                <a:solidFill>
                  <a:srgbClr val="FFC000"/>
                </a:solidFill>
              </a:rPr>
              <a:t> / التغذية والهضم </a:t>
            </a:r>
          </a:p>
          <a:p>
            <a:pPr>
              <a:buNone/>
            </a:pPr>
            <a:r>
              <a:rPr lang="ar-SA" dirty="0" smtClean="0">
                <a:solidFill>
                  <a:srgbClr val="92D050"/>
                </a:solidFill>
              </a:rPr>
              <a:t>تعتبر </a:t>
            </a:r>
            <a:r>
              <a:rPr lang="ar-SA" dirty="0">
                <a:solidFill>
                  <a:srgbClr val="92D050"/>
                </a:solidFill>
              </a:rPr>
              <a:t>مخلوقات غير ذاتية التغذية (تتغذى على غيرها) </a:t>
            </a:r>
            <a:r>
              <a:rPr lang="ar-SA" dirty="0" smtClean="0">
                <a:solidFill>
                  <a:srgbClr val="92D050"/>
                </a:solidFill>
              </a:rPr>
              <a:t>بعد</a:t>
            </a:r>
          </a:p>
          <a:p>
            <a:pPr>
              <a:buNone/>
            </a:pPr>
            <a:r>
              <a:rPr lang="ar-SA" dirty="0" smtClean="0">
                <a:solidFill>
                  <a:srgbClr val="92D050"/>
                </a:solidFill>
              </a:rPr>
              <a:t>حصولها على </a:t>
            </a:r>
            <a:r>
              <a:rPr lang="ar-SA" dirty="0" err="1" smtClean="0">
                <a:solidFill>
                  <a:srgbClr val="92D050"/>
                </a:solidFill>
              </a:rPr>
              <a:t>الغذا</a:t>
            </a:r>
            <a:r>
              <a:rPr lang="ar-SA" dirty="0" smtClean="0">
                <a:solidFill>
                  <a:srgbClr val="92D050"/>
                </a:solidFill>
              </a:rPr>
              <a:t> </a:t>
            </a:r>
            <a:r>
              <a:rPr lang="ar-SA" dirty="0" err="1" smtClean="0">
                <a:solidFill>
                  <a:srgbClr val="92D050"/>
                </a:solidFill>
              </a:rPr>
              <a:t>فانها</a:t>
            </a:r>
            <a:r>
              <a:rPr lang="ar-SA" dirty="0" smtClean="0">
                <a:solidFill>
                  <a:srgbClr val="92D050"/>
                </a:solidFill>
              </a:rPr>
              <a:t> تهضم غذائها.</a:t>
            </a:r>
          </a:p>
          <a:p>
            <a:pPr>
              <a:buNone/>
            </a:pPr>
            <a:endParaRPr lang="ar-SA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</a:rPr>
              <a:t>والهضم </a:t>
            </a:r>
            <a:r>
              <a:rPr lang="ar-SA" dirty="0">
                <a:solidFill>
                  <a:schemeClr val="bg1"/>
                </a:solidFill>
              </a:rPr>
              <a:t>فيها إما (داخل الخلايا أو داخل تجاويف الجسم </a:t>
            </a:r>
            <a:r>
              <a:rPr lang="ar-SA" dirty="0" smtClean="0">
                <a:solidFill>
                  <a:schemeClr val="bg1"/>
                </a:solidFill>
              </a:rPr>
              <a:t>أو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</a:rPr>
              <a:t>داخل </a:t>
            </a:r>
            <a:r>
              <a:rPr lang="ar-SA" dirty="0">
                <a:solidFill>
                  <a:schemeClr val="bg1"/>
                </a:solidFill>
              </a:rPr>
              <a:t>أعضاء خاصة) </a:t>
            </a:r>
            <a:r>
              <a:rPr lang="ar-SA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ar-SA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b="1" i="1" u="sng" spc="300" dirty="0" smtClean="0">
                <a:solidFill>
                  <a:srgbClr val="FFFF00"/>
                </a:solidFill>
              </a:rPr>
              <a:t>ثانيا / الدعامة : هناك نوعين من الدعامة </a:t>
            </a:r>
          </a:p>
          <a:p>
            <a:pPr>
              <a:buNone/>
            </a:pPr>
            <a:r>
              <a:rPr lang="ar-SA" spc="300" dirty="0" smtClean="0">
                <a:solidFill>
                  <a:srgbClr val="FFFF00"/>
                </a:solidFill>
              </a:rPr>
              <a:t>أ  - </a:t>
            </a:r>
            <a:r>
              <a:rPr lang="ar-SA" b="1" spc="300" dirty="0" smtClean="0">
                <a:solidFill>
                  <a:srgbClr val="FFFF00"/>
                </a:solidFill>
              </a:rPr>
              <a:t>هيكل خارجي ( كما في اللافقاريات) </a:t>
            </a:r>
          </a:p>
          <a:p>
            <a:pPr>
              <a:buNone/>
            </a:pPr>
            <a:r>
              <a:rPr lang="ar-SA" b="1" spc="300" dirty="0" smtClean="0">
                <a:solidFill>
                  <a:srgbClr val="FFFF00"/>
                </a:solidFill>
              </a:rPr>
              <a:t>ب </a:t>
            </a:r>
            <a:r>
              <a:rPr lang="ar-SA" b="1" spc="300" dirty="0" err="1" smtClean="0">
                <a:solidFill>
                  <a:srgbClr val="FFFF00"/>
                </a:solidFill>
              </a:rPr>
              <a:t>ـ</a:t>
            </a:r>
            <a:r>
              <a:rPr lang="ar-SA" b="1" spc="300" dirty="0" smtClean="0">
                <a:solidFill>
                  <a:srgbClr val="FFFF00"/>
                </a:solidFill>
              </a:rPr>
              <a:t> هيكل داخلي (كما في الفقاريات ) </a:t>
            </a:r>
            <a:endParaRPr lang="ar-SA" spc="3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pc="300" dirty="0">
              <a:solidFill>
                <a:srgbClr val="FFFF00"/>
              </a:solidFill>
            </a:endParaRPr>
          </a:p>
          <a:p>
            <a:pPr>
              <a:buNone/>
            </a:pP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i="1" u="sng" spc="300" dirty="0" err="1">
                <a:solidFill>
                  <a:srgbClr val="08F8A8"/>
                </a:solidFill>
              </a:rPr>
              <a:t>أـ</a:t>
            </a:r>
            <a:r>
              <a:rPr lang="ar-SA" i="1" u="sng" spc="300" dirty="0">
                <a:solidFill>
                  <a:srgbClr val="08F8A8"/>
                </a:solidFill>
              </a:rPr>
              <a:t> هيكل خارجي ( كما </a:t>
            </a:r>
            <a:r>
              <a:rPr lang="ar-SA" i="1" u="sng" spc="300" dirty="0" smtClean="0">
                <a:solidFill>
                  <a:srgbClr val="08F8A8"/>
                </a:solidFill>
              </a:rPr>
              <a:t>في اللافقاريات</a:t>
            </a:r>
            <a:r>
              <a:rPr lang="ar-SA" i="1" u="sng" spc="300" dirty="0">
                <a:solidFill>
                  <a:srgbClr val="08F8A8"/>
                </a:solidFill>
              </a:rPr>
              <a:t>) </a:t>
            </a:r>
            <a:endParaRPr lang="ar-SA" i="1" u="sng" spc="300" dirty="0" smtClean="0">
              <a:solidFill>
                <a:srgbClr val="08F8A8"/>
              </a:solidFill>
            </a:endParaRP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هيكل قوي وقاسي يمنع فقدان </a:t>
            </a:r>
            <a:r>
              <a:rPr lang="ar-SA" i="1" spc="300" dirty="0">
                <a:solidFill>
                  <a:srgbClr val="FFFF00"/>
                </a:solidFill>
              </a:rPr>
              <a:t>الماء ويحميها </a:t>
            </a:r>
            <a:r>
              <a:rPr lang="ar-SA" i="1" spc="300" dirty="0" smtClean="0">
                <a:solidFill>
                  <a:srgbClr val="FFFF00"/>
                </a:solidFill>
              </a:rPr>
              <a:t>من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المفترسات.</a:t>
            </a:r>
          </a:p>
          <a:p>
            <a:pPr>
              <a:buNone/>
            </a:pPr>
            <a:r>
              <a:rPr lang="ar-SA" i="1" u="sng" spc="300" dirty="0" smtClean="0">
                <a:solidFill>
                  <a:srgbClr val="08F8A8"/>
                </a:solidFill>
              </a:rPr>
              <a:t>ب </a:t>
            </a:r>
            <a:r>
              <a:rPr lang="ar-SA" i="1" u="sng" spc="300" dirty="0" err="1">
                <a:solidFill>
                  <a:srgbClr val="08F8A8"/>
                </a:solidFill>
              </a:rPr>
              <a:t>ـ</a:t>
            </a:r>
            <a:r>
              <a:rPr lang="ar-SA" i="1" u="sng" spc="300" dirty="0">
                <a:solidFill>
                  <a:srgbClr val="08F8A8"/>
                </a:solidFill>
              </a:rPr>
              <a:t> هيكل داخلي (كما في الفقاريات ) </a:t>
            </a:r>
            <a:endParaRPr lang="ar-SA" i="1" u="sng" spc="300" dirty="0" smtClean="0">
              <a:solidFill>
                <a:srgbClr val="08F8A8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عمود</a:t>
            </a:r>
            <a:r>
              <a:rPr lang="ar-SA" spc="300" dirty="0">
                <a:solidFill>
                  <a:srgbClr val="FFC000"/>
                </a:solidFill>
              </a:rPr>
              <a:t> </a:t>
            </a:r>
            <a:r>
              <a:rPr lang="ar-SA" spc="300" dirty="0" smtClean="0">
                <a:solidFill>
                  <a:srgbClr val="FFC000"/>
                </a:solidFill>
              </a:rPr>
              <a:t>فقري يساهم </a:t>
            </a:r>
            <a:r>
              <a:rPr lang="ar-SA" spc="300" dirty="0">
                <a:solidFill>
                  <a:srgbClr val="FFC000"/>
                </a:solidFill>
              </a:rPr>
              <a:t>في </a:t>
            </a:r>
            <a:r>
              <a:rPr lang="ar-SA" spc="300" dirty="0" smtClean="0">
                <a:solidFill>
                  <a:srgbClr val="FFC000"/>
                </a:solidFill>
              </a:rPr>
              <a:t>الدعامة والحركة وحماية</a:t>
            </a: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الأعضاء </a:t>
            </a:r>
            <a:r>
              <a:rPr lang="ar-SA" spc="300" dirty="0">
                <a:solidFill>
                  <a:srgbClr val="FFC000"/>
                </a:solidFill>
              </a:rPr>
              <a:t>الداخلية وهو إما أن يتكون من :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08F8A8"/>
                </a:solidFill>
              </a:rPr>
              <a:t>1ـ </a:t>
            </a:r>
            <a:r>
              <a:rPr lang="ar-SA" spc="300" dirty="0">
                <a:solidFill>
                  <a:srgbClr val="08F8A8"/>
                </a:solidFill>
              </a:rPr>
              <a:t>كربونات كالسيوم : </a:t>
            </a:r>
            <a:r>
              <a:rPr lang="ar-SA" spc="300" dirty="0">
                <a:solidFill>
                  <a:srgbClr val="FFC000"/>
                </a:solidFill>
              </a:rPr>
              <a:t>مثل قنفذ البحر </a:t>
            </a:r>
            <a:r>
              <a:rPr lang="ar-SA" spc="300" dirty="0" smtClean="0">
                <a:solidFill>
                  <a:srgbClr val="FFC000"/>
                </a:solidFill>
              </a:rPr>
              <a:t>ونجم البحر 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08F8A8"/>
                </a:solidFill>
              </a:rPr>
              <a:t>2ـ </a:t>
            </a:r>
            <a:r>
              <a:rPr lang="ar-SA" spc="300" dirty="0">
                <a:solidFill>
                  <a:srgbClr val="08F8A8"/>
                </a:solidFill>
              </a:rPr>
              <a:t>غضاريف : </a:t>
            </a:r>
            <a:r>
              <a:rPr lang="ar-SA" spc="300" dirty="0">
                <a:solidFill>
                  <a:srgbClr val="FFC000"/>
                </a:solidFill>
              </a:rPr>
              <a:t>مثل سمك القرش .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08F8A8"/>
                </a:solidFill>
              </a:rPr>
              <a:t>3ـ </a:t>
            </a:r>
            <a:r>
              <a:rPr lang="ar-SA" spc="300" dirty="0">
                <a:solidFill>
                  <a:srgbClr val="08F8A8"/>
                </a:solidFill>
              </a:rPr>
              <a:t>عظام : </a:t>
            </a:r>
            <a:r>
              <a:rPr lang="ar-SA" spc="300" dirty="0">
                <a:solidFill>
                  <a:srgbClr val="FFC000"/>
                </a:solidFill>
              </a:rPr>
              <a:t>مثل الأسماك العظمية </a:t>
            </a:r>
            <a:r>
              <a:rPr lang="ar-SA" spc="300" dirty="0" smtClean="0">
                <a:solidFill>
                  <a:srgbClr val="FFC000"/>
                </a:solidFill>
              </a:rPr>
              <a:t>والبرمائيات</a:t>
            </a:r>
          </a:p>
          <a:p>
            <a:pPr>
              <a:buNone/>
            </a:pPr>
            <a:r>
              <a:rPr lang="ar-SA" spc="300" dirty="0" smtClean="0">
                <a:solidFill>
                  <a:srgbClr val="FFC000"/>
                </a:solidFill>
              </a:rPr>
              <a:t>والزواحف </a:t>
            </a:r>
            <a:r>
              <a:rPr lang="ar-SA" spc="300" dirty="0">
                <a:solidFill>
                  <a:srgbClr val="FFC000"/>
                </a:solidFill>
              </a:rPr>
              <a:t>والطيور والثدييات .</a:t>
            </a:r>
            <a:endParaRPr lang="en-US" spc="300" dirty="0">
              <a:solidFill>
                <a:srgbClr val="FFC000"/>
              </a:solidFill>
            </a:endParaRPr>
          </a:p>
          <a:p>
            <a:pPr>
              <a:buNone/>
            </a:pPr>
            <a:endParaRPr lang="en-US" i="1" spc="300" dirty="0">
              <a:solidFill>
                <a:srgbClr val="FFFF00"/>
              </a:solidFill>
            </a:endParaRP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14346" y="285728"/>
            <a:ext cx="9358346" cy="63579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b="1" i="1" u="sng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ثالثا / الحركة 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اغلبها متحركة ولكن هنالك بعض الأنواع عند بلوغها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واكتمال نموها تكون ثابتة وتسمى (جالسة)مثل حيوانات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الأسفنج .</a:t>
            </a:r>
          </a:p>
          <a:p>
            <a:pPr>
              <a:buNone/>
            </a:pPr>
            <a:r>
              <a:rPr lang="ar-SA" b="1" i="1" u="sng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رابعا /التكاثر</a:t>
            </a:r>
          </a:p>
          <a:p>
            <a:pPr>
              <a:buNone/>
            </a:pP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هناك نوعين من التكاثر تحدث عند الحيوانات.</a:t>
            </a:r>
          </a:p>
          <a:p>
            <a:pPr>
              <a:buNone/>
            </a:pPr>
            <a:r>
              <a:rPr lang="ar-SA" b="1" i="1" u="sng" spc="300" dirty="0" err="1" smtClean="0">
                <a:solidFill>
                  <a:srgbClr val="08F8A8"/>
                </a:solidFill>
              </a:rPr>
              <a:t>أـ</a:t>
            </a:r>
            <a:r>
              <a:rPr lang="ar-SA" b="1" i="1" u="sng" spc="300" dirty="0" smtClean="0">
                <a:solidFill>
                  <a:srgbClr val="08F8A8"/>
                </a:solidFill>
              </a:rPr>
              <a:t> تكاثر جنسيا 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يقوم </a:t>
            </a:r>
            <a:r>
              <a:rPr lang="ar-SA" i="1" spc="300" dirty="0" err="1" smtClean="0">
                <a:solidFill>
                  <a:srgbClr val="FFFF00"/>
                </a:solidFill>
              </a:rPr>
              <a:t>الذكربقذف</a:t>
            </a:r>
            <a:r>
              <a:rPr lang="ar-SA" i="1" spc="300" dirty="0" smtClean="0">
                <a:solidFill>
                  <a:srgbClr val="FFFF00"/>
                </a:solidFill>
              </a:rPr>
              <a:t> حيوانات منوية </a:t>
            </a:r>
            <a:r>
              <a:rPr lang="ar-SA" i="1" spc="300" dirty="0" err="1" smtClean="0">
                <a:solidFill>
                  <a:srgbClr val="FFFF00"/>
                </a:solidFill>
              </a:rPr>
              <a:t>وألانثى</a:t>
            </a:r>
            <a:r>
              <a:rPr lang="ar-SA" i="1" spc="300" dirty="0" smtClean="0">
                <a:solidFill>
                  <a:srgbClr val="FFFF00"/>
                </a:solidFill>
              </a:rPr>
              <a:t> بقذف البويضة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بعد ذلك يتم تلقيح( تخصيب) </a:t>
            </a:r>
            <a:r>
              <a:rPr lang="ar-SA" i="1" spc="300" dirty="0" err="1" smtClean="0">
                <a:solidFill>
                  <a:srgbClr val="FFFF00"/>
                </a:solidFill>
              </a:rPr>
              <a:t>البويضه</a:t>
            </a:r>
            <a:r>
              <a:rPr lang="ar-SA" i="1" spc="300" dirty="0" smtClean="0">
                <a:solidFill>
                  <a:srgbClr val="FFFF00"/>
                </a:solidFill>
              </a:rPr>
              <a:t> بالحيوانات </a:t>
            </a:r>
            <a:r>
              <a:rPr lang="ar-SA" i="1" spc="300" dirty="0" err="1" smtClean="0">
                <a:solidFill>
                  <a:srgbClr val="FFFF00"/>
                </a:solidFill>
              </a:rPr>
              <a:t>المنويه</a:t>
            </a:r>
            <a:endParaRPr lang="ar-SA" i="1" spc="3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وتتكون اللاحقة ( </a:t>
            </a:r>
            <a:r>
              <a:rPr lang="ar-SA" i="1" spc="300" dirty="0" err="1" smtClean="0">
                <a:solidFill>
                  <a:srgbClr val="FFFF00"/>
                </a:solidFill>
              </a:rPr>
              <a:t>الزيجوت</a:t>
            </a:r>
            <a:r>
              <a:rPr lang="ar-SA" i="1" spc="300" dirty="0" smtClean="0">
                <a:solidFill>
                  <a:srgbClr val="FFFF00"/>
                </a:solidFill>
              </a:rPr>
              <a:t> )الذي تنمو معطياً حيوان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جديد.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هناك بعض الحيوانات تكون </a:t>
            </a:r>
            <a:r>
              <a:rPr lang="ar-SA" i="1" spc="300" dirty="0" err="1" smtClean="0">
                <a:solidFill>
                  <a:srgbClr val="FFFF00"/>
                </a:solidFill>
              </a:rPr>
              <a:t>خنثى</a:t>
            </a:r>
            <a:r>
              <a:rPr lang="ar-SA" i="1" spc="300" dirty="0" smtClean="0">
                <a:solidFill>
                  <a:srgbClr val="FFFF00"/>
                </a:solidFill>
              </a:rPr>
              <a:t>(تنتج الاثنين معا مثل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دودة الأرض ).</a:t>
            </a:r>
            <a:endParaRPr lang="en-US" i="1" spc="3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i="1" spc="3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642974" y="214290"/>
            <a:ext cx="9786974" cy="5911873"/>
          </a:xfrm>
        </p:spPr>
        <p:txBody>
          <a:bodyPr/>
          <a:lstStyle/>
          <a:p>
            <a:pPr>
              <a:buNone/>
            </a:pPr>
            <a:r>
              <a:rPr lang="ar-SA" i="1" u="sng" dirty="0" err="1" smtClean="0">
                <a:solidFill>
                  <a:srgbClr val="FF9900"/>
                </a:solidFill>
              </a:rPr>
              <a:t>انواع</a:t>
            </a:r>
            <a:r>
              <a:rPr lang="ar-SA" i="1" u="sng" dirty="0" smtClean="0">
                <a:solidFill>
                  <a:srgbClr val="FF9900"/>
                </a:solidFill>
              </a:rPr>
              <a:t> </a:t>
            </a:r>
            <a:r>
              <a:rPr lang="ar-SA" i="1" u="sng" dirty="0" err="1" smtClean="0">
                <a:solidFill>
                  <a:srgbClr val="FF9900"/>
                </a:solidFill>
              </a:rPr>
              <a:t>الاخصاب</a:t>
            </a:r>
            <a:r>
              <a:rPr lang="ar-SA" i="1" u="sng" dirty="0" smtClean="0">
                <a:solidFill>
                  <a:srgbClr val="FF9900"/>
                </a:solidFill>
              </a:rPr>
              <a:t> عند الحيوانات  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08F8A8"/>
                </a:solidFill>
              </a:rPr>
              <a:t>هناك نوعان من </a:t>
            </a:r>
            <a:r>
              <a:rPr lang="ar-SA" i="1" spc="300" dirty="0" err="1" smtClean="0">
                <a:solidFill>
                  <a:srgbClr val="08F8A8"/>
                </a:solidFill>
              </a:rPr>
              <a:t>الاخصاب</a:t>
            </a:r>
            <a:r>
              <a:rPr lang="ar-SA" i="1" spc="300" dirty="0" smtClean="0">
                <a:solidFill>
                  <a:srgbClr val="08F8A8"/>
                </a:solidFill>
              </a:rPr>
              <a:t> :</a:t>
            </a:r>
            <a:endParaRPr lang="en-US" i="1" spc="300" dirty="0" smtClean="0">
              <a:solidFill>
                <a:srgbClr val="08F8A8"/>
              </a:solidFill>
            </a:endParaRP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1ـ </a:t>
            </a:r>
            <a:r>
              <a:rPr lang="ar-SA" i="1" spc="300" dirty="0" err="1" smtClean="0">
                <a:solidFill>
                  <a:srgbClr val="FFFF00"/>
                </a:solidFill>
              </a:rPr>
              <a:t>اخصاب</a:t>
            </a:r>
            <a:r>
              <a:rPr lang="ar-SA" i="1" spc="300" dirty="0" smtClean="0">
                <a:solidFill>
                  <a:srgbClr val="FFFF00"/>
                </a:solidFill>
              </a:rPr>
              <a:t> داخلي :</a:t>
            </a: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حيث يتم تلقيح(تخصيب)البويضة</a:t>
            </a:r>
          </a:p>
          <a:p>
            <a:pPr>
              <a:buNone/>
            </a:pP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داخل جسم </a:t>
            </a:r>
            <a:r>
              <a:rPr lang="ar-SA" i="1" spc="3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الانثى</a:t>
            </a: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مثل معظم الحيوانات.</a:t>
            </a:r>
          </a:p>
          <a:p>
            <a:pPr>
              <a:buNone/>
            </a:pPr>
            <a:r>
              <a:rPr lang="ar-SA" i="1" spc="300" dirty="0" smtClean="0">
                <a:solidFill>
                  <a:srgbClr val="FFFF00"/>
                </a:solidFill>
              </a:rPr>
              <a:t>2ـ </a:t>
            </a:r>
            <a:r>
              <a:rPr lang="ar-SA" i="1" spc="300" dirty="0" err="1" smtClean="0">
                <a:solidFill>
                  <a:srgbClr val="FFFF00"/>
                </a:solidFill>
              </a:rPr>
              <a:t>اخصاب</a:t>
            </a:r>
            <a:r>
              <a:rPr lang="ar-SA" i="1" spc="300" dirty="0" smtClean="0">
                <a:solidFill>
                  <a:srgbClr val="FFFF00"/>
                </a:solidFill>
              </a:rPr>
              <a:t> خارجي :</a:t>
            </a: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حيث يتم تلقيح(تخصيب) البويضة</a:t>
            </a:r>
          </a:p>
          <a:p>
            <a:pPr>
              <a:buNone/>
            </a:pP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خارج جسم </a:t>
            </a:r>
            <a:r>
              <a:rPr lang="ar-SA" i="1" spc="3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الانثى</a:t>
            </a:r>
            <a:r>
              <a:rPr lang="ar-SA" i="1" spc="3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مثل معظم الأسماك.</a:t>
            </a:r>
          </a:p>
          <a:p>
            <a:pPr>
              <a:buNone/>
            </a:pPr>
            <a:r>
              <a:rPr lang="ar-SA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حيث تضع الأنثى البيض في الماء ثم يصب الذكر الحيوانات المنوية على</a:t>
            </a:r>
          </a:p>
          <a:p>
            <a:pPr>
              <a:buNone/>
            </a:pPr>
            <a:r>
              <a:rPr lang="ar-SA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البيض .</a:t>
            </a:r>
            <a:endParaRPr lang="en-US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ar-SA" i="1" u="sng" dirty="0">
              <a:solidFill>
                <a:srgbClr val="FF99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8929718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pc="300" dirty="0" smtClean="0">
                <a:solidFill>
                  <a:srgbClr val="08F8A8"/>
                </a:solidFill>
              </a:rPr>
              <a:t>ب / تكاثر </a:t>
            </a:r>
            <a:r>
              <a:rPr lang="ar-SA" spc="300" dirty="0" err="1" smtClean="0">
                <a:solidFill>
                  <a:srgbClr val="08F8A8"/>
                </a:solidFill>
              </a:rPr>
              <a:t>لاجنسيا</a:t>
            </a:r>
            <a:r>
              <a:rPr lang="ar-SA" spc="300" dirty="0" smtClean="0">
                <a:solidFill>
                  <a:srgbClr val="08F8A8"/>
                </a:solidFill>
              </a:rPr>
              <a:t> </a:t>
            </a:r>
          </a:p>
          <a:p>
            <a:pPr>
              <a:buNone/>
            </a:pPr>
            <a:r>
              <a:rPr lang="ar-SA" spc="300" dirty="0" smtClean="0">
                <a:solidFill>
                  <a:srgbClr val="FFFF00"/>
                </a:solidFill>
              </a:rPr>
              <a:t> هناك عدة طرق لتكاثر </a:t>
            </a:r>
            <a:r>
              <a:rPr lang="ar-SA" spc="300" dirty="0" err="1" smtClean="0">
                <a:solidFill>
                  <a:srgbClr val="FFFF00"/>
                </a:solidFill>
              </a:rPr>
              <a:t>اللاجنسي</a:t>
            </a:r>
            <a:r>
              <a:rPr lang="ar-SA" spc="300" dirty="0" smtClean="0">
                <a:solidFill>
                  <a:srgbClr val="FFFF00"/>
                </a:solidFill>
              </a:rPr>
              <a:t> عند الحيوانات </a:t>
            </a:r>
          </a:p>
          <a:p>
            <a:pPr>
              <a:buNone/>
            </a:pPr>
            <a:r>
              <a:rPr lang="ar-SA" i="1" spc="3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1ـ التبرعم</a:t>
            </a:r>
            <a:r>
              <a:rPr lang="ar-SA" spc="300" dirty="0" smtClean="0">
                <a:solidFill>
                  <a:srgbClr val="FF9900"/>
                </a:solidFill>
              </a:rPr>
              <a:t>:حيث يتكون برعم وينمو على أحد الأبوين </a:t>
            </a:r>
            <a:endParaRPr lang="en-US" spc="300" dirty="0" smtClean="0">
              <a:solidFill>
                <a:srgbClr val="FF9900"/>
              </a:solidFill>
            </a:endParaRPr>
          </a:p>
          <a:p>
            <a:pPr>
              <a:buNone/>
            </a:pPr>
            <a:r>
              <a:rPr lang="ar-SA" i="1" spc="3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2ـ التجزؤ</a:t>
            </a:r>
            <a:r>
              <a:rPr lang="ar-SA" spc="300" dirty="0" smtClean="0">
                <a:solidFill>
                  <a:srgbClr val="FF9900"/>
                </a:solidFill>
              </a:rPr>
              <a:t>:حيث تنمو أي قطعة من الحيوان وتعطي</a:t>
            </a:r>
          </a:p>
          <a:p>
            <a:pPr>
              <a:buNone/>
            </a:pPr>
            <a:r>
              <a:rPr lang="ar-SA" spc="300" dirty="0" smtClean="0">
                <a:solidFill>
                  <a:srgbClr val="FF9900"/>
                </a:solidFill>
              </a:rPr>
              <a:t>حيوان جديد .</a:t>
            </a:r>
            <a:endParaRPr lang="en-US" spc="300" dirty="0" smtClean="0">
              <a:solidFill>
                <a:srgbClr val="FF99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3ـ التجديد</a:t>
            </a:r>
            <a:r>
              <a:rPr lang="ar-SA" spc="300" dirty="0" smtClean="0">
                <a:solidFill>
                  <a:srgbClr val="FF9900"/>
                </a:solidFill>
              </a:rPr>
              <a:t>:حيث ينمو فرد جديد من أجزاء مفقودة من</a:t>
            </a:r>
          </a:p>
          <a:p>
            <a:pPr>
              <a:buNone/>
            </a:pPr>
            <a:r>
              <a:rPr lang="ar-SA" spc="300" dirty="0" smtClean="0">
                <a:solidFill>
                  <a:srgbClr val="FF9900"/>
                </a:solidFill>
              </a:rPr>
              <a:t>الجسم ( إذا كانت تحتوي على معلومات وراثية كافيه)</a:t>
            </a:r>
            <a:endParaRPr lang="en-US" spc="300" dirty="0" smtClean="0">
              <a:solidFill>
                <a:srgbClr val="FF9900"/>
              </a:solidFill>
            </a:endParaRPr>
          </a:p>
          <a:p>
            <a:pPr>
              <a:buNone/>
            </a:pPr>
            <a:r>
              <a:rPr lang="ar-SA" i="1" spc="3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4ـ </a:t>
            </a:r>
            <a:r>
              <a:rPr lang="ar-SA" i="1" spc="30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التكاثرالعذري</a:t>
            </a:r>
            <a:r>
              <a:rPr lang="ar-SA" spc="300" dirty="0" smtClean="0">
                <a:solidFill>
                  <a:srgbClr val="FF9900"/>
                </a:solidFill>
              </a:rPr>
              <a:t>:حيث تضع إناث الحيوانات </a:t>
            </a:r>
            <a:r>
              <a:rPr lang="ar-SA" spc="300" dirty="0" err="1" smtClean="0">
                <a:solidFill>
                  <a:srgbClr val="FF9900"/>
                </a:solidFill>
              </a:rPr>
              <a:t>بيوضاً</a:t>
            </a:r>
            <a:endParaRPr lang="ar-SA" spc="300" dirty="0" smtClean="0">
              <a:solidFill>
                <a:srgbClr val="FF9900"/>
              </a:solidFill>
            </a:endParaRPr>
          </a:p>
          <a:p>
            <a:pPr>
              <a:buNone/>
            </a:pPr>
            <a:r>
              <a:rPr lang="ar-SA" spc="300" dirty="0" smtClean="0">
                <a:solidFill>
                  <a:srgbClr val="FF9900"/>
                </a:solidFill>
              </a:rPr>
              <a:t>تنمو لتعطي حيوان جديد دون الحاجة لتلقيحها .</a:t>
            </a:r>
            <a:endParaRPr lang="en-US" spc="300" dirty="0" smtClean="0">
              <a:solidFill>
                <a:srgbClr val="FF9900"/>
              </a:solidFill>
            </a:endParaRPr>
          </a:p>
          <a:p>
            <a:pPr>
              <a:buNone/>
            </a:pPr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616</Words>
  <Application>Microsoft Office PowerPoint</Application>
  <PresentationFormat>عرض على الشاشة (3:4)‏</PresentationFormat>
  <Paragraphs>118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{ مدخل إلى الحيوانات }  </vt:lpstr>
      <vt:lpstr>تركيب الخلية الحيوانية </vt:lpstr>
      <vt:lpstr>الشريحة 3</vt:lpstr>
      <vt:lpstr> خصائص الحيوانات </vt:lpstr>
      <vt:lpstr>الشريحة 5</vt:lpstr>
      <vt:lpstr>الشريحة 6</vt:lpstr>
      <vt:lpstr>الشريحة 7</vt:lpstr>
      <vt:lpstr>الشريحة 8</vt:lpstr>
      <vt:lpstr>الشريحة 9</vt:lpstr>
      <vt:lpstr>*  التكوين الجنيني المبكر* </vt:lpstr>
      <vt:lpstr>الشريحة 11</vt:lpstr>
      <vt:lpstr>*نمؤ الأنسجة*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 مدخل إلى الحيوانات }  </dc:title>
  <dc:creator>User</dc:creator>
  <cp:lastModifiedBy>User</cp:lastModifiedBy>
  <cp:revision>33</cp:revision>
  <dcterms:created xsi:type="dcterms:W3CDTF">2011-01-19T10:15:57Z</dcterms:created>
  <dcterms:modified xsi:type="dcterms:W3CDTF">2011-02-06T17:37:37Z</dcterms:modified>
</cp:coreProperties>
</file>