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73" r:id="rId5"/>
    <p:sldId id="271" r:id="rId6"/>
    <p:sldId id="272" r:id="rId7"/>
    <p:sldId id="2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26CE26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30" autoAdjust="0"/>
    <p:restoredTop sz="94660"/>
  </p:normalViewPr>
  <p:slideViewPr>
    <p:cSldViewPr snapToGrid="0">
      <p:cViewPr varScale="1">
        <p:scale>
          <a:sx n="73" d="100"/>
          <a:sy n="73" d="100"/>
        </p:scale>
        <p:origin x="71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4.emf"/><Relationship Id="rId18" Type="http://schemas.openxmlformats.org/officeDocument/2006/relationships/image" Target="../media/image6.png"/><Relationship Id="rId3" Type="http://schemas.microsoft.com/office/2007/relationships/media" Target="../media/media4.m4a"/><Relationship Id="rId7" Type="http://schemas.microsoft.com/office/2007/relationships/media" Target="../media/media6.m4a"/><Relationship Id="rId12" Type="http://schemas.openxmlformats.org/officeDocument/2006/relationships/slide" Target="slide5.xml"/><Relationship Id="rId17" Type="http://schemas.openxmlformats.org/officeDocument/2006/relationships/slide" Target="slide3.xml"/><Relationship Id="rId2" Type="http://schemas.openxmlformats.org/officeDocument/2006/relationships/audio" Target="../media/media3.m4a"/><Relationship Id="rId16" Type="http://schemas.openxmlformats.org/officeDocument/2006/relationships/slide" Target="slide6.xml"/><Relationship Id="rId20" Type="http://schemas.openxmlformats.org/officeDocument/2006/relationships/image" Target="../media/image8.pn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hdphoto" Target="../media/hdphoto3.wdp"/><Relationship Id="rId5" Type="http://schemas.microsoft.com/office/2007/relationships/media" Target="../media/media5.m4a"/><Relationship Id="rId15" Type="http://schemas.openxmlformats.org/officeDocument/2006/relationships/slide" Target="slide7.xml"/><Relationship Id="rId10" Type="http://schemas.openxmlformats.org/officeDocument/2006/relationships/image" Target="../media/image5.png"/><Relationship Id="rId19" Type="http://schemas.openxmlformats.org/officeDocument/2006/relationships/image" Target="../media/image7.png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emf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10.m4a"/><Relationship Id="rId7" Type="http://schemas.microsoft.com/office/2007/relationships/hdphoto" Target="../media/hdphoto3.wdp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صف الثالث.m4a">
            <a:hlinkClick r:id="" action="ppaction://media"/>
            <a:extLst>
              <a:ext uri="{FF2B5EF4-FFF2-40B4-BE49-F238E27FC236}">
                <a16:creationId xmlns:a16="http://schemas.microsoft.com/office/drawing/2014/main" id="{96845A9D-1ED6-954E-9F24-5FC8420C6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5989" y="5069127"/>
            <a:ext cx="1044000" cy="104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1695057"/>
            <a:ext cx="12192000" cy="2739211"/>
            <a:chOff x="-8712" y="2243697"/>
            <a:chExt cx="12192000" cy="2739211"/>
          </a:xfrm>
        </p:grpSpPr>
        <p:grpSp>
          <p:nvGrpSpPr>
            <p:cNvPr id="6" name="Group 5"/>
            <p:cNvGrpSpPr/>
            <p:nvPr/>
          </p:nvGrpSpPr>
          <p:grpSpPr>
            <a:xfrm>
              <a:off x="-8712" y="2243697"/>
              <a:ext cx="12192000" cy="2739211"/>
              <a:chOff x="-8712" y="2309011"/>
              <a:chExt cx="12192000" cy="2739211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-8712" y="2309011"/>
                <a:ext cx="12192000" cy="2739211"/>
              </a:xfrm>
              <a:prstGeom prst="rect">
                <a:avLst/>
              </a:prstGeom>
              <a:solidFill>
                <a:srgbClr val="99CCFF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4000" b="1" dirty="0" smtClean="0"/>
                  <a:t>                 </a:t>
                </a:r>
                <a:r>
                  <a:rPr lang="en-US" sz="4000" b="1" dirty="0" smtClean="0"/>
                  <a:t>          </a:t>
                </a:r>
                <a:r>
                  <a:rPr lang="ar-BH" sz="4000" b="1" dirty="0" smtClean="0"/>
                  <a:t>                                      </a:t>
                </a:r>
                <a:r>
                  <a:rPr lang="ar-BH" sz="4000" b="1" dirty="0" smtClean="0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التربية الرياضية</a:t>
                </a:r>
                <a:endParaRPr lang="en-US" sz="1200" b="1" dirty="0" smtClean="0"/>
              </a:p>
              <a:p>
                <a:pPr algn="r" rtl="1"/>
                <a:r>
                  <a:rPr lang="en-US" sz="48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en-US" sz="48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                            </a:t>
                </a:r>
                <a:r>
                  <a:rPr lang="ar-BH" sz="48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الصف</a:t>
                </a:r>
                <a:r>
                  <a:rPr lang="ar-SA" sz="48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48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الثالث</a:t>
                </a:r>
              </a:p>
              <a:p>
                <a:pPr algn="r" rtl="1"/>
                <a:r>
                  <a:rPr lang="ar-BH" sz="44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44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                  </a:t>
                </a:r>
                <a:r>
                  <a:rPr lang="ar-BH" sz="44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الفصل </a:t>
                </a:r>
                <a:r>
                  <a:rPr lang="ar-BH" sz="44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الأول/الوحدة </a:t>
                </a:r>
                <a:r>
                  <a:rPr lang="ar-BH" sz="44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الثانية</a:t>
                </a:r>
              </a:p>
              <a:p>
                <a:pPr algn="r" rtl="1"/>
                <a:r>
                  <a:rPr lang="ar-BH" sz="4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                                 </a:t>
                </a:r>
                <a:r>
                  <a:rPr lang="ar-BH" sz="4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</a:t>
                </a:r>
                <a:r>
                  <a:rPr lang="ar-BH" sz="4000" b="1" dirty="0" smtClean="0">
                    <a:solidFill>
                      <a:srgbClr val="00206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التمرير واستلام </a:t>
                </a:r>
                <a:r>
                  <a:rPr lang="ar-BH" sz="4000" b="1" dirty="0" smtClean="0">
                    <a:solidFill>
                      <a:srgbClr val="00206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الكرة</a:t>
                </a:r>
                <a:endParaRPr lang="en-US" sz="4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20409" y="2426579"/>
                <a:ext cx="2557477" cy="24929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50505"/>
                </a:clrFrom>
                <a:clrTo>
                  <a:srgbClr val="050505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06" y="2404009"/>
              <a:ext cx="1688277" cy="237186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62868" y="4253767"/>
              <a:ext cx="2278824" cy="4595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كرة </a:t>
              </a:r>
              <a:r>
                <a:rPr lang="ar-BH" sz="32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السلة</a:t>
              </a:r>
              <a:endParaRPr lang="en-US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11" name="32">
            <a:hlinkClick r:id="" action="ppaction://media"/>
            <a:extLst>
              <a:ext uri="{FF2B5EF4-FFF2-40B4-BE49-F238E27FC236}">
                <a16:creationId xmlns:a16="http://schemas.microsoft.com/office/drawing/2014/main" id="{825657C1-38CD-48F3-8054-048C3A343C3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859" y="5130784"/>
            <a:ext cx="1044000" cy="104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13918"/>
          <a:stretch/>
        </p:blipFill>
        <p:spPr>
          <a:xfrm>
            <a:off x="4762957" y="4625289"/>
            <a:ext cx="2666086" cy="1931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hlinkClick r:id="rId12" action="ppaction://hlinksldjump"/>
          </p:cNvPr>
          <p:cNvSpPr/>
          <p:nvPr/>
        </p:nvSpPr>
        <p:spPr>
          <a:xfrm>
            <a:off x="8120208" y="5185907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3400" y="3437824"/>
            <a:ext cx="3426004" cy="28836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الايقونات.m4a">
            <a:hlinkClick r:id="" action="ppaction://media"/>
            <a:extLst>
              <a:ext uri="{FF2B5EF4-FFF2-40B4-BE49-F238E27FC236}">
                <a16:creationId xmlns:a16="http://schemas.microsoft.com/office/drawing/2014/main" id="{C607C301-B48E-F142-BE54-81A907F538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3153" y="5185907"/>
            <a:ext cx="1044000" cy="1044000"/>
          </a:xfrm>
          <a:prstGeom prst="rect">
            <a:avLst/>
          </a:prstGeom>
        </p:spPr>
      </p:pic>
      <p:sp>
        <p:nvSpPr>
          <p:cNvPr id="5" name="Freeform 4">
            <a:hlinkClick r:id="rId15" action="ppaction://hlinksldjump"/>
          </p:cNvPr>
          <p:cNvSpPr/>
          <p:nvPr/>
        </p:nvSpPr>
        <p:spPr>
          <a:xfrm>
            <a:off x="8077199" y="3578633"/>
            <a:ext cx="2980266" cy="2980266"/>
          </a:xfrm>
          <a:custGeom>
            <a:avLst/>
            <a:gdLst>
              <a:gd name="connsiteX0" fmla="*/ 2115406 w 2980266"/>
              <a:gd name="connsiteY0" fmla="*/ 475169 h 2980266"/>
              <a:gd name="connsiteX1" fmla="*/ 2347223 w 2980266"/>
              <a:gd name="connsiteY1" fmla="*/ 280641 h 2980266"/>
              <a:gd name="connsiteX2" fmla="*/ 2532418 w 2980266"/>
              <a:gd name="connsiteY2" fmla="*/ 436038 h 2980266"/>
              <a:gd name="connsiteX3" fmla="*/ 2381100 w 2980266"/>
              <a:gd name="connsiteY3" fmla="*/ 698113 h 2980266"/>
              <a:gd name="connsiteX4" fmla="*/ 2621526 w 2980266"/>
              <a:gd name="connsiteY4" fmla="*/ 1114543 h 2980266"/>
              <a:gd name="connsiteX5" fmla="*/ 2924149 w 2980266"/>
              <a:gd name="connsiteY5" fmla="*/ 1114535 h 2980266"/>
              <a:gd name="connsiteX6" fmla="*/ 2966129 w 2980266"/>
              <a:gd name="connsiteY6" fmla="*/ 1352617 h 2980266"/>
              <a:gd name="connsiteX7" fmla="*/ 2681754 w 2980266"/>
              <a:gd name="connsiteY7" fmla="*/ 1456113 h 2980266"/>
              <a:gd name="connsiteX8" fmla="*/ 2598255 w 2980266"/>
              <a:gd name="connsiteY8" fmla="*/ 1929659 h 2980266"/>
              <a:gd name="connsiteX9" fmla="*/ 2830082 w 2980266"/>
              <a:gd name="connsiteY9" fmla="*/ 2124176 h 2980266"/>
              <a:gd name="connsiteX10" fmla="*/ 2709205 w 2980266"/>
              <a:gd name="connsiteY10" fmla="*/ 2333542 h 2980266"/>
              <a:gd name="connsiteX11" fmla="*/ 2424835 w 2980266"/>
              <a:gd name="connsiteY11" fmla="*/ 2230031 h 2980266"/>
              <a:gd name="connsiteX12" fmla="*/ 2056481 w 2980266"/>
              <a:gd name="connsiteY12" fmla="*/ 2539116 h 2980266"/>
              <a:gd name="connsiteX13" fmla="*/ 2109039 w 2980266"/>
              <a:gd name="connsiteY13" fmla="*/ 2837141 h 2980266"/>
              <a:gd name="connsiteX14" fmla="*/ 1881863 w 2980266"/>
              <a:gd name="connsiteY14" fmla="*/ 2919826 h 2980266"/>
              <a:gd name="connsiteX15" fmla="*/ 1730559 w 2980266"/>
              <a:gd name="connsiteY15" fmla="*/ 2657743 h 2980266"/>
              <a:gd name="connsiteX16" fmla="*/ 1249707 w 2980266"/>
              <a:gd name="connsiteY16" fmla="*/ 2657743 h 2980266"/>
              <a:gd name="connsiteX17" fmla="*/ 1098403 w 2980266"/>
              <a:gd name="connsiteY17" fmla="*/ 2919826 h 2980266"/>
              <a:gd name="connsiteX18" fmla="*/ 871227 w 2980266"/>
              <a:gd name="connsiteY18" fmla="*/ 2837141 h 2980266"/>
              <a:gd name="connsiteX19" fmla="*/ 923785 w 2980266"/>
              <a:gd name="connsiteY19" fmla="*/ 2539117 h 2980266"/>
              <a:gd name="connsiteX20" fmla="*/ 555431 w 2980266"/>
              <a:gd name="connsiteY20" fmla="*/ 2230032 h 2980266"/>
              <a:gd name="connsiteX21" fmla="*/ 271061 w 2980266"/>
              <a:gd name="connsiteY21" fmla="*/ 2333542 h 2980266"/>
              <a:gd name="connsiteX22" fmla="*/ 150184 w 2980266"/>
              <a:gd name="connsiteY22" fmla="*/ 2124176 h 2980266"/>
              <a:gd name="connsiteX23" fmla="*/ 382011 w 2980266"/>
              <a:gd name="connsiteY23" fmla="*/ 1929660 h 2980266"/>
              <a:gd name="connsiteX24" fmla="*/ 298512 w 2980266"/>
              <a:gd name="connsiteY24" fmla="*/ 1456114 h 2980266"/>
              <a:gd name="connsiteX25" fmla="*/ 14137 w 2980266"/>
              <a:gd name="connsiteY25" fmla="*/ 1352617 h 2980266"/>
              <a:gd name="connsiteX26" fmla="*/ 56117 w 2980266"/>
              <a:gd name="connsiteY26" fmla="*/ 1114535 h 2980266"/>
              <a:gd name="connsiteX27" fmla="*/ 358740 w 2980266"/>
              <a:gd name="connsiteY27" fmla="*/ 1114543 h 2980266"/>
              <a:gd name="connsiteX28" fmla="*/ 599166 w 2980266"/>
              <a:gd name="connsiteY28" fmla="*/ 698113 h 2980266"/>
              <a:gd name="connsiteX29" fmla="*/ 447848 w 2980266"/>
              <a:gd name="connsiteY29" fmla="*/ 436038 h 2980266"/>
              <a:gd name="connsiteX30" fmla="*/ 633043 w 2980266"/>
              <a:gd name="connsiteY30" fmla="*/ 280641 h 2980266"/>
              <a:gd name="connsiteX31" fmla="*/ 864860 w 2980266"/>
              <a:gd name="connsiteY31" fmla="*/ 475169 h 2980266"/>
              <a:gd name="connsiteX32" fmla="*/ 1316713 w 2980266"/>
              <a:gd name="connsiteY32" fmla="*/ 310708 h 2980266"/>
              <a:gd name="connsiteX33" fmla="*/ 1369255 w 2980266"/>
              <a:gd name="connsiteY33" fmla="*/ 12681 h 2980266"/>
              <a:gd name="connsiteX34" fmla="*/ 1611011 w 2980266"/>
              <a:gd name="connsiteY34" fmla="*/ 12681 h 2980266"/>
              <a:gd name="connsiteX35" fmla="*/ 1663553 w 2980266"/>
              <a:gd name="connsiteY35" fmla="*/ 310708 h 2980266"/>
              <a:gd name="connsiteX36" fmla="*/ 2115406 w 2980266"/>
              <a:gd name="connsiteY36" fmla="*/ 475169 h 298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80266" h="2980266">
                <a:moveTo>
                  <a:pt x="2115406" y="475169"/>
                </a:moveTo>
                <a:lnTo>
                  <a:pt x="2347223" y="280641"/>
                </a:lnTo>
                <a:lnTo>
                  <a:pt x="2532418" y="436038"/>
                </a:lnTo>
                <a:lnTo>
                  <a:pt x="2381100" y="698113"/>
                </a:lnTo>
                <a:cubicBezTo>
                  <a:pt x="2488696" y="819151"/>
                  <a:pt x="2570502" y="960843"/>
                  <a:pt x="2621526" y="1114543"/>
                </a:cubicBezTo>
                <a:lnTo>
                  <a:pt x="2924149" y="1114535"/>
                </a:lnTo>
                <a:lnTo>
                  <a:pt x="2966129" y="1352617"/>
                </a:lnTo>
                <a:lnTo>
                  <a:pt x="2681754" y="1456113"/>
                </a:lnTo>
                <a:cubicBezTo>
                  <a:pt x="2686376" y="1617995"/>
                  <a:pt x="2657965" y="1779121"/>
                  <a:pt x="2598255" y="1929659"/>
                </a:cubicBezTo>
                <a:lnTo>
                  <a:pt x="2830082" y="2124176"/>
                </a:lnTo>
                <a:lnTo>
                  <a:pt x="2709205" y="2333542"/>
                </a:lnTo>
                <a:lnTo>
                  <a:pt x="2424835" y="2230031"/>
                </a:lnTo>
                <a:cubicBezTo>
                  <a:pt x="2324320" y="2357010"/>
                  <a:pt x="2198986" y="2462178"/>
                  <a:pt x="2056481" y="2539116"/>
                </a:cubicBezTo>
                <a:lnTo>
                  <a:pt x="2109039" y="2837141"/>
                </a:lnTo>
                <a:lnTo>
                  <a:pt x="1881863" y="2919826"/>
                </a:lnTo>
                <a:lnTo>
                  <a:pt x="1730559" y="2657743"/>
                </a:lnTo>
                <a:cubicBezTo>
                  <a:pt x="1571939" y="2690405"/>
                  <a:pt x="1408327" y="2690405"/>
                  <a:pt x="1249707" y="2657743"/>
                </a:cubicBezTo>
                <a:lnTo>
                  <a:pt x="1098403" y="2919826"/>
                </a:lnTo>
                <a:lnTo>
                  <a:pt x="871227" y="2837141"/>
                </a:lnTo>
                <a:lnTo>
                  <a:pt x="923785" y="2539117"/>
                </a:lnTo>
                <a:cubicBezTo>
                  <a:pt x="781280" y="2462179"/>
                  <a:pt x="655947" y="2357011"/>
                  <a:pt x="555431" y="2230032"/>
                </a:cubicBezTo>
                <a:lnTo>
                  <a:pt x="271061" y="2333542"/>
                </a:lnTo>
                <a:lnTo>
                  <a:pt x="150184" y="2124176"/>
                </a:lnTo>
                <a:lnTo>
                  <a:pt x="382011" y="1929660"/>
                </a:lnTo>
                <a:cubicBezTo>
                  <a:pt x="322301" y="1779122"/>
                  <a:pt x="293890" y="1617995"/>
                  <a:pt x="298512" y="1456114"/>
                </a:cubicBezTo>
                <a:lnTo>
                  <a:pt x="14137" y="1352617"/>
                </a:lnTo>
                <a:lnTo>
                  <a:pt x="56117" y="1114535"/>
                </a:lnTo>
                <a:lnTo>
                  <a:pt x="358740" y="1114543"/>
                </a:lnTo>
                <a:cubicBezTo>
                  <a:pt x="409764" y="960843"/>
                  <a:pt x="491570" y="819151"/>
                  <a:pt x="599166" y="698113"/>
                </a:cubicBezTo>
                <a:lnTo>
                  <a:pt x="447848" y="436038"/>
                </a:lnTo>
                <a:lnTo>
                  <a:pt x="633043" y="280641"/>
                </a:lnTo>
                <a:lnTo>
                  <a:pt x="864860" y="475169"/>
                </a:lnTo>
                <a:cubicBezTo>
                  <a:pt x="1002743" y="390226"/>
                  <a:pt x="1156488" y="334267"/>
                  <a:pt x="1316713" y="310708"/>
                </a:cubicBezTo>
                <a:lnTo>
                  <a:pt x="1369255" y="12681"/>
                </a:lnTo>
                <a:lnTo>
                  <a:pt x="1611011" y="12681"/>
                </a:lnTo>
                <a:lnTo>
                  <a:pt x="1663553" y="310708"/>
                </a:lnTo>
                <a:cubicBezTo>
                  <a:pt x="1823778" y="334267"/>
                  <a:pt x="1977523" y="390226"/>
                  <a:pt x="2115406" y="475169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966" tIns="748913" rIns="649966" bIns="801035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4000" b="1" kern="1200" dirty="0">
              <a:solidFill>
                <a:schemeClr val="tx1"/>
              </a:solidFill>
              <a:effectLst/>
            </a:endParaRP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b="1" kern="1200" dirty="0" smtClean="0">
                <a:solidFill>
                  <a:schemeClr val="tx1"/>
                </a:solidFill>
                <a:effectLst/>
              </a:rPr>
              <a:t>التقييم الذاتي</a:t>
            </a:r>
            <a:endParaRPr lang="en-US" sz="24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Freeform 7">
            <a:hlinkClick r:id="rId16" action="ppaction://hlinksldjump"/>
          </p:cNvPr>
          <p:cNvSpPr/>
          <p:nvPr/>
        </p:nvSpPr>
        <p:spPr>
          <a:xfrm>
            <a:off x="6241138" y="2765562"/>
            <a:ext cx="2371642" cy="2384755"/>
          </a:xfrm>
          <a:custGeom>
            <a:avLst/>
            <a:gdLst>
              <a:gd name="connsiteX0" fmla="*/ 1774574 w 2371642"/>
              <a:gd name="connsiteY0" fmla="*/ 602611 h 2384755"/>
              <a:gd name="connsiteX1" fmla="*/ 2124828 w 2371642"/>
              <a:gd name="connsiteY1" fmla="*/ 498349 h 2384755"/>
              <a:gd name="connsiteX2" fmla="*/ 2254070 w 2371642"/>
              <a:gd name="connsiteY2" fmla="*/ 723971 h 2384755"/>
              <a:gd name="connsiteX3" fmla="*/ 1986947 w 2371642"/>
              <a:gd name="connsiteY3" fmla="*/ 973358 h 2384755"/>
              <a:gd name="connsiteX4" fmla="*/ 1986947 w 2371642"/>
              <a:gd name="connsiteY4" fmla="*/ 1411397 h 2384755"/>
              <a:gd name="connsiteX5" fmla="*/ 2254070 w 2371642"/>
              <a:gd name="connsiteY5" fmla="*/ 1660784 h 2384755"/>
              <a:gd name="connsiteX6" fmla="*/ 2124828 w 2371642"/>
              <a:gd name="connsiteY6" fmla="*/ 1886406 h 2384755"/>
              <a:gd name="connsiteX7" fmla="*/ 1774574 w 2371642"/>
              <a:gd name="connsiteY7" fmla="*/ 1782144 h 2384755"/>
              <a:gd name="connsiteX8" fmla="*/ 1398194 w 2371642"/>
              <a:gd name="connsiteY8" fmla="*/ 2001163 h 2384755"/>
              <a:gd name="connsiteX9" fmla="*/ 1314570 w 2371642"/>
              <a:gd name="connsiteY9" fmla="*/ 2356909 h 2384755"/>
              <a:gd name="connsiteX10" fmla="*/ 1057072 w 2371642"/>
              <a:gd name="connsiteY10" fmla="*/ 2356909 h 2384755"/>
              <a:gd name="connsiteX11" fmla="*/ 973448 w 2371642"/>
              <a:gd name="connsiteY11" fmla="*/ 2001163 h 2384755"/>
              <a:gd name="connsiteX12" fmla="*/ 597068 w 2371642"/>
              <a:gd name="connsiteY12" fmla="*/ 1782144 h 2384755"/>
              <a:gd name="connsiteX13" fmla="*/ 246814 w 2371642"/>
              <a:gd name="connsiteY13" fmla="*/ 1886406 h 2384755"/>
              <a:gd name="connsiteX14" fmla="*/ 117572 w 2371642"/>
              <a:gd name="connsiteY14" fmla="*/ 1660784 h 2384755"/>
              <a:gd name="connsiteX15" fmla="*/ 384695 w 2371642"/>
              <a:gd name="connsiteY15" fmla="*/ 1411397 h 2384755"/>
              <a:gd name="connsiteX16" fmla="*/ 384695 w 2371642"/>
              <a:gd name="connsiteY16" fmla="*/ 973358 h 2384755"/>
              <a:gd name="connsiteX17" fmla="*/ 117572 w 2371642"/>
              <a:gd name="connsiteY17" fmla="*/ 723971 h 2384755"/>
              <a:gd name="connsiteX18" fmla="*/ 246814 w 2371642"/>
              <a:gd name="connsiteY18" fmla="*/ 498349 h 2384755"/>
              <a:gd name="connsiteX19" fmla="*/ 597068 w 2371642"/>
              <a:gd name="connsiteY19" fmla="*/ 602611 h 2384755"/>
              <a:gd name="connsiteX20" fmla="*/ 973448 w 2371642"/>
              <a:gd name="connsiteY20" fmla="*/ 383592 h 2384755"/>
              <a:gd name="connsiteX21" fmla="*/ 1057072 w 2371642"/>
              <a:gd name="connsiteY21" fmla="*/ 27846 h 2384755"/>
              <a:gd name="connsiteX22" fmla="*/ 1314570 w 2371642"/>
              <a:gd name="connsiteY22" fmla="*/ 27846 h 2384755"/>
              <a:gd name="connsiteX23" fmla="*/ 1398194 w 2371642"/>
              <a:gd name="connsiteY23" fmla="*/ 383592 h 2384755"/>
              <a:gd name="connsiteX24" fmla="*/ 1774574 w 2371642"/>
              <a:gd name="connsiteY24" fmla="*/ 602611 h 238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71642" h="2384755">
                <a:moveTo>
                  <a:pt x="1774574" y="602611"/>
                </a:moveTo>
                <a:lnTo>
                  <a:pt x="2124828" y="498349"/>
                </a:lnTo>
                <a:lnTo>
                  <a:pt x="2254070" y="723971"/>
                </a:lnTo>
                <a:lnTo>
                  <a:pt x="1986947" y="973358"/>
                </a:lnTo>
                <a:cubicBezTo>
                  <a:pt x="2025545" y="1116780"/>
                  <a:pt x="2025545" y="1267975"/>
                  <a:pt x="1986947" y="1411397"/>
                </a:cubicBezTo>
                <a:lnTo>
                  <a:pt x="2254070" y="1660784"/>
                </a:lnTo>
                <a:lnTo>
                  <a:pt x="2124828" y="1886406"/>
                </a:lnTo>
                <a:lnTo>
                  <a:pt x="1774574" y="1782144"/>
                </a:lnTo>
                <a:cubicBezTo>
                  <a:pt x="1670639" y="1887545"/>
                  <a:pt x="1540727" y="1963143"/>
                  <a:pt x="1398194" y="2001163"/>
                </a:cubicBezTo>
                <a:lnTo>
                  <a:pt x="1314570" y="2356909"/>
                </a:lnTo>
                <a:lnTo>
                  <a:pt x="1057072" y="2356909"/>
                </a:lnTo>
                <a:lnTo>
                  <a:pt x="973448" y="2001163"/>
                </a:lnTo>
                <a:cubicBezTo>
                  <a:pt x="830916" y="1963143"/>
                  <a:pt x="701003" y="1887545"/>
                  <a:pt x="597068" y="1782144"/>
                </a:cubicBezTo>
                <a:lnTo>
                  <a:pt x="246814" y="1886406"/>
                </a:lnTo>
                <a:lnTo>
                  <a:pt x="117572" y="1660784"/>
                </a:lnTo>
                <a:lnTo>
                  <a:pt x="384695" y="1411397"/>
                </a:lnTo>
                <a:cubicBezTo>
                  <a:pt x="346097" y="1267975"/>
                  <a:pt x="346097" y="1116780"/>
                  <a:pt x="384695" y="973358"/>
                </a:cubicBezTo>
                <a:lnTo>
                  <a:pt x="117572" y="723971"/>
                </a:lnTo>
                <a:lnTo>
                  <a:pt x="246814" y="498349"/>
                </a:lnTo>
                <a:lnTo>
                  <a:pt x="597068" y="602611"/>
                </a:lnTo>
                <a:cubicBezTo>
                  <a:pt x="701003" y="497210"/>
                  <a:pt x="830915" y="421612"/>
                  <a:pt x="973448" y="383592"/>
                </a:cubicBezTo>
                <a:lnTo>
                  <a:pt x="1057072" y="27846"/>
                </a:lnTo>
                <a:lnTo>
                  <a:pt x="1314570" y="27846"/>
                </a:lnTo>
                <a:lnTo>
                  <a:pt x="1398194" y="383592"/>
                </a:lnTo>
                <a:cubicBezTo>
                  <a:pt x="1540726" y="421612"/>
                  <a:pt x="1670639" y="497210"/>
                  <a:pt x="1774574" y="602611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2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7548" tIns="633091" rIns="627548" bIns="63309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2400" b="1" kern="1200" dirty="0">
              <a:solidFill>
                <a:schemeClr val="tx1"/>
              </a:solidFill>
              <a:effectLst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b="1" kern="1200" dirty="0">
                <a:solidFill>
                  <a:schemeClr val="tx1"/>
                </a:solidFill>
                <a:effectLst/>
              </a:rPr>
              <a:t>فيديو تعليمي</a:t>
            </a:r>
            <a:endParaRPr lang="en-US" sz="24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Freeform 9">
            <a:hlinkClick r:id="rId17" action="ppaction://hlinksldjump"/>
          </p:cNvPr>
          <p:cNvSpPr/>
          <p:nvPr/>
        </p:nvSpPr>
        <p:spPr>
          <a:xfrm>
            <a:off x="7293421" y="1006673"/>
            <a:ext cx="2833668" cy="2868080"/>
          </a:xfrm>
          <a:custGeom>
            <a:avLst/>
            <a:gdLst>
              <a:gd name="connsiteX0" fmla="*/ 1723509 w 2303396"/>
              <a:gd name="connsiteY0" fmla="*/ 590571 h 2352060"/>
              <a:gd name="connsiteX1" fmla="*/ 2064619 w 2303396"/>
              <a:gd name="connsiteY1" fmla="*/ 492504 h 2352060"/>
              <a:gd name="connsiteX2" fmla="*/ 2191468 w 2303396"/>
              <a:gd name="connsiteY2" fmla="*/ 718844 h 2352060"/>
              <a:gd name="connsiteX3" fmla="*/ 1929771 w 2303396"/>
              <a:gd name="connsiteY3" fmla="*/ 958610 h 2352060"/>
              <a:gd name="connsiteX4" fmla="*/ 1929771 w 2303396"/>
              <a:gd name="connsiteY4" fmla="*/ 1393449 h 2352060"/>
              <a:gd name="connsiteX5" fmla="*/ 2191468 w 2303396"/>
              <a:gd name="connsiteY5" fmla="*/ 1633216 h 2352060"/>
              <a:gd name="connsiteX6" fmla="*/ 2064619 w 2303396"/>
              <a:gd name="connsiteY6" fmla="*/ 1859556 h 2352060"/>
              <a:gd name="connsiteX7" fmla="*/ 1723509 w 2303396"/>
              <a:gd name="connsiteY7" fmla="*/ 1761489 h 2352060"/>
              <a:gd name="connsiteX8" fmla="*/ 1357960 w 2303396"/>
              <a:gd name="connsiteY8" fmla="*/ 1978909 h 2352060"/>
              <a:gd name="connsiteX9" fmla="*/ 1276742 w 2303396"/>
              <a:gd name="connsiteY9" fmla="*/ 2324418 h 2352060"/>
              <a:gd name="connsiteX10" fmla="*/ 1026654 w 2303396"/>
              <a:gd name="connsiteY10" fmla="*/ 2324418 h 2352060"/>
              <a:gd name="connsiteX11" fmla="*/ 945436 w 2303396"/>
              <a:gd name="connsiteY11" fmla="*/ 1978908 h 2352060"/>
              <a:gd name="connsiteX12" fmla="*/ 579887 w 2303396"/>
              <a:gd name="connsiteY12" fmla="*/ 1761488 h 2352060"/>
              <a:gd name="connsiteX13" fmla="*/ 238777 w 2303396"/>
              <a:gd name="connsiteY13" fmla="*/ 1859556 h 2352060"/>
              <a:gd name="connsiteX14" fmla="*/ 111928 w 2303396"/>
              <a:gd name="connsiteY14" fmla="*/ 1633216 h 2352060"/>
              <a:gd name="connsiteX15" fmla="*/ 373625 w 2303396"/>
              <a:gd name="connsiteY15" fmla="*/ 1393450 h 2352060"/>
              <a:gd name="connsiteX16" fmla="*/ 373625 w 2303396"/>
              <a:gd name="connsiteY16" fmla="*/ 958611 h 2352060"/>
              <a:gd name="connsiteX17" fmla="*/ 111928 w 2303396"/>
              <a:gd name="connsiteY17" fmla="*/ 718844 h 2352060"/>
              <a:gd name="connsiteX18" fmla="*/ 238777 w 2303396"/>
              <a:gd name="connsiteY18" fmla="*/ 492504 h 2352060"/>
              <a:gd name="connsiteX19" fmla="*/ 579887 w 2303396"/>
              <a:gd name="connsiteY19" fmla="*/ 590571 h 2352060"/>
              <a:gd name="connsiteX20" fmla="*/ 945436 w 2303396"/>
              <a:gd name="connsiteY20" fmla="*/ 373151 h 2352060"/>
              <a:gd name="connsiteX21" fmla="*/ 1026654 w 2303396"/>
              <a:gd name="connsiteY21" fmla="*/ 27642 h 2352060"/>
              <a:gd name="connsiteX22" fmla="*/ 1276742 w 2303396"/>
              <a:gd name="connsiteY22" fmla="*/ 27642 h 2352060"/>
              <a:gd name="connsiteX23" fmla="*/ 1357960 w 2303396"/>
              <a:gd name="connsiteY23" fmla="*/ 373152 h 2352060"/>
              <a:gd name="connsiteX24" fmla="*/ 1723509 w 2303396"/>
              <a:gd name="connsiteY24" fmla="*/ 590572 h 2352060"/>
              <a:gd name="connsiteX25" fmla="*/ 1723509 w 2303396"/>
              <a:gd name="connsiteY25" fmla="*/ 590571 h 235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03396" h="2352060">
                <a:moveTo>
                  <a:pt x="1477494" y="590897"/>
                </a:moveTo>
                <a:lnTo>
                  <a:pt x="1724692" y="440813"/>
                </a:lnTo>
                <a:lnTo>
                  <a:pt x="1871908" y="593181"/>
                </a:lnTo>
                <a:lnTo>
                  <a:pt x="1716875" y="838655"/>
                </a:lnTo>
                <a:cubicBezTo>
                  <a:pt x="1776262" y="943478"/>
                  <a:pt x="1807839" y="1062371"/>
                  <a:pt x="1808359" y="1183108"/>
                </a:cubicBezTo>
                <a:lnTo>
                  <a:pt x="2064279" y="1317490"/>
                </a:lnTo>
                <a:lnTo>
                  <a:pt x="2012300" y="1523707"/>
                </a:lnTo>
                <a:lnTo>
                  <a:pt x="1723839" y="1518426"/>
                </a:lnTo>
                <a:cubicBezTo>
                  <a:pt x="1666594" y="1622735"/>
                  <a:pt x="1583314" y="1708961"/>
                  <a:pt x="1482563" y="1768241"/>
                </a:cubicBezTo>
                <a:lnTo>
                  <a:pt x="1491483" y="2059171"/>
                </a:lnTo>
                <a:lnTo>
                  <a:pt x="1295121" y="2112253"/>
                </a:lnTo>
                <a:lnTo>
                  <a:pt x="1158661" y="1855800"/>
                </a:lnTo>
                <a:cubicBezTo>
                  <a:pt x="1042029" y="1855285"/>
                  <a:pt x="927173" y="1822619"/>
                  <a:pt x="825901" y="1761162"/>
                </a:cubicBezTo>
                <a:lnTo>
                  <a:pt x="578704" y="1911247"/>
                </a:lnTo>
                <a:lnTo>
                  <a:pt x="431488" y="1758879"/>
                </a:lnTo>
                <a:lnTo>
                  <a:pt x="586521" y="1513405"/>
                </a:lnTo>
                <a:cubicBezTo>
                  <a:pt x="527134" y="1408582"/>
                  <a:pt x="495557" y="1289689"/>
                  <a:pt x="495037" y="1168952"/>
                </a:cubicBezTo>
                <a:lnTo>
                  <a:pt x="239117" y="1034570"/>
                </a:lnTo>
                <a:lnTo>
                  <a:pt x="291096" y="828353"/>
                </a:lnTo>
                <a:lnTo>
                  <a:pt x="579557" y="833634"/>
                </a:lnTo>
                <a:cubicBezTo>
                  <a:pt x="636802" y="729325"/>
                  <a:pt x="720082" y="643099"/>
                  <a:pt x="820833" y="583819"/>
                </a:cubicBezTo>
                <a:lnTo>
                  <a:pt x="811913" y="292889"/>
                </a:lnTo>
                <a:lnTo>
                  <a:pt x="1008275" y="239807"/>
                </a:lnTo>
                <a:lnTo>
                  <a:pt x="1144735" y="496260"/>
                </a:lnTo>
                <a:cubicBezTo>
                  <a:pt x="1261367" y="496775"/>
                  <a:pt x="1376223" y="529441"/>
                  <a:pt x="1477495" y="590898"/>
                </a:cubicBezTo>
                <a:lnTo>
                  <a:pt x="1477494" y="590897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2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7932" tIns="807252" rIns="797932" bIns="80725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2400" u="none" kern="1200" dirty="0">
              <a:solidFill>
                <a:schemeClr val="tx1"/>
              </a:solidFill>
              <a:effectLst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u="none" kern="1200" dirty="0">
                <a:solidFill>
                  <a:schemeClr val="tx1"/>
                </a:solidFill>
                <a:effectLst/>
              </a:rPr>
              <a:t>النقاط الفنية والتعليمية </a:t>
            </a:r>
            <a:endParaRPr lang="en-US" sz="2400" u="none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Circular Arrow 10"/>
          <p:cNvSpPr/>
          <p:nvPr/>
        </p:nvSpPr>
        <p:spPr>
          <a:xfrm>
            <a:off x="7861672" y="3138531"/>
            <a:ext cx="3814741" cy="3814741"/>
          </a:xfrm>
          <a:prstGeom prst="circularArrow">
            <a:avLst>
              <a:gd name="adj1" fmla="val 4688"/>
              <a:gd name="adj2" fmla="val 299029"/>
              <a:gd name="adj3" fmla="val 2539295"/>
              <a:gd name="adj4" fmla="val 15812321"/>
              <a:gd name="adj5" fmla="val 5469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Shape 15"/>
          <p:cNvSpPr/>
          <p:nvPr/>
        </p:nvSpPr>
        <p:spPr>
          <a:xfrm>
            <a:off x="5959371" y="2389374"/>
            <a:ext cx="2771648" cy="2771648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Circular Arrow 16"/>
          <p:cNvSpPr/>
          <p:nvPr/>
        </p:nvSpPr>
        <p:spPr>
          <a:xfrm>
            <a:off x="7066000" y="908458"/>
            <a:ext cx="2988394" cy="2988394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</p:sp>
      <p:pic>
        <p:nvPicPr>
          <p:cNvPr id="13" name="النقاط الفنية.m4a">
            <a:hlinkClick r:id="" action="ppaction://media"/>
            <a:extLst>
              <a:ext uri="{FF2B5EF4-FFF2-40B4-BE49-F238E27FC236}">
                <a16:creationId xmlns:a16="http://schemas.microsoft.com/office/drawing/2014/main" id="{78FB4334-D7A2-324C-B27D-560769B435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1682" y="1686559"/>
            <a:ext cx="665051" cy="665051"/>
          </a:xfrm>
          <a:prstGeom prst="rect">
            <a:avLst/>
          </a:prstGeom>
        </p:spPr>
      </p:pic>
      <p:pic>
        <p:nvPicPr>
          <p:cNvPr id="14" name="فيديو تعليمي.m4a">
            <a:hlinkClick r:id="" action="ppaction://media"/>
            <a:extLst>
              <a:ext uri="{FF2B5EF4-FFF2-40B4-BE49-F238E27FC236}">
                <a16:creationId xmlns:a16="http://schemas.microsoft.com/office/drawing/2014/main" id="{EB4825BD-1964-C74A-A8A4-9E91CE3C9C0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4755" y="3128051"/>
            <a:ext cx="803237" cy="812800"/>
          </a:xfrm>
          <a:prstGeom prst="rect">
            <a:avLst/>
          </a:prstGeom>
        </p:spPr>
      </p:pic>
      <p:pic>
        <p:nvPicPr>
          <p:cNvPr id="15" name="التقييم الذاتي.m4a">
            <a:hlinkClick r:id="" action="ppaction://media"/>
            <a:extLst>
              <a:ext uri="{FF2B5EF4-FFF2-40B4-BE49-F238E27FC236}">
                <a16:creationId xmlns:a16="http://schemas.microsoft.com/office/drawing/2014/main" id="{3412D3BE-10B0-8746-9454-D6385D363F2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8108" y="4114801"/>
            <a:ext cx="1102212" cy="88865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51166" y="1506017"/>
            <a:ext cx="5344186" cy="1658983"/>
            <a:chOff x="351166" y="1584395"/>
            <a:chExt cx="5344186" cy="1658983"/>
          </a:xfrm>
        </p:grpSpPr>
        <p:sp>
          <p:nvSpPr>
            <p:cNvPr id="22" name="Flowchart: Alternate Process 21"/>
            <p:cNvSpPr/>
            <p:nvPr/>
          </p:nvSpPr>
          <p:spPr>
            <a:xfrm>
              <a:off x="363335" y="1584395"/>
              <a:ext cx="5332017" cy="1658983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 sz="16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1166" y="1851712"/>
              <a:ext cx="527909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هدف الدرس: </a:t>
              </a:r>
            </a:p>
            <a:p>
              <a:pPr algn="ctr" rtl="1"/>
              <a:r>
                <a:rPr lang="ar-BH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يطبق مهارة التنطيط بطريقة صحيحة</a:t>
              </a:r>
              <a:endParaRPr lang="en-US" sz="9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35095" y="309910"/>
            <a:ext cx="3875202" cy="1020781"/>
            <a:chOff x="-258338" y="209915"/>
            <a:chExt cx="3445083" cy="1020781"/>
          </a:xfrm>
        </p:grpSpPr>
        <p:sp>
          <p:nvSpPr>
            <p:cNvPr id="25" name="Flowchart: Alternate Process 24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26" name="Oval 25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3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الثانية</a:t>
              </a:r>
              <a:endPara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التمرير واستلام الكرة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36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4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8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58936" y="1303067"/>
            <a:ext cx="7053943" cy="529375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dbl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just" rtl="1">
              <a:buFont typeface="Wingdings" panose="05000000000000000000" pitchFamily="2" charset="2"/>
              <a:buChar char="q"/>
            </a:pPr>
            <a:r>
              <a:rPr lang="ar-BH" sz="2400" b="1" dirty="0" smtClean="0">
                <a:solidFill>
                  <a:schemeClr val="tx1"/>
                </a:solidFill>
                <a:cs typeface="+mj-cs"/>
              </a:rPr>
              <a:t>النقاط الفنية والتعليمية :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200" b="1" dirty="0" smtClean="0">
                <a:solidFill>
                  <a:srgbClr val="FF0000"/>
                </a:solidFill>
                <a:cs typeface="+mj-cs"/>
              </a:rPr>
              <a:t>النقاط الفنية:</a:t>
            </a: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BH" sz="2000" b="1" dirty="0" smtClean="0">
                <a:cs typeface="+mj-cs"/>
              </a:rPr>
              <a:t>الاقتراب </a:t>
            </a:r>
            <a:r>
              <a:rPr lang="ar-BH" sz="2000" b="1" dirty="0">
                <a:cs typeface="+mj-cs"/>
              </a:rPr>
              <a:t>في اتجاه الكرة ومحاولة استلامها.</a:t>
            </a: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BH" sz="2000" b="1" dirty="0">
                <a:cs typeface="+mj-cs"/>
              </a:rPr>
              <a:t>مسك الكرة والسيطرة عليها وجذبها باتجاه الجسم.</a:t>
            </a: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BH" sz="2000" b="1" dirty="0">
                <a:cs typeface="+mj-cs"/>
              </a:rPr>
              <a:t>توازن الجسم بحيث تكون الرجلين مفتوحتين بعرض الكتفين والركبتين مثنيتين.</a:t>
            </a: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BH" sz="2000" b="1" dirty="0">
                <a:cs typeface="+mj-cs"/>
              </a:rPr>
              <a:t>راحة اليدين مفتوحتين لاستلام الكرة والثقل موزع بالتساوي على القدمين.</a:t>
            </a: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BH" sz="2000" b="1" dirty="0">
                <a:cs typeface="+mj-cs"/>
              </a:rPr>
              <a:t>فرد الذراعين والاصابع تشير للأمام بعد التمرير.</a:t>
            </a:r>
            <a:endParaRPr lang="ar-BH" sz="2000" b="1" dirty="0">
              <a:solidFill>
                <a:schemeClr val="tx1"/>
              </a:solidFill>
              <a:cs typeface="+mj-cs"/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الخطوات التعليمية :</a:t>
            </a:r>
            <a:endParaRPr lang="en-US" sz="22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(الوقوف) استلام الكرة من على راحة يد  الزميل (الأرض).</a:t>
            </a: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(الوقوف . مسك الكرة) رمي الكرة للأمام وثم الجري لاستلامها عقب ارتدادها من الأرض.</a:t>
            </a: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(الوقوف . مسك الكرة) رمي الكرة للأمام واستلامها قبل نزولها على الأرض.</a:t>
            </a:r>
          </a:p>
          <a:p>
            <a:pPr marL="285750" indent="-285750" algn="just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chemeClr val="tx1"/>
                </a:solidFill>
                <a:cs typeface="+mj-cs"/>
              </a:rPr>
              <a:t>(الوقوف . مواجه) استلام الكرة </a:t>
            </a:r>
            <a:r>
              <a:rPr lang="ar-BH" sz="2000" b="1" dirty="0" err="1">
                <a:solidFill>
                  <a:schemeClr val="tx1"/>
                </a:solidFill>
                <a:cs typeface="+mj-cs"/>
              </a:rPr>
              <a:t>الممررة</a:t>
            </a:r>
            <a:r>
              <a:rPr lang="ar-BH" sz="2000" b="1" dirty="0">
                <a:solidFill>
                  <a:schemeClr val="tx1"/>
                </a:solidFill>
                <a:cs typeface="+mj-cs"/>
              </a:rPr>
              <a:t> من الزميل المواجه (الحائط).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272" y="1823122"/>
            <a:ext cx="3721752" cy="31668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34">
            <a:hlinkClick r:id="" action="ppaction://media"/>
            <a:extLst>
              <a:ext uri="{FF2B5EF4-FFF2-40B4-BE49-F238E27FC236}">
                <a16:creationId xmlns:a16="http://schemas.microsoft.com/office/drawing/2014/main" id="{0D6CB95A-FB14-4607-A7A1-07B6F9C1F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7148" y="5452972"/>
            <a:ext cx="1044000" cy="1044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08969" y="218469"/>
            <a:ext cx="3875202" cy="1020781"/>
            <a:chOff x="-258338" y="209915"/>
            <a:chExt cx="3445083" cy="1020781"/>
          </a:xfrm>
        </p:grpSpPr>
        <p:sp>
          <p:nvSpPr>
            <p:cNvPr id="12" name="Flowchart: Alternate Process 11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3" name="Oval 12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3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الثانية</a:t>
              </a:r>
              <a:endPara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التمرير واستلام الكرة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742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73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التمرير والاستلام.mp4" descr="التمرير والاستلام.mp4">
            <a:hlinkClick r:id="" action="ppaction://media"/>
            <a:extLst>
              <a:ext uri="{FF2B5EF4-FFF2-40B4-BE49-F238E27FC236}">
                <a16:creationId xmlns:a16="http://schemas.microsoft.com/office/drawing/2014/main" id="{B44E44BE-B446-9E44-9121-D6B7D7D533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854" y="1335844"/>
            <a:ext cx="11336481" cy="528099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5906" y="153154"/>
            <a:ext cx="3875202" cy="1020781"/>
            <a:chOff x="-258338" y="209915"/>
            <a:chExt cx="3445083" cy="1020781"/>
          </a:xfrm>
        </p:grpSpPr>
        <p:sp>
          <p:nvSpPr>
            <p:cNvPr id="11" name="Flowchart: Alternate Process 10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2" name="Oval 11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3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الثانية</a:t>
              </a:r>
              <a:endPara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التمرير واستلام الكرة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962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30951" y="298952"/>
            <a:ext cx="1126572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 rtl="1"/>
            <a:r>
              <a:rPr lang="ar-BH" sz="4800" b="1" dirty="0">
                <a:ln w="0"/>
              </a:rPr>
              <a:t>التقييم </a:t>
            </a:r>
            <a:r>
              <a:rPr lang="ar-BH" sz="4800" b="1" dirty="0" smtClean="0">
                <a:ln w="0"/>
              </a:rPr>
              <a:t>الذاتي</a:t>
            </a:r>
          </a:p>
          <a:p>
            <a:pPr algn="ctr" rtl="1"/>
            <a:endParaRPr lang="en-US" sz="2400" b="1" dirty="0">
              <a:ln w="0"/>
            </a:endParaRPr>
          </a:p>
          <a:p>
            <a:pPr marL="685800" indent="-685800" algn="ctr" rtl="1">
              <a:buFont typeface="Wingdings" panose="05000000000000000000" pitchFamily="2" charset="2"/>
              <a:buChar char="q"/>
            </a:pPr>
            <a:r>
              <a:rPr lang="ar-BH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صل العمود (أ) بما يناسبه من العمود (ب) :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Action Button: Sound 9">
            <a:hlinkClick r:id="" action="ppaction://noaction" highlightClick="1">
              <a:snd r:embed="rId8" name="applause.wav"/>
            </a:hlinkClick>
          </p:cNvPr>
          <p:cNvSpPr/>
          <p:nvPr/>
        </p:nvSpPr>
        <p:spPr>
          <a:xfrm>
            <a:off x="364550" y="5605346"/>
            <a:ext cx="1042416" cy="1042416"/>
          </a:xfrm>
          <a:prstGeom prst="actionButtonSound">
            <a:avLst/>
          </a:prstGeom>
          <a:solidFill>
            <a:srgbClr val="99C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052503"/>
              </p:ext>
            </p:extLst>
          </p:nvPr>
        </p:nvGraphicFramePr>
        <p:xfrm>
          <a:off x="5926541" y="2354904"/>
          <a:ext cx="5189949" cy="34923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89949">
                  <a:extLst>
                    <a:ext uri="{9D8B030D-6E8A-4147-A177-3AD203B41FA5}">
                      <a16:colId xmlns:a16="http://schemas.microsoft.com/office/drawing/2014/main" val="1301627795"/>
                    </a:ext>
                  </a:extLst>
                </a:gridCol>
              </a:tblGrid>
              <a:tr h="501516"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/>
                        <a:t>عمود</a:t>
                      </a:r>
                      <a:r>
                        <a:rPr lang="ar-BH" sz="2400" b="1" baseline="0" dirty="0"/>
                        <a:t> ( أ )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03928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just" rtl="1"/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الاقتراب</a:t>
                      </a:r>
                      <a:r>
                        <a:rPr lang="ar-BH" sz="2400" b="1" kern="1200" baseline="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 في اتجاه الكرة ومحاولة......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63260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مسك الكرة والسيطرة عليها وجذبها باتجاه ......</a:t>
                      </a:r>
                      <a:r>
                        <a:rPr lang="ar-BH" sz="2400" b="1" kern="1200" baseline="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 </a:t>
                      </a:r>
                      <a:endParaRPr lang="ar-BH" sz="2400" b="1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9685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r" rtl="1"/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عند استلام الكرة تكون راحة اليدين ......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35583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marL="0" indent="0" algn="just" rtl="1">
                        <a:buFont typeface="Arial" panose="020B0604020202020204" pitchFamily="34" charset="0"/>
                        <a:buNone/>
                      </a:pP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توازن الجسم بحيث تكون الرجلين مفتوحتين بعرض 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0466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متابعة</a:t>
                      </a:r>
                      <a:r>
                        <a:rPr lang="ar-BH" sz="2400" b="1" kern="1200" baseline="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 التمرير ب</a:t>
                      </a: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فرد الذراعين والاصابع تشير.......</a:t>
                      </a:r>
                      <a:endParaRPr lang="en-US" sz="2400" b="1" dirty="0"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151884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870732"/>
              </p:ext>
            </p:extLst>
          </p:nvPr>
        </p:nvGraphicFramePr>
        <p:xfrm>
          <a:off x="1513796" y="2354904"/>
          <a:ext cx="4008812" cy="34923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8812">
                  <a:extLst>
                    <a:ext uri="{9D8B030D-6E8A-4147-A177-3AD203B41FA5}">
                      <a16:colId xmlns:a16="http://schemas.microsoft.com/office/drawing/2014/main" val="1301627795"/>
                    </a:ext>
                  </a:extLst>
                </a:gridCol>
              </a:tblGrid>
              <a:tr h="501516"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>
                          <a:cs typeface="+mj-cs"/>
                        </a:rPr>
                        <a:t>عمود</a:t>
                      </a:r>
                      <a:r>
                        <a:rPr lang="ar-BH" sz="2400" b="1" baseline="0" dirty="0">
                          <a:cs typeface="+mj-cs"/>
                        </a:rPr>
                        <a:t> ( ب )</a:t>
                      </a:r>
                      <a:endParaRPr lang="en-US" sz="24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03928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الجسم</a:t>
                      </a:r>
                      <a:endParaRPr lang="en-US" sz="24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63260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استلامها</a:t>
                      </a:r>
                      <a:endParaRPr lang="en-US" sz="24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9685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للأمام</a:t>
                      </a:r>
                      <a:r>
                        <a:rPr lang="ar-BH" sz="24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35583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مفتوحتين</a:t>
                      </a:r>
                      <a:endParaRPr lang="en-US" sz="24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0466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الكتفين </a:t>
                      </a:r>
                      <a:endParaRPr lang="ar-BH" sz="2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151884"/>
                  </a:ext>
                </a:extLst>
              </a:tr>
            </a:tbl>
          </a:graphicData>
        </a:graphic>
      </p:graphicFrame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86F801E4-2C3F-41DF-9183-111CA9D770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75172" y="2354904"/>
            <a:ext cx="396000" cy="396000"/>
          </a:xfrm>
          <a:prstGeom prst="rect">
            <a:avLst/>
          </a:prstGeom>
        </p:spPr>
      </p:pic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4995EFB0-8C9B-47B2-AF89-D2212EE2EA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583" y="2266695"/>
            <a:ext cx="396000" cy="396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5906" y="231532"/>
            <a:ext cx="3875202" cy="1020781"/>
            <a:chOff x="-258338" y="209915"/>
            <a:chExt cx="3445083" cy="1020781"/>
          </a:xfrm>
        </p:grpSpPr>
        <p:sp>
          <p:nvSpPr>
            <p:cNvPr id="14" name="Flowchart: Alternate Process 13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5" name="Oval 14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3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الثانية</a:t>
              </a:r>
              <a:endPara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التمرير واستلام الكرة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52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4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5095" y="384055"/>
            <a:ext cx="12895639" cy="215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 rtl="1"/>
            <a:r>
              <a:rPr lang="ar-BH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الإجابة </a:t>
            </a:r>
            <a:endParaRPr lang="ar-BH" sz="48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j-cs"/>
            </a:endParaRPr>
          </a:p>
          <a:p>
            <a:pPr algn="ctr" rtl="1"/>
            <a:endParaRPr lang="ar-BH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j-cs"/>
            </a:endParaRPr>
          </a:p>
          <a:p>
            <a:pPr marL="685800" indent="-685800" algn="ctr" rtl="1">
              <a:buFont typeface="Wingdings" panose="05000000000000000000" pitchFamily="2" charset="2"/>
              <a:buChar char="q"/>
            </a:pPr>
            <a:r>
              <a:rPr lang="ar-BH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صل العمود (أ) بما يناسبه من العمود (ب) :</a:t>
            </a:r>
            <a:endParaRPr lang="en-US" sz="3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j-cs"/>
            </a:endParaRPr>
          </a:p>
          <a:p>
            <a:pPr marL="685800" indent="-685800" algn="ctr" rtl="1">
              <a:buFont typeface="Wingdings" panose="05000000000000000000" pitchFamily="2" charset="2"/>
              <a:buChar char="q"/>
            </a:pPr>
            <a:endParaRPr lang="ar-BH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j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596486"/>
              </p:ext>
            </p:extLst>
          </p:nvPr>
        </p:nvGraphicFramePr>
        <p:xfrm>
          <a:off x="6770907" y="2103143"/>
          <a:ext cx="4659093" cy="36445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659093">
                  <a:extLst>
                    <a:ext uri="{9D8B030D-6E8A-4147-A177-3AD203B41FA5}">
                      <a16:colId xmlns:a16="http://schemas.microsoft.com/office/drawing/2014/main" val="1301627795"/>
                    </a:ext>
                  </a:extLst>
                </a:gridCol>
              </a:tblGrid>
              <a:tr h="488925"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>
                          <a:cs typeface="+mj-cs"/>
                        </a:rPr>
                        <a:t>عمود</a:t>
                      </a:r>
                      <a:r>
                        <a:rPr lang="ar-BH" sz="2400" b="1" baseline="0" dirty="0">
                          <a:cs typeface="+mj-cs"/>
                        </a:rPr>
                        <a:t> ( أ )</a:t>
                      </a:r>
                      <a:endParaRPr lang="en-US" sz="24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039285"/>
                  </a:ext>
                </a:extLst>
              </a:tr>
              <a:tr h="583157">
                <a:tc>
                  <a:txBody>
                    <a:bodyPr/>
                    <a:lstStyle/>
                    <a:p>
                      <a:pPr algn="just" rtl="1"/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الاقتراب</a:t>
                      </a:r>
                      <a:r>
                        <a:rPr lang="ar-BH" sz="2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</a:t>
                      </a: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في اتجاه الكرة ومحاولة......</a:t>
                      </a:r>
                      <a:endParaRPr lang="en-US" sz="24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632608"/>
                  </a:ext>
                </a:extLst>
              </a:tr>
              <a:tr h="583157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مسك الكرة والسيطرة عليها وجذبها باتجاه ......</a:t>
                      </a:r>
                      <a:r>
                        <a:rPr lang="ar-BH" sz="2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</a:t>
                      </a:r>
                      <a:endParaRPr lang="ar-BH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96858"/>
                  </a:ext>
                </a:extLst>
              </a:tr>
              <a:tr h="583157">
                <a:tc>
                  <a:txBody>
                    <a:bodyPr/>
                    <a:lstStyle/>
                    <a:p>
                      <a:pPr algn="r" rtl="1"/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عند استلام الكرة تكون راحة اليدين ......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355838"/>
                  </a:ext>
                </a:extLst>
              </a:tr>
              <a:tr h="624010">
                <a:tc>
                  <a:txBody>
                    <a:bodyPr/>
                    <a:lstStyle/>
                    <a:p>
                      <a:pPr marL="0" indent="0" algn="just" rtl="1">
                        <a:buFont typeface="Arial" panose="020B0604020202020204" pitchFamily="34" charset="0"/>
                        <a:buNone/>
                      </a:pP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توازن الجسم بحيث تكون الرجلين مفتوحتين بعرض ......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04665"/>
                  </a:ext>
                </a:extLst>
              </a:tr>
              <a:tr h="583157"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متابعة</a:t>
                      </a:r>
                      <a:r>
                        <a:rPr lang="ar-BH" sz="2400" b="1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التمرير ب</a:t>
                      </a: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فرد الذراعين والاصابع تشير.......</a:t>
                      </a:r>
                      <a:endParaRPr lang="en-US" sz="24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151884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635868"/>
              </p:ext>
            </p:extLst>
          </p:nvPr>
        </p:nvGraphicFramePr>
        <p:xfrm>
          <a:off x="1461877" y="2163851"/>
          <a:ext cx="3883974" cy="34923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83974">
                  <a:extLst>
                    <a:ext uri="{9D8B030D-6E8A-4147-A177-3AD203B41FA5}">
                      <a16:colId xmlns:a16="http://schemas.microsoft.com/office/drawing/2014/main" val="1301627795"/>
                    </a:ext>
                  </a:extLst>
                </a:gridCol>
              </a:tblGrid>
              <a:tr h="501516">
                <a:tc>
                  <a:txBody>
                    <a:bodyPr/>
                    <a:lstStyle/>
                    <a:p>
                      <a:pPr algn="ctr"/>
                      <a:r>
                        <a:rPr lang="ar-BH" sz="2400" b="1" dirty="0">
                          <a:cs typeface="+mj-cs"/>
                        </a:rPr>
                        <a:t>عمود</a:t>
                      </a:r>
                      <a:r>
                        <a:rPr lang="ar-BH" sz="2400" b="1" baseline="0" dirty="0">
                          <a:cs typeface="+mj-cs"/>
                        </a:rPr>
                        <a:t> ( ب )</a:t>
                      </a:r>
                      <a:endParaRPr lang="en-US" sz="24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03928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الجسم</a:t>
                      </a:r>
                      <a:endParaRPr lang="en-US" sz="24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63260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استلامها</a:t>
                      </a:r>
                      <a:endParaRPr lang="en-US" sz="24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9685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للأمام</a:t>
                      </a:r>
                      <a:r>
                        <a:rPr lang="ar-BH" sz="2400" b="1" kern="1200" dirty="0">
                          <a:ln w="0"/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 </a:t>
                      </a:r>
                      <a:endParaRPr 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355838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algn="ctr" rtl="1"/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مفتوحتين</a:t>
                      </a:r>
                      <a:endParaRPr lang="en-US" sz="2400" b="1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04665"/>
                  </a:ext>
                </a:extLst>
              </a:tr>
              <a:tr h="598175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j-cs"/>
                        </a:rPr>
                        <a:t>الكتفين </a:t>
                      </a:r>
                      <a:endParaRPr lang="ar-BH" sz="2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151884"/>
                  </a:ext>
                </a:extLst>
              </a:tr>
            </a:tbl>
          </a:graphicData>
        </a:graphic>
      </p:graphicFrame>
      <p:cxnSp>
        <p:nvCxnSpPr>
          <p:cNvPr id="14" name="Straight Connector 13"/>
          <p:cNvCxnSpPr/>
          <p:nvPr/>
        </p:nvCxnSpPr>
        <p:spPr>
          <a:xfrm flipH="1" flipV="1">
            <a:off x="5356865" y="2984250"/>
            <a:ext cx="1403029" cy="58270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370834" y="4890900"/>
            <a:ext cx="1403028" cy="58270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5367880" y="4196074"/>
            <a:ext cx="1403028" cy="118455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378893" y="3035847"/>
            <a:ext cx="1403028" cy="582706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356865" y="4215218"/>
            <a:ext cx="1403028" cy="58270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الاجابة الصحيحة.m4a">
            <a:hlinkClick r:id="" action="ppaction://media"/>
            <a:extLst>
              <a:ext uri="{FF2B5EF4-FFF2-40B4-BE49-F238E27FC236}">
                <a16:creationId xmlns:a16="http://schemas.microsoft.com/office/drawing/2014/main" id="{4DA4F5D4-BDA0-AC40-9AF3-1E28C655E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6379" y="5608977"/>
            <a:ext cx="1044000" cy="10440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35095" y="309910"/>
            <a:ext cx="3875202" cy="1020781"/>
            <a:chOff x="-258338" y="209915"/>
            <a:chExt cx="3445083" cy="1020781"/>
          </a:xfrm>
        </p:grpSpPr>
        <p:sp>
          <p:nvSpPr>
            <p:cNvPr id="20" name="Flowchart: Alternate Process 19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21" name="Oval 20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3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الثانية</a:t>
              </a:r>
              <a:endPara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التمرير واستلام الكرة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93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9201D4-BB3D-8443-9796-4766BFD100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CF3"/>
              </a:clrFrom>
              <a:clrTo>
                <a:srgbClr val="FFFC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32" y="1969041"/>
            <a:ext cx="5524921" cy="327240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19156" y="1667085"/>
            <a:ext cx="10483652" cy="3235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dirty="0"/>
              <a:t>بارك الله فيك 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dirty="0"/>
              <a:t>يا بطل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dirty="0"/>
              <a:t>لقد أنهيت الدرس بنجاح</a:t>
            </a:r>
            <a:endParaRPr lang="en-US" sz="4800" dirty="0"/>
          </a:p>
        </p:txBody>
      </p:sp>
      <p:pic>
        <p:nvPicPr>
          <p:cNvPr id="2" name="النهاية.m4a">
            <a:hlinkClick r:id="" action="ppaction://media"/>
            <a:extLst>
              <a:ext uri="{FF2B5EF4-FFF2-40B4-BE49-F238E27FC236}">
                <a16:creationId xmlns:a16="http://schemas.microsoft.com/office/drawing/2014/main" id="{F22DADC1-6EDD-CD44-A422-C1DE4EA5C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96681" y="5391395"/>
            <a:ext cx="1044000" cy="1044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5095" y="140091"/>
            <a:ext cx="3875202" cy="1020781"/>
            <a:chOff x="-258338" y="209915"/>
            <a:chExt cx="3445083" cy="1020781"/>
          </a:xfrm>
        </p:grpSpPr>
        <p:sp>
          <p:nvSpPr>
            <p:cNvPr id="13" name="Flowchart: Alternate Process 12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4" name="Oval 13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3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الثانية</a:t>
              </a:r>
              <a:endPara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التمرير واستلام الكرة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74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Sakkal Majalla"/>
        <a:ea typeface=""/>
        <a:cs typeface="Sakkal Majalla"/>
      </a:majorFont>
      <a:minorFont>
        <a:latin typeface="Sakkal Majalla"/>
        <a:ea typeface=""/>
        <a:cs typeface="Sakkal Majall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1755</TotalTime>
  <Words>339</Words>
  <Application>Microsoft Office PowerPoint</Application>
  <PresentationFormat>Widescreen</PresentationFormat>
  <Paragraphs>88</Paragraphs>
  <Slides>7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Sakkal Majalla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om3isa alamer</cp:lastModifiedBy>
  <cp:revision>185</cp:revision>
  <dcterms:created xsi:type="dcterms:W3CDTF">2020-03-04T10:47:58Z</dcterms:created>
  <dcterms:modified xsi:type="dcterms:W3CDTF">2020-08-13T06:30:17Z</dcterms:modified>
</cp:coreProperties>
</file>