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E7FB5-5312-4D1B-BD3B-AF9FFAEBF118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82802-B53A-4CB3-927F-DB26EE5C96C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E7FB5-5312-4D1B-BD3B-AF9FFAEBF118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82802-B53A-4CB3-927F-DB26EE5C96C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E7FB5-5312-4D1B-BD3B-AF9FFAEBF118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82802-B53A-4CB3-927F-DB26EE5C96C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E7FB5-5312-4D1B-BD3B-AF9FFAEBF118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82802-B53A-4CB3-927F-DB26EE5C96C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E7FB5-5312-4D1B-BD3B-AF9FFAEBF118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82802-B53A-4CB3-927F-DB26EE5C96C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E7FB5-5312-4D1B-BD3B-AF9FFAEBF118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82802-B53A-4CB3-927F-DB26EE5C96C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E7FB5-5312-4D1B-BD3B-AF9FFAEBF118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82802-B53A-4CB3-927F-DB26EE5C96C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E7FB5-5312-4D1B-BD3B-AF9FFAEBF118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82802-B53A-4CB3-927F-DB26EE5C96C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E7FB5-5312-4D1B-BD3B-AF9FFAEBF118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82802-B53A-4CB3-927F-DB26EE5C96C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E7FB5-5312-4D1B-BD3B-AF9FFAEBF118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82802-B53A-4CB3-927F-DB26EE5C96C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E7FB5-5312-4D1B-BD3B-AF9FFAEBF118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82802-B53A-4CB3-927F-DB26EE5C96C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E7FB5-5312-4D1B-BD3B-AF9FFAEBF118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82802-B53A-4CB3-927F-DB26EE5C96C2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71472" y="1857365"/>
            <a:ext cx="7572428" cy="1857387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prstTxWarp prst="textTriangl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b="1" i="1" u="sng" spc="300" dirty="0" smtClean="0">
                <a:solidFill>
                  <a:schemeClr val="accent2">
                    <a:lumMod val="75000"/>
                  </a:schemeClr>
                </a:solidFill>
              </a:rPr>
              <a:t>{ تنوع المفصليات } </a:t>
            </a:r>
            <a:r>
              <a:rPr 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ar-SA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4533920"/>
            <a:ext cx="6400800" cy="1752600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ar-SA" b="1" i="1" spc="3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Farsi Simple Bold" pitchFamily="2" charset="-78"/>
              </a:rPr>
              <a:t>مدرس المادة </a:t>
            </a:r>
          </a:p>
          <a:p>
            <a:r>
              <a:rPr lang="ar-SA" b="1" i="1" spc="3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Farsi Simple Bold" pitchFamily="2" charset="-78"/>
              </a:rPr>
              <a:t>مشبب </a:t>
            </a:r>
            <a:r>
              <a:rPr lang="ar-SA" b="1" i="1" spc="30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Farsi Simple Bold" pitchFamily="2" charset="-78"/>
              </a:rPr>
              <a:t>الشهراني</a:t>
            </a:r>
            <a:endParaRPr lang="ar-SA" b="1" i="1" spc="3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cs typeface="Farsi Simple Bold" pitchFamily="2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5143504" y="357166"/>
            <a:ext cx="378621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i="1" spc="300" dirty="0" smtClean="0">
                <a:solidFill>
                  <a:srgbClr val="FFC000"/>
                </a:solidFill>
              </a:rPr>
              <a:t>المملكة العربية السعودية </a:t>
            </a:r>
          </a:p>
          <a:p>
            <a:pPr algn="ctr"/>
            <a:r>
              <a:rPr lang="ar-SA" b="1" i="1" spc="300" dirty="0" smtClean="0">
                <a:solidFill>
                  <a:srgbClr val="FFC000"/>
                </a:solidFill>
              </a:rPr>
              <a:t>وزارة التربية والتعليم</a:t>
            </a:r>
          </a:p>
          <a:p>
            <a:pPr algn="ctr"/>
            <a:r>
              <a:rPr lang="ar-SA" b="1" i="1" spc="300" dirty="0" smtClean="0">
                <a:solidFill>
                  <a:srgbClr val="FFC000"/>
                </a:solidFill>
              </a:rPr>
              <a:t>ثانوية </a:t>
            </a:r>
            <a:r>
              <a:rPr lang="ar-SA" b="1" i="1" spc="300" dirty="0" err="1" smtClean="0">
                <a:solidFill>
                  <a:srgbClr val="FFC000"/>
                </a:solidFill>
              </a:rPr>
              <a:t>الامير</a:t>
            </a:r>
            <a:r>
              <a:rPr lang="ar-SA" b="1" i="1" spc="300" dirty="0" smtClean="0">
                <a:solidFill>
                  <a:srgbClr val="FFC000"/>
                </a:solidFill>
              </a:rPr>
              <a:t> </a:t>
            </a:r>
            <a:r>
              <a:rPr lang="ar-SA" b="1" i="1" spc="300" dirty="0" err="1" smtClean="0">
                <a:solidFill>
                  <a:srgbClr val="FFC000"/>
                </a:solidFill>
              </a:rPr>
              <a:t>عبدالمجيد</a:t>
            </a:r>
            <a:r>
              <a:rPr lang="ar-SA" b="1" i="1" spc="300" dirty="0" smtClean="0">
                <a:solidFill>
                  <a:srgbClr val="FFC000"/>
                </a:solidFill>
              </a:rPr>
              <a:t> بن </a:t>
            </a:r>
            <a:r>
              <a:rPr lang="ar-SA" b="1" i="1" spc="300" dirty="0" err="1" smtClean="0">
                <a:solidFill>
                  <a:srgbClr val="FFC000"/>
                </a:solidFill>
              </a:rPr>
              <a:t>عبدالعزيز</a:t>
            </a:r>
            <a:endParaRPr lang="ar-SA" b="1" i="1" spc="300" dirty="0">
              <a:solidFill>
                <a:srgbClr val="FFC000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1</a:t>
            </a:fld>
            <a:endParaRPr lang="ar-SA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57422" y="274638"/>
            <a:ext cx="4214842" cy="654032"/>
          </a:xfrm>
        </p:spPr>
        <p:txBody>
          <a:bodyPr>
            <a:normAutofit fontScale="90000"/>
          </a:bodyPr>
          <a:lstStyle/>
          <a:p>
            <a:r>
              <a:rPr lang="ar-SA" b="1" i="1" u="sng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ar-SA" b="1" i="1" u="sng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</a:rPr>
            </a:br>
            <a:r>
              <a:rPr lang="ar-SA" b="1" i="1" u="sng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</a:rPr>
              <a:t>{ تنوع المفصليات } </a:t>
            </a:r>
            <a:br>
              <a:rPr lang="ar-SA" b="1" i="1" u="sng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</a:rPr>
            </a:br>
            <a:endParaRPr lang="ar-SA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000108"/>
            <a:ext cx="8929718" cy="5643602"/>
          </a:xfrm>
        </p:spPr>
        <p:txBody>
          <a:bodyPr/>
          <a:lstStyle/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صنفت المفصليات بناءً على تركيب قطع أجسامها والزوائد </a:t>
            </a:r>
            <a:r>
              <a:rPr lang="ar-SA" sz="2800" i="1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وأجزاءالفم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إلى</a:t>
            </a: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ثلاث مجموعات هي </a:t>
            </a: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(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القشريات </a:t>
            </a:r>
            <a:r>
              <a:rPr lang="ar-SA" sz="2800" i="1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العناكب </a:t>
            </a:r>
            <a:r>
              <a:rPr lang="ar-SA" sz="2800" i="1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أشباهها </a:t>
            </a:r>
            <a:r>
              <a:rPr lang="ar-SA" sz="2800" i="1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الحشرات </a:t>
            </a:r>
            <a:r>
              <a:rPr lang="ar-SA" sz="2800" i="1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أشباهها).</a:t>
            </a:r>
            <a:endParaRPr lang="en-US" sz="2800" i="1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71678"/>
            <a:ext cx="9144000" cy="4786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71802" y="142852"/>
            <a:ext cx="2900354" cy="846158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ar-SA" sz="3600" b="1" i="1" spc="30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{ القشريات }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1868" y="928670"/>
            <a:ext cx="5357850" cy="592933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ar-SA" sz="28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معظمها مائية مثل ( سرطان البحر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والروبيان</a:t>
            </a:r>
            <a:endParaRPr lang="ar-SA" sz="2800" dirty="0" smtClean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وجراد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البحر )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وبعضهاعلى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اليابسة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sz="2800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لها زوج من قرون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الاستشعاروعينان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مركبتان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متحركتان </a:t>
            </a:r>
            <a:r>
              <a:rPr lang="ar-SA" sz="2800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وفكوك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تتحرك جانبيا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للمضغ .</a:t>
            </a:r>
            <a:endParaRPr lang="en-US" sz="2800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لها طور يرقي غير مكتمل النمو حر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السباحة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يسمى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( يرقة </a:t>
            </a:r>
            <a:r>
              <a:rPr lang="ar-SA" sz="2800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نوبليوس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) .</a:t>
            </a:r>
            <a:endParaRPr lang="en-US" sz="2800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لها خمسة أزواج من الأقدام : الزوج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الأمامي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للامساك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بالطعام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وتحطيمه يسمى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(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القدمين</a:t>
            </a:r>
          </a:p>
          <a:p>
            <a:pPr>
              <a:buNone/>
            </a:pPr>
            <a:r>
              <a:rPr lang="ar-SA" sz="28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الكلابيتين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)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والأربعة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الخلفية للمشي .</a:t>
            </a:r>
            <a:endParaRPr lang="en-US" sz="2800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5ـ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لها عوامات </a:t>
            </a:r>
            <a:r>
              <a:rPr lang="ar-SA" sz="2800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قدمية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خلف أرجل المشي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تستعمل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للسباحة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والتكاثر .</a:t>
            </a:r>
            <a:endParaRPr lang="en-US" sz="2800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6ـ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بعض القشريات حيوانات جالسة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مثل(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البرنقيل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)</a:t>
            </a:r>
            <a:endParaRPr lang="ar-SA" sz="2800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571612"/>
            <a:ext cx="3319468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000"/>
                            </p:stCondLst>
                            <p:childTnLst>
                              <p:par>
                                <p:cTn id="6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500"/>
                            </p:stCondLst>
                            <p:childTnLst>
                              <p:par>
                                <p:cTn id="7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71802" y="71414"/>
            <a:ext cx="3143272" cy="725470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ar-SA" sz="3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{ العناكب </a:t>
            </a:r>
            <a:r>
              <a:rPr lang="ar-SA" sz="3200" b="1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و</a:t>
            </a:r>
            <a:r>
              <a:rPr lang="ar-SA" sz="3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أشباهها }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714356"/>
            <a:ext cx="8858312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sz="2800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تتبع طائفة </a:t>
            </a:r>
            <a:r>
              <a:rPr lang="ar-SA" sz="28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العنكبيات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مثل ( العناكب والقراد والحلم والعقارب ) .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الجسم مكون من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جزأين(الرأس </a:t>
            </a:r>
            <a:r>
              <a:rPr lang="ar-SA" sz="28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صدر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والبطن)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وليس لها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قرون استشعار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لها ست أزواج من الزوائد :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الزوج الأمامي : تسمى (</a:t>
            </a:r>
            <a:r>
              <a:rPr lang="ar-SA" sz="28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لواقط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فمية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) تقوم بعمل الأنياب </a:t>
            </a:r>
            <a:r>
              <a:rPr lang="ar-SA" sz="28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أوالكلابات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وغالبا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تتصل </a:t>
            </a:r>
            <a:r>
              <a:rPr lang="ar-SA" sz="28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بها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غده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سامة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الزوج الثاني : تسمى ( </a:t>
            </a:r>
            <a:r>
              <a:rPr lang="ar-SA" sz="28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اللوامس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القدمية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) تستعمل للإحساس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والإمساك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بالفريسة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وللتزاوج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في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ذكر العنكبوت وتكون في العقرب على شكل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كماشات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كبيرة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الأربعة الخلفية : للمشي ( الحركة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)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500570"/>
            <a:ext cx="4000528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357554" y="-24"/>
            <a:ext cx="2857520" cy="725470"/>
          </a:xfrm>
        </p:spPr>
        <p:txBody>
          <a:bodyPr>
            <a:normAutofit/>
          </a:bodyPr>
          <a:lstStyle/>
          <a:p>
            <a:r>
              <a:rPr lang="ar-SA" sz="36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* العناكب </a:t>
            </a:r>
            <a:r>
              <a:rPr lang="ar-SA" sz="3600" b="1" i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*</a:t>
            </a:r>
            <a:endParaRPr lang="ar-SA" sz="3600" b="1" i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642918"/>
            <a:ext cx="9001156" cy="60722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ar-SA" sz="28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جميعها آكلات لحوم وتمسك بفرائسها إما :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باصطيادها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مثل(العنكبوت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الذئب </a:t>
            </a:r>
            <a:r>
              <a:rPr lang="ar-SA" sz="28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تارنتالس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)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أو بنصب شبكة حريرية من بروتين سائل تفرزها غدد خاصة ثم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تغزلها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بواسطة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تراكيب في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نهاية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البطن تسمى ( المغازل ).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-بعد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أن تلتصق الفريسة بالشبكة يغلفها العنكبوت بخيوط حريرية ثم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يصب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أنزيمات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عليها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لتطريتها ثم يبتلع الغذاء الطري ثم يستكمل الهضم داخليا 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في التكاثر يصنع ذكر العنكبوت شبكة صغيرة يضع فيها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حيوانات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المنوية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ثم يلتقط المني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ويخزنه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في </a:t>
            </a:r>
            <a:r>
              <a:rPr lang="ar-SA" sz="28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اللوامس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القدمية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وعند التزاوج يحقنه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في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الأنثى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تضع الأنثى قرابة 100بيضة في شرنقة مصنوعة من الحرير ثم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تخرج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الصغار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بعد أسبوعين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ثم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تنسلخ من خمس إلى عشر مرات لتصبح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بحجم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العنكبوت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البالغ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500430" cy="16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000"/>
                            </p:stCondLst>
                            <p:childTnLst>
                              <p:par>
                                <p:cTn id="6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500"/>
                            </p:stCondLst>
                            <p:childTnLst>
                              <p:par>
                                <p:cTn id="7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57422" y="0"/>
            <a:ext cx="4429156" cy="796908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ar-SA" sz="3200" b="1" i="1" spc="30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* </a:t>
            </a:r>
            <a:r>
              <a:rPr lang="ar-SA" sz="3200" b="1" i="1" spc="3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الحلم والقراد والعقارب *</a:t>
            </a:r>
            <a:endParaRPr lang="ar-SA" sz="3200" b="1" i="1" spc="3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428992" y="642918"/>
            <a:ext cx="5572164" cy="607223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None/>
            </a:pPr>
            <a:r>
              <a:rPr lang="ar-SA" sz="2800" b="1" i="1" spc="300" dirty="0" smtClean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1) الحلم:</a:t>
            </a:r>
          </a:p>
          <a:p>
            <a:pPr marL="514350" indent="-514350">
              <a:buNone/>
            </a:pPr>
            <a:r>
              <a:rPr lang="ar-SA" sz="2800" b="1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</a:t>
            </a:r>
            <a:r>
              <a:rPr lang="ar-SA" sz="28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b="1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b="1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طوله أقل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من1ملم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مكون من ( رأس </a:t>
            </a:r>
            <a:r>
              <a:rPr lang="ar-SA" sz="2800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صدر وبطن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)</a:t>
            </a:r>
          </a:p>
          <a:p>
            <a:pPr marL="514350" indent="-514350">
              <a:buNone/>
            </a:pPr>
            <a:r>
              <a:rPr lang="ar-SA" sz="28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 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وهو إما مفترس أو متطفل على حيوانات أخرى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</a:p>
          <a:p>
            <a:pPr marL="514350" indent="-514350">
              <a:buNone/>
            </a:pPr>
            <a:endParaRPr lang="en-US" sz="2800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i="1" spc="300" dirty="0" smtClean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2) القراد:</a:t>
            </a:r>
          </a:p>
          <a:p>
            <a:pPr>
              <a:buNone/>
            </a:pPr>
            <a:r>
              <a:rPr lang="ar-SA" sz="2800" b="1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</a:t>
            </a:r>
            <a:r>
              <a:rPr lang="ar-SA" sz="2800" b="1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متطفل يتغذى بامتصاص دم العائل ويساهم في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نقل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مسببات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الأمراض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مثل(الفيروسات </a:t>
            </a:r>
            <a:r>
              <a:rPr lang="ar-SA" sz="2800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البكتريا </a:t>
            </a:r>
            <a:r>
              <a:rPr lang="ar-SA" sz="2800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الأوليات ) </a:t>
            </a:r>
            <a:endParaRPr lang="en-US" sz="2800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 </a:t>
            </a:r>
            <a:r>
              <a:rPr lang="ar-SA" sz="2800" b="1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ومن الأمراض التي ينقلها ( مرض </a:t>
            </a:r>
            <a:r>
              <a:rPr lang="ar-SA" sz="2800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اللايم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ـ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وحمى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جبال </a:t>
            </a:r>
            <a:r>
              <a:rPr lang="ar-SA" sz="2800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روكي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) </a:t>
            </a:r>
          </a:p>
          <a:p>
            <a:pPr>
              <a:buNone/>
            </a:pPr>
            <a:endParaRPr lang="en-US" sz="2800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i="1" spc="300" dirty="0" smtClean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3) </a:t>
            </a:r>
            <a:r>
              <a:rPr lang="ar-SA" sz="2800" b="1" i="1" spc="300" dirty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العقارب :</a:t>
            </a:r>
            <a:endParaRPr lang="en-US" sz="2800" i="1" spc="300" dirty="0">
              <a:solidFill>
                <a:srgbClr val="FFFF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تتغذى على الحشرات والعناكب الأخرى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وتمسكها</a:t>
            </a:r>
          </a:p>
          <a:p>
            <a:pPr>
              <a:buNone/>
            </a:pPr>
            <a:r>
              <a:rPr lang="ar-SA" sz="28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باللوامس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القدمية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وتمزقها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باللواقط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الفمية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</a:p>
          <a:p>
            <a:pPr>
              <a:buNone/>
            </a:pPr>
            <a:r>
              <a:rPr lang="ar-SA" sz="28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 </a:t>
            </a:r>
            <a:r>
              <a:rPr lang="ar-SA" sz="2800" b="1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تنشط ليلاً </a:t>
            </a:r>
            <a:r>
              <a:rPr lang="ar-SA" sz="2800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وتختبيء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نهاراً ، </a:t>
            </a:r>
            <a:r>
              <a:rPr lang="ar-SA" sz="2800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تلسع عن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طريق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اللاسع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الموجود في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نهاية البطن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sz="2800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71480"/>
            <a:ext cx="2928894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695582"/>
            <a:ext cx="2928926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714884"/>
            <a:ext cx="2928926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500"/>
                            </p:stCondLst>
                            <p:childTnLst>
                              <p:par>
                                <p:cTn id="6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000"/>
                            </p:stCondLst>
                            <p:childTnLst>
                              <p:par>
                                <p:cTn id="7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500"/>
                            </p:stCondLst>
                            <p:childTnLst>
                              <p:par>
                                <p:cTn id="7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000"/>
                            </p:stCondLst>
                            <p:childTnLst>
                              <p:par>
                                <p:cTn id="8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500"/>
                            </p:stCondLst>
                            <p:childTnLst>
                              <p:par>
                                <p:cTn id="8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-142908" y="214290"/>
            <a:ext cx="9144064" cy="6429420"/>
          </a:xfrm>
        </p:spPr>
        <p:txBody>
          <a:bodyPr/>
          <a:lstStyle/>
          <a:p>
            <a:pPr algn="ctr">
              <a:buNone/>
            </a:pPr>
            <a:r>
              <a:rPr lang="ar-SA" b="1" i="1" spc="300" dirty="0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سرطان حذاء الفرس </a:t>
            </a:r>
            <a:r>
              <a:rPr lang="ar-SA" b="1" i="1" spc="300" dirty="0" smtClean="0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b="1" i="1" spc="300" dirty="0">
              <a:solidFill>
                <a:srgbClr val="FFC0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حيوان بحري هيكله الخارجي غير مقسم يشبه حذاء الفرس .</a:t>
            </a:r>
            <a:endParaRPr lang="en-US" sz="2800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 </a:t>
            </a:r>
            <a:r>
              <a:rPr lang="ar-SA" sz="2800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كلابات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للامساك بالغذاء  </a:t>
            </a:r>
            <a:r>
              <a:rPr lang="ar-SA" sz="2800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ولواقط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فمية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وثلاث أزواج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من الأرجل للمشي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sz="2800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</a:t>
            </a:r>
            <a:r>
              <a:rPr lang="ar-SA" sz="28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يتغذى على الديدان الحلقية والرخويات </a:t>
            </a:r>
            <a:r>
              <a:rPr lang="ar-SA" sz="2800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واللافقريات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.</a:t>
            </a:r>
            <a:endParaRPr lang="en-US" sz="2800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الزوائد الخلفية </a:t>
            </a:r>
            <a:r>
              <a:rPr lang="ar-SA" sz="2800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تحورت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إلى صفائح تشبه الأوراق تستعمل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للحفر والسباحة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sz="2800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71810"/>
            <a:ext cx="9144000" cy="3786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485</Words>
  <Application>Microsoft Office PowerPoint</Application>
  <PresentationFormat>عرض على الشاشة (3:4)‏</PresentationFormat>
  <Paragraphs>67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سمة Office</vt:lpstr>
      <vt:lpstr>{ تنوع المفصليات }  </vt:lpstr>
      <vt:lpstr> { تنوع المفصليات }  </vt:lpstr>
      <vt:lpstr>{ القشريات }</vt:lpstr>
      <vt:lpstr>{ العناكب و أشباهها }</vt:lpstr>
      <vt:lpstr>* العناكب *</vt:lpstr>
      <vt:lpstr>* الحلم والقراد والعقارب *</vt:lpstr>
      <vt:lpstr>الشريحة 7</vt:lpstr>
    </vt:vector>
  </TitlesOfParts>
  <Company>Yum AL Baher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{ تنوع المفصليات }  </dc:title>
  <dc:creator>User</dc:creator>
  <cp:lastModifiedBy>User</cp:lastModifiedBy>
  <cp:revision>5</cp:revision>
  <dcterms:created xsi:type="dcterms:W3CDTF">2011-02-09T17:15:39Z</dcterms:created>
  <dcterms:modified xsi:type="dcterms:W3CDTF">2011-02-09T18:17:56Z</dcterms:modified>
</cp:coreProperties>
</file>