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6D6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78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6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91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7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9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6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6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6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38366" y="3219607"/>
            <a:ext cx="106075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0000"/>
                </a:solidFill>
                <a:latin typeface="Arial" panose="020B0604020202020204" pitchFamily="34" charset="0"/>
              </a:rPr>
              <a:t>رياضيات – الصف الثالث الابتدائي – الجزء الثاني</a:t>
            </a:r>
          </a:p>
          <a:p>
            <a:pPr algn="ctr"/>
            <a:r>
              <a:rPr lang="ar-SA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13 </a:t>
            </a:r>
            <a:r>
              <a:rPr lang="ar-SA" sz="4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– </a:t>
            </a:r>
            <a:r>
              <a:rPr lang="ar-SA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1 الأجزاء من عشرة</a:t>
            </a:r>
            <a:endParaRPr lang="ar-BH" sz="4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57" y="0"/>
            <a:ext cx="1646183" cy="126806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21833" y="2050534"/>
            <a:ext cx="110240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</a:rPr>
              <a:t>سنتعلم في هذا الدرس</a:t>
            </a:r>
            <a:r>
              <a:rPr lang="ar-SA" sz="4000" b="1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ar-SA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ar-BH" sz="4000" b="1" dirty="0" smtClean="0">
                <a:solidFill>
                  <a:schemeClr val="accent5">
                    <a:lumMod val="75000"/>
                  </a:schemeClr>
                </a:solidFill>
              </a:rPr>
              <a:t>مفهوم </a:t>
            </a:r>
            <a:r>
              <a:rPr lang="ar-SA" sz="4000" b="1" dirty="0" smtClean="0">
                <a:solidFill>
                  <a:schemeClr val="accent5">
                    <a:lumMod val="75000"/>
                  </a:schemeClr>
                </a:solidFill>
              </a:rPr>
              <a:t>الأعشار واستعماله</a:t>
            </a:r>
            <a:r>
              <a:rPr lang="ar-BH" sz="4000" b="1" dirty="0" smtClean="0">
                <a:solidFill>
                  <a:schemeClr val="accent5">
                    <a:lumMod val="75000"/>
                  </a:schemeClr>
                </a:solidFill>
              </a:rPr>
              <a:t>ا</a:t>
            </a:r>
            <a:endParaRPr lang="ar-SA" sz="40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99594" y="6426024"/>
            <a:ext cx="9936000" cy="342261"/>
            <a:chOff x="1108361" y="6522840"/>
            <a:chExt cx="9936000" cy="40011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873889" y="687474"/>
            <a:ext cx="858740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الكسر العشريُّ </a:t>
            </a:r>
            <a:r>
              <a:rPr lang="ar-SA" sz="4000" b="1" dirty="0" smtClean="0"/>
              <a:t>هو </a:t>
            </a:r>
            <a:r>
              <a:rPr lang="ar-SA" sz="4000" b="1" dirty="0" smtClean="0">
                <a:solidFill>
                  <a:srgbClr val="FF0000"/>
                </a:solidFill>
              </a:rPr>
              <a:t>عددٌ</a:t>
            </a:r>
            <a:r>
              <a:rPr lang="ar-SA" sz="4000" b="1" dirty="0" smtClean="0"/>
              <a:t> تُستعمَلُ فيهِ القِيمُ المنزليَّةُ</a:t>
            </a:r>
            <a:endParaRPr lang="ar-BH" sz="4000" b="1" dirty="0" smtClean="0"/>
          </a:p>
          <a:p>
            <a:pPr algn="ctr"/>
            <a:r>
              <a:rPr lang="ar-SA" sz="4000" b="1" dirty="0" smtClean="0"/>
              <a:t> </a:t>
            </a:r>
            <a:r>
              <a:rPr lang="ar-SA" sz="4000" b="1" dirty="0" smtClean="0">
                <a:solidFill>
                  <a:srgbClr val="FF0000"/>
                </a:solidFill>
              </a:rPr>
              <a:t>والفاصلةُ العشريَّةُ </a:t>
            </a:r>
            <a:r>
              <a:rPr lang="ar-SA" sz="4000" b="1" dirty="0" smtClean="0"/>
              <a:t>ليُمثِّلَ </a:t>
            </a:r>
            <a:r>
              <a:rPr lang="ar-SA" sz="4000" b="1" dirty="0" smtClean="0">
                <a:solidFill>
                  <a:srgbClr val="FF0000"/>
                </a:solidFill>
              </a:rPr>
              <a:t>جزءًا من كلٍّ</a:t>
            </a:r>
            <a:r>
              <a:rPr lang="ar-SA" sz="4000" b="1" dirty="0" smtClean="0"/>
              <a:t>.</a:t>
            </a:r>
          </a:p>
          <a:p>
            <a:pPr algn="ctr"/>
            <a:endParaRPr lang="ar-BH" sz="4000" b="1" dirty="0" smtClean="0"/>
          </a:p>
          <a:p>
            <a:pPr algn="ctr"/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endParaRPr lang="ar-BH" sz="4000" b="1" dirty="0" smtClean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2426" y="2253480"/>
            <a:ext cx="96176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ar-BH" sz="4000" b="1" dirty="0" smtClean="0"/>
          </a:p>
          <a:p>
            <a:pPr algn="r"/>
            <a:r>
              <a:rPr lang="ar-SA" sz="4000" b="1" dirty="0" smtClean="0"/>
              <a:t>وكلُّ شيءٍ على </a:t>
            </a:r>
            <a:r>
              <a:rPr lang="ar-SA" sz="4000" b="1" dirty="0" smtClean="0">
                <a:solidFill>
                  <a:srgbClr val="FF0000"/>
                </a:solidFill>
              </a:rPr>
              <a:t>يمينِ الفاصلةِ العشريَّةِ يُمثِّلُ جُزءًا من كُلٍّ</a:t>
            </a:r>
            <a:r>
              <a:rPr lang="ar-SA" sz="4000" b="1" dirty="0" smtClean="0"/>
              <a:t>.</a:t>
            </a:r>
          </a:p>
          <a:p>
            <a:pPr algn="r"/>
            <a:endParaRPr lang="ar-BH" sz="4000" b="1" dirty="0"/>
          </a:p>
          <a:p>
            <a:pPr algn="r"/>
            <a:endParaRPr lang="ar-BH" sz="4000" b="1" dirty="0" smtClean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673" y="3550847"/>
            <a:ext cx="84425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ar-BH" sz="4000" b="1" dirty="0" smtClean="0"/>
          </a:p>
          <a:p>
            <a:pPr algn="r"/>
            <a:endParaRPr lang="ar-BH" sz="4000" b="1" dirty="0" smtClean="0">
              <a:solidFill>
                <a:srgbClr val="FF0000"/>
              </a:solidFill>
            </a:endParaRPr>
          </a:p>
          <a:p>
            <a:pPr algn="r"/>
            <a:r>
              <a:rPr lang="ar-SA" sz="4000" b="1" dirty="0" smtClean="0">
                <a:solidFill>
                  <a:srgbClr val="FF0000"/>
                </a:solidFill>
              </a:rPr>
              <a:t>العُشُر</a:t>
            </a:r>
            <a:r>
              <a:rPr lang="ar-SA" sz="4000" b="1" dirty="0" smtClean="0"/>
              <a:t>ُ هو </a:t>
            </a:r>
            <a:r>
              <a:rPr lang="ar-SA" sz="4000" b="1" dirty="0" smtClean="0">
                <a:solidFill>
                  <a:srgbClr val="FF0000"/>
                </a:solidFill>
              </a:rPr>
              <a:t>جُزءٌ واحدٌ من عَشرةِ </a:t>
            </a:r>
            <a:r>
              <a:rPr lang="ar-SA" sz="4000" b="1" dirty="0" smtClean="0"/>
              <a:t>أجزاءٍ مُتطابقةٍ.</a:t>
            </a:r>
            <a:endParaRPr lang="ar-BH" sz="4000" b="1" dirty="0"/>
          </a:p>
        </p:txBody>
      </p:sp>
    </p:spTree>
    <p:extLst>
      <p:ext uri="{BB962C8B-B14F-4D97-AF65-F5344CB8AC3E}">
        <p14:creationId xmlns:p14="http://schemas.microsoft.com/office/powerpoint/2010/main" val="28189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857005"/>
              </p:ext>
            </p:extLst>
          </p:nvPr>
        </p:nvGraphicFramePr>
        <p:xfrm>
          <a:off x="7046500" y="503766"/>
          <a:ext cx="4320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36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113301"/>
              </p:ext>
            </p:extLst>
          </p:nvPr>
        </p:nvGraphicFramePr>
        <p:xfrm>
          <a:off x="617439" y="503766"/>
          <a:ext cx="4320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96457" y="4600321"/>
            <a:ext cx="4699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الواحد =          = </a:t>
            </a:r>
            <a:r>
              <a:rPr lang="ar-SA" sz="4000" b="1" dirty="0" smtClean="0">
                <a:solidFill>
                  <a:srgbClr val="FF0000"/>
                </a:solidFill>
              </a:rPr>
              <a:t>1.0</a:t>
            </a:r>
            <a:r>
              <a:rPr lang="ar-SA" sz="4000" b="1" dirty="0" smtClean="0"/>
              <a:t> 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118600" y="4349443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8600" y="4349443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96900" y="4511763"/>
            <a:ext cx="54610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عُشُرٌ واحدٌ =          = </a:t>
            </a:r>
            <a:r>
              <a:rPr lang="ar-SA" sz="4000" b="1" dirty="0" smtClean="0">
                <a:solidFill>
                  <a:srgbClr val="FF0000"/>
                </a:solidFill>
              </a:rPr>
              <a:t>0.1</a:t>
            </a:r>
            <a:r>
              <a:rPr lang="ar-SA" sz="4000" b="1" dirty="0" smtClean="0"/>
              <a:t>  </a:t>
            </a:r>
          </a:p>
          <a:p>
            <a:pPr algn="r"/>
            <a:r>
              <a:rPr lang="ar-SA" sz="4000" b="1" dirty="0" smtClean="0"/>
              <a:t>جزءٌ واحدٌ من عشرةِ أجزاءٍ </a:t>
            </a:r>
            <a:endParaRPr lang="ar-BH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84500" y="4275680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0" y="4275680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616515"/>
              </p:ext>
            </p:extLst>
          </p:nvPr>
        </p:nvGraphicFramePr>
        <p:xfrm>
          <a:off x="4505811" y="511903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625519"/>
              </p:ext>
            </p:extLst>
          </p:nvPr>
        </p:nvGraphicFramePr>
        <p:xfrm>
          <a:off x="7065253" y="498660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715738"/>
              </p:ext>
            </p:extLst>
          </p:nvPr>
        </p:nvGraphicFramePr>
        <p:xfrm>
          <a:off x="7898373" y="501561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473540"/>
              </p:ext>
            </p:extLst>
          </p:nvPr>
        </p:nvGraphicFramePr>
        <p:xfrm>
          <a:off x="8332237" y="502169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15134"/>
              </p:ext>
            </p:extLst>
          </p:nvPr>
        </p:nvGraphicFramePr>
        <p:xfrm>
          <a:off x="8750995" y="510199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275544"/>
              </p:ext>
            </p:extLst>
          </p:nvPr>
        </p:nvGraphicFramePr>
        <p:xfrm>
          <a:off x="9195874" y="506932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173770"/>
              </p:ext>
            </p:extLst>
          </p:nvPr>
        </p:nvGraphicFramePr>
        <p:xfrm>
          <a:off x="9634749" y="500877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215890"/>
              </p:ext>
            </p:extLst>
          </p:nvPr>
        </p:nvGraphicFramePr>
        <p:xfrm>
          <a:off x="10043634" y="501108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193377"/>
              </p:ext>
            </p:extLst>
          </p:nvPr>
        </p:nvGraphicFramePr>
        <p:xfrm>
          <a:off x="10486463" y="501561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62385"/>
              </p:ext>
            </p:extLst>
          </p:nvPr>
        </p:nvGraphicFramePr>
        <p:xfrm>
          <a:off x="10937594" y="505439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001946"/>
              </p:ext>
            </p:extLst>
          </p:nvPr>
        </p:nvGraphicFramePr>
        <p:xfrm>
          <a:off x="7487875" y="503348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6" name="Oval Callout 35"/>
          <p:cNvSpPr/>
          <p:nvPr/>
        </p:nvSpPr>
        <p:spPr>
          <a:xfrm>
            <a:off x="5016142" y="1880315"/>
            <a:ext cx="1880315" cy="1790165"/>
          </a:xfrm>
          <a:prstGeom prst="wedgeEllipseCallout">
            <a:avLst>
              <a:gd name="adj1" fmla="val -53081"/>
              <a:gd name="adj2" fmla="val -56793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2400" b="1" dirty="0" smtClean="0">
                <a:solidFill>
                  <a:srgbClr val="FF0000"/>
                </a:solidFill>
              </a:rPr>
              <a:t>يوجد عشرة أعشار في الواحد الكامل </a:t>
            </a:r>
            <a:endParaRPr lang="ar-BH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95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12907" y="487776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0.1</a:t>
            </a:r>
            <a:endParaRPr lang="ar-BH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849558" y="487776"/>
            <a:ext cx="535312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BH" sz="4000" b="1" dirty="0"/>
              <a:t>يتكون </a:t>
            </a:r>
            <a:r>
              <a:rPr lang="ar-BH" sz="4000" b="1" dirty="0" smtClean="0"/>
              <a:t>ال</a:t>
            </a:r>
            <a:r>
              <a:rPr lang="ar-SA" sz="4000" b="1" dirty="0"/>
              <a:t>كسر </a:t>
            </a:r>
            <a:r>
              <a:rPr lang="ar-BH" sz="4000" b="1" dirty="0"/>
              <a:t>ال</a:t>
            </a:r>
            <a:r>
              <a:rPr lang="ar-SA" sz="4000" b="1" dirty="0" smtClean="0"/>
              <a:t>عشري</a:t>
            </a:r>
            <a:r>
              <a:rPr lang="ar-BH" sz="4000" b="1" dirty="0" smtClean="0"/>
              <a:t> </a:t>
            </a:r>
            <a:r>
              <a:rPr lang="ar-BH" sz="4000" b="1" dirty="0"/>
              <a:t>من 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9043852" y="1208270"/>
            <a:ext cx="3043645" cy="1959428"/>
          </a:xfrm>
          <a:prstGeom prst="wedgeEllipseCallout">
            <a:avLst>
              <a:gd name="adj1" fmla="val -87357"/>
              <a:gd name="adj2" fmla="val -6416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الجُزءُ العَشرِيُّ</a:t>
            </a:r>
            <a:endParaRPr lang="ar-BH" sz="4000" b="1" dirty="0">
              <a:solidFill>
                <a:schemeClr val="tx1"/>
              </a:solidFill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2385390" y="1747203"/>
            <a:ext cx="3762861" cy="1959428"/>
          </a:xfrm>
          <a:prstGeom prst="wedgeEllipseCallout">
            <a:avLst>
              <a:gd name="adj1" fmla="val 73158"/>
              <a:gd name="adj2" fmla="val -861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الجُزءُ الصَّحيحُ</a:t>
            </a:r>
            <a:endParaRPr lang="ar-BH" sz="4000" b="1" dirty="0" smtClean="0">
              <a:solidFill>
                <a:schemeClr val="tx1"/>
              </a:solidFill>
            </a:endParaRPr>
          </a:p>
          <a:p>
            <a:pPr algn="ctr"/>
            <a:r>
              <a:rPr lang="ar-BH" sz="4000" b="1" dirty="0" smtClean="0">
                <a:solidFill>
                  <a:schemeClr val="tx1"/>
                </a:solidFill>
              </a:rPr>
              <a:t>(العدد الكلي) </a:t>
            </a:r>
            <a:endParaRPr lang="ar-BH" sz="4000" b="1" dirty="0">
              <a:solidFill>
                <a:schemeClr val="tx1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6561727" y="2416628"/>
            <a:ext cx="3043645" cy="1959428"/>
          </a:xfrm>
          <a:prstGeom prst="wedgeEllipseCallout">
            <a:avLst>
              <a:gd name="adj1" fmla="val -16970"/>
              <a:gd name="adj2" fmla="val -116833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الفاصِلةُ العشريَّةُ</a:t>
            </a:r>
            <a:endParaRPr lang="ar-BH" sz="40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41410" y="5055423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0.1</a:t>
            </a:r>
            <a:endParaRPr lang="ar-BH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7469874" y="5016234"/>
            <a:ext cx="142820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BH" sz="4000" b="1" dirty="0" smtClean="0"/>
              <a:t>و يقرأ</a:t>
            </a:r>
            <a:r>
              <a:rPr lang="ar-SA" sz="4000" b="1" dirty="0" smtClean="0"/>
              <a:t>: </a:t>
            </a:r>
            <a:endParaRPr lang="ar-BH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807131" y="5044948"/>
            <a:ext cx="27910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واحد من عشرة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1108" y="5142508"/>
            <a:ext cx="54428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أَو </a:t>
            </a:r>
            <a:endParaRPr lang="ar-BH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35131" y="5064130"/>
            <a:ext cx="35976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صفر فاصِلة واحد</a:t>
            </a:r>
            <a:endParaRPr lang="ar-BH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78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732782"/>
              </p:ext>
            </p:extLst>
          </p:nvPr>
        </p:nvGraphicFramePr>
        <p:xfrm>
          <a:off x="7640682" y="2077339"/>
          <a:ext cx="4007395" cy="128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01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1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1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1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14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95940" y="3332168"/>
            <a:ext cx="527623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 sz="4000" b="1" dirty="0" smtClean="0"/>
          </a:p>
          <a:p>
            <a:pPr algn="r"/>
            <a:endParaRPr lang="ar-SA" sz="4000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448290" y="3435585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290" y="3435585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460512" y="265934"/>
            <a:ext cx="847308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FF0000"/>
                </a:solidFill>
              </a:rPr>
              <a:t>ما الكسرُ الذي يُمثِّلُ الجزء الأخضر من الشكل؟</a:t>
            </a:r>
            <a:endParaRPr lang="ar-BH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6660" y="4192095"/>
            <a:ext cx="6672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</a:t>
            </a:r>
            <a:endParaRPr lang="ar-BH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10396521" y="3658742"/>
            <a:ext cx="117565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أَكتُبُ:</a:t>
            </a:r>
            <a:endParaRPr lang="ar-BH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10567851" y="4704619"/>
            <a:ext cx="10802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/>
              <a:t>أَقرأُ</a:t>
            </a:r>
            <a:r>
              <a:rPr lang="ar-SA" sz="4000" b="1" dirty="0" smtClean="0"/>
              <a:t>:</a:t>
            </a:r>
            <a:endParaRPr lang="ar-BH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97395" y="4751571"/>
            <a:ext cx="493255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dirty="0" smtClean="0">
                <a:solidFill>
                  <a:srgbClr val="FF0000"/>
                </a:solidFill>
              </a:rPr>
              <a:t>خمسة على عشرة </a:t>
            </a:r>
            <a:r>
              <a:rPr lang="ar-BH" sz="3200" b="1" smtClean="0">
                <a:solidFill>
                  <a:srgbClr val="FF0000"/>
                </a:solidFill>
              </a:rPr>
              <a:t>أو </a:t>
            </a:r>
            <a:r>
              <a:rPr lang="ar-SA" sz="3200" b="1" smtClean="0">
                <a:solidFill>
                  <a:srgbClr val="FF0000"/>
                </a:solidFill>
              </a:rPr>
              <a:t>خَمسَةُ </a:t>
            </a:r>
            <a:r>
              <a:rPr lang="ar-SA" sz="3200" b="1" smtClean="0">
                <a:solidFill>
                  <a:srgbClr val="FF0000"/>
                </a:solidFill>
              </a:rPr>
              <a:t>أَعشارٍ</a:t>
            </a:r>
            <a:endParaRPr lang="ar-BH" sz="32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97054" y="1206653"/>
            <a:ext cx="395102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الكسور الاعتياديَّة</a:t>
            </a:r>
            <a:endParaRPr lang="ar-BH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64089" y="1048534"/>
            <a:ext cx="395102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b="1" dirty="0" smtClean="0"/>
              <a:t>الكسور العشريَّة</a:t>
            </a:r>
            <a:endParaRPr lang="ar-BH" sz="4000" b="1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338165"/>
              </p:ext>
            </p:extLst>
          </p:nvPr>
        </p:nvGraphicFramePr>
        <p:xfrm>
          <a:off x="690897" y="1831134"/>
          <a:ext cx="3667760" cy="29677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16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8728">
                <a:tc>
                  <a:txBody>
                    <a:bodyPr/>
                    <a:lstStyle/>
                    <a:p>
                      <a:pPr rtl="1"/>
                      <a:endParaRPr lang="ar-BH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419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511605" y="1803876"/>
            <a:ext cx="677108" cy="2493972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/>
              <a:t>الأجزاء من عشرة</a:t>
            </a:r>
            <a:endParaRPr lang="ar-BH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06727" y="3263968"/>
            <a:ext cx="677108" cy="1052664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المئات</a:t>
            </a:r>
            <a:endParaRPr lang="ar-BH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661862" y="3084355"/>
            <a:ext cx="677108" cy="1282085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العشرات</a:t>
            </a:r>
            <a:endParaRPr lang="ar-BH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556470" y="3136734"/>
            <a:ext cx="677108" cy="117732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الآحاد</a:t>
            </a:r>
            <a:endParaRPr lang="ar-BH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3570393" y="4229473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5</a:t>
            </a:r>
            <a:endParaRPr lang="ar-BH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-666435" y="5138501"/>
            <a:ext cx="40249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FF0000"/>
                </a:solidFill>
              </a:rPr>
              <a:t>أصغرُ من الواحد الكامل</a:t>
            </a:r>
            <a:endParaRPr lang="ar-BH" sz="3200" b="1" dirty="0">
              <a:solidFill>
                <a:srgbClr val="FF0000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374851" y="4756521"/>
            <a:ext cx="391082" cy="652255"/>
            <a:chOff x="5316583" y="5253543"/>
            <a:chExt cx="482470" cy="652255"/>
          </a:xfrm>
        </p:grpSpPr>
        <p:cxnSp>
          <p:nvCxnSpPr>
            <p:cNvPr id="25" name="Straight Arrow Connector 24"/>
            <p:cNvCxnSpPr/>
            <p:nvPr/>
          </p:nvCxnSpPr>
          <p:spPr>
            <a:xfrm flipV="1">
              <a:off x="5799053" y="5253543"/>
              <a:ext cx="0" cy="652255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316583" y="5905321"/>
              <a:ext cx="482470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363672" y="5433252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3672" y="5433252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742976" y="5606267"/>
            <a:ext cx="914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أو</a:t>
            </a:r>
            <a:endParaRPr lang="ar-BH" sz="4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861301" y="5627718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0.5</a:t>
            </a:r>
            <a:endParaRPr lang="ar-BH" sz="4000" dirty="0"/>
          </a:p>
        </p:txBody>
      </p:sp>
      <p:sp>
        <p:nvSpPr>
          <p:cNvPr id="33" name="TextBox 32"/>
          <p:cNvSpPr txBox="1"/>
          <p:nvPr/>
        </p:nvSpPr>
        <p:spPr>
          <a:xfrm>
            <a:off x="3174993" y="5619596"/>
            <a:ext cx="449089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من الشكل لونه أخضر</a:t>
            </a:r>
            <a:endParaRPr lang="ar-BH" sz="4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742976" y="5606322"/>
            <a:ext cx="914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أو</a:t>
            </a:r>
            <a:endParaRPr lang="ar-BH" sz="4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269153" y="4049315"/>
            <a:ext cx="106498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,</a:t>
            </a:r>
            <a:endParaRPr lang="ar-BH" sz="40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5101175" y="3423090"/>
            <a:ext cx="4571390" cy="1055117"/>
            <a:chOff x="5101175" y="3423090"/>
            <a:chExt cx="4571390" cy="1055117"/>
          </a:xfrm>
        </p:grpSpPr>
        <p:sp>
          <p:nvSpPr>
            <p:cNvPr id="35" name="TextBox 34"/>
            <p:cNvSpPr txBox="1"/>
            <p:nvPr/>
          </p:nvSpPr>
          <p:spPr>
            <a:xfrm>
              <a:off x="5101175" y="3423090"/>
              <a:ext cx="449089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BH" sz="2800" b="1" dirty="0" smtClean="0"/>
                <a:t>عدد الأجزاء المظللة باللون الأخضر </a:t>
              </a:r>
              <a:endParaRPr lang="ar-BH" sz="2800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89179" y="3954987"/>
              <a:ext cx="248338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BH" sz="2800" b="1" dirty="0" smtClean="0"/>
                <a:t>عدد الأجزاء كلها</a:t>
              </a:r>
              <a:endParaRPr lang="ar-BH" sz="2800" b="1" dirty="0"/>
            </a:p>
          </p:txBody>
        </p:sp>
        <p:sp>
          <p:nvSpPr>
            <p:cNvPr id="10" name="Chevron 9"/>
            <p:cNvSpPr/>
            <p:nvPr/>
          </p:nvSpPr>
          <p:spPr>
            <a:xfrm>
              <a:off x="9372390" y="3619362"/>
              <a:ext cx="180000" cy="141124"/>
            </a:xfrm>
            <a:prstGeom prst="chevron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  <p:sp>
          <p:nvSpPr>
            <p:cNvPr id="38" name="Chevron 37"/>
            <p:cNvSpPr/>
            <p:nvPr/>
          </p:nvSpPr>
          <p:spPr>
            <a:xfrm>
              <a:off x="9311267" y="4122325"/>
              <a:ext cx="180000" cy="141124"/>
            </a:xfrm>
            <a:prstGeom prst="chevron">
              <a:avLst/>
            </a:prstGeom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BH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499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9" grpId="0"/>
      <p:bldP spid="11" grpId="0"/>
      <p:bldP spid="12" grpId="0"/>
      <p:bldP spid="13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30" grpId="0"/>
      <p:bldP spid="31" grpId="0"/>
      <p:bldP spid="32" grpId="0"/>
      <p:bldP spid="33" grpId="0"/>
      <p:bldP spid="34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>
                <a:alpha val="56000"/>
              </a:srgbClr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48549" y="266240"/>
            <a:ext cx="57965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/>
              <a:t>أَكتُبُ الكسر      على صورةِ كسرٍ عشريٍّ: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922455" y="7260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2455" y="72604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0185536" y="3683436"/>
            <a:ext cx="6672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</a:t>
            </a:r>
            <a:endParaRPr lang="ar-BH" sz="40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49520"/>
              </p:ext>
            </p:extLst>
          </p:nvPr>
        </p:nvGraphicFramePr>
        <p:xfrm>
          <a:off x="8201715" y="1294425"/>
          <a:ext cx="3667760" cy="29677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16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8728">
                <a:tc>
                  <a:txBody>
                    <a:bodyPr/>
                    <a:lstStyle/>
                    <a:p>
                      <a:pPr rtl="1"/>
                      <a:endParaRPr lang="ar-BH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419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118829" y="1294425"/>
            <a:ext cx="677108" cy="2493972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/>
              <a:t>الأجزاء من عشرة</a:t>
            </a:r>
            <a:endParaRPr lang="ar-BH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313951" y="2754517"/>
            <a:ext cx="677108" cy="1052664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المئات</a:t>
            </a:r>
            <a:endParaRPr lang="ar-BH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269086" y="2574904"/>
            <a:ext cx="677108" cy="1282085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العشرات</a:t>
            </a:r>
            <a:endParaRPr lang="ar-BH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163694" y="2627283"/>
            <a:ext cx="677108" cy="117732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الآحاد</a:t>
            </a:r>
            <a:endParaRPr lang="ar-BH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1080144" y="3727984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3</a:t>
            </a:r>
            <a:endParaRPr lang="ar-BH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135594" y="437795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5594" y="4377954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0550184" y="4580616"/>
            <a:ext cx="914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=</a:t>
            </a:r>
            <a:endParaRPr lang="ar-BH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9633223" y="4572420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0.3</a:t>
            </a:r>
            <a:endParaRPr lang="ar-BH" sz="4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035040" y="266240"/>
            <a:ext cx="0" cy="5664297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-7323" y="266240"/>
            <a:ext cx="57965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/>
              <a:t>أَكتُبُ الكسر      على صورةِ كسرٍ عشريٍّ: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566583" y="7260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6583" y="72604"/>
                <a:ext cx="392177" cy="1032527"/>
              </a:xfrm>
              <a:prstGeom prst="rect">
                <a:avLst/>
              </a:prstGeom>
              <a:blipFill rotWithShape="0">
                <a:blip r:embed="rId4"/>
                <a:stretch>
                  <a:fillRect r="-42188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829664" y="3683436"/>
            <a:ext cx="6672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</a:t>
            </a:r>
            <a:endParaRPr lang="ar-BH" sz="4000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831617"/>
              </p:ext>
            </p:extLst>
          </p:nvPr>
        </p:nvGraphicFramePr>
        <p:xfrm>
          <a:off x="1845843" y="1294425"/>
          <a:ext cx="3667760" cy="296773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16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8728">
                <a:tc>
                  <a:txBody>
                    <a:bodyPr/>
                    <a:lstStyle/>
                    <a:p>
                      <a:pPr rtl="1"/>
                      <a:endParaRPr lang="ar-BH" dirty="0">
                        <a:solidFill>
                          <a:schemeClr val="tx1"/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419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762957" y="1294425"/>
            <a:ext cx="677108" cy="2493972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/>
              <a:t>الأجزاء من عشرة</a:t>
            </a:r>
            <a:endParaRPr lang="ar-BH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958079" y="2754517"/>
            <a:ext cx="677108" cy="1052664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المئات</a:t>
            </a:r>
            <a:endParaRPr lang="ar-BH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913214" y="2574904"/>
            <a:ext cx="677108" cy="1282085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العشرات</a:t>
            </a:r>
            <a:endParaRPr lang="ar-BH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807822" y="2627283"/>
            <a:ext cx="677108" cy="1177328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pPr rtl="1"/>
            <a:r>
              <a:rPr lang="ar-SA" sz="3200" b="1" dirty="0" smtClean="0"/>
              <a:t>الآحاد</a:t>
            </a:r>
            <a:endParaRPr lang="ar-BH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742766" y="3701523"/>
            <a:ext cx="60408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7</a:t>
            </a:r>
            <a:endParaRPr lang="ar-BH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79722" y="4377954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722" y="4377954"/>
                <a:ext cx="392177" cy="1032527"/>
              </a:xfrm>
              <a:prstGeom prst="rect">
                <a:avLst/>
              </a:prstGeom>
              <a:blipFill rotWithShape="0">
                <a:blip r:embed="rId5"/>
                <a:stretch>
                  <a:fillRect r="-42188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4194312" y="4580616"/>
            <a:ext cx="914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/>
              <a:t>=</a:t>
            </a:r>
            <a:endParaRPr lang="ar-BH" sz="4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160482" y="4540274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0.7</a:t>
            </a:r>
            <a:endParaRPr lang="ar-BH" sz="4000" dirty="0"/>
          </a:p>
        </p:txBody>
      </p:sp>
      <p:sp>
        <p:nvSpPr>
          <p:cNvPr id="31" name="TextBox 30"/>
          <p:cNvSpPr txBox="1"/>
          <p:nvPr/>
        </p:nvSpPr>
        <p:spPr>
          <a:xfrm>
            <a:off x="10840802" y="3583238"/>
            <a:ext cx="9455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,</a:t>
            </a:r>
            <a:endParaRPr lang="ar-BH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4429941" y="3579544"/>
            <a:ext cx="48519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,</a:t>
            </a:r>
            <a:endParaRPr lang="ar-BH" sz="4000" dirty="0"/>
          </a:p>
        </p:txBody>
      </p:sp>
    </p:spTree>
    <p:extLst>
      <p:ext uri="{BB962C8B-B14F-4D97-AF65-F5344CB8AC3E}">
        <p14:creationId xmlns:p14="http://schemas.microsoft.com/office/powerpoint/2010/main" val="7126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99594" y="6465780"/>
            <a:ext cx="9936000" cy="342261"/>
            <a:chOff x="1108361" y="6522840"/>
            <a:chExt cx="9936000" cy="40011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08361" y="6522840"/>
              <a:ext cx="993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5707820" y="6522840"/>
              <a:ext cx="51958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spcBef>
                  <a:spcPct val="0"/>
                </a:spcBef>
                <a:buFontTx/>
                <a:buNone/>
              </a:pPr>
              <a:r>
                <a:rPr lang="ar-BH" altLang="ar-JO" sz="2000" b="1" dirty="0" smtClean="0">
                  <a:latin typeface="Traditional Arabic" panose="02020603050405020304" pitchFamily="18" charset="-78"/>
                  <a:ea typeface="Yu Gothic UI Semilight" panose="020B0400000000000000" pitchFamily="34" charset="-128"/>
                  <a:cs typeface="Traditional Arabic" panose="02020603050405020304" pitchFamily="18" charset="-78"/>
                </a:rPr>
                <a:t>وزارة التربية والتعليم – 2020م</a:t>
              </a:r>
              <a:endParaRPr lang="en-US" altLang="ar-JO" sz="2000" b="1" dirty="0">
                <a:latin typeface="Traditional Arabic" panose="02020603050405020304" pitchFamily="18" charset="-78"/>
                <a:ea typeface="Yu Gothic UI Semilight" panose="020B0400000000000000" pitchFamily="34" charset="-128"/>
                <a:cs typeface="Traditional Arabic" panose="02020603050405020304" pitchFamily="18" charset="-78"/>
              </a:endParaRPr>
            </a:p>
          </p:txBody>
        </p:sp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452500"/>
              </p:ext>
            </p:extLst>
          </p:nvPr>
        </p:nvGraphicFramePr>
        <p:xfrm>
          <a:off x="7046500" y="1298897"/>
          <a:ext cx="4320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6360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827735"/>
              </p:ext>
            </p:extLst>
          </p:nvPr>
        </p:nvGraphicFramePr>
        <p:xfrm>
          <a:off x="1227040" y="1351906"/>
          <a:ext cx="4320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96457" y="4600321"/>
            <a:ext cx="46990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4000" b="1" dirty="0" smtClean="0"/>
              <a:t>  </a:t>
            </a:r>
            <a:endParaRPr lang="ar-BH" sz="4000" b="1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293473"/>
              </p:ext>
            </p:extLst>
          </p:nvPr>
        </p:nvGraphicFramePr>
        <p:xfrm>
          <a:off x="5115412" y="1360043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586020"/>
              </p:ext>
            </p:extLst>
          </p:nvPr>
        </p:nvGraphicFramePr>
        <p:xfrm>
          <a:off x="4240773" y="1362952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73652"/>
              </p:ext>
            </p:extLst>
          </p:nvPr>
        </p:nvGraphicFramePr>
        <p:xfrm>
          <a:off x="3799994" y="1363560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756692"/>
              </p:ext>
            </p:extLst>
          </p:nvPr>
        </p:nvGraphicFramePr>
        <p:xfrm>
          <a:off x="3370612" y="1358339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64455"/>
              </p:ext>
            </p:extLst>
          </p:nvPr>
        </p:nvGraphicFramePr>
        <p:xfrm>
          <a:off x="2940848" y="1355072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978207"/>
              </p:ext>
            </p:extLst>
          </p:nvPr>
        </p:nvGraphicFramePr>
        <p:xfrm>
          <a:off x="9634749" y="1296008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200369"/>
              </p:ext>
            </p:extLst>
          </p:nvPr>
        </p:nvGraphicFramePr>
        <p:xfrm>
          <a:off x="10043634" y="1296239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05941"/>
              </p:ext>
            </p:extLst>
          </p:nvPr>
        </p:nvGraphicFramePr>
        <p:xfrm>
          <a:off x="10486463" y="1296692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069492"/>
              </p:ext>
            </p:extLst>
          </p:nvPr>
        </p:nvGraphicFramePr>
        <p:xfrm>
          <a:off x="10937594" y="1300570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053620"/>
              </p:ext>
            </p:extLst>
          </p:nvPr>
        </p:nvGraphicFramePr>
        <p:xfrm>
          <a:off x="4674181" y="1364740"/>
          <a:ext cx="432000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78823" y="266240"/>
            <a:ext cx="117662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200" b="1" dirty="0" smtClean="0"/>
              <a:t>أَكتُبُ الكسرَ الذي يُمثِّلُ الجُزءَ المُظَلّلَ مُستعمِلاً الصُّورةَ الاعتيادِيَّةَ والصُّورةَ العشريَّةَ:</a:t>
            </a:r>
            <a:endParaRPr lang="ar-BH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942898" y="5088121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2898" y="5088121"/>
                <a:ext cx="392177" cy="1032527"/>
              </a:xfrm>
              <a:prstGeom prst="rect">
                <a:avLst/>
              </a:prstGeom>
              <a:blipFill rotWithShape="0">
                <a:blip r:embed="rId2"/>
                <a:stretch>
                  <a:fillRect r="-42188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8275314" y="5348533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0.4</a:t>
            </a:r>
            <a:endParaRPr lang="ar-BH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856370" y="5189897"/>
                <a:ext cx="392177" cy="103252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rt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BH" sz="3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ar-SA" sz="32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ar-BH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370" y="5189897"/>
                <a:ext cx="392177" cy="1032527"/>
              </a:xfrm>
              <a:prstGeom prst="rect">
                <a:avLst/>
              </a:prstGeom>
              <a:blipFill rotWithShape="0">
                <a:blip r:embed="rId3"/>
                <a:stretch>
                  <a:fillRect r="-40625"/>
                </a:stretch>
              </a:blipFill>
            </p:spPr>
            <p:txBody>
              <a:bodyPr/>
              <a:lstStyle/>
              <a:p>
                <a:r>
                  <a:rPr lang="ar-B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355780" y="5378722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0.6</a:t>
            </a:r>
            <a:endParaRPr lang="ar-BH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9364432" y="5332871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BH" sz="4000" b="1" dirty="0" smtClean="0">
                <a:solidFill>
                  <a:srgbClr val="FF0000"/>
                </a:solidFill>
              </a:rPr>
              <a:t>=</a:t>
            </a:r>
            <a:endParaRPr lang="ar-BH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3277904" y="5403811"/>
            <a:ext cx="9706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BH" sz="4000" b="1" dirty="0" smtClean="0">
                <a:solidFill>
                  <a:srgbClr val="FF0000"/>
                </a:solidFill>
              </a:rPr>
              <a:t>=</a:t>
            </a:r>
            <a:endParaRPr lang="ar-BH" sz="4000" dirty="0"/>
          </a:p>
        </p:txBody>
      </p:sp>
    </p:spTree>
    <p:extLst>
      <p:ext uri="{BB962C8B-B14F-4D97-AF65-F5344CB8AC3E}">
        <p14:creationId xmlns:p14="http://schemas.microsoft.com/office/powerpoint/2010/main" val="182142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/>
      <p:bldP spid="24" grpId="0"/>
      <p:bldP spid="25" grpId="0"/>
      <p:bldP spid="37" grpId="0"/>
      <p:bldP spid="38" grpId="0"/>
      <p:bldP spid="39" grpId="0"/>
      <p:bldP spid="40" grpId="0"/>
    </p:bldLst>
  </p:timing>
</p:sld>
</file>

<file path=ppt/theme/theme1.xml><?xml version="1.0" encoding="utf-8"?>
<a:theme xmlns:a="http://schemas.openxmlformats.org/drawingml/2006/main" name="moe-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e-e" id="{2EC78113-1E5F-44A1-AD06-31C7EF319AD1}" vid="{94148B9A-81FE-46DD-A09B-7C17D193A5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moe-e</Template>
  <TotalTime>594</TotalTime>
  <Words>237</Words>
  <Application>Microsoft Office PowerPoint</Application>
  <PresentationFormat>Widescreen</PresentationFormat>
  <Paragraphs>153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Yu Gothic UI Semilight</vt:lpstr>
      <vt:lpstr>Arial</vt:lpstr>
      <vt:lpstr>Calibri</vt:lpstr>
      <vt:lpstr>Calibri Light</vt:lpstr>
      <vt:lpstr>Cambria Math</vt:lpstr>
      <vt:lpstr>Traditional Arabic</vt:lpstr>
      <vt:lpstr>moe-e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</cp:revision>
  <dcterms:created xsi:type="dcterms:W3CDTF">2020-03-04T10:09:02Z</dcterms:created>
  <dcterms:modified xsi:type="dcterms:W3CDTF">2020-03-27T12:00:00Z</dcterms:modified>
</cp:coreProperties>
</file>