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0" r:id="rId4"/>
    <p:sldMasterId id="2147484103" r:id="rId5"/>
  </p:sldMasterIdLst>
  <p:notesMasterIdLst>
    <p:notesMasterId r:id="rId28"/>
  </p:notesMasterIdLst>
  <p:handoutMasterIdLst>
    <p:handoutMasterId r:id="rId29"/>
  </p:handoutMasterIdLst>
  <p:sldIdLst>
    <p:sldId id="516" r:id="rId6"/>
    <p:sldId id="350" r:id="rId7"/>
    <p:sldId id="517" r:id="rId8"/>
    <p:sldId id="518" r:id="rId9"/>
    <p:sldId id="519" r:id="rId10"/>
    <p:sldId id="492" r:id="rId11"/>
    <p:sldId id="520" r:id="rId12"/>
    <p:sldId id="521" r:id="rId13"/>
    <p:sldId id="522" r:id="rId14"/>
    <p:sldId id="531" r:id="rId15"/>
    <p:sldId id="530" r:id="rId16"/>
    <p:sldId id="524" r:id="rId17"/>
    <p:sldId id="525" r:id="rId18"/>
    <p:sldId id="526" r:id="rId19"/>
    <p:sldId id="537" r:id="rId20"/>
    <p:sldId id="533" r:id="rId21"/>
    <p:sldId id="528" r:id="rId22"/>
    <p:sldId id="529" r:id="rId23"/>
    <p:sldId id="534" r:id="rId24"/>
    <p:sldId id="535" r:id="rId25"/>
    <p:sldId id="532" r:id="rId26"/>
    <p:sldId id="536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3230"/>
    <a:srgbClr val="782C2A"/>
    <a:srgbClr val="3088AA"/>
    <a:srgbClr val="CC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3730" autoAdjust="0"/>
  </p:normalViewPr>
  <p:slideViewPr>
    <p:cSldViewPr>
      <p:cViewPr>
        <p:scale>
          <a:sx n="76" d="100"/>
          <a:sy n="76" d="100"/>
        </p:scale>
        <p:origin x="-12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2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F357BE-6CA0-4D58-B00E-ABC574471D75}" type="datetimeFigureOut">
              <a:rPr lang="en-US"/>
              <a:pPr>
                <a:defRPr/>
              </a:pPr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D23AEB-EEFC-4965-9C87-5DE785A36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974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94315A-3544-4F3C-9ABB-0B742D4DC697}" type="datetimeFigureOut">
              <a:rPr lang="en-US"/>
              <a:pPr>
                <a:defRPr/>
              </a:pPr>
              <a:t>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2580F0-0359-41B2-AFFA-C5EB49EFC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54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E9B057-65AC-43E6-B0F8-00BF1DA2831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6577FA-0D8C-4A17-9569-5DB95C1E0061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58054C-B2CA-4F17-9DD9-20F51F9EC0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3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769E4C-2E2B-4EF9-B223-019701F621B7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22273-F1F8-45F4-97B6-B1EAD2B9F3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7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55DBA7-C6F1-4A5C-B231-C97800AF582B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74A88D-60A7-4DDC-9B28-D7719B2367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9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A44AB-3F0A-4159-94CC-755E17B573B0}" type="datetime6">
              <a:rPr lang="en-US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C12A4-F371-4132-8C76-CD40B2897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609D92-B118-E543-AF1B-BB6A9EF2D479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12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4BEBA1-7BA5-7444-9A0B-7E2C0F44F034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2172B-30B5-454B-A45F-3572BEF2C0E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99304B-EF7C-1A4A-AFF4-C69B61CCEB43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E3A4E-F301-45D6-A6E7-58E92E93E127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84600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AA2CC-2420-2A49-8571-434FCCE5D676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428BA-0707-4A35-B584-BAE8450A560E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4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78102F-5577-F640-8FA8-A167B7D6235E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46D0-A95F-4A87-874C-351933C856F5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5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448734-44AA-9C41-A237-2D6B7E6DDCD5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3406E-64A2-4C40-A19F-1F7C40A9B092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1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B0C8FD-B268-F54B-9697-9009EA0B1AA0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B1C3B-7EC5-46B0-BF5A-C704D3092363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19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1DE0E1-43F6-472A-B137-BED4DCA6ADF2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A7337-B122-48A5-A7B2-97DA86D610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3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9B1DD7-761A-3B45-B466-4175C479B0FC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60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004EDE-B6AC-5149-BA59-BBDD2D4B5F3C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FAA52-6C26-4577-A50D-75E8A4DD9D6A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18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299D5-DAA4-8F4D-A53C-E9E8C560D379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E74FF-EE63-4D2E-A405-791F39705EC3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0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FFBBC6-C674-3145-837C-1FEDC156778A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92710-9EBC-4629-9B60-8708097CA4A6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9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498" y="609600"/>
            <a:ext cx="661100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66499" y="1981200"/>
            <a:ext cx="3235141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2362" y="1981200"/>
            <a:ext cx="323514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6897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498" y="609600"/>
            <a:ext cx="661100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66499" y="1981200"/>
            <a:ext cx="3235141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62" y="1981200"/>
            <a:ext cx="323514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7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F2802C-4366-4C21-8E85-D48FC062E19E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F6CB6-3801-4C4F-9902-FD23812D43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1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FFF501-9205-416D-8EB6-4B891EB46E39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D88AC-AD2F-44A1-A0F6-82CE0BB1BD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6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BCD55C-326E-4EAA-A515-72F41353599F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B73C0-A89B-41C4-8515-79004D8F43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6C22A-1D01-499C-8641-8ECB3ACE893D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04F89-B524-4629-812B-C31243626E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6FDE9E-2480-4E0D-8E95-7435664BD5A7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EA329-3464-4BC8-9551-9F42A3A89F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3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D460C-364D-4FF7-B890-FF0B1EF84ED3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0C35B7-956E-409D-9658-E2852EA591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4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DABEC9-C28D-4F0D-BAF9-E05D1961AD16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16036-B901-4155-B62C-BF6FB347FE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7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8C3D9">
                <a:alpha val="25000"/>
              </a:srgbClr>
            </a:gs>
            <a:gs pos="83000">
              <a:schemeClr val="bg1">
                <a:alpha val="62000"/>
              </a:schemeClr>
            </a:gs>
          </a:gsLst>
          <a:lin ang="160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B6A7CF-CCF6-4602-AA7A-F759B0AC08A3}" type="datetime6">
              <a:rPr lang="en-US" smtClean="0"/>
              <a:pPr>
                <a:defRPr/>
              </a:pPr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1111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4BBD19-0504-41D3-8C07-88E0E020D4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9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8C3D9">
                <a:alpha val="25000"/>
              </a:srgbClr>
            </a:gs>
            <a:gs pos="83000">
              <a:schemeClr val="bg1">
                <a:alpha val="62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ar-S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6D85D685-8269-B142-B196-2413E542B636}" type="datetime6">
              <a:rPr lang="ar-SA" smtClean="0">
                <a:solidFill>
                  <a:prstClr val="black">
                    <a:lumMod val="65000"/>
                    <a:lumOff val="35000"/>
                  </a:prstClr>
                </a:solidFill>
                <a:cs typeface="Arial" pitchFamily="34" charset="0"/>
              </a:rPr>
              <a:pPr>
                <a:defRPr/>
              </a:pPr>
              <a:t>27-ربيع الأول-37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  <a:cs typeface="Arial" pitchFamily="34" charset="0"/>
              </a:rPr>
              <a:t>1111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A41EE8E1-5FA7-43FA-875C-5972978CA6B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  <a:cs typeface="Arial" pitchFamily="34" charset="0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04393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  <p:sldLayoutId id="2147484115" r:id="rId12"/>
    <p:sldLayoutId id="2147484116" r:id="rId13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oleObject" Target="../embeddings/oleObject6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7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34.wmf"/><Relationship Id="rId4" Type="http://schemas.openxmlformats.org/officeDocument/2006/relationships/image" Target="../media/image6.jpeg"/><Relationship Id="rId9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png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990600" y="1828800"/>
            <a:ext cx="6629400" cy="213360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US" sz="3600" b="1" kern="10" dirty="0">
                <a:latin typeface="Times New Roman"/>
                <a:cs typeface="Times New Roman"/>
              </a:rPr>
              <a:t>Unsaturated Hydrocarbons</a:t>
            </a:r>
          </a:p>
          <a:p>
            <a:pPr algn="ctr"/>
            <a:r>
              <a:rPr lang="en-US" sz="3600" b="1" kern="10" dirty="0">
                <a:latin typeface="Times New Roman"/>
                <a:cs typeface="Times New Roman"/>
              </a:rPr>
              <a:t>Alkynes</a:t>
            </a:r>
          </a:p>
        </p:txBody>
      </p:sp>
      <p:sp>
        <p:nvSpPr>
          <p:cNvPr id="14339" name="Slide Number Placeholder 4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126D6657-E3ED-43B0-B89D-804EDE5D5BE0}" type="slidenum">
              <a:rPr lang="x-none" sz="1400">
                <a:cs typeface="Arial" pitchFamily="34" charset="0"/>
              </a:rPr>
              <a:pPr rtl="1"/>
              <a:t>1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5" name="Pictur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28600"/>
            <a:ext cx="2413000" cy="69605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752600" y="1066800"/>
            <a:ext cx="5334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6" descr="ksulogo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95028"/>
            <a:ext cx="1752600" cy="6560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657600" y="4953000"/>
            <a:ext cx="1287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800000"/>
                </a:solidFill>
                <a:latin typeface="Cambria Math" charset="0"/>
              </a:rPr>
              <a:t>1435-1436</a:t>
            </a:r>
          </a:p>
          <a:p>
            <a:pPr algn="ctr"/>
            <a:r>
              <a:rPr lang="en-US" b="1" dirty="0" smtClean="0">
                <a:solidFill>
                  <a:srgbClr val="800000"/>
                </a:solidFill>
                <a:latin typeface="Cambria Math" charset="0"/>
              </a:rPr>
              <a:t>2014-2015</a:t>
            </a:r>
            <a:endParaRPr lang="en-US" b="1" dirty="0">
              <a:solidFill>
                <a:srgbClr val="800000"/>
              </a:solidFill>
              <a:latin typeface="Cambria Math" charset="0"/>
            </a:endParaRPr>
          </a:p>
        </p:txBody>
      </p:sp>
      <p:pic>
        <p:nvPicPr>
          <p:cNvPr id="2" name="Picture 1" descr="Propyne-3D-balls-B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819400"/>
            <a:ext cx="4191000" cy="23026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/>
          </p:cNvSpPr>
          <p:nvPr>
            <p:ph type="title"/>
          </p:nvPr>
        </p:nvSpPr>
        <p:spPr>
          <a:xfrm>
            <a:off x="914400" y="838200"/>
            <a:ext cx="6553200" cy="13716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Examples</a:t>
            </a:r>
            <a:br>
              <a:rPr lang="en-US" sz="2400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</a:br>
            <a:r>
              <a:rPr lang="en-US" sz="2400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IUPAC Names Of Alkynes</a:t>
            </a:r>
            <a:endParaRPr lang="en-GB" sz="2400" b="1" dirty="0" smtClean="0">
              <a:solidFill>
                <a:schemeClr val="accent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098" name="Object 1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133591"/>
              </p:ext>
            </p:extLst>
          </p:nvPr>
        </p:nvGraphicFramePr>
        <p:xfrm>
          <a:off x="304800" y="2514600"/>
          <a:ext cx="8534400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CS ChemDraw Drawing" r:id="rId3" imgW="3899916" imgH="1473708" progId="ChemDraw.Document.6.0">
                  <p:embed/>
                </p:oleObj>
              </mc:Choice>
              <mc:Fallback>
                <p:oleObj name="CS ChemDraw Drawing" r:id="rId3" imgW="3899916" imgH="1473708" progId="ChemDraw.Document.6.0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14600"/>
                        <a:ext cx="8534400" cy="322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/>
          </p:cNvSpPr>
          <p:nvPr>
            <p:ph type="title"/>
          </p:nvPr>
        </p:nvSpPr>
        <p:spPr>
          <a:xfrm>
            <a:off x="152400" y="838200"/>
            <a:ext cx="5181600" cy="7620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Common  Nomenclature Of Alkynes</a:t>
            </a:r>
            <a:endParaRPr lang="en-GB" sz="2400" b="1" dirty="0" smtClean="0">
              <a:solidFill>
                <a:srgbClr val="800000"/>
              </a:solidFill>
              <a:latin typeface="Times New Roman"/>
              <a:cs typeface="Times New Roman"/>
              <a:sym typeface="Symbol" pitchFamily="18" charset="2"/>
            </a:endParaRPr>
          </a:p>
        </p:txBody>
      </p:sp>
      <p:sp>
        <p:nvSpPr>
          <p:cNvPr id="208899" name="Rectangle 3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9144000" cy="438943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The simplest alkyne its common name is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acetylene</a:t>
            </a: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  <a:sym typeface="Symbol" pitchFamily="18" charset="2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Therefore the common names  of alkynes are derived from acetylene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 ( e.g. Methyl acetylene</a:t>
            </a:r>
            <a:r>
              <a:rPr lang="en-US" sz="2400" dirty="0" smtClean="0">
                <a:latin typeface="Times New Roman"/>
                <a:cs typeface="Times New Roman"/>
                <a:sym typeface="Symbol" pitchFamily="18" charset="2"/>
              </a:rPr>
              <a:t>)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Examples:</a:t>
            </a:r>
            <a:br>
              <a:rPr lang="en-US" sz="2400" dirty="0" smtClean="0">
                <a:solidFill>
                  <a:schemeClr val="accent1"/>
                </a:solidFill>
                <a:latin typeface="Times New Roman"/>
                <a:cs typeface="Times New Roman"/>
              </a:rPr>
            </a:br>
            <a:endParaRPr lang="en-GB" sz="2400" dirty="0" smtClean="0">
              <a:solidFill>
                <a:schemeClr val="accent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122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9235385"/>
              </p:ext>
            </p:extLst>
          </p:nvPr>
        </p:nvGraphicFramePr>
        <p:xfrm>
          <a:off x="2592388" y="4419600"/>
          <a:ext cx="28162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CS ChemDraw Drawing" r:id="rId3" imgW="1357884" imgH="550164" progId="ChemDraw.Document.6.0">
                  <p:embed/>
                </p:oleObj>
              </mc:Choice>
              <mc:Fallback>
                <p:oleObj name="CS ChemDraw Drawing" r:id="rId3" imgW="1357884" imgH="550164" progId="ChemDraw.Document.6.0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419600"/>
                        <a:ext cx="28162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505200"/>
            <a:ext cx="2209800" cy="590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8200" y="2971800"/>
            <a:ext cx="4495800" cy="1008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5127" name="Rectangle 13"/>
          <p:cNvSpPr>
            <a:spLocks noChangeArrowheads="1"/>
          </p:cNvSpPr>
          <p:nvPr/>
        </p:nvSpPr>
        <p:spPr bwMode="auto">
          <a:xfrm>
            <a:off x="4883150" y="3962400"/>
            <a:ext cx="42755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Times New Roman"/>
                <a:cs typeface="Times New Roman"/>
              </a:rPr>
              <a:t>Common</a:t>
            </a:r>
            <a:r>
              <a:rPr lang="en-US" sz="2000" b="1">
                <a:latin typeface="Times New Roman"/>
                <a:cs typeface="Times New Roman"/>
              </a:rPr>
              <a:t> : Isobutyisopropylacetylene</a:t>
            </a:r>
            <a:endParaRPr lang="en-GB" sz="2000" b="1">
              <a:latin typeface="Times New Roman"/>
              <a:cs typeface="Times New Roman"/>
            </a:endParaRPr>
          </a:p>
        </p:txBody>
      </p:sp>
      <p:sp>
        <p:nvSpPr>
          <p:cNvPr id="5128" name="Rectangle 14"/>
          <p:cNvSpPr>
            <a:spLocks noChangeArrowheads="1"/>
          </p:cNvSpPr>
          <p:nvPr/>
        </p:nvSpPr>
        <p:spPr bwMode="auto">
          <a:xfrm>
            <a:off x="0" y="4038600"/>
            <a:ext cx="32752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Times New Roman"/>
                <a:cs typeface="Times New Roman"/>
              </a:rPr>
              <a:t>Common</a:t>
            </a:r>
            <a:r>
              <a:rPr lang="en-US" sz="2000" b="1">
                <a:latin typeface="Times New Roman"/>
                <a:cs typeface="Times New Roman"/>
              </a:rPr>
              <a:t> : Methyl acetylene</a:t>
            </a:r>
            <a:endParaRPr lang="en-GB" sz="2000" b="1">
              <a:latin typeface="Times New Roman"/>
              <a:cs typeface="Times New Roman"/>
            </a:endParaRPr>
          </a:p>
        </p:txBody>
      </p:sp>
      <p:sp>
        <p:nvSpPr>
          <p:cNvPr id="5129" name="Rectangle 15"/>
          <p:cNvSpPr>
            <a:spLocks noChangeArrowheads="1"/>
          </p:cNvSpPr>
          <p:nvPr/>
        </p:nvSpPr>
        <p:spPr bwMode="auto">
          <a:xfrm>
            <a:off x="2362200" y="5791200"/>
            <a:ext cx="3942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Times New Roman"/>
                <a:cs typeface="Times New Roman"/>
              </a:rPr>
              <a:t>Common: </a:t>
            </a:r>
            <a:r>
              <a:rPr lang="en-US" sz="2000">
                <a:latin typeface="Times New Roman"/>
                <a:cs typeface="Times New Roman"/>
              </a:rPr>
              <a:t>Isopropylmethylacetylene</a:t>
            </a:r>
            <a:endParaRPr lang="en-GB" sz="2000">
              <a:latin typeface="Times New Roman"/>
              <a:cs typeface="Times New Roman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705601" y="1447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cs typeface="Arial" pitchFamily="34" charset="0"/>
              </a:rPr>
              <a:t>HC </a:t>
            </a:r>
            <a:r>
              <a:rPr lang="en-US" sz="2400" dirty="0">
                <a:cs typeface="Arial" pitchFamily="34" charset="0"/>
                <a:sym typeface="Symbol" pitchFamily="18" charset="2"/>
              </a:rPr>
              <a:t></a:t>
            </a:r>
            <a:r>
              <a:rPr lang="en-US" sz="2400" dirty="0" smtClean="0">
                <a:cs typeface="Arial" pitchFamily="34" charset="0"/>
              </a:rPr>
              <a:t>CH</a:t>
            </a:r>
            <a:endParaRPr lang="en-US" sz="2400" dirty="0">
              <a:solidFill>
                <a:srgbClr val="3399FF"/>
              </a:solidFill>
              <a:cs typeface="Arial" pitchFamily="34" charset="0"/>
            </a:endParaRPr>
          </a:p>
        </p:txBody>
      </p:sp>
      <p:pic>
        <p:nvPicPr>
          <p:cNvPr id="11" name="Picture 10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12" name="Picture 11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 idx="4294967295"/>
          </p:nvPr>
        </p:nvSpPr>
        <p:spPr>
          <a:xfrm>
            <a:off x="304800" y="990600"/>
            <a:ext cx="1447800" cy="819150"/>
          </a:xfrm>
        </p:spPr>
        <p:txBody>
          <a:bodyPr lIns="91440" rIns="91440" bIns="45720" anchor="ctr">
            <a:normAutofit/>
          </a:bodyPr>
          <a:lstStyle/>
          <a:p>
            <a:pPr algn="l">
              <a:defRPr/>
            </a:pPr>
            <a:r>
              <a:rPr lang="en-US" sz="24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Exercise</a:t>
            </a:r>
            <a:r>
              <a:rPr lang="en-US" sz="2400" b="1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4294967295"/>
          </p:nvPr>
        </p:nvSpPr>
        <p:spPr>
          <a:xfrm>
            <a:off x="0" y="1676400"/>
            <a:ext cx="8534400" cy="1066800"/>
          </a:xfrm>
        </p:spPr>
        <p:txBody>
          <a:bodyPr>
            <a:normAutofit/>
          </a:bodyPr>
          <a:lstStyle/>
          <a:p>
            <a:pPr marL="495300" indent="-495300">
              <a:buClr>
                <a:schemeClr val="tx2"/>
              </a:buClr>
              <a:buFont typeface="Wingdings 2" pitchFamily="18" charset="2"/>
              <a:buAutoNum type="arabicParenR"/>
            </a:pPr>
            <a:r>
              <a:rPr lang="en-US" sz="24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Times New Roman"/>
                <a:cs typeface="Times New Roman"/>
              </a:rPr>
              <a:t>Give the IUPAC and common names of the following compounds</a:t>
            </a:r>
          </a:p>
        </p:txBody>
      </p:sp>
      <p:sp>
        <p:nvSpPr>
          <p:cNvPr id="6149" name="Slide Number Placeholder 6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B72F47BF-AB7D-47E1-9B23-26E9FA67E958}" type="slidenum">
              <a:rPr lang="x-none" sz="1400">
                <a:cs typeface="Arial" pitchFamily="34" charset="0"/>
              </a:rPr>
              <a:pPr rtl="1"/>
              <a:t>12</a:t>
            </a:fld>
            <a:endParaRPr lang="en-US" sz="1400">
              <a:cs typeface="Arial" pitchFamily="34" charset="0"/>
            </a:endParaRP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609600" y="3124200"/>
          <a:ext cx="73914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CS ChemDraw Drawing" r:id="rId3" imgW="3096768" imgH="964692" progId="ChemDraw.Document.6.0">
                  <p:embed/>
                </p:oleObj>
              </mc:Choice>
              <mc:Fallback>
                <p:oleObj name="CS ChemDraw Drawing" r:id="rId3" imgW="3096768" imgH="964692" progId="ChemDraw.Document.6.0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739140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838200"/>
            <a:ext cx="2819400" cy="685800"/>
          </a:xfrm>
        </p:spPr>
        <p:txBody>
          <a:bodyPr lIns="91440" rIns="91440" bIns="45720" anchor="ctr">
            <a:normAutofit/>
          </a:bodyPr>
          <a:lstStyle/>
          <a:p>
            <a:pPr algn="ctr"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Physical Properties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6200" y="1477962"/>
            <a:ext cx="8229600" cy="43894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Nonpolar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, insoluble in water.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Soluble in most organic solvents.</a:t>
            </a:r>
          </a:p>
          <a:p>
            <a:pPr marL="0" indent="0" algn="just" eaLnBrk="1" hangingPunct="1">
              <a:buClr>
                <a:schemeClr val="folHlink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The boiling points and melting points of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alkynes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increase with molecular weight. </a:t>
            </a:r>
          </a:p>
          <a:p>
            <a:pPr marL="0" indent="0" algn="just" eaLnBrk="1" hangingPunct="1">
              <a:buClr>
                <a:schemeClr val="folHlink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Branching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reduces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boiling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point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of alkynes </a:t>
            </a: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Terminal alkynes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, R-C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C-H,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are more </a:t>
            </a: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acidic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than other hydrocarbons.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4" name="Slide Number Placeholder 9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9E877EE1-13D0-4AAD-AB7F-58B546B6E266}" type="slidenum">
              <a:rPr lang="x-none" sz="1400">
                <a:cs typeface="Arial" pitchFamily="34" charset="0"/>
              </a:rPr>
              <a:pPr rtl="1"/>
              <a:t>13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6" name="Picture 5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71942"/>
              </p:ext>
            </p:extLst>
          </p:nvPr>
        </p:nvGraphicFramePr>
        <p:xfrm>
          <a:off x="1489553" y="4482665"/>
          <a:ext cx="6517105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CS ChemDraw Drawing" r:id="rId5" imgW="3094920" imgH="964440" progId="ChemDraw.Document.6.0">
                  <p:embed/>
                </p:oleObj>
              </mc:Choice>
              <mc:Fallback>
                <p:oleObj name="CS ChemDraw Drawing" r:id="rId5" imgW="3094920" imgH="9644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89553" y="4482665"/>
                        <a:ext cx="6517105" cy="20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438400" y="990600"/>
            <a:ext cx="3352800" cy="609600"/>
          </a:xfrm>
        </p:spPr>
        <p:txBody>
          <a:bodyPr lIns="91440" rIns="91440" bIns="45720" anchor="ctr">
            <a:norm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Preparation of alkynes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4294967295"/>
          </p:nvPr>
        </p:nvSpPr>
        <p:spPr>
          <a:xfrm>
            <a:off x="27585" y="1524000"/>
            <a:ext cx="9144000" cy="2143125"/>
          </a:xfrm>
        </p:spPr>
        <p:txBody>
          <a:bodyPr>
            <a:noAutofit/>
          </a:bodyPr>
          <a:lstStyle/>
          <a:p>
            <a:pPr marL="514350" indent="-514350">
              <a:buClr>
                <a:srgbClr val="CC0000"/>
              </a:buClr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By 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dehydrohalogenation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of 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geminal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or vicinal 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dihaloalkanes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marL="0" indent="0">
              <a:buClr>
                <a:srgbClr val="CC0000"/>
              </a:buClr>
              <a:buNone/>
              <a:defRPr/>
            </a:pP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(-2HX): </a:t>
            </a:r>
          </a:p>
          <a:p>
            <a:pPr marL="514350" indent="-514350">
              <a:buClr>
                <a:srgbClr val="CC0000"/>
              </a:buClr>
              <a:buFontTx/>
              <a:buAutoNum type="arabicPeriod"/>
              <a:defRPr/>
            </a:pPr>
            <a:endParaRPr lang="en-US" sz="24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514350" indent="-514350">
              <a:buClr>
                <a:srgbClr val="CC0000"/>
              </a:buClr>
              <a:buFontTx/>
              <a:buAutoNum type="arabicPeriod"/>
              <a:defRPr/>
            </a:pPr>
            <a:endParaRPr lang="en-US" sz="24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514350" indent="-514350">
              <a:buClr>
                <a:srgbClr val="CC0000"/>
              </a:buClr>
              <a:buFontTx/>
              <a:buAutoNum type="arabicPeriod"/>
              <a:defRPr/>
            </a:pPr>
            <a:endParaRPr lang="en-US" sz="24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0" indent="0">
              <a:buClr>
                <a:srgbClr val="CC0000"/>
              </a:buClr>
              <a:buNone/>
              <a:defRPr/>
            </a:pPr>
            <a:endParaRPr lang="en-US" sz="2400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514350" indent="-514350">
              <a:buClr>
                <a:srgbClr val="CC0000"/>
              </a:buClr>
              <a:buFontTx/>
              <a:buAutoNum type="arabicPeriod"/>
              <a:defRPr/>
            </a:pPr>
            <a:endParaRPr lang="en-US" sz="2400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514350" indent="-514350">
              <a:buFontTx/>
              <a:buAutoNum type="arabicParenR"/>
              <a:defRPr/>
            </a:pPr>
            <a:endParaRPr lang="en-US" sz="24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514350" indent="-514350">
              <a:buFontTx/>
              <a:buNone/>
              <a:defRPr/>
            </a:pPr>
            <a:r>
              <a:rPr lang="en-US" sz="24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  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sz="2400" dirty="0" smtClean="0">
              <a:solidFill>
                <a:srgbClr val="CC0000"/>
              </a:solidFill>
              <a:latin typeface="Times New Roman"/>
              <a:cs typeface="Times New Roman"/>
            </a:endParaRPr>
          </a:p>
          <a:p>
            <a:pPr marL="514350" indent="-514350">
              <a:buFont typeface="Wingdings 2" pitchFamily="18" charset="2"/>
              <a:buNone/>
              <a:defRPr/>
            </a:pPr>
            <a:endParaRPr lang="en-US" sz="2400" dirty="0" smtClean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7174" name="Slide Number Placeholder 7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BD473060-68B7-4E67-A379-B93765CF254C}" type="slidenum">
              <a:rPr lang="x-none" sz="1400">
                <a:cs typeface="Arial" pitchFamily="34" charset="0"/>
              </a:rPr>
              <a:pPr rtl="1"/>
              <a:t>14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7" name="Picture 6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175567"/>
              </p:ext>
            </p:extLst>
          </p:nvPr>
        </p:nvGraphicFramePr>
        <p:xfrm>
          <a:off x="933312" y="2516492"/>
          <a:ext cx="7524888" cy="3655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CS ChemDraw Drawing" r:id="rId5" imgW="2686680" imgH="1304280" progId="ChemDraw.Document.6.0">
                  <p:embed/>
                </p:oleObj>
              </mc:Choice>
              <mc:Fallback>
                <p:oleObj name="CS ChemDraw Drawing" r:id="rId5" imgW="2686680" imgH="13042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3312" y="2516492"/>
                        <a:ext cx="7524888" cy="3655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EA329-3464-4BC8-9551-9F42A3A89F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1430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eaLnBrk="1" hangingPunct="1">
              <a:buClr>
                <a:srgbClr val="CC0000"/>
              </a:buClr>
              <a:buFont typeface="Wingdings 2" pitchFamily="18" charset="2"/>
              <a:buAutoNum type="arabicPeriod" startAt="2"/>
              <a:defRPr/>
            </a:pP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From reaction of sodium </a:t>
            </a:r>
            <a:r>
              <a:rPr lang="en-US" sz="24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Acetylide</a:t>
            </a: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with Primary Alkyl 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Halides (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Alkylationof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acetylide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with primary alkyl 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halid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24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95083"/>
              </p:ext>
            </p:extLst>
          </p:nvPr>
        </p:nvGraphicFramePr>
        <p:xfrm>
          <a:off x="1080322" y="2133600"/>
          <a:ext cx="7059556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ChemSketch" r:id="rId5" imgW="5160240" imgH="1225440" progId="ACD.ChemSketch.20">
                  <p:embed/>
                </p:oleObj>
              </mc:Choice>
              <mc:Fallback>
                <p:oleObj name="ChemSketch" r:id="rId5" imgW="5160240" imgH="1225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80322" y="2133600"/>
                        <a:ext cx="7059556" cy="167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51667" y="3775703"/>
            <a:ext cx="7725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Wingdings 2" pitchFamily="18" charset="2"/>
              <a:buNone/>
              <a:defRPr/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For Terminal C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(use only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Acetylene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H-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-H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57200" y="4350483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For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Non Terminal C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(use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Monosub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R-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C-H)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73378"/>
              </p:ext>
            </p:extLst>
          </p:nvPr>
        </p:nvGraphicFramePr>
        <p:xfrm>
          <a:off x="351667" y="5029200"/>
          <a:ext cx="8001000" cy="948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CS ChemDraw Drawing" r:id="rId7" imgW="5248440" imgH="622440" progId="ChemDraw.Document.6.0">
                  <p:embed/>
                </p:oleObj>
              </mc:Choice>
              <mc:Fallback>
                <p:oleObj name="CS ChemDraw Drawing" r:id="rId7" imgW="5248440" imgH="6224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67" y="5029200"/>
                        <a:ext cx="8001000" cy="9486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24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EA329-3464-4BC8-9551-9F42A3A89F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6" name="Picture 5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4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914400"/>
            <a:ext cx="4114800" cy="609600"/>
          </a:xfrm>
        </p:spPr>
        <p:txBody>
          <a:bodyPr lIns="91440" rIns="91440" bIns="45720" anchor="ctr">
            <a:normAutofit/>
          </a:bodyPr>
          <a:lstStyle/>
          <a:p>
            <a:pPr eaLnBrk="1" hangingPunct="1"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Reactions of alkynes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76400"/>
            <a:ext cx="7620000" cy="103505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40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1</a:t>
            </a:r>
            <a:r>
              <a:rPr lang="en-US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 Addition of hydrogen ( Hydrogenation</a:t>
            </a:r>
            <a:r>
              <a:rPr lang="en-US" sz="2400" u="sng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8198" name="Slide Number Placeholder 4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5EBD5CC1-07F9-4FC3-92F8-FE906207AE16}" type="slidenum">
              <a:rPr lang="x-none" sz="1400">
                <a:cs typeface="Arial" pitchFamily="34" charset="0"/>
              </a:rPr>
              <a:pPr rtl="1"/>
              <a:t>17</a:t>
            </a:fld>
            <a:endParaRPr lang="en-US" sz="1400">
              <a:cs typeface="Arial" pitchFamily="34" charset="0"/>
            </a:endParaRP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0" y="39624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Alkynes can be reduced to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trans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-alkenes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using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Na or Li in liquid NH</a:t>
            </a:r>
            <a:r>
              <a:rPr lang="en-US" sz="2400" baseline="-25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endParaRPr lang="x-none" sz="2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06" name="Rectangle 8"/>
          <p:cNvSpPr>
            <a:spLocks noChangeArrowheads="1"/>
          </p:cNvSpPr>
          <p:nvPr/>
        </p:nvSpPr>
        <p:spPr bwMode="auto">
          <a:xfrm>
            <a:off x="0" y="2133600"/>
            <a:ext cx="9144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Alkynes can be partially reduced to </a:t>
            </a: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cis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-alkenes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with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2400" baseline="-25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in the presence of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poisoned catalysts.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b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</a:br>
            <a:endParaRPr lang="x-none" sz="240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883969"/>
              </p:ext>
            </p:extLst>
          </p:nvPr>
        </p:nvGraphicFramePr>
        <p:xfrm>
          <a:off x="1143000" y="2895600"/>
          <a:ext cx="5867400" cy="1173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CS ChemDraw Drawing" r:id="rId3" imgW="2764536" imgH="647700" progId="ChemDraw.Document.6.0">
                  <p:embed/>
                </p:oleObj>
              </mc:Choice>
              <mc:Fallback>
                <p:oleObj name="CS ChemDraw Drawing" r:id="rId3" imgW="2764536" imgH="647700" progId="ChemDraw.Document.6.0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5600"/>
                        <a:ext cx="5867400" cy="1173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59599"/>
              </p:ext>
            </p:extLst>
          </p:nvPr>
        </p:nvGraphicFramePr>
        <p:xfrm>
          <a:off x="1066800" y="4495800"/>
          <a:ext cx="6172200" cy="1278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CS ChemDraw Drawing" r:id="rId5" imgW="2779776" imgH="673608" progId="ChemDraw.Document.6.0">
                  <p:embed/>
                </p:oleObj>
              </mc:Choice>
              <mc:Fallback>
                <p:oleObj name="CS ChemDraw Drawing" r:id="rId5" imgW="2779776" imgH="673608" progId="ChemDraw.Document.6.0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95800"/>
                        <a:ext cx="6172200" cy="1278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28600" y="1219200"/>
            <a:ext cx="4334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sz="24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Electrophilic</a:t>
            </a:r>
            <a:r>
              <a:rPr lang="en-US" sz="2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Addition Reaction</a:t>
            </a:r>
          </a:p>
        </p:txBody>
      </p:sp>
      <p:pic>
        <p:nvPicPr>
          <p:cNvPr id="10" name="Picture 9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11" name="Picture 10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14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066293"/>
              </p:ext>
            </p:extLst>
          </p:nvPr>
        </p:nvGraphicFramePr>
        <p:xfrm>
          <a:off x="1143000" y="5943600"/>
          <a:ext cx="5791200" cy="402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4" name="CS ChemDraw Drawing" r:id="rId9" imgW="3819600" imgH="309960" progId="ChemDraw.Document.6.0">
                  <p:embed/>
                </p:oleObj>
              </mc:Choice>
              <mc:Fallback>
                <p:oleObj name="CS ChemDraw Drawing" r:id="rId9" imgW="3819600" imgH="3099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943600"/>
                        <a:ext cx="5791200" cy="4021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934200" y="3815549"/>
            <a:ext cx="5790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782C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(</a:t>
            </a:r>
            <a:r>
              <a:rPr lang="en-US" sz="1200" b="1" i="1" dirty="0" smtClean="0">
                <a:solidFill>
                  <a:srgbClr val="782C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200" b="1" dirty="0" smtClean="0">
                <a:solidFill>
                  <a:srgbClr val="782C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00" b="1" dirty="0">
              <a:solidFill>
                <a:srgbClr val="782C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87229" y="5486400"/>
            <a:ext cx="587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8832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(</a:t>
            </a:r>
            <a:r>
              <a:rPr lang="en-US" sz="1200" b="1" i="1" dirty="0" smtClean="0">
                <a:solidFill>
                  <a:srgbClr val="8832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200" b="1" dirty="0" smtClean="0">
                <a:solidFill>
                  <a:srgbClr val="8832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00" b="1" dirty="0">
              <a:solidFill>
                <a:srgbClr val="8832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90600"/>
            <a:ext cx="6172200" cy="762000"/>
          </a:xfrm>
        </p:spPr>
        <p:txBody>
          <a:bodyPr lIns="91440" rIns="91440" bIns="45720" anchor="ctr">
            <a:normAutofit/>
          </a:bodyPr>
          <a:lstStyle/>
          <a:p>
            <a:pPr algn="l" eaLnBrk="1" hangingPunct="1">
              <a:defRPr/>
            </a:pPr>
            <a:r>
              <a:rPr lang="en-US" sz="2400" b="1" dirty="0" smtClean="0">
                <a:solidFill>
                  <a:srgbClr val="CC0000"/>
                </a:solidFill>
                <a:latin typeface="Times New Roman"/>
                <a:cs typeface="Times New Roman"/>
              </a:rPr>
              <a:t>2. 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Addition of halogen  (</a:t>
            </a:r>
            <a:r>
              <a:rPr lang="en-US" sz="24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Halogenation</a:t>
            </a:r>
            <a:r>
              <a:rPr 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9224" name="Slide Number Placeholder 9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977CE56A-6660-46F4-83D4-4B467006AA70}" type="slidenum">
              <a:rPr lang="x-none" sz="1400">
                <a:cs typeface="Arial" pitchFamily="34" charset="0"/>
              </a:rPr>
              <a:pPr rtl="1"/>
              <a:t>18</a:t>
            </a:fld>
            <a:endParaRPr lang="en-US" sz="1400"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04800" y="182880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HC</a:t>
            </a:r>
            <a:r>
              <a:rPr lang="en-US" sz="2400" b="1" dirty="0">
                <a:latin typeface="Times New Roman"/>
                <a:cs typeface="Times New Roman"/>
                <a:sym typeface="Symbol" pitchFamily="18" charset="2"/>
              </a:rPr>
              <a:t></a:t>
            </a:r>
            <a:r>
              <a:rPr lang="en-US" sz="2400" b="1" dirty="0">
                <a:latin typeface="Times New Roman"/>
                <a:cs typeface="Times New Roman"/>
              </a:rPr>
              <a:t>CH +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baseline="-250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en-US" sz="2400" b="1" dirty="0">
                <a:latin typeface="Times New Roman"/>
                <a:cs typeface="Times New Roman"/>
              </a:rPr>
              <a:t>          H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latin typeface="Times New Roman"/>
                <a:cs typeface="Times New Roman"/>
              </a:rPr>
              <a:t>C=C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latin typeface="Times New Roman"/>
                <a:cs typeface="Times New Roman"/>
              </a:rPr>
              <a:t>H  + </a:t>
            </a:r>
            <a:r>
              <a:rPr lang="en-US" sz="2400" b="1" dirty="0">
                <a:solidFill>
                  <a:srgbClr val="00B050"/>
                </a:solidFill>
                <a:latin typeface="Times New Roman"/>
                <a:cs typeface="Times New Roman"/>
              </a:rPr>
              <a:t>X</a:t>
            </a:r>
            <a:r>
              <a:rPr lang="en-US" sz="2400" b="1" baseline="-25000" dirty="0">
                <a:solidFill>
                  <a:srgbClr val="00B050"/>
                </a:solidFill>
                <a:latin typeface="Times New Roman"/>
                <a:cs typeface="Times New Roman"/>
              </a:rPr>
              <a:t>2</a:t>
            </a:r>
            <a:r>
              <a:rPr lang="en-US" sz="2400" b="1" dirty="0">
                <a:solidFill>
                  <a:srgbClr val="00B05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          H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solidFill>
                  <a:srgbClr val="00B05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latin typeface="Times New Roman"/>
                <a:cs typeface="Times New Roman"/>
              </a:rPr>
              <a:t> C–C</a:t>
            </a:r>
            <a:r>
              <a:rPr lang="en-US" sz="2400" b="1" dirty="0">
                <a:solidFill>
                  <a:srgbClr val="00B05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dirty="0">
                <a:latin typeface="Times New Roman"/>
                <a:cs typeface="Times New Roman"/>
              </a:rPr>
              <a:t>H</a:t>
            </a:r>
            <a:endParaRPr lang="en-US" sz="2400" b="1" baseline="-25000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2753" y="3733799"/>
            <a:ext cx="81683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If we used  one mole ……(</a:t>
            </a:r>
            <a:r>
              <a:rPr lang="en-US" sz="2400" b="1" dirty="0" err="1">
                <a:latin typeface="Times New Roman"/>
                <a:cs typeface="Times New Roman"/>
              </a:rPr>
              <a:t>alkene</a:t>
            </a:r>
            <a:r>
              <a:rPr lang="en-US" sz="2400" b="1" dirty="0">
                <a:latin typeface="Times New Roman"/>
                <a:cs typeface="Times New Roman"/>
              </a:rPr>
              <a:t>) two mole …….</a:t>
            </a:r>
            <a:r>
              <a:rPr lang="en-US" sz="2400" b="1" dirty="0" err="1">
                <a:latin typeface="Times New Roman"/>
                <a:cs typeface="Times New Roman"/>
              </a:rPr>
              <a:t>alkane</a:t>
            </a:r>
            <a:endParaRPr lang="x-none" sz="2400" b="1" dirty="0">
              <a:latin typeface="Times New Roman"/>
              <a:cs typeface="Times New Roman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334000" y="2057400"/>
            <a:ext cx="609600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86000" y="2064327"/>
            <a:ext cx="609600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16" name="Picture 1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846814"/>
              </p:ext>
            </p:extLst>
          </p:nvPr>
        </p:nvGraphicFramePr>
        <p:xfrm>
          <a:off x="457200" y="2362200"/>
          <a:ext cx="8079489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ChemSketch" r:id="rId5" imgW="6449400" imgH="905400" progId="ACD.ChemSketch.20">
                  <p:embed/>
                </p:oleObj>
              </mc:Choice>
              <mc:Fallback>
                <p:oleObj name="ChemSketch" r:id="rId5" imgW="6449400" imgH="905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" y="2362200"/>
                        <a:ext cx="8079489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40429" y="3258855"/>
            <a:ext cx="571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Trans</a:t>
            </a:r>
            <a:endParaRPr lang="en-US" sz="1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213652"/>
              </p:ext>
            </p:extLst>
          </p:nvPr>
        </p:nvGraphicFramePr>
        <p:xfrm>
          <a:off x="533400" y="4419600"/>
          <a:ext cx="8145204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CS ChemDraw Drawing" r:id="rId7" imgW="6064920" imgH="1077480" progId="ChemDraw.Document.6.0">
                  <p:embed/>
                </p:oleObj>
              </mc:Choice>
              <mc:Fallback>
                <p:oleObj name="CS ChemDraw Drawing" r:id="rId7" imgW="6064920" imgH="1077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3400" y="4419600"/>
                        <a:ext cx="8145204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EA329-3464-4BC8-9551-9F42A3A89FE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56" y="914400"/>
            <a:ext cx="502734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1">
              <a:defRPr/>
            </a:pPr>
            <a:r>
              <a:rPr lang="en-US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sz="2400" b="1" dirty="0">
                <a:solidFill>
                  <a:srgbClr val="CC0000"/>
                </a:solidFill>
                <a:latin typeface="Times New Roman"/>
                <a:cs typeface="Times New Roman"/>
              </a:rPr>
              <a:t>. </a:t>
            </a: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Addition of hydrogen halide</a:t>
            </a: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0" y="1752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HC 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  <a:sym typeface="Symbol" pitchFamily="18" charset="2"/>
              </a:rPr>
              <a:t>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CR + </a:t>
            </a:r>
            <a:r>
              <a:rPr lang="en-US" sz="2400" b="1" kern="0" dirty="0" smtClean="0">
                <a:solidFill>
                  <a:srgbClr val="D60093"/>
                </a:solidFill>
                <a:latin typeface="Times New Roman"/>
                <a:cs typeface="Times New Roman"/>
              </a:rPr>
              <a:t>H</a:t>
            </a:r>
            <a:r>
              <a:rPr lang="en-US" sz="2400" b="1" kern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 </a:t>
            </a:r>
            <a:r>
              <a:rPr lang="en-US" sz="2400" b="1" kern="0" dirty="0" smtClean="0">
                <a:solidFill>
                  <a:srgbClr val="D60093"/>
                </a:solidFill>
                <a:latin typeface="Times New Roman"/>
                <a:cs typeface="Times New Roman"/>
              </a:rPr>
              <a:t>H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HC=C</a:t>
            </a:r>
            <a:r>
              <a:rPr lang="en-US" sz="2400" b="1" kern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X 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R  + </a:t>
            </a:r>
            <a:r>
              <a:rPr lang="en-US" sz="2400" b="1" kern="0" dirty="0" smtClean="0">
                <a:solidFill>
                  <a:srgbClr val="7E9CE8"/>
                </a:solidFill>
                <a:latin typeface="Times New Roman"/>
                <a:cs typeface="Times New Roman"/>
              </a:rPr>
              <a:t>H</a:t>
            </a:r>
            <a:r>
              <a:rPr lang="en-US" sz="2400" b="1" kern="0" dirty="0" smtClean="0">
                <a:solidFill>
                  <a:srgbClr val="00B050"/>
                </a:solidFill>
                <a:latin typeface="Times New Roman"/>
                <a:cs typeface="Times New Roman"/>
              </a:rPr>
              <a:t>X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    </a:t>
            </a:r>
            <a:r>
              <a:rPr lang="en-US" sz="2400" b="1" kern="0" dirty="0" smtClean="0">
                <a:solidFill>
                  <a:srgbClr val="7E9CE8"/>
                </a:solidFill>
                <a:latin typeface="Times New Roman"/>
                <a:cs typeface="Times New Roman"/>
              </a:rPr>
              <a:t>H</a:t>
            </a:r>
            <a:r>
              <a:rPr lang="en-US" sz="2400" b="1" kern="0" dirty="0" smtClean="0">
                <a:solidFill>
                  <a:srgbClr val="D60093"/>
                </a:solidFill>
                <a:latin typeface="Times New Roman"/>
                <a:cs typeface="Times New Roman"/>
              </a:rPr>
              <a:t>H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HC – C</a:t>
            </a:r>
            <a:r>
              <a:rPr lang="en-US" sz="2400" b="1" kern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2400" b="1" kern="0" dirty="0" smtClean="0">
                <a:solidFill>
                  <a:srgbClr val="00B050"/>
                </a:solidFill>
                <a:latin typeface="Times New Roman"/>
                <a:cs typeface="Times New Roman"/>
              </a:rPr>
              <a:t>X</a:t>
            </a:r>
            <a:r>
              <a:rPr lang="en-US" sz="2400" b="1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R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09800" y="1981200"/>
            <a:ext cx="457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410200" y="1981200"/>
            <a:ext cx="5334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699116"/>
              </p:ext>
            </p:extLst>
          </p:nvPr>
        </p:nvGraphicFramePr>
        <p:xfrm>
          <a:off x="457200" y="4495800"/>
          <a:ext cx="796725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4" name="CS ChemDraw Drawing" r:id="rId3" imgW="5996880" imgH="861120" progId="ChemDraw.Document.6.0">
                  <p:embed/>
                </p:oleObj>
              </mc:Choice>
              <mc:Fallback>
                <p:oleObj name="CS ChemDraw Drawing" r:id="rId3" imgW="5996880" imgH="861120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495800"/>
                        <a:ext cx="796725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12" name="Picture 11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823037"/>
              </p:ext>
            </p:extLst>
          </p:nvPr>
        </p:nvGraphicFramePr>
        <p:xfrm>
          <a:off x="152400" y="2590800"/>
          <a:ext cx="8741815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5" name="ChemSketch" r:id="rId7" imgW="6513480" imgH="905400" progId="ACD.ChemSketch.20">
                  <p:embed/>
                </p:oleObj>
              </mc:Choice>
              <mc:Fallback>
                <p:oleObj name="ChemSketch" r:id="rId7" imgW="6513480" imgH="905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400" y="2590800"/>
                        <a:ext cx="8741815" cy="1214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1143000"/>
            <a:ext cx="3166437" cy="5334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240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Learning Objectives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1735753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Chapter three discusses the following topics which have to be understood and memorized :</a:t>
            </a:r>
          </a:p>
          <a:p>
            <a:pPr algn="just">
              <a:defRPr/>
            </a:pP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structure, hybridization and Bonding in alkynes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Common and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IUPAC naming of alkynes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Physical properties of alkynes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Preparation of alkynes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Reactions of alkynes: addition reactions and acidity</a:t>
            </a:r>
          </a:p>
          <a:p>
            <a:pPr algn="just">
              <a:buClr>
                <a:schemeClr val="folHlink"/>
              </a:buClr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" name="Picture 4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EA329-3464-4BC8-9551-9F42A3A89FE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5181600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rtl="1">
              <a:defRPr/>
            </a:pP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4. Addition of water: Hydration</a:t>
            </a:r>
          </a:p>
        </p:txBody>
      </p:sp>
      <p:pic>
        <p:nvPicPr>
          <p:cNvPr id="7" name="Picture 6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291683"/>
              </p:ext>
            </p:extLst>
          </p:nvPr>
        </p:nvGraphicFramePr>
        <p:xfrm>
          <a:off x="595959" y="4800600"/>
          <a:ext cx="7786041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2" name="CS ChemDraw Drawing" r:id="rId5" imgW="5625360" imgH="1046520" progId="ChemDraw.Document.6.0">
                  <p:embed/>
                </p:oleObj>
              </mc:Choice>
              <mc:Fallback>
                <p:oleObj name="CS ChemDraw Drawing" r:id="rId5" imgW="5625360" imgH="1046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5959" y="4800600"/>
                        <a:ext cx="7786041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967292"/>
              </p:ext>
            </p:extLst>
          </p:nvPr>
        </p:nvGraphicFramePr>
        <p:xfrm>
          <a:off x="641007" y="2819400"/>
          <a:ext cx="7436193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3" name="CS ChemDraw Drawing" r:id="rId7" imgW="5448240" imgH="1410480" progId="ChemDraw.Document.6.0">
                  <p:embed/>
                </p:oleObj>
              </mc:Choice>
              <mc:Fallback>
                <p:oleObj name="CS ChemDraw Drawing" r:id="rId7" imgW="5448240" imgH="1410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1007" y="2819400"/>
                        <a:ext cx="7436193" cy="192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206886"/>
              </p:ext>
            </p:extLst>
          </p:nvPr>
        </p:nvGraphicFramePr>
        <p:xfrm>
          <a:off x="609600" y="1524000"/>
          <a:ext cx="75755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4" name="CS ChemDraw Drawing" r:id="rId9" imgW="3787920" imgH="609480" progId="ChemDraw.Document.6.0">
                  <p:embed/>
                </p:oleObj>
              </mc:Choice>
              <mc:Fallback>
                <p:oleObj name="CS ChemDraw Drawing" r:id="rId9" imgW="3787920" imgH="609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9600" y="1524000"/>
                        <a:ext cx="757555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82797-99D0-407E-BFFF-E3ADCE68E7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1507" name="TextBox 1"/>
          <p:cNvSpPr txBox="1">
            <a:spLocks noChangeArrowheads="1"/>
          </p:cNvSpPr>
          <p:nvPr/>
        </p:nvSpPr>
        <p:spPr bwMode="auto">
          <a:xfrm>
            <a:off x="381000" y="1073150"/>
            <a:ext cx="8763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1. An alkyne’s name ends with</a:t>
            </a:r>
            <a:endParaRPr lang="en-US" sz="20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(a) –</a:t>
            </a:r>
            <a:r>
              <a:rPr lang="en-US" sz="2000" dirty="0" err="1">
                <a:latin typeface="Times New Roman"/>
                <a:cs typeface="Times New Roman"/>
              </a:rPr>
              <a:t>ane</a:t>
            </a:r>
            <a:r>
              <a:rPr lang="en-US" sz="2000" dirty="0">
                <a:latin typeface="Times New Roman"/>
                <a:cs typeface="Times New Roman"/>
              </a:rPr>
              <a:t>				(b) -</a:t>
            </a:r>
            <a:r>
              <a:rPr lang="en-US" sz="2000" dirty="0" err="1">
                <a:latin typeface="Times New Roman"/>
                <a:cs typeface="Times New Roman"/>
              </a:rPr>
              <a:t>ene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(c) –</a:t>
            </a:r>
            <a:r>
              <a:rPr lang="en-US" sz="2000" dirty="0" err="1">
                <a:latin typeface="Times New Roman"/>
                <a:cs typeface="Times New Roman"/>
              </a:rPr>
              <a:t>yne</a:t>
            </a:r>
            <a:r>
              <a:rPr lang="en-US" sz="2000" dirty="0">
                <a:latin typeface="Times New Roman"/>
                <a:cs typeface="Times New Roman"/>
              </a:rPr>
              <a:t>				(d) </a:t>
            </a:r>
            <a:r>
              <a:rPr lang="en-US" sz="2000" dirty="0" err="1" smtClean="0">
                <a:latin typeface="Times New Roman"/>
                <a:cs typeface="Times New Roman"/>
              </a:rPr>
              <a:t>diene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2. An alkyne function has …….. pi bond(s).</a:t>
            </a:r>
            <a:endParaRPr lang="en-US" sz="20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(a) one				(b) two</a:t>
            </a:r>
          </a:p>
          <a:p>
            <a:r>
              <a:rPr lang="en-US" sz="2000" dirty="0">
                <a:latin typeface="Times New Roman"/>
                <a:cs typeface="Times New Roman"/>
              </a:rPr>
              <a:t>(c) three				(d) </a:t>
            </a:r>
            <a:r>
              <a:rPr lang="en-US" sz="2000" dirty="0" smtClean="0">
                <a:latin typeface="Times New Roman"/>
                <a:cs typeface="Times New Roman"/>
              </a:rPr>
              <a:t>four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3. Alkynes react with </a:t>
            </a:r>
            <a:r>
              <a:rPr lang="en-US" sz="20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HCl</a:t>
            </a:r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 by a mechanism called</a:t>
            </a:r>
            <a:endParaRPr lang="en-US" sz="20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(a) elimination			(b) </a:t>
            </a:r>
            <a:r>
              <a:rPr lang="en-US" sz="2000" dirty="0" err="1">
                <a:latin typeface="Times New Roman"/>
                <a:cs typeface="Times New Roman"/>
              </a:rPr>
              <a:t>Markovnikov</a:t>
            </a:r>
            <a:r>
              <a:rPr lang="en-US" sz="2000" dirty="0">
                <a:latin typeface="Times New Roman"/>
                <a:cs typeface="Times New Roman"/>
              </a:rPr>
              <a:t> addition</a:t>
            </a:r>
          </a:p>
          <a:p>
            <a:r>
              <a:rPr lang="en-US" sz="2000" dirty="0">
                <a:latin typeface="Times New Roman"/>
                <a:cs typeface="Times New Roman"/>
              </a:rPr>
              <a:t>(c) </a:t>
            </a:r>
            <a:r>
              <a:rPr lang="x-none" sz="2000" dirty="0">
                <a:latin typeface="Times New Roman"/>
                <a:ea typeface="Majalla UI"/>
                <a:cs typeface="Times New Roman"/>
              </a:rPr>
              <a:t>			</a:t>
            </a:r>
            <a:r>
              <a:rPr lang="en-US" sz="2000" dirty="0">
                <a:latin typeface="Times New Roman"/>
                <a:cs typeface="Times New Roman"/>
              </a:rPr>
              <a:t>	</a:t>
            </a:r>
            <a:r>
              <a:rPr lang="en-US" sz="2000" b="1" dirty="0">
                <a:latin typeface="Times New Roman"/>
                <a:cs typeface="Times New Roman"/>
              </a:rPr>
              <a:t>(</a:t>
            </a:r>
            <a:r>
              <a:rPr lang="en-US" sz="2000" dirty="0">
                <a:latin typeface="Times New Roman"/>
                <a:cs typeface="Times New Roman"/>
              </a:rPr>
              <a:t>d) </a:t>
            </a:r>
            <a:r>
              <a:rPr lang="en-US" sz="2000" dirty="0" smtClean="0">
                <a:latin typeface="Times New Roman"/>
                <a:cs typeface="Times New Roman"/>
              </a:rPr>
              <a:t>substitution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4. Alkynes react with water in the presence of a catalyst to give</a:t>
            </a:r>
            <a:endParaRPr lang="en-US" sz="20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(a) a </a:t>
            </a:r>
            <a:r>
              <a:rPr lang="en-US" sz="2000" dirty="0" err="1">
                <a:latin typeface="Times New Roman"/>
                <a:cs typeface="Times New Roman"/>
              </a:rPr>
              <a:t>dialcohol</a:t>
            </a:r>
            <a:r>
              <a:rPr lang="en-US" sz="2000" dirty="0">
                <a:latin typeface="Times New Roman"/>
                <a:cs typeface="Times New Roman"/>
              </a:rPr>
              <a:t> (</a:t>
            </a:r>
            <a:r>
              <a:rPr lang="en-US" sz="2000" dirty="0" err="1">
                <a:latin typeface="Times New Roman"/>
                <a:cs typeface="Times New Roman"/>
              </a:rPr>
              <a:t>diol</a:t>
            </a:r>
            <a:r>
              <a:rPr lang="en-US" sz="2000" dirty="0">
                <a:latin typeface="Times New Roman"/>
                <a:cs typeface="Times New Roman"/>
              </a:rPr>
              <a:t>)		(b) an alkane</a:t>
            </a:r>
          </a:p>
          <a:p>
            <a:r>
              <a:rPr lang="en-US" sz="2000" dirty="0">
                <a:latin typeface="Times New Roman"/>
                <a:cs typeface="Times New Roman"/>
              </a:rPr>
              <a:t>(c) an </a:t>
            </a:r>
            <a:r>
              <a:rPr lang="en-US" sz="2000" dirty="0" err="1">
                <a:latin typeface="Times New Roman"/>
                <a:cs typeface="Times New Roman"/>
              </a:rPr>
              <a:t>enol</a:t>
            </a:r>
            <a:r>
              <a:rPr lang="en-US" sz="2000" dirty="0">
                <a:latin typeface="Times New Roman"/>
                <a:cs typeface="Times New Roman"/>
              </a:rPr>
              <a:t>			(d) a </a:t>
            </a:r>
            <a:r>
              <a:rPr lang="en-US" sz="2000" dirty="0" err="1" smtClean="0">
                <a:latin typeface="Times New Roman"/>
                <a:cs typeface="Times New Roman"/>
              </a:rPr>
              <a:t>dibromide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b="1" dirty="0">
                <a:solidFill>
                  <a:srgbClr val="800000"/>
                </a:solidFill>
                <a:latin typeface="Times New Roman"/>
                <a:cs typeface="Times New Roman"/>
              </a:rPr>
              <a:t>5. The conversion of alkynes to alkanes is an example of</a:t>
            </a:r>
            <a:endParaRPr lang="en-US" sz="20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(a) oxidation			(b) reduction</a:t>
            </a:r>
          </a:p>
          <a:p>
            <a:r>
              <a:rPr lang="en-US" sz="2000" dirty="0">
                <a:latin typeface="Times New Roman"/>
                <a:cs typeface="Times New Roman"/>
              </a:rPr>
              <a:t>(c) chlorination		</a:t>
            </a:r>
            <a:r>
              <a:rPr lang="x-none" sz="2000" dirty="0">
                <a:latin typeface="Times New Roman"/>
                <a:ea typeface="Majalla UI"/>
                <a:cs typeface="Times New Roman"/>
              </a:rPr>
              <a:t>	</a:t>
            </a:r>
            <a:r>
              <a:rPr lang="en-US" sz="2000" dirty="0">
                <a:latin typeface="Times New Roman"/>
                <a:cs typeface="Times New Roman"/>
              </a:rPr>
              <a:t>(d) dehydration</a:t>
            </a:r>
          </a:p>
          <a:p>
            <a:endParaRPr lang="en-US" sz="2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Picture 3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9144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rgbClr val="3088AA"/>
                </a:solidFill>
              </a:rPr>
              <a:t>Thank You for your kind attention !</a:t>
            </a:r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2819400"/>
            <a:ext cx="3695700" cy="1911350"/>
          </a:xfrm>
        </p:spPr>
        <p:txBody>
          <a:bodyPr>
            <a:normAutofit/>
          </a:bodyPr>
          <a:lstStyle/>
          <a:p>
            <a:pPr marR="0" eaLnBrk="1" hangingPunct="1">
              <a:buFont typeface="Wingdings" pitchFamily="2" charset="2"/>
              <a:buNone/>
            </a:pPr>
            <a:r>
              <a:rPr lang="en-US" altLang="ko-KR" sz="4000" dirty="0" smtClean="0">
                <a:solidFill>
                  <a:srgbClr val="800000"/>
                </a:solidFill>
                <a:latin typeface="Times New Roman"/>
                <a:ea typeface="굴림" pitchFamily="34" charset="-127"/>
                <a:cs typeface="Times New Roman"/>
              </a:rPr>
              <a:t>Questions?</a:t>
            </a:r>
          </a:p>
          <a:p>
            <a:pPr marR="0" eaLnBrk="1" hangingPunct="1">
              <a:buFont typeface="Wingdings" pitchFamily="2" charset="2"/>
              <a:buNone/>
            </a:pPr>
            <a:r>
              <a:rPr lang="en-US" altLang="ko-KR" sz="4000" dirty="0" smtClean="0">
                <a:solidFill>
                  <a:srgbClr val="800000"/>
                </a:solidFill>
                <a:latin typeface="Times New Roman"/>
                <a:ea typeface="굴림" pitchFamily="34" charset="-127"/>
                <a:cs typeface="Times New Roman"/>
              </a:rPr>
              <a:t>Comments</a:t>
            </a:r>
          </a:p>
          <a:p>
            <a:pPr marR="0" eaLnBrk="1" hangingPunct="1">
              <a:buFont typeface="Wingdings" pitchFamily="2" charset="2"/>
              <a:buNone/>
            </a:pPr>
            <a:endParaRPr lang="en-US" sz="4000" dirty="0" smtClean="0">
              <a:solidFill>
                <a:srgbClr val="800000"/>
              </a:solidFill>
              <a:latin typeface="Times New Roman"/>
              <a:ea typeface="굴림" pitchFamily="34" charset="-127"/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22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pic>
        <p:nvPicPr>
          <p:cNvPr id="9" name="Picture 8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10" name="Picture 9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15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81050"/>
            <a:ext cx="6096000" cy="971550"/>
          </a:xfrm>
        </p:spPr>
        <p:txBody>
          <a:bodyPr lIns="91440" rIns="91440" bIns="45720" anchor="ctr">
            <a:normAutofit/>
          </a:bodyPr>
          <a:lstStyle/>
          <a:p>
            <a:pPr algn="ctr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Alkynes: Molecular And Structural Formulae</a:t>
            </a:r>
            <a:r>
              <a:rPr lang="x-none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24000"/>
            <a:ext cx="8686800" cy="51054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The </a:t>
            </a: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alkynes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comprise a series of carbon- and hydrogen- based compounds that contain at least one triple bond. This group of compounds is a homologous series with the general molecular formula of </a:t>
            </a:r>
            <a:r>
              <a:rPr lang="en-US" sz="20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2000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n</a:t>
            </a:r>
            <a:r>
              <a:rPr lang="en-US" sz="20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2000" b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000" b="1" i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n</a:t>
            </a:r>
            <a:r>
              <a:rPr lang="en-US" sz="2000" b="1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—2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The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alkyne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triple bond is composed of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one σ and two 2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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covalent bonds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, the triple bond can be terminal or internal. 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/>
              <a:cs typeface="Times New Roman"/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/>
              <a:cs typeface="Times New Roman"/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/>
              <a:cs typeface="Times New Roman"/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/>
              <a:cs typeface="Times New Roman"/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The simplest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alkyne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2000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ethyne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(also known as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acetylene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), has two carbon atoms and the molecular formula of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2000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2000" baseline="-25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 The structural formula for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ethyne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is:</a:t>
            </a:r>
            <a:r>
              <a:rPr lang="en-US" sz="2000" dirty="0" smtClean="0">
                <a:latin typeface="Times New Roman"/>
                <a:cs typeface="Times New Roman"/>
              </a:rPr>
              <a:t> 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/>
              <a:cs typeface="Times New Roman"/>
            </a:endParaRPr>
          </a:p>
        </p:txBody>
      </p:sp>
      <p:pic>
        <p:nvPicPr>
          <p:cNvPr id="1029" name="Picture 12" descr="000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352800"/>
            <a:ext cx="71628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722733"/>
              </p:ext>
            </p:extLst>
          </p:nvPr>
        </p:nvGraphicFramePr>
        <p:xfrm>
          <a:off x="3200400" y="5943600"/>
          <a:ext cx="2286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ChemSketch" r:id="rId4" imgW="853440" imgH="146304" progId="">
                  <p:embed/>
                </p:oleObj>
              </mc:Choice>
              <mc:Fallback>
                <p:oleObj name="ChemSketch" r:id="rId4" imgW="853440" imgH="146304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943600"/>
                        <a:ext cx="2286000" cy="390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Slide Number Placeholder 5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A3B9B3E0-B56F-45EC-A68C-2D823AB8474C}" type="slidenum">
              <a:rPr lang="x-none" sz="1400">
                <a:cs typeface="Arial" pitchFamily="34" charset="0"/>
              </a:rPr>
              <a:pPr rtl="1"/>
              <a:t>3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7" name="Picture 6" descr="ksulogo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914400"/>
            <a:ext cx="4114800" cy="762000"/>
          </a:xfrm>
        </p:spPr>
        <p:txBody>
          <a:bodyPr lIns="91440" rIns="91440" bIns="45720" anchor="ctr">
            <a:normAutofit/>
          </a:bodyPr>
          <a:lstStyle/>
          <a:p>
            <a:pPr eaLnBrk="1" hangingPunct="1">
              <a:defRPr/>
            </a:pPr>
            <a:r>
              <a:rPr lang="en-US" sz="24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Hybridization Of Alkynes</a:t>
            </a:r>
            <a:endParaRPr lang="en-US" sz="2400" u="sng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6389" name="Picture 2" descr="creating the hybrids from an s and a p orbital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33600" y="5486400"/>
            <a:ext cx="4759325" cy="990600"/>
          </a:xfrm>
          <a:noFill/>
        </p:spPr>
      </p:pic>
      <p:sp>
        <p:nvSpPr>
          <p:cNvPr id="194563" name="Text Box 8"/>
          <p:cNvSpPr txBox="1">
            <a:spLocks noChangeArrowheads="1"/>
          </p:cNvSpPr>
          <p:nvPr/>
        </p:nvSpPr>
        <p:spPr bwMode="auto">
          <a:xfrm>
            <a:off x="0" y="160020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This involves the mixing of one s- and one p-orbital forming two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-hybrid orbitals of equivalent energy. The two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-hybrid orbitals are oriented in a linear arrangement and bond angle is 180° to minimize the repulsion between them. 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remaining two p orbitals (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and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Pz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 are unaltered</a:t>
            </a:r>
          </a:p>
        </p:txBody>
      </p:sp>
      <p:pic>
        <p:nvPicPr>
          <p:cNvPr id="16388" name="Picture 2" descr="C:\Users\Administrator\Pictures\hybrid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657600"/>
            <a:ext cx="5638800" cy="15621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6390" name="Slide Number Placeholder 6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1BD92CC5-4648-475F-B798-DC558E684494}" type="slidenum">
              <a:rPr lang="x-none" sz="1400">
                <a:cs typeface="Arial" pitchFamily="34" charset="0"/>
              </a:rPr>
              <a:pPr rtl="1"/>
              <a:t>4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7" name="Picture 6" descr="ksulogo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69800"/>
              </p:ext>
            </p:extLst>
          </p:nvPr>
        </p:nvGraphicFramePr>
        <p:xfrm>
          <a:off x="5257800" y="1219200"/>
          <a:ext cx="22860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ChemSketch" r:id="rId3" imgW="853440" imgH="146304" progId="">
                  <p:embed/>
                </p:oleObj>
              </mc:Choice>
              <mc:Fallback>
                <p:oleObj name="ChemSketch" r:id="rId3" imgW="853440" imgH="146304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219200"/>
                        <a:ext cx="2286000" cy="373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88" name="Content Placeholder 12"/>
          <p:cNvSpPr>
            <a:spLocks noGrp="1"/>
          </p:cNvSpPr>
          <p:nvPr>
            <p:ph idx="4294967295"/>
          </p:nvPr>
        </p:nvSpPr>
        <p:spPr>
          <a:xfrm>
            <a:off x="0" y="1676400"/>
            <a:ext cx="8915400" cy="5943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Molecular formula of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ethyne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is C</a:t>
            </a:r>
            <a:r>
              <a:rPr lang="en-US" sz="24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24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In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ethyne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, each carbon atom is sp-hybridized.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In this way, four sp-orbital are generated.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One sp- orbital  of each carbon atom by overlapping forms a sigma bond between carbon atoms.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Remaining one sp-orbital of each carbon atom overlap with 1s-orbital of a hydrogen atom to produce two sigma bonds.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</a:t>
            </a:r>
            <a:r>
              <a:rPr lang="en-US" sz="24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-orbital and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</a:t>
            </a:r>
            <a:r>
              <a:rPr lang="en-US" sz="24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z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-orbitals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of each carbon by parallel overlapping form two pi-bonds between the two carbon atoms.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Geometry (shape) of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ethyne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molecule is linear in which bond angles are 180</a:t>
            </a:r>
            <a:r>
              <a:rPr lang="en-US" sz="24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o </a:t>
            </a:r>
            <a:r>
              <a:rPr lang="en-GB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and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C=C bond length is </a:t>
            </a:r>
            <a:r>
              <a:rPr lang="en-US" sz="24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1.20 Å</a:t>
            </a:r>
            <a:endParaRPr lang="en-GB" sz="2400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>
              <a:buNone/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Slide Number Placeholder 5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2C83023E-FED6-406D-A215-B90C66143D87}" type="slidenum">
              <a:rPr lang="x-none" sz="1400">
                <a:cs typeface="Arial" pitchFamily="34" charset="0"/>
              </a:rPr>
              <a:pPr rtl="1"/>
              <a:t>5</a:t>
            </a:fld>
            <a:endParaRPr lang="en-US" sz="1400">
              <a:cs typeface="Arial" pitchFamily="34" charset="0"/>
            </a:endParaRPr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304800" y="1143000"/>
            <a:ext cx="3749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Orbital Overlap IN Ethyne</a:t>
            </a:r>
            <a:endParaRPr lang="en-GB" sz="24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" name="Picture 5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048000" y="6096000"/>
            <a:ext cx="228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80963" y="3354388"/>
            <a:ext cx="376237" cy="6000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77" name="Group 11"/>
          <p:cNvGrpSpPr>
            <a:grpSpLocks/>
          </p:cNvGrpSpPr>
          <p:nvPr/>
        </p:nvGrpSpPr>
        <p:grpSpPr bwMode="auto">
          <a:xfrm>
            <a:off x="158750" y="3463925"/>
            <a:ext cx="61913" cy="368300"/>
            <a:chOff x="1114" y="940"/>
            <a:chExt cx="21" cy="77"/>
          </a:xfrm>
        </p:grpSpPr>
        <p:sp>
          <p:nvSpPr>
            <p:cNvPr id="3138" name="Line 12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" name="Line 13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8" name="Rectangle 14"/>
          <p:cNvSpPr>
            <a:spLocks noChangeArrowheads="1"/>
          </p:cNvSpPr>
          <p:nvPr/>
        </p:nvSpPr>
        <p:spPr bwMode="auto">
          <a:xfrm>
            <a:off x="731838" y="3355975"/>
            <a:ext cx="376237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79" name="Rectangle 15"/>
          <p:cNvSpPr>
            <a:spLocks noChangeArrowheads="1"/>
          </p:cNvSpPr>
          <p:nvPr/>
        </p:nvSpPr>
        <p:spPr bwMode="auto">
          <a:xfrm>
            <a:off x="1122363" y="3354388"/>
            <a:ext cx="376237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80" name="Rectangle 16"/>
          <p:cNvSpPr>
            <a:spLocks noChangeArrowheads="1"/>
          </p:cNvSpPr>
          <p:nvPr/>
        </p:nvSpPr>
        <p:spPr bwMode="auto">
          <a:xfrm>
            <a:off x="1512888" y="3354388"/>
            <a:ext cx="376237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81" name="Group 17"/>
          <p:cNvGrpSpPr>
            <a:grpSpLocks/>
          </p:cNvGrpSpPr>
          <p:nvPr/>
        </p:nvGrpSpPr>
        <p:grpSpPr bwMode="auto">
          <a:xfrm>
            <a:off x="803275" y="3460750"/>
            <a:ext cx="61913" cy="368300"/>
            <a:chOff x="1114" y="940"/>
            <a:chExt cx="21" cy="77"/>
          </a:xfrm>
        </p:grpSpPr>
        <p:sp>
          <p:nvSpPr>
            <p:cNvPr id="3136" name="Line 18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" name="Line 19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2" name="Group 20"/>
          <p:cNvGrpSpPr>
            <a:grpSpLocks/>
          </p:cNvGrpSpPr>
          <p:nvPr/>
        </p:nvGrpSpPr>
        <p:grpSpPr bwMode="auto">
          <a:xfrm>
            <a:off x="1190625" y="3476625"/>
            <a:ext cx="61913" cy="368300"/>
            <a:chOff x="1114" y="940"/>
            <a:chExt cx="21" cy="77"/>
          </a:xfrm>
        </p:grpSpPr>
        <p:sp>
          <p:nvSpPr>
            <p:cNvPr id="3134" name="Line 21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" name="Line 22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" name="Group 23"/>
          <p:cNvGrpSpPr>
            <a:grpSpLocks/>
          </p:cNvGrpSpPr>
          <p:nvPr/>
        </p:nvGrpSpPr>
        <p:grpSpPr bwMode="auto">
          <a:xfrm flipH="1" flipV="1">
            <a:off x="342900" y="3470275"/>
            <a:ext cx="61913" cy="368300"/>
            <a:chOff x="1114" y="940"/>
            <a:chExt cx="21" cy="77"/>
          </a:xfrm>
        </p:grpSpPr>
        <p:sp>
          <p:nvSpPr>
            <p:cNvPr id="3132" name="Line 24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" name="Line 25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4" name="Rectangle 26"/>
          <p:cNvSpPr>
            <a:spLocks noChangeArrowheads="1"/>
          </p:cNvSpPr>
          <p:nvPr/>
        </p:nvSpPr>
        <p:spPr bwMode="auto">
          <a:xfrm>
            <a:off x="3233738" y="3306763"/>
            <a:ext cx="376237" cy="6000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85" name="Group 27"/>
          <p:cNvGrpSpPr>
            <a:grpSpLocks/>
          </p:cNvGrpSpPr>
          <p:nvPr/>
        </p:nvGrpSpPr>
        <p:grpSpPr bwMode="auto">
          <a:xfrm>
            <a:off x="3311525" y="3416300"/>
            <a:ext cx="61913" cy="368300"/>
            <a:chOff x="1114" y="940"/>
            <a:chExt cx="21" cy="77"/>
          </a:xfrm>
        </p:grpSpPr>
        <p:sp>
          <p:nvSpPr>
            <p:cNvPr id="3130" name="Line 28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" name="Line 29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6" name="Rectangle 30"/>
          <p:cNvSpPr>
            <a:spLocks noChangeArrowheads="1"/>
          </p:cNvSpPr>
          <p:nvPr/>
        </p:nvSpPr>
        <p:spPr bwMode="auto">
          <a:xfrm>
            <a:off x="3884613" y="3308350"/>
            <a:ext cx="376237" cy="59848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87" name="Rectangle 31"/>
          <p:cNvSpPr>
            <a:spLocks noChangeArrowheads="1"/>
          </p:cNvSpPr>
          <p:nvPr/>
        </p:nvSpPr>
        <p:spPr bwMode="auto">
          <a:xfrm>
            <a:off x="4275138" y="3306763"/>
            <a:ext cx="376237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88" name="Rectangle 32"/>
          <p:cNvSpPr>
            <a:spLocks noChangeArrowheads="1"/>
          </p:cNvSpPr>
          <p:nvPr/>
        </p:nvSpPr>
        <p:spPr bwMode="auto">
          <a:xfrm>
            <a:off x="4665663" y="3306763"/>
            <a:ext cx="376237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89" name="Group 33"/>
          <p:cNvGrpSpPr>
            <a:grpSpLocks/>
          </p:cNvGrpSpPr>
          <p:nvPr/>
        </p:nvGrpSpPr>
        <p:grpSpPr bwMode="auto">
          <a:xfrm>
            <a:off x="3956050" y="3413125"/>
            <a:ext cx="61913" cy="368300"/>
            <a:chOff x="1114" y="940"/>
            <a:chExt cx="21" cy="77"/>
          </a:xfrm>
        </p:grpSpPr>
        <p:sp>
          <p:nvSpPr>
            <p:cNvPr id="3128" name="Line 34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" name="Line 35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0" name="Group 36"/>
          <p:cNvGrpSpPr>
            <a:grpSpLocks/>
          </p:cNvGrpSpPr>
          <p:nvPr/>
        </p:nvGrpSpPr>
        <p:grpSpPr bwMode="auto">
          <a:xfrm>
            <a:off x="4343400" y="3429000"/>
            <a:ext cx="61913" cy="368300"/>
            <a:chOff x="1114" y="940"/>
            <a:chExt cx="21" cy="77"/>
          </a:xfrm>
        </p:grpSpPr>
        <p:sp>
          <p:nvSpPr>
            <p:cNvPr id="3126" name="Line 37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" name="Line 38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1" name="Group 39"/>
          <p:cNvGrpSpPr>
            <a:grpSpLocks/>
          </p:cNvGrpSpPr>
          <p:nvPr/>
        </p:nvGrpSpPr>
        <p:grpSpPr bwMode="auto">
          <a:xfrm>
            <a:off x="4730750" y="3430588"/>
            <a:ext cx="61913" cy="368300"/>
            <a:chOff x="1114" y="940"/>
            <a:chExt cx="21" cy="77"/>
          </a:xfrm>
        </p:grpSpPr>
        <p:sp>
          <p:nvSpPr>
            <p:cNvPr id="3124" name="Line 40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" name="Line 41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2" name="Rectangle 42"/>
          <p:cNvSpPr>
            <a:spLocks noChangeArrowheads="1"/>
          </p:cNvSpPr>
          <p:nvPr/>
        </p:nvSpPr>
        <p:spPr bwMode="auto">
          <a:xfrm>
            <a:off x="6756400" y="3340100"/>
            <a:ext cx="376238" cy="6000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93" name="Group 43"/>
          <p:cNvGrpSpPr>
            <a:grpSpLocks/>
          </p:cNvGrpSpPr>
          <p:nvPr/>
        </p:nvGrpSpPr>
        <p:grpSpPr bwMode="auto">
          <a:xfrm>
            <a:off x="6834188" y="3449638"/>
            <a:ext cx="61912" cy="368300"/>
            <a:chOff x="1114" y="940"/>
            <a:chExt cx="21" cy="77"/>
          </a:xfrm>
        </p:grpSpPr>
        <p:sp>
          <p:nvSpPr>
            <p:cNvPr id="3122" name="Line 44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" name="Line 45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4" name="Rectangle 46"/>
          <p:cNvSpPr>
            <a:spLocks noChangeArrowheads="1"/>
          </p:cNvSpPr>
          <p:nvPr/>
        </p:nvSpPr>
        <p:spPr bwMode="auto">
          <a:xfrm>
            <a:off x="7192963" y="3341688"/>
            <a:ext cx="376237" cy="6000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95" name="Rectangle 47"/>
          <p:cNvSpPr>
            <a:spLocks noChangeArrowheads="1"/>
          </p:cNvSpPr>
          <p:nvPr/>
        </p:nvSpPr>
        <p:spPr bwMode="auto">
          <a:xfrm>
            <a:off x="7924800" y="3352800"/>
            <a:ext cx="376238" cy="6000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sp>
        <p:nvSpPr>
          <p:cNvPr id="3096" name="Rectangle 48"/>
          <p:cNvSpPr>
            <a:spLocks noChangeArrowheads="1"/>
          </p:cNvSpPr>
          <p:nvPr/>
        </p:nvSpPr>
        <p:spPr bwMode="auto">
          <a:xfrm>
            <a:off x="8416925" y="3340100"/>
            <a:ext cx="376238" cy="6000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/>
            <a:endParaRPr lang="en-GB">
              <a:cs typeface="Arial" pitchFamily="34" charset="0"/>
            </a:endParaRPr>
          </a:p>
        </p:txBody>
      </p:sp>
      <p:grpSp>
        <p:nvGrpSpPr>
          <p:cNvPr id="3097" name="Group 49"/>
          <p:cNvGrpSpPr>
            <a:grpSpLocks/>
          </p:cNvGrpSpPr>
          <p:nvPr/>
        </p:nvGrpSpPr>
        <p:grpSpPr bwMode="auto">
          <a:xfrm>
            <a:off x="7264400" y="3446463"/>
            <a:ext cx="61913" cy="368300"/>
            <a:chOff x="1114" y="940"/>
            <a:chExt cx="21" cy="77"/>
          </a:xfrm>
        </p:grpSpPr>
        <p:sp>
          <p:nvSpPr>
            <p:cNvPr id="3120" name="Line 50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" name="Line 51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8" name="Group 52"/>
          <p:cNvGrpSpPr>
            <a:grpSpLocks/>
          </p:cNvGrpSpPr>
          <p:nvPr/>
        </p:nvGrpSpPr>
        <p:grpSpPr bwMode="auto">
          <a:xfrm>
            <a:off x="8077200" y="3505200"/>
            <a:ext cx="61913" cy="368300"/>
            <a:chOff x="1114" y="940"/>
            <a:chExt cx="21" cy="77"/>
          </a:xfrm>
        </p:grpSpPr>
        <p:sp>
          <p:nvSpPr>
            <p:cNvPr id="3118" name="Line 53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" name="Line 54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9" name="Group 55"/>
          <p:cNvGrpSpPr>
            <a:grpSpLocks/>
          </p:cNvGrpSpPr>
          <p:nvPr/>
        </p:nvGrpSpPr>
        <p:grpSpPr bwMode="auto">
          <a:xfrm>
            <a:off x="8482013" y="3463925"/>
            <a:ext cx="61912" cy="368300"/>
            <a:chOff x="1114" y="940"/>
            <a:chExt cx="21" cy="77"/>
          </a:xfrm>
        </p:grpSpPr>
        <p:sp>
          <p:nvSpPr>
            <p:cNvPr id="3116" name="Line 56"/>
            <p:cNvSpPr>
              <a:spLocks noChangeShapeType="1"/>
            </p:cNvSpPr>
            <p:nvPr/>
          </p:nvSpPr>
          <p:spPr bwMode="auto">
            <a:xfrm flipV="1">
              <a:off x="1135" y="940"/>
              <a:ext cx="0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" name="Line 57"/>
            <p:cNvSpPr>
              <a:spLocks noChangeShapeType="1"/>
            </p:cNvSpPr>
            <p:nvPr/>
          </p:nvSpPr>
          <p:spPr bwMode="auto">
            <a:xfrm flipH="1">
              <a:off x="1114" y="940"/>
              <a:ext cx="21" cy="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00" name="Line 58"/>
          <p:cNvSpPr>
            <a:spLocks noChangeShapeType="1"/>
          </p:cNvSpPr>
          <p:nvPr/>
        </p:nvSpPr>
        <p:spPr bwMode="auto">
          <a:xfrm flipV="1">
            <a:off x="1981200" y="3657600"/>
            <a:ext cx="1219200" cy="1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Line 59"/>
          <p:cNvSpPr>
            <a:spLocks noChangeShapeType="1"/>
          </p:cNvSpPr>
          <p:nvPr/>
        </p:nvSpPr>
        <p:spPr bwMode="auto">
          <a:xfrm flipV="1">
            <a:off x="5105400" y="3657600"/>
            <a:ext cx="1441450" cy="30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102" name="Picture 9" descr="orb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191000"/>
            <a:ext cx="4635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3" name="Picture 8" descr="orb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4038600"/>
            <a:ext cx="2476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4" name="Picture 63" descr="orb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038600"/>
            <a:ext cx="2476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5" name="Picture 64" descr="orb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4038600"/>
            <a:ext cx="2476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6" name="Picture 66" descr="orb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200" y="4114800"/>
            <a:ext cx="2476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7" name="Text Box 60"/>
          <p:cNvSpPr txBox="1">
            <a:spLocks noChangeArrowheads="1"/>
          </p:cNvSpPr>
          <p:nvPr/>
        </p:nvSpPr>
        <p:spPr bwMode="auto">
          <a:xfrm>
            <a:off x="0" y="2819400"/>
            <a:ext cx="1824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GB" b="1">
                <a:cs typeface="Arial" pitchFamily="34" charset="0"/>
              </a:rPr>
              <a:t>2s</a:t>
            </a:r>
            <a:r>
              <a:rPr lang="en-GB" b="1" baseline="30000">
                <a:cs typeface="Arial" pitchFamily="34" charset="0"/>
              </a:rPr>
              <a:t>2</a:t>
            </a:r>
            <a:r>
              <a:rPr lang="en-GB" b="1">
                <a:cs typeface="Arial" pitchFamily="34" charset="0"/>
              </a:rPr>
              <a:t>2p</a:t>
            </a:r>
            <a:r>
              <a:rPr lang="en-GB" b="1" baseline="30000">
                <a:cs typeface="Arial" pitchFamily="34" charset="0"/>
              </a:rPr>
              <a:t>2</a:t>
            </a:r>
            <a:endParaRPr lang="en-GB" b="1">
              <a:solidFill>
                <a:srgbClr val="CC3300"/>
              </a:solidFill>
              <a:cs typeface="Arial" pitchFamily="34" charset="0"/>
            </a:endParaRPr>
          </a:p>
        </p:txBody>
      </p:sp>
      <p:sp>
        <p:nvSpPr>
          <p:cNvPr id="3108" name="Text Box 61"/>
          <p:cNvSpPr txBox="1">
            <a:spLocks noChangeArrowheads="1"/>
          </p:cNvSpPr>
          <p:nvPr/>
        </p:nvSpPr>
        <p:spPr bwMode="auto">
          <a:xfrm>
            <a:off x="3581400" y="2743200"/>
            <a:ext cx="1824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GB" b="1">
                <a:cs typeface="Arial" pitchFamily="34" charset="0"/>
              </a:rPr>
              <a:t>2s</a:t>
            </a:r>
            <a:r>
              <a:rPr lang="en-GB" b="1" baseline="30000">
                <a:cs typeface="Arial" pitchFamily="34" charset="0"/>
              </a:rPr>
              <a:t>1</a:t>
            </a:r>
            <a:r>
              <a:rPr lang="en-GB" b="1">
                <a:cs typeface="Arial" pitchFamily="34" charset="0"/>
              </a:rPr>
              <a:t>2p</a:t>
            </a:r>
            <a:r>
              <a:rPr lang="en-GB" b="1" baseline="30000">
                <a:cs typeface="Arial" pitchFamily="34" charset="0"/>
              </a:rPr>
              <a:t>3</a:t>
            </a:r>
            <a:endParaRPr lang="en-GB" b="1">
              <a:solidFill>
                <a:srgbClr val="CC3300"/>
              </a:solidFill>
              <a:cs typeface="Arial" pitchFamily="34" charset="0"/>
            </a:endParaRPr>
          </a:p>
        </p:txBody>
      </p:sp>
      <p:sp>
        <p:nvSpPr>
          <p:cNvPr id="3109" name="Text Box 62"/>
          <p:cNvSpPr txBox="1">
            <a:spLocks noChangeArrowheads="1"/>
          </p:cNvSpPr>
          <p:nvPr/>
        </p:nvSpPr>
        <p:spPr bwMode="auto">
          <a:xfrm>
            <a:off x="6324600" y="2819400"/>
            <a:ext cx="1824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GB" b="1">
                <a:cs typeface="Arial" pitchFamily="34" charset="0"/>
              </a:rPr>
              <a:t> 2 x sp</a:t>
            </a:r>
            <a:endParaRPr lang="en-GB" b="1">
              <a:solidFill>
                <a:srgbClr val="CC3300"/>
              </a:solidFill>
              <a:cs typeface="Arial" pitchFamily="34" charset="0"/>
            </a:endParaRPr>
          </a:p>
        </p:txBody>
      </p:sp>
      <p:sp>
        <p:nvSpPr>
          <p:cNvPr id="3110" name="Text Box 65"/>
          <p:cNvSpPr txBox="1">
            <a:spLocks noChangeArrowheads="1"/>
          </p:cNvSpPr>
          <p:nvPr/>
        </p:nvSpPr>
        <p:spPr bwMode="auto">
          <a:xfrm>
            <a:off x="8305800" y="2819400"/>
            <a:ext cx="544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GB" b="1">
                <a:cs typeface="Arial" pitchFamily="34" charset="0"/>
              </a:rPr>
              <a:t>2p</a:t>
            </a:r>
            <a:endParaRPr lang="en-GB" b="1">
              <a:solidFill>
                <a:srgbClr val="CC3300"/>
              </a:solidFill>
              <a:cs typeface="Arial" pitchFamily="34" charset="0"/>
            </a:endParaRPr>
          </a:p>
        </p:txBody>
      </p:sp>
      <p:sp>
        <p:nvSpPr>
          <p:cNvPr id="248838" name="Text Box 6"/>
          <p:cNvSpPr txBox="1">
            <a:spLocks noChangeArrowheads="1"/>
          </p:cNvSpPr>
          <p:nvPr/>
        </p:nvSpPr>
        <p:spPr bwMode="auto">
          <a:xfrm>
            <a:off x="-152399" y="1143001"/>
            <a:ext cx="73913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HYBRIDISATION OF ORBITALS in ALKYNES</a:t>
            </a:r>
          </a:p>
        </p:txBody>
      </p:sp>
      <p:sp>
        <p:nvSpPr>
          <p:cNvPr id="3112" name="Rectangle 69"/>
          <p:cNvSpPr>
            <a:spLocks noChangeArrowheads="1"/>
          </p:cNvSpPr>
          <p:nvPr/>
        </p:nvSpPr>
        <p:spPr bwMode="auto">
          <a:xfrm>
            <a:off x="228600" y="1676400"/>
            <a:ext cx="7239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1">
              <a:spcBef>
                <a:spcPct val="50000"/>
              </a:spcBef>
            </a:pPr>
            <a:r>
              <a:rPr lang="en-GB" sz="2000" dirty="0">
                <a:latin typeface="Times New Roman"/>
                <a:cs typeface="Times New Roman"/>
              </a:rPr>
              <a:t>The electronic configuration of a carbon atom is </a:t>
            </a:r>
            <a:r>
              <a:rPr lang="en-GB" sz="2000" b="1" dirty="0">
                <a:solidFill>
                  <a:srgbClr val="CC3300"/>
                </a:solidFill>
                <a:latin typeface="Times New Roman"/>
                <a:cs typeface="Times New Roman"/>
              </a:rPr>
              <a:t>1s</a:t>
            </a:r>
            <a:r>
              <a:rPr lang="en-GB" sz="2000" b="1" baseline="30000" dirty="0">
                <a:solidFill>
                  <a:srgbClr val="CC3300"/>
                </a:solidFill>
                <a:latin typeface="Times New Roman"/>
                <a:cs typeface="Times New Roman"/>
              </a:rPr>
              <a:t>2</a:t>
            </a:r>
            <a:r>
              <a:rPr lang="en-GB" sz="2000" b="1" dirty="0">
                <a:solidFill>
                  <a:srgbClr val="CC3300"/>
                </a:solidFill>
                <a:latin typeface="Times New Roman"/>
                <a:cs typeface="Times New Roman"/>
              </a:rPr>
              <a:t>2s</a:t>
            </a:r>
            <a:r>
              <a:rPr lang="en-GB" sz="2000" b="1" baseline="30000" dirty="0">
                <a:solidFill>
                  <a:srgbClr val="CC3300"/>
                </a:solidFill>
                <a:latin typeface="Times New Roman"/>
                <a:cs typeface="Times New Roman"/>
              </a:rPr>
              <a:t>2</a:t>
            </a:r>
            <a:r>
              <a:rPr lang="en-GB" sz="2000" b="1" dirty="0">
                <a:solidFill>
                  <a:srgbClr val="CC3300"/>
                </a:solidFill>
                <a:latin typeface="Times New Roman"/>
                <a:cs typeface="Times New Roman"/>
              </a:rPr>
              <a:t>2p</a:t>
            </a:r>
            <a:r>
              <a:rPr lang="en-GB" sz="2000" b="1" baseline="30000" dirty="0">
                <a:solidFill>
                  <a:srgbClr val="CC3300"/>
                </a:solidFill>
                <a:latin typeface="Times New Roman"/>
                <a:cs typeface="Times New Roman"/>
              </a:rPr>
              <a:t>2</a:t>
            </a:r>
          </a:p>
          <a:p>
            <a:pPr rtl="1">
              <a:spcBef>
                <a:spcPct val="50000"/>
              </a:spcBef>
            </a:pPr>
            <a:endParaRPr lang="en-GB" sz="2000" b="1" dirty="0"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sp>
        <p:nvSpPr>
          <p:cNvPr id="3113" name="Rectangle 70"/>
          <p:cNvSpPr>
            <a:spLocks noChangeArrowheads="1"/>
          </p:cNvSpPr>
          <p:nvPr/>
        </p:nvSpPr>
        <p:spPr bwMode="auto">
          <a:xfrm>
            <a:off x="1981200" y="3200400"/>
            <a:ext cx="120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promotion</a:t>
            </a:r>
          </a:p>
        </p:txBody>
      </p:sp>
      <p:sp>
        <p:nvSpPr>
          <p:cNvPr id="3114" name="Rectangle 71"/>
          <p:cNvSpPr>
            <a:spLocks noChangeArrowheads="1"/>
          </p:cNvSpPr>
          <p:nvPr/>
        </p:nvSpPr>
        <p:spPr bwMode="auto">
          <a:xfrm>
            <a:off x="5105400" y="32766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hybridization</a:t>
            </a:r>
          </a:p>
        </p:txBody>
      </p:sp>
      <p:graphicFrame>
        <p:nvGraphicFramePr>
          <p:cNvPr id="3074" name="Object 7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37998078"/>
              </p:ext>
            </p:extLst>
          </p:nvPr>
        </p:nvGraphicFramePr>
        <p:xfrm>
          <a:off x="6805613" y="4038600"/>
          <a:ext cx="2682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CS ChemDraw Drawing" r:id="rId5" imgW="158761" imgH="497653" progId="ChemDraw.Document.6.0">
                  <p:embed/>
                </p:oleObj>
              </mc:Choice>
              <mc:Fallback>
                <p:oleObj name="CS ChemDraw Drawing" r:id="rId5" imgW="158761" imgH="497653" progId="ChemDraw.Document.6.0">
                  <p:embed/>
                  <p:pic>
                    <p:nvPicPr>
                      <p:cNvPr id="0" name="Picture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4038600"/>
                        <a:ext cx="2682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7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3766401"/>
              </p:ext>
            </p:extLst>
          </p:nvPr>
        </p:nvGraphicFramePr>
        <p:xfrm>
          <a:off x="7315200" y="4038600"/>
          <a:ext cx="2682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CS ChemDraw Drawing" r:id="rId7" imgW="158761" imgH="497653" progId="ChemDraw.Document.6.0">
                  <p:embed/>
                </p:oleObj>
              </mc:Choice>
              <mc:Fallback>
                <p:oleObj name="CS ChemDraw Drawing" r:id="rId7" imgW="158761" imgH="497653" progId="ChemDraw.Document.6.0">
                  <p:embed/>
                  <p:pic>
                    <p:nvPicPr>
                      <p:cNvPr id="0" name="Picture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038600"/>
                        <a:ext cx="2682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15" name="Picture 66" descr="orb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4114800"/>
            <a:ext cx="2476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68" descr="ksulogo2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70" name="Picture 69" descr="images.jpe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71" name="Straight Connector 7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ttp://www.citycollegiate.com/ethyne_orbita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09800"/>
            <a:ext cx="5486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" descr="http://www.citycollegiate.com/ethyne2.gif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895600" y="1524000"/>
            <a:ext cx="2551474" cy="457200"/>
          </a:xfrm>
          <a:noFill/>
        </p:spPr>
      </p:pic>
      <p:sp>
        <p:nvSpPr>
          <p:cNvPr id="17412" name="Slide Number Placeholder 4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A2FE1DCA-F3DC-4960-A9FA-38F7EE798633}" type="slidenum">
              <a:rPr lang="x-none" sz="1400">
                <a:cs typeface="Arial" pitchFamily="34" charset="0"/>
              </a:rPr>
              <a:pPr rtl="1"/>
              <a:t>7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5" name="Picture 4" descr="ksulogo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19509" y="838200"/>
            <a:ext cx="8763000" cy="4572000"/>
          </a:xfrm>
        </p:spPr>
        <p:txBody>
          <a:bodyPr>
            <a:noAutofit/>
          </a:bodyPr>
          <a:lstStyle/>
          <a:p>
            <a:pPr algn="ctr">
              <a:buFont typeface="Wingdings 2" pitchFamily="18" charset="2"/>
              <a:buNone/>
              <a:defRPr/>
            </a:pPr>
            <a:endParaRPr lang="en-US" sz="2400" b="1" u="sng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en-US" sz="24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Summary</a:t>
            </a:r>
            <a:r>
              <a:rPr lang="en-US" sz="24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u="sng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hybridization occurs when a C has 2 sigma bonds only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hybridized orbital has 50% s and 50% p character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2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hybrids point in opposite directions at 180</a:t>
            </a:r>
            <a:r>
              <a:rPr lang="en-US" sz="24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o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to each other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Each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sp</a:t>
            </a:r>
            <a:r>
              <a:rPr lang="en-US" sz="24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hybrid is involved in a(</a:t>
            </a:r>
            <a:r>
              <a:rPr lang="el-G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σ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)sigma bond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remaining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orbitals form the 2pi bonds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The triple bond is one (</a:t>
            </a:r>
            <a:r>
              <a:rPr lang="el-G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σ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)bond and two pi (∏) bonds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latin typeface="Times New Roman"/>
                <a:cs typeface="Times New Roman"/>
              </a:rPr>
              <a:t>  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dirty="0" smtClean="0">
              <a:latin typeface="Times New Roman"/>
              <a:cs typeface="Times New Roman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latin typeface="Times New Roman"/>
                <a:cs typeface="Times New Roman"/>
              </a:rPr>
              <a:t> </a:t>
            </a:r>
          </a:p>
          <a:p>
            <a:pPr>
              <a:defRPr/>
            </a:pPr>
            <a:endParaRPr lang="en-US" sz="2400" dirty="0" smtClean="0">
              <a:latin typeface="Times New Roman"/>
              <a:cs typeface="Times New Roman"/>
            </a:endParaRPr>
          </a:p>
        </p:txBody>
      </p:sp>
      <p:sp>
        <p:nvSpPr>
          <p:cNvPr id="18435" name="Slide Number Placeholder 4"/>
          <p:cNvSpPr txBox="1">
            <a:spLocks noGrp="1"/>
          </p:cNvSpPr>
          <p:nvPr/>
        </p:nvSpPr>
        <p:spPr bwMode="auto">
          <a:xfrm>
            <a:off x="457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B97685B7-ECF7-47E5-B5B4-1CE280A195CE}" type="slidenum">
              <a:rPr lang="x-none" sz="1400">
                <a:cs typeface="Arial" pitchFamily="34" charset="0"/>
              </a:rPr>
              <a:pPr rtl="1"/>
              <a:t>8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4" name="Picture 3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3"/>
          <p:cNvSpPr>
            <a:spLocks noGrp="1" noChangeArrowheads="1"/>
          </p:cNvSpPr>
          <p:nvPr>
            <p:ph idx="4294967295"/>
          </p:nvPr>
        </p:nvSpPr>
        <p:spPr>
          <a:xfrm>
            <a:off x="0" y="1285875"/>
            <a:ext cx="9144000" cy="6486525"/>
          </a:xfrm>
        </p:spPr>
        <p:txBody>
          <a:bodyPr>
            <a:spAutoFit/>
          </a:bodyPr>
          <a:lstStyle/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Find the longest chain containing both atoms of the triple bond; this gives the root name. 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Add the ending </a:t>
            </a:r>
            <a:r>
              <a:rPr lang="en-US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–</a:t>
            </a:r>
            <a:r>
              <a:rPr lang="en-US" sz="20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yne</a:t>
            </a:r>
            <a:r>
              <a:rPr lang="en-US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to the root name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Number the chain, starting at the end closest to the triple bond. 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Give branches or other substituents names and  numbers to locate their positions.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Indicate the number of identical groups by prefixes di, tri, tetra, etc.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Place the position numbers and names of the substituent  groups in alphabetical order, before the root name. In alphabetizing ignore prefixes like </a:t>
            </a:r>
            <a:r>
              <a:rPr lang="en-US" sz="2000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tert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., di, tri, etc. but include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iso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and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cyclo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Double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and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triple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 bonds are considered to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have equal priority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: thus in a molecule with both a double and triple bond, whichever is close to the end of the chain determines the direction of numbering.</a:t>
            </a:r>
          </a:p>
          <a:p>
            <a:pPr marL="223838" indent="-223838" algn="just">
              <a:buFont typeface="Wingdings" pitchFamily="2" charset="2"/>
              <a:buNone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	In case where double and triple bonds would have the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same position number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, the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double bond takes the lower number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.</a:t>
            </a:r>
          </a:p>
          <a:p>
            <a:pPr marL="223838" indent="-223838" algn="just">
              <a:buFont typeface="Wingdings" pitchFamily="2" charset="2"/>
              <a:buChar char="Ø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In writing the final name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‘’</a:t>
            </a:r>
            <a:r>
              <a:rPr lang="en-US" sz="2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ene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’’ comes before ‘’</a:t>
            </a:r>
            <a:r>
              <a:rPr lang="en-US" sz="2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yne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’’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  <a:sym typeface="Symbol" pitchFamily="18" charset="2"/>
              </a:rPr>
              <a:t> regardless which takes the lower number (i.e. alphabetical order).</a:t>
            </a:r>
          </a:p>
          <a:p>
            <a:pPr marL="223838" indent="-223838">
              <a:buFont typeface="Wingdings" pitchFamily="2" charset="2"/>
              <a:buChar char="Ø"/>
              <a:defRPr/>
            </a:pP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  <a:sym typeface="Symbol" pitchFamily="18" charset="2"/>
            </a:endParaRPr>
          </a:p>
          <a:p>
            <a:pPr marL="223838" indent="-223838">
              <a:buFont typeface="Wingdings" pitchFamily="2" charset="2"/>
              <a:buNone/>
              <a:defRPr/>
            </a:pPr>
            <a:endParaRPr lang="en-US" sz="2000" dirty="0" smtClean="0">
              <a:latin typeface="Times New Roman"/>
              <a:cs typeface="Times New Roman"/>
              <a:sym typeface="Symbol" pitchFamily="18" charset="2"/>
            </a:endParaRPr>
          </a:p>
        </p:txBody>
      </p:sp>
      <p:sp>
        <p:nvSpPr>
          <p:cNvPr id="9220" name="Text Box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0"/>
            <a:ext cx="6019800" cy="461665"/>
          </a:xfrm>
        </p:spPr>
        <p:txBody>
          <a:bodyPr wrap="square" lIns="91440" rIns="91440" bIns="45720" anchor="ctr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Times New Roman"/>
              </a:rPr>
              <a:t>IUPAC Nomenclature of Alkynes</a:t>
            </a:r>
          </a:p>
        </p:txBody>
      </p:sp>
      <p:sp>
        <p:nvSpPr>
          <p:cNvPr id="19460" name="Slide Number Placeholder 4"/>
          <p:cNvSpPr txBox="1">
            <a:spLocks noGrp="1"/>
          </p:cNvSpPr>
          <p:nvPr/>
        </p:nvSpPr>
        <p:spPr bwMode="auto">
          <a:xfrm>
            <a:off x="457200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fld id="{21751656-8B83-4F75-BD6F-2B3352D75DE2}" type="slidenum">
              <a:rPr lang="x-none" sz="1400">
                <a:cs typeface="Arial" pitchFamily="34" charset="0"/>
              </a:rPr>
              <a:pPr rtl="1"/>
              <a:t>9</a:t>
            </a:fld>
            <a:endParaRPr lang="en-US" sz="1400">
              <a:cs typeface="Arial" pitchFamily="34" charset="0"/>
            </a:endParaRPr>
          </a:p>
        </p:txBody>
      </p:sp>
      <p:pic>
        <p:nvPicPr>
          <p:cNvPr id="5" name="Picture 4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38200" cy="8382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1" y="0"/>
            <a:ext cx="1066800" cy="100172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457200"/>
            <a:ext cx="979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kern="10" dirty="0">
                <a:latin typeface="Times New Roman"/>
                <a:cs typeface="Times New Roman"/>
              </a:rPr>
              <a:t>Alkynes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FAB1203296D4449767B80894F03CD5" ma:contentTypeVersion="1" ma:contentTypeDescription="Create a new document." ma:contentTypeScope="" ma:versionID="427e09506087ea3f815945c6d858dee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BDBA0D-2E48-4F9D-8293-84A1BBB391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1BF6C3-AAD5-4B6D-BCA2-D29DDDD9461D}">
  <ds:schemaRefs>
    <ds:schemaRef ds:uri="http://schemas.microsoft.com/office/2006/metadata/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314A840-C1DC-4FA5-B5B2-DDDA433F75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1318</TotalTime>
  <Words>911</Words>
  <Application>Microsoft Office PowerPoint</Application>
  <PresentationFormat>عرض على الشاشة (3:4)‏</PresentationFormat>
  <Paragraphs>169</Paragraphs>
  <Slides>22</Slides>
  <Notes>1</Notes>
  <HiddenSlides>0</HiddenSlides>
  <MMClips>0</MMClips>
  <ScaleCrop>false</ScaleCrop>
  <HeadingPairs>
    <vt:vector size="6" baseType="variant">
      <vt:variant>
        <vt:lpstr>نسق</vt:lpstr>
      </vt:variant>
      <vt:variant>
        <vt:i4>2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22</vt:i4>
      </vt:variant>
    </vt:vector>
  </HeadingPairs>
  <TitlesOfParts>
    <vt:vector size="26" baseType="lpstr">
      <vt:lpstr>Office Theme</vt:lpstr>
      <vt:lpstr>Executive</vt:lpstr>
      <vt:lpstr>ChemSketch</vt:lpstr>
      <vt:lpstr>CS ChemDraw Drawing</vt:lpstr>
      <vt:lpstr>عرض تقديمي في PowerPoint</vt:lpstr>
      <vt:lpstr>Learning Objectives</vt:lpstr>
      <vt:lpstr>Alkynes: Molecular And Structural Formulae </vt:lpstr>
      <vt:lpstr>sp Hybridization Of Alkynes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IUPAC Nomenclature of Alkynes</vt:lpstr>
      <vt:lpstr>Examples IUPAC Names Of Alkynes</vt:lpstr>
      <vt:lpstr>Common  Nomenclature Of Alkynes</vt:lpstr>
      <vt:lpstr>Exercise </vt:lpstr>
      <vt:lpstr>Physical Properties</vt:lpstr>
      <vt:lpstr>Preparation of alkynes</vt:lpstr>
      <vt:lpstr>عرض تقديمي في PowerPoint</vt:lpstr>
      <vt:lpstr>عرض تقديمي في PowerPoint</vt:lpstr>
      <vt:lpstr>Reactions of alkynes</vt:lpstr>
      <vt:lpstr>2. Addition of halogen  (Halogenation)</vt:lpstr>
      <vt:lpstr>عرض تقديمي في PowerPoint</vt:lpstr>
      <vt:lpstr>عرض تقديمي في PowerPoint</vt:lpstr>
      <vt:lpstr>عرض تقديمي في PowerPoint</vt:lpstr>
      <vt:lpstr>Thank You for your kind attention !</vt:lpstr>
    </vt:vector>
  </TitlesOfParts>
  <Company>IITM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HYBRIDIZATION AND GEOMETRY OF MOLECULES</dc:title>
  <dc:creator>NCCR</dc:creator>
  <cp:lastModifiedBy>TOSHIBA</cp:lastModifiedBy>
  <cp:revision>128</cp:revision>
  <dcterms:created xsi:type="dcterms:W3CDTF">2010-04-19T13:16:56Z</dcterms:created>
  <dcterms:modified xsi:type="dcterms:W3CDTF">2016-01-07T19:57:36Z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0x0101002EFAB1203296D4449767B80894F03CD5</vt:lpwstr>
  </property>
</Properties>
</file>