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327" r:id="rId2"/>
    <p:sldId id="328" r:id="rId3"/>
    <p:sldId id="329" r:id="rId4"/>
    <p:sldId id="256" r:id="rId5"/>
    <p:sldId id="257" r:id="rId6"/>
    <p:sldId id="258" r:id="rId7"/>
    <p:sldId id="259" r:id="rId8"/>
    <p:sldId id="260" r:id="rId9"/>
    <p:sldId id="261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1" r:id="rId21"/>
    <p:sldId id="342" r:id="rId22"/>
    <p:sldId id="343" r:id="rId23"/>
    <p:sldId id="344" r:id="rId24"/>
    <p:sldId id="345" r:id="rId25"/>
    <p:sldId id="346" r:id="rId26"/>
    <p:sldId id="347" r:id="rId27"/>
    <p:sldId id="348" r:id="rId28"/>
    <p:sldId id="349" r:id="rId29"/>
    <p:sldId id="350" r:id="rId30"/>
    <p:sldId id="351" r:id="rId31"/>
    <p:sldId id="262" r:id="rId32"/>
    <p:sldId id="263" r:id="rId33"/>
    <p:sldId id="353" r:id="rId34"/>
    <p:sldId id="264" r:id="rId35"/>
    <p:sldId id="265" r:id="rId36"/>
    <p:sldId id="266" r:id="rId37"/>
    <p:sldId id="267" r:id="rId38"/>
    <p:sldId id="354" r:id="rId39"/>
    <p:sldId id="268" r:id="rId40"/>
    <p:sldId id="273" r:id="rId41"/>
    <p:sldId id="355" r:id="rId42"/>
    <p:sldId id="356" r:id="rId43"/>
    <p:sldId id="357" r:id="rId44"/>
    <p:sldId id="358" r:id="rId45"/>
    <p:sldId id="359" r:id="rId46"/>
    <p:sldId id="360" r:id="rId47"/>
    <p:sldId id="361" r:id="rId48"/>
    <p:sldId id="362" r:id="rId49"/>
    <p:sldId id="363" r:id="rId50"/>
    <p:sldId id="364" r:id="rId51"/>
    <p:sldId id="365" r:id="rId52"/>
    <p:sldId id="366" r:id="rId53"/>
    <p:sldId id="367" r:id="rId54"/>
    <p:sldId id="368" r:id="rId55"/>
    <p:sldId id="369" r:id="rId56"/>
    <p:sldId id="330" r:id="rId5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9">
            <a:extLst>
              <a:ext uri="{FF2B5EF4-FFF2-40B4-BE49-F238E27FC236}">
                <a16:creationId xmlns:a16="http://schemas.microsoft.com/office/drawing/2014/main" id="{54763F7F-7E5F-8E02-B9C5-9973D3ADA7CA}"/>
              </a:ext>
            </a:extLst>
          </p:cNvPr>
          <p:cNvSpPr/>
          <p:nvPr/>
        </p:nvSpPr>
        <p:spPr>
          <a:xfrm>
            <a:off x="1045029" y="1619795"/>
            <a:ext cx="9692640" cy="28738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dirty="0"/>
              <a:t>السلام عليكم ورحمة الله وبركاته </a:t>
            </a:r>
          </a:p>
          <a:p>
            <a:pPr algn="ctr"/>
            <a:r>
              <a:rPr lang="ar-SA" sz="5400" dirty="0">
                <a:solidFill>
                  <a:srgbClr val="0070C0"/>
                </a:solidFill>
              </a:rPr>
              <a:t>أهلا وسهلا بكم طالباتي العزيزات</a:t>
            </a:r>
            <a:r>
              <a:rPr lang="en-US" sz="5400" dirty="0">
                <a:solidFill>
                  <a:srgbClr val="0070C0"/>
                </a:solidFill>
              </a:rPr>
              <a:t>  </a:t>
            </a:r>
          </a:p>
          <a:p>
            <a:pPr algn="ctr"/>
            <a:r>
              <a:rPr lang="ar-SA" sz="5400" dirty="0">
                <a:solidFill>
                  <a:srgbClr val="0070C0"/>
                </a:solidFill>
              </a:rPr>
              <a:t>الأستاذة : خلود العتيبي </a:t>
            </a:r>
            <a:endParaRPr lang="en-US" sz="5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857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عدد مراتب الدين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 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2428" y="249151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 خمسة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2428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ثلاثة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4820764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ستة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6825" y="3734678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32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أعظم أركان الإسلام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 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2428" y="249151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الصوم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2428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الشهادتان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4820764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الزكاة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6825" y="3734678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522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مفتاح الدخول إلى الإسلام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 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2428" y="249151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الصوم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2428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الشهادتان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4820764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الصلاة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6825" y="3734678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28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حكم صوم رمضان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2428" y="249151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سنة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2428" y="373467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واجب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4820764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مب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اح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6825" y="3734678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65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يجب الحج في العمر </a:t>
            </a:r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2428" y="249151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مرتين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2428" y="373467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مرة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4820764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ثلاث مرات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6825" y="3734678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383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7108" y="382745"/>
            <a:ext cx="8483756" cy="1474190"/>
          </a:xfrm>
        </p:spPr>
        <p:txBody>
          <a:bodyPr>
            <a:normAutofit fontScale="90000"/>
          </a:bodyPr>
          <a:lstStyle/>
          <a:p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أن تعبد الله كأننا نراه فإن لم تكن تراه فإنه يرانا هو 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2428" y="249151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الإسلام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2428" y="373467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الإحسان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4820764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الإيمان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6825" y="3734678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956" y="415856"/>
            <a:ext cx="9510698" cy="2008763"/>
          </a:xfrm>
        </p:spPr>
        <p:txBody>
          <a:bodyPr>
            <a:normAutofit fontScale="90000"/>
          </a:bodyPr>
          <a:lstStyle/>
          <a:p>
            <a:r>
              <a:rPr lang="ar-SA" sz="5400" b="1" dirty="0" err="1">
                <a:solidFill>
                  <a:schemeClr val="tx1"/>
                </a:solidFill>
                <a:latin typeface="hafs"/>
              </a:rPr>
              <a:t>هوشهادة</a:t>
            </a:r>
            <a:r>
              <a:rPr lang="ar-SA" sz="5400" b="1" dirty="0">
                <a:solidFill>
                  <a:schemeClr val="tx1"/>
                </a:solidFill>
                <a:latin typeface="hafs"/>
              </a:rPr>
              <a:t> أن </a:t>
            </a:r>
            <a:r>
              <a:rPr lang="ar-SA" sz="5400" b="1" dirty="0" err="1">
                <a:solidFill>
                  <a:schemeClr val="tx1"/>
                </a:solidFill>
                <a:latin typeface="hafs"/>
              </a:rPr>
              <a:t>لاإله</a:t>
            </a:r>
            <a:r>
              <a:rPr lang="ar-SA" sz="5400" b="1" dirty="0">
                <a:solidFill>
                  <a:schemeClr val="tx1"/>
                </a:solidFill>
                <a:latin typeface="hafs"/>
              </a:rPr>
              <a:t> إلا الله وأن محمد رسول الله واقام الصلاة وإيتاء الزكاة وصوم رمضان وحج البيت هو </a:t>
            </a:r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الإسلام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3418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الإحسان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5608555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الإيمان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7793" y="3200424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152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956" y="415856"/>
            <a:ext cx="9510698" cy="2008763"/>
          </a:xfrm>
        </p:spPr>
        <p:txBody>
          <a:bodyPr>
            <a:normAutofit/>
          </a:bodyPr>
          <a:lstStyle/>
          <a:p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طاعة الرسول صلى الله عليه وسلم فيما أمر به مثل 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16877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المحافظة على الصلاة في وقتها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3418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اخباره عن نعيم اهل الجنة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5608555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الابتعاد عن السرقة والكذب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7793" y="3200424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2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956" y="415856"/>
            <a:ext cx="9510698" cy="2008763"/>
          </a:xfrm>
        </p:spPr>
        <p:txBody>
          <a:bodyPr>
            <a:normAutofit/>
          </a:bodyPr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تصديق</a:t>
            </a:r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 الرسول صلى الله عليه وسلم فيما </a:t>
            </a:r>
            <a:r>
              <a:rPr lang="ar-SA" sz="5400" b="1" dirty="0">
                <a:solidFill>
                  <a:schemeClr val="tx1"/>
                </a:solidFill>
                <a:latin typeface="hafs"/>
              </a:rPr>
              <a:t>أخبر </a:t>
            </a:r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 به مثل 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16877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المحافظة على الصلاة في وقتها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3418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اخباره عن نعيم اهل الجنة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5608555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الابتعاد عن السرقة والكذب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132" y="4429213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10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956" y="415856"/>
            <a:ext cx="9510698" cy="2008763"/>
          </a:xfrm>
        </p:spPr>
        <p:txBody>
          <a:bodyPr>
            <a:normAutofit/>
          </a:bodyPr>
          <a:lstStyle/>
          <a:p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اجتناب </a:t>
            </a:r>
            <a:r>
              <a:rPr lang="ar-SA" sz="5400" b="1" i="0" dirty="0" err="1">
                <a:solidFill>
                  <a:schemeClr val="tx1"/>
                </a:solidFill>
                <a:effectLst/>
                <a:latin typeface="hafs"/>
              </a:rPr>
              <a:t>مانهى</a:t>
            </a:r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 الرسول صلى الله عليه وسلم </a:t>
            </a:r>
            <a:r>
              <a:rPr lang="ar-SA" sz="5400" b="1" dirty="0">
                <a:solidFill>
                  <a:schemeClr val="tx1"/>
                </a:solidFill>
                <a:latin typeface="hafs"/>
              </a:rPr>
              <a:t>عنه</a:t>
            </a:r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 مثل 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16877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المحافظة على الصلاة في وقتها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3418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اخباره عن نعيم اهل الجنة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5608555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الابتعاد عن السرقة والكذب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3877" y="5723998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80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قوانين صفيه ممغنطة تصميم بسيط">
            <a:extLst>
              <a:ext uri="{FF2B5EF4-FFF2-40B4-BE49-F238E27FC236}">
                <a16:creationId xmlns:a16="http://schemas.microsoft.com/office/drawing/2014/main" id="{6D2CEE45-312E-275F-6E88-2FD783393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14" y="0"/>
            <a:ext cx="10450286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682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956" y="415856"/>
            <a:ext cx="9510698" cy="2008763"/>
          </a:xfrm>
        </p:spPr>
        <p:txBody>
          <a:bodyPr>
            <a:normAutofit/>
          </a:bodyPr>
          <a:lstStyle/>
          <a:p>
            <a:r>
              <a:rPr lang="ar-SA" sz="5400" b="1" dirty="0" err="1">
                <a:solidFill>
                  <a:schemeClr val="tx1"/>
                </a:solidFill>
                <a:latin typeface="hafs"/>
              </a:rPr>
              <a:t>لامعبود</a:t>
            </a:r>
            <a:r>
              <a:rPr lang="ar-SA" sz="5400" b="1" dirty="0">
                <a:solidFill>
                  <a:schemeClr val="tx1"/>
                </a:solidFill>
                <a:latin typeface="hafs"/>
              </a:rPr>
              <a:t> يستحق العبادة إلا الله معنى </a:t>
            </a:r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الإيمان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3418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شهادة أن محمد رسول الله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5608555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لاإله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إلا الله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3877" y="5723998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693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956" y="415856"/>
            <a:ext cx="9510698" cy="2008763"/>
          </a:xfrm>
        </p:spPr>
        <p:txBody>
          <a:bodyPr>
            <a:normAutofit/>
          </a:bodyPr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عدد الصلوات المفروضة </a:t>
            </a:r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خمس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3418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ست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5608555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سبع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132" y="3249872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11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956" y="415856"/>
            <a:ext cx="9510698" cy="2008763"/>
          </a:xfrm>
        </p:spPr>
        <p:txBody>
          <a:bodyPr>
            <a:normAutofit/>
          </a:bodyPr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عدد ركعات صلاة الفجر </a:t>
            </a:r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ركعتان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3418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ثلاث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5608555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أربع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132" y="3249872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35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956" y="359586"/>
            <a:ext cx="9510698" cy="2008763"/>
          </a:xfrm>
        </p:spPr>
        <p:txBody>
          <a:bodyPr>
            <a:normAutofit/>
          </a:bodyPr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معنى إيتاء الزكاة  </a:t>
            </a:r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13132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إخراج جزء محدد من المال وإعطاؤه للمحتاجين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3418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إخراج كل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مااملك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من المال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5608555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عدم إخراج أي أموال أملكها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132" y="3249872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56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956" y="359586"/>
            <a:ext cx="9510698" cy="2008763"/>
          </a:xfrm>
        </p:spPr>
        <p:txBody>
          <a:bodyPr>
            <a:normAutofit/>
          </a:bodyPr>
          <a:lstStyle/>
          <a:p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أن تؤمن بالله وملائكته وكت</a:t>
            </a:r>
            <a:r>
              <a:rPr lang="ar-SA" sz="5400" b="1" dirty="0">
                <a:solidFill>
                  <a:schemeClr val="tx1"/>
                </a:solidFill>
                <a:latin typeface="hafs"/>
              </a:rPr>
              <a:t>به ورسله واليوم الآخر والقدر خيره وشره هو</a:t>
            </a:r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13132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الإيمان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3418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الإسلام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5608555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الإحسان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132" y="3249872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1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956" y="301334"/>
            <a:ext cx="9510698" cy="2008763"/>
          </a:xfrm>
        </p:spPr>
        <p:txBody>
          <a:bodyPr>
            <a:normAutofit/>
          </a:bodyPr>
          <a:lstStyle/>
          <a:p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معنى إقامة الصلاة 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13132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أداء الصلوات المفروضة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3418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طاعة الله فيما أمر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5608555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عمل عمره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132" y="3249872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46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956" y="301334"/>
            <a:ext cx="9510698" cy="2008763"/>
          </a:xfrm>
        </p:spPr>
        <p:txBody>
          <a:bodyPr>
            <a:normAutofit/>
          </a:bodyPr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الدليل على شهادة أن </a:t>
            </a:r>
            <a:r>
              <a:rPr lang="ar-SA" sz="5400" b="1" dirty="0" err="1">
                <a:solidFill>
                  <a:schemeClr val="tx1"/>
                </a:solidFill>
                <a:latin typeface="hafs"/>
              </a:rPr>
              <a:t>لاإله</a:t>
            </a:r>
            <a:r>
              <a:rPr lang="ar-SA" sz="5400" b="1" dirty="0">
                <a:solidFill>
                  <a:schemeClr val="tx1"/>
                </a:solidFill>
                <a:latin typeface="hafs"/>
              </a:rPr>
              <a:t> إلا الله </a:t>
            </a:r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 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13132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(فاعلم أنه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لاإله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إلا هو )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3418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الله أكبر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5608555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( مالك يوم الدين )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132" y="3249872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220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956" y="301334"/>
            <a:ext cx="9510698" cy="2008763"/>
          </a:xfrm>
        </p:spPr>
        <p:txBody>
          <a:bodyPr>
            <a:normAutofit/>
          </a:bodyPr>
          <a:lstStyle/>
          <a:p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الدليل على وجوب الزكاة  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13132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(وأقيموا الصلاة وآتوا الزكاة )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3418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( الرحمن علم القرآن )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5608555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( إياك نعبد )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132" y="3249872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5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956" y="245064"/>
            <a:ext cx="9510698" cy="2008763"/>
          </a:xfrm>
        </p:spPr>
        <p:txBody>
          <a:bodyPr>
            <a:normAutofit/>
          </a:bodyPr>
          <a:lstStyle/>
          <a:p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الركن الرابع من أركان الصلاة  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13132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صوم رمضان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3418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الحج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5552284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الزكاة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132" y="3249872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10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956" y="245064"/>
            <a:ext cx="9510698" cy="2008763"/>
          </a:xfrm>
        </p:spPr>
        <p:txBody>
          <a:bodyPr>
            <a:normAutofit fontScale="90000"/>
          </a:bodyPr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ترك الطعام والشراب وغيرهما من المفطرات من طلوع الفجر إلى غروب الشمس تقربا إلى الله</a:t>
            </a:r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 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13132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الصوم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3418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السحور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5552284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الإفطار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132" y="3249872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76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FEB2AC7C-9148-C0DC-3A51-82FDC1507947}"/>
              </a:ext>
            </a:extLst>
          </p:cNvPr>
          <p:cNvSpPr/>
          <p:nvPr/>
        </p:nvSpPr>
        <p:spPr>
          <a:xfrm>
            <a:off x="1336431" y="1045029"/>
            <a:ext cx="8325729" cy="36817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7200" dirty="0">
                <a:solidFill>
                  <a:srgbClr val="0070C0"/>
                </a:solidFill>
              </a:rPr>
              <a:t>موضوع الدرس </a:t>
            </a:r>
            <a:r>
              <a:rPr lang="ar-SA" sz="7200" dirty="0"/>
              <a:t>:  مراجعة   </a:t>
            </a:r>
          </a:p>
        </p:txBody>
      </p:sp>
    </p:spTree>
    <p:extLst>
      <p:ext uri="{BB962C8B-B14F-4D97-AF65-F5344CB8AC3E}">
        <p14:creationId xmlns:p14="http://schemas.microsoft.com/office/powerpoint/2010/main" val="10902033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956" y="245064"/>
            <a:ext cx="9510698" cy="2008763"/>
          </a:xfrm>
        </p:spPr>
        <p:txBody>
          <a:bodyPr>
            <a:normAutofit/>
          </a:bodyPr>
          <a:lstStyle/>
          <a:p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التوجه إلى مكة المكرمة في أشهر الحج لأداء المناسك تقربا إلى الله 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13132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حج بيت الله الحرام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3418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أداء العمرة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5552284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النسك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132" y="3249872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36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9311" y="225083"/>
            <a:ext cx="8739045" cy="1885377"/>
          </a:xfrm>
        </p:spPr>
        <p:txBody>
          <a:bodyPr>
            <a:normAutofit/>
          </a:bodyPr>
          <a:lstStyle/>
          <a:p>
            <a:r>
              <a:rPr lang="ar-SA" sz="4800" dirty="0"/>
              <a:t>دعاء الدخول للخلاء هو  .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86015" y="288261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اللهم إني أعوذ بك من الخبث والخبائث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55139" y="413715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سبحان الله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24264" y="532523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غفرانك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9B2DECE-FF8F-382D-BAE1-87814B0D1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1843" y="289756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97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26475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800" dirty="0"/>
              <a:t>حكم قضاء الحاجة في طريق الناس وتحت شجرة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7" y="229297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جائز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0177" y="34459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مكروه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50177" y="477665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محرم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F056AB6-8101-E2B7-8413-293A9A8FF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1" y="486798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99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26475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800" dirty="0"/>
              <a:t>حكم قضاء الحاجة في الماء الذي </a:t>
            </a:r>
            <a:r>
              <a:rPr lang="ar-SA" sz="4800" dirty="0" err="1"/>
              <a:t>لايجري</a:t>
            </a:r>
            <a:r>
              <a:rPr lang="ar-SA" sz="4800" dirty="0"/>
              <a:t> والظل النافع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7" y="229297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جائز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0177" y="34459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مكروه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50177" y="477665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محرم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F056AB6-8101-E2B7-8413-293A9A8FF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1" y="486798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39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363585"/>
            <a:ext cx="9588137" cy="1564006"/>
          </a:xfrm>
        </p:spPr>
        <p:txBody>
          <a:bodyPr>
            <a:norm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من الأشياء التي </a:t>
            </a:r>
            <a:r>
              <a:rPr lang="ar-SA" sz="4000" b="1" dirty="0" err="1">
                <a:solidFill>
                  <a:schemeClr val="tx1"/>
                </a:solidFill>
                <a:latin typeface="hafs"/>
              </a:rPr>
              <a:t>لايجوز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دخول الخلاء بها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67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مصحف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71254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ساعة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09503" y="483965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قلم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562E681-C0EF-5810-70A4-53D0D5B6B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7383" y="253982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47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6769" y="355584"/>
            <a:ext cx="8658598" cy="1463852"/>
          </a:xfrm>
        </p:spPr>
        <p:txBody>
          <a:bodyPr>
            <a:normAutofit fontScale="90000"/>
          </a:bodyPr>
          <a:lstStyle/>
          <a:p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غسل مخرج البول والغائط بالماء حتى تزول النجاسة يسمى هذا العمل .</a:t>
            </a:r>
            <a:endParaRPr lang="ar-SA" sz="5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5932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استجمار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2151" y="38274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استنجاء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0400" y="539213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تيمم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7C5B9E1-2417-1419-435E-3D1449ED8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082" y="382746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30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628" y="31406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دعاء الخروج من الخلاء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514995" y="236322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توكلت على الله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514995" y="35720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بسم الله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514995" y="4844117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غفرانك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5473EDA-9350-4872-43E2-5C5F3FD19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7713" y="4935454"/>
            <a:ext cx="581285" cy="58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30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362" y="256446"/>
            <a:ext cx="9900775" cy="1302363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مسح مخرج البول والغائط بالمناديل حتى تزول النجاسة يسمى هذا العمل  .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5515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استجمار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33555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تيمم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51594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اس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تنجاء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CBF9187-4CA4-435D-061D-79E69917F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4025" y="221845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373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362" y="256446"/>
            <a:ext cx="9900775" cy="1302363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غسل أعضاء الوضوء بالماء  .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5515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الوضوء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33555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تيمم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51594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اس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تنجاء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CBF9187-4CA4-435D-061D-79E69917F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4025" y="221845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15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4" y="382745"/>
            <a:ext cx="7729728" cy="1188720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الأشياء التي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لايجوز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التنظف بها هي .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2782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المناديل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7048" y="339206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الورق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5297" y="471257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ورق فيه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ذكر الله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CECF20B-7489-AA31-321D-A516EB60C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3716" y="4759078"/>
            <a:ext cx="363456" cy="67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77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id="{E5FE4CA1-9B19-1AAE-4BF1-A9E339D05A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9166" y="702155"/>
            <a:ext cx="9324702" cy="2459055"/>
          </a:xfrm>
        </p:spPr>
        <p:txBody>
          <a:bodyPr>
            <a:normAutofit/>
          </a:bodyPr>
          <a:lstStyle/>
          <a:p>
            <a:r>
              <a:rPr lang="ar-SA" sz="6600" dirty="0"/>
              <a:t>من خلال إستراتيجية إصابة الهدف صوبي الإجابة الصحيــحة ؟</a:t>
            </a:r>
          </a:p>
        </p:txBody>
      </p:sp>
      <p:pic>
        <p:nvPicPr>
          <p:cNvPr id="5" name="عنصر نائب للمحتوى 6">
            <a:extLst>
              <a:ext uri="{FF2B5EF4-FFF2-40B4-BE49-F238E27FC236}">
                <a16:creationId xmlns:a16="http://schemas.microsoft.com/office/drawing/2014/main" id="{7557B37B-121C-48DB-43DE-A8D8BDE3D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14" y="2122720"/>
            <a:ext cx="1626325" cy="162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339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8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استقبال القبلة واستدبارها في الصحراء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215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 1/   جائز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41407" y="4879636"/>
            <a:ext cx="6092945" cy="999934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 3/  محرم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A7C75-4CCA-1C1B-3A45-2D68B0E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5135663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B273E63-31B6-F4C0-2977-D0845BD002B5}"/>
              </a:ext>
            </a:extLst>
          </p:cNvPr>
          <p:cNvSpPr/>
          <p:nvPr/>
        </p:nvSpPr>
        <p:spPr>
          <a:xfrm>
            <a:off x="2957648" y="3640894"/>
            <a:ext cx="6276704" cy="707885"/>
          </a:xfrm>
          <a:prstGeom prst="roundRect">
            <a:avLst>
              <a:gd name="adj" fmla="val 1875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2/   </a:t>
            </a:r>
            <a:r>
              <a:rPr lang="ar-SA" sz="2800" b="1" dirty="0">
                <a:latin typeface="hafs"/>
              </a:rPr>
              <a:t>مكروه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7496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8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النجاسات هي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215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 1/   </a:t>
            </a:r>
            <a:r>
              <a:rPr lang="ar-SA" sz="2800" b="1" dirty="0">
                <a:latin typeface="hafs"/>
              </a:rPr>
              <a:t>البول والغائط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41407" y="4879636"/>
            <a:ext cx="6092945" cy="999934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 3/  </a:t>
            </a:r>
            <a:r>
              <a:rPr lang="ar-SA" sz="2800" b="1" dirty="0">
                <a:latin typeface="hafs"/>
              </a:rPr>
              <a:t>البول فقط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A7C75-4CCA-1C1B-3A45-2D68B0E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2826" y="2528752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B273E63-31B6-F4C0-2977-D0845BD002B5}"/>
              </a:ext>
            </a:extLst>
          </p:cNvPr>
          <p:cNvSpPr/>
          <p:nvPr/>
        </p:nvSpPr>
        <p:spPr>
          <a:xfrm>
            <a:off x="2957648" y="3640894"/>
            <a:ext cx="6276704" cy="707885"/>
          </a:xfrm>
          <a:prstGeom prst="roundRect">
            <a:avLst>
              <a:gd name="adj" fmla="val 1875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2/   الغائط فقط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58139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8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قال تعالى ( وثيابك فطهر ) تدل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الاية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على إزالة النجاسة عن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215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 1/   مكان الصلاة</a:t>
            </a:r>
            <a:r>
              <a:rPr lang="ar-SA" sz="2800" b="1" dirty="0">
                <a:latin typeface="hafs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41407" y="4879636"/>
            <a:ext cx="6092945" cy="999934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 3/  </a:t>
            </a:r>
            <a:r>
              <a:rPr lang="ar-SA" sz="2800" b="1" dirty="0">
                <a:latin typeface="hafs"/>
              </a:rPr>
              <a:t>الثياب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A7C75-4CCA-1C1B-3A45-2D68B0E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5135663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B273E63-31B6-F4C0-2977-D0845BD002B5}"/>
              </a:ext>
            </a:extLst>
          </p:cNvPr>
          <p:cNvSpPr/>
          <p:nvPr/>
        </p:nvSpPr>
        <p:spPr>
          <a:xfrm>
            <a:off x="2957648" y="3640894"/>
            <a:ext cx="6276704" cy="707885"/>
          </a:xfrm>
          <a:prstGeom prst="roundRect">
            <a:avLst>
              <a:gd name="adj" fmla="val 1875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2/   البدن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38752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8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عند وقوع النجاسة على ملابسي أو مكان صلاتي أزيل النجاسة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215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 1/   </a:t>
            </a:r>
            <a:r>
              <a:rPr lang="ar-SA" sz="2800" b="1" dirty="0">
                <a:latin typeface="hafs"/>
              </a:rPr>
              <a:t>بالماء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41407" y="4879636"/>
            <a:ext cx="6092945" cy="999934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 3/  بالتراب</a:t>
            </a:r>
            <a:r>
              <a:rPr lang="ar-SA" sz="2800" b="1" dirty="0">
                <a:latin typeface="hafs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A7C75-4CCA-1C1B-3A45-2D68B0E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6490" y="2528752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B273E63-31B6-F4C0-2977-D0845BD002B5}"/>
              </a:ext>
            </a:extLst>
          </p:cNvPr>
          <p:cNvSpPr/>
          <p:nvPr/>
        </p:nvSpPr>
        <p:spPr>
          <a:xfrm>
            <a:off x="2957648" y="3640894"/>
            <a:ext cx="6276704" cy="707885"/>
          </a:xfrm>
          <a:prstGeom prst="roundRect">
            <a:avLst>
              <a:gd name="adj" fmla="val 1875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2/   </a:t>
            </a:r>
            <a:r>
              <a:rPr lang="ar-SA" sz="2800" b="1" dirty="0">
                <a:latin typeface="hafs"/>
              </a:rPr>
              <a:t>بالمناديل</a:t>
            </a:r>
            <a:r>
              <a:rPr lang="ar-SA" sz="2800" b="1" i="0" dirty="0">
                <a:effectLst/>
                <a:latin typeface="hafs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7114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8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صفة التيمم أن أنوي بقلبي وأقول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215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 1/   </a:t>
            </a:r>
            <a:r>
              <a:rPr lang="ar-SA" sz="2800" b="1" dirty="0">
                <a:latin typeface="hafs"/>
              </a:rPr>
              <a:t>بسم الله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41407" y="4879636"/>
            <a:ext cx="6092945" cy="999934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 3/  </a:t>
            </a:r>
            <a:r>
              <a:rPr lang="ar-SA" sz="2800" b="1" dirty="0">
                <a:latin typeface="hafs"/>
              </a:rPr>
              <a:t>سبحان الله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A7C75-4CCA-1C1B-3A45-2D68B0E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6490" y="2528752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B273E63-31B6-F4C0-2977-D0845BD002B5}"/>
              </a:ext>
            </a:extLst>
          </p:cNvPr>
          <p:cNvSpPr/>
          <p:nvPr/>
        </p:nvSpPr>
        <p:spPr>
          <a:xfrm>
            <a:off x="2957648" y="3640894"/>
            <a:ext cx="6276704" cy="707885"/>
          </a:xfrm>
          <a:prstGeom prst="roundRect">
            <a:avLst>
              <a:gd name="adj" fmla="val 1875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2/   </a:t>
            </a:r>
            <a:r>
              <a:rPr lang="ar-SA" sz="2800" b="1" i="0" dirty="0" err="1">
                <a:effectLst/>
                <a:latin typeface="hafs"/>
              </a:rPr>
              <a:t>الحم</a:t>
            </a:r>
            <a:r>
              <a:rPr lang="ar-SA" sz="2800" b="1" dirty="0" err="1">
                <a:latin typeface="hafs"/>
              </a:rPr>
              <a:t>دلله</a:t>
            </a:r>
            <a:r>
              <a:rPr lang="ar-SA" sz="2800" b="1" dirty="0">
                <a:latin typeface="hafs"/>
              </a:rPr>
              <a:t> </a:t>
            </a:r>
            <a:r>
              <a:rPr lang="ar-SA" sz="2800" b="1" i="0" dirty="0">
                <a:effectLst/>
                <a:latin typeface="hafs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3171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8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صفة التيمم أضرب التراب ضربة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215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 1/  واحدة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41407" y="4879636"/>
            <a:ext cx="6092945" cy="999934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 3/  ثلاث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A7C75-4CCA-1C1B-3A45-2D68B0E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6490" y="2528752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B273E63-31B6-F4C0-2977-D0845BD002B5}"/>
              </a:ext>
            </a:extLst>
          </p:cNvPr>
          <p:cNvSpPr/>
          <p:nvPr/>
        </p:nvSpPr>
        <p:spPr>
          <a:xfrm>
            <a:off x="2957648" y="3640894"/>
            <a:ext cx="6276704" cy="707885"/>
          </a:xfrm>
          <a:prstGeom prst="roundRect">
            <a:avLst>
              <a:gd name="adj" fmla="val 1875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2/   </a:t>
            </a:r>
            <a:r>
              <a:rPr lang="ar-SA" sz="2800" b="1" dirty="0">
                <a:latin typeface="hafs"/>
              </a:rPr>
              <a:t>مرتين </a:t>
            </a:r>
            <a:r>
              <a:rPr lang="ar-SA" sz="2800" b="1" i="0" dirty="0">
                <a:effectLst/>
                <a:latin typeface="hafs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2042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8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أول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مايحاسب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عليه العبد يوم القيامة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215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 1/  الصلاة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41407" y="4879636"/>
            <a:ext cx="6092945" cy="999934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 3/  </a:t>
            </a:r>
            <a:r>
              <a:rPr lang="ar-SA" sz="2800" b="1" dirty="0">
                <a:latin typeface="hafs"/>
              </a:rPr>
              <a:t> الصوم </a:t>
            </a:r>
            <a:r>
              <a:rPr lang="ar-SA" sz="2800" b="1" i="0" dirty="0">
                <a:effectLst/>
                <a:latin typeface="hafs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A7C75-4CCA-1C1B-3A45-2D68B0E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6490" y="2528752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B273E63-31B6-F4C0-2977-D0845BD002B5}"/>
              </a:ext>
            </a:extLst>
          </p:cNvPr>
          <p:cNvSpPr/>
          <p:nvPr/>
        </p:nvSpPr>
        <p:spPr>
          <a:xfrm>
            <a:off x="2957648" y="3640894"/>
            <a:ext cx="6276704" cy="707885"/>
          </a:xfrm>
          <a:prstGeom prst="roundRect">
            <a:avLst>
              <a:gd name="adj" fmla="val 1875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2/   الزكاة </a:t>
            </a:r>
            <a:r>
              <a:rPr lang="ar-SA" sz="2800" b="1" dirty="0">
                <a:latin typeface="hafs"/>
              </a:rPr>
              <a:t> </a:t>
            </a:r>
            <a:r>
              <a:rPr lang="ar-SA" sz="2800" b="1" i="0" dirty="0">
                <a:effectLst/>
                <a:latin typeface="hafs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84533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8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سن التمييز للصلاة هو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215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 1/  </a:t>
            </a:r>
            <a:r>
              <a:rPr lang="ar-SA" sz="2800" b="1" dirty="0">
                <a:latin typeface="hafs"/>
              </a:rPr>
              <a:t>سبع سنوات</a:t>
            </a:r>
            <a:r>
              <a:rPr lang="ar-SA" sz="2800" b="1" i="0" dirty="0">
                <a:effectLst/>
                <a:latin typeface="hafs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41407" y="4879636"/>
            <a:ext cx="6092945" cy="999934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 3/  </a:t>
            </a:r>
            <a:r>
              <a:rPr lang="ar-SA" sz="2800" b="1" dirty="0">
                <a:latin typeface="hafs"/>
              </a:rPr>
              <a:t> تسع سنوات </a:t>
            </a:r>
            <a:r>
              <a:rPr lang="ar-SA" sz="2800" b="1" i="0" dirty="0">
                <a:effectLst/>
                <a:latin typeface="hafs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A7C75-4CCA-1C1B-3A45-2D68B0E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6490" y="2528752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B273E63-31B6-F4C0-2977-D0845BD002B5}"/>
              </a:ext>
            </a:extLst>
          </p:cNvPr>
          <p:cNvSpPr/>
          <p:nvPr/>
        </p:nvSpPr>
        <p:spPr>
          <a:xfrm>
            <a:off x="2957648" y="3640894"/>
            <a:ext cx="6276704" cy="707885"/>
          </a:xfrm>
          <a:prstGeom prst="roundRect">
            <a:avLst>
              <a:gd name="adj" fmla="val 1875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2/ ست سنوات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4149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8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عورة الرجل من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215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 1/  السرة إل الركبة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41407" y="4879636"/>
            <a:ext cx="6092945" cy="999934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 3/  </a:t>
            </a:r>
            <a:r>
              <a:rPr lang="ar-SA" sz="2800" b="1" dirty="0">
                <a:latin typeface="hafs"/>
              </a:rPr>
              <a:t> الركبة فقط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A7C75-4CCA-1C1B-3A45-2D68B0E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6490" y="2528752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B273E63-31B6-F4C0-2977-D0845BD002B5}"/>
              </a:ext>
            </a:extLst>
          </p:cNvPr>
          <p:cNvSpPr/>
          <p:nvPr/>
        </p:nvSpPr>
        <p:spPr>
          <a:xfrm>
            <a:off x="2957648" y="3640894"/>
            <a:ext cx="6276704" cy="707885"/>
          </a:xfrm>
          <a:prstGeom prst="roundRect">
            <a:avLst>
              <a:gd name="adj" fmla="val 1875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2/ </a:t>
            </a:r>
            <a:r>
              <a:rPr lang="ar-SA" sz="2800" b="1" dirty="0">
                <a:latin typeface="hafs"/>
              </a:rPr>
              <a:t>  السرة فقط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3375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8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تقع القبلة في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215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 1/  </a:t>
            </a:r>
            <a:r>
              <a:rPr lang="ar-SA" sz="2800" b="1" dirty="0">
                <a:latin typeface="hafs"/>
              </a:rPr>
              <a:t>مكة </a:t>
            </a:r>
            <a:r>
              <a:rPr lang="ar-SA" sz="2800" b="1" dirty="0" err="1">
                <a:latin typeface="hafs"/>
              </a:rPr>
              <a:t>المكرمه</a:t>
            </a:r>
            <a:r>
              <a:rPr lang="ar-SA" sz="2800" b="1" dirty="0">
                <a:latin typeface="hafs"/>
              </a:rPr>
              <a:t> </a:t>
            </a:r>
            <a:r>
              <a:rPr lang="ar-SA" sz="2800" b="1" i="0" dirty="0">
                <a:effectLst/>
                <a:latin typeface="hafs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41407" y="4879636"/>
            <a:ext cx="6092945" cy="999934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 3/  </a:t>
            </a:r>
            <a:r>
              <a:rPr lang="ar-SA" sz="2800" b="1" dirty="0">
                <a:latin typeface="hafs"/>
              </a:rPr>
              <a:t> المدينة المنورة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A7C75-4CCA-1C1B-3A45-2D68B0E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6490" y="2528752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B273E63-31B6-F4C0-2977-D0845BD002B5}"/>
              </a:ext>
            </a:extLst>
          </p:cNvPr>
          <p:cNvSpPr/>
          <p:nvPr/>
        </p:nvSpPr>
        <p:spPr>
          <a:xfrm>
            <a:off x="2957648" y="3640894"/>
            <a:ext cx="6276704" cy="707885"/>
          </a:xfrm>
          <a:prstGeom prst="roundRect">
            <a:avLst>
              <a:gd name="adj" fmla="val 1875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2/ </a:t>
            </a:r>
            <a:r>
              <a:rPr lang="ar-SA" sz="2800" b="1" dirty="0">
                <a:latin typeface="hafs"/>
              </a:rPr>
              <a:t>  الطائف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6439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657" y="382744"/>
            <a:ext cx="9615841" cy="1380741"/>
          </a:xfrm>
        </p:spPr>
        <p:txBody>
          <a:bodyPr>
            <a:normAutofit/>
          </a:bodyPr>
          <a:lstStyle/>
          <a:p>
            <a:r>
              <a:rPr lang="ar-SA" sz="3600" dirty="0"/>
              <a:t>من أركان الإسلام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788919" y="251110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الصلاة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788919" y="385732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أن تعبد الله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كأ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نك تراه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2788919" y="522665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الإيمان باليوم الآخر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5BA7BD18-773F-3C12-5715-3F77CD6A9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49" y="258143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80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8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وقت صلاة العشاء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215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 1/  </a:t>
            </a:r>
            <a:r>
              <a:rPr lang="ar-SA" sz="2800" b="1" dirty="0">
                <a:latin typeface="hafs"/>
              </a:rPr>
              <a:t>من مغيب الشفق الأحمر إلى نصف الليل </a:t>
            </a:r>
            <a:r>
              <a:rPr lang="ar-SA" sz="2800" b="1" i="0" dirty="0">
                <a:effectLst/>
                <a:latin typeface="hafs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41407" y="4879636"/>
            <a:ext cx="6092945" cy="999934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 3/  </a:t>
            </a:r>
            <a:r>
              <a:rPr lang="ar-SA" sz="2800" b="1" dirty="0">
                <a:latin typeface="hafs"/>
              </a:rPr>
              <a:t> من زوال الشمس إلى أن يصير كل شي مثله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A7C75-4CCA-1C1B-3A45-2D68B0E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6490" y="2528752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B273E63-31B6-F4C0-2977-D0845BD002B5}"/>
              </a:ext>
            </a:extLst>
          </p:cNvPr>
          <p:cNvSpPr/>
          <p:nvPr/>
        </p:nvSpPr>
        <p:spPr>
          <a:xfrm>
            <a:off x="2957648" y="3640894"/>
            <a:ext cx="6276704" cy="707885"/>
          </a:xfrm>
          <a:prstGeom prst="roundRect">
            <a:avLst>
              <a:gd name="adj" fmla="val 1875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2/ </a:t>
            </a:r>
            <a:r>
              <a:rPr lang="ar-SA" sz="2800" b="1" dirty="0">
                <a:latin typeface="hafs"/>
              </a:rPr>
              <a:t>  من غروب الشمس إلى أن يغيب الشفق الأحمر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7172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8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عند دخول المسجد أقول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215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 1/  اللهم افتح لي أبواب رحمتك</a:t>
            </a:r>
            <a:r>
              <a:rPr lang="ar-SA" sz="2800" b="1" dirty="0">
                <a:latin typeface="hafs"/>
              </a:rPr>
              <a:t> </a:t>
            </a:r>
            <a:r>
              <a:rPr lang="ar-SA" sz="2800" b="1" i="0" dirty="0">
                <a:effectLst/>
                <a:latin typeface="hafs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41407" y="4879636"/>
            <a:ext cx="6092945" cy="999934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 3/  </a:t>
            </a:r>
            <a:r>
              <a:rPr lang="ar-SA" sz="2800" b="1" dirty="0">
                <a:latin typeface="hafs"/>
              </a:rPr>
              <a:t> </a:t>
            </a:r>
            <a:r>
              <a:rPr lang="ar-SA" sz="2800" b="1" dirty="0" err="1">
                <a:latin typeface="hafs"/>
              </a:rPr>
              <a:t>الحمدلله</a:t>
            </a:r>
            <a:r>
              <a:rPr lang="ar-SA" sz="2800" b="1" dirty="0">
                <a:latin typeface="hafs"/>
              </a:rPr>
              <a:t>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A7C75-4CCA-1C1B-3A45-2D68B0E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6490" y="2528752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B273E63-31B6-F4C0-2977-D0845BD002B5}"/>
              </a:ext>
            </a:extLst>
          </p:cNvPr>
          <p:cNvSpPr/>
          <p:nvPr/>
        </p:nvSpPr>
        <p:spPr>
          <a:xfrm>
            <a:off x="2957648" y="3640894"/>
            <a:ext cx="6276704" cy="707885"/>
          </a:xfrm>
          <a:prstGeom prst="roundRect">
            <a:avLst>
              <a:gd name="adj" fmla="val 1875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2/ </a:t>
            </a:r>
            <a:r>
              <a:rPr lang="ar-SA" sz="2800" b="1" dirty="0">
                <a:latin typeface="hafs"/>
              </a:rPr>
              <a:t>  سبحانك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2461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8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عند الخروج من المسجد أقول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215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 1/  اللهم </a:t>
            </a:r>
            <a:r>
              <a:rPr lang="ar-SA" sz="2800" b="1" dirty="0">
                <a:latin typeface="hafs"/>
              </a:rPr>
              <a:t>إني أسألك من فضلك  </a:t>
            </a:r>
            <a:r>
              <a:rPr lang="ar-SA" sz="2800" b="1" i="0" dirty="0">
                <a:effectLst/>
                <a:latin typeface="hafs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41407" y="4879636"/>
            <a:ext cx="6092945" cy="999934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 3/  </a:t>
            </a:r>
            <a:r>
              <a:rPr lang="ar-SA" sz="2800" b="1" dirty="0">
                <a:latin typeface="hafs"/>
              </a:rPr>
              <a:t> </a:t>
            </a:r>
            <a:r>
              <a:rPr lang="ar-SA" sz="2800" b="1" dirty="0" err="1">
                <a:latin typeface="hafs"/>
              </a:rPr>
              <a:t>الحمدلله</a:t>
            </a:r>
            <a:r>
              <a:rPr lang="ar-SA" sz="2800" b="1" dirty="0">
                <a:latin typeface="hafs"/>
              </a:rPr>
              <a:t>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A7C75-4CCA-1C1B-3A45-2D68B0E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6490" y="2528752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B273E63-31B6-F4C0-2977-D0845BD002B5}"/>
              </a:ext>
            </a:extLst>
          </p:cNvPr>
          <p:cNvSpPr/>
          <p:nvPr/>
        </p:nvSpPr>
        <p:spPr>
          <a:xfrm>
            <a:off x="2957648" y="3640894"/>
            <a:ext cx="6276704" cy="707885"/>
          </a:xfrm>
          <a:prstGeom prst="roundRect">
            <a:avLst>
              <a:gd name="adj" fmla="val 1875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2/ </a:t>
            </a:r>
            <a:r>
              <a:rPr lang="ar-SA" sz="2800" b="1" dirty="0">
                <a:latin typeface="hafs"/>
              </a:rPr>
              <a:t>  سبحانك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37576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8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الأعمال التي يستحب القيام بها بعد دخول المسجد وقبل إقامة الصلاة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215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 1/  </a:t>
            </a:r>
            <a:r>
              <a:rPr lang="ar-SA" sz="2800" b="1" dirty="0">
                <a:latin typeface="hafs"/>
              </a:rPr>
              <a:t> صلاة ركعتين تحية المسجد   </a:t>
            </a:r>
            <a:r>
              <a:rPr lang="ar-SA" sz="2800" b="1" i="0" dirty="0">
                <a:effectLst/>
                <a:latin typeface="hafs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41407" y="4879636"/>
            <a:ext cx="6092945" cy="999934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 3/  </a:t>
            </a:r>
            <a:r>
              <a:rPr lang="ar-SA" sz="2800" b="1" dirty="0">
                <a:latin typeface="hafs"/>
              </a:rPr>
              <a:t> صلاة الوتر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A7C75-4CCA-1C1B-3A45-2D68B0E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6490" y="2528752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B273E63-31B6-F4C0-2977-D0845BD002B5}"/>
              </a:ext>
            </a:extLst>
          </p:cNvPr>
          <p:cNvSpPr/>
          <p:nvPr/>
        </p:nvSpPr>
        <p:spPr>
          <a:xfrm>
            <a:off x="2957648" y="3640894"/>
            <a:ext cx="6276704" cy="707885"/>
          </a:xfrm>
          <a:prstGeom prst="roundRect">
            <a:avLst>
              <a:gd name="adj" fmla="val 1875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2/ </a:t>
            </a:r>
            <a:r>
              <a:rPr lang="ar-SA" sz="2800" b="1" dirty="0">
                <a:latin typeface="hafs"/>
              </a:rPr>
              <a:t>  صلاة الضحى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4460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8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صلاة الجماعة على الرجال في المسجد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215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 1/  </a:t>
            </a:r>
            <a:r>
              <a:rPr lang="ar-SA" sz="2800" b="1" dirty="0">
                <a:latin typeface="hafs"/>
              </a:rPr>
              <a:t> واجبة   </a:t>
            </a:r>
            <a:r>
              <a:rPr lang="ar-SA" sz="2800" b="1" i="0" dirty="0">
                <a:effectLst/>
                <a:latin typeface="hafs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41407" y="4879636"/>
            <a:ext cx="6092945" cy="999934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 3/  </a:t>
            </a:r>
            <a:r>
              <a:rPr lang="ar-SA" sz="2800" b="1" dirty="0">
                <a:latin typeface="hafs"/>
              </a:rPr>
              <a:t> مستحب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A7C75-4CCA-1C1B-3A45-2D68B0E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6490" y="2528752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B273E63-31B6-F4C0-2977-D0845BD002B5}"/>
              </a:ext>
            </a:extLst>
          </p:cNvPr>
          <p:cNvSpPr/>
          <p:nvPr/>
        </p:nvSpPr>
        <p:spPr>
          <a:xfrm>
            <a:off x="2957648" y="3640894"/>
            <a:ext cx="6276704" cy="707885"/>
          </a:xfrm>
          <a:prstGeom prst="roundRect">
            <a:avLst>
              <a:gd name="adj" fmla="val 1875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2/ </a:t>
            </a:r>
            <a:r>
              <a:rPr lang="ar-SA" sz="2800" b="1" dirty="0">
                <a:latin typeface="hafs"/>
              </a:rPr>
              <a:t>  فرض كفاية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2975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8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صلاة الجماعة أفضل من صلاة الفرد ب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215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 1/  </a:t>
            </a:r>
            <a:r>
              <a:rPr lang="ar-SA" sz="2800" b="1" dirty="0">
                <a:latin typeface="hafs"/>
              </a:rPr>
              <a:t> 27 درجة   </a:t>
            </a:r>
            <a:r>
              <a:rPr lang="ar-SA" sz="2800" b="1" i="0" dirty="0">
                <a:effectLst/>
                <a:latin typeface="hafs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41407" y="4879636"/>
            <a:ext cx="6092945" cy="999934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 3/  </a:t>
            </a:r>
            <a:r>
              <a:rPr lang="ar-SA" sz="2800" b="1" dirty="0">
                <a:latin typeface="hafs"/>
              </a:rPr>
              <a:t> 23 درجة 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A7C75-4CCA-1C1B-3A45-2D68B0E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6490" y="2528752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B273E63-31B6-F4C0-2977-D0845BD002B5}"/>
              </a:ext>
            </a:extLst>
          </p:cNvPr>
          <p:cNvSpPr/>
          <p:nvPr/>
        </p:nvSpPr>
        <p:spPr>
          <a:xfrm>
            <a:off x="2957648" y="3640894"/>
            <a:ext cx="6276704" cy="707885"/>
          </a:xfrm>
          <a:prstGeom prst="roundRect">
            <a:avLst>
              <a:gd name="adj" fmla="val 1875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2/ </a:t>
            </a:r>
            <a:r>
              <a:rPr lang="ar-SA" sz="2800" b="1" dirty="0">
                <a:latin typeface="hafs"/>
              </a:rPr>
              <a:t>  28 درجة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1863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نتيجة بحث الصور عن تم بحمد الله">
            <a:extLst>
              <a:ext uri="{FF2B5EF4-FFF2-40B4-BE49-F238E27FC236}">
                <a16:creationId xmlns:a16="http://schemas.microsoft.com/office/drawing/2014/main" id="{0502526D-1932-663C-60DB-8806A19F4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4023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639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عدد أركان الإسلام .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62151" y="233707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ثلاثة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2151" y="34684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أربع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62151" y="4746402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خمسة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EA2F18F-89CA-CD22-CA24-B82B8A3D2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082" y="483773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0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921" y="379828"/>
            <a:ext cx="8314944" cy="1772529"/>
          </a:xfrm>
        </p:spPr>
        <p:txBody>
          <a:bodyPr>
            <a:normAutofit/>
          </a:bodyPr>
          <a:lstStyle/>
          <a:p>
            <a:r>
              <a:rPr lang="ar-SA" sz="4800" dirty="0"/>
              <a:t>الركن الثالث من أركان الإسلام  .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7211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صوم رمضان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87737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إقامة الصلاة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26371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إيتاء الزكاة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7684C0B-6B05-40A0-EF33-7172CD6EE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80" y="535505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15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57790"/>
            <a:ext cx="7729728" cy="1188720"/>
          </a:xfrm>
        </p:spPr>
        <p:txBody>
          <a:bodyPr>
            <a:normAutofit/>
          </a:bodyPr>
          <a:lstStyle/>
          <a:p>
            <a:r>
              <a:rPr lang="ar-SA" sz="5400" dirty="0"/>
              <a:t>أول واجب على الإنسان هو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76302" y="2467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التوحيد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6302" y="360311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الأخلاق الحسنة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76302" y="4802112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الزكاة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CBB4D28-73A3-75D1-D9CF-F9ED64448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6131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58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عدد مراتب الدين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 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2428" y="249151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 خمسة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2428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ثلاثة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4820764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ستة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6825" y="3734678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8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رزمة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رزمة</Template>
  <TotalTime>1771</TotalTime>
  <Words>1040</Words>
  <Application>Microsoft Office PowerPoint</Application>
  <PresentationFormat>شاشة عريضة</PresentationFormat>
  <Paragraphs>209</Paragraphs>
  <Slides>56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56</vt:i4>
      </vt:variant>
    </vt:vector>
  </HeadingPairs>
  <TitlesOfParts>
    <vt:vector size="60" baseType="lpstr">
      <vt:lpstr>Arial</vt:lpstr>
      <vt:lpstr>Gill Sans MT</vt:lpstr>
      <vt:lpstr>hafs</vt:lpstr>
      <vt:lpstr>رزمة</vt:lpstr>
      <vt:lpstr>عرض تقديمي في PowerPoint</vt:lpstr>
      <vt:lpstr>عرض تقديمي في PowerPoint</vt:lpstr>
      <vt:lpstr>عرض تقديمي في PowerPoint</vt:lpstr>
      <vt:lpstr>من خلال إستراتيجية إصابة الهدف صوبي الإجابة الصحيــحة ؟</vt:lpstr>
      <vt:lpstr>من أركان الإسلام  </vt:lpstr>
      <vt:lpstr>عدد أركان الإسلام .</vt:lpstr>
      <vt:lpstr>الركن الثالث من أركان الإسلام  .</vt:lpstr>
      <vt:lpstr>أول واجب على الإنسان هو  </vt:lpstr>
      <vt:lpstr>عدد مراتب الدين  . </vt:lpstr>
      <vt:lpstr>عدد مراتب الدين  . </vt:lpstr>
      <vt:lpstr>أعظم أركان الإسلام  . </vt:lpstr>
      <vt:lpstr>مفتاح الدخول إلى الإسلام  . </vt:lpstr>
      <vt:lpstr>حكم صوم رمضان . </vt:lpstr>
      <vt:lpstr>يجب الحج في العمر  . </vt:lpstr>
      <vt:lpstr>أن تعبد الله كأننا نراه فإن لم تكن تراه فإنه يرانا هو  . </vt:lpstr>
      <vt:lpstr>هوشهادة أن لاإله إلا الله وأن محمد رسول الله واقام الصلاة وإيتاء الزكاة وصوم رمضان وحج البيت هو  . </vt:lpstr>
      <vt:lpstr>طاعة الرسول صلى الله عليه وسلم فيما أمر به مثل  . </vt:lpstr>
      <vt:lpstr>تصديق الرسول صلى الله عليه وسلم فيما أخبر  به مثل  . </vt:lpstr>
      <vt:lpstr>اجتناب مانهى الرسول صلى الله عليه وسلم عنه مثل  . </vt:lpstr>
      <vt:lpstr>لامعبود يستحق العبادة إلا الله معنى  . </vt:lpstr>
      <vt:lpstr>عدد الصلوات المفروضة  . </vt:lpstr>
      <vt:lpstr>عدد ركعات صلاة الفجر  . </vt:lpstr>
      <vt:lpstr>معنى إيتاء الزكاة   . </vt:lpstr>
      <vt:lpstr>أن تؤمن بالله وملائكته وكتبه ورسله واليوم الآخر والقدر خيره وشره هو . </vt:lpstr>
      <vt:lpstr>معنى إقامة الصلاة  . </vt:lpstr>
      <vt:lpstr>الدليل على شهادة أن لاإله إلا الله   . </vt:lpstr>
      <vt:lpstr>الدليل على وجوب الزكاة   . </vt:lpstr>
      <vt:lpstr>الركن الرابع من أركان الصلاة   . </vt:lpstr>
      <vt:lpstr>ترك الطعام والشراب وغيرهما من المفطرات من طلوع الفجر إلى غروب الشمس تقربا إلى الله  . </vt:lpstr>
      <vt:lpstr>التوجه إلى مكة المكرمة في أشهر الحج لأداء المناسك تقربا إلى الله  . </vt:lpstr>
      <vt:lpstr>دعاء الدخول للخلاء هو  .  </vt:lpstr>
      <vt:lpstr>حكم قضاء الحاجة في طريق الناس وتحت شجرة</vt:lpstr>
      <vt:lpstr>حكم قضاء الحاجة في الماء الذي لايجري والظل النافع </vt:lpstr>
      <vt:lpstr>من الأشياء التي لايجوز دخول الخلاء بها </vt:lpstr>
      <vt:lpstr>غسل مخرج البول والغائط بالماء حتى تزول النجاسة يسمى هذا العمل .</vt:lpstr>
      <vt:lpstr>دعاء الخروج من الخلاء </vt:lpstr>
      <vt:lpstr>مسح مخرج البول والغائط بالمناديل حتى تزول النجاسة يسمى هذا العمل  .  </vt:lpstr>
      <vt:lpstr>غسل أعضاء الوضوء بالماء  .  </vt:lpstr>
      <vt:lpstr>من الأشياء التي لايجوز التنظف بها هي .  </vt:lpstr>
      <vt:lpstr>حكم استقبال القبلة واستدبارها في الصحراء  </vt:lpstr>
      <vt:lpstr>النجاسات هي   </vt:lpstr>
      <vt:lpstr>قال تعالى ( وثيابك فطهر ) تدل الاية على إزالة النجاسة عن   </vt:lpstr>
      <vt:lpstr>عند وقوع النجاسة على ملابسي أو مكان صلاتي أزيل النجاسة </vt:lpstr>
      <vt:lpstr>صفة التيمم أن أنوي بقلبي وأقول  </vt:lpstr>
      <vt:lpstr>من صفة التيمم أضرب التراب ضربة  </vt:lpstr>
      <vt:lpstr>أول مايحاسب عليه العبد يوم القيامة   </vt:lpstr>
      <vt:lpstr>سن التمييز للصلاة هو    </vt:lpstr>
      <vt:lpstr>عورة الرجل من   </vt:lpstr>
      <vt:lpstr>تقع القبلة في  </vt:lpstr>
      <vt:lpstr>وقت صلاة العشاء  </vt:lpstr>
      <vt:lpstr>عند دخول المسجد أقول   </vt:lpstr>
      <vt:lpstr>عند الخروج من المسجد أقول   </vt:lpstr>
      <vt:lpstr>الأعمال التي يستحب القيام بها بعد دخول المسجد وقبل إقامة الصلاة   </vt:lpstr>
      <vt:lpstr>حكم صلاة الجماعة على الرجال في المسجد    </vt:lpstr>
      <vt:lpstr>صلاة الجماعة أفضل من صلاة الفرد ب     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من خلال إستراتيجية إصابة الهدف صوبي الإجابة الصحيــحة ؟</dc:title>
  <dc:creator>خلود بنت الغربي</dc:creator>
  <cp:lastModifiedBy>خلود الغربي</cp:lastModifiedBy>
  <cp:revision>15</cp:revision>
  <dcterms:created xsi:type="dcterms:W3CDTF">2022-11-03T17:13:04Z</dcterms:created>
  <dcterms:modified xsi:type="dcterms:W3CDTF">2025-11-09T20:24:09Z</dcterms:modified>
</cp:coreProperties>
</file>