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5"/>
  </p:notesMasterIdLst>
  <p:sldIdLst>
    <p:sldId id="258" r:id="rId2"/>
    <p:sldId id="257" r:id="rId3"/>
    <p:sldId id="314" r:id="rId4"/>
    <p:sldId id="321" r:id="rId5"/>
    <p:sldId id="322" r:id="rId6"/>
    <p:sldId id="261" r:id="rId7"/>
    <p:sldId id="262" r:id="rId8"/>
    <p:sldId id="309" r:id="rId9"/>
    <p:sldId id="308" r:id="rId10"/>
    <p:sldId id="282" r:id="rId11"/>
    <p:sldId id="290" r:id="rId12"/>
    <p:sldId id="323" r:id="rId13"/>
    <p:sldId id="319" r:id="rId14"/>
    <p:sldId id="324" r:id="rId15"/>
    <p:sldId id="325" r:id="rId16"/>
    <p:sldId id="327" r:id="rId17"/>
    <p:sldId id="326" r:id="rId18"/>
    <p:sldId id="328" r:id="rId19"/>
    <p:sldId id="329" r:id="rId20"/>
    <p:sldId id="330" r:id="rId21"/>
    <p:sldId id="331" r:id="rId22"/>
    <p:sldId id="332" r:id="rId23"/>
    <p:sldId id="305" r:id="rId2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A0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بلا نمط، بلا شبكة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نمط فاتح 2 - تمييز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نمط فاتح 3 - تميي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03447BB-5D67-496B-8E87-E561075AD55C}" styleName="نمط داكن 1 - تمييز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A488322-F2BA-4B5B-9748-0D474271808F}" styleName="نمط متوسط 3 - تميي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50" d="100"/>
          <a:sy n="50" d="100"/>
        </p:scale>
        <p:origin x="-1253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0C861CA-A67F-4FFB-A004-3831D6213736}" type="datetimeFigureOut">
              <a:rPr lang="ar-SA" smtClean="0"/>
              <a:t>28/03/41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6D761AA-2541-42C0-A28E-DA7AF8E281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0669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761AA-2541-42C0-A28E-DA7AF8E28102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06034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28/03/41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51761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28/03/41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23037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28/03/41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7214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28/03/41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32821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28/03/41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44143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28/03/41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09461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28/03/41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29615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28/03/41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1958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28/03/41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9535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28/03/41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24025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28/03/41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5861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1DA53-A829-4F25-AE2C-80368503366B}" type="datetimeFigureOut">
              <a:rPr lang="ar-SA" smtClean="0"/>
              <a:t>28/03/41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78084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120554" y="6347093"/>
            <a:ext cx="446468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1" cap="none" spc="0" dirty="0" smtClean="0">
                <a:ln w="190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تنفيذ : المعلمة عائشة الحارثي / متوسطة الخيزران </a:t>
            </a:r>
            <a:endParaRPr lang="ar-SA" sz="2000" b="1" cap="none" spc="0" dirty="0">
              <a:ln w="1905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089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830092" y="548680"/>
            <a:ext cx="390363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تعاوني مع مجموعتك المميزة و اكتبي</a:t>
            </a:r>
          </a:p>
          <a:p>
            <a:pPr algn="ctr"/>
            <a:r>
              <a:rPr lang="ar-SA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تعريف للهوايات</a:t>
            </a:r>
            <a:endParaRPr lang="ar-SA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2267744" y="764704"/>
            <a:ext cx="474841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هو نشاط أو اهتمام يمارس في أوقات</a:t>
            </a:r>
          </a:p>
          <a:p>
            <a:pPr algn="ctr"/>
            <a:r>
              <a:rPr lang="ar-SA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الفراغ من أجل تلبية الحاجات الذاتية والتسلية </a:t>
            </a:r>
            <a:endParaRPr lang="ar-SA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1530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323528" y="327005"/>
            <a:ext cx="292967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نشاط </a:t>
            </a:r>
            <a:r>
              <a:rPr lang="ar-SA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endParaRPr lang="ar-SA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320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78895"/>
            <a:ext cx="8748464" cy="2595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4C4C4C"/>
              </a:clrFrom>
              <a:clrTo>
                <a:srgbClr val="4C4C4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0"/>
            <a:ext cx="2143125" cy="4078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2631905" y="620688"/>
            <a:ext cx="566212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استطيع ممارسة جميع  الهوايات </a:t>
            </a:r>
          </a:p>
          <a:p>
            <a:pPr algn="ctr"/>
            <a:r>
              <a:rPr lang="ar-SA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وفي كل وقت </a:t>
            </a:r>
            <a:endParaRPr lang="ar-SA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137" y="4221088"/>
            <a:ext cx="22781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ما رأيك ؟</a:t>
            </a:r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8737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96752"/>
            <a:ext cx="6363840" cy="5661248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5076056" y="232167"/>
            <a:ext cx="34579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ضوابط الهواية</a:t>
            </a:r>
            <a:endParaRPr lang="ar-SA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3059832" y="1171565"/>
            <a:ext cx="15135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مناسبتها للعمر و</a:t>
            </a:r>
          </a:p>
          <a:p>
            <a:pPr algn="ctr"/>
            <a:r>
              <a:rPr lang="ar-SA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ألا تكون مؤذية</a:t>
            </a:r>
            <a:endParaRPr lang="ar-SA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96752"/>
            <a:ext cx="2843808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مستطيل 6"/>
          <p:cNvSpPr/>
          <p:nvPr/>
        </p:nvSpPr>
        <p:spPr>
          <a:xfrm>
            <a:off x="3008666" y="2289066"/>
            <a:ext cx="147187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تأديتها في وقت </a:t>
            </a:r>
          </a:p>
          <a:p>
            <a:pPr algn="ctr"/>
            <a:r>
              <a:rPr lang="ar-SA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الفراغ</a:t>
            </a:r>
            <a:endParaRPr lang="ar-SA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r="13880"/>
          <a:stretch/>
        </p:blipFill>
        <p:spPr bwMode="auto">
          <a:xfrm>
            <a:off x="6660232" y="2180193"/>
            <a:ext cx="2483768" cy="1176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مستطيل 8"/>
          <p:cNvSpPr/>
          <p:nvPr/>
        </p:nvSpPr>
        <p:spPr>
          <a:xfrm>
            <a:off x="2699792" y="3604954"/>
            <a:ext cx="209063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اعطاؤها الوقت المعقول</a:t>
            </a:r>
            <a:endParaRPr lang="ar-SA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079" y="3156937"/>
            <a:ext cx="2466975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10"/>
          <p:cNvSpPr/>
          <p:nvPr/>
        </p:nvSpPr>
        <p:spPr>
          <a:xfrm>
            <a:off x="2643817" y="4685074"/>
            <a:ext cx="205857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ثراؤها معرفيا و </a:t>
            </a:r>
            <a:r>
              <a:rPr lang="ar-SA" sz="20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مهاريا</a:t>
            </a:r>
            <a:endParaRPr lang="ar-SA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649" y="4364859"/>
            <a:ext cx="2784351" cy="1052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3018791" y="5909210"/>
            <a:ext cx="139172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تحفيزها للعمل </a:t>
            </a:r>
            <a:endParaRPr lang="ar-SA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1" y="5620826"/>
            <a:ext cx="2441569" cy="1138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4013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1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43608" y="548680"/>
            <a:ext cx="18998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نشاط 2</a:t>
            </a:r>
            <a:endParaRPr lang="ar-SA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851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33"/>
          <a:stretch/>
        </p:blipFill>
        <p:spPr bwMode="auto">
          <a:xfrm>
            <a:off x="5982014" y="1772816"/>
            <a:ext cx="2124075" cy="1777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6D935"/>
              </a:clrFrom>
              <a:clrTo>
                <a:srgbClr val="F6D93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000"/>
          <a:stretch/>
        </p:blipFill>
        <p:spPr bwMode="auto">
          <a:xfrm rot="21299832">
            <a:off x="4864911" y="4899342"/>
            <a:ext cx="1871106" cy="1928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87" y="1503452"/>
            <a:ext cx="2784351" cy="1906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0154">
            <a:off x="2205035" y="4823227"/>
            <a:ext cx="1855093" cy="1698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03"/>
          <a:stretch/>
        </p:blipFill>
        <p:spPr bwMode="auto">
          <a:xfrm rot="21394151">
            <a:off x="3132581" y="1340769"/>
            <a:ext cx="2430416" cy="2347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766319" y="3513202"/>
            <a:ext cx="761137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من خلال الصور عددي فوائد ممارسة الهواية</a:t>
            </a:r>
            <a:endParaRPr lang="ar-SA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152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034612" y="1484784"/>
            <a:ext cx="4985660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 smtClean="0">
                <a:ln w="1905"/>
                <a:solidFill>
                  <a:sysClr val="windowText" lastClr="0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خلال دقيقة واحدة </a:t>
            </a:r>
          </a:p>
          <a:p>
            <a:pPr algn="ctr"/>
            <a:r>
              <a:rPr lang="ar-SA" sz="5400" b="1" cap="none" spc="0" dirty="0" smtClean="0">
                <a:ln w="1905"/>
                <a:solidFill>
                  <a:sysClr val="windowText" lastClr="0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صممي خارطة مفاهيم</a:t>
            </a:r>
          </a:p>
          <a:p>
            <a:pPr algn="ctr"/>
            <a:r>
              <a:rPr lang="ar-SA" sz="5400" b="1" cap="none" spc="0" dirty="0" smtClean="0">
                <a:ln w="1905"/>
                <a:solidFill>
                  <a:sysClr val="windowText" lastClr="0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لأنماط الهوايات</a:t>
            </a:r>
            <a:endParaRPr lang="ar-SA" sz="5400" b="1" cap="none" spc="0" dirty="0">
              <a:ln w="1905"/>
              <a:solidFill>
                <a:sysClr val="windowText" lastClr="0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3789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6337139" y="2653785"/>
            <a:ext cx="257634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أنماط الهوايات</a:t>
            </a:r>
            <a:endParaRPr lang="ar-SA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6876256" y="417437"/>
            <a:ext cx="73449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ابتكار</a:t>
            </a:r>
            <a:endParaRPr lang="ar-SA" sz="2400" b="1" cap="none" spc="0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2636937" y="285531"/>
            <a:ext cx="214193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مثل اختراع الأجهزة</a:t>
            </a:r>
            <a:endParaRPr lang="ar-SA" sz="2400" b="1" cap="none" spc="0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5897756" y="1653509"/>
            <a:ext cx="76014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ابداع </a:t>
            </a:r>
            <a:endParaRPr lang="ar-SA" sz="2400" b="1" cap="none" spc="0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034170" y="1468844"/>
            <a:ext cx="207781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مثل هواية الرسم</a:t>
            </a:r>
          </a:p>
          <a:p>
            <a:pPr algn="ctr"/>
            <a:r>
              <a:rPr lang="ar-SA" sz="2400" b="1" cap="none" spc="0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وكتابة المسرحيات</a:t>
            </a:r>
            <a:endParaRPr lang="ar-SA" sz="2400" b="1" cap="none" spc="0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5458372" y="2996863"/>
            <a:ext cx="87876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منافسة</a:t>
            </a:r>
            <a:endParaRPr lang="ar-SA" sz="2400" b="1" cap="none" spc="0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015" y="-15240"/>
            <a:ext cx="3670858" cy="6858000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2278669" y="2951143"/>
            <a:ext cx="159530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مثل كرة القدم </a:t>
            </a:r>
            <a:endParaRPr lang="ar-SA" sz="2400" b="1" cap="none" spc="0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5897755" y="4149080"/>
            <a:ext cx="6463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تعلم </a:t>
            </a:r>
            <a:endParaRPr lang="ar-SA" sz="2400" b="1" cap="none" spc="0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2814995" y="4379912"/>
            <a:ext cx="13949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مثل القراءة </a:t>
            </a:r>
            <a:endParaRPr lang="ar-SA" sz="2400" b="1" cap="none" spc="0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7207325" y="5435600"/>
            <a:ext cx="61908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جمع</a:t>
            </a:r>
            <a:endParaRPr lang="ar-SA" sz="2400" b="1" cap="none" spc="0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3076323" y="5502423"/>
            <a:ext cx="175881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مثل جمع التحف</a:t>
            </a:r>
            <a:endParaRPr lang="ar-SA" sz="2400" b="1" cap="none" spc="0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30"/>
          <a:stretch/>
        </p:blipFill>
        <p:spPr bwMode="auto">
          <a:xfrm>
            <a:off x="-102620" y="4585"/>
            <a:ext cx="3178944" cy="1464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88098"/>
            <a:ext cx="1739117" cy="1454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38" y="2354112"/>
            <a:ext cx="2585864" cy="1650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38" y="3503984"/>
            <a:ext cx="1789302" cy="1751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14" y="5255841"/>
            <a:ext cx="2526981" cy="140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628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444208" y="476672"/>
            <a:ext cx="18998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نشاط 3</a:t>
            </a:r>
            <a:endParaRPr lang="ar-SA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0247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335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5148064" y="1247056"/>
            <a:ext cx="3779912" cy="9144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chemeClr val="tx1"/>
                </a:solidFill>
              </a:rPr>
              <a:t>تعاوني مع مجموعتك وسجلي واملئي الجرة بأبرز ما تناولناه في  الدرس السابق</a:t>
            </a:r>
            <a:endParaRPr lang="ar-SA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53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581241" y="19705"/>
            <a:ext cx="35349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الألعاب الشعبية</a:t>
            </a:r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14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260648"/>
            <a:ext cx="2143125" cy="135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818181"/>
              </a:clrFrom>
              <a:clrTo>
                <a:srgbClr val="81818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1636053"/>
            <a:ext cx="7950200" cy="431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566028" y="613000"/>
            <a:ext cx="671690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بعد قراءة صفحة 165 اكملي المخطط التالي</a:t>
            </a:r>
            <a:endParaRPr lang="ar-SA" sz="36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195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228184" y="332656"/>
            <a:ext cx="2481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/>
                <a:solidFill>
                  <a:schemeClr val="accent3"/>
                </a:solidFill>
                <a:effectLst/>
              </a:rPr>
              <a:t>نشاط 4/5</a:t>
            </a:r>
            <a:endParaRPr lang="ar-SA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1487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606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433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" y="8384"/>
            <a:ext cx="9137888" cy="6849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BFBF"/>
              </a:clrFrom>
              <a:clrTo>
                <a:srgbClr val="FF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00"/>
          <a:stretch/>
        </p:blipFill>
        <p:spPr bwMode="auto">
          <a:xfrm>
            <a:off x="6012160" y="3717032"/>
            <a:ext cx="3024336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431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076056" y="4437112"/>
            <a:ext cx="20730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الهوايات</a:t>
            </a:r>
            <a:endParaRPr lang="ar-SA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9215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212976"/>
            <a:ext cx="1868612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236952"/>
            <a:ext cx="1868612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925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60648"/>
            <a:ext cx="3600400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0"/>
            <a:ext cx="5580112" cy="7029400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3995936" y="1989564"/>
            <a:ext cx="4298776" cy="3887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</a:rPr>
              <a:t>يتوقع من الطالبة بنهاية الدرس أن :</a:t>
            </a:r>
          </a:p>
          <a:p>
            <a:pPr marL="342900" indent="-342900" algn="ctr">
              <a:buAutoNum type="arabicParenR"/>
            </a:pPr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</a:rPr>
              <a:t>تعرف معنى الهواية</a:t>
            </a:r>
          </a:p>
          <a:p>
            <a:pPr marL="342900" indent="-342900" algn="ctr">
              <a:buAutoNum type="arabicParenR"/>
            </a:pPr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</a:rPr>
              <a:t> تحدد ضوابط الهواية</a:t>
            </a:r>
          </a:p>
          <a:p>
            <a:pPr marL="342900" indent="-342900" algn="ctr">
              <a:buAutoNum type="arabicParenR"/>
            </a:pPr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</a:rPr>
              <a:t>تعدد فوائد ممارسة الهواية</a:t>
            </a:r>
          </a:p>
          <a:p>
            <a:pPr marL="342900" indent="-342900" algn="ctr">
              <a:buAutoNum type="arabicParenR"/>
            </a:pPr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</a:rPr>
              <a:t> تصمم خارطة مفاهيم لأنماط الهوايات </a:t>
            </a:r>
          </a:p>
          <a:p>
            <a:pPr marL="342900" indent="-342900" algn="ctr">
              <a:buAutoNum type="arabicParenR"/>
            </a:pPr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</a:rPr>
              <a:t> تمثل لهوايات شعبية</a:t>
            </a:r>
          </a:p>
          <a:p>
            <a:pPr marL="342900" indent="-342900" algn="ctr">
              <a:buAutoNum type="arabicParenR"/>
            </a:pPr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</a:rPr>
              <a:t>تفسر كيفية تحويل الهواية لممارسات سلبية</a:t>
            </a:r>
          </a:p>
          <a:p>
            <a:pPr marL="342900" indent="-342900" algn="ctr">
              <a:buAutoNum type="arabicParenR"/>
            </a:pPr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</a:rPr>
              <a:t>تنمي هوايتها المفيدة</a:t>
            </a:r>
          </a:p>
          <a:p>
            <a:pPr marL="342900" indent="-342900" algn="ctr">
              <a:buAutoNum type="arabicParenR"/>
            </a:pPr>
            <a:endParaRPr lang="ar-SA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ctr">
              <a:buAutoNum type="arabicParenR"/>
            </a:pPr>
            <a:endParaRPr lang="ar-SA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346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123728" y="1052736"/>
            <a:ext cx="146386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تصفحي الدرس</a:t>
            </a:r>
          </a:p>
          <a:p>
            <a:pPr algn="ctr"/>
            <a:r>
              <a:rPr lang="ar-SA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واستخرجي الكلمات</a:t>
            </a:r>
          </a:p>
          <a:p>
            <a:pPr algn="ctr"/>
            <a:r>
              <a:rPr lang="ar-SA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الغير مفهومة لك</a:t>
            </a:r>
            <a:endParaRPr lang="ar-SA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9279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6041209"/>
              </p:ext>
            </p:extLst>
          </p:nvPr>
        </p:nvGraphicFramePr>
        <p:xfrm>
          <a:off x="1524000" y="1397000"/>
          <a:ext cx="6096000" cy="2225040"/>
        </p:xfrm>
        <a:graphic>
          <a:graphicData uri="http://schemas.openxmlformats.org/drawingml/2006/table">
            <a:tbl>
              <a:tblPr rtl="1" firstRow="1" bandRow="1">
                <a:tableStyleId>{2A488322-F2BA-4B5B-9748-0D474271808F}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الكلمة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معناها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مرادفات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ضد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>
                          <a:solidFill>
                            <a:schemeClr val="tx1"/>
                          </a:solidFill>
                        </a:rPr>
                        <a:t>هوايات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>
                          <a:solidFill>
                            <a:schemeClr val="tx1"/>
                          </a:solidFill>
                        </a:rPr>
                        <a:t>ضوابط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>
                          <a:solidFill>
                            <a:schemeClr val="tx1"/>
                          </a:solidFill>
                        </a:rPr>
                        <a:t>تفريغ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>
                          <a:solidFill>
                            <a:schemeClr val="tx1"/>
                          </a:solidFill>
                        </a:rPr>
                        <a:t>صقل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>
                          <a:solidFill>
                            <a:schemeClr val="tx1"/>
                          </a:solidFill>
                        </a:rPr>
                        <a:t>شعبية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مستطيل 3"/>
          <p:cNvSpPr/>
          <p:nvPr/>
        </p:nvSpPr>
        <p:spPr>
          <a:xfrm>
            <a:off x="1403648" y="260648"/>
            <a:ext cx="61686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استراتيجية الكلمة ومعناها </a:t>
            </a:r>
            <a:endParaRPr lang="ar-SA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3861047"/>
            <a:ext cx="8924925" cy="2996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764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1101</TotalTime>
  <Words>189</Words>
  <Application>Microsoft Office PowerPoint</Application>
  <PresentationFormat>عرض على الشاشة (3:4)‏</PresentationFormat>
  <Paragraphs>62</Paragraphs>
  <Slides>23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23</vt:i4>
      </vt:variant>
    </vt:vector>
  </HeadingPairs>
  <TitlesOfParts>
    <vt:vector size="24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acer</dc:creator>
  <cp:lastModifiedBy>acer</cp:lastModifiedBy>
  <cp:revision>106</cp:revision>
  <dcterms:created xsi:type="dcterms:W3CDTF">2019-10-30T14:15:05Z</dcterms:created>
  <dcterms:modified xsi:type="dcterms:W3CDTF">2019-11-25T18:54:08Z</dcterms:modified>
</cp:coreProperties>
</file>