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71" r:id="rId2"/>
    <p:sldId id="357" r:id="rId3"/>
    <p:sldId id="370" r:id="rId4"/>
    <p:sldId id="369" r:id="rId5"/>
    <p:sldId id="280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10A9A6"/>
    <a:srgbClr val="003845"/>
    <a:srgbClr val="C1B488"/>
    <a:srgbClr val="2CC17C"/>
    <a:srgbClr val="268CAB"/>
    <a:srgbClr val="1F745B"/>
    <a:srgbClr val="262626"/>
    <a:srgbClr val="EEB0DA"/>
    <a:srgbClr val="155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59"/>
    <p:restoredTop sz="94762"/>
  </p:normalViewPr>
  <p:slideViewPr>
    <p:cSldViewPr snapToGrid="0">
      <p:cViewPr>
        <p:scale>
          <a:sx n="70" d="100"/>
          <a:sy n="70" d="100"/>
        </p:scale>
        <p:origin x="-672" y="-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B742E2C-0BDB-B87A-E11A-46BB01526C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347B079-B740-1B20-AD82-3A1562C19F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6DFBCBF-EE8B-5F45-85D7-A52C9C9121A4}" type="datetimeFigureOut">
              <a:rPr lang="ar-SA" smtClean="0"/>
              <a:t>24/02/47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DF751CD-FF79-8C48-5257-849B76E013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8357607-5501-7B61-556E-4380148D1A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F846834-1AAA-6D4E-9B4D-1FBF24FC57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0957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63BC10-A067-154C-9F5E-D5D4000127E9}" type="datetimeFigureOut">
              <a:rPr lang="ar-SA" smtClean="0"/>
              <a:t>24/02/47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C85962-6584-9342-8157-3D535092EF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420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85962-6584-9342-8157-3D535092EF21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280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ADAFDA-5960-9281-EBC3-F924F3492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9ED1F3-1A4D-77B2-3EAF-ECD5169F7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23E579-944A-D697-B0C7-AF89D1FEA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8614-76EF-404D-BEEA-BC45D902427B}" type="datetime1">
              <a:rPr lang="ar-SA" smtClean="0"/>
              <a:t>24/02/47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F6361D-C8C9-2592-1DD7-BD07B4B7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04BD99-95FF-BF42-9EFA-6CCAC311C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0D6F-9516-7D45-ACC3-4201266FFC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92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00209A-40A5-C5A9-C476-E614C6B5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BB478D-99A6-BB3D-8818-CF2DDE755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97F2C36-430E-9384-9379-5B5209FD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4327-C876-7B42-89C9-ADE8F9694E63}" type="datetime1">
              <a:rPr lang="ar-SA" smtClean="0"/>
              <a:t>24/02/47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DDD666-5581-7BBC-6476-A567DD52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B7ACAB-B24B-64AD-F27B-D9F3807D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0D6F-9516-7D45-ACC3-4201266FFC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019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A77D724-97AE-FB6C-A08A-0C4C9EF05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B258CF7-70B4-44B1-A40C-703CACE3F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A03964-3FA9-8AE1-358F-9794EC7B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AFBE-E906-9748-A460-0CFF6B281E78}" type="datetime1">
              <a:rPr lang="ar-SA" smtClean="0"/>
              <a:t>24/02/47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90993C-8B46-814B-0DAC-4D20F2FE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5F012F-8511-DDE3-AEFA-AD6F77F5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0D6F-9516-7D45-ACC3-4201266FFC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754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62001F-8FC5-E15F-AEB3-F60CAE013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11243A-44C5-291C-20B0-A2171C4CB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B5C2C7-3C82-0755-6AA3-33F00A5C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61A0-A640-2948-94D9-8017D5CB01FF}" type="datetime1">
              <a:rPr lang="ar-SA" smtClean="0"/>
              <a:t>24/02/47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C1DDAB-EE0F-261C-2A14-1722A399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59F60D-0A4D-DEF7-998A-47311E9E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0D6F-9516-7D45-ACC3-4201266FFC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495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86B43F-98D9-1BF5-2381-A7A91677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10CB677-0625-9E41-AA45-0E2A3A388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7DEFA0B-640A-EC06-18E7-0E9984CF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49FC-49EE-6B40-980A-388E1FE1EEFA}" type="datetime1">
              <a:rPr lang="ar-SA" smtClean="0"/>
              <a:t>24/02/47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BC09D9-0A1F-45AF-EE03-6E99429AE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19DBB0-B75E-99E4-EE1A-8D903AAE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0D6F-9516-7D45-ACC3-4201266FFC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09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20BECB-7695-1DF7-2C49-76840FEE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8ECD15-851A-7E31-7EAC-D02DE20FC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A8617A5-271A-71BF-1083-BAD66C9DA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A2F2773-AC0F-095D-7AEB-518A14C5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197F-F04E-4B46-86C0-FDD61C9E33B7}" type="datetime1">
              <a:rPr lang="ar-SA" smtClean="0"/>
              <a:t>24/02/47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546F15E-B984-3D51-1085-0A515EF4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319E8C0-71AF-8ADD-71F9-FF2CC7D0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0D6F-9516-7D45-ACC3-4201266FFC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427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E35B78-551D-7889-2146-6FEAAF91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A901E96-5E4D-F173-5AF3-83108A228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A074106-6B60-27CB-DFC6-1B36604E6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A0F2A9D-DEAD-4721-1FE9-1469EF766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DC3E0B-0B10-F4E5-A373-08D6CEB0DB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52B8E14-EB80-1D6F-DA85-8B60D8EF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6556-209C-8841-8165-12BC7D57EBC8}" type="datetime1">
              <a:rPr lang="ar-SA" smtClean="0"/>
              <a:t>24/02/47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137DC65-3401-5072-654F-289FAF98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C77F83B-D89A-EE89-FAD0-20065F1BC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0D6F-9516-7D45-ACC3-4201266FFC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343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26E9AF-3CAF-4636-59CD-CCDCE4E95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91C0F1B-F8A8-0638-5051-EBC36DFD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F6C4-919D-DB46-98C3-997B7D5151D5}" type="datetime1">
              <a:rPr lang="ar-SA" smtClean="0"/>
              <a:t>24/02/47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49ADDDE-BE4B-4E0A-FE52-A7A249B2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583A1DD-5F14-7A22-B92D-14A38E29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0D6F-9516-7D45-ACC3-4201266FFC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381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E15D0B8-74E1-43E6-9BF3-9889B4E8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8688-6C45-C44B-84E8-41F5A18377A2}" type="datetime1">
              <a:rPr lang="ar-SA" smtClean="0"/>
              <a:t>24/02/47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044C8A6-604E-6174-C15B-37F52018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5AE7C37-64F1-CC95-D5A7-02247501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0D6F-9516-7D45-ACC3-4201266FFC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064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68523A-8B36-4826-E373-35AC66FB2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00081E-3571-E5EA-871E-7C7354FBB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AC4FA8D-E6FE-5AA4-A86E-ADC6FDEF8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E95E2A6-06A7-C184-779C-D261105B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82E6-09D9-3041-8799-C6B00B2EF661}" type="datetime1">
              <a:rPr lang="ar-SA" smtClean="0"/>
              <a:t>24/02/47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23ADC5E-1DEF-EE57-3692-3112C32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FDF86DF-1E23-5C68-3E42-55586A50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0D6F-9516-7D45-ACC3-4201266FFC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270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577B6E-3AFB-123B-03D2-17D5FD47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20156A0-2FDB-99C8-DFC7-524196777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6C8D386-DDCD-C46D-925D-F528B94D2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58332BB-B691-44C9-7405-62ED9D07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7A02-FE26-BE45-9E36-488A36EC6989}" type="datetime1">
              <a:rPr lang="ar-SA" smtClean="0"/>
              <a:t>24/02/47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0FD190F-1A99-9C79-DD01-A0C375A9A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A671FB1-7F4D-E746-BF5A-4FD813B9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0D6F-9516-7D45-ACC3-4201266FFC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12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777C788-9A11-9C89-99CF-45D489318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1DA7BC9-1EEA-6013-F4E2-D4BF71281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B528269-018B-4DA9-B0CC-26E156C92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1E1CC-9FDC-2845-8582-8759B3E38062}" type="datetime1">
              <a:rPr lang="ar-SA" smtClean="0"/>
              <a:t>24/02/47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CAD17BA-1CE5-7D56-1CF0-C22425BC2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499FA5-7764-F95B-E3DF-2E7A0FBB7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30D6F-9516-7D45-ACC3-4201266FFC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25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A50085B-C87C-76F5-0771-AB9BBE4FA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25" y="-15462"/>
            <a:ext cx="12214049" cy="646198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A0E50E6-78E5-1196-4805-80D4B6192AC2}"/>
              </a:ext>
            </a:extLst>
          </p:cNvPr>
          <p:cNvSpPr txBox="1"/>
          <p:nvPr/>
        </p:nvSpPr>
        <p:spPr>
          <a:xfrm>
            <a:off x="3223413" y="3069291"/>
            <a:ext cx="5739772" cy="1756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4000" b="1" kern="100" dirty="0">
                <a:solidFill>
                  <a:srgbClr val="FFFFFF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الخطة الفصلية للأنشطة والفعاليات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توزيع الأحداث والأنشطة التعليمية للفصل الدراسي الأول 1447هـ</a:t>
            </a:r>
            <a:endParaRPr kumimoji="0" lang="en-US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B1E4C267-BF08-27E1-C1DD-C5EADBC69CB9}"/>
              </a:ext>
            </a:extLst>
          </p:cNvPr>
          <p:cNvSpPr txBox="1"/>
          <p:nvPr/>
        </p:nvSpPr>
        <p:spPr>
          <a:xfrm>
            <a:off x="4158919" y="4805738"/>
            <a:ext cx="3868760" cy="1263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 defTabSz="914400" rtl="1">
              <a:defRPr sz="1400">
                <a:solidFill>
                  <a:schemeClr val="accent2">
                    <a:lumMod val="50000"/>
                  </a:schemeClr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20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اعداد/ مقدم خدمات دعم التميز المدرسي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20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د. عايض بن عبد الله القحطاني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ar-SA" sz="20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1447هـ</a:t>
            </a:r>
            <a:endParaRPr lang="ar-JO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Arial"/>
            </a:endParaRPr>
          </a:p>
        </p:txBody>
      </p:sp>
      <p:sp>
        <p:nvSpPr>
          <p:cNvPr id="7" name="مستطيل ذو زوايا قطرية مستديرة 6">
            <a:extLst>
              <a:ext uri="{FF2B5EF4-FFF2-40B4-BE49-F238E27FC236}">
                <a16:creationId xmlns:a16="http://schemas.microsoft.com/office/drawing/2014/main" id="{82C29F15-AEB3-77E2-F48D-A5F4F42013A4}"/>
              </a:ext>
            </a:extLst>
          </p:cNvPr>
          <p:cNvSpPr/>
          <p:nvPr/>
        </p:nvSpPr>
        <p:spPr>
          <a:xfrm>
            <a:off x="2719455" y="3793464"/>
            <a:ext cx="4212174" cy="30777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22EA044-1988-2EEB-8937-55E015DF5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25" y="-23813"/>
            <a:ext cx="5384800" cy="20320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1EC1AC8-8CFB-3124-4E6A-951B19BDA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3362" y="344110"/>
            <a:ext cx="1694253" cy="128763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0DAA2E2-E3D5-90F5-9C42-C6BC67CD5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00265"/>
            <a:ext cx="7772400" cy="2667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513F8AD-A974-E345-14D1-3519A6805348}"/>
              </a:ext>
            </a:extLst>
          </p:cNvPr>
          <p:cNvSpPr txBox="1"/>
          <p:nvPr/>
        </p:nvSpPr>
        <p:spPr>
          <a:xfrm>
            <a:off x="-1624693" y="344110"/>
            <a:ext cx="6221186" cy="1717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1600" b="1" kern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الإدارة العــامــة للـتـعــلــيــــم بـمنطقـــة الريـــاض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1600" b="1" kern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إدارة الشؤون التعليمية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1600" b="1" kern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إدارة أداء التعليم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70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FFFF00"/>
                </a:solidFill>
                <a:effectLst/>
                <a:latin typeface="Helvetica Neue W23 for SKY Reg" panose="020B060402020202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7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4F7F345-07DB-EBE3-B073-571390D17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2" y="276180"/>
            <a:ext cx="1014567" cy="77107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7A69178-131F-6EB9-5A03-48FA57B92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00265"/>
            <a:ext cx="7772400" cy="266700"/>
          </a:xfrm>
          <a:prstGeom prst="rect">
            <a:avLst/>
          </a:prstGeom>
        </p:spPr>
      </p:pic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5C79876-E39B-D02D-BF94-E91697F64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185223"/>
              </p:ext>
            </p:extLst>
          </p:nvPr>
        </p:nvGraphicFramePr>
        <p:xfrm>
          <a:off x="1760917" y="893762"/>
          <a:ext cx="9851055" cy="554608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1246">
                  <a:extLst>
                    <a:ext uri="{9D8B030D-6E8A-4147-A177-3AD203B41FA5}">
                      <a16:colId xmlns:a16="http://schemas.microsoft.com/office/drawing/2014/main" val="800866855"/>
                    </a:ext>
                  </a:extLst>
                </a:gridCol>
                <a:gridCol w="1141246">
                  <a:extLst>
                    <a:ext uri="{9D8B030D-6E8A-4147-A177-3AD203B41FA5}">
                      <a16:colId xmlns:a16="http://schemas.microsoft.com/office/drawing/2014/main" val="3924376305"/>
                    </a:ext>
                  </a:extLst>
                </a:gridCol>
                <a:gridCol w="1141246">
                  <a:extLst>
                    <a:ext uri="{9D8B030D-6E8A-4147-A177-3AD203B41FA5}">
                      <a16:colId xmlns:a16="http://schemas.microsoft.com/office/drawing/2014/main" val="2234975842"/>
                    </a:ext>
                  </a:extLst>
                </a:gridCol>
                <a:gridCol w="1141246">
                  <a:extLst>
                    <a:ext uri="{9D8B030D-6E8A-4147-A177-3AD203B41FA5}">
                      <a16:colId xmlns:a16="http://schemas.microsoft.com/office/drawing/2014/main" val="3921909010"/>
                    </a:ext>
                  </a:extLst>
                </a:gridCol>
                <a:gridCol w="1294056">
                  <a:extLst>
                    <a:ext uri="{9D8B030D-6E8A-4147-A177-3AD203B41FA5}">
                      <a16:colId xmlns:a16="http://schemas.microsoft.com/office/drawing/2014/main" val="1258602994"/>
                    </a:ext>
                  </a:extLst>
                </a:gridCol>
                <a:gridCol w="1403278">
                  <a:extLst>
                    <a:ext uri="{9D8B030D-6E8A-4147-A177-3AD203B41FA5}">
                      <a16:colId xmlns:a16="http://schemas.microsoft.com/office/drawing/2014/main" val="302555248"/>
                    </a:ext>
                  </a:extLst>
                </a:gridCol>
                <a:gridCol w="1383223">
                  <a:extLst>
                    <a:ext uri="{9D8B030D-6E8A-4147-A177-3AD203B41FA5}">
                      <a16:colId xmlns:a16="http://schemas.microsoft.com/office/drawing/2014/main" val="2773032136"/>
                    </a:ext>
                  </a:extLst>
                </a:gridCol>
                <a:gridCol w="1205514">
                  <a:extLst>
                    <a:ext uri="{9D8B030D-6E8A-4147-A177-3AD203B41FA5}">
                      <a16:colId xmlns:a16="http://schemas.microsoft.com/office/drawing/2014/main" val="2731190862"/>
                    </a:ext>
                  </a:extLst>
                </a:gridCol>
              </a:tblGrid>
              <a:tr h="69620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الأسابيع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ar-SA" sz="14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الأسبوع 1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ar-SA" sz="14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الأسبوع 2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ar-SA" sz="14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الأسبوع 3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ar-SA" sz="14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الأسبوع 4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ar-SA" sz="14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الأسبوع 5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ar-SA" sz="14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الأسبوع 6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ar-SA" sz="14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الأسبوع 7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157453"/>
                  </a:ext>
                </a:extLst>
              </a:tr>
              <a:tr h="873196">
                <a:tc>
                  <a:txBody>
                    <a:bodyPr/>
                    <a:lstStyle/>
                    <a:p>
                      <a:pPr marL="555625" indent="-504825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التاريخ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01-03-1447هـ 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05-03-1447هـ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08-03-1447هـ-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12-03-1447هـ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15-03-1447هـ 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19-03-1447هـ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22-03-1447هـ 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26-03-1447هـ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29-03-1447هـ 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3-04-1447هـ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06-04-1447هـ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- 10-04-1447هـ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13-04-1447هـ 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- 17-04-1447هـ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369519"/>
                  </a:ext>
                </a:extLst>
              </a:tr>
              <a:tr h="193611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برامج التوجيه الطلابي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(الفعاليات)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برنامج التهيئة الإرشادية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تفعيل إطار توثيق العلاقة بين الأسرة والمدرسة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مجالس أولياء الأمور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التوعية بقواعد السلوك والمواظبة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برنامج تعزيز السلوك الإيجابي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الاستخدام الآمن للإنترنت والألعاب الإلكترونية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المجلس الطلابي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CoText-Regular"/>
                          <a:ea typeface="Times New Roman" panose="02020603050405020304" pitchFamily="18" charset="0"/>
                          <a:cs typeface="CoText-Regular"/>
                        </a:rPr>
                        <a:t> 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برنامج تعزيز السلوك الإيجابي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الاستخدام الآمن للإنترنت والألعاب</a:t>
                      </a:r>
                      <a:r>
                        <a:rPr lang="ar-SA" sz="12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الإلكترونية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برنامج تعزيز القيم والسلوك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37465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الإيجابي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37465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برنامج رفق لمناهضة العنف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SA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تفعيل إطار توثيق العلاقة بين الأسرة والمدرسة</a:t>
                      </a:r>
                      <a:endParaRPr kumimoji="0" 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التوجيه المهني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برنامج تعزيز المهارات النفسية والاجتماعية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برنامج رفق لمناهضة العنف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التهيئة الإرشادية للاختبارات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اختبارات أعمال السنة الفترة الأولى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ar-SA" sz="1200" b="1" kern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 الشهرية</a:t>
                      </a:r>
                      <a:r>
                        <a:rPr lang="en-US" sz="1200" b="1" kern="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5 </a:t>
                      </a:r>
                      <a:r>
                        <a:rPr lang="ar-SA" sz="1200" b="1" kern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أيام</a:t>
                      </a:r>
                      <a:r>
                        <a:rPr lang="en-US" sz="1200" b="1" kern="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353528"/>
                  </a:ext>
                </a:extLst>
              </a:tr>
              <a:tr h="6667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    القيم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مصفوفة القيم مع التركيز على قيمة الانضباط 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مصفوفة القيم مع التركيز على قيمة</a:t>
                      </a:r>
                      <a:r>
                        <a:rPr lang="ar-SA" sz="12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الانضباط - الإيجابية 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مصفوفة القيم مع التركيز على قيمة</a:t>
                      </a:r>
                      <a:r>
                        <a:rPr lang="ar-SA" sz="12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التسامح - الإيجابية 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مصفوفة القيم مع التركيز على</a:t>
                      </a:r>
                      <a:r>
                        <a:rPr lang="ar-SA" sz="12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قيمة المثابرة والانضباط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 مصفوفة القيم مع التركيز على قيمة حب الوطن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مصفوفة القيم مع التركيز على قيمة الانتماء الوطني 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مصفوفة القيم مع التركيز على</a:t>
                      </a:r>
                      <a:r>
                        <a:rPr lang="ar-SA" sz="12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قيمة الاجتهاد 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338322"/>
                  </a:ext>
                </a:extLst>
              </a:tr>
              <a:tr h="84948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الأنشطة الطلابية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أنشطة التهيئة الطلابية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الأنشطة الجاذبة المستمرة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الأولمبياد الوطني للرياضيات والعلوم</a:t>
                      </a: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200" b="1" kern="1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أقرأ أفهم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الخط العربي والزخرفة الإسلامية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تحدي القراءة العربي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سلامتنا السلامة المرورية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مسابقة القرآن الكريم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0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اليوم الوطني السعودي(23سبتمبر)</a:t>
                      </a:r>
                      <a:endParaRPr lang="en-US" sz="1200" b="0" kern="1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 الأولمبياد الوطني للتاريخ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مهرجان الأبل تاريخ وأصالة</a:t>
                      </a:r>
                    </a:p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مهرجان بلادي السعودية</a:t>
                      </a:r>
                      <a:endParaRPr lang="ar-SA" sz="1200" b="1" kern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مهرجان الألعاب الشعبية</a:t>
                      </a:r>
                    </a:p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اليوم العالمي للمعلم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031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7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4F7F345-07DB-EBE3-B073-571390D17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2" y="276180"/>
            <a:ext cx="1014567" cy="77107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2D0D64B-D632-AD95-0787-7FA249150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00265"/>
            <a:ext cx="7772400" cy="266700"/>
          </a:xfrm>
          <a:prstGeom prst="rect">
            <a:avLst/>
          </a:prstGeom>
        </p:spPr>
      </p:pic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BAC92A60-CE1C-2279-B5CF-06FC918EA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887240"/>
              </p:ext>
            </p:extLst>
          </p:nvPr>
        </p:nvGraphicFramePr>
        <p:xfrm>
          <a:off x="1603608" y="1047251"/>
          <a:ext cx="9851055" cy="513114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1246">
                  <a:extLst>
                    <a:ext uri="{9D8B030D-6E8A-4147-A177-3AD203B41FA5}">
                      <a16:colId xmlns:a16="http://schemas.microsoft.com/office/drawing/2014/main" val="800866855"/>
                    </a:ext>
                  </a:extLst>
                </a:gridCol>
                <a:gridCol w="1141246">
                  <a:extLst>
                    <a:ext uri="{9D8B030D-6E8A-4147-A177-3AD203B41FA5}">
                      <a16:colId xmlns:a16="http://schemas.microsoft.com/office/drawing/2014/main" val="3924376305"/>
                    </a:ext>
                  </a:extLst>
                </a:gridCol>
                <a:gridCol w="1141246">
                  <a:extLst>
                    <a:ext uri="{9D8B030D-6E8A-4147-A177-3AD203B41FA5}">
                      <a16:colId xmlns:a16="http://schemas.microsoft.com/office/drawing/2014/main" val="2234975842"/>
                    </a:ext>
                  </a:extLst>
                </a:gridCol>
                <a:gridCol w="1141246">
                  <a:extLst>
                    <a:ext uri="{9D8B030D-6E8A-4147-A177-3AD203B41FA5}">
                      <a16:colId xmlns:a16="http://schemas.microsoft.com/office/drawing/2014/main" val="3921909010"/>
                    </a:ext>
                  </a:extLst>
                </a:gridCol>
                <a:gridCol w="1294056">
                  <a:extLst>
                    <a:ext uri="{9D8B030D-6E8A-4147-A177-3AD203B41FA5}">
                      <a16:colId xmlns:a16="http://schemas.microsoft.com/office/drawing/2014/main" val="1258602994"/>
                    </a:ext>
                  </a:extLst>
                </a:gridCol>
                <a:gridCol w="1403278">
                  <a:extLst>
                    <a:ext uri="{9D8B030D-6E8A-4147-A177-3AD203B41FA5}">
                      <a16:colId xmlns:a16="http://schemas.microsoft.com/office/drawing/2014/main" val="302555248"/>
                    </a:ext>
                  </a:extLst>
                </a:gridCol>
                <a:gridCol w="1383223">
                  <a:extLst>
                    <a:ext uri="{9D8B030D-6E8A-4147-A177-3AD203B41FA5}">
                      <a16:colId xmlns:a16="http://schemas.microsoft.com/office/drawing/2014/main" val="2773032136"/>
                    </a:ext>
                  </a:extLst>
                </a:gridCol>
                <a:gridCol w="1205514">
                  <a:extLst>
                    <a:ext uri="{9D8B030D-6E8A-4147-A177-3AD203B41FA5}">
                      <a16:colId xmlns:a16="http://schemas.microsoft.com/office/drawing/2014/main" val="2731190862"/>
                    </a:ext>
                  </a:extLst>
                </a:gridCol>
              </a:tblGrid>
              <a:tr h="69620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الأسابيع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ar-SA" sz="14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الأسبوع 8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ar-SA" sz="14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الأسبوع 9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ar-SA" sz="14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الأسبوع 10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ar-SA" sz="14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الأسبوع 11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ar-SA" sz="14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الأسبوع 12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ar-SA" sz="14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الأسبوع 13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ar-SA" sz="14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إجازة الخريف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157453"/>
                  </a:ext>
                </a:extLst>
              </a:tr>
              <a:tr h="873196">
                <a:tc>
                  <a:txBody>
                    <a:bodyPr/>
                    <a:lstStyle/>
                    <a:p>
                      <a:pPr marL="555625" indent="-504825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التاريخ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21-04-1447هـ 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24-04-1447هـ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27-04-1447هـ 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01-05-1447هـ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04-05-1447هـ 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08-05-1447هـ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11-05-1447هـ 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15-05-1447هـ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18-05-1447هـ 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22-05-1447هـ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25-05-1447هـ 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29-05-1447هـ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30-05-1447هـ 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08-06-1447هـ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369519"/>
                  </a:ext>
                </a:extLst>
              </a:tr>
              <a:tr h="193611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برامج التوجيه الطلابي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(الفعاليات)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برنامج تعزيز السلوك الإيجابي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الاستخدام الآمن للإنترنت والألعاب الإلكترونية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المجلس الطلابي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CoText-Regular"/>
                          <a:ea typeface="Times New Roman" panose="02020603050405020304" pitchFamily="18" charset="0"/>
                          <a:cs typeface="CoText-Regular"/>
                        </a:rPr>
                        <a:t> 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برنامج تعزيز السلوك الإيجابي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الاستخدام الآمن للإنترنت والألعاب</a:t>
                      </a:r>
                      <a:r>
                        <a:rPr lang="ar-SA" sz="12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الإلكترونية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برنامج تعزيز القيم والسلوك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37465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الإيجابي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37465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برنامج رفق لمناهضة العنف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37465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برنامج تعزيز السلوك</a:t>
                      </a:r>
                      <a:r>
                        <a:rPr lang="ar-SA" sz="12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الإيجابي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التوجيه المهني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برنامج تعزيز السلوك الإيجابي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تفعيل إطار توثيق العلاقة بين الأسرة والمدرسة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برنامج تعزيز المهارات النفسية والاجتماعية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برنامج رفق لمناهضة العنف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kumimoji="0" lang="ar-SA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تفعيل إطار توثيق العلاقة بين الأسرة والمدرسة</a:t>
                      </a:r>
                      <a:endParaRPr kumimoji="0" 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kumimoji="0" lang="ar-SA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برنامج تعزيز المهارات النفسية والاجتماعية</a:t>
                      </a:r>
                      <a:endParaRPr kumimoji="0" 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فرص استثمارية متعددة للطالب</a:t>
                      </a: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دوري المدارس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أنشطة مدرسية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أعمال تطوعية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مسابقات محلية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شاغلي الوظائف التعليمية</a:t>
                      </a: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تطوير مهني للمعلمين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تطوير مهني للقيادات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أعمال تطوعية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353528"/>
                  </a:ext>
                </a:extLst>
              </a:tr>
              <a:tr h="6667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    القيم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مصفوفة القيم مع التركيز على قيمة التسامح </a:t>
                      </a:r>
                      <a:endParaRPr lang="en-US" sz="1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مصفوفة القيم مع التركيز على قيمة</a:t>
                      </a:r>
                      <a:r>
                        <a:rPr lang="ar-SA" sz="12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الانضباط - الإيجابية 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مصفوفة القيم مع التركيز على قيمة</a:t>
                      </a:r>
                      <a:endParaRPr lang="en-US" sz="1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التسامح - الإيجابية </a:t>
                      </a:r>
                      <a:endParaRPr lang="en-US" sz="1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مصفوفة القيم مع التركيز على</a:t>
                      </a:r>
                      <a:endParaRPr lang="en-US" sz="1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37465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قيمة المثابرة - الانضباط</a:t>
                      </a:r>
                      <a:endParaRPr lang="en-US" sz="1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 مصفوفة القيم مع التركيز على قيمة المثابرة</a:t>
                      </a:r>
                      <a:endParaRPr lang="en-US" sz="1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مصفوفة القيم مع التركيز على قيمة الانتماء الوطني </a:t>
                      </a:r>
                      <a:endParaRPr lang="en-US" sz="1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338322"/>
                  </a:ext>
                </a:extLst>
              </a:tr>
              <a:tr h="84948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الأنشطة الطلابية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برنامج قيمنا</a:t>
                      </a:r>
                    </a:p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اليوم العالمي للمدير</a:t>
                      </a: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200" b="1" kern="1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الوعي المالي والادخار(ريالي)</a:t>
                      </a: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ar-SA" sz="1200" b="1" kern="0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جلوب البيئي</a:t>
                      </a:r>
                    </a:p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مسابقة بيبراس العالمية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اليوم العالمي للفيزياء</a:t>
                      </a:r>
                    </a:p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أسبوع العلوم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الدوري المدرسي</a:t>
                      </a:r>
                    </a:p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تحدي المشي </a:t>
                      </a:r>
                      <a:endParaRPr lang="en-US" sz="1200" b="1" kern="1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اليوم العالمي للفن الإسلامي</a:t>
                      </a:r>
                    </a:p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مدرستي أجمل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031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78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4F7F345-07DB-EBE3-B073-571390D17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2" y="276180"/>
            <a:ext cx="1014567" cy="77107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0BB4493-4C7C-EB97-B138-889015A0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00265"/>
            <a:ext cx="7772400" cy="266700"/>
          </a:xfrm>
          <a:prstGeom prst="rect">
            <a:avLst/>
          </a:prstGeom>
        </p:spPr>
      </p:pic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3769E55E-2A3C-2233-2176-E538E4318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550654"/>
              </p:ext>
            </p:extLst>
          </p:nvPr>
        </p:nvGraphicFramePr>
        <p:xfrm>
          <a:off x="1603608" y="1047251"/>
          <a:ext cx="9851055" cy="514412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1246">
                  <a:extLst>
                    <a:ext uri="{9D8B030D-6E8A-4147-A177-3AD203B41FA5}">
                      <a16:colId xmlns:a16="http://schemas.microsoft.com/office/drawing/2014/main" val="800866855"/>
                    </a:ext>
                  </a:extLst>
                </a:gridCol>
                <a:gridCol w="1141246">
                  <a:extLst>
                    <a:ext uri="{9D8B030D-6E8A-4147-A177-3AD203B41FA5}">
                      <a16:colId xmlns:a16="http://schemas.microsoft.com/office/drawing/2014/main" val="3924376305"/>
                    </a:ext>
                  </a:extLst>
                </a:gridCol>
                <a:gridCol w="1119034">
                  <a:extLst>
                    <a:ext uri="{9D8B030D-6E8A-4147-A177-3AD203B41FA5}">
                      <a16:colId xmlns:a16="http://schemas.microsoft.com/office/drawing/2014/main" val="2234975842"/>
                    </a:ext>
                  </a:extLst>
                </a:gridCol>
                <a:gridCol w="1163458">
                  <a:extLst>
                    <a:ext uri="{9D8B030D-6E8A-4147-A177-3AD203B41FA5}">
                      <a16:colId xmlns:a16="http://schemas.microsoft.com/office/drawing/2014/main" val="3921909010"/>
                    </a:ext>
                  </a:extLst>
                </a:gridCol>
                <a:gridCol w="1294056">
                  <a:extLst>
                    <a:ext uri="{9D8B030D-6E8A-4147-A177-3AD203B41FA5}">
                      <a16:colId xmlns:a16="http://schemas.microsoft.com/office/drawing/2014/main" val="1258602994"/>
                    </a:ext>
                  </a:extLst>
                </a:gridCol>
                <a:gridCol w="1403278">
                  <a:extLst>
                    <a:ext uri="{9D8B030D-6E8A-4147-A177-3AD203B41FA5}">
                      <a16:colId xmlns:a16="http://schemas.microsoft.com/office/drawing/2014/main" val="302555248"/>
                    </a:ext>
                  </a:extLst>
                </a:gridCol>
                <a:gridCol w="1383223">
                  <a:extLst>
                    <a:ext uri="{9D8B030D-6E8A-4147-A177-3AD203B41FA5}">
                      <a16:colId xmlns:a16="http://schemas.microsoft.com/office/drawing/2014/main" val="2773032136"/>
                    </a:ext>
                  </a:extLst>
                </a:gridCol>
                <a:gridCol w="1205514">
                  <a:extLst>
                    <a:ext uri="{9D8B030D-6E8A-4147-A177-3AD203B41FA5}">
                      <a16:colId xmlns:a16="http://schemas.microsoft.com/office/drawing/2014/main" val="2731190862"/>
                    </a:ext>
                  </a:extLst>
                </a:gridCol>
              </a:tblGrid>
              <a:tr h="69620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الأسابيع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ar-SA" sz="14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الأسبوع 14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ar-SA" sz="14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الأسبوع 15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ar-SA" sz="14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الأسبوع 16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ar-SA" sz="14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الأسبوع 17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ar-SA" sz="14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الأسبوع 18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ar-SA" sz="14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الأسبوع 19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ar-SA" sz="14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إجازة منتصف العام 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157453"/>
                  </a:ext>
                </a:extLst>
              </a:tr>
              <a:tr h="873196">
                <a:tc>
                  <a:txBody>
                    <a:bodyPr/>
                    <a:lstStyle/>
                    <a:p>
                      <a:pPr marL="555625" indent="-504825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التاريخ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09-06-1447هـ 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13-06-1447هـ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16-06-1447هـ -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19-06-1447هـ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24-06-1447هـ -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27-06-1447هـ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01-07-1447هـ -</a:t>
                      </a:r>
                      <a:endParaRPr lang="en-US" sz="11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05-07-1447هـ</a:t>
                      </a:r>
                      <a:endParaRPr lang="en-US" sz="11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08-07-1447هـ -</a:t>
                      </a:r>
                      <a:endParaRPr lang="en-US" sz="11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12-07-1447هـ</a:t>
                      </a:r>
                      <a:endParaRPr lang="en-US" sz="11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15-07-1447هـ -</a:t>
                      </a:r>
                      <a:endParaRPr lang="en-US" sz="11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19-07-1447هـ</a:t>
                      </a:r>
                      <a:endParaRPr lang="en-US" sz="11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01-07-1447هـ -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05-07-1447هـ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369519"/>
                  </a:ext>
                </a:extLst>
              </a:tr>
              <a:tr h="193611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برامج التوجيه الطلابي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(الفعاليات)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اختبارات أعمال السنة الفترة الثانية</a:t>
                      </a:r>
                      <a:endParaRPr kumimoji="0" 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ar-SA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 الشهرية</a:t>
                      </a: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endParaRPr kumimoji="0" 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5 </a:t>
                      </a:r>
                      <a:r>
                        <a:rPr kumimoji="0" lang="ar-SA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أيام</a:t>
                      </a: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ar-SA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مجالس أولياء الأمور</a:t>
                      </a: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endParaRPr kumimoji="0" 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التوجيه المهني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SA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تفعيل إطار توثيق العلاقة بين الأسرة والمدرسة</a:t>
                      </a:r>
                      <a:endParaRPr kumimoji="0" 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kumimoji="0" lang="ar-SA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برنامج تعزيز المهارات النفسية والاجتماعية</a:t>
                      </a:r>
                      <a:endParaRPr kumimoji="0" 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kumimoji="0" lang="ar-SA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برنامج رفق لمناهضة العنف</a:t>
                      </a: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37465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التهيئة الإرشادية للاختبارات النهائية</a:t>
                      </a:r>
                    </a:p>
                    <a:p>
                      <a:pPr marL="171450" marR="37465" lvl="0" indent="-17145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SA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برنامج رفق لمناهضة العنف</a:t>
                      </a:r>
                      <a:endParaRPr kumimoji="0" 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37465"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292735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التهيئة الإرشادية للاختبارات النهائية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292735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تكريم الطلبة المتفوقين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292735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تكريم الطلبة المتميزين سلوكياً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201930" indent="-99695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 اختبارات نهاية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الفصل الدراسي الأول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فرص استثمارية متعددة للطالب</a:t>
                      </a: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دوري المدارس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أنشطة مدرسية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أعمال تطوعية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مسابقات محلية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شاغلي الوظائف التعليمية</a:t>
                      </a: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تطوير مهني للمعلمين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تطوير مهني للقيادات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ar-SA" sz="12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أعمال تطوعية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353528"/>
                  </a:ext>
                </a:extLst>
              </a:tr>
              <a:tr h="6667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    القيم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مصفوفة القيم مع التركيز على قيمة التسامح </a:t>
                      </a:r>
                      <a:endParaRPr lang="en-US" sz="1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مصفوفة القيم مع التركيز على قيمة</a:t>
                      </a:r>
                      <a:r>
                        <a:rPr lang="ar-SA" sz="12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الانضباط - الإيجابية 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مصفوفة القيم مع التركيز على قيمة</a:t>
                      </a:r>
                      <a:r>
                        <a:rPr lang="ar-SA" sz="12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التسامح - الإيجابية 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7465" indent="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مصفوفة القيم مع التركيز على</a:t>
                      </a:r>
                      <a:r>
                        <a:rPr lang="ar-SA" sz="1200" b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قيمة الاجتهاد الانضباط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 مصفوفة القيم مع التركيز على قيمة المثابرة- الانضباط</a:t>
                      </a:r>
                      <a:endParaRPr lang="en-US" sz="1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مصفوفة القيم مع التركيز على قيمة الاجتهاد</a:t>
                      </a:r>
                      <a:endParaRPr lang="en-U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338322"/>
                  </a:ext>
                </a:extLst>
              </a:tr>
              <a:tr h="84948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ar-SA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الأنشطة الطلابية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ar-SA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تراثنا الأصيل ( الحرف والاشغال الفنية)</a:t>
                      </a: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200" b="1" kern="1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الاولمبياد العالمي للروبوت</a:t>
                      </a:r>
                    </a:p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مسابقة التميز الكشفي</a:t>
                      </a: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200" b="1" kern="1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SA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اليوم العالمي للغة العربية</a:t>
                      </a:r>
                      <a:endParaRPr lang="en-US" sz="1200" b="1" kern="0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الفلكلور الوطني</a:t>
                      </a:r>
                      <a:endParaRPr lang="en-US" sz="1200" b="1" kern="1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مهرجان المسرح المدرسي</a:t>
                      </a:r>
                    </a:p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راوي الدرعية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200" b="1" kern="1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rtl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مسابقة الكانجارو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kumimoji="0" lang="ar-SA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يوم التطوع</a:t>
                      </a:r>
                      <a:endParaRPr kumimoji="0" 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kern="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kumimoji="0" lang="ar-SA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الأنشطة الجاذبة المستمرة</a:t>
                      </a:r>
                      <a:endParaRPr kumimoji="0" 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031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812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>
            <a:extLst>
              <a:ext uri="{FF2B5EF4-FFF2-40B4-BE49-F238E27FC236}">
                <a16:creationId xmlns:a16="http://schemas.microsoft.com/office/drawing/2014/main" id="{735C8203-C969-ABC6-AA36-1609F456B6FA}"/>
              </a:ext>
            </a:extLst>
          </p:cNvPr>
          <p:cNvSpPr/>
          <p:nvPr/>
        </p:nvSpPr>
        <p:spPr>
          <a:xfrm>
            <a:off x="-13648" y="-13648"/>
            <a:ext cx="12205648" cy="6884732"/>
          </a:xfrm>
          <a:prstGeom prst="rect">
            <a:avLst/>
          </a:prstGeom>
          <a:solidFill>
            <a:srgbClr val="0038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8CCC6C4-DB8C-931B-7F3E-B75C6E16376B}"/>
              </a:ext>
            </a:extLst>
          </p:cNvPr>
          <p:cNvSpPr txBox="1"/>
          <p:nvPr/>
        </p:nvSpPr>
        <p:spPr>
          <a:xfrm>
            <a:off x="5109192" y="3013502"/>
            <a:ext cx="197361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l" defTabSz="914400" rtl="0" eaLnBrk="1" latinLnBrk="0" hangingPunct="1"/>
            <a:r>
              <a:rPr lang="ar-SA" sz="4800" b="1" dirty="0">
                <a:solidFill>
                  <a:schemeClr val="bg1">
                    <a:lumMod val="8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9C16BBD-21F7-7F37-0B15-2381F4CFA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02" y="341045"/>
            <a:ext cx="1324686" cy="100676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08F0A77-4E25-E63B-93D3-8AFD3244C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00265"/>
            <a:ext cx="77724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5787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1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28443</TotalTime>
  <Words>783</Words>
  <Application>Microsoft Office PowerPoint</Application>
  <PresentationFormat>شاشة عريضة</PresentationFormat>
  <Paragraphs>252</Paragraphs>
  <Slides>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CoText-Regular</vt:lpstr>
      <vt:lpstr>Helvetica Neue W23 for SKY Reg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د. عايض القحطاني</dc:creator>
  <cp:lastModifiedBy>Sony</cp:lastModifiedBy>
  <cp:revision>66</cp:revision>
  <dcterms:created xsi:type="dcterms:W3CDTF">2024-08-07T09:50:47Z</dcterms:created>
  <dcterms:modified xsi:type="dcterms:W3CDTF">2025-08-18T15:01:50Z</dcterms:modified>
</cp:coreProperties>
</file>