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449" autoAdjust="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C1FCA-476D-4B8C-AC33-40C27BB7A67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4622-63BE-4D0D-8373-D63C24F5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4622-63BE-4D0D-8373-D63C24F517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909" y="1563210"/>
            <a:ext cx="83167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الْحَرَكَةُ قُـــوَّةٌ (نشاط إثرائي) </a:t>
            </a:r>
          </a:p>
          <a:p>
            <a:pPr algn="ctr"/>
            <a:r>
              <a:rPr lang="ar-B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الكفايةُ المستهدفةُ  (همزةُ القطعِ وهمزةُ الوصلِ)</a:t>
            </a:r>
            <a:r>
              <a:rPr lang="ar-B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6" name="صورة 2" descr="C:\Users\hamad 95\Desktop\ScreenHunter 44.png">
            <a:extLst>
              <a:ext uri="{FF2B5EF4-FFF2-40B4-BE49-F238E27FC236}">
                <a16:creationId xmlns:a16="http://schemas.microsoft.com/office/drawing/2014/main" xmlns="" id="{731473AB-D9D6-4A45-B38D-14C27B51FCE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95" t="16496" r="38302" b="6405"/>
          <a:stretch/>
        </p:blipFill>
        <p:spPr bwMode="auto">
          <a:xfrm>
            <a:off x="2660072" y="3163648"/>
            <a:ext cx="6941128" cy="3217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0291" y="894656"/>
            <a:ext cx="51954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اَتَـمَـطَّـطُ، أًقْفِـزُ كَالقِـطَّة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أَسْـبَحُ،أَغْطِسُ كَالْبَطـَّة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أَنْقُــزُ،أَجْري كَالْغـزْلان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أَتَـلـوَّى،أَزْحَـفُ كالثُّعْـبان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أَتـَـدَلَّـى،أَتَأَرْجَحُ كَالـقِـرْدِ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أَثِـبُ، أَعْـدو كَـالْــفَهْــدِ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أَدِبُّ، أَمْشـي كَالنَّــمْــلِ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أَتَـهادى، أَسـيرُ كَالْحَمْلِ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أَنُـطُّ، أَحُـطُّ كَالصُّرْصور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أَطيـرُ،أُرَفْرِفُ كَالْعُصْفور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أَتَـحَـرَّكُ، أَمْـرَحُ، أَتَسَلَّى </a:t>
            </a: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أَتَحـَــرَّكُ، أنْشَطُ، أتقوَّى </a:t>
            </a: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وَالْحَركَةُ تُعْطينا الْـقُـوَّةَ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745" y="371436"/>
            <a:ext cx="396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</a:rPr>
              <a:t>هيّا ننشدُ مَعَ دانة (الْحَركَةُ قُوةٌ):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" name="media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-13941" t="-6749" r="-13941" b="-6749"/>
          <a:stretch/>
        </p:blipFill>
        <p:spPr>
          <a:xfrm>
            <a:off x="8215745" y="1849153"/>
            <a:ext cx="3671777" cy="4701363"/>
          </a:xfrm>
          <a:prstGeom prst="rect">
            <a:avLst/>
          </a:prstGeom>
        </p:spPr>
      </p:pic>
      <p:pic>
        <p:nvPicPr>
          <p:cNvPr id="16" name="media22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354" y="2130658"/>
            <a:ext cx="2710955" cy="41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1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3836F4-8F35-45C1-A098-EF690E396E6E}"/>
              </a:ext>
            </a:extLst>
          </p:cNvPr>
          <p:cNvSpPr/>
          <p:nvPr/>
        </p:nvSpPr>
        <p:spPr>
          <a:xfrm>
            <a:off x="-32658" y="1132935"/>
            <a:ext cx="5786520" cy="50774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</a:rPr>
              <a:t>- أَسْماءُ حيواناتٍ بِها هَمْزةُ وَصلٍ.</a:t>
            </a:r>
            <a:r>
              <a:rPr lang="ar-BH" sz="3600" dirty="0">
                <a:solidFill>
                  <a:srgbClr val="FF0000"/>
                </a:solidFill>
              </a:rPr>
              <a:t> </a:t>
            </a:r>
          </a:p>
          <a:p>
            <a:pPr algn="r" rtl="1"/>
            <a:r>
              <a:rPr lang="ar-BH" sz="3600" dirty="0">
                <a:solidFill>
                  <a:srgbClr val="FF0000"/>
                </a:solidFill>
              </a:rPr>
              <a:t>     ....................................</a:t>
            </a:r>
          </a:p>
          <a:p>
            <a:pPr algn="ctr" rtl="1"/>
            <a:endParaRPr lang="ar-BH" sz="3600" dirty="0">
              <a:solidFill>
                <a:srgbClr val="FF0000"/>
              </a:solidFill>
            </a:endParaRPr>
          </a:p>
          <a:p>
            <a:pPr algn="r" rtl="1"/>
            <a:r>
              <a:rPr lang="ar-BH" sz="3600" b="1" dirty="0">
                <a:solidFill>
                  <a:schemeClr val="tx1"/>
                </a:solidFill>
              </a:rPr>
              <a:t>-  أَسْماءُ طيورٍ مِنْ النَّصِ</a:t>
            </a:r>
            <a:r>
              <a:rPr lang="ar-BH" sz="3600" dirty="0">
                <a:solidFill>
                  <a:schemeClr val="tx1"/>
                </a:solidFill>
              </a:rPr>
              <a:t>.</a:t>
            </a:r>
            <a:endParaRPr lang="ar-BH" sz="3600" dirty="0">
              <a:solidFill>
                <a:srgbClr val="FF0000"/>
              </a:solidFill>
            </a:endParaRPr>
          </a:p>
          <a:p>
            <a:pPr algn="r" rtl="1"/>
            <a:r>
              <a:rPr lang="ar-BH" sz="3600" dirty="0">
                <a:solidFill>
                  <a:srgbClr val="FF0000"/>
                </a:solidFill>
              </a:rPr>
              <a:t>      ....................................</a:t>
            </a:r>
          </a:p>
          <a:p>
            <a:pPr algn="r" rtl="1"/>
            <a:endParaRPr lang="ar-BH" sz="3600" dirty="0">
              <a:solidFill>
                <a:srgbClr val="FF0000"/>
              </a:solidFill>
            </a:endParaRPr>
          </a:p>
          <a:p>
            <a:pPr algn="r" rtl="1"/>
            <a:r>
              <a:rPr lang="ar-BH" sz="3600" b="1" dirty="0">
                <a:solidFill>
                  <a:schemeClr val="tx1"/>
                </a:solidFill>
              </a:rPr>
              <a:t> - أَسْماءُ خَمْسِ ثدييّاتٍ مِنْ النَّصِ.</a:t>
            </a:r>
            <a:endParaRPr lang="ar-BH" sz="3600" dirty="0">
              <a:solidFill>
                <a:srgbClr val="FF0000"/>
              </a:solidFill>
            </a:endParaRPr>
          </a:p>
          <a:p>
            <a:pPr algn="r" rtl="1"/>
            <a:r>
              <a:rPr lang="ar-BH" sz="3600" dirty="0">
                <a:solidFill>
                  <a:srgbClr val="FF0000"/>
                </a:solidFill>
              </a:rPr>
              <a:t>     .......................................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4035552" y="1721035"/>
            <a:ext cx="108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القِطَّةُ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525832" y="1721035"/>
            <a:ext cx="103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الْبَطَّةُ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2118185" y="3379280"/>
            <a:ext cx="111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نَوْرَسٌ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193054" y="3417890"/>
            <a:ext cx="139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عُصْفورٌ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4195318" y="5202073"/>
            <a:ext cx="92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الْقِرْدُ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-503510" y="5230212"/>
            <a:ext cx="139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الْقِطَّةُ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8844" y="69170"/>
            <a:ext cx="87461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dirty="0">
                <a:solidFill>
                  <a:srgbClr val="FF0000"/>
                </a:solidFill>
              </a:rPr>
              <a:t>أَخْتارُ الْإجابَةَ الْصَحيحَةَ فيما يَلي: </a:t>
            </a:r>
          </a:p>
        </p:txBody>
      </p:sp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2860602" y="5173474"/>
            <a:ext cx="139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الْغِزْلانُ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1682700" y="5191845"/>
            <a:ext cx="139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الْفَهْدُ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708914" y="5210216"/>
            <a:ext cx="139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الْحَمْلُ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68E0D20-5C29-44FB-B4D8-58DD25DCB7A0}"/>
              </a:ext>
            </a:extLst>
          </p:cNvPr>
          <p:cNvSpPr txBox="1"/>
          <p:nvPr/>
        </p:nvSpPr>
        <p:spPr>
          <a:xfrm>
            <a:off x="7204321" y="721146"/>
            <a:ext cx="39005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2102042" y="1721035"/>
            <a:ext cx="12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السَّمَكَةُ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xmlns="" id="{CFD1D91A-F2FC-4526-99A3-48DCD3F7C59E}"/>
              </a:ext>
            </a:extLst>
          </p:cNvPr>
          <p:cNvSpPr txBox="1"/>
          <p:nvPr/>
        </p:nvSpPr>
        <p:spPr>
          <a:xfrm>
            <a:off x="3920770" y="3366040"/>
            <a:ext cx="9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accent1"/>
                </a:solidFill>
              </a:rPr>
              <a:t>بَطَّةٌ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E1BFA4F-01B9-49EA-9FE4-0EBE70E09C2D}"/>
              </a:ext>
            </a:extLst>
          </p:cNvPr>
          <p:cNvSpPr txBox="1"/>
          <p:nvPr/>
        </p:nvSpPr>
        <p:spPr>
          <a:xfrm>
            <a:off x="7204321" y="653945"/>
            <a:ext cx="3900543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اَتَـمَـطَّـطُ، أًقْفِـزُ كَالقِـطَّة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أَسْـبَحُ،أَغْطِسُ كَالْبَطـَّة 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أَنْقُــزُ،أَجْري كَالْغـزْلان 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أَتَـلـوَّى،أَزْحَـفُ كالثُّعْـبان 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أَتـَـدَلَّـى،أَتَأَرْجَحُ كَالـقِـرْدِ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أَثِـبُ، أَعْـدو كَـالْــفَهْــدِ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أَدِبُّ، أَمْشـي كَالنَّــمْــلِ 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أَتَـهادى، أَسـيرُ كَالْحَمْلِ 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أَنُـطُّ، أَحُـطُّ كَالصُّرْصور 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أَطيـرُ،أُرَفْرِفُ كَالْعُصْفور </a:t>
            </a:r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أَتَـحَـرَّكُ، أَمْـرَحُ، أَتَسَلَّى </a:t>
            </a: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أَتَحـَــرَّكُ، أنْشَطُ، أتقوَّى </a:t>
            </a:r>
          </a:p>
          <a:p>
            <a:pPr algn="ctr" rtl="1"/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وَالْحَركَةُ تُعْطينا الْـقُـوَّةَ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3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A0E4EC-130D-4265-A75B-1CE47475520A}"/>
              </a:ext>
            </a:extLst>
          </p:cNvPr>
          <p:cNvSpPr/>
          <p:nvPr/>
        </p:nvSpPr>
        <p:spPr>
          <a:xfrm>
            <a:off x="1919112" y="302868"/>
            <a:ext cx="7992533" cy="1268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tx1"/>
                </a:solidFill>
              </a:rPr>
              <a:t>أُوَظفُ الْكَلماتِ التَّالِيةِ في جُملٍ تُوَضِحُ مَعْناها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B0E7A0E-F307-4DF9-B041-6C81CA904166}"/>
              </a:ext>
            </a:extLst>
          </p:cNvPr>
          <p:cNvGrpSpPr/>
          <p:nvPr/>
        </p:nvGrpSpPr>
        <p:grpSpPr>
          <a:xfrm>
            <a:off x="1919112" y="1576012"/>
            <a:ext cx="9177866" cy="1151466"/>
            <a:chOff x="1919112" y="2460978"/>
            <a:chExt cx="9177866" cy="115146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381ABDC-9229-4D38-B7E1-5A2A65D5FC7F}"/>
                </a:ext>
              </a:extLst>
            </p:cNvPr>
            <p:cNvSpPr/>
            <p:nvPr/>
          </p:nvSpPr>
          <p:spPr>
            <a:xfrm>
              <a:off x="1919112" y="2528711"/>
              <a:ext cx="7868356" cy="108373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200" dirty="0">
                  <a:solidFill>
                    <a:schemeClr val="tx1"/>
                  </a:solidFill>
                </a:rPr>
                <a:t>................................................................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2E91F6B-C256-4C54-B364-F97FB7769B7C}"/>
                </a:ext>
              </a:extLst>
            </p:cNvPr>
            <p:cNvSpPr/>
            <p:nvPr/>
          </p:nvSpPr>
          <p:spPr>
            <a:xfrm>
              <a:off x="9810044" y="2460978"/>
              <a:ext cx="1286934" cy="11514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dirty="0">
                <a:solidFill>
                  <a:schemeClr val="tx1"/>
                </a:solidFill>
              </a:endParaRPr>
            </a:p>
            <a:p>
              <a:pPr algn="ctr" rtl="1"/>
              <a:r>
                <a:rPr lang="ar-BH" sz="2800" b="1" dirty="0">
                  <a:solidFill>
                    <a:schemeClr val="tx1"/>
                  </a:solidFill>
                </a:rPr>
                <a:t>أَتَلوَّى</a:t>
              </a:r>
              <a:endParaRPr lang="en-US" sz="2800" b="1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2BAE377-CD66-4172-A3EA-0824B2ACD4AE}"/>
              </a:ext>
            </a:extLst>
          </p:cNvPr>
          <p:cNvGrpSpPr/>
          <p:nvPr/>
        </p:nvGrpSpPr>
        <p:grpSpPr>
          <a:xfrm>
            <a:off x="1919112" y="2800287"/>
            <a:ext cx="9177866" cy="1151466"/>
            <a:chOff x="1919112" y="2460978"/>
            <a:chExt cx="9177866" cy="115146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BCBFB745-0EAD-41DF-AAB2-DC1CF7128B73}"/>
                </a:ext>
              </a:extLst>
            </p:cNvPr>
            <p:cNvSpPr/>
            <p:nvPr/>
          </p:nvSpPr>
          <p:spPr>
            <a:xfrm>
              <a:off x="1919112" y="2528711"/>
              <a:ext cx="7868356" cy="108373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200" dirty="0">
                  <a:solidFill>
                    <a:schemeClr val="tx1"/>
                  </a:solidFill>
                </a:rPr>
                <a:t>.................................................................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68120CA-D4E4-4D7E-9F37-F918ACA3AA8C}"/>
                </a:ext>
              </a:extLst>
            </p:cNvPr>
            <p:cNvSpPr/>
            <p:nvPr/>
          </p:nvSpPr>
          <p:spPr>
            <a:xfrm>
              <a:off x="9810044" y="2460978"/>
              <a:ext cx="1286934" cy="11514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dirty="0">
                <a:solidFill>
                  <a:schemeClr val="tx1"/>
                </a:solidFill>
              </a:endParaRPr>
            </a:p>
            <a:p>
              <a:pPr algn="ctr"/>
              <a:endParaRPr lang="ar-BH" sz="2400" dirty="0">
                <a:solidFill>
                  <a:schemeClr val="tx1"/>
                </a:solidFill>
              </a:endParaRPr>
            </a:p>
            <a:p>
              <a:pPr algn="ctr" rtl="1"/>
              <a:r>
                <a:rPr lang="ar-BH" sz="2400" b="1" dirty="0">
                  <a:solidFill>
                    <a:schemeClr val="tx1"/>
                  </a:solidFill>
                </a:rPr>
                <a:t>أَتَأَرْجَحُ</a:t>
              </a:r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0953F08-D4B3-4055-B598-EA1D78DF3B10}"/>
              </a:ext>
            </a:extLst>
          </p:cNvPr>
          <p:cNvGrpSpPr/>
          <p:nvPr/>
        </p:nvGrpSpPr>
        <p:grpSpPr>
          <a:xfrm>
            <a:off x="1919112" y="4024562"/>
            <a:ext cx="9177866" cy="1151466"/>
            <a:chOff x="1919112" y="2460978"/>
            <a:chExt cx="9177866" cy="115146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FB5CC28F-59F6-45CD-BE86-5028D3651371}"/>
                </a:ext>
              </a:extLst>
            </p:cNvPr>
            <p:cNvSpPr/>
            <p:nvPr/>
          </p:nvSpPr>
          <p:spPr>
            <a:xfrm>
              <a:off x="1919112" y="2528711"/>
              <a:ext cx="7868356" cy="108373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200" dirty="0">
                  <a:solidFill>
                    <a:schemeClr val="tx1"/>
                  </a:solidFill>
                </a:rPr>
                <a:t>.................................................................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7439B8B-8B57-4A69-BA41-280328BD6012}"/>
                </a:ext>
              </a:extLst>
            </p:cNvPr>
            <p:cNvSpPr/>
            <p:nvPr/>
          </p:nvSpPr>
          <p:spPr>
            <a:xfrm>
              <a:off x="9810044" y="2460978"/>
              <a:ext cx="1286934" cy="11514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dirty="0">
                <a:solidFill>
                  <a:schemeClr val="tx1"/>
                </a:solidFill>
              </a:endParaRPr>
            </a:p>
            <a:p>
              <a:pPr algn="ctr" rtl="1"/>
              <a:r>
                <a:rPr lang="ar-BH" sz="2400" b="1" dirty="0">
                  <a:solidFill>
                    <a:schemeClr val="tx1"/>
                  </a:solidFill>
                </a:rPr>
                <a:t>أَثِبُ</a:t>
              </a:r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9DB1921-E860-4900-B50D-489A556A162F}"/>
              </a:ext>
            </a:extLst>
          </p:cNvPr>
          <p:cNvGrpSpPr/>
          <p:nvPr/>
        </p:nvGrpSpPr>
        <p:grpSpPr>
          <a:xfrm>
            <a:off x="1919112" y="5248837"/>
            <a:ext cx="9177866" cy="1151466"/>
            <a:chOff x="1919112" y="2460978"/>
            <a:chExt cx="9177866" cy="115146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5BF56C8A-C2CA-4E15-AE62-AF716B9059B9}"/>
                </a:ext>
              </a:extLst>
            </p:cNvPr>
            <p:cNvSpPr/>
            <p:nvPr/>
          </p:nvSpPr>
          <p:spPr>
            <a:xfrm>
              <a:off x="1919112" y="2528711"/>
              <a:ext cx="7868356" cy="108373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200" dirty="0">
                  <a:solidFill>
                    <a:schemeClr val="tx1"/>
                  </a:solidFill>
                </a:rPr>
                <a:t>..................................................................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C737A66-8AF4-4179-BAE5-DB57547D654D}"/>
                </a:ext>
              </a:extLst>
            </p:cNvPr>
            <p:cNvSpPr/>
            <p:nvPr/>
          </p:nvSpPr>
          <p:spPr>
            <a:xfrm>
              <a:off x="9810044" y="2460978"/>
              <a:ext cx="1286934" cy="115146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400" dirty="0">
                <a:solidFill>
                  <a:schemeClr val="tx1"/>
                </a:solidFill>
              </a:endParaRPr>
            </a:p>
            <a:p>
              <a:pPr algn="ctr" rtl="1"/>
              <a:r>
                <a:rPr lang="ar-BH" sz="2400" b="1" dirty="0">
                  <a:solidFill>
                    <a:schemeClr val="tx1"/>
                  </a:solidFill>
                </a:rPr>
                <a:t>أَتَهادى</a:t>
              </a:r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D3439B-5102-4C7D-95B0-385E107FAE8B}"/>
              </a:ext>
            </a:extLst>
          </p:cNvPr>
          <p:cNvSpPr txBox="1"/>
          <p:nvPr/>
        </p:nvSpPr>
        <p:spPr>
          <a:xfrm>
            <a:off x="3988870" y="1880939"/>
            <a:ext cx="353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chemeClr val="accent5"/>
                </a:solidFill>
              </a:rPr>
              <a:t>أَتلوَّى على غُصنِ الشجرةِ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5B9C4EA-94EA-4184-A38D-D27AEF11E739}"/>
              </a:ext>
            </a:extLst>
          </p:cNvPr>
          <p:cNvSpPr txBox="1"/>
          <p:nvPr/>
        </p:nvSpPr>
        <p:spPr>
          <a:xfrm>
            <a:off x="4099311" y="3141406"/>
            <a:ext cx="350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solidFill>
                  <a:schemeClr val="accent5"/>
                </a:solidFill>
              </a:rPr>
              <a:t>أَتَأَرْجَحُ على الأرجوحةِ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575050D-BEC2-4BC4-9069-A4E29085741C}"/>
              </a:ext>
            </a:extLst>
          </p:cNvPr>
          <p:cNvSpPr txBox="1"/>
          <p:nvPr/>
        </p:nvSpPr>
        <p:spPr>
          <a:xfrm>
            <a:off x="4058980" y="4369137"/>
            <a:ext cx="346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solidFill>
                  <a:schemeClr val="accent5"/>
                </a:solidFill>
              </a:rPr>
              <a:t>أَثِبُ كالأرنبِ في الساحةِ 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B394C59-FE23-4F38-A987-445BFF1B3508}"/>
              </a:ext>
            </a:extLst>
          </p:cNvPr>
          <p:cNvSpPr txBox="1"/>
          <p:nvPr/>
        </p:nvSpPr>
        <p:spPr>
          <a:xfrm>
            <a:off x="4146095" y="5566048"/>
            <a:ext cx="341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chemeClr val="accent5"/>
                </a:solidFill>
              </a:rPr>
              <a:t>أتهادى </a:t>
            </a:r>
            <a:r>
              <a:rPr lang="ar-BH" sz="3200" dirty="0">
                <a:solidFill>
                  <a:schemeClr val="accent5"/>
                </a:solidFill>
              </a:rPr>
              <a:t>على أنغامِ النشيدِ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E9C6B-B09F-414B-84DC-00B86E6B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75858"/>
            <a:ext cx="10799618" cy="900638"/>
          </a:xfrm>
        </p:spPr>
        <p:txBody>
          <a:bodyPr>
            <a:normAutofit/>
          </a:bodyPr>
          <a:lstStyle/>
          <a:p>
            <a:pPr algn="r"/>
            <a:r>
              <a:rPr lang="ar-BH" sz="3200" dirty="0">
                <a:solidFill>
                  <a:srgbClr val="FF0000"/>
                </a:solidFill>
              </a:rPr>
              <a:t>هَيَّا نَسْتَخْرِجُ كَلماتٍ بِها هَمْزَتي الْقَطْع والْوَصْل: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5A203F0-3D16-47E7-97D1-85EEE7E59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37537"/>
              </p:ext>
            </p:extLst>
          </p:nvPr>
        </p:nvGraphicFramePr>
        <p:xfrm>
          <a:off x="173071" y="1352099"/>
          <a:ext cx="6084712" cy="480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56">
                  <a:extLst>
                    <a:ext uri="{9D8B030D-6E8A-4147-A177-3AD203B41FA5}">
                      <a16:colId xmlns:a16="http://schemas.microsoft.com/office/drawing/2014/main" xmlns="" val="1199322927"/>
                    </a:ext>
                  </a:extLst>
                </a:gridCol>
                <a:gridCol w="3042356">
                  <a:extLst>
                    <a:ext uri="{9D8B030D-6E8A-4147-A177-3AD203B41FA5}">
                      <a16:colId xmlns:a16="http://schemas.microsoft.com/office/drawing/2014/main" xmlns="" val="303807291"/>
                    </a:ext>
                  </a:extLst>
                </a:gridCol>
              </a:tblGrid>
              <a:tr h="1032246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وصل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قطع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8582580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743667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513193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3633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0041740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0977364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1892518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165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67CFDD-67CF-47CC-B1B9-74BDB7AC734A}"/>
              </a:ext>
            </a:extLst>
          </p:cNvPr>
          <p:cNvSpPr txBox="1"/>
          <p:nvPr/>
        </p:nvSpPr>
        <p:spPr>
          <a:xfrm>
            <a:off x="4228157" y="2383472"/>
            <a:ext cx="14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noaction"/>
              </a:rPr>
              <a:t>اَتَـمَـطَّـط</a:t>
            </a:r>
            <a:r>
              <a:rPr lang="ar-B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ُ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870073-13A0-4C45-9129-FEC6103EC363}"/>
              </a:ext>
            </a:extLst>
          </p:cNvPr>
          <p:cNvSpPr txBox="1"/>
          <p:nvPr/>
        </p:nvSpPr>
        <p:spPr>
          <a:xfrm>
            <a:off x="4305534" y="2938735"/>
            <a:ext cx="1269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أَقْفِـزُ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9E8C36-AC3A-4846-9187-271B5D6D4025}"/>
              </a:ext>
            </a:extLst>
          </p:cNvPr>
          <p:cNvSpPr txBox="1"/>
          <p:nvPr/>
        </p:nvSpPr>
        <p:spPr>
          <a:xfrm>
            <a:off x="4305534" y="3517547"/>
            <a:ext cx="96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أَسْـبَحُ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C97F61-248F-4959-91BD-7EC6FCBC972F}"/>
              </a:ext>
            </a:extLst>
          </p:cNvPr>
          <p:cNvSpPr txBox="1"/>
          <p:nvPr/>
        </p:nvSpPr>
        <p:spPr>
          <a:xfrm>
            <a:off x="4140928" y="4038389"/>
            <a:ext cx="129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أَغْطِسُ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428466-0021-4DBC-BF4F-C3D6C7269164}"/>
              </a:ext>
            </a:extLst>
          </p:cNvPr>
          <p:cNvSpPr txBox="1"/>
          <p:nvPr/>
        </p:nvSpPr>
        <p:spPr>
          <a:xfrm>
            <a:off x="1490573" y="2374244"/>
            <a:ext cx="86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القِطَّةُ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8ED06B-F153-4EB4-B7CA-0A1CAEF0E34D}"/>
              </a:ext>
            </a:extLst>
          </p:cNvPr>
          <p:cNvSpPr txBox="1"/>
          <p:nvPr/>
        </p:nvSpPr>
        <p:spPr>
          <a:xfrm>
            <a:off x="1510255" y="3003943"/>
            <a:ext cx="86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البَطَّةُ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CDD454-5ABB-4564-A5EC-E8A69E5FD51B}"/>
              </a:ext>
            </a:extLst>
          </p:cNvPr>
          <p:cNvSpPr txBox="1"/>
          <p:nvPr/>
        </p:nvSpPr>
        <p:spPr>
          <a:xfrm>
            <a:off x="1365434" y="3468325"/>
            <a:ext cx="144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الْغـزْلان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B95756-8D30-4561-BD6C-61DEF859477B}"/>
              </a:ext>
            </a:extLst>
          </p:cNvPr>
          <p:cNvSpPr txBox="1"/>
          <p:nvPr/>
        </p:nvSpPr>
        <p:spPr>
          <a:xfrm>
            <a:off x="4366182" y="4533959"/>
            <a:ext cx="12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أَنْقُــزُ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C25FB8-E1D8-4B5D-85CF-A4300F6E12D4}"/>
              </a:ext>
            </a:extLst>
          </p:cNvPr>
          <p:cNvSpPr txBox="1"/>
          <p:nvPr/>
        </p:nvSpPr>
        <p:spPr>
          <a:xfrm>
            <a:off x="4140928" y="5110909"/>
            <a:ext cx="96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أَجْري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E3B83C-30BE-4F09-AD57-076E9A540E5A}"/>
              </a:ext>
            </a:extLst>
          </p:cNvPr>
          <p:cNvSpPr txBox="1"/>
          <p:nvPr/>
        </p:nvSpPr>
        <p:spPr>
          <a:xfrm>
            <a:off x="7220570" y="1690974"/>
            <a:ext cx="390054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اَتَـمَـطَّـطُ، أًقْفِـزُ كَالقِـطَّة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أَسْـبَحُ،أَغْطِسُ كَالْبَطـَّة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أَنْقُــزُ،أَجْري كَالْغـزْلان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9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C2D4629-C7DD-49F5-923C-67FACEBF3B72}"/>
              </a:ext>
            </a:extLst>
          </p:cNvPr>
          <p:cNvSpPr/>
          <p:nvPr/>
        </p:nvSpPr>
        <p:spPr>
          <a:xfrm>
            <a:off x="237146" y="1066799"/>
            <a:ext cx="10597109" cy="49737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chemeClr val="tx1"/>
                </a:solidFill>
              </a:rPr>
              <a:t>تَخيلْ أَنَّكَ (فراشةٌ – فهدٌ – عصفورٌ) صِفْ شُعوْرَكَ وَكْيفَ سَتكون حَياتكَ: </a:t>
            </a:r>
          </a:p>
          <a:p>
            <a:pPr algn="ctr" rtl="1"/>
            <a:endParaRPr lang="ar-BH" sz="3600" dirty="0">
              <a:solidFill>
                <a:schemeClr val="tx1"/>
              </a:solidFill>
            </a:endParaRPr>
          </a:p>
          <a:p>
            <a:pPr algn="ctr"/>
            <a:r>
              <a:rPr lang="ar-BH" sz="3600" dirty="0">
                <a:solidFill>
                  <a:schemeClr val="tx1"/>
                </a:solidFill>
              </a:rPr>
              <a:t>............................................................................</a:t>
            </a:r>
          </a:p>
          <a:p>
            <a:pPr algn="ctr"/>
            <a:endParaRPr lang="ar-BH" sz="3600" dirty="0">
              <a:solidFill>
                <a:schemeClr val="tx1"/>
              </a:solidFill>
            </a:endParaRPr>
          </a:p>
          <a:p>
            <a:pPr algn="ctr"/>
            <a:r>
              <a:rPr lang="ar-BH" sz="3600" dirty="0">
                <a:solidFill>
                  <a:schemeClr val="tx1"/>
                </a:solidFill>
              </a:rPr>
              <a:t>............................................................................</a:t>
            </a:r>
          </a:p>
          <a:p>
            <a:pPr algn="ctr"/>
            <a:endParaRPr lang="ar-BH" sz="3600" dirty="0">
              <a:solidFill>
                <a:schemeClr val="tx1"/>
              </a:solidFill>
            </a:endParaRPr>
          </a:p>
          <a:p>
            <a:pPr algn="ctr"/>
            <a:r>
              <a:rPr lang="ar-BH" sz="3600" dirty="0">
                <a:solidFill>
                  <a:schemeClr val="tx1"/>
                </a:solidFill>
              </a:rPr>
              <a:t>..........................................................................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36C58A-B705-4AFC-BD69-76D4D9D8EEEF}"/>
              </a:ext>
            </a:extLst>
          </p:cNvPr>
          <p:cNvSpPr txBox="1"/>
          <p:nvPr/>
        </p:nvSpPr>
        <p:spPr>
          <a:xfrm>
            <a:off x="645331" y="2726773"/>
            <a:ext cx="1010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أَنا فراشةٌ جميلةٌ، أفخرُ بألواني المختلفة، أحلقُ بحريةٍ من زهرةٍ إلى زهرةٍ </a:t>
            </a:r>
            <a:r>
              <a:rPr lang="ar-BH" sz="3200" dirty="0"/>
              <a:t>.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4151B6-8104-4AC0-A85F-F3A140CD5EF8}"/>
              </a:ext>
            </a:extLst>
          </p:cNvPr>
          <p:cNvSpPr txBox="1"/>
          <p:nvPr/>
        </p:nvSpPr>
        <p:spPr>
          <a:xfrm>
            <a:off x="1436880" y="3796883"/>
            <a:ext cx="1010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prstClr val="black"/>
                </a:solidFill>
              </a:rPr>
              <a:t>أَنا فهدٌ قوي، جسمي رشيق، وأجري بسرعةٍ كبيرةٍ في الغابةِ.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53FB0D-440C-4457-82B1-795FBBA51173}"/>
              </a:ext>
            </a:extLst>
          </p:cNvPr>
          <p:cNvSpPr txBox="1"/>
          <p:nvPr/>
        </p:nvSpPr>
        <p:spPr>
          <a:xfrm>
            <a:off x="751142" y="4949509"/>
            <a:ext cx="989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لوكنتُ عصفوراً، لشعَّرتُ بالسعادةِ، لأنني سأطيرُ من مكانٍ إلى مكانٍ دون تذكرة سفر.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4655" y="306732"/>
            <a:ext cx="1219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/>
              <a:t>لنُعَبِرَ :</a:t>
            </a:r>
          </a:p>
        </p:txBody>
      </p:sp>
    </p:spTree>
    <p:extLst>
      <p:ext uri="{BB962C8B-B14F-4D97-AF65-F5344CB8AC3E}">
        <p14:creationId xmlns:p14="http://schemas.microsoft.com/office/powerpoint/2010/main" val="12195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وَفَّقَكَ الله</a:t>
            </a:r>
          </a:p>
        </p:txBody>
      </p:sp>
    </p:spTree>
    <p:extLst>
      <p:ext uri="{BB962C8B-B14F-4D97-AF65-F5344CB8AC3E}">
        <p14:creationId xmlns:p14="http://schemas.microsoft.com/office/powerpoint/2010/main" val="31916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899</TotalTime>
  <Words>276</Words>
  <Application>Microsoft Office PowerPoint</Application>
  <PresentationFormat>Widescreen</PresentationFormat>
  <Paragraphs>95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Sultan bold</vt:lpstr>
      <vt:lpstr>Times New Roman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هَيَّا نَسْتَخْرِجُ كَلماتٍ بِها هَمْزَتي الْقَطْع والْوَصْل: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98</cp:revision>
  <dcterms:created xsi:type="dcterms:W3CDTF">2020-03-05T05:51:51Z</dcterms:created>
  <dcterms:modified xsi:type="dcterms:W3CDTF">2020-03-15T13:40:25Z</dcterms:modified>
</cp:coreProperties>
</file>