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9" r:id="rId4"/>
    <p:sldId id="262" r:id="rId5"/>
    <p:sldId id="260" r:id="rId6"/>
    <p:sldId id="261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ll" initials="D" lastIdx="1" clrIdx="0">
    <p:extLst>
      <p:ext uri="{19B8F6BF-5375-455C-9EA6-DF929625EA0E}">
        <p15:presenceInfo xmlns:p15="http://schemas.microsoft.com/office/powerpoint/2012/main" userId="Del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2449" autoAdjust="0"/>
  </p:normalViewPr>
  <p:slideViewPr>
    <p:cSldViewPr snapToGrid="0">
      <p:cViewPr varScale="1">
        <p:scale>
          <a:sx n="65" d="100"/>
          <a:sy n="65" d="100"/>
        </p:scale>
        <p:origin x="66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BC1FCA-476D-4B8C-AC33-40C27BB7A670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EE4622-63BE-4D0D-8373-D63C24F51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878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EE4622-63BE-4D0D-8373-D63C24F517A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444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064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363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976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78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990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819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836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464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194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160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539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184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08909" y="1563210"/>
            <a:ext cx="831677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الْحَرَكَةُ قُـــوَّةٌ (نشاط إثرائي) </a:t>
            </a:r>
          </a:p>
          <a:p>
            <a:pPr algn="ctr"/>
            <a:r>
              <a:rPr lang="ar-BH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الكفايةُ المستهدفةُ  (همزةُ القطعِ وهمزةُ الوصلِ)</a:t>
            </a:r>
            <a:r>
              <a:rPr lang="ar-BH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ultan bold" pitchFamily="2" charset="-78"/>
              </a:rPr>
              <a:t> </a:t>
            </a:r>
            <a:endParaRPr lang="en-US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Sultan bold" pitchFamily="2" charset="-78"/>
            </a:endParaRPr>
          </a:p>
        </p:txBody>
      </p:sp>
      <p:pic>
        <p:nvPicPr>
          <p:cNvPr id="6" name="صورة 2" descr="C:\Users\hamad 95\Desktop\ScreenHunter 44.png">
            <a:extLst>
              <a:ext uri="{FF2B5EF4-FFF2-40B4-BE49-F238E27FC236}">
                <a16:creationId xmlns:a16="http://schemas.microsoft.com/office/drawing/2014/main" xmlns="" id="{731473AB-D9D6-4A45-B38D-14C27B51FCE7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795" t="16496" r="38302" b="6405"/>
          <a:stretch/>
        </p:blipFill>
        <p:spPr bwMode="auto">
          <a:xfrm>
            <a:off x="2660072" y="3163648"/>
            <a:ext cx="6941128" cy="32179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20291" y="894656"/>
            <a:ext cx="519545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اَتَـمَـطَّـطُ، أًقْفِـزُ كَالقِـطَّة</a:t>
            </a: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ar-BH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أَسْـبَحُ،أَغْطِسُ كَالْبَطـَّة </a:t>
            </a: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ar-BH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أَنْقُــزُ،أَجْري كَالْغـزْلان </a:t>
            </a: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ar-BH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أَتَـلـوَّى،أَزْحَـفُ كالثُّعْـبان </a:t>
            </a: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ar-BH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أَتـَـدَلَّـى،أَتَأَرْجَحُ كَالـقِـرْدِ</a:t>
            </a: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ar-BH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أَثِـبُ، أَعْـدو كَـالْــفَهْــدِ</a:t>
            </a: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ar-BH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أَدِبُّ، أَمْشـي كَالنَّــمْــلِ </a:t>
            </a: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ar-BH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أَتَـهادى، أَسـيرُ كَالْحَمْلِ </a:t>
            </a: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ar-BH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أَنُـطُّ، أَحُـطُّ كَالصُّرْصور </a:t>
            </a: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ar-BH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أَطيـرُ،أُرَفْرِفُ كَالْعُصْفور </a:t>
            </a: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ar-BH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أَتَـحَـرَّكُ، أَمْـرَحُ، أَتَسَلَّى </a:t>
            </a:r>
          </a:p>
          <a:p>
            <a:pPr algn="ctr" rtl="1"/>
            <a:r>
              <a:rPr lang="ar-BH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أَتَحـَــرَّكُ، أنْشَطُ، أتقوَّى </a:t>
            </a:r>
          </a:p>
          <a:p>
            <a:pPr algn="ctr" rtl="1"/>
            <a:r>
              <a:rPr lang="ar-BH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وَالْحَركَةُ تُعْطينا الْـقُـوَّةَ </a:t>
            </a: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53745" y="371436"/>
            <a:ext cx="3961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2800" b="1" dirty="0">
                <a:solidFill>
                  <a:srgbClr val="FF0000"/>
                </a:solidFill>
              </a:rPr>
              <a:t>هيّا ننشدُ مَعَ دانة (الْحَركَةُ قُوةٌ):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13" name="media1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l="-13941" t="-6749" r="-13941" b="-6749"/>
          <a:stretch/>
        </p:blipFill>
        <p:spPr>
          <a:xfrm>
            <a:off x="8215745" y="1849153"/>
            <a:ext cx="3671777" cy="4701363"/>
          </a:xfrm>
          <a:prstGeom prst="rect">
            <a:avLst/>
          </a:prstGeom>
        </p:spPr>
      </p:pic>
      <p:pic>
        <p:nvPicPr>
          <p:cNvPr id="16" name="media222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11354" y="2130658"/>
            <a:ext cx="2710955" cy="413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518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2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4125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65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73836F4-8F35-45C1-A098-EF690E396E6E}"/>
              </a:ext>
            </a:extLst>
          </p:cNvPr>
          <p:cNvSpPr/>
          <p:nvPr/>
        </p:nvSpPr>
        <p:spPr>
          <a:xfrm>
            <a:off x="-32658" y="1132935"/>
            <a:ext cx="5786520" cy="50774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BH" sz="3600" b="1" dirty="0">
                <a:solidFill>
                  <a:schemeClr val="tx1"/>
                </a:solidFill>
              </a:rPr>
              <a:t>- أَسْماءُ حيواناتٍ بِها هَمْزةُ وَصلٍ.</a:t>
            </a:r>
            <a:r>
              <a:rPr lang="ar-BH" sz="3600" dirty="0">
                <a:solidFill>
                  <a:srgbClr val="FF0000"/>
                </a:solidFill>
              </a:rPr>
              <a:t> </a:t>
            </a:r>
          </a:p>
          <a:p>
            <a:pPr algn="r" rtl="1"/>
            <a:r>
              <a:rPr lang="ar-BH" sz="3600" dirty="0">
                <a:solidFill>
                  <a:srgbClr val="FF0000"/>
                </a:solidFill>
              </a:rPr>
              <a:t>     ....................................</a:t>
            </a:r>
          </a:p>
          <a:p>
            <a:pPr algn="ctr" rtl="1"/>
            <a:endParaRPr lang="ar-BH" sz="3600" dirty="0">
              <a:solidFill>
                <a:srgbClr val="FF0000"/>
              </a:solidFill>
            </a:endParaRPr>
          </a:p>
          <a:p>
            <a:pPr algn="r" rtl="1"/>
            <a:r>
              <a:rPr lang="ar-BH" sz="3600" b="1" dirty="0">
                <a:solidFill>
                  <a:schemeClr val="tx1"/>
                </a:solidFill>
              </a:rPr>
              <a:t>-  أَسْماءُ طيورٍ مِنْ النَّصِ</a:t>
            </a:r>
            <a:r>
              <a:rPr lang="ar-BH" sz="3600" dirty="0">
                <a:solidFill>
                  <a:schemeClr val="tx1"/>
                </a:solidFill>
              </a:rPr>
              <a:t>.</a:t>
            </a:r>
            <a:endParaRPr lang="ar-BH" sz="3600" dirty="0">
              <a:solidFill>
                <a:srgbClr val="FF0000"/>
              </a:solidFill>
            </a:endParaRPr>
          </a:p>
          <a:p>
            <a:pPr algn="r" rtl="1"/>
            <a:r>
              <a:rPr lang="ar-BH" sz="3600" dirty="0">
                <a:solidFill>
                  <a:srgbClr val="FF0000"/>
                </a:solidFill>
              </a:rPr>
              <a:t>      ....................................</a:t>
            </a:r>
          </a:p>
          <a:p>
            <a:pPr algn="r" rtl="1"/>
            <a:endParaRPr lang="ar-BH" sz="3600" dirty="0">
              <a:solidFill>
                <a:srgbClr val="FF0000"/>
              </a:solidFill>
            </a:endParaRPr>
          </a:p>
          <a:p>
            <a:pPr algn="r" rtl="1"/>
            <a:r>
              <a:rPr lang="ar-BH" sz="3600" b="1" dirty="0">
                <a:solidFill>
                  <a:schemeClr val="tx1"/>
                </a:solidFill>
              </a:rPr>
              <a:t> - أَسْماءُ خَمْسِ ثدييّاتٍ مِنْ النَّصِ.</a:t>
            </a:r>
            <a:endParaRPr lang="ar-BH" sz="3600" dirty="0">
              <a:solidFill>
                <a:srgbClr val="FF0000"/>
              </a:solidFill>
            </a:endParaRPr>
          </a:p>
          <a:p>
            <a:pPr algn="r" rtl="1"/>
            <a:r>
              <a:rPr lang="ar-BH" sz="3600" dirty="0">
                <a:solidFill>
                  <a:srgbClr val="FF0000"/>
                </a:solidFill>
              </a:rPr>
              <a:t>     .......................................</a:t>
            </a:r>
          </a:p>
          <a:p>
            <a:pPr algn="ctr"/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hlinkClick r:id="" action="ppaction://noaction"/>
            <a:extLst>
              <a:ext uri="{FF2B5EF4-FFF2-40B4-BE49-F238E27FC236}">
                <a16:creationId xmlns:a16="http://schemas.microsoft.com/office/drawing/2014/main" xmlns="" id="{CFD1D91A-F2FC-4526-99A3-48DCD3F7C59E}"/>
              </a:ext>
            </a:extLst>
          </p:cNvPr>
          <p:cNvSpPr txBox="1"/>
          <p:nvPr/>
        </p:nvSpPr>
        <p:spPr>
          <a:xfrm>
            <a:off x="4035552" y="1721035"/>
            <a:ext cx="10896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dirty="0">
                <a:solidFill>
                  <a:schemeClr val="accent1"/>
                </a:solidFill>
              </a:rPr>
              <a:t>القِطَّةُ</a:t>
            </a:r>
            <a:endParaRPr lang="en-US" sz="3200" b="1" dirty="0">
              <a:solidFill>
                <a:schemeClr val="accent1"/>
              </a:solidFill>
            </a:endParaRPr>
          </a:p>
        </p:txBody>
      </p:sp>
      <p:sp>
        <p:nvSpPr>
          <p:cNvPr id="6" name="TextBox 5">
            <a:hlinkClick r:id="" action="ppaction://noaction"/>
            <a:extLst>
              <a:ext uri="{FF2B5EF4-FFF2-40B4-BE49-F238E27FC236}">
                <a16:creationId xmlns:a16="http://schemas.microsoft.com/office/drawing/2014/main" xmlns="" id="{CFD1D91A-F2FC-4526-99A3-48DCD3F7C59E}"/>
              </a:ext>
            </a:extLst>
          </p:cNvPr>
          <p:cNvSpPr txBox="1"/>
          <p:nvPr/>
        </p:nvSpPr>
        <p:spPr>
          <a:xfrm>
            <a:off x="525832" y="1721035"/>
            <a:ext cx="10308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dirty="0">
                <a:solidFill>
                  <a:schemeClr val="accent1"/>
                </a:solidFill>
              </a:rPr>
              <a:t>الْبَطَّةُ</a:t>
            </a:r>
            <a:endParaRPr lang="en-US" sz="3200" b="1" dirty="0">
              <a:solidFill>
                <a:schemeClr val="accent1"/>
              </a:solidFill>
            </a:endParaRPr>
          </a:p>
        </p:txBody>
      </p:sp>
      <p:sp>
        <p:nvSpPr>
          <p:cNvPr id="7" name="TextBox 6">
            <a:hlinkClick r:id="" action="ppaction://noaction"/>
            <a:extLst>
              <a:ext uri="{FF2B5EF4-FFF2-40B4-BE49-F238E27FC236}">
                <a16:creationId xmlns:a16="http://schemas.microsoft.com/office/drawing/2014/main" xmlns="" id="{CFD1D91A-F2FC-4526-99A3-48DCD3F7C59E}"/>
              </a:ext>
            </a:extLst>
          </p:cNvPr>
          <p:cNvSpPr txBox="1"/>
          <p:nvPr/>
        </p:nvSpPr>
        <p:spPr>
          <a:xfrm>
            <a:off x="2118185" y="3379280"/>
            <a:ext cx="11142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dirty="0">
                <a:solidFill>
                  <a:schemeClr val="accent1"/>
                </a:solidFill>
              </a:rPr>
              <a:t>نَوْرَسٌ</a:t>
            </a:r>
            <a:endParaRPr lang="en-US" sz="3200" b="1" dirty="0">
              <a:solidFill>
                <a:schemeClr val="accent1"/>
              </a:solidFill>
            </a:endParaRPr>
          </a:p>
        </p:txBody>
      </p:sp>
      <p:sp>
        <p:nvSpPr>
          <p:cNvPr id="8" name="TextBox 7">
            <a:hlinkClick r:id="" action="ppaction://noaction"/>
            <a:extLst>
              <a:ext uri="{FF2B5EF4-FFF2-40B4-BE49-F238E27FC236}">
                <a16:creationId xmlns:a16="http://schemas.microsoft.com/office/drawing/2014/main" xmlns="" id="{CFD1D91A-F2FC-4526-99A3-48DCD3F7C59E}"/>
              </a:ext>
            </a:extLst>
          </p:cNvPr>
          <p:cNvSpPr txBox="1"/>
          <p:nvPr/>
        </p:nvSpPr>
        <p:spPr>
          <a:xfrm>
            <a:off x="193054" y="3417890"/>
            <a:ext cx="1393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dirty="0">
                <a:solidFill>
                  <a:schemeClr val="accent1"/>
                </a:solidFill>
              </a:rPr>
              <a:t>عُصْفورٌ</a:t>
            </a:r>
            <a:endParaRPr lang="en-US" sz="3200" b="1" dirty="0">
              <a:solidFill>
                <a:schemeClr val="accent1"/>
              </a:solidFill>
            </a:endParaRPr>
          </a:p>
        </p:txBody>
      </p:sp>
      <p:sp>
        <p:nvSpPr>
          <p:cNvPr id="9" name="TextBox 8">
            <a:hlinkClick r:id="" action="ppaction://noaction"/>
            <a:extLst>
              <a:ext uri="{FF2B5EF4-FFF2-40B4-BE49-F238E27FC236}">
                <a16:creationId xmlns:a16="http://schemas.microsoft.com/office/drawing/2014/main" xmlns="" id="{CFD1D91A-F2FC-4526-99A3-48DCD3F7C59E}"/>
              </a:ext>
            </a:extLst>
          </p:cNvPr>
          <p:cNvSpPr txBox="1"/>
          <p:nvPr/>
        </p:nvSpPr>
        <p:spPr>
          <a:xfrm>
            <a:off x="4195318" y="5202073"/>
            <a:ext cx="9298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dirty="0">
                <a:solidFill>
                  <a:schemeClr val="accent1"/>
                </a:solidFill>
              </a:rPr>
              <a:t>الْقِرْدُ</a:t>
            </a:r>
            <a:endParaRPr lang="en-US" sz="3200" b="1" dirty="0">
              <a:solidFill>
                <a:schemeClr val="accent1"/>
              </a:solidFill>
            </a:endParaRP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xmlns="" id="{CFD1D91A-F2FC-4526-99A3-48DCD3F7C59E}"/>
              </a:ext>
            </a:extLst>
          </p:cNvPr>
          <p:cNvSpPr txBox="1"/>
          <p:nvPr/>
        </p:nvSpPr>
        <p:spPr>
          <a:xfrm>
            <a:off x="-503510" y="5230212"/>
            <a:ext cx="1393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dirty="0">
                <a:solidFill>
                  <a:schemeClr val="accent1"/>
                </a:solidFill>
              </a:rPr>
              <a:t>الْقِطَّةُ</a:t>
            </a:r>
            <a:endParaRPr lang="en-US" sz="3200" b="1" dirty="0">
              <a:solidFill>
                <a:schemeClr val="accent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88844" y="69170"/>
            <a:ext cx="8746171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3200" dirty="0">
                <a:solidFill>
                  <a:srgbClr val="FF0000"/>
                </a:solidFill>
              </a:rPr>
              <a:t>أَخْتارُ الْإجابَةَ الْصَحيحَةَ فيما يَلي: </a:t>
            </a:r>
          </a:p>
        </p:txBody>
      </p:sp>
      <p:sp>
        <p:nvSpPr>
          <p:cNvPr id="14" name="TextBox 13">
            <a:hlinkClick r:id="" action="ppaction://noaction"/>
            <a:extLst>
              <a:ext uri="{FF2B5EF4-FFF2-40B4-BE49-F238E27FC236}">
                <a16:creationId xmlns:a16="http://schemas.microsoft.com/office/drawing/2014/main" xmlns="" id="{CFD1D91A-F2FC-4526-99A3-48DCD3F7C59E}"/>
              </a:ext>
            </a:extLst>
          </p:cNvPr>
          <p:cNvSpPr txBox="1"/>
          <p:nvPr/>
        </p:nvSpPr>
        <p:spPr>
          <a:xfrm>
            <a:off x="2860602" y="5173474"/>
            <a:ext cx="1393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dirty="0">
                <a:solidFill>
                  <a:schemeClr val="accent1"/>
                </a:solidFill>
              </a:rPr>
              <a:t>الْغِزْلانُ</a:t>
            </a:r>
            <a:endParaRPr lang="en-US" sz="3200" b="1" dirty="0">
              <a:solidFill>
                <a:schemeClr val="accent1"/>
              </a:solidFill>
            </a:endParaRPr>
          </a:p>
        </p:txBody>
      </p:sp>
      <p:sp>
        <p:nvSpPr>
          <p:cNvPr id="15" name="TextBox 14">
            <a:hlinkClick r:id="" action="ppaction://noaction"/>
            <a:extLst>
              <a:ext uri="{FF2B5EF4-FFF2-40B4-BE49-F238E27FC236}">
                <a16:creationId xmlns:a16="http://schemas.microsoft.com/office/drawing/2014/main" xmlns="" id="{CFD1D91A-F2FC-4526-99A3-48DCD3F7C59E}"/>
              </a:ext>
            </a:extLst>
          </p:cNvPr>
          <p:cNvSpPr txBox="1"/>
          <p:nvPr/>
        </p:nvSpPr>
        <p:spPr>
          <a:xfrm>
            <a:off x="1682700" y="5191845"/>
            <a:ext cx="1393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dirty="0">
                <a:solidFill>
                  <a:schemeClr val="accent1"/>
                </a:solidFill>
              </a:rPr>
              <a:t>الْفَهْدُ</a:t>
            </a:r>
            <a:endParaRPr lang="en-US" sz="3200" b="1" dirty="0">
              <a:solidFill>
                <a:schemeClr val="accent1"/>
              </a:solidFill>
            </a:endParaRPr>
          </a:p>
        </p:txBody>
      </p:sp>
      <p:sp>
        <p:nvSpPr>
          <p:cNvPr id="16" name="TextBox 15">
            <a:hlinkClick r:id="" action="ppaction://noaction"/>
            <a:extLst>
              <a:ext uri="{FF2B5EF4-FFF2-40B4-BE49-F238E27FC236}">
                <a16:creationId xmlns:a16="http://schemas.microsoft.com/office/drawing/2014/main" xmlns="" id="{CFD1D91A-F2FC-4526-99A3-48DCD3F7C59E}"/>
              </a:ext>
            </a:extLst>
          </p:cNvPr>
          <p:cNvSpPr txBox="1"/>
          <p:nvPr/>
        </p:nvSpPr>
        <p:spPr>
          <a:xfrm>
            <a:off x="708914" y="5210216"/>
            <a:ext cx="1393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dirty="0">
                <a:solidFill>
                  <a:schemeClr val="accent1"/>
                </a:solidFill>
              </a:rPr>
              <a:t>الْحَمْلُ</a:t>
            </a:r>
            <a:endParaRPr lang="en-US" sz="3200" b="1" dirty="0">
              <a:solidFill>
                <a:schemeClr val="accent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168E0D20-5C29-44FB-B4D8-58DD25DCB7A0}"/>
              </a:ext>
            </a:extLst>
          </p:cNvPr>
          <p:cNvSpPr txBox="1"/>
          <p:nvPr/>
        </p:nvSpPr>
        <p:spPr>
          <a:xfrm>
            <a:off x="7204321" y="721146"/>
            <a:ext cx="3900543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" name="TextBox 17">
            <a:hlinkClick r:id="" action="ppaction://noaction"/>
            <a:extLst>
              <a:ext uri="{FF2B5EF4-FFF2-40B4-BE49-F238E27FC236}">
                <a16:creationId xmlns:a16="http://schemas.microsoft.com/office/drawing/2014/main" xmlns="" id="{CFD1D91A-F2FC-4526-99A3-48DCD3F7C59E}"/>
              </a:ext>
            </a:extLst>
          </p:cNvPr>
          <p:cNvSpPr txBox="1"/>
          <p:nvPr/>
        </p:nvSpPr>
        <p:spPr>
          <a:xfrm>
            <a:off x="2102042" y="1721035"/>
            <a:ext cx="12536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dirty="0">
                <a:solidFill>
                  <a:schemeClr val="accent1"/>
                </a:solidFill>
              </a:rPr>
              <a:t>السَّمَكَةُ</a:t>
            </a:r>
            <a:endParaRPr lang="en-US" sz="3200" b="1" dirty="0">
              <a:solidFill>
                <a:schemeClr val="accent1"/>
              </a:solidFill>
            </a:endParaRPr>
          </a:p>
        </p:txBody>
      </p:sp>
      <p:sp>
        <p:nvSpPr>
          <p:cNvPr id="19" name="TextBox 18">
            <a:hlinkClick r:id="" action="ppaction://noaction"/>
            <a:extLst>
              <a:ext uri="{FF2B5EF4-FFF2-40B4-BE49-F238E27FC236}">
                <a16:creationId xmlns:a16="http://schemas.microsoft.com/office/drawing/2014/main" xmlns="" id="{CFD1D91A-F2FC-4526-99A3-48DCD3F7C59E}"/>
              </a:ext>
            </a:extLst>
          </p:cNvPr>
          <p:cNvSpPr txBox="1"/>
          <p:nvPr/>
        </p:nvSpPr>
        <p:spPr>
          <a:xfrm>
            <a:off x="3920770" y="3366040"/>
            <a:ext cx="9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dirty="0">
                <a:solidFill>
                  <a:schemeClr val="accent1"/>
                </a:solidFill>
              </a:rPr>
              <a:t>بَطَّةٌ</a:t>
            </a:r>
            <a:endParaRPr lang="en-US" sz="3200" b="1" dirty="0">
              <a:solidFill>
                <a:schemeClr val="accent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E1BFA4F-01B9-49EA-9FE4-0EBE70E09C2D}"/>
              </a:ext>
            </a:extLst>
          </p:cNvPr>
          <p:cNvSpPr txBox="1"/>
          <p:nvPr/>
        </p:nvSpPr>
        <p:spPr>
          <a:xfrm>
            <a:off x="7204321" y="653945"/>
            <a:ext cx="3900543" cy="569386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BH" sz="2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اَتَـمَـطَّـطُ، أًقْفِـزُ كَالقِـطَّة</a:t>
            </a:r>
            <a:endParaRPr lang="en-US" sz="280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ar-BH" sz="2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أَسْـبَحُ،أَغْطِسُ كَالْبَطـَّة </a:t>
            </a:r>
            <a:endParaRPr lang="en-US" sz="280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ar-BH" sz="2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أَنْقُــزُ،أَجْري كَالْغـزْلان </a:t>
            </a:r>
            <a:endParaRPr lang="en-US" sz="280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ar-BH" sz="2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أَتَـلـوَّى،أَزْحَـفُ كالثُّعْـبان </a:t>
            </a:r>
            <a:endParaRPr lang="en-US" sz="280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ar-BH" sz="2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أَتـَـدَلَّـى،أَتَأَرْجَحُ كَالـقِـرْدِ</a:t>
            </a:r>
            <a:endParaRPr lang="en-US" sz="280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ar-BH" sz="2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أَثِـبُ، أَعْـدو كَـالْــفَهْــدِ</a:t>
            </a:r>
            <a:endParaRPr lang="en-US" sz="280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ar-BH" sz="2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أَدِبُّ، أَمْشـي كَالنَّــمْــلِ </a:t>
            </a:r>
            <a:endParaRPr lang="en-US" sz="280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ar-BH" sz="2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أَتَـهادى، أَسـيرُ كَالْحَمْلِ </a:t>
            </a:r>
            <a:endParaRPr lang="en-US" sz="280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ar-BH" sz="2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أَنُـطُّ، أَحُـطُّ كَالصُّرْصور </a:t>
            </a:r>
            <a:endParaRPr lang="en-US" sz="280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ar-BH" sz="2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أَطيـرُ،أُرَفْرِفُ كَالْعُصْفور </a:t>
            </a:r>
            <a:endParaRPr lang="en-US" sz="280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ar-BH" sz="2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أَتَـحَـرَّكُ، أَمْـرَحُ، أَتَسَلَّى </a:t>
            </a:r>
          </a:p>
          <a:p>
            <a:pPr algn="ctr" rtl="1"/>
            <a:r>
              <a:rPr lang="ar-BH" sz="2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أَتَحـَــرَّكُ، أنْشَطُ، أتقوَّى </a:t>
            </a:r>
          </a:p>
          <a:p>
            <a:pPr algn="ctr" rtl="1"/>
            <a:r>
              <a:rPr lang="ar-BH" sz="2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وَالْحَركَةُ تُعْطينا الْـقُـوَّةَ </a:t>
            </a: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7311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5" fill="hold">
                      <p:stCondLst>
                        <p:cond delay="indefinite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4" grpId="0"/>
      <p:bldP spid="15" grpId="0"/>
      <p:bldP spid="16" grpId="0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53A0E4EC-130D-4265-A75B-1CE47475520A}"/>
              </a:ext>
            </a:extLst>
          </p:cNvPr>
          <p:cNvSpPr/>
          <p:nvPr/>
        </p:nvSpPr>
        <p:spPr>
          <a:xfrm>
            <a:off x="1919112" y="302868"/>
            <a:ext cx="7992533" cy="126806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dirty="0">
                <a:solidFill>
                  <a:schemeClr val="tx1"/>
                </a:solidFill>
              </a:rPr>
              <a:t>أُوَظفُ الْكَلماتِ التَّالِيةِ في جُملٍ تُوَضِحُ مَعْناها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3B0E7A0E-F307-4DF9-B041-6C81CA904166}"/>
              </a:ext>
            </a:extLst>
          </p:cNvPr>
          <p:cNvGrpSpPr/>
          <p:nvPr/>
        </p:nvGrpSpPr>
        <p:grpSpPr>
          <a:xfrm>
            <a:off x="1919112" y="1576012"/>
            <a:ext cx="9177866" cy="1151466"/>
            <a:chOff x="1919112" y="2460978"/>
            <a:chExt cx="9177866" cy="1151466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xmlns="" id="{B381ABDC-9229-4D38-B7E1-5A2A65D5FC7F}"/>
                </a:ext>
              </a:extLst>
            </p:cNvPr>
            <p:cNvSpPr/>
            <p:nvPr/>
          </p:nvSpPr>
          <p:spPr>
            <a:xfrm>
              <a:off x="1919112" y="2528711"/>
              <a:ext cx="7868356" cy="1083733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3200" dirty="0">
                  <a:solidFill>
                    <a:schemeClr val="tx1"/>
                  </a:solidFill>
                </a:rPr>
                <a:t>................................................................</a:t>
              </a:r>
              <a:endParaRPr lang="en-US" sz="3200" dirty="0">
                <a:solidFill>
                  <a:schemeClr val="tx1"/>
                </a:solidFill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xmlns="" id="{62E91F6B-C256-4C54-B364-F97FB7769B7C}"/>
                </a:ext>
              </a:extLst>
            </p:cNvPr>
            <p:cNvSpPr/>
            <p:nvPr/>
          </p:nvSpPr>
          <p:spPr>
            <a:xfrm>
              <a:off x="9810044" y="2460978"/>
              <a:ext cx="1286934" cy="1151466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BH" sz="2400" dirty="0">
                <a:solidFill>
                  <a:schemeClr val="tx1"/>
                </a:solidFill>
              </a:endParaRPr>
            </a:p>
            <a:p>
              <a:pPr algn="ctr" rtl="1"/>
              <a:r>
                <a:rPr lang="ar-BH" sz="2800" b="1" dirty="0">
                  <a:solidFill>
                    <a:schemeClr val="tx1"/>
                  </a:solidFill>
                </a:rPr>
                <a:t>أَتَلوَّى</a:t>
              </a:r>
              <a:endParaRPr lang="en-US" sz="2800" b="1" dirty="0">
                <a:solidFill>
                  <a:schemeClr val="tx1"/>
                </a:solidFill>
              </a:endParaRPr>
            </a:p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52BAE377-CD66-4172-A3EA-0824B2ACD4AE}"/>
              </a:ext>
            </a:extLst>
          </p:cNvPr>
          <p:cNvGrpSpPr/>
          <p:nvPr/>
        </p:nvGrpSpPr>
        <p:grpSpPr>
          <a:xfrm>
            <a:off x="1919112" y="2800287"/>
            <a:ext cx="9177866" cy="1151466"/>
            <a:chOff x="1919112" y="2460978"/>
            <a:chExt cx="9177866" cy="1151466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xmlns="" id="{BCBFB745-0EAD-41DF-AAB2-DC1CF7128B73}"/>
                </a:ext>
              </a:extLst>
            </p:cNvPr>
            <p:cNvSpPr/>
            <p:nvPr/>
          </p:nvSpPr>
          <p:spPr>
            <a:xfrm>
              <a:off x="1919112" y="2528711"/>
              <a:ext cx="7868356" cy="1083733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3200" dirty="0">
                  <a:solidFill>
                    <a:schemeClr val="tx1"/>
                  </a:solidFill>
                </a:rPr>
                <a:t>.................................................................</a:t>
              </a:r>
              <a:endParaRPr lang="en-US" sz="3200" dirty="0">
                <a:solidFill>
                  <a:schemeClr val="tx1"/>
                </a:solidFill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xmlns="" id="{168120CA-D4E4-4D7E-9F37-F918ACA3AA8C}"/>
                </a:ext>
              </a:extLst>
            </p:cNvPr>
            <p:cNvSpPr/>
            <p:nvPr/>
          </p:nvSpPr>
          <p:spPr>
            <a:xfrm>
              <a:off x="9810044" y="2460978"/>
              <a:ext cx="1286934" cy="1151466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BH" sz="2400" dirty="0">
                <a:solidFill>
                  <a:schemeClr val="tx1"/>
                </a:solidFill>
              </a:endParaRPr>
            </a:p>
            <a:p>
              <a:pPr algn="ctr"/>
              <a:endParaRPr lang="ar-BH" sz="2400" dirty="0">
                <a:solidFill>
                  <a:schemeClr val="tx1"/>
                </a:solidFill>
              </a:endParaRPr>
            </a:p>
            <a:p>
              <a:pPr algn="ctr" rtl="1"/>
              <a:r>
                <a:rPr lang="ar-BH" sz="2400" b="1" dirty="0">
                  <a:solidFill>
                    <a:schemeClr val="tx1"/>
                  </a:solidFill>
                </a:rPr>
                <a:t>أَتَأَرْجَحُ</a:t>
              </a:r>
              <a:endParaRPr lang="en-US" sz="2400" b="1" dirty="0">
                <a:solidFill>
                  <a:schemeClr val="tx1"/>
                </a:solidFill>
              </a:endParaRPr>
            </a:p>
            <a:p>
              <a:pPr algn="ctr"/>
              <a:endParaRPr lang="en-US" sz="2400" dirty="0">
                <a:solidFill>
                  <a:schemeClr val="tx1"/>
                </a:solidFill>
              </a:endParaRPr>
            </a:p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C0953F08-D4B3-4055-B598-EA1D78DF3B10}"/>
              </a:ext>
            </a:extLst>
          </p:cNvPr>
          <p:cNvGrpSpPr/>
          <p:nvPr/>
        </p:nvGrpSpPr>
        <p:grpSpPr>
          <a:xfrm>
            <a:off x="1919112" y="4024562"/>
            <a:ext cx="9177866" cy="1151466"/>
            <a:chOff x="1919112" y="2460978"/>
            <a:chExt cx="9177866" cy="1151466"/>
          </a:xfrm>
        </p:grpSpPr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xmlns="" id="{FB5CC28F-59F6-45CD-BE86-5028D3651371}"/>
                </a:ext>
              </a:extLst>
            </p:cNvPr>
            <p:cNvSpPr/>
            <p:nvPr/>
          </p:nvSpPr>
          <p:spPr>
            <a:xfrm>
              <a:off x="1919112" y="2528711"/>
              <a:ext cx="7868356" cy="1083733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3200" dirty="0">
                  <a:solidFill>
                    <a:schemeClr val="tx1"/>
                  </a:solidFill>
                </a:rPr>
                <a:t>.................................................................</a:t>
              </a:r>
              <a:endParaRPr lang="en-US" sz="3200" dirty="0">
                <a:solidFill>
                  <a:schemeClr val="tx1"/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xmlns="" id="{77439B8B-8B57-4A69-BA41-280328BD6012}"/>
                </a:ext>
              </a:extLst>
            </p:cNvPr>
            <p:cNvSpPr/>
            <p:nvPr/>
          </p:nvSpPr>
          <p:spPr>
            <a:xfrm>
              <a:off x="9810044" y="2460978"/>
              <a:ext cx="1286934" cy="1151466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BH" sz="2400" dirty="0">
                <a:solidFill>
                  <a:schemeClr val="tx1"/>
                </a:solidFill>
              </a:endParaRPr>
            </a:p>
            <a:p>
              <a:pPr algn="ctr" rtl="1"/>
              <a:r>
                <a:rPr lang="ar-BH" sz="2400" b="1" dirty="0">
                  <a:solidFill>
                    <a:schemeClr val="tx1"/>
                  </a:solidFill>
                </a:rPr>
                <a:t>أَثِبُ</a:t>
              </a:r>
              <a:endParaRPr lang="en-US" sz="2400" b="1" dirty="0">
                <a:solidFill>
                  <a:schemeClr val="tx1"/>
                </a:solidFill>
              </a:endParaRPr>
            </a:p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xmlns="" id="{09DB1921-E860-4900-B50D-489A556A162F}"/>
              </a:ext>
            </a:extLst>
          </p:cNvPr>
          <p:cNvGrpSpPr/>
          <p:nvPr/>
        </p:nvGrpSpPr>
        <p:grpSpPr>
          <a:xfrm>
            <a:off x="1919112" y="5248837"/>
            <a:ext cx="9177866" cy="1151466"/>
            <a:chOff x="1919112" y="2460978"/>
            <a:chExt cx="9177866" cy="1151466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xmlns="" id="{5BF56C8A-C2CA-4E15-AE62-AF716B9059B9}"/>
                </a:ext>
              </a:extLst>
            </p:cNvPr>
            <p:cNvSpPr/>
            <p:nvPr/>
          </p:nvSpPr>
          <p:spPr>
            <a:xfrm>
              <a:off x="1919112" y="2528711"/>
              <a:ext cx="7868356" cy="1083733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3200" dirty="0">
                  <a:solidFill>
                    <a:schemeClr val="tx1"/>
                  </a:solidFill>
                </a:rPr>
                <a:t>..................................................................</a:t>
              </a:r>
              <a:endParaRPr lang="en-US" sz="3200" dirty="0">
                <a:solidFill>
                  <a:schemeClr val="tx1"/>
                </a:solidFill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xmlns="" id="{6C737A66-8AF4-4179-BAE5-DB57547D654D}"/>
                </a:ext>
              </a:extLst>
            </p:cNvPr>
            <p:cNvSpPr/>
            <p:nvPr/>
          </p:nvSpPr>
          <p:spPr>
            <a:xfrm>
              <a:off x="9810044" y="2460978"/>
              <a:ext cx="1286934" cy="1151466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BH" sz="2400" dirty="0">
                <a:solidFill>
                  <a:schemeClr val="tx1"/>
                </a:solidFill>
              </a:endParaRPr>
            </a:p>
            <a:p>
              <a:pPr algn="ctr" rtl="1"/>
              <a:r>
                <a:rPr lang="ar-BH" sz="2400" b="1" dirty="0">
                  <a:solidFill>
                    <a:schemeClr val="tx1"/>
                  </a:solidFill>
                </a:rPr>
                <a:t>أَتَهادى</a:t>
              </a:r>
              <a:endParaRPr lang="en-US" sz="2400" b="1" dirty="0">
                <a:solidFill>
                  <a:schemeClr val="tx1"/>
                </a:solidFill>
              </a:endParaRPr>
            </a:p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B8D3439B-5102-4C7D-95B0-385E107FAE8B}"/>
              </a:ext>
            </a:extLst>
          </p:cNvPr>
          <p:cNvSpPr txBox="1"/>
          <p:nvPr/>
        </p:nvSpPr>
        <p:spPr>
          <a:xfrm>
            <a:off x="3988870" y="1880939"/>
            <a:ext cx="35379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>
                <a:solidFill>
                  <a:schemeClr val="accent5"/>
                </a:solidFill>
              </a:rPr>
              <a:t>أَتلوَّى على غُصنِ الشجرةِ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55B9C4EA-94EA-4184-A38D-D27AEF11E739}"/>
              </a:ext>
            </a:extLst>
          </p:cNvPr>
          <p:cNvSpPr txBox="1"/>
          <p:nvPr/>
        </p:nvSpPr>
        <p:spPr>
          <a:xfrm>
            <a:off x="4099311" y="3141406"/>
            <a:ext cx="35079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dirty="0">
                <a:solidFill>
                  <a:schemeClr val="accent5"/>
                </a:solidFill>
              </a:rPr>
              <a:t>أَتَأَرْجَحُ على الأرجوحةِ 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9575050D-BEC2-4BC4-9069-A4E29085741C}"/>
              </a:ext>
            </a:extLst>
          </p:cNvPr>
          <p:cNvSpPr txBox="1"/>
          <p:nvPr/>
        </p:nvSpPr>
        <p:spPr>
          <a:xfrm>
            <a:off x="4058980" y="4369137"/>
            <a:ext cx="34678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dirty="0">
                <a:solidFill>
                  <a:schemeClr val="accent5"/>
                </a:solidFill>
              </a:rPr>
              <a:t>أَثِبُ كالأرنبِ في الساحةِ 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BB394C59-FE23-4F38-A987-445BFF1B3508}"/>
              </a:ext>
            </a:extLst>
          </p:cNvPr>
          <p:cNvSpPr txBox="1"/>
          <p:nvPr/>
        </p:nvSpPr>
        <p:spPr>
          <a:xfrm>
            <a:off x="4146095" y="5566048"/>
            <a:ext cx="341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 smtClean="0">
                <a:solidFill>
                  <a:schemeClr val="accent5"/>
                </a:solidFill>
              </a:rPr>
              <a:t>أتهادى </a:t>
            </a:r>
            <a:r>
              <a:rPr lang="ar-BH" sz="3200" dirty="0">
                <a:solidFill>
                  <a:schemeClr val="accent5"/>
                </a:solidFill>
              </a:rPr>
              <a:t>على أنغامِ النشيدِ</a:t>
            </a:r>
            <a:endParaRPr lang="en-US" sz="32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829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6" grpId="0"/>
      <p:bldP spid="37" grpId="0"/>
      <p:bldP spid="39" grpId="0"/>
      <p:bldP spid="4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EE9C6B-B09F-414B-84DC-00B86E6B5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191" y="75858"/>
            <a:ext cx="10799618" cy="900638"/>
          </a:xfrm>
        </p:spPr>
        <p:txBody>
          <a:bodyPr>
            <a:normAutofit/>
          </a:bodyPr>
          <a:lstStyle/>
          <a:p>
            <a:pPr algn="r"/>
            <a:r>
              <a:rPr lang="ar-BH" sz="3200" dirty="0">
                <a:solidFill>
                  <a:srgbClr val="FF0000"/>
                </a:solidFill>
              </a:rPr>
              <a:t>هَيَّا نَسْتَخْرِجُ كَلماتٍ بِها هَمْزَتي الْقَطْع والْوَصْل: </a:t>
            </a:r>
            <a:endParaRPr lang="en-US" sz="3200" dirty="0">
              <a:solidFill>
                <a:srgbClr val="FF0000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85A203F0-3D16-47E7-97D1-85EEE7E595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7537537"/>
              </p:ext>
            </p:extLst>
          </p:nvPr>
        </p:nvGraphicFramePr>
        <p:xfrm>
          <a:off x="173071" y="1352099"/>
          <a:ext cx="6084712" cy="48021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2356">
                  <a:extLst>
                    <a:ext uri="{9D8B030D-6E8A-4147-A177-3AD203B41FA5}">
                      <a16:colId xmlns:a16="http://schemas.microsoft.com/office/drawing/2014/main" xmlns="" val="1199322927"/>
                    </a:ext>
                  </a:extLst>
                </a:gridCol>
                <a:gridCol w="3042356">
                  <a:extLst>
                    <a:ext uri="{9D8B030D-6E8A-4147-A177-3AD203B41FA5}">
                      <a16:colId xmlns:a16="http://schemas.microsoft.com/office/drawing/2014/main" xmlns="" val="303807291"/>
                    </a:ext>
                  </a:extLst>
                </a:gridCol>
              </a:tblGrid>
              <a:tr h="1032246"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solidFill>
                            <a:srgbClr val="FF0000"/>
                          </a:solidFill>
                        </a:rPr>
                        <a:t>وصل</a:t>
                      </a:r>
                      <a:endParaRPr lang="en-US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4000" dirty="0">
                          <a:solidFill>
                            <a:srgbClr val="FF0000"/>
                          </a:solidFill>
                        </a:rPr>
                        <a:t>قطع</a:t>
                      </a:r>
                      <a:endParaRPr lang="en-US" sz="4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98582580"/>
                  </a:ext>
                </a:extLst>
              </a:tr>
              <a:tr h="53856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47743667"/>
                  </a:ext>
                </a:extLst>
              </a:tr>
              <a:tr h="53856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59513193"/>
                  </a:ext>
                </a:extLst>
              </a:tr>
              <a:tr h="53856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0193633"/>
                  </a:ext>
                </a:extLst>
              </a:tr>
              <a:tr h="53856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00041740"/>
                  </a:ext>
                </a:extLst>
              </a:tr>
              <a:tr h="53856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30977364"/>
                  </a:ext>
                </a:extLst>
              </a:tr>
              <a:tr h="53856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41892518"/>
                  </a:ext>
                </a:extLst>
              </a:tr>
              <a:tr h="538563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961658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367CFDD-67CF-47CC-B1B9-74BDB7AC734A}"/>
              </a:ext>
            </a:extLst>
          </p:cNvPr>
          <p:cNvSpPr txBox="1"/>
          <p:nvPr/>
        </p:nvSpPr>
        <p:spPr>
          <a:xfrm>
            <a:off x="4228157" y="2383472"/>
            <a:ext cx="1495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" action="ppaction://noaction"/>
              </a:rPr>
              <a:t>اَتَـمَـطَّـط</a:t>
            </a:r>
            <a:r>
              <a:rPr lang="ar-BH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ُ</a:t>
            </a:r>
            <a:endParaRPr lang="en-US"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1870073-13A0-4C45-9129-FEC6103EC363}"/>
              </a:ext>
            </a:extLst>
          </p:cNvPr>
          <p:cNvSpPr txBox="1"/>
          <p:nvPr/>
        </p:nvSpPr>
        <p:spPr>
          <a:xfrm>
            <a:off x="4305534" y="2938735"/>
            <a:ext cx="12696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أَقْفِـزُ</a:t>
            </a:r>
            <a:endParaRPr lang="en-US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B9E8C36-AC3A-4846-9187-271B5D6D4025}"/>
              </a:ext>
            </a:extLst>
          </p:cNvPr>
          <p:cNvSpPr txBox="1"/>
          <p:nvPr/>
        </p:nvSpPr>
        <p:spPr>
          <a:xfrm>
            <a:off x="4305534" y="3517547"/>
            <a:ext cx="9620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أَسْـبَحُ</a:t>
            </a:r>
            <a:endParaRPr lang="en-US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3C97F61-248F-4959-91BD-7EC6FCBC972F}"/>
              </a:ext>
            </a:extLst>
          </p:cNvPr>
          <p:cNvSpPr txBox="1"/>
          <p:nvPr/>
        </p:nvSpPr>
        <p:spPr>
          <a:xfrm>
            <a:off x="4140928" y="4038389"/>
            <a:ext cx="12912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أَغْطِسُ </a:t>
            </a:r>
            <a:endParaRPr lang="en-US" sz="3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1428466-0021-4DBC-BF4F-C3D6C7269164}"/>
              </a:ext>
            </a:extLst>
          </p:cNvPr>
          <p:cNvSpPr txBox="1"/>
          <p:nvPr/>
        </p:nvSpPr>
        <p:spPr>
          <a:xfrm>
            <a:off x="1490573" y="2374244"/>
            <a:ext cx="8693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/>
              <a:t>القِطَّةُ</a:t>
            </a:r>
            <a:endParaRPr lang="en-US" sz="3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E8ED06B-F153-4EB4-B7CA-0A1CAEF0E34D}"/>
              </a:ext>
            </a:extLst>
          </p:cNvPr>
          <p:cNvSpPr txBox="1"/>
          <p:nvPr/>
        </p:nvSpPr>
        <p:spPr>
          <a:xfrm>
            <a:off x="1510255" y="3003943"/>
            <a:ext cx="8693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/>
              <a:t>البَطَّةُ</a:t>
            </a:r>
            <a:endParaRPr lang="en-US" sz="32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82CDD454-5ABB-4564-A5EC-E8A69E5FD51B}"/>
              </a:ext>
            </a:extLst>
          </p:cNvPr>
          <p:cNvSpPr txBox="1"/>
          <p:nvPr/>
        </p:nvSpPr>
        <p:spPr>
          <a:xfrm>
            <a:off x="1365434" y="3468325"/>
            <a:ext cx="14430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الْغـزْلان</a:t>
            </a:r>
            <a:endParaRPr lang="en-US" sz="3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BEB95756-8D30-4561-BD6C-61DEF859477B}"/>
              </a:ext>
            </a:extLst>
          </p:cNvPr>
          <p:cNvSpPr txBox="1"/>
          <p:nvPr/>
        </p:nvSpPr>
        <p:spPr>
          <a:xfrm>
            <a:off x="4366182" y="4533959"/>
            <a:ext cx="1219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أَنْقُــزُ</a:t>
            </a:r>
            <a:endParaRPr lang="en-US" sz="32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B7C25FB8-E1D8-4B5D-85CF-A4300F6E12D4}"/>
              </a:ext>
            </a:extLst>
          </p:cNvPr>
          <p:cNvSpPr txBox="1"/>
          <p:nvPr/>
        </p:nvSpPr>
        <p:spPr>
          <a:xfrm>
            <a:off x="4140928" y="5110909"/>
            <a:ext cx="9620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أَجْري</a:t>
            </a:r>
            <a:endParaRPr lang="en-US" sz="32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8AE3B83C-30BE-4F09-AD57-076E9A540E5A}"/>
              </a:ext>
            </a:extLst>
          </p:cNvPr>
          <p:cNvSpPr txBox="1"/>
          <p:nvPr/>
        </p:nvSpPr>
        <p:spPr>
          <a:xfrm>
            <a:off x="7220570" y="1690974"/>
            <a:ext cx="3900543" cy="138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BH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اَتَـمَـطَّـطُ، أًقْفِـزُ كَالقِـطَّة</a:t>
            </a: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ar-BH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أَسْـبَحُ،أَغْطِسُ كَالْبَطـَّة </a:t>
            </a: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ar-BH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أَنْقُــزُ،أَجْري كَالْغـزْلان </a:t>
            </a: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77952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8" grpId="0"/>
      <p:bldP spid="9" grpId="0"/>
      <p:bldP spid="10" grpId="0"/>
      <p:bldP spid="11" grpId="0"/>
      <p:bldP spid="18" grpId="0"/>
      <p:bldP spid="20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1C2D4629-C7DD-49F5-923C-67FACEBF3B72}"/>
              </a:ext>
            </a:extLst>
          </p:cNvPr>
          <p:cNvSpPr/>
          <p:nvPr/>
        </p:nvSpPr>
        <p:spPr>
          <a:xfrm>
            <a:off x="237146" y="1066799"/>
            <a:ext cx="10597109" cy="497378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BH" sz="3200" b="1" dirty="0">
                <a:solidFill>
                  <a:schemeClr val="tx1"/>
                </a:solidFill>
              </a:rPr>
              <a:t>تَخيلْ أَنَّكَ (فراشةٌ – فهدٌ – عصفورٌ) صِفْ شُعوْرَكَ وَكْيفَ سَتكون حَياتكَ: </a:t>
            </a:r>
          </a:p>
          <a:p>
            <a:pPr algn="ctr" rtl="1"/>
            <a:endParaRPr lang="ar-BH" sz="3600" dirty="0">
              <a:solidFill>
                <a:schemeClr val="tx1"/>
              </a:solidFill>
            </a:endParaRPr>
          </a:p>
          <a:p>
            <a:pPr algn="ctr"/>
            <a:r>
              <a:rPr lang="ar-BH" sz="3600" dirty="0">
                <a:solidFill>
                  <a:schemeClr val="tx1"/>
                </a:solidFill>
              </a:rPr>
              <a:t>............................................................................</a:t>
            </a:r>
          </a:p>
          <a:p>
            <a:pPr algn="ctr"/>
            <a:endParaRPr lang="ar-BH" sz="3600" dirty="0">
              <a:solidFill>
                <a:schemeClr val="tx1"/>
              </a:solidFill>
            </a:endParaRPr>
          </a:p>
          <a:p>
            <a:pPr algn="ctr"/>
            <a:r>
              <a:rPr lang="ar-BH" sz="3600" dirty="0">
                <a:solidFill>
                  <a:schemeClr val="tx1"/>
                </a:solidFill>
              </a:rPr>
              <a:t>............................................................................</a:t>
            </a:r>
          </a:p>
          <a:p>
            <a:pPr algn="ctr"/>
            <a:endParaRPr lang="ar-BH" sz="3600" dirty="0">
              <a:solidFill>
                <a:schemeClr val="tx1"/>
              </a:solidFill>
            </a:endParaRPr>
          </a:p>
          <a:p>
            <a:pPr algn="ctr"/>
            <a:r>
              <a:rPr lang="ar-BH" sz="3600" dirty="0">
                <a:solidFill>
                  <a:schemeClr val="tx1"/>
                </a:solidFill>
              </a:rPr>
              <a:t>..........................................................................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A36C58A-B705-4AFC-BD69-76D4D9D8EEEF}"/>
              </a:ext>
            </a:extLst>
          </p:cNvPr>
          <p:cNvSpPr txBox="1"/>
          <p:nvPr/>
        </p:nvSpPr>
        <p:spPr>
          <a:xfrm>
            <a:off x="645331" y="2726773"/>
            <a:ext cx="10105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/>
              <a:t>أَنا فراشةٌ جميلةٌ، أفخرُ بألواني المختلفة، أحلقُ بحريةٍ من زهرةٍ إلى زهرةٍ </a:t>
            </a:r>
            <a:r>
              <a:rPr lang="ar-BH" sz="3200" dirty="0"/>
              <a:t>.</a:t>
            </a:r>
            <a:endParaRPr lang="en-US" sz="3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24151B6-8104-4AC0-A85F-F3A140CD5EF8}"/>
              </a:ext>
            </a:extLst>
          </p:cNvPr>
          <p:cNvSpPr txBox="1"/>
          <p:nvPr/>
        </p:nvSpPr>
        <p:spPr>
          <a:xfrm>
            <a:off x="1436880" y="3796883"/>
            <a:ext cx="10105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prstClr val="black"/>
                </a:solidFill>
              </a:rPr>
              <a:t>أَنا فهدٌ قوي، جسمي رشيق، وأجري بسرعةٍ كبيرةٍ في الغابةِ.</a:t>
            </a:r>
            <a:endParaRPr lang="en-US" sz="32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953FB0D-440C-4457-82B1-795FBBA51173}"/>
              </a:ext>
            </a:extLst>
          </p:cNvPr>
          <p:cNvSpPr txBox="1"/>
          <p:nvPr/>
        </p:nvSpPr>
        <p:spPr>
          <a:xfrm>
            <a:off x="751142" y="4949509"/>
            <a:ext cx="9894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/>
              <a:t>لوكنتُ عصفوراً، لشعَّرتُ بالسعادةِ، لأنني سأطيرُ من مكانٍ إلى مكانٍ دون تذكرة سفر.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224655" y="306732"/>
            <a:ext cx="12192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3600" b="1" dirty="0"/>
              <a:t>لنُعَبِرَ :</a:t>
            </a:r>
          </a:p>
        </p:txBody>
      </p:sp>
    </p:spTree>
    <p:extLst>
      <p:ext uri="{BB962C8B-B14F-4D97-AF65-F5344CB8AC3E}">
        <p14:creationId xmlns:p14="http://schemas.microsoft.com/office/powerpoint/2010/main" val="1219502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  <p:bldP spid="9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0970" y="2304489"/>
            <a:ext cx="9144000" cy="3658427"/>
          </a:xfrm>
        </p:spPr>
        <p:txBody>
          <a:bodyPr>
            <a:noAutofit/>
          </a:bodyPr>
          <a:lstStyle/>
          <a:p>
            <a:pPr algn="ctr"/>
            <a:r>
              <a:rPr lang="ar-BH" sz="16600" b="1" dirty="0">
                <a:solidFill>
                  <a:schemeClr val="tx2"/>
                </a:solidFill>
              </a:rPr>
              <a:t>وَفَّقَكَ الله</a:t>
            </a:r>
          </a:p>
        </p:txBody>
      </p:sp>
    </p:spTree>
    <p:extLst>
      <p:ext uri="{BB962C8B-B14F-4D97-AF65-F5344CB8AC3E}">
        <p14:creationId xmlns:p14="http://schemas.microsoft.com/office/powerpoint/2010/main" val="3191694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899</TotalTime>
  <Words>276</Words>
  <Application>Microsoft Office PowerPoint</Application>
  <PresentationFormat>Widescreen</PresentationFormat>
  <Paragraphs>95</Paragraphs>
  <Slides>7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Sultan bold</vt:lpstr>
      <vt:lpstr>Times New Roman</vt:lpstr>
      <vt:lpstr>قالب الدروس</vt:lpstr>
      <vt:lpstr>PowerPoint Presentation</vt:lpstr>
      <vt:lpstr>PowerPoint Presentation</vt:lpstr>
      <vt:lpstr>PowerPoint Presentation</vt:lpstr>
      <vt:lpstr>PowerPoint Presentation</vt:lpstr>
      <vt:lpstr>هَيَّا نَسْتَخْرِجُ كَلماتٍ بِها هَمْزَتي الْقَطْع والْوَصْل: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user</cp:lastModifiedBy>
  <cp:revision>98</cp:revision>
  <dcterms:created xsi:type="dcterms:W3CDTF">2020-03-05T05:51:51Z</dcterms:created>
  <dcterms:modified xsi:type="dcterms:W3CDTF">2020-03-15T13:40:25Z</dcterms:modified>
</cp:coreProperties>
</file>