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</p:sldIdLst>
  <p:sldSz cy="6858000" cx="9144000"/>
  <p:notesSz cx="6858000" cy="9144000"/>
  <p:embeddedFontLst>
    <p:embeddedFont>
      <p:font typeface="Schoolbell"/>
      <p:regular r:id="rId8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89" roundtripDataSignature="AMtx7mhvfM++UF3QPdTBUvaQejuL8rM9h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DBA730E-22E5-4498-A078-E69E8EC9E4E9}">
  <a:tblStyle styleId="{3DBA730E-22E5-4498-A078-E69E8EC9E4E9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42" Type="http://schemas.openxmlformats.org/officeDocument/2006/relationships/slide" Target="slides/slide37.xml"/><Relationship Id="rId86" Type="http://schemas.openxmlformats.org/officeDocument/2006/relationships/slide" Target="slides/slide81.xml"/><Relationship Id="rId41" Type="http://schemas.openxmlformats.org/officeDocument/2006/relationships/slide" Target="slides/slide36.xml"/><Relationship Id="rId85" Type="http://schemas.openxmlformats.org/officeDocument/2006/relationships/slide" Target="slides/slide80.xml"/><Relationship Id="rId44" Type="http://schemas.openxmlformats.org/officeDocument/2006/relationships/slide" Target="slides/slide39.xml"/><Relationship Id="rId88" Type="http://schemas.openxmlformats.org/officeDocument/2006/relationships/font" Target="fonts/Schoolbell-regular.fntdata"/><Relationship Id="rId43" Type="http://schemas.openxmlformats.org/officeDocument/2006/relationships/slide" Target="slides/slide38.xml"/><Relationship Id="rId87" Type="http://schemas.openxmlformats.org/officeDocument/2006/relationships/slide" Target="slides/slide8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9" Type="http://customschemas.google.com/relationships/presentationmetadata" Target="metadata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388620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1588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ar-SA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2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2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2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2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3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69" name="Google Shape;369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31:notes"/>
          <p:cNvSpPr txBox="1"/>
          <p:nvPr>
            <p:ph idx="12" type="sldNum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3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3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3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3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3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3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3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4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4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4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4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4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4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4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4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4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4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5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5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5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5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5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5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5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5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5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5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6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6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p6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6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6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p6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p6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6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6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p6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41" name="Google Shape;14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7:notes"/>
          <p:cNvSpPr txBox="1"/>
          <p:nvPr>
            <p:ph idx="12" type="sldNum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ar-SA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6" name="Google Shape;786;p7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4" name="Google Shape;794;p7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0" name="Google Shape;800;p7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8" name="Google Shape;808;p7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7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p7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4" name="Google Shape;834;p7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9" name="Google Shape;839;p7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7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9" name="Google Shape;849;p7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7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7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7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3" name="Google Shape;873;p7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8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4" name="Google Shape;904;p8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0" name="Google Shape;910;p8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8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8" name="Google Shape;918;p8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عنوان ومحتوى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4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84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8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8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8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عنوان ونص عمودي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93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9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9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9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عنوان ونص عموديان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4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94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9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9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9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فارغ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8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8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شريحة عنوان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6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86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" name="Google Shape;28;p8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8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8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عنوان المقطع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7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87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8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8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8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محتويان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8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88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88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8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8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8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مقارنة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9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89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89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89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89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8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عنوان فقط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0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9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محتوى مع تسمية توضيحية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1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1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1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صورة مع تسمية توضيحية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2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92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92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9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9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9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83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8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8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8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Relationship Id="rId4" Type="http://schemas.openxmlformats.org/officeDocument/2006/relationships/image" Target="../media/image10.jpg"/><Relationship Id="rId5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jpg"/><Relationship Id="rId4" Type="http://schemas.openxmlformats.org/officeDocument/2006/relationships/image" Target="../media/image2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jpg"/><Relationship Id="rId4" Type="http://schemas.openxmlformats.org/officeDocument/2006/relationships/image" Target="../media/image3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Relationship Id="rId4" Type="http://schemas.openxmlformats.org/officeDocument/2006/relationships/image" Target="../media/image24.jpg"/><Relationship Id="rId5" Type="http://schemas.openxmlformats.org/officeDocument/2006/relationships/image" Target="../media/image32.jpg"/><Relationship Id="rId6" Type="http://schemas.openxmlformats.org/officeDocument/2006/relationships/image" Target="../media/image3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Relationship Id="rId4" Type="http://schemas.openxmlformats.org/officeDocument/2006/relationships/image" Target="../media/image38.png"/><Relationship Id="rId5" Type="http://schemas.openxmlformats.org/officeDocument/2006/relationships/image" Target="../media/image54.png"/><Relationship Id="rId6" Type="http://schemas.openxmlformats.org/officeDocument/2006/relationships/image" Target="../media/image45.png"/><Relationship Id="rId7" Type="http://schemas.openxmlformats.org/officeDocument/2006/relationships/image" Target="../media/image3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4.png"/><Relationship Id="rId4" Type="http://schemas.openxmlformats.org/officeDocument/2006/relationships/image" Target="../media/image39.png"/><Relationship Id="rId5" Type="http://schemas.openxmlformats.org/officeDocument/2006/relationships/image" Target="../media/image43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Relationship Id="rId4" Type="http://schemas.openxmlformats.org/officeDocument/2006/relationships/image" Target="../media/image4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gif"/><Relationship Id="rId4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jpg"/><Relationship Id="rId4" Type="http://schemas.openxmlformats.org/officeDocument/2006/relationships/image" Target="../media/image53.png"/><Relationship Id="rId5" Type="http://schemas.openxmlformats.org/officeDocument/2006/relationships/image" Target="../media/image49.jpg"/><Relationship Id="rId6" Type="http://schemas.openxmlformats.org/officeDocument/2006/relationships/image" Target="../media/image47.png"/><Relationship Id="rId7" Type="http://schemas.openxmlformats.org/officeDocument/2006/relationships/image" Target="../media/image55.png"/><Relationship Id="rId8" Type="http://schemas.openxmlformats.org/officeDocument/2006/relationships/image" Target="../media/image6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7.png"/><Relationship Id="rId4" Type="http://schemas.openxmlformats.org/officeDocument/2006/relationships/image" Target="../media/image51.png"/><Relationship Id="rId5" Type="http://schemas.openxmlformats.org/officeDocument/2006/relationships/image" Target="../media/image50.png"/><Relationship Id="rId6" Type="http://schemas.openxmlformats.org/officeDocument/2006/relationships/image" Target="../media/image61.png"/><Relationship Id="rId7" Type="http://schemas.openxmlformats.org/officeDocument/2006/relationships/image" Target="../media/image56.png"/><Relationship Id="rId8" Type="http://schemas.openxmlformats.org/officeDocument/2006/relationships/image" Target="../media/image5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0.jpg"/><Relationship Id="rId4" Type="http://schemas.openxmlformats.org/officeDocument/2006/relationships/image" Target="../media/image59.jpg"/><Relationship Id="rId5" Type="http://schemas.openxmlformats.org/officeDocument/2006/relationships/image" Target="../media/image64.jpg"/><Relationship Id="rId6" Type="http://schemas.openxmlformats.org/officeDocument/2006/relationships/image" Target="../media/image6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11" Type="http://schemas.openxmlformats.org/officeDocument/2006/relationships/image" Target="../media/image14.jpg"/><Relationship Id="rId10" Type="http://schemas.openxmlformats.org/officeDocument/2006/relationships/image" Target="../media/image12.jpg"/><Relationship Id="rId12" Type="http://schemas.openxmlformats.org/officeDocument/2006/relationships/image" Target="../media/image1.png"/><Relationship Id="rId9" Type="http://schemas.openxmlformats.org/officeDocument/2006/relationships/image" Target="../media/image9.jpg"/><Relationship Id="rId5" Type="http://schemas.openxmlformats.org/officeDocument/2006/relationships/image" Target="../media/image2.png"/><Relationship Id="rId6" Type="http://schemas.openxmlformats.org/officeDocument/2006/relationships/image" Target="../media/image3.gif"/><Relationship Id="rId7" Type="http://schemas.openxmlformats.org/officeDocument/2006/relationships/image" Target="../media/image6.jpg"/><Relationship Id="rId8" Type="http://schemas.openxmlformats.org/officeDocument/2006/relationships/image" Target="../media/image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6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9.png"/><Relationship Id="rId4" Type="http://schemas.openxmlformats.org/officeDocument/2006/relationships/image" Target="../media/image73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5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3.gif"/><Relationship Id="rId4" Type="http://schemas.openxmlformats.org/officeDocument/2006/relationships/image" Target="../media/image2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6.png"/><Relationship Id="rId4" Type="http://schemas.openxmlformats.org/officeDocument/2006/relationships/image" Target="../media/image67.png"/><Relationship Id="rId5" Type="http://schemas.openxmlformats.org/officeDocument/2006/relationships/image" Target="../media/image65.gif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0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8.png"/><Relationship Id="rId4" Type="http://schemas.openxmlformats.org/officeDocument/2006/relationships/image" Target="../media/image75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4.png"/><Relationship Id="rId4" Type="http://schemas.openxmlformats.org/officeDocument/2006/relationships/image" Target="../media/image80.png"/><Relationship Id="rId5" Type="http://schemas.openxmlformats.org/officeDocument/2006/relationships/image" Target="../media/image75.jpg"/><Relationship Id="rId6" Type="http://schemas.openxmlformats.org/officeDocument/2006/relationships/image" Target="../media/image7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9.jpg"/><Relationship Id="rId4" Type="http://schemas.openxmlformats.org/officeDocument/2006/relationships/image" Target="../media/image75.jpg"/><Relationship Id="rId5" Type="http://schemas.openxmlformats.org/officeDocument/2006/relationships/image" Target="../media/image77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2.jpg"/><Relationship Id="rId4" Type="http://schemas.openxmlformats.org/officeDocument/2006/relationships/image" Target="../media/image78.png"/><Relationship Id="rId5" Type="http://schemas.openxmlformats.org/officeDocument/2006/relationships/image" Target="../media/image75.jpg"/><Relationship Id="rId6" Type="http://schemas.openxmlformats.org/officeDocument/2006/relationships/image" Target="../media/image81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3.jpg"/><Relationship Id="rId4" Type="http://schemas.openxmlformats.org/officeDocument/2006/relationships/image" Target="../media/image85.gif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4.jpg"/><Relationship Id="rId4" Type="http://schemas.openxmlformats.org/officeDocument/2006/relationships/image" Target="../media/image8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3.jpg"/><Relationship Id="rId4" Type="http://schemas.openxmlformats.org/officeDocument/2006/relationships/image" Target="../media/image95.jpg"/><Relationship Id="rId5" Type="http://schemas.openxmlformats.org/officeDocument/2006/relationships/image" Target="../media/image8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1.png"/><Relationship Id="rId4" Type="http://schemas.openxmlformats.org/officeDocument/2006/relationships/image" Target="../media/image90.png"/><Relationship Id="rId5" Type="http://schemas.openxmlformats.org/officeDocument/2006/relationships/image" Target="../media/image87.jpg"/><Relationship Id="rId6" Type="http://schemas.openxmlformats.org/officeDocument/2006/relationships/image" Target="../media/image89.jpg"/><Relationship Id="rId7" Type="http://schemas.openxmlformats.org/officeDocument/2006/relationships/image" Target="../media/image94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18.jpg"/><Relationship Id="rId4" Type="http://schemas.openxmlformats.org/officeDocument/2006/relationships/image" Target="../media/image9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18.jpg"/><Relationship Id="rId4" Type="http://schemas.openxmlformats.org/officeDocument/2006/relationships/image" Target="../media/image9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18.jpg"/><Relationship Id="rId4" Type="http://schemas.openxmlformats.org/officeDocument/2006/relationships/image" Target="../media/image9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18.jpg"/><Relationship Id="rId4" Type="http://schemas.openxmlformats.org/officeDocument/2006/relationships/image" Target="../media/image10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18.jpg"/><Relationship Id="rId4" Type="http://schemas.openxmlformats.org/officeDocument/2006/relationships/image" Target="../media/image10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99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5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3.gif"/><Relationship Id="rId4" Type="http://schemas.openxmlformats.org/officeDocument/2006/relationships/image" Target="../media/image29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97.jpg"/><Relationship Id="rId4" Type="http://schemas.openxmlformats.org/officeDocument/2006/relationships/image" Target="../media/image104.jpg"/><Relationship Id="rId5" Type="http://schemas.openxmlformats.org/officeDocument/2006/relationships/image" Target="../media/image103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08.jpg"/><Relationship Id="rId4" Type="http://schemas.openxmlformats.org/officeDocument/2006/relationships/image" Target="../media/image105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06.gif"/><Relationship Id="rId4" Type="http://schemas.openxmlformats.org/officeDocument/2006/relationships/image" Target="../media/image5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00.gif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07.gif"/><Relationship Id="rId4" Type="http://schemas.openxmlformats.org/officeDocument/2006/relationships/image" Target="../media/image5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09.gif"/><Relationship Id="rId4" Type="http://schemas.openxmlformats.org/officeDocument/2006/relationships/image" Target="../media/image5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11.jpg"/><Relationship Id="rId4" Type="http://schemas.openxmlformats.org/officeDocument/2006/relationships/image" Target="../media/image104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19.gif"/><Relationship Id="rId4" Type="http://schemas.openxmlformats.org/officeDocument/2006/relationships/image" Target="../media/image112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13.jpg"/><Relationship Id="rId4" Type="http://schemas.openxmlformats.org/officeDocument/2006/relationships/image" Target="../media/image110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14.jpg"/><Relationship Id="rId4" Type="http://schemas.openxmlformats.org/officeDocument/2006/relationships/image" Target="../media/image112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22.jpg"/><Relationship Id="rId4" Type="http://schemas.openxmlformats.org/officeDocument/2006/relationships/image" Target="../media/image115.png"/><Relationship Id="rId9" Type="http://schemas.openxmlformats.org/officeDocument/2006/relationships/image" Target="../media/image124.png"/><Relationship Id="rId5" Type="http://schemas.openxmlformats.org/officeDocument/2006/relationships/image" Target="../media/image117.png"/><Relationship Id="rId6" Type="http://schemas.openxmlformats.org/officeDocument/2006/relationships/image" Target="../media/image120.gif"/><Relationship Id="rId7" Type="http://schemas.openxmlformats.org/officeDocument/2006/relationships/image" Target="../media/image116.png"/><Relationship Id="rId8" Type="http://schemas.openxmlformats.org/officeDocument/2006/relationships/image" Target="../media/image123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5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26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23.gif"/><Relationship Id="rId4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21.jpg"/><Relationship Id="rId4" Type="http://schemas.openxmlformats.org/officeDocument/2006/relationships/image" Target="../media/image126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25.jpg"/><Relationship Id="rId4" Type="http://schemas.openxmlformats.org/officeDocument/2006/relationships/image" Target="../media/image127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35.jpg"/><Relationship Id="rId4" Type="http://schemas.openxmlformats.org/officeDocument/2006/relationships/image" Target="../media/image130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39.png"/><Relationship Id="rId4" Type="http://schemas.openxmlformats.org/officeDocument/2006/relationships/image" Target="../media/image128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30.jpg"/><Relationship Id="rId4" Type="http://schemas.openxmlformats.org/officeDocument/2006/relationships/image" Target="../media/image134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32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33.gif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08.jpg"/><Relationship Id="rId4" Type="http://schemas.openxmlformats.org/officeDocument/2006/relationships/image" Target="../media/image105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29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3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17.png"/><Relationship Id="rId5" Type="http://schemas.openxmlformats.org/officeDocument/2006/relationships/image" Target="../media/image18.jpg"/><Relationship Id="rId6" Type="http://schemas.openxmlformats.org/officeDocument/2006/relationships/image" Target="../media/image22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36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38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3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gi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2400657" y="-862169"/>
            <a:ext cx="4913316" cy="29949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SA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بسم الله الرحمن الرحيم </a:t>
            </a:r>
            <a:endParaRPr b="1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179384" y="11743"/>
            <a:ext cx="8785225" cy="6480175"/>
          </a:xfrm>
          <a:prstGeom prst="rect">
            <a:avLst/>
          </a:prstGeom>
          <a:noFill/>
          <a:ln cap="flat" cmpd="thickThin" w="1270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0660" y="1348279"/>
            <a:ext cx="6733309" cy="784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48544" y="5207859"/>
            <a:ext cx="1817540" cy="122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60618" y="3177080"/>
            <a:ext cx="2593395" cy="2030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733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"/>
          <p:cNvSpPr txBox="1"/>
          <p:nvPr/>
        </p:nvSpPr>
        <p:spPr>
          <a:xfrm>
            <a:off x="3065463" y="2127250"/>
            <a:ext cx="3738562" cy="444500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SA" sz="228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أنشودة مكون أسمي الحرف وألونه</a:t>
            </a:r>
            <a:endParaRPr/>
          </a:p>
        </p:txBody>
      </p:sp>
      <p:sp>
        <p:nvSpPr>
          <p:cNvPr id="174" name="Google Shape;174;p10"/>
          <p:cNvSpPr txBox="1"/>
          <p:nvPr/>
        </p:nvSpPr>
        <p:spPr>
          <a:xfrm>
            <a:off x="2947988" y="2857500"/>
            <a:ext cx="5168878" cy="304698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SA" sz="4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أهلا أهلا حرف ..(</a:t>
            </a:r>
            <a:r>
              <a:rPr b="1" i="0" lang="ar-SA" sz="4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الميم</a:t>
            </a:r>
            <a:r>
              <a:rPr b="1" i="0" lang="ar-SA" sz="4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)..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SA" sz="4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للدرسِ اسمكَ عنوانًا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SA" sz="4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نهديك أحلى الألوان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SA" sz="4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لتزداد جمالا وبيانا</a:t>
            </a:r>
            <a:endParaRPr/>
          </a:p>
        </p:txBody>
      </p:sp>
      <p:sp>
        <p:nvSpPr>
          <p:cNvPr descr="نتيجة بحث الصور عن نجوم متحركة للبوربوينت" id="175" name="Google Shape;175;p10"/>
          <p:cNvSpPr/>
          <p:nvPr/>
        </p:nvSpPr>
        <p:spPr>
          <a:xfrm>
            <a:off x="4475163" y="3332163"/>
            <a:ext cx="193675" cy="193675"/>
          </a:xfrm>
          <a:prstGeom prst="rect">
            <a:avLst/>
          </a:prstGeom>
          <a:noFill/>
          <a:ln>
            <a:noFill/>
          </a:ln>
        </p:spPr>
        <p:txBody>
          <a:bodyPr anchorCtr="0" anchor="t" bIns="29025" lIns="58050" spcFirstLastPara="1" rIns="58050" wrap="square" tIns="29025">
            <a:no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نتيجة بحث الصور عن قراءة صورة كرتون" id="176" name="Google Shape;17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4075" y="2771775"/>
            <a:ext cx="1905000" cy="2255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85984" y="742297"/>
            <a:ext cx="2446728" cy="823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"/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cap="flat" cmpd="thickThin" w="1270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1"/>
          <p:cNvSpPr/>
          <p:nvPr/>
        </p:nvSpPr>
        <p:spPr>
          <a:xfrm>
            <a:off x="3381563" y="408324"/>
            <a:ext cx="4730044" cy="561852"/>
          </a:xfrm>
          <a:prstGeom prst="rect">
            <a:avLst/>
          </a:prstGeom>
          <a:solidFill>
            <a:srgbClr val="BBD6EE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ar-SA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أستمع للقصة ثم أكتشف حرف الميم</a:t>
            </a:r>
            <a:endParaRPr/>
          </a:p>
        </p:txBody>
      </p:sp>
      <p:pic>
        <p:nvPicPr>
          <p:cNvPr id="184" name="Google Shape;18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241" y="1371599"/>
            <a:ext cx="8059103" cy="4197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3348" y="3473429"/>
            <a:ext cx="4206723" cy="234817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2"/>
          <p:cNvSpPr txBox="1"/>
          <p:nvPr/>
        </p:nvSpPr>
        <p:spPr>
          <a:xfrm>
            <a:off x="5915891" y="1446610"/>
            <a:ext cx="2113292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SA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ما اسم الحيوان في الصورة ؟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SA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أذكري أسماء تبدأ بحرف الميم؟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SA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مالون حرف الميم؟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صورة ذات صلة" id="191" name="Google Shape;19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15362" y="327391"/>
            <a:ext cx="3457183" cy="2776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"/>
          <p:cNvSpPr txBox="1"/>
          <p:nvPr/>
        </p:nvSpPr>
        <p:spPr>
          <a:xfrm>
            <a:off x="1341165" y="3063246"/>
            <a:ext cx="6217834" cy="103041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6096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ما هي قوانين التحدث؟</a:t>
            </a:r>
            <a:endParaRPr b="1" sz="6096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G:\1\2SCH124.WMF" id="197" name="Google Shape;19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" y="808038"/>
            <a:ext cx="2433638" cy="20113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sP2NKXQJA.jpg" id="198" name="Google Shape;19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01763" y="4160838"/>
            <a:ext cx="1290637" cy="13541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sR3R6ULWP.jpg" id="199" name="Google Shape;199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18238" y="4465638"/>
            <a:ext cx="968375" cy="1136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sYIS48T99.jpg" id="200" name="Google Shape;200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86400" y="990600"/>
            <a:ext cx="2305050" cy="141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4"/>
          <p:cNvPicPr preferRelativeResize="0"/>
          <p:nvPr/>
        </p:nvPicPr>
        <p:blipFill rotWithShape="1">
          <a:blip r:embed="rId3">
            <a:alphaModFix/>
          </a:blip>
          <a:srcRect b="10780" l="19289" r="21650" t="7980"/>
          <a:stretch/>
        </p:blipFill>
        <p:spPr>
          <a:xfrm>
            <a:off x="978966" y="4297362"/>
            <a:ext cx="2022475" cy="1370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4"/>
          <p:cNvPicPr preferRelativeResize="0"/>
          <p:nvPr/>
        </p:nvPicPr>
        <p:blipFill rotWithShape="1">
          <a:blip r:embed="rId4">
            <a:alphaModFix/>
          </a:blip>
          <a:srcRect b="12183" l="20074" r="21651" t="10779"/>
          <a:stretch/>
        </p:blipFill>
        <p:spPr>
          <a:xfrm>
            <a:off x="3623306" y="2908592"/>
            <a:ext cx="2124075" cy="1401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4"/>
          <p:cNvPicPr preferRelativeResize="0"/>
          <p:nvPr/>
        </p:nvPicPr>
        <p:blipFill rotWithShape="1">
          <a:blip r:embed="rId5">
            <a:alphaModFix/>
          </a:blip>
          <a:srcRect b="9379" l="20074" r="20862" t="14983"/>
          <a:stretch/>
        </p:blipFill>
        <p:spPr>
          <a:xfrm>
            <a:off x="6334125" y="1965325"/>
            <a:ext cx="1858963" cy="1341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4"/>
          <p:cNvPicPr preferRelativeResize="0"/>
          <p:nvPr/>
        </p:nvPicPr>
        <p:blipFill rotWithShape="1">
          <a:blip r:embed="rId6">
            <a:alphaModFix/>
          </a:blip>
          <a:srcRect b="10782" l="20074" r="21651" t="14983"/>
          <a:stretch/>
        </p:blipFill>
        <p:spPr>
          <a:xfrm>
            <a:off x="6307138" y="4344988"/>
            <a:ext cx="1865312" cy="1322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4"/>
          <p:cNvPicPr preferRelativeResize="0"/>
          <p:nvPr/>
        </p:nvPicPr>
        <p:blipFill rotWithShape="1">
          <a:blip r:embed="rId7">
            <a:alphaModFix/>
          </a:blip>
          <a:srcRect b="10781" l="20074" r="21651" t="10781"/>
          <a:stretch/>
        </p:blipFill>
        <p:spPr>
          <a:xfrm>
            <a:off x="941388" y="1905000"/>
            <a:ext cx="1830387" cy="13414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0" name="Google Shape;210;p14"/>
          <p:cNvGrpSpPr/>
          <p:nvPr/>
        </p:nvGrpSpPr>
        <p:grpSpPr>
          <a:xfrm>
            <a:off x="3517165" y="776650"/>
            <a:ext cx="2651825" cy="491399"/>
            <a:chOff x="0" y="1824"/>
            <a:chExt cx="2651825" cy="491399"/>
          </a:xfrm>
        </p:grpSpPr>
        <p:sp>
          <p:nvSpPr>
            <p:cNvPr id="211" name="Google Shape;211;p14"/>
            <p:cNvSpPr/>
            <p:nvPr/>
          </p:nvSpPr>
          <p:spPr>
            <a:xfrm>
              <a:off x="0" y="1824"/>
              <a:ext cx="2651825" cy="491399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14"/>
            <p:cNvSpPr txBox="1"/>
            <p:nvPr/>
          </p:nvSpPr>
          <p:spPr>
            <a:xfrm>
              <a:off x="23988" y="25812"/>
              <a:ext cx="2603849" cy="4434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0000" lIns="80000" spcFirstLastPara="1" rIns="80000" wrap="square" tIns="80000">
              <a:noAutofit/>
            </a:bodyPr>
            <a:lstStyle/>
            <a:p>
              <a:pPr indent="0" lvl="0" marL="0" marR="0" rtl="1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b="1" lang="ar-SA" sz="2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ماهي قوانين التحدث</a:t>
              </a:r>
              <a:endParaRPr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5"/>
          <p:cNvSpPr txBox="1"/>
          <p:nvPr/>
        </p:nvSpPr>
        <p:spPr>
          <a:xfrm>
            <a:off x="2794519" y="1931754"/>
            <a:ext cx="5274008" cy="507831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أنشودة ألاحظ الصور وأتحدث ثم أستمع  </a:t>
            </a:r>
            <a:endParaRPr/>
          </a:p>
        </p:txBody>
      </p:sp>
      <p:sp>
        <p:nvSpPr>
          <p:cNvPr id="218" name="Google Shape;218;p15"/>
          <p:cNvSpPr txBox="1"/>
          <p:nvPr/>
        </p:nvSpPr>
        <p:spPr>
          <a:xfrm>
            <a:off x="2673175" y="2530527"/>
            <a:ext cx="5274008" cy="3139321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95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أشاهد صورًا ما أجملها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95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وأعبر عنها بالنظر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95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ألاحظ أصف ما تحمله</a:t>
            </a:r>
            <a:endParaRPr sz="495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95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وأصغى للنص المنتظر</a:t>
            </a:r>
            <a:endParaRPr sz="27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6"/>
          <p:cNvSpPr txBox="1"/>
          <p:nvPr/>
        </p:nvSpPr>
        <p:spPr>
          <a:xfrm>
            <a:off x="6519863" y="2500313"/>
            <a:ext cx="1227137" cy="301625"/>
          </a:xfrm>
          <a:prstGeom prst="rect">
            <a:avLst/>
          </a:prstGeom>
          <a:noFill/>
          <a:ln cap="flat" cmpd="dbl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35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للسؤال عن الألوان</a:t>
            </a:r>
            <a:endParaRPr/>
          </a:p>
        </p:txBody>
      </p:sp>
      <p:sp>
        <p:nvSpPr>
          <p:cNvPr id="224" name="Google Shape;224;p16"/>
          <p:cNvSpPr txBox="1"/>
          <p:nvPr/>
        </p:nvSpPr>
        <p:spPr>
          <a:xfrm>
            <a:off x="4144963" y="2457450"/>
            <a:ext cx="1336675" cy="301625"/>
          </a:xfrm>
          <a:prstGeom prst="rect">
            <a:avLst/>
          </a:prstGeom>
          <a:noFill/>
          <a:ln cap="flat" cmpd="dbl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35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للسؤال عن الصوت</a:t>
            </a:r>
            <a:endParaRPr/>
          </a:p>
        </p:txBody>
      </p:sp>
      <p:sp>
        <p:nvSpPr>
          <p:cNvPr id="225" name="Google Shape;225;p16"/>
          <p:cNvSpPr txBox="1"/>
          <p:nvPr/>
        </p:nvSpPr>
        <p:spPr>
          <a:xfrm>
            <a:off x="1657350" y="2489200"/>
            <a:ext cx="1449388" cy="301625"/>
          </a:xfrm>
          <a:prstGeom prst="rect">
            <a:avLst/>
          </a:prstGeom>
          <a:noFill/>
          <a:ln cap="flat" cmpd="dbl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35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للسؤال عن الأشخاص</a:t>
            </a:r>
            <a:endParaRPr/>
          </a:p>
        </p:txBody>
      </p:sp>
      <p:sp>
        <p:nvSpPr>
          <p:cNvPr id="226" name="Google Shape;226;p16"/>
          <p:cNvSpPr txBox="1"/>
          <p:nvPr/>
        </p:nvSpPr>
        <p:spPr>
          <a:xfrm>
            <a:off x="1766888" y="4484688"/>
            <a:ext cx="1390650" cy="300037"/>
          </a:xfrm>
          <a:prstGeom prst="rect">
            <a:avLst/>
          </a:prstGeom>
          <a:noFill/>
          <a:ln cap="flat" cmpd="dbl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35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للسؤال عن المكان</a:t>
            </a:r>
            <a:endParaRPr/>
          </a:p>
        </p:txBody>
      </p:sp>
      <p:sp>
        <p:nvSpPr>
          <p:cNvPr id="227" name="Google Shape;227;p16"/>
          <p:cNvSpPr txBox="1"/>
          <p:nvPr/>
        </p:nvSpPr>
        <p:spPr>
          <a:xfrm>
            <a:off x="4311650" y="4446588"/>
            <a:ext cx="1228725" cy="300037"/>
          </a:xfrm>
          <a:prstGeom prst="rect">
            <a:avLst/>
          </a:prstGeom>
          <a:noFill/>
          <a:ln cap="flat" cmpd="dbl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35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للسؤال عن الزمن</a:t>
            </a:r>
            <a:endParaRPr/>
          </a:p>
        </p:txBody>
      </p:sp>
      <p:sp>
        <p:nvSpPr>
          <p:cNvPr id="228" name="Google Shape;228;p16"/>
          <p:cNvSpPr txBox="1"/>
          <p:nvPr/>
        </p:nvSpPr>
        <p:spPr>
          <a:xfrm>
            <a:off x="6521450" y="4362450"/>
            <a:ext cx="1228725" cy="300038"/>
          </a:xfrm>
          <a:prstGeom prst="rect">
            <a:avLst/>
          </a:prstGeom>
          <a:noFill/>
          <a:ln cap="flat" cmpd="dbl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35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للسؤال عن العدد</a:t>
            </a:r>
            <a:endParaRPr/>
          </a:p>
        </p:txBody>
      </p:sp>
      <p:sp>
        <p:nvSpPr>
          <p:cNvPr id="229" name="Google Shape;229;p16"/>
          <p:cNvSpPr txBox="1"/>
          <p:nvPr/>
        </p:nvSpPr>
        <p:spPr>
          <a:xfrm>
            <a:off x="1584325" y="1042988"/>
            <a:ext cx="1098550" cy="927100"/>
          </a:xfrm>
          <a:prstGeom prst="rect">
            <a:avLst/>
          </a:prstGeom>
          <a:noFill/>
          <a:ln cap="flat" cmpd="dbl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709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عناصر الصورة </a:t>
            </a:r>
            <a:endParaRPr/>
          </a:p>
        </p:txBody>
      </p:sp>
      <p:pic>
        <p:nvPicPr>
          <p:cNvPr id="230" name="Google Shape;23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923925"/>
            <a:ext cx="3005138" cy="729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7"/>
          <p:cNvSpPr txBox="1"/>
          <p:nvPr>
            <p:ph type="title"/>
          </p:nvPr>
        </p:nvSpPr>
        <p:spPr>
          <a:xfrm>
            <a:off x="2273409" y="152881"/>
            <a:ext cx="579716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Arial"/>
              <a:buNone/>
            </a:pPr>
            <a:r>
              <a:rPr b="1" lang="ar-SA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          أدوات الاستفهام </a:t>
            </a:r>
            <a:endParaRPr/>
          </a:p>
        </p:txBody>
      </p:sp>
      <p:grpSp>
        <p:nvGrpSpPr>
          <p:cNvPr id="236" name="Google Shape;236;p17"/>
          <p:cNvGrpSpPr/>
          <p:nvPr/>
        </p:nvGrpSpPr>
        <p:grpSpPr>
          <a:xfrm>
            <a:off x="2872400" y="767842"/>
            <a:ext cx="3608364" cy="2973484"/>
            <a:chOff x="3060380" y="1553301"/>
            <a:chExt cx="3608364" cy="2973484"/>
          </a:xfrm>
        </p:grpSpPr>
        <p:pic>
          <p:nvPicPr>
            <p:cNvPr descr="http://gclipart.com/wp-content/uploads/2017/03/Key-clip-art-vector-key-graphics-image-2.png" id="237" name="Google Shape;237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flipH="1" rot="9146720">
              <a:off x="3270585" y="2194790"/>
              <a:ext cx="3187955" cy="16905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17"/>
            <p:cNvSpPr/>
            <p:nvPr/>
          </p:nvSpPr>
          <p:spPr>
            <a:xfrm rot="-992545">
              <a:off x="3781920" y="2583981"/>
              <a:ext cx="1093395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7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متى</a:t>
              </a:r>
              <a:endParaRPr b="0" sz="72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9" name="Google Shape;239;p17"/>
          <p:cNvGrpSpPr/>
          <p:nvPr/>
        </p:nvGrpSpPr>
        <p:grpSpPr>
          <a:xfrm>
            <a:off x="5488242" y="3156267"/>
            <a:ext cx="3519634" cy="2852301"/>
            <a:chOff x="5680992" y="1665155"/>
            <a:chExt cx="3519634" cy="2852301"/>
          </a:xfrm>
        </p:grpSpPr>
        <p:pic>
          <p:nvPicPr>
            <p:cNvPr id="240" name="Google Shape;240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9115125">
              <a:off x="5858071" y="2319308"/>
              <a:ext cx="3165476" cy="15439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1" name="Google Shape;241;p17"/>
            <p:cNvSpPr/>
            <p:nvPr/>
          </p:nvSpPr>
          <p:spPr>
            <a:xfrm rot="-1694424">
              <a:off x="6190401" y="3052989"/>
              <a:ext cx="1612930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-SA" sz="5400">
                  <a:solidFill>
                    <a:srgbClr val="006600"/>
                  </a:solidFill>
                  <a:latin typeface="Calibri"/>
                  <a:ea typeface="Calibri"/>
                  <a:cs typeface="Calibri"/>
                  <a:sym typeface="Calibri"/>
                </a:rPr>
                <a:t>كيف</a:t>
              </a:r>
              <a:endParaRPr b="1" sz="5400" cap="none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2" name="Google Shape;242;p17"/>
          <p:cNvGrpSpPr/>
          <p:nvPr/>
        </p:nvGrpSpPr>
        <p:grpSpPr>
          <a:xfrm>
            <a:off x="-145478" y="904371"/>
            <a:ext cx="3681242" cy="3020818"/>
            <a:chOff x="-11742" y="1628800"/>
            <a:chExt cx="3681242" cy="3020818"/>
          </a:xfrm>
        </p:grpSpPr>
        <p:pic>
          <p:nvPicPr>
            <p:cNvPr descr="صورة ذات صلة" id="243" name="Google Shape;243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flipH="1" rot="9059646">
              <a:off x="172695" y="2330439"/>
              <a:ext cx="3312368" cy="16175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4" name="Google Shape;244;p17"/>
            <p:cNvSpPr/>
            <p:nvPr/>
          </p:nvSpPr>
          <p:spPr>
            <a:xfrm rot="-1293077">
              <a:off x="746269" y="2948485"/>
              <a:ext cx="1093395" cy="11079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6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لماذا</a:t>
              </a:r>
              <a:endParaRPr b="0" sz="66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5858880" y="525070"/>
            <a:ext cx="3477174" cy="2844433"/>
            <a:chOff x="5622068" y="3724819"/>
            <a:chExt cx="3477174" cy="2844433"/>
          </a:xfrm>
        </p:grpSpPr>
        <p:pic>
          <p:nvPicPr>
            <p:cNvPr descr="http://images.clipshrine.com/download/wheel/large-Key-Gold--33.3-4748.png" id="246" name="Google Shape;246;p1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flipH="1" rot="9038954">
              <a:off x="5785461" y="4401165"/>
              <a:ext cx="3150388" cy="14917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7" name="Google Shape;247;p17"/>
            <p:cNvSpPr/>
            <p:nvPr/>
          </p:nvSpPr>
          <p:spPr>
            <a:xfrm rot="-940584">
              <a:off x="6280754" y="4944850"/>
              <a:ext cx="1093395" cy="11079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6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ماذا</a:t>
              </a:r>
              <a:endParaRPr/>
            </a:p>
          </p:txBody>
        </p:sp>
      </p:grpSp>
      <p:grpSp>
        <p:nvGrpSpPr>
          <p:cNvPr id="248" name="Google Shape;248;p17"/>
          <p:cNvGrpSpPr/>
          <p:nvPr/>
        </p:nvGrpSpPr>
        <p:grpSpPr>
          <a:xfrm>
            <a:off x="2605500" y="2679273"/>
            <a:ext cx="3475343" cy="2857250"/>
            <a:chOff x="2624954" y="3933054"/>
            <a:chExt cx="3475343" cy="2857250"/>
          </a:xfrm>
        </p:grpSpPr>
        <p:pic>
          <p:nvPicPr>
            <p:cNvPr descr="http://clipartix.com/wp-content/uploads/2016/08/Key-clip-art-vector-key-graphics-image-3.png" id="249" name="Google Shape;249;p1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 flipH="1" rot="9008106">
              <a:off x="2784461" y="4620482"/>
              <a:ext cx="3156330" cy="14823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0" name="Google Shape;250;p17"/>
            <p:cNvSpPr/>
            <p:nvPr/>
          </p:nvSpPr>
          <p:spPr>
            <a:xfrm rot="-1494005">
              <a:off x="3189736" y="5153935"/>
              <a:ext cx="1093395" cy="11079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6600">
                  <a:solidFill>
                    <a:srgbClr val="CC0066"/>
                  </a:solidFill>
                  <a:latin typeface="Calibri"/>
                  <a:ea typeface="Calibri"/>
                  <a:cs typeface="Calibri"/>
                  <a:sym typeface="Calibri"/>
                </a:rPr>
                <a:t>أين</a:t>
              </a:r>
              <a:endParaRPr/>
            </a:p>
          </p:txBody>
        </p:sp>
      </p:grpSp>
      <p:grpSp>
        <p:nvGrpSpPr>
          <p:cNvPr id="251" name="Google Shape;251;p17"/>
          <p:cNvGrpSpPr/>
          <p:nvPr/>
        </p:nvGrpSpPr>
        <p:grpSpPr>
          <a:xfrm>
            <a:off x="-144453" y="2395222"/>
            <a:ext cx="3416772" cy="3666785"/>
            <a:chOff x="48373" y="3313643"/>
            <a:chExt cx="3416772" cy="3666785"/>
          </a:xfrm>
        </p:grpSpPr>
        <p:pic>
          <p:nvPicPr>
            <p:cNvPr descr="نتيجة بحث الصور عن ‪keys clipart silver‬‏" id="252" name="Google Shape;252;p1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 flipH="1" rot="7027503">
              <a:off x="297050" y="3975306"/>
              <a:ext cx="2919419" cy="23434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" name="Google Shape;253;p17"/>
            <p:cNvSpPr/>
            <p:nvPr/>
          </p:nvSpPr>
          <p:spPr>
            <a:xfrm rot="-940584">
              <a:off x="707715" y="5075640"/>
              <a:ext cx="1234668" cy="11079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6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كم</a:t>
              </a: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23785" y="1925322"/>
            <a:ext cx="3519815" cy="4259958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8"/>
          <p:cNvSpPr/>
          <p:nvPr/>
        </p:nvSpPr>
        <p:spPr>
          <a:xfrm>
            <a:off x="920750" y="1745934"/>
            <a:ext cx="7302500" cy="35877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باستخدام عناصر الصورة نطرح أكبر عدد ممكن من الأسئلة المتنوعة والمتعددة </a:t>
            </a:r>
            <a:endParaRPr/>
          </a:p>
        </p:txBody>
      </p:sp>
      <p:pic>
        <p:nvPicPr>
          <p:cNvPr id="260" name="Google Shape;26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3321" y="728397"/>
            <a:ext cx="2787686" cy="790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9"/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cap="flat" cmpd="thickThin" w="1270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9"/>
          <p:cNvSpPr/>
          <p:nvPr/>
        </p:nvSpPr>
        <p:spPr>
          <a:xfrm>
            <a:off x="330692" y="554992"/>
            <a:ext cx="3846197" cy="576064"/>
          </a:xfrm>
          <a:prstGeom prst="rect">
            <a:avLst/>
          </a:prstGeom>
          <a:solidFill>
            <a:srgbClr val="FFF2CC">
              <a:alpha val="47843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" sx="1000" rotWithShape="0" algn="ctr" sy="10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أذكر أسماء الأشخاص في الصورة ؟</a:t>
            </a:r>
            <a:endParaRPr/>
          </a:p>
        </p:txBody>
      </p:sp>
      <p:sp>
        <p:nvSpPr>
          <p:cNvPr id="267" name="Google Shape;267;p19"/>
          <p:cNvSpPr/>
          <p:nvPr/>
        </p:nvSpPr>
        <p:spPr>
          <a:xfrm>
            <a:off x="631177" y="1251762"/>
            <a:ext cx="2779545" cy="576064"/>
          </a:xfrm>
          <a:prstGeom prst="rect">
            <a:avLst/>
          </a:prstGeom>
          <a:solidFill>
            <a:srgbClr val="FFF2CC">
              <a:alpha val="47843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" sx="1000" rotWithShape="0" algn="ctr" sy="10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ماذا قال فواز عن أسرته؟</a:t>
            </a:r>
            <a:endParaRPr/>
          </a:p>
        </p:txBody>
      </p:sp>
      <p:sp>
        <p:nvSpPr>
          <p:cNvPr id="268" name="Google Shape;268;p19"/>
          <p:cNvSpPr/>
          <p:nvPr/>
        </p:nvSpPr>
        <p:spPr>
          <a:xfrm>
            <a:off x="485423" y="1948533"/>
            <a:ext cx="2913298" cy="651164"/>
          </a:xfrm>
          <a:prstGeom prst="rect">
            <a:avLst/>
          </a:prstGeom>
          <a:solidFill>
            <a:srgbClr val="FFF2CC">
              <a:alpha val="47843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" sx="1000" rotWithShape="0" algn="ctr" sy="10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ما اسم جد وجدة فواز؟</a:t>
            </a:r>
            <a:endParaRPr/>
          </a:p>
        </p:txBody>
      </p:sp>
      <p:sp>
        <p:nvSpPr>
          <p:cNvPr id="269" name="Google Shape;269;p19"/>
          <p:cNvSpPr/>
          <p:nvPr/>
        </p:nvSpPr>
        <p:spPr>
          <a:xfrm>
            <a:off x="378672" y="2759019"/>
            <a:ext cx="2913298" cy="576064"/>
          </a:xfrm>
          <a:prstGeom prst="rect">
            <a:avLst/>
          </a:prstGeom>
          <a:solidFill>
            <a:srgbClr val="FFF2CC">
              <a:alpha val="47843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" sx="1000" rotWithShape="0" algn="ctr" sy="10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سمي أفراد أسرة فواز؟</a:t>
            </a:r>
            <a:endParaRPr/>
          </a:p>
        </p:txBody>
      </p:sp>
      <p:pic>
        <p:nvPicPr>
          <p:cNvPr id="270" name="Google Shape;27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21759" y="1976689"/>
            <a:ext cx="3519815" cy="4259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3321" y="728397"/>
            <a:ext cx="2787686" cy="790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312" y="188640"/>
            <a:ext cx="8715375" cy="537321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/>
          <p:nvPr/>
        </p:nvSpPr>
        <p:spPr>
          <a:xfrm>
            <a:off x="1691680" y="5746030"/>
            <a:ext cx="602502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SA" sz="5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صباح الخير يا وطني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0"/>
          <p:cNvSpPr txBox="1"/>
          <p:nvPr>
            <p:ph type="title"/>
          </p:nvPr>
        </p:nvSpPr>
        <p:spPr>
          <a:xfrm>
            <a:off x="905741" y="2360181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ar-SA"/>
              <a:t>الاستماع للنص من الرابط الرقمي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6888" y="928688"/>
            <a:ext cx="5508625" cy="2073275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282" name="Google Shape;282;p21"/>
          <p:cNvSpPr txBox="1"/>
          <p:nvPr/>
        </p:nvSpPr>
        <p:spPr>
          <a:xfrm>
            <a:off x="2293702" y="3133704"/>
            <a:ext cx="4981811" cy="259404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3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اليوم : </a:t>
            </a:r>
            <a:r>
              <a:rPr lang="ar-SA" sz="20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3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التاريخ :    </a:t>
            </a:r>
            <a:r>
              <a:rPr lang="ar-SA" sz="20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  /    14 هـ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3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الوحدة :</a:t>
            </a:r>
            <a:r>
              <a:rPr lang="ar-SA" sz="20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الأولى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3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المجال</a:t>
            </a:r>
            <a:r>
              <a:rPr lang="ar-SA" sz="20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أسرتي 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3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المكون</a:t>
            </a:r>
            <a:r>
              <a:rPr lang="ar-SA" sz="20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ألاحظ الصور وأقرأ.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3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المهارة</a:t>
            </a:r>
            <a:r>
              <a:rPr lang="ar-SA" sz="20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التحدث والقراءة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2"/>
          <p:cNvSpPr txBox="1"/>
          <p:nvPr/>
        </p:nvSpPr>
        <p:spPr>
          <a:xfrm>
            <a:off x="4039965" y="1750339"/>
            <a:ext cx="4158462" cy="507831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أنشودة مكون ألاحظ الصور وأقرأ  </a:t>
            </a:r>
            <a:endParaRPr/>
          </a:p>
        </p:txBody>
      </p:sp>
      <p:sp>
        <p:nvSpPr>
          <p:cNvPr id="288" name="Google Shape;288;p22"/>
          <p:cNvSpPr txBox="1"/>
          <p:nvPr/>
        </p:nvSpPr>
        <p:spPr>
          <a:xfrm>
            <a:off x="2812598" y="2455241"/>
            <a:ext cx="5711372" cy="286232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لون ٌعددٌ صوتٌ شخص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صورٌ فيها معنى الدرس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ويليها عبــــاراتٌ تحمل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كلمــــات  أقرأها بتأمّل</a:t>
            </a:r>
            <a:endParaRPr/>
          </a:p>
        </p:txBody>
      </p:sp>
      <p:pic>
        <p:nvPicPr>
          <p:cNvPr id="289" name="Google Shape;28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1671" y="2975683"/>
            <a:ext cx="1633538" cy="2453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37693" y="1150859"/>
            <a:ext cx="2760734" cy="484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نتيجة بحث الصور عن فواصل ورود متحركة لتزيين المواضيع" id="295" name="Google Shape;29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98963" y="4848225"/>
            <a:ext cx="4429125" cy="18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32425" y="539750"/>
            <a:ext cx="2697163" cy="915988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3"/>
          <p:cNvSpPr txBox="1"/>
          <p:nvPr/>
        </p:nvSpPr>
        <p:spPr>
          <a:xfrm>
            <a:off x="1774544" y="1626467"/>
            <a:ext cx="6079276" cy="266406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أن تقرأ التلميذة جمل النص مقترنة بالصور قراءة تردادية سليمة  مع المعلمة </a:t>
            </a:r>
            <a:endParaRPr/>
          </a:p>
          <a:p>
            <a:pPr indent="-285750" lvl="0" marL="285750" marR="0" rtl="1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alibri"/>
              <a:buChar char="-"/>
            </a:pPr>
            <a:r>
              <a:rPr b="1" lang="ar-SA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أن تقرأ التلميذة كلمات الدرس المبرزة   قراءة بصرية بدون صورة  </a:t>
            </a:r>
            <a:endParaRPr/>
          </a:p>
          <a:p>
            <a:pPr indent="0" lvl="0" marL="228600" marR="0" rtl="1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4"/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cap="flat" cmpd="thickThin" w="1270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4"/>
          <p:cNvSpPr/>
          <p:nvPr/>
        </p:nvSpPr>
        <p:spPr>
          <a:xfrm>
            <a:off x="1305838" y="1167448"/>
            <a:ext cx="6532324" cy="4523104"/>
          </a:xfrm>
          <a:prstGeom prst="rect">
            <a:avLst/>
          </a:prstGeom>
          <a:solidFill>
            <a:srgbClr val="FFF2CC">
              <a:alpha val="47843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" sx="1000" rotWithShape="0" algn="ctr" sy="10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قَال فَوَّازٌ: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أَنَا أُحِبُّ أُسْرَتِي :جَدِّي </a:t>
            </a:r>
            <a:r>
              <a:rPr b="1" lang="ar-SA" sz="5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مِ</a:t>
            </a:r>
            <a:r>
              <a:rPr b="1" lang="ar-SA" sz="5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شْعَلٌ</a:t>
            </a:r>
            <a:r>
              <a:rPr b="1" lang="ar-SA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وَجَدَّتِي </a:t>
            </a:r>
            <a:r>
              <a:rPr b="1" lang="ar-SA" sz="5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فَاطِ</a:t>
            </a:r>
            <a:r>
              <a:rPr b="1" lang="ar-SA" sz="5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مَ</a:t>
            </a:r>
            <a:r>
              <a:rPr b="1" lang="ar-SA" sz="5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ةُ</a:t>
            </a:r>
            <a:r>
              <a:rPr b="1" lang="ar-SA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,أَبِي سَعْدٌ وَأُ</a:t>
            </a:r>
            <a:r>
              <a:rPr b="1" lang="ar-SA" sz="5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مِّ</a:t>
            </a:r>
            <a:r>
              <a:rPr b="1" lang="ar-SA" sz="5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ي</a:t>
            </a:r>
            <a:r>
              <a:rPr b="1" lang="ar-SA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ar-SA" sz="5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م</a:t>
            </a:r>
            <a:r>
              <a:rPr b="1" lang="ar-SA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َ</a:t>
            </a:r>
            <a:r>
              <a:rPr b="1" lang="ar-SA" sz="5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رْي</a:t>
            </a:r>
            <a:r>
              <a:rPr b="1" lang="ar-SA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َ</a:t>
            </a:r>
            <a:r>
              <a:rPr b="1" lang="ar-SA" sz="5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مُ</a:t>
            </a:r>
            <a:r>
              <a:rPr b="1" lang="ar-SA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,أُخْتِي نُورَةُ وَأَخِي يَاسِرٌ.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Google Shape;30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77428" y="435807"/>
            <a:ext cx="2760734" cy="484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5"/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cap="flat" cmpd="thickThin" w="1270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25"/>
          <p:cNvSpPr/>
          <p:nvPr/>
        </p:nvSpPr>
        <p:spPr>
          <a:xfrm>
            <a:off x="5604010" y="1138846"/>
            <a:ext cx="2779545" cy="1836007"/>
          </a:xfrm>
          <a:prstGeom prst="rect">
            <a:avLst/>
          </a:prstGeom>
          <a:solidFill>
            <a:srgbClr val="FFF2CC">
              <a:alpha val="47843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" sx="1000" rotWithShape="0" algn="ctr" sy="10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9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مِ</a:t>
            </a:r>
            <a:r>
              <a:rPr b="1" lang="ar-SA" sz="9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شْعَلٌ</a:t>
            </a:r>
            <a:endParaRPr b="1"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25"/>
          <p:cNvSpPr/>
          <p:nvPr/>
        </p:nvSpPr>
        <p:spPr>
          <a:xfrm>
            <a:off x="5505889" y="3582396"/>
            <a:ext cx="2779545" cy="1836007"/>
          </a:xfrm>
          <a:prstGeom prst="rect">
            <a:avLst/>
          </a:prstGeom>
          <a:solidFill>
            <a:srgbClr val="FFF2CC">
              <a:alpha val="47843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" sx="1000" rotWithShape="0" algn="ctr" sy="10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9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أُ</a:t>
            </a:r>
            <a:r>
              <a:rPr b="1" lang="ar-SA" sz="9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مِّ</a:t>
            </a:r>
            <a:r>
              <a:rPr b="1" lang="ar-SA" sz="9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يٌ</a:t>
            </a:r>
            <a:endParaRPr b="1"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25"/>
          <p:cNvSpPr/>
          <p:nvPr/>
        </p:nvSpPr>
        <p:spPr>
          <a:xfrm>
            <a:off x="1336810" y="3586698"/>
            <a:ext cx="2779545" cy="1897615"/>
          </a:xfrm>
          <a:prstGeom prst="rect">
            <a:avLst/>
          </a:prstGeom>
          <a:solidFill>
            <a:srgbClr val="FFF2CC">
              <a:alpha val="47843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" sx="1000" rotWithShape="0" algn="ctr" sy="10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9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م</a:t>
            </a:r>
            <a:r>
              <a:rPr b="1" lang="ar-SA" sz="9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َ</a:t>
            </a:r>
            <a:r>
              <a:rPr b="1" lang="ar-SA" sz="9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رْي</a:t>
            </a:r>
            <a:r>
              <a:rPr b="1" lang="ar-SA" sz="9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َ</a:t>
            </a:r>
            <a:r>
              <a:rPr b="1" lang="ar-SA" sz="9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مُ</a:t>
            </a:r>
            <a:endParaRPr b="1"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25"/>
          <p:cNvSpPr/>
          <p:nvPr/>
        </p:nvSpPr>
        <p:spPr>
          <a:xfrm>
            <a:off x="1454422" y="1077238"/>
            <a:ext cx="2779545" cy="1897615"/>
          </a:xfrm>
          <a:prstGeom prst="rect">
            <a:avLst/>
          </a:prstGeom>
          <a:solidFill>
            <a:srgbClr val="FFF2CC">
              <a:alpha val="47843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" sx="1000" rotWithShape="0" algn="ctr" sy="10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9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فَاطِ</a:t>
            </a:r>
            <a:r>
              <a:rPr b="1" lang="ar-SA" sz="9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مَ</a:t>
            </a:r>
            <a:r>
              <a:rPr b="1" lang="ar-SA" sz="9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ةُ</a:t>
            </a:r>
            <a:endParaRPr b="1"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25"/>
          <p:cNvSpPr/>
          <p:nvPr/>
        </p:nvSpPr>
        <p:spPr>
          <a:xfrm>
            <a:off x="5267895" y="350729"/>
            <a:ext cx="2779545" cy="626301"/>
          </a:xfrm>
          <a:prstGeom prst="rect">
            <a:avLst/>
          </a:prstGeom>
          <a:solidFill>
            <a:srgbClr val="FFF2CC">
              <a:alpha val="47843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" sx="1000" rotWithShape="0" algn="ctr" sy="10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أقرأ: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6"/>
          <p:cNvSpPr/>
          <p:nvPr/>
        </p:nvSpPr>
        <p:spPr>
          <a:xfrm>
            <a:off x="2133634" y="1464812"/>
            <a:ext cx="4876732" cy="1009307"/>
          </a:xfrm>
          <a:prstGeom prst="flowChartTerminator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3725">
                <a:solidFill>
                  <a:srgbClr val="C604AA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b="1" lang="ar-SA" sz="4064">
                <a:solidFill>
                  <a:srgbClr val="C604AA"/>
                </a:solidFill>
                <a:latin typeface="Calibri"/>
                <a:ea typeface="Calibri"/>
                <a:cs typeface="Calibri"/>
                <a:sym typeface="Calibri"/>
              </a:rPr>
              <a:t>ما هي فوائد القراءة؟</a:t>
            </a:r>
            <a:endParaRPr b="1" sz="3725">
              <a:solidFill>
                <a:srgbClr val="C604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sR3R6ULWP.jpg" id="320" name="Google Shape;32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1402" y="2809974"/>
            <a:ext cx="1684337" cy="2317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بدظظون ع.png" id="321" name="Google Shape;32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75400" y="2767719"/>
            <a:ext cx="1690688" cy="2176463"/>
          </a:xfrm>
          <a:prstGeom prst="rect">
            <a:avLst/>
          </a:prstGeom>
          <a:noFill/>
          <a:ln cap="flat" cmpd="sng" w="76200">
            <a:solidFill>
              <a:srgbClr val="C604AA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imagesZE3A9FAP.jpg" id="322" name="Google Shape;322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65550" y="2767719"/>
            <a:ext cx="1733550" cy="2254250"/>
          </a:xfrm>
          <a:prstGeom prst="rect">
            <a:avLst/>
          </a:prstGeom>
          <a:noFill/>
          <a:ln cap="flat" cmpd="sng" w="76200">
            <a:solidFill>
              <a:srgbClr val="C604AA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323" name="Google Shape;323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2230" y="5178437"/>
            <a:ext cx="1453817" cy="13645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صورة ذات صلة" id="324" name="Google Shape;324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6157837">
            <a:off x="4044481" y="4977014"/>
            <a:ext cx="960834" cy="1793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407488" y="5256624"/>
            <a:ext cx="1045193" cy="128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7"/>
          <p:cNvSpPr txBox="1"/>
          <p:nvPr>
            <p:ph type="title"/>
          </p:nvPr>
        </p:nvSpPr>
        <p:spPr>
          <a:xfrm>
            <a:off x="3182938" y="962025"/>
            <a:ext cx="2655887" cy="596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14"/>
              <a:buFont typeface="Calibri"/>
              <a:buNone/>
            </a:pPr>
            <a:r>
              <a:rPr lang="ar-SA" sz="4114">
                <a:solidFill>
                  <a:schemeClr val="lt1"/>
                </a:solidFill>
              </a:rPr>
              <a:t>فوائد القراءة </a:t>
            </a:r>
            <a:endParaRPr/>
          </a:p>
        </p:txBody>
      </p:sp>
      <p:pic>
        <p:nvPicPr>
          <p:cNvPr id="331" name="Google Shape;331;p27"/>
          <p:cNvPicPr preferRelativeResize="0"/>
          <p:nvPr/>
        </p:nvPicPr>
        <p:blipFill rotWithShape="1">
          <a:blip r:embed="rId3">
            <a:alphaModFix/>
          </a:blip>
          <a:srcRect b="7980" l="16927" r="16926" t="977"/>
          <a:stretch/>
        </p:blipFill>
        <p:spPr>
          <a:xfrm>
            <a:off x="5668963" y="1608138"/>
            <a:ext cx="2620962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7"/>
          <p:cNvPicPr preferRelativeResize="0"/>
          <p:nvPr/>
        </p:nvPicPr>
        <p:blipFill rotWithShape="1">
          <a:blip r:embed="rId4">
            <a:alphaModFix/>
          </a:blip>
          <a:srcRect b="976" l="17712" r="16925" t="10780"/>
          <a:stretch/>
        </p:blipFill>
        <p:spPr>
          <a:xfrm>
            <a:off x="1039813" y="1608138"/>
            <a:ext cx="2481262" cy="1220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7"/>
          <p:cNvPicPr preferRelativeResize="0"/>
          <p:nvPr/>
        </p:nvPicPr>
        <p:blipFill rotWithShape="1">
          <a:blip r:embed="rId5">
            <a:alphaModFix/>
          </a:blip>
          <a:srcRect b="3778" l="16138" r="17711" t="5178"/>
          <a:stretch/>
        </p:blipFill>
        <p:spPr>
          <a:xfrm>
            <a:off x="5668963" y="4838700"/>
            <a:ext cx="2498725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7"/>
          <p:cNvPicPr preferRelativeResize="0"/>
          <p:nvPr/>
        </p:nvPicPr>
        <p:blipFill rotWithShape="1">
          <a:blip r:embed="rId6">
            <a:alphaModFix/>
          </a:blip>
          <a:srcRect b="3778" l="16138" r="16137" t="5178"/>
          <a:stretch/>
        </p:blipFill>
        <p:spPr>
          <a:xfrm>
            <a:off x="847725" y="4718050"/>
            <a:ext cx="2865438" cy="133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7"/>
          <p:cNvPicPr preferRelativeResize="0"/>
          <p:nvPr/>
        </p:nvPicPr>
        <p:blipFill rotWithShape="1">
          <a:blip r:embed="rId7">
            <a:alphaModFix/>
          </a:blip>
          <a:srcRect b="5178" l="15350" r="16925" t="6578"/>
          <a:stretch/>
        </p:blipFill>
        <p:spPr>
          <a:xfrm>
            <a:off x="852488" y="3057525"/>
            <a:ext cx="2620962" cy="143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7"/>
          <p:cNvPicPr preferRelativeResize="0"/>
          <p:nvPr/>
        </p:nvPicPr>
        <p:blipFill rotWithShape="1">
          <a:blip r:embed="rId8">
            <a:alphaModFix/>
          </a:blip>
          <a:srcRect b="3778" l="16138" r="16137" t="7979"/>
          <a:stretch/>
        </p:blipFill>
        <p:spPr>
          <a:xfrm>
            <a:off x="5588000" y="3057525"/>
            <a:ext cx="2560638" cy="146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8"/>
          <p:cNvSpPr/>
          <p:nvPr/>
        </p:nvSpPr>
        <p:spPr>
          <a:xfrm>
            <a:off x="1320800" y="2320749"/>
            <a:ext cx="6343650" cy="2844800"/>
          </a:xfrm>
          <a:prstGeom prst="roundRect">
            <a:avLst>
              <a:gd fmla="val 16667" name="adj"/>
            </a:avLst>
          </a:prstGeom>
          <a:solidFill>
            <a:srgbClr val="E1EFD8"/>
          </a:soli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29025" lIns="58050" spcFirstLastPara="1" rIns="58050" wrap="square" tIns="29025">
            <a:no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1016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ar-SA" sz="1693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المكون : </a:t>
            </a:r>
            <a:r>
              <a:rPr b="1" lang="ar-SA" sz="169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ألاحظ  الصور وأقرأ الكلمات                </a:t>
            </a:r>
            <a:r>
              <a:rPr b="1" lang="ar-SA" sz="1693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            </a:t>
            </a:r>
            <a:r>
              <a:rPr b="1" lang="ar-SA" sz="169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</a:t>
            </a:r>
            <a:r>
              <a:rPr b="1" lang="ar-SA" sz="1693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الموضوع :  </a:t>
            </a:r>
            <a:r>
              <a:rPr b="1" lang="ar-SA" sz="169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حرف الميم                                                        </a:t>
            </a:r>
            <a:endParaRPr/>
          </a:p>
          <a:p>
            <a:pPr indent="0" lvl="0" marL="0" marR="0" rtl="1" algn="r">
              <a:spcBef>
                <a:spcPts val="635"/>
              </a:spcBef>
              <a:spcAft>
                <a:spcPts val="0"/>
              </a:spcAft>
              <a:buNone/>
            </a:pPr>
            <a:r>
              <a:rPr b="1" lang="ar-SA" sz="1693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الوحدة  : </a:t>
            </a:r>
            <a:r>
              <a:rPr b="1" lang="ar-SA" sz="169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الاولى</a:t>
            </a:r>
            <a:endParaRPr/>
          </a:p>
          <a:p>
            <a:pPr indent="0" lvl="0" marL="0" marR="0" rtl="1" algn="r">
              <a:spcBef>
                <a:spcPts val="635"/>
              </a:spcBef>
              <a:spcAft>
                <a:spcPts val="0"/>
              </a:spcAft>
              <a:buNone/>
            </a:pPr>
            <a:r>
              <a:rPr b="1" lang="ar-SA" sz="169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ar-SA" sz="1693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أسلوب التنفيذ :  </a:t>
            </a:r>
            <a:r>
              <a:rPr b="1" lang="ar-SA" sz="169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جماعي                                                 </a:t>
            </a:r>
            <a:endParaRPr/>
          </a:p>
          <a:p>
            <a:pPr indent="0" lvl="0" marL="0" marR="0" rtl="1" algn="r">
              <a:spcBef>
                <a:spcPts val="635"/>
              </a:spcBef>
              <a:spcAft>
                <a:spcPts val="0"/>
              </a:spcAft>
              <a:buNone/>
            </a:pPr>
            <a:r>
              <a:rPr b="1" lang="ar-SA" sz="169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lang="ar-SA" sz="1693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الزمن </a:t>
            </a:r>
            <a:r>
              <a:rPr b="1" lang="ar-SA" sz="169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   دقيقة واحدة         </a:t>
            </a:r>
            <a:endParaRPr/>
          </a:p>
          <a:p>
            <a:pPr indent="0" lvl="0" marL="0" marR="0" rtl="1" algn="r">
              <a:spcBef>
                <a:spcPts val="635"/>
              </a:spcBef>
              <a:spcAft>
                <a:spcPts val="0"/>
              </a:spcAft>
              <a:buNone/>
            </a:pPr>
            <a:r>
              <a:rPr b="1" lang="ar-SA" sz="169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ar-SA" sz="1693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الهدف :  </a:t>
            </a:r>
            <a:r>
              <a:rPr b="1" lang="ar-SA" sz="169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قراءة الكلمة قراءة صحيحة وربطها بالصورة المناسبة                                                      </a:t>
            </a:r>
            <a:r>
              <a:rPr b="1" lang="ar-SA" sz="1693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93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1" algn="r">
              <a:spcBef>
                <a:spcPts val="635"/>
              </a:spcBef>
              <a:spcAft>
                <a:spcPts val="0"/>
              </a:spcAft>
              <a:buNone/>
            </a:pPr>
            <a:r>
              <a:rPr b="1" lang="ar-SA" sz="169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93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2" name="Google Shape;342;p28"/>
          <p:cNvSpPr/>
          <p:nvPr/>
        </p:nvSpPr>
        <p:spPr>
          <a:xfrm>
            <a:off x="2470579" y="1433513"/>
            <a:ext cx="2549096" cy="369332"/>
          </a:xfrm>
          <a:prstGeom prst="rect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cap="flat" cmpd="sng" w="9525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الاستراتيجية  :  </a:t>
            </a:r>
            <a:r>
              <a:rPr b="1" lang="ar-S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الدقيقة الواحدة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3" name="Google Shape;34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08638" y="1357313"/>
            <a:ext cx="2162175" cy="77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9"/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cap="flat" cmpd="thickThin" w="1270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29"/>
          <p:cNvSpPr txBox="1"/>
          <p:nvPr/>
        </p:nvSpPr>
        <p:spPr>
          <a:xfrm>
            <a:off x="2484438" y="1633538"/>
            <a:ext cx="4670425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ar-S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أصل الصورة بالكلمة المناسبة :</a:t>
            </a:r>
            <a:endParaRPr/>
          </a:p>
        </p:txBody>
      </p:sp>
      <p:sp>
        <p:nvSpPr>
          <p:cNvPr id="350" name="Google Shape;350;p29"/>
          <p:cNvSpPr/>
          <p:nvPr/>
        </p:nvSpPr>
        <p:spPr>
          <a:xfrm>
            <a:off x="827088" y="492125"/>
            <a:ext cx="7699375" cy="1608138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9025" lIns="58050" spcFirstLastPara="1" rIns="58050" wrap="square" tIns="290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1016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ar-SA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اليوم :                                                                                                           المادة:  </a:t>
            </a:r>
            <a:r>
              <a:rPr b="1" lang="ar-SA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لغتي </a:t>
            </a:r>
            <a:endParaRPr b="1" sz="1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635"/>
              </a:spcBef>
              <a:spcAft>
                <a:spcPts val="0"/>
              </a:spcAft>
              <a:buNone/>
            </a:pPr>
            <a:r>
              <a:rPr b="1" lang="ar-SA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التاريخ </a:t>
            </a:r>
            <a:r>
              <a:rPr b="1" lang="ar-SA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   /      /     14 هـ                                                                               </a:t>
            </a:r>
            <a:r>
              <a:rPr b="1" lang="ar-SA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الوحدة : </a:t>
            </a:r>
            <a:r>
              <a:rPr b="1" lang="ar-SA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الأولى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635"/>
              </a:spcBef>
              <a:spcAft>
                <a:spcPts val="0"/>
              </a:spcAft>
              <a:buNone/>
            </a:pPr>
            <a:r>
              <a:rPr b="1" lang="ar-SA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الموضوع</a:t>
            </a:r>
            <a:r>
              <a:rPr b="1" lang="ar-SA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: حرف  الميم                                                                                                                         </a:t>
            </a:r>
            <a:r>
              <a:rPr b="1" lang="ar-SA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المكون </a:t>
            </a:r>
            <a:r>
              <a:rPr b="1" lang="ar-SA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b="1" lang="ar-SA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ألاحظ  الصور وأقرأ  </a:t>
            </a:r>
            <a:endParaRPr/>
          </a:p>
          <a:p>
            <a:pPr indent="0" lvl="0" marL="0" marR="0" rtl="0" algn="r">
              <a:spcBef>
                <a:spcPts val="635"/>
              </a:spcBef>
              <a:spcAft>
                <a:spcPts val="0"/>
              </a:spcAft>
              <a:buNone/>
            </a:pPr>
            <a:r>
              <a:rPr b="1" lang="ar-SA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الاستراتيجية : </a:t>
            </a:r>
            <a:r>
              <a:rPr b="1" lang="ar-SA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الدقيقة  الواحدة                                                                                                                </a:t>
            </a:r>
            <a:r>
              <a:rPr b="1" lang="ar-SA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الزمن : </a:t>
            </a:r>
            <a:r>
              <a:rPr b="1" lang="ar-SA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دقيقة واحدة</a:t>
            </a:r>
            <a:endParaRPr/>
          </a:p>
          <a:p>
            <a:pPr indent="0" lvl="0" marL="0" marR="0" rtl="0" algn="r">
              <a:spcBef>
                <a:spcPts val="635"/>
              </a:spcBef>
              <a:spcAft>
                <a:spcPts val="0"/>
              </a:spcAft>
              <a:buNone/>
            </a:pPr>
            <a:r>
              <a:rPr b="1" lang="ar-SA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ar-SA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الهدف : </a:t>
            </a:r>
            <a:r>
              <a:rPr b="1" lang="ar-SA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قراءة الكلمة قراءة صحيحة وربطها بالصورة                                                    </a:t>
            </a:r>
            <a:r>
              <a:rPr b="1" lang="ar-SA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أسلوب التنفيذ</a:t>
            </a:r>
            <a:r>
              <a:rPr b="1" lang="ar-SA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جماعي  </a:t>
            </a:r>
            <a:endParaRPr b="1"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1" name="Google Shape;35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79168" y="549844"/>
            <a:ext cx="785664" cy="799898"/>
          </a:xfrm>
          <a:prstGeom prst="ellipse">
            <a:avLst/>
          </a:prstGeom>
          <a:noFill/>
          <a:ln>
            <a:noFill/>
          </a:ln>
        </p:spPr>
      </p:pic>
      <p:sp>
        <p:nvSpPr>
          <p:cNvPr id="352" name="Google Shape;352;p29"/>
          <p:cNvSpPr txBox="1"/>
          <p:nvPr/>
        </p:nvSpPr>
        <p:spPr>
          <a:xfrm>
            <a:off x="5827713" y="2178050"/>
            <a:ext cx="4005262" cy="369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ar-S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أصل الكلمة بالصورة المناسبة :</a:t>
            </a:r>
            <a:endParaRPr/>
          </a:p>
        </p:txBody>
      </p:sp>
      <p:sp>
        <p:nvSpPr>
          <p:cNvPr id="353" name="Google Shape;353;p29"/>
          <p:cNvSpPr/>
          <p:nvPr/>
        </p:nvSpPr>
        <p:spPr>
          <a:xfrm>
            <a:off x="539750" y="2187575"/>
            <a:ext cx="2776538" cy="520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اسم المجموعة :  </a:t>
            </a:r>
            <a:r>
              <a:rPr lang="ar-SA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.....................................</a:t>
            </a:r>
            <a:endParaRPr/>
          </a:p>
        </p:txBody>
      </p:sp>
      <p:sp>
        <p:nvSpPr>
          <p:cNvPr id="354" name="Google Shape;354;p29"/>
          <p:cNvSpPr/>
          <p:nvPr/>
        </p:nvSpPr>
        <p:spPr>
          <a:xfrm>
            <a:off x="7173530" y="5004777"/>
            <a:ext cx="118155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مِ</a:t>
            </a:r>
            <a:r>
              <a:rPr b="1" lang="ar-SA" sz="3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شْعَل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29"/>
          <p:cNvSpPr/>
          <p:nvPr/>
        </p:nvSpPr>
        <p:spPr>
          <a:xfrm>
            <a:off x="4396694" y="5035556"/>
            <a:ext cx="96051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3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فَاطِ</a:t>
            </a:r>
            <a:r>
              <a:rPr b="1" lang="ar-SA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مَ</a:t>
            </a:r>
            <a:r>
              <a:rPr b="1" lang="ar-SA" sz="3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ةُ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29"/>
          <p:cNvSpPr/>
          <p:nvPr/>
        </p:nvSpPr>
        <p:spPr>
          <a:xfrm>
            <a:off x="1711228" y="4974000"/>
            <a:ext cx="86914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3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مَرْي</a:t>
            </a:r>
            <a:r>
              <a:rPr b="1" lang="ar-SA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َ</a:t>
            </a:r>
            <a:r>
              <a:rPr b="1" lang="ar-SA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مُ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7" name="Google Shape;357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68176" y="2989310"/>
            <a:ext cx="1062168" cy="1129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228" y="3172691"/>
            <a:ext cx="960518" cy="101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18408" y="3096944"/>
            <a:ext cx="1202483" cy="1010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8625" y="3670300"/>
            <a:ext cx="304800" cy="258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86063" y="3609975"/>
            <a:ext cx="304800" cy="258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86500" y="3065463"/>
            <a:ext cx="304800" cy="258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15313" y="3187700"/>
            <a:ext cx="30480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057628e5499n1ynb.gif" id="110" name="Google Shape;110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525463"/>
            <a:ext cx="9144000" cy="5807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.jpg" id="111" name="Google Shape;111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14500" y="525463"/>
            <a:ext cx="1928813" cy="5807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.jpg" id="112" name="Google Shape;112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525463"/>
            <a:ext cx="1785938" cy="5807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سطح المكتب\خلفيات عروض\5.jpg" id="113" name="Google Shape;113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571875" y="525463"/>
            <a:ext cx="1952625" cy="5807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سطح المكتب\خلفيات عروض\4.jpg" id="114" name="Google Shape;114;p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500688" y="525463"/>
            <a:ext cx="1905000" cy="5807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.jpg" id="115" name="Google Shape;115;p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239000" y="469900"/>
            <a:ext cx="1905000" cy="5805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357688" y="2522538"/>
            <a:ext cx="304800" cy="25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0"/>
          <p:cNvSpPr txBox="1"/>
          <p:nvPr>
            <p:ph idx="1" type="subTitle"/>
          </p:nvPr>
        </p:nvSpPr>
        <p:spPr>
          <a:xfrm>
            <a:off x="1954213" y="5075238"/>
            <a:ext cx="5418137" cy="407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r>
              <a:rPr lang="ar-SA">
                <a:solidFill>
                  <a:srgbClr val="FF0000"/>
                </a:solidFill>
                <a:latin typeface="Traditional Arabic"/>
                <a:ea typeface="Traditional Arabic"/>
                <a:cs typeface="Traditional Arabic"/>
                <a:sym typeface="Traditional Arabic"/>
              </a:rPr>
              <a:t>انتهى الوقت...</a:t>
            </a:r>
            <a:endParaRPr/>
          </a:p>
        </p:txBody>
      </p:sp>
      <p:sp>
        <p:nvSpPr>
          <p:cNvPr id="365" name="Google Shape;365;p30"/>
          <p:cNvSpPr/>
          <p:nvPr/>
        </p:nvSpPr>
        <p:spPr>
          <a:xfrm>
            <a:off x="2803525" y="1417638"/>
            <a:ext cx="3719513" cy="3475037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96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30"/>
          <p:cNvSpPr/>
          <p:nvPr/>
        </p:nvSpPr>
        <p:spPr>
          <a:xfrm>
            <a:off x="2774950" y="1406525"/>
            <a:ext cx="3719513" cy="3475038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96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/>
          <p:nvPr/>
        </p:nvSpPr>
        <p:spPr>
          <a:xfrm>
            <a:off x="854075" y="746125"/>
            <a:ext cx="7435850" cy="5365750"/>
          </a:xfrm>
          <a:prstGeom prst="rect">
            <a:avLst/>
          </a:prstGeom>
          <a:noFill/>
          <a:ln cap="flat" cmpd="thinThick" w="133350">
            <a:solidFill>
              <a:srgbClr val="9900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31"/>
          <p:cNvSpPr/>
          <p:nvPr/>
        </p:nvSpPr>
        <p:spPr>
          <a:xfrm>
            <a:off x="5962650" y="849313"/>
            <a:ext cx="1939925" cy="51593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lang="ar-SA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استراتيجية كرة الثلج </a:t>
            </a:r>
            <a:endParaRPr/>
          </a:p>
        </p:txBody>
      </p:sp>
      <p:sp>
        <p:nvSpPr>
          <p:cNvPr id="374" name="Google Shape;374;p31"/>
          <p:cNvSpPr/>
          <p:nvPr/>
        </p:nvSpPr>
        <p:spPr>
          <a:xfrm>
            <a:off x="3352800" y="2811695"/>
            <a:ext cx="2903538" cy="731838"/>
          </a:xfrm>
          <a:prstGeom prst="rect">
            <a:avLst/>
          </a:prstGeom>
          <a:solidFill>
            <a:srgbClr val="F9D9F4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r-SA" sz="4064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قَالَ فَوَّازٌ: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31"/>
          <p:cNvSpPr/>
          <p:nvPr/>
        </p:nvSpPr>
        <p:spPr>
          <a:xfrm>
            <a:off x="3989388" y="2163191"/>
            <a:ext cx="1630362" cy="652463"/>
          </a:xfrm>
          <a:prstGeom prst="rect">
            <a:avLst/>
          </a:prstGeom>
          <a:solidFill>
            <a:srgbClr val="D8D8D8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r-SA" sz="4064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قَال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31"/>
          <p:cNvSpPr/>
          <p:nvPr/>
        </p:nvSpPr>
        <p:spPr>
          <a:xfrm>
            <a:off x="1219200" y="1630363"/>
            <a:ext cx="6765925" cy="42862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صغيرتي المبدعة مستخدمة ذكائك البصري تدرجي في قراءة الجملة قراءة معبرة </a:t>
            </a:r>
            <a:endParaRPr/>
          </a:p>
        </p:txBody>
      </p:sp>
      <p:sp>
        <p:nvSpPr>
          <p:cNvPr id="377" name="Google Shape;377;p31"/>
          <p:cNvSpPr/>
          <p:nvPr/>
        </p:nvSpPr>
        <p:spPr>
          <a:xfrm>
            <a:off x="979488" y="896938"/>
            <a:ext cx="2373312" cy="51593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ar-SA" sz="1355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الهدف : تنمية مهارة القراءة السريعة </a:t>
            </a:r>
            <a:endParaRPr b="1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31"/>
          <p:cNvSpPr/>
          <p:nvPr/>
        </p:nvSpPr>
        <p:spPr>
          <a:xfrm>
            <a:off x="2454524" y="3626102"/>
            <a:ext cx="4084638" cy="915987"/>
          </a:xfrm>
          <a:prstGeom prst="rect">
            <a:avLst/>
          </a:prstGeom>
          <a:solidFill>
            <a:srgbClr val="A8D08C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قَالَ فَوَّازٌ:أَنَا 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" name="Google Shape;37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9897" y="2371475"/>
            <a:ext cx="986434" cy="799898"/>
          </a:xfrm>
          <a:prstGeom prst="ellipse">
            <a:avLst/>
          </a:prstGeom>
          <a:noFill/>
          <a:ln>
            <a:noFill/>
          </a:ln>
        </p:spPr>
      </p:pic>
      <p:sp>
        <p:nvSpPr>
          <p:cNvPr id="380" name="Google Shape;380;p31"/>
          <p:cNvSpPr/>
          <p:nvPr/>
        </p:nvSpPr>
        <p:spPr>
          <a:xfrm>
            <a:off x="2128827" y="4591327"/>
            <a:ext cx="4709786" cy="731838"/>
          </a:xfrm>
          <a:prstGeom prst="rect">
            <a:avLst/>
          </a:prstGeom>
          <a:solidFill>
            <a:srgbClr val="F9D9F4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r-SA" sz="4064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قَالَ فَوَّازٌ:أَنَا أُحِبُّ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31"/>
          <p:cNvSpPr/>
          <p:nvPr/>
        </p:nvSpPr>
        <p:spPr>
          <a:xfrm>
            <a:off x="1567263" y="5323165"/>
            <a:ext cx="5859159" cy="652463"/>
          </a:xfrm>
          <a:prstGeom prst="rect">
            <a:avLst/>
          </a:prstGeom>
          <a:solidFill>
            <a:srgbClr val="D8D8D8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ar-SA" sz="4064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قَالَ فَوَّازٌ:أَنَا أُحِبُّ أُسْرَتِي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2"/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cap="flat" cmpd="thickThin" w="1270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32"/>
          <p:cNvSpPr/>
          <p:nvPr/>
        </p:nvSpPr>
        <p:spPr>
          <a:xfrm>
            <a:off x="3096186" y="894557"/>
            <a:ext cx="3710689" cy="914400"/>
          </a:xfrm>
          <a:prstGeom prst="roundRect">
            <a:avLst>
              <a:gd fmla="val 16667" name="adj"/>
            </a:avLst>
          </a:prstGeom>
          <a:solidFill>
            <a:srgbClr val="FFFF99"/>
          </a:soli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استراتيجية التعلم باللعب </a:t>
            </a:r>
            <a:endParaRPr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بيض المفاجآت </a:t>
            </a:r>
            <a:endParaRPr/>
          </a:p>
        </p:txBody>
      </p:sp>
      <p:pic>
        <p:nvPicPr>
          <p:cNvPr id="388" name="Google Shape;38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96186" y="2514601"/>
            <a:ext cx="3828814" cy="2771383"/>
          </a:xfrm>
          <a:prstGeom prst="rect">
            <a:avLst/>
          </a:prstGeom>
          <a:noFill/>
          <a:ln cap="sq" cmpd="sng" w="7620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3"/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cap="flat" cmpd="thickThin" w="1270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33"/>
          <p:cNvSpPr txBox="1"/>
          <p:nvPr/>
        </p:nvSpPr>
        <p:spPr>
          <a:xfrm>
            <a:off x="2647245" y="324683"/>
            <a:ext cx="3493911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ts val="3600"/>
              <a:buFont typeface="Arial"/>
              <a:buNone/>
            </a:pPr>
            <a:r>
              <a:rPr lang="ar-SA" sz="3600">
                <a:solidFill>
                  <a:srgbClr val="660033"/>
                </a:solidFill>
                <a:latin typeface="Arial"/>
                <a:ea typeface="Arial"/>
                <a:cs typeface="Arial"/>
                <a:sym typeface="Arial"/>
              </a:rPr>
              <a:t> أفتح كتابي ص 16</a:t>
            </a:r>
            <a:endParaRPr/>
          </a:p>
        </p:txBody>
      </p:sp>
      <p:pic>
        <p:nvPicPr>
          <p:cNvPr id="395" name="Google Shape;39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299725">
            <a:off x="373806" y="1237297"/>
            <a:ext cx="2090831" cy="3717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31090" y="1153325"/>
            <a:ext cx="4714484" cy="4921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6888" y="928688"/>
            <a:ext cx="5508625" cy="2073275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402" name="Google Shape;402;p34"/>
          <p:cNvSpPr txBox="1"/>
          <p:nvPr/>
        </p:nvSpPr>
        <p:spPr>
          <a:xfrm>
            <a:off x="2293702" y="3133704"/>
            <a:ext cx="4981811" cy="290675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3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اليوم : </a:t>
            </a:r>
            <a:r>
              <a:rPr lang="ar-SA" sz="20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3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التاريخ :    </a:t>
            </a:r>
            <a:r>
              <a:rPr lang="ar-SA" sz="20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  /    14 هـ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3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الوحدة :</a:t>
            </a:r>
            <a:r>
              <a:rPr lang="ar-SA" sz="20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الأولى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3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المجال</a:t>
            </a:r>
            <a:r>
              <a:rPr lang="ar-SA" sz="20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أسرتي 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3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المكون</a:t>
            </a:r>
            <a:r>
              <a:rPr lang="ar-SA" sz="20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أقرأ الكلمات ثم أجرد الحرف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أميز بين الصوت القصير والصوت الطويل المد</a:t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3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المهارة</a:t>
            </a:r>
            <a:r>
              <a:rPr lang="ar-SA" sz="20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التحدث والقراءة 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نتيجة بحث الصور عن فواصل ورود متحركة لتزيين المواضيع" id="407" name="Google Shape;40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98963" y="4848225"/>
            <a:ext cx="4429125" cy="18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32425" y="539750"/>
            <a:ext cx="2697163" cy="915988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35"/>
          <p:cNvSpPr txBox="1"/>
          <p:nvPr/>
        </p:nvSpPr>
        <p:spPr>
          <a:xfrm>
            <a:off x="1774544" y="1626467"/>
            <a:ext cx="6079276" cy="303134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7800" lvl="0" marL="171450" marR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2800"/>
              <a:buFont typeface="Calibri"/>
              <a:buChar char="-"/>
            </a:pPr>
            <a:r>
              <a:rPr b="1" lang="ar-SA" sz="2800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أن تقرأ التلميذة الكلمات قراءة بصرية </a:t>
            </a:r>
            <a:endParaRPr/>
          </a:p>
          <a:p>
            <a:pPr indent="0" lvl="0" marL="0" marR="0" rtl="1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ar-SA" sz="2800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أن تجرد الطالبة الحرف المستهدف مع حركته </a:t>
            </a:r>
            <a:endParaRPr/>
          </a:p>
          <a:p>
            <a:pPr indent="0" lvl="0" marL="0" marR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أن تقرأ التلميذة الحرف مع الحركات القصيرة والطويلة قراءة صحيحة 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marR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6"/>
          <p:cNvSpPr txBox="1"/>
          <p:nvPr/>
        </p:nvSpPr>
        <p:spPr>
          <a:xfrm>
            <a:off x="2275632" y="324909"/>
            <a:ext cx="4060727" cy="1323439"/>
          </a:xfrm>
          <a:prstGeom prst="rect">
            <a:avLst/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8000">
                <a:solidFill>
                  <a:schemeClr val="lt2"/>
                </a:solidFill>
                <a:latin typeface="Schoolbell"/>
                <a:ea typeface="Schoolbell"/>
                <a:cs typeface="Schoolbell"/>
                <a:sym typeface="Schoolbell"/>
              </a:rPr>
              <a:t>بريد</a:t>
            </a:r>
            <a:r>
              <a:rPr b="1" lang="ar-SA" sz="8000">
                <a:solidFill>
                  <a:srgbClr val="D5DBE5"/>
                </a:solidFill>
                <a:latin typeface="Schoolbell"/>
                <a:ea typeface="Schoolbell"/>
                <a:cs typeface="Schoolbell"/>
                <a:sym typeface="Schoolbell"/>
              </a:rPr>
              <a:t> </a:t>
            </a:r>
            <a:r>
              <a:rPr b="1" lang="ar-SA" sz="8000">
                <a:solidFill>
                  <a:schemeClr val="lt2"/>
                </a:solidFill>
                <a:latin typeface="Schoolbell"/>
                <a:ea typeface="Schoolbell"/>
                <a:cs typeface="Schoolbell"/>
                <a:sym typeface="Schoolbell"/>
              </a:rPr>
              <a:t>لغــتي</a:t>
            </a:r>
            <a:r>
              <a:rPr b="1" lang="ar-SA" sz="8000">
                <a:solidFill>
                  <a:srgbClr val="D5DBE5"/>
                </a:solidFill>
                <a:latin typeface="Schoolbell"/>
                <a:ea typeface="Schoolbell"/>
                <a:cs typeface="Schoolbell"/>
                <a:sym typeface="Schoolbell"/>
              </a:rPr>
              <a:t> </a:t>
            </a:r>
            <a:endParaRPr/>
          </a:p>
        </p:txBody>
      </p:sp>
      <p:pic>
        <p:nvPicPr>
          <p:cNvPr id="415" name="Google Shape;415;p36"/>
          <p:cNvPicPr preferRelativeResize="0"/>
          <p:nvPr/>
        </p:nvPicPr>
        <p:blipFill rotWithShape="1">
          <a:blip r:embed="rId3">
            <a:alphaModFix/>
          </a:blip>
          <a:srcRect b="3754" l="3033" r="3304" t="2673"/>
          <a:stretch/>
        </p:blipFill>
        <p:spPr>
          <a:xfrm>
            <a:off x="755650" y="2260600"/>
            <a:ext cx="2463800" cy="18462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نتيجة بحث الصور عن صندوق بريد كرتون" id="416" name="Google Shape;416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2500" y="1916113"/>
            <a:ext cx="4760913" cy="438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نتيجة بحث الصور عن صور متحركة بوربوينت نجوم" id="417" name="Google Shape;417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3988" y="0"/>
            <a:ext cx="8964612" cy="7821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7"/>
          <p:cNvSpPr/>
          <p:nvPr/>
        </p:nvSpPr>
        <p:spPr>
          <a:xfrm>
            <a:off x="2987063" y="931333"/>
            <a:ext cx="4815249" cy="608794"/>
          </a:xfrm>
          <a:prstGeom prst="rect">
            <a:avLst/>
          </a:prstGeom>
          <a:gradFill>
            <a:gsLst>
              <a:gs pos="0">
                <a:srgbClr val="AFAFAF"/>
              </a:gs>
              <a:gs pos="50000">
                <a:schemeClr val="accent3"/>
              </a:gs>
              <a:gs pos="100000">
                <a:srgbClr val="919191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37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استراتيجية ساعي البريد </a:t>
            </a:r>
            <a:endParaRPr/>
          </a:p>
        </p:txBody>
      </p:sp>
      <p:pic>
        <p:nvPicPr>
          <p:cNvPr id="423" name="Google Shape;42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29113" y="1782763"/>
            <a:ext cx="2930525" cy="2055812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37"/>
          <p:cNvSpPr/>
          <p:nvPr/>
        </p:nvSpPr>
        <p:spPr>
          <a:xfrm>
            <a:off x="1416050" y="4508500"/>
            <a:ext cx="6413500" cy="48736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تطبع كلمات الدرس وتوضع كل كلمة  في ظرف وتعطى كل مجموعة كلمة   </a:t>
            </a:r>
            <a:endParaRPr/>
          </a:p>
        </p:txBody>
      </p:sp>
      <p:sp>
        <p:nvSpPr>
          <p:cNvPr id="425" name="Google Shape;425;p37"/>
          <p:cNvSpPr/>
          <p:nvPr/>
        </p:nvSpPr>
        <p:spPr>
          <a:xfrm>
            <a:off x="1584325" y="1712913"/>
            <a:ext cx="2195513" cy="2195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35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أنا ساعي بريد لغتي احمل رسائل بها كلمات وجمل من كتاب لغتي </a:t>
            </a:r>
            <a:endParaRPr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35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وكما تعلمون يا صديقاتي أن القراءة سبيل المعرفة وأنا  ذكية أرسل كل مفيد وهذه جمل أريد منكن قراءتها بصوت واضح 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8"/>
          <p:cNvSpPr txBox="1"/>
          <p:nvPr/>
        </p:nvSpPr>
        <p:spPr>
          <a:xfrm>
            <a:off x="2244436" y="1899515"/>
            <a:ext cx="6117563" cy="507831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أنشودة مكون أقرأ الكلمات ثم أجرد الحرف</a:t>
            </a:r>
            <a:endParaRPr/>
          </a:p>
        </p:txBody>
      </p:sp>
      <p:sp>
        <p:nvSpPr>
          <p:cNvPr id="431" name="Google Shape;431;p38"/>
          <p:cNvSpPr txBox="1"/>
          <p:nvPr/>
        </p:nvSpPr>
        <p:spPr>
          <a:xfrm>
            <a:off x="2650627" y="2602472"/>
            <a:ext cx="5711372" cy="286232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الآن نقرأ ونـجرد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حرف الميم  بالأصوات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لنحفظ أشكال الـحـرف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ومواقعه في الكلمات</a:t>
            </a:r>
            <a:endParaRPr/>
          </a:p>
        </p:txBody>
      </p:sp>
      <p:pic>
        <p:nvPicPr>
          <p:cNvPr id="432" name="Google Shape;43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9594" y="2856533"/>
            <a:ext cx="1678781" cy="1678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36271" y="1210541"/>
            <a:ext cx="2965955" cy="574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9"/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cap="flat" cmpd="thickThin" w="1270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9" name="Google Shape;439;p39"/>
          <p:cNvGrpSpPr/>
          <p:nvPr/>
        </p:nvGrpSpPr>
        <p:grpSpPr>
          <a:xfrm>
            <a:off x="723454" y="1272427"/>
            <a:ext cx="3643122" cy="3682034"/>
            <a:chOff x="723454" y="1272427"/>
            <a:chExt cx="3643122" cy="3682034"/>
          </a:xfrm>
        </p:grpSpPr>
        <p:grpSp>
          <p:nvGrpSpPr>
            <p:cNvPr id="440" name="Google Shape;440;p39"/>
            <p:cNvGrpSpPr/>
            <p:nvPr/>
          </p:nvGrpSpPr>
          <p:grpSpPr>
            <a:xfrm>
              <a:off x="723454" y="1272427"/>
              <a:ext cx="3643122" cy="3682034"/>
              <a:chOff x="734928" y="1515732"/>
              <a:chExt cx="4098071" cy="4141842"/>
            </a:xfrm>
          </p:grpSpPr>
          <p:sp>
            <p:nvSpPr>
              <p:cNvPr id="441" name="Google Shape;441;p39"/>
              <p:cNvSpPr/>
              <p:nvPr/>
            </p:nvSpPr>
            <p:spPr>
              <a:xfrm>
                <a:off x="734928" y="1770619"/>
                <a:ext cx="4098071" cy="3886955"/>
              </a:xfrm>
              <a:prstGeom prst="rect">
                <a:avLst/>
              </a:prstGeom>
              <a:solidFill>
                <a:schemeClr val="lt1"/>
              </a:solidFill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ar-SA" sz="2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أنا الفتحة أقف أعلى الحرف وأفتح فمي عند النطق به</a:t>
                </a:r>
                <a:endParaRPr/>
              </a:p>
            </p:txBody>
          </p:sp>
          <p:pic>
            <p:nvPicPr>
              <p:cNvPr id="442" name="Google Shape;442;p39"/>
              <p:cNvPicPr preferRelativeResize="0"/>
              <p:nvPr/>
            </p:nvPicPr>
            <p:blipFill rotWithShape="1">
              <a:blip r:embed="rId3">
                <a:alphaModFix/>
              </a:blip>
              <a:srcRect b="70340" l="34524" r="42359" t="17260"/>
              <a:stretch/>
            </p:blipFill>
            <p:spPr>
              <a:xfrm>
                <a:off x="1162521" y="1515732"/>
                <a:ext cx="2540907" cy="164124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43" name="Google Shape;443;p3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18898" y="2360804"/>
              <a:ext cx="1596451" cy="16807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4" name="Google Shape;444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36649" y="780673"/>
            <a:ext cx="2965955" cy="574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62020" y="2186585"/>
            <a:ext cx="1954315" cy="2662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6888" y="928688"/>
            <a:ext cx="5508625" cy="2073275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122" name="Google Shape;122;p4"/>
          <p:cNvSpPr txBox="1"/>
          <p:nvPr/>
        </p:nvSpPr>
        <p:spPr>
          <a:xfrm>
            <a:off x="2293702" y="3133704"/>
            <a:ext cx="4981811" cy="290675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ar-SA" sz="2032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اليوم : </a:t>
            </a:r>
            <a:r>
              <a:rPr b="0" i="0" lang="ar-SA" sz="203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ar-SA" sz="2032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التاريخ :    </a:t>
            </a:r>
            <a:r>
              <a:rPr b="0" i="0" lang="ar-SA" sz="203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  /    14 هـ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ar-SA" sz="2032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الوحدة :</a:t>
            </a:r>
            <a:r>
              <a:rPr b="0" i="0" lang="ar-SA" sz="203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الأولى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ar-SA" sz="2032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المجال</a:t>
            </a:r>
            <a:r>
              <a:rPr b="0" i="0" lang="ar-SA" sz="203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أسرتي 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ar-SA" sz="203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ar-SA" sz="2032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المكون</a:t>
            </a:r>
            <a:r>
              <a:rPr b="0" i="0" lang="ar-SA" sz="203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أسمي الحرف وألونه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ar-SA" sz="203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ألاحظ الصور وأتحدث ثم أستمع</a:t>
            </a:r>
            <a:endParaRPr b="0" i="0" sz="203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3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ar-SA" sz="2032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المهارة</a:t>
            </a:r>
            <a:r>
              <a:rPr b="0" i="0" lang="ar-SA" sz="203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التحدث والقراءة 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0"/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cap="flat" cmpd="thickThin" w="1270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1" name="Google Shape;451;p40"/>
          <p:cNvGrpSpPr/>
          <p:nvPr/>
        </p:nvGrpSpPr>
        <p:grpSpPr>
          <a:xfrm>
            <a:off x="1273389" y="1942363"/>
            <a:ext cx="3638012" cy="2973273"/>
            <a:chOff x="828095" y="2019869"/>
            <a:chExt cx="4368800" cy="3570531"/>
          </a:xfrm>
        </p:grpSpPr>
        <p:sp>
          <p:nvSpPr>
            <p:cNvPr id="452" name="Google Shape;452;p40"/>
            <p:cNvSpPr/>
            <p:nvPr/>
          </p:nvSpPr>
          <p:spPr>
            <a:xfrm>
              <a:off x="828095" y="2019869"/>
              <a:ext cx="4368800" cy="3570531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-SA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أنا الكسرة أجلس تحت الحرف وأبتسم عند النطق به</a:t>
              </a:r>
              <a:endParaRPr/>
            </a:p>
          </p:txBody>
        </p:sp>
        <p:pic>
          <p:nvPicPr>
            <p:cNvPr id="453" name="Google Shape;453;p40"/>
            <p:cNvPicPr preferRelativeResize="0"/>
            <p:nvPr/>
          </p:nvPicPr>
          <p:blipFill rotWithShape="1">
            <a:blip r:embed="rId3">
              <a:alphaModFix/>
            </a:blip>
            <a:srcRect b="619" l="50611" r="-1" t="55879"/>
            <a:stretch/>
          </p:blipFill>
          <p:spPr>
            <a:xfrm>
              <a:off x="1973001" y="2313149"/>
              <a:ext cx="2433134" cy="172793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4" name="Google Shape;454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73850" y="709500"/>
            <a:ext cx="2965955" cy="574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24946" y="1994912"/>
            <a:ext cx="2102992" cy="2920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1"/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cap="flat" cmpd="thickThin" w="1270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1" name="Google Shape;461;p41"/>
          <p:cNvGrpSpPr/>
          <p:nvPr/>
        </p:nvGrpSpPr>
        <p:grpSpPr>
          <a:xfrm>
            <a:off x="890761" y="1358771"/>
            <a:ext cx="3681239" cy="4453603"/>
            <a:chOff x="793682" y="1885244"/>
            <a:chExt cx="3681239" cy="4453603"/>
          </a:xfrm>
        </p:grpSpPr>
        <p:sp>
          <p:nvSpPr>
            <p:cNvPr id="462" name="Google Shape;462;p41"/>
            <p:cNvSpPr/>
            <p:nvPr/>
          </p:nvSpPr>
          <p:spPr>
            <a:xfrm>
              <a:off x="793682" y="1885244"/>
              <a:ext cx="3681239" cy="4453603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-SA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أنا الضمة أقف أعلى الحرف وأضم فمي عند النطق به.</a:t>
              </a:r>
              <a:endParaRPr/>
            </a:p>
          </p:txBody>
        </p:sp>
        <p:pic>
          <p:nvPicPr>
            <p:cNvPr id="463" name="Google Shape;463;p41"/>
            <p:cNvPicPr preferRelativeResize="0"/>
            <p:nvPr/>
          </p:nvPicPr>
          <p:blipFill rotWithShape="1">
            <a:blip r:embed="rId3">
              <a:alphaModFix/>
            </a:blip>
            <a:srcRect b="9131" l="0" r="0" t="0"/>
            <a:stretch/>
          </p:blipFill>
          <p:spPr>
            <a:xfrm>
              <a:off x="1702729" y="3265105"/>
              <a:ext cx="1863143" cy="1507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4" name="Google Shape;464;p41"/>
            <p:cNvPicPr preferRelativeResize="0"/>
            <p:nvPr/>
          </p:nvPicPr>
          <p:blipFill rotWithShape="1">
            <a:blip r:embed="rId4">
              <a:alphaModFix/>
            </a:blip>
            <a:srcRect b="34574" l="37654" r="54691" t="50000"/>
            <a:stretch/>
          </p:blipFill>
          <p:spPr>
            <a:xfrm>
              <a:off x="2232285" y="2005974"/>
              <a:ext cx="1004712" cy="11384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5" name="Google Shape;465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61323" y="471505"/>
            <a:ext cx="2965955" cy="574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65136" y="1751933"/>
            <a:ext cx="2158328" cy="3354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نتيجة بحث الصور عن الرياضة البدنية كرتون" id="471" name="Google Shape;471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7975" y="4652963"/>
            <a:ext cx="6262688" cy="2071687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2"/>
          <p:cNvSpPr/>
          <p:nvPr/>
        </p:nvSpPr>
        <p:spPr>
          <a:xfrm>
            <a:off x="2393950" y="606425"/>
            <a:ext cx="4319588" cy="1584325"/>
          </a:xfrm>
          <a:prstGeom prst="cloud">
            <a:avLst/>
          </a:prstGeom>
          <a:solidFill>
            <a:schemeClr val="accent5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فاصل رياضي</a:t>
            </a:r>
            <a:endParaRPr/>
          </a:p>
        </p:txBody>
      </p:sp>
      <p:pic>
        <p:nvPicPr>
          <p:cNvPr descr="صورة ذات صلة" id="473" name="Google Shape;473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716741">
            <a:off x="7137400" y="679450"/>
            <a:ext cx="1770063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صورة ذات صلة" id="474" name="Google Shape;474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716741">
            <a:off x="390525" y="1608138"/>
            <a:ext cx="1770063" cy="1436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3"/>
          <p:cNvSpPr txBox="1"/>
          <p:nvPr/>
        </p:nvSpPr>
        <p:spPr>
          <a:xfrm>
            <a:off x="2728786" y="1895965"/>
            <a:ext cx="5711372" cy="507831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أنشودة مكون  أميز بين الصوت القصير والطويل</a:t>
            </a:r>
            <a:endParaRPr/>
          </a:p>
        </p:txBody>
      </p:sp>
      <p:sp>
        <p:nvSpPr>
          <p:cNvPr id="480" name="Google Shape;480;p43"/>
          <p:cNvSpPr txBox="1"/>
          <p:nvPr/>
        </p:nvSpPr>
        <p:spPr>
          <a:xfrm>
            <a:off x="2999248" y="2434008"/>
            <a:ext cx="5711372" cy="3139321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3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صوت الفتحة أفتح شفتي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3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ومع الألف أطيل الصوت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3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صوت الضم أضم الشفة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3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ومع الواو أطيل الصوت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3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صوت الكسرة أخفض شفتي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3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ومع الياء أطيل الصوت</a:t>
            </a:r>
            <a:endParaRPr/>
          </a:p>
        </p:txBody>
      </p:sp>
      <p:pic>
        <p:nvPicPr>
          <p:cNvPr id="481" name="Google Shape;481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8456" y="1304803"/>
            <a:ext cx="2861702" cy="568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7569" y="2541612"/>
            <a:ext cx="2260940" cy="3116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4"/>
          <p:cNvSpPr txBox="1"/>
          <p:nvPr/>
        </p:nvSpPr>
        <p:spPr>
          <a:xfrm>
            <a:off x="2330450" y="3205163"/>
            <a:ext cx="2160588" cy="922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Arial"/>
              <a:buNone/>
            </a:pPr>
            <a:r>
              <a:rPr lang="ar-SA" sz="5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مِي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44"/>
          <p:cNvSpPr txBox="1"/>
          <p:nvPr/>
        </p:nvSpPr>
        <p:spPr>
          <a:xfrm>
            <a:off x="4491038" y="1649413"/>
            <a:ext cx="2314575" cy="922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Arial"/>
              <a:buNone/>
            </a:pPr>
            <a:r>
              <a:rPr lang="ar-SA" sz="5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مـُ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44"/>
          <p:cNvSpPr txBox="1"/>
          <p:nvPr/>
        </p:nvSpPr>
        <p:spPr>
          <a:xfrm>
            <a:off x="2428875" y="1795463"/>
            <a:ext cx="2160588" cy="922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Arial"/>
              <a:buNone/>
            </a:pPr>
            <a:r>
              <a:rPr lang="ar-SA" sz="5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مـِ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44"/>
          <p:cNvSpPr txBox="1"/>
          <p:nvPr/>
        </p:nvSpPr>
        <p:spPr>
          <a:xfrm>
            <a:off x="6581775" y="2982913"/>
            <a:ext cx="21590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Arial"/>
              <a:buNone/>
            </a:pPr>
            <a:r>
              <a:rPr lang="ar-SA" sz="5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مَا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44"/>
          <p:cNvSpPr txBox="1"/>
          <p:nvPr/>
        </p:nvSpPr>
        <p:spPr>
          <a:xfrm>
            <a:off x="4565650" y="3006725"/>
            <a:ext cx="21590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Arial"/>
              <a:buNone/>
            </a:pPr>
            <a:r>
              <a:rPr lang="ar-SA" sz="5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مُو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44"/>
          <p:cNvSpPr txBox="1"/>
          <p:nvPr/>
        </p:nvSpPr>
        <p:spPr>
          <a:xfrm>
            <a:off x="6524625" y="1730375"/>
            <a:ext cx="216058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Arial"/>
              <a:buNone/>
            </a:pPr>
            <a:r>
              <a:rPr lang="ar-SA" sz="5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مـَ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3" name="Google Shape;493;p44"/>
          <p:cNvCxnSpPr/>
          <p:nvPr/>
        </p:nvCxnSpPr>
        <p:spPr>
          <a:xfrm>
            <a:off x="5867400" y="2060575"/>
            <a:ext cx="0" cy="2528888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4" name="Google Shape;494;p44"/>
          <p:cNvCxnSpPr/>
          <p:nvPr/>
        </p:nvCxnSpPr>
        <p:spPr>
          <a:xfrm>
            <a:off x="3851275" y="2085975"/>
            <a:ext cx="0" cy="2528888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95" name="Google Shape;49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4600" y="5078413"/>
            <a:ext cx="1617663" cy="1501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lower.jpg3.jpg" id="496" name="Google Shape;496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72225" y="4614863"/>
            <a:ext cx="2451100" cy="1978025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4"/>
          <p:cNvSpPr txBox="1"/>
          <p:nvPr/>
        </p:nvSpPr>
        <p:spPr>
          <a:xfrm>
            <a:off x="7392988" y="5311775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b="1" lang="ar-SA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مـَ</a:t>
            </a:r>
            <a:endParaRPr/>
          </a:p>
        </p:txBody>
      </p:sp>
      <p:sp>
        <p:nvSpPr>
          <p:cNvPr id="498" name="Google Shape;498;p44"/>
          <p:cNvSpPr txBox="1"/>
          <p:nvPr/>
        </p:nvSpPr>
        <p:spPr>
          <a:xfrm>
            <a:off x="8012113" y="5094288"/>
            <a:ext cx="61753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ar-SA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مِـ</a:t>
            </a:r>
            <a:endParaRPr b="1" sz="3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44"/>
          <p:cNvSpPr txBox="1"/>
          <p:nvPr/>
        </p:nvSpPr>
        <p:spPr>
          <a:xfrm>
            <a:off x="7382669" y="4705568"/>
            <a:ext cx="61912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ar-SA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مـُ</a:t>
            </a:r>
            <a:endParaRPr sz="105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44"/>
          <p:cNvSpPr txBox="1"/>
          <p:nvPr/>
        </p:nvSpPr>
        <p:spPr>
          <a:xfrm>
            <a:off x="6517917" y="5146791"/>
            <a:ext cx="61912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ar-SA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مَا</a:t>
            </a:r>
            <a:endParaRPr sz="105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44"/>
          <p:cNvSpPr txBox="1"/>
          <p:nvPr/>
        </p:nvSpPr>
        <p:spPr>
          <a:xfrm>
            <a:off x="7693025" y="5938838"/>
            <a:ext cx="617538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b="1" lang="ar-SA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مُو</a:t>
            </a:r>
            <a:endParaRPr b="1" sz="3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44"/>
          <p:cNvSpPr txBox="1"/>
          <p:nvPr/>
        </p:nvSpPr>
        <p:spPr>
          <a:xfrm>
            <a:off x="6613525" y="5843588"/>
            <a:ext cx="617538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b="1" lang="ar-SA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مِي</a:t>
            </a:r>
            <a:endParaRPr/>
          </a:p>
        </p:txBody>
      </p:sp>
      <p:pic>
        <p:nvPicPr>
          <p:cNvPr id="503" name="Google Shape;503;p44"/>
          <p:cNvPicPr preferRelativeResize="0"/>
          <p:nvPr/>
        </p:nvPicPr>
        <p:blipFill rotWithShape="1">
          <a:blip r:embed="rId5">
            <a:alphaModFix/>
          </a:blip>
          <a:srcRect b="29897" l="31301" r="25573" t="57226"/>
          <a:stretch/>
        </p:blipFill>
        <p:spPr>
          <a:xfrm>
            <a:off x="3287712" y="279400"/>
            <a:ext cx="5569864" cy="935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5"/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cap="flat" cmpd="tri" w="1270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9" name="Google Shape;509;p45"/>
          <p:cNvGrpSpPr/>
          <p:nvPr/>
        </p:nvGrpSpPr>
        <p:grpSpPr>
          <a:xfrm>
            <a:off x="720793" y="620655"/>
            <a:ext cx="1031875" cy="1108075"/>
            <a:chOff x="1187624" y="836712"/>
            <a:chExt cx="1032115" cy="1107996"/>
          </a:xfrm>
        </p:grpSpPr>
        <p:sp>
          <p:nvSpPr>
            <p:cNvPr id="510" name="Google Shape;510;p45"/>
            <p:cNvSpPr/>
            <p:nvPr/>
          </p:nvSpPr>
          <p:spPr>
            <a:xfrm>
              <a:off x="1187624" y="836712"/>
              <a:ext cx="1008112" cy="1107996"/>
            </a:xfrm>
            <a:prstGeom prst="rect">
              <a:avLst/>
            </a:prstGeom>
            <a:gradFill>
              <a:gsLst>
                <a:gs pos="0">
                  <a:srgbClr val="9A9A9A"/>
                </a:gs>
                <a:gs pos="50000">
                  <a:srgbClr val="8D8D8D"/>
                </a:gs>
                <a:gs pos="100000">
                  <a:srgbClr val="787878"/>
                </a:gs>
              </a:gsLst>
              <a:lin ang="5400000" scaled="0"/>
            </a:gra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-SA" sz="6600">
                  <a:solidFill>
                    <a:srgbClr val="FF9356"/>
                  </a:solidFill>
                  <a:latin typeface="Calibri"/>
                  <a:ea typeface="Calibri"/>
                  <a:cs typeface="Calibri"/>
                  <a:sym typeface="Calibri"/>
                </a:rPr>
                <a:t> مـ</a:t>
              </a:r>
              <a:endParaRPr/>
            </a:p>
          </p:txBody>
        </p:sp>
        <p:pic>
          <p:nvPicPr>
            <p:cNvPr id="511" name="Google Shape;511;p4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835696" y="836712"/>
              <a:ext cx="384043" cy="432048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</p:grpSp>
      <p:grpSp>
        <p:nvGrpSpPr>
          <p:cNvPr id="512" name="Google Shape;512;p45"/>
          <p:cNvGrpSpPr/>
          <p:nvPr/>
        </p:nvGrpSpPr>
        <p:grpSpPr>
          <a:xfrm>
            <a:off x="7325519" y="561527"/>
            <a:ext cx="1046162" cy="1252538"/>
            <a:chOff x="6732240" y="692696"/>
            <a:chExt cx="1045642" cy="1252012"/>
          </a:xfrm>
        </p:grpSpPr>
        <p:sp>
          <p:nvSpPr>
            <p:cNvPr id="513" name="Google Shape;513;p45"/>
            <p:cNvSpPr/>
            <p:nvPr/>
          </p:nvSpPr>
          <p:spPr>
            <a:xfrm>
              <a:off x="6732240" y="836712"/>
              <a:ext cx="864096" cy="1107996"/>
            </a:xfrm>
            <a:prstGeom prst="rect">
              <a:avLst/>
            </a:prstGeom>
            <a:gradFill>
              <a:gsLst>
                <a:gs pos="0">
                  <a:srgbClr val="9A9A9A"/>
                </a:gs>
                <a:gs pos="50000">
                  <a:srgbClr val="8D8D8D"/>
                </a:gs>
                <a:gs pos="100000">
                  <a:srgbClr val="787878"/>
                </a:gs>
              </a:gsLst>
              <a:lin ang="5400000" scaled="0"/>
            </a:gra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-SA" sz="6600">
                  <a:solidFill>
                    <a:srgbClr val="FF9356"/>
                  </a:solidFill>
                  <a:latin typeface="Calibri"/>
                  <a:ea typeface="Calibri"/>
                  <a:cs typeface="Calibri"/>
                  <a:sym typeface="Calibri"/>
                </a:rPr>
                <a:t>مـ</a:t>
              </a:r>
              <a:endParaRPr/>
            </a:p>
          </p:txBody>
        </p:sp>
        <p:pic>
          <p:nvPicPr>
            <p:cNvPr id="514" name="Google Shape;514;p4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380312" y="692696"/>
              <a:ext cx="397570" cy="449427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</p:grpSp>
      <p:grpSp>
        <p:nvGrpSpPr>
          <p:cNvPr id="515" name="Google Shape;515;p45"/>
          <p:cNvGrpSpPr/>
          <p:nvPr/>
        </p:nvGrpSpPr>
        <p:grpSpPr>
          <a:xfrm>
            <a:off x="3997645" y="620655"/>
            <a:ext cx="974725" cy="1127125"/>
            <a:chOff x="3995936" y="332656"/>
            <a:chExt cx="973634" cy="1126938"/>
          </a:xfrm>
        </p:grpSpPr>
        <p:sp>
          <p:nvSpPr>
            <p:cNvPr id="516" name="Google Shape;516;p45"/>
            <p:cNvSpPr/>
            <p:nvPr/>
          </p:nvSpPr>
          <p:spPr>
            <a:xfrm>
              <a:off x="3995936" y="332656"/>
              <a:ext cx="868070" cy="1107996"/>
            </a:xfrm>
            <a:prstGeom prst="rect">
              <a:avLst/>
            </a:prstGeom>
            <a:gradFill>
              <a:gsLst>
                <a:gs pos="0">
                  <a:srgbClr val="9A9A9A"/>
                </a:gs>
                <a:gs pos="50000">
                  <a:srgbClr val="8D8D8D"/>
                </a:gs>
                <a:gs pos="100000">
                  <a:srgbClr val="787878"/>
                </a:gs>
              </a:gsLst>
              <a:lin ang="5400000" scaled="0"/>
            </a:gra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-SA" sz="6600">
                  <a:solidFill>
                    <a:srgbClr val="FF9356"/>
                  </a:solidFill>
                  <a:latin typeface="Calibri"/>
                  <a:ea typeface="Calibri"/>
                  <a:cs typeface="Calibri"/>
                  <a:sym typeface="Calibri"/>
                </a:rPr>
                <a:t>مـ</a:t>
              </a:r>
              <a:endParaRPr/>
            </a:p>
          </p:txBody>
        </p:sp>
        <p:pic>
          <p:nvPicPr>
            <p:cNvPr id="517" name="Google Shape;517;p4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644008" y="1124744"/>
              <a:ext cx="325562" cy="33485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</p:grpSp>
      <p:sp>
        <p:nvSpPr>
          <p:cNvPr id="518" name="Google Shape;518;p45"/>
          <p:cNvSpPr/>
          <p:nvPr/>
        </p:nvSpPr>
        <p:spPr>
          <a:xfrm>
            <a:off x="7164388" y="4797425"/>
            <a:ext cx="1368425" cy="1570038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9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مَا</a:t>
            </a:r>
            <a:endParaRPr/>
          </a:p>
        </p:txBody>
      </p:sp>
      <p:sp>
        <p:nvSpPr>
          <p:cNvPr id="519" name="Google Shape;519;p45"/>
          <p:cNvSpPr/>
          <p:nvPr/>
        </p:nvSpPr>
        <p:spPr>
          <a:xfrm>
            <a:off x="468313" y="5013325"/>
            <a:ext cx="1366837" cy="1323975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80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مُو</a:t>
            </a:r>
            <a:endParaRPr b="1" sz="80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45"/>
          <p:cNvSpPr/>
          <p:nvPr/>
        </p:nvSpPr>
        <p:spPr>
          <a:xfrm>
            <a:off x="3746046" y="4921250"/>
            <a:ext cx="1368425" cy="1322387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80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مِيـ</a:t>
            </a:r>
            <a:endParaRPr/>
          </a:p>
        </p:txBody>
      </p:sp>
      <p:pic>
        <p:nvPicPr>
          <p:cNvPr id="521" name="Google Shape;521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65973" y="2160201"/>
            <a:ext cx="1749811" cy="1664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9485" y="2130133"/>
            <a:ext cx="1853715" cy="1763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73333" y="2160202"/>
            <a:ext cx="1802792" cy="1664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" name="Google Shape;528;p46"/>
          <p:cNvGrpSpPr/>
          <p:nvPr/>
        </p:nvGrpSpPr>
        <p:grpSpPr>
          <a:xfrm>
            <a:off x="396930" y="1355722"/>
            <a:ext cx="1561797" cy="4769575"/>
            <a:chOff x="285930" y="1431890"/>
            <a:chExt cx="1561797" cy="4769575"/>
          </a:xfrm>
        </p:grpSpPr>
        <p:grpSp>
          <p:nvGrpSpPr>
            <p:cNvPr id="529" name="Google Shape;529;p46"/>
            <p:cNvGrpSpPr/>
            <p:nvPr/>
          </p:nvGrpSpPr>
          <p:grpSpPr>
            <a:xfrm>
              <a:off x="312438" y="1431890"/>
              <a:ext cx="1535289" cy="3335591"/>
              <a:chOff x="87848" y="2758586"/>
              <a:chExt cx="1535289" cy="2554662"/>
            </a:xfrm>
          </p:grpSpPr>
          <p:sp>
            <p:nvSpPr>
              <p:cNvPr id="530" name="Google Shape;530;p46"/>
              <p:cNvSpPr txBox="1"/>
              <p:nvPr/>
            </p:nvSpPr>
            <p:spPr>
              <a:xfrm>
                <a:off x="237067" y="2912533"/>
                <a:ext cx="1236852" cy="2246769"/>
              </a:xfrm>
              <a:prstGeom prst="rect">
                <a:avLst/>
              </a:prstGeom>
              <a:noFill/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1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-SA" sz="2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أكتب الحرف بأصواته القصيرة والطويلة (المد)</a:t>
                </a:r>
                <a:endParaRPr/>
              </a:p>
              <a:p>
                <a:pPr indent="0" lvl="0" marL="0" marR="0" rtl="1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-SA" sz="2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مع أفراد المجموعة </a:t>
                </a:r>
                <a:endParaRPr/>
              </a:p>
            </p:txBody>
          </p:sp>
          <p:sp>
            <p:nvSpPr>
              <p:cNvPr id="531" name="Google Shape;531;p46"/>
              <p:cNvSpPr/>
              <p:nvPr/>
            </p:nvSpPr>
            <p:spPr>
              <a:xfrm>
                <a:off x="87848" y="2758586"/>
                <a:ext cx="1535289" cy="2554662"/>
              </a:xfrm>
              <a:prstGeom prst="rect">
                <a:avLst/>
              </a:prstGeom>
              <a:noFill/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532" name="Google Shape;532;p4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85930" y="3950435"/>
              <a:ext cx="1100191" cy="225103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3" name="Google Shape;533;p46"/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cap="flat" cmpd="thickThin" w="1270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4" name="Google Shape;534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08179" y="903111"/>
            <a:ext cx="6681801" cy="5674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5" name="Google Shape;535;p46"/>
          <p:cNvCxnSpPr/>
          <p:nvPr/>
        </p:nvCxnSpPr>
        <p:spPr>
          <a:xfrm rot="10800000">
            <a:off x="3931704" y="3837546"/>
            <a:ext cx="2861034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36" name="Google Shape;536;p46"/>
          <p:cNvSpPr/>
          <p:nvPr/>
        </p:nvSpPr>
        <p:spPr>
          <a:xfrm>
            <a:off x="347476" y="436988"/>
            <a:ext cx="2689235" cy="767364"/>
          </a:xfrm>
          <a:prstGeom prst="rect">
            <a:avLst/>
          </a:prstGeom>
          <a:noFill/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اسم المجموعة :           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47"/>
          <p:cNvGrpSpPr/>
          <p:nvPr/>
        </p:nvGrpSpPr>
        <p:grpSpPr>
          <a:xfrm>
            <a:off x="285930" y="1415174"/>
            <a:ext cx="1554160" cy="4786291"/>
            <a:chOff x="285930" y="1415174"/>
            <a:chExt cx="1554160" cy="4786291"/>
          </a:xfrm>
        </p:grpSpPr>
        <p:grpSp>
          <p:nvGrpSpPr>
            <p:cNvPr id="542" name="Google Shape;542;p47"/>
            <p:cNvGrpSpPr/>
            <p:nvPr/>
          </p:nvGrpSpPr>
          <p:grpSpPr>
            <a:xfrm>
              <a:off x="304801" y="1415174"/>
              <a:ext cx="1535289" cy="3335591"/>
              <a:chOff x="87848" y="2758586"/>
              <a:chExt cx="1535289" cy="2554662"/>
            </a:xfrm>
          </p:grpSpPr>
          <p:sp>
            <p:nvSpPr>
              <p:cNvPr id="543" name="Google Shape;543;p47"/>
              <p:cNvSpPr txBox="1"/>
              <p:nvPr/>
            </p:nvSpPr>
            <p:spPr>
              <a:xfrm>
                <a:off x="237067" y="2912533"/>
                <a:ext cx="1236852" cy="2246769"/>
              </a:xfrm>
              <a:prstGeom prst="rect">
                <a:avLst/>
              </a:prstGeom>
              <a:noFill/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1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-SA" sz="2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أكتب الحرف بأصواته القصيرة والطويلة (المد)</a:t>
                </a:r>
                <a:endParaRPr/>
              </a:p>
              <a:p>
                <a:pPr indent="0" lvl="0" marL="0" marR="0" rtl="1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-SA" sz="2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مع أفراد المجموعة </a:t>
                </a:r>
                <a:endParaRPr/>
              </a:p>
            </p:txBody>
          </p:sp>
          <p:sp>
            <p:nvSpPr>
              <p:cNvPr id="544" name="Google Shape;544;p47"/>
              <p:cNvSpPr/>
              <p:nvPr/>
            </p:nvSpPr>
            <p:spPr>
              <a:xfrm>
                <a:off x="87848" y="2758586"/>
                <a:ext cx="1535289" cy="2554662"/>
              </a:xfrm>
              <a:prstGeom prst="rect">
                <a:avLst/>
              </a:prstGeom>
              <a:noFill/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545" name="Google Shape;545;p4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85930" y="3950435"/>
              <a:ext cx="1100191" cy="225103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6" name="Google Shape;546;p47"/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cap="flat" cmpd="thickThin" w="1270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7" name="Google Shape;547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27055" y="677333"/>
            <a:ext cx="6662925" cy="59014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8" name="Google Shape;548;p47"/>
          <p:cNvCxnSpPr/>
          <p:nvPr/>
        </p:nvCxnSpPr>
        <p:spPr>
          <a:xfrm rot="10800000">
            <a:off x="3939822" y="3793066"/>
            <a:ext cx="2861034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49" name="Google Shape;549;p47"/>
          <p:cNvSpPr/>
          <p:nvPr/>
        </p:nvSpPr>
        <p:spPr>
          <a:xfrm>
            <a:off x="347477" y="436988"/>
            <a:ext cx="2158656" cy="767364"/>
          </a:xfrm>
          <a:prstGeom prst="rect">
            <a:avLst/>
          </a:prstGeom>
          <a:noFill/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اسم المجموعة :          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48"/>
          <p:cNvGrpSpPr/>
          <p:nvPr/>
        </p:nvGrpSpPr>
        <p:grpSpPr>
          <a:xfrm>
            <a:off x="413610" y="1375564"/>
            <a:ext cx="1554160" cy="4786291"/>
            <a:chOff x="285930" y="1415174"/>
            <a:chExt cx="1554160" cy="4786291"/>
          </a:xfrm>
        </p:grpSpPr>
        <p:grpSp>
          <p:nvGrpSpPr>
            <p:cNvPr id="555" name="Google Shape;555;p48"/>
            <p:cNvGrpSpPr/>
            <p:nvPr/>
          </p:nvGrpSpPr>
          <p:grpSpPr>
            <a:xfrm>
              <a:off x="304801" y="1415174"/>
              <a:ext cx="1535289" cy="3335591"/>
              <a:chOff x="87848" y="2758586"/>
              <a:chExt cx="1535289" cy="2554662"/>
            </a:xfrm>
          </p:grpSpPr>
          <p:sp>
            <p:nvSpPr>
              <p:cNvPr id="556" name="Google Shape;556;p48"/>
              <p:cNvSpPr txBox="1"/>
              <p:nvPr/>
            </p:nvSpPr>
            <p:spPr>
              <a:xfrm>
                <a:off x="237067" y="2912533"/>
                <a:ext cx="1236852" cy="2246769"/>
              </a:xfrm>
              <a:prstGeom prst="rect">
                <a:avLst/>
              </a:prstGeom>
              <a:noFill/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1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-SA" sz="2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أكتب الحرف بأصواته القصيرة والطويلة (المد)</a:t>
                </a:r>
                <a:endParaRPr/>
              </a:p>
              <a:p>
                <a:pPr indent="0" lvl="0" marL="0" marR="0" rtl="1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-SA" sz="2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مع أفراد المجموعة </a:t>
                </a:r>
                <a:endParaRPr/>
              </a:p>
            </p:txBody>
          </p:sp>
          <p:sp>
            <p:nvSpPr>
              <p:cNvPr id="557" name="Google Shape;557;p48"/>
              <p:cNvSpPr/>
              <p:nvPr/>
            </p:nvSpPr>
            <p:spPr>
              <a:xfrm>
                <a:off x="87848" y="2758586"/>
                <a:ext cx="1535289" cy="2554662"/>
              </a:xfrm>
              <a:prstGeom prst="rect">
                <a:avLst/>
              </a:prstGeom>
              <a:noFill/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558" name="Google Shape;558;p4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85930" y="3950435"/>
              <a:ext cx="1100191" cy="225103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9" name="Google Shape;559;p48"/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cap="flat" cmpd="thickThin" w="1270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0" name="Google Shape;560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33600" y="688623"/>
            <a:ext cx="6470921" cy="56444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1" name="Google Shape;561;p48"/>
          <p:cNvCxnSpPr/>
          <p:nvPr/>
        </p:nvCxnSpPr>
        <p:spPr>
          <a:xfrm rot="10800000">
            <a:off x="4019421" y="3698801"/>
            <a:ext cx="2699277" cy="3279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62" name="Google Shape;562;p48"/>
          <p:cNvSpPr/>
          <p:nvPr/>
        </p:nvSpPr>
        <p:spPr>
          <a:xfrm>
            <a:off x="347477" y="436988"/>
            <a:ext cx="2158656" cy="767364"/>
          </a:xfrm>
          <a:prstGeom prst="rect">
            <a:avLst/>
          </a:prstGeom>
          <a:noFill/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اسم المجموعة :          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oogle Shape;567;p49"/>
          <p:cNvGrpSpPr/>
          <p:nvPr/>
        </p:nvGrpSpPr>
        <p:grpSpPr>
          <a:xfrm>
            <a:off x="413610" y="1375564"/>
            <a:ext cx="1554160" cy="4786291"/>
            <a:chOff x="285930" y="1415174"/>
            <a:chExt cx="1554160" cy="4786291"/>
          </a:xfrm>
        </p:grpSpPr>
        <p:grpSp>
          <p:nvGrpSpPr>
            <p:cNvPr id="568" name="Google Shape;568;p49"/>
            <p:cNvGrpSpPr/>
            <p:nvPr/>
          </p:nvGrpSpPr>
          <p:grpSpPr>
            <a:xfrm>
              <a:off x="304801" y="1415174"/>
              <a:ext cx="1535289" cy="3335591"/>
              <a:chOff x="87848" y="2758586"/>
              <a:chExt cx="1535289" cy="2554662"/>
            </a:xfrm>
          </p:grpSpPr>
          <p:sp>
            <p:nvSpPr>
              <p:cNvPr id="569" name="Google Shape;569;p49"/>
              <p:cNvSpPr txBox="1"/>
              <p:nvPr/>
            </p:nvSpPr>
            <p:spPr>
              <a:xfrm>
                <a:off x="237067" y="2912533"/>
                <a:ext cx="1236852" cy="2246769"/>
              </a:xfrm>
              <a:prstGeom prst="rect">
                <a:avLst/>
              </a:prstGeom>
              <a:noFill/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1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-SA" sz="2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أكتب الحرف بأصواته القصيرة والطويلة (المد)</a:t>
                </a:r>
                <a:endParaRPr/>
              </a:p>
              <a:p>
                <a:pPr indent="0" lvl="0" marL="0" marR="0" rtl="1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-SA" sz="2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مع أفراد المجموعة </a:t>
                </a:r>
                <a:endParaRPr/>
              </a:p>
            </p:txBody>
          </p:sp>
          <p:sp>
            <p:nvSpPr>
              <p:cNvPr id="570" name="Google Shape;570;p49"/>
              <p:cNvSpPr/>
              <p:nvPr/>
            </p:nvSpPr>
            <p:spPr>
              <a:xfrm>
                <a:off x="87848" y="2758586"/>
                <a:ext cx="1535289" cy="2554662"/>
              </a:xfrm>
              <a:prstGeom prst="rect">
                <a:avLst/>
              </a:prstGeom>
              <a:noFill/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571" name="Google Shape;571;p4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85930" y="3950435"/>
              <a:ext cx="1100191" cy="225103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2" name="Google Shape;572;p49"/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cap="flat" cmpd="thickThin" w="1270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3" name="Google Shape;573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43653" y="1033850"/>
            <a:ext cx="6235138" cy="52805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4" name="Google Shape;574;p49"/>
          <p:cNvCxnSpPr/>
          <p:nvPr/>
        </p:nvCxnSpPr>
        <p:spPr>
          <a:xfrm rot="10800000">
            <a:off x="3932035" y="3789788"/>
            <a:ext cx="2699278" cy="1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75" name="Google Shape;575;p49"/>
          <p:cNvSpPr/>
          <p:nvPr/>
        </p:nvSpPr>
        <p:spPr>
          <a:xfrm>
            <a:off x="347477" y="436988"/>
            <a:ext cx="2158656" cy="767364"/>
          </a:xfrm>
          <a:prstGeom prst="rect">
            <a:avLst/>
          </a:prstGeom>
          <a:noFill/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اسم المجموعة :         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/>
          <p:nvPr/>
        </p:nvSpPr>
        <p:spPr>
          <a:xfrm>
            <a:off x="179387" y="188912"/>
            <a:ext cx="8785225" cy="6480175"/>
          </a:xfrm>
          <a:prstGeom prst="rect">
            <a:avLst/>
          </a:prstGeom>
          <a:noFill/>
          <a:ln cap="flat" cmpd="thickThin" w="1270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5"/>
          <p:cNvPicPr preferRelativeResize="0"/>
          <p:nvPr/>
        </p:nvPicPr>
        <p:blipFill rotWithShape="1">
          <a:blip r:embed="rId3">
            <a:alphaModFix/>
          </a:blip>
          <a:srcRect b="0" l="25000" r="21143" t="0"/>
          <a:stretch/>
        </p:blipFill>
        <p:spPr>
          <a:xfrm>
            <a:off x="3542958" y="1087763"/>
            <a:ext cx="5217220" cy="4682472"/>
          </a:xfrm>
          <a:prstGeom prst="rect">
            <a:avLst/>
          </a:prstGeom>
          <a:noFill/>
          <a:ln cap="sq" cmpd="thickThin" w="889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29" name="Google Shape;129;p5"/>
          <p:cNvSpPr/>
          <p:nvPr/>
        </p:nvSpPr>
        <p:spPr>
          <a:xfrm>
            <a:off x="295025" y="1520978"/>
            <a:ext cx="3039276" cy="846667"/>
          </a:xfrm>
          <a:prstGeom prst="ellipse">
            <a:avLst/>
          </a:prstGeom>
          <a:solidFill>
            <a:srgbClr val="9CC2E5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ar-SA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سمي الوحدة التي ندرسها  </a:t>
            </a:r>
            <a:endParaRPr/>
          </a:p>
        </p:txBody>
      </p:sp>
      <p:sp>
        <p:nvSpPr>
          <p:cNvPr id="130" name="Google Shape;130;p5"/>
          <p:cNvSpPr/>
          <p:nvPr/>
        </p:nvSpPr>
        <p:spPr>
          <a:xfrm>
            <a:off x="296938" y="2607734"/>
            <a:ext cx="3039276" cy="846667"/>
          </a:xfrm>
          <a:prstGeom prst="ellipse">
            <a:avLst/>
          </a:prstGeom>
          <a:solidFill>
            <a:srgbClr val="9CC2E5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ar-SA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ما مجالها ؟</a:t>
            </a:r>
            <a:endParaRPr/>
          </a:p>
        </p:txBody>
      </p:sp>
      <p:sp>
        <p:nvSpPr>
          <p:cNvPr id="131" name="Google Shape;131;p5"/>
          <p:cNvSpPr/>
          <p:nvPr/>
        </p:nvSpPr>
        <p:spPr>
          <a:xfrm>
            <a:off x="295025" y="3786099"/>
            <a:ext cx="3039276" cy="846667"/>
          </a:xfrm>
          <a:prstGeom prst="ellipse">
            <a:avLst/>
          </a:prstGeom>
          <a:solidFill>
            <a:srgbClr val="9CC2E5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ar-SA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كم رقمها ؟</a:t>
            </a:r>
            <a:endParaRPr/>
          </a:p>
        </p:txBody>
      </p:sp>
      <p:sp>
        <p:nvSpPr>
          <p:cNvPr id="132" name="Google Shape;132;p5"/>
          <p:cNvSpPr/>
          <p:nvPr/>
        </p:nvSpPr>
        <p:spPr>
          <a:xfrm>
            <a:off x="295025" y="4872855"/>
            <a:ext cx="3039276" cy="846667"/>
          </a:xfrm>
          <a:prstGeom prst="ellipse">
            <a:avLst/>
          </a:prstGeom>
          <a:solidFill>
            <a:srgbClr val="9CC2E5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ar-SA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ما لونها؟</a:t>
            </a:r>
            <a:endParaRPr/>
          </a:p>
        </p:txBody>
      </p:sp>
      <p:sp>
        <p:nvSpPr>
          <p:cNvPr id="133" name="Google Shape;133;p5"/>
          <p:cNvSpPr/>
          <p:nvPr/>
        </p:nvSpPr>
        <p:spPr>
          <a:xfrm>
            <a:off x="295025" y="393013"/>
            <a:ext cx="3039276" cy="846667"/>
          </a:xfrm>
          <a:prstGeom prst="ellipse">
            <a:avLst/>
          </a:prstGeom>
          <a:solidFill>
            <a:srgbClr val="A8D08C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ar-SA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اطرحي على صديقاتك أسئلة حول صور غلاف الوحدة . 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0" name="Google Shape;580;p50"/>
          <p:cNvGrpSpPr/>
          <p:nvPr/>
        </p:nvGrpSpPr>
        <p:grpSpPr>
          <a:xfrm>
            <a:off x="413610" y="1375564"/>
            <a:ext cx="1554160" cy="4786291"/>
            <a:chOff x="285930" y="1415174"/>
            <a:chExt cx="1554160" cy="4786291"/>
          </a:xfrm>
        </p:grpSpPr>
        <p:grpSp>
          <p:nvGrpSpPr>
            <p:cNvPr id="581" name="Google Shape;581;p50"/>
            <p:cNvGrpSpPr/>
            <p:nvPr/>
          </p:nvGrpSpPr>
          <p:grpSpPr>
            <a:xfrm>
              <a:off x="304801" y="1415174"/>
              <a:ext cx="1535289" cy="3335591"/>
              <a:chOff x="87848" y="2758586"/>
              <a:chExt cx="1535289" cy="2554662"/>
            </a:xfrm>
          </p:grpSpPr>
          <p:sp>
            <p:nvSpPr>
              <p:cNvPr id="582" name="Google Shape;582;p50"/>
              <p:cNvSpPr txBox="1"/>
              <p:nvPr/>
            </p:nvSpPr>
            <p:spPr>
              <a:xfrm>
                <a:off x="237067" y="2912533"/>
                <a:ext cx="1236852" cy="2246769"/>
              </a:xfrm>
              <a:prstGeom prst="rect">
                <a:avLst/>
              </a:prstGeom>
              <a:noFill/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1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-SA" sz="2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أكتب الحرف بأصواته القصيرة والطويلة (المد)</a:t>
                </a:r>
                <a:endParaRPr/>
              </a:p>
              <a:p>
                <a:pPr indent="0" lvl="0" marL="0" marR="0" rtl="1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-SA" sz="2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مع أفراد المجموعة </a:t>
                </a:r>
                <a:endParaRPr/>
              </a:p>
            </p:txBody>
          </p:sp>
          <p:sp>
            <p:nvSpPr>
              <p:cNvPr id="583" name="Google Shape;583;p50"/>
              <p:cNvSpPr/>
              <p:nvPr/>
            </p:nvSpPr>
            <p:spPr>
              <a:xfrm>
                <a:off x="87848" y="2758586"/>
                <a:ext cx="1535289" cy="2554662"/>
              </a:xfrm>
              <a:prstGeom prst="rect">
                <a:avLst/>
              </a:prstGeom>
              <a:noFill/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584" name="Google Shape;584;p5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85930" y="3950435"/>
              <a:ext cx="1100191" cy="225103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5" name="Google Shape;585;p50"/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cap="flat" cmpd="thickThin" w="1270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6" name="Google Shape;586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36800" y="635843"/>
            <a:ext cx="6459723" cy="59154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7" name="Google Shape;587;p50"/>
          <p:cNvCxnSpPr/>
          <p:nvPr/>
        </p:nvCxnSpPr>
        <p:spPr>
          <a:xfrm rot="10800000">
            <a:off x="4260592" y="3797798"/>
            <a:ext cx="2699277" cy="3279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88" name="Google Shape;588;p50"/>
          <p:cNvSpPr/>
          <p:nvPr/>
        </p:nvSpPr>
        <p:spPr>
          <a:xfrm>
            <a:off x="347477" y="436988"/>
            <a:ext cx="2158656" cy="767364"/>
          </a:xfrm>
          <a:prstGeom prst="rect">
            <a:avLst/>
          </a:prstGeom>
          <a:noFill/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اسم المجموعة :          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1"/>
          <p:cNvSpPr/>
          <p:nvPr/>
        </p:nvSpPr>
        <p:spPr>
          <a:xfrm>
            <a:off x="4144635" y="1539456"/>
            <a:ext cx="3322159" cy="1134413"/>
          </a:xfrm>
          <a:prstGeom prst="rect">
            <a:avLst/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35449" lvl="0" marL="435449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3386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ماذا تعلمنا في درسنا </a:t>
            </a:r>
            <a:endParaRPr/>
          </a:p>
          <a:p>
            <a:pPr indent="-435449" lvl="0" marL="435449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3386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هذا اليوم ؟</a:t>
            </a:r>
            <a:endParaRPr b="1" sz="3386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51"/>
          <p:cNvSpPr/>
          <p:nvPr/>
        </p:nvSpPr>
        <p:spPr>
          <a:xfrm rot="-879435">
            <a:off x="3897313" y="3609975"/>
            <a:ext cx="3478212" cy="9017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12700">
                  <a:solidFill>
                    <a:srgbClr val="FFCC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Calibri"/>
              </a:rPr>
              <a:t>تعلمنا اليوم </a:t>
            </a:r>
          </a:p>
        </p:txBody>
      </p:sp>
      <p:pic>
        <p:nvPicPr>
          <p:cNvPr descr="ماذا تعلمت بدون عنوان.png" id="595" name="Google Shape;595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7328" y="868715"/>
            <a:ext cx="2300993" cy="4267141"/>
          </a:xfrm>
          <a:prstGeom prst="rect">
            <a:avLst/>
          </a:prstGeom>
          <a:noFill/>
          <a:ln cap="sq" cmpd="thickThin" w="889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  <p:transition spd="slow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5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6888" y="928688"/>
            <a:ext cx="5508625" cy="2073275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601" name="Google Shape;601;p52"/>
          <p:cNvSpPr txBox="1"/>
          <p:nvPr/>
        </p:nvSpPr>
        <p:spPr>
          <a:xfrm>
            <a:off x="2293702" y="3133704"/>
            <a:ext cx="4981811" cy="290675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3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اليوم : </a:t>
            </a:r>
            <a:r>
              <a:rPr lang="ar-SA" sz="20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3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التاريخ :    </a:t>
            </a:r>
            <a:r>
              <a:rPr lang="ar-SA" sz="20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  /    14 هـ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3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الوحدة :</a:t>
            </a:r>
            <a:r>
              <a:rPr lang="ar-SA" sz="20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الأولى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3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المجال</a:t>
            </a:r>
            <a:r>
              <a:rPr lang="ar-SA" sz="20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أسرتي 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3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المكون</a:t>
            </a:r>
            <a:r>
              <a:rPr lang="ar-SA" sz="20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ألاحظ الحرف وأكتبه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أحاكي فوازا باستخدام اسمي الإشارة (هذا/هذه)</a:t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3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المهارة</a:t>
            </a:r>
            <a:r>
              <a:rPr lang="ar-SA" sz="20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التحدث والقراءة 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نتيجة بحث الصور عن فواصل ورود متحركة لتزيين المواضيع" id="606" name="Google Shape;606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98963" y="4848225"/>
            <a:ext cx="4429125" cy="18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32425" y="539750"/>
            <a:ext cx="2697163" cy="915988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53"/>
          <p:cNvSpPr txBox="1"/>
          <p:nvPr/>
        </p:nvSpPr>
        <p:spPr>
          <a:xfrm>
            <a:off x="1774544" y="1626467"/>
            <a:ext cx="6079276" cy="216854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أن تكتب التلميذة الحرف</a:t>
            </a:r>
            <a:r>
              <a:rPr b="1" lang="ar-SA"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lang="ar-SA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كتابة صحيحة . </a:t>
            </a:r>
            <a:endParaRPr/>
          </a:p>
          <a:p>
            <a:pPr indent="0" lvl="0" marL="0" marR="0" rtl="1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2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أن تحاكي التلميذة فوازا في استخدام اسم الاشارة  .</a:t>
            </a:r>
            <a:endParaRPr/>
          </a:p>
          <a:p>
            <a:pPr indent="0" lvl="0" marL="228600" marR="0" rtl="1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54"/>
          <p:cNvSpPr txBox="1"/>
          <p:nvPr/>
        </p:nvSpPr>
        <p:spPr>
          <a:xfrm>
            <a:off x="2978727" y="2100547"/>
            <a:ext cx="4797316" cy="507831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أنشودة مكون ألاحظ  الحرف وأكتبه </a:t>
            </a:r>
            <a:endParaRPr/>
          </a:p>
        </p:txBody>
      </p:sp>
      <p:sp>
        <p:nvSpPr>
          <p:cNvPr id="614" name="Google Shape;614;p54"/>
          <p:cNvSpPr txBox="1"/>
          <p:nvPr/>
        </p:nvSpPr>
        <p:spPr>
          <a:xfrm>
            <a:off x="2639872" y="3429000"/>
            <a:ext cx="5711372" cy="286232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حرفًـــا عربيًّا مشكولا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نبدأ نكتبه مع السهم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على السطر صعودا ونزولا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ونلاحظ إمساك القلم</a:t>
            </a:r>
            <a:endParaRPr/>
          </a:p>
        </p:txBody>
      </p:sp>
      <p:pic>
        <p:nvPicPr>
          <p:cNvPr descr="https://encrypted-tbn0.gstatic.com/images?q=tbn:ANd9GcQKI1csC3JtGVFPM0RKdYbtdgGHK2x4CFuHFho9PcjcFDJzztPhgfAqvBGC" id="615" name="Google Shape;615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9672" y="2100547"/>
            <a:ext cx="1607344" cy="1607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98028" y="1114541"/>
            <a:ext cx="3120845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0687" y="3953781"/>
            <a:ext cx="1985313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55"/>
          <p:cNvSpPr/>
          <p:nvPr/>
        </p:nvSpPr>
        <p:spPr>
          <a:xfrm>
            <a:off x="2123728" y="629980"/>
            <a:ext cx="5256584" cy="56677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3200">
                <a:solidFill>
                  <a:srgbClr val="F7CAAC"/>
                </a:solidFill>
                <a:latin typeface="Calibri"/>
                <a:ea typeface="Calibri"/>
                <a:cs typeface="Calibri"/>
                <a:sym typeface="Calibri"/>
              </a:rPr>
              <a:t>خطوات رسم الحرف </a:t>
            </a:r>
            <a:endParaRPr/>
          </a:p>
        </p:txBody>
      </p:sp>
      <p:sp>
        <p:nvSpPr>
          <p:cNvPr id="623" name="Google Shape;623;p55"/>
          <p:cNvSpPr/>
          <p:nvPr/>
        </p:nvSpPr>
        <p:spPr>
          <a:xfrm>
            <a:off x="1655676" y="1700808"/>
            <a:ext cx="6192688" cy="1008112"/>
          </a:xfrm>
          <a:prstGeom prst="rect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cap="flat" cmpd="sng" w="9525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أنظر لمعلمتي وهي ترسم حرف الميم 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55"/>
          <p:cNvSpPr/>
          <p:nvPr/>
        </p:nvSpPr>
        <p:spPr>
          <a:xfrm>
            <a:off x="1655676" y="3212976"/>
            <a:ext cx="6192688" cy="1008112"/>
          </a:xfrm>
          <a:prstGeom prst="rect">
            <a:avLst/>
          </a:prstGeom>
          <a:solidFill>
            <a:srgbClr val="FFCCFF"/>
          </a:solidFill>
          <a:ln cap="flat" cmpd="sng" w="9525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ar-SA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أرسم في الهواء حرف الميم 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p55"/>
          <p:cNvSpPr/>
          <p:nvPr/>
        </p:nvSpPr>
        <p:spPr>
          <a:xfrm>
            <a:off x="1655676" y="4653136"/>
            <a:ext cx="6192688" cy="1574884"/>
          </a:xfrm>
          <a:prstGeom prst="rect">
            <a:avLst/>
          </a:prstGeom>
          <a:solidFill>
            <a:srgbClr val="DDEAF6"/>
          </a:solidFill>
          <a:ln cap="flat" cmpd="sng" w="9525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أرسم حرف الميم على السبورة الخاصة بي رسما صحيحا على السطر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56"/>
          <p:cNvSpPr/>
          <p:nvPr/>
        </p:nvSpPr>
        <p:spPr>
          <a:xfrm>
            <a:off x="5133778" y="1515765"/>
            <a:ext cx="3636910" cy="2160240"/>
          </a:xfrm>
          <a:prstGeom prst="rect">
            <a:avLst/>
          </a:prstGeom>
          <a:gradFill>
            <a:gsLst>
              <a:gs pos="0">
                <a:srgbClr val="F6F9FC"/>
              </a:gs>
              <a:gs pos="74000">
                <a:srgbClr val="B3D1EC"/>
              </a:gs>
              <a:gs pos="83000">
                <a:srgbClr val="B3D1EC"/>
              </a:gs>
              <a:gs pos="100000">
                <a:srgbClr val="CCE0F2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2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ar-SA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مجموعة تلون الحرف المفرغ 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56"/>
          <p:cNvSpPr/>
          <p:nvPr/>
        </p:nvSpPr>
        <p:spPr>
          <a:xfrm>
            <a:off x="5133778" y="4396223"/>
            <a:ext cx="3780926" cy="2160240"/>
          </a:xfrm>
          <a:prstGeom prst="rect">
            <a:avLst/>
          </a:prstGeom>
          <a:gradFill>
            <a:gsLst>
              <a:gs pos="0">
                <a:srgbClr val="F7FBF4"/>
              </a:gs>
              <a:gs pos="74000">
                <a:srgbClr val="BDDCA8"/>
              </a:gs>
              <a:gs pos="83000">
                <a:srgbClr val="BDDCA8"/>
              </a:gs>
              <a:gs pos="100000">
                <a:srgbClr val="D3E7C5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مجموعة تشكل   الحرف بالصلصال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56"/>
          <p:cNvSpPr/>
          <p:nvPr/>
        </p:nvSpPr>
        <p:spPr>
          <a:xfrm>
            <a:off x="971818" y="1515765"/>
            <a:ext cx="3600182" cy="2160240"/>
          </a:xfrm>
          <a:prstGeom prst="rect">
            <a:avLst/>
          </a:prstGeom>
          <a:solidFill>
            <a:srgbClr val="FBE4D4">
              <a:alpha val="35686"/>
            </a:srgbClr>
          </a:soli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مجموعة تركب مجسم الحرف</a:t>
            </a:r>
            <a:endParaRPr/>
          </a:p>
        </p:txBody>
      </p:sp>
      <p:sp>
        <p:nvSpPr>
          <p:cNvPr id="633" name="Google Shape;633;p56"/>
          <p:cNvSpPr/>
          <p:nvPr/>
        </p:nvSpPr>
        <p:spPr>
          <a:xfrm>
            <a:off x="912317" y="4345904"/>
            <a:ext cx="3600182" cy="2160240"/>
          </a:xfrm>
          <a:prstGeom prst="rect">
            <a:avLst/>
          </a:prstGeom>
          <a:gradFill>
            <a:gsLst>
              <a:gs pos="0">
                <a:srgbClr val="FAFAFA"/>
              </a:gs>
              <a:gs pos="74000">
                <a:srgbClr val="D6D6D6"/>
              </a:gs>
              <a:gs pos="83000">
                <a:srgbClr val="D6D6D6"/>
              </a:gs>
              <a:gs pos="100000">
                <a:srgbClr val="E3E3E3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مجموعة ترسم الحرف على الرمل الملون الطبي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p56"/>
          <p:cNvSpPr/>
          <p:nvPr/>
        </p:nvSpPr>
        <p:spPr>
          <a:xfrm>
            <a:off x="4860032" y="404664"/>
            <a:ext cx="3780926" cy="5040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أنشطة المجموعات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9" name="Google Shape;639;p57"/>
          <p:cNvGrpSpPr/>
          <p:nvPr/>
        </p:nvGrpSpPr>
        <p:grpSpPr>
          <a:xfrm>
            <a:off x="311370" y="2708275"/>
            <a:ext cx="8508779" cy="3257004"/>
            <a:chOff x="28930" y="0"/>
            <a:chExt cx="8508779" cy="3257004"/>
          </a:xfrm>
        </p:grpSpPr>
        <p:sp>
          <p:nvSpPr>
            <p:cNvPr id="640" name="Google Shape;640;p57"/>
            <p:cNvSpPr/>
            <p:nvPr/>
          </p:nvSpPr>
          <p:spPr>
            <a:xfrm>
              <a:off x="3682578" y="0"/>
              <a:ext cx="2123662" cy="448146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57"/>
            <p:cNvSpPr txBox="1"/>
            <p:nvPr/>
          </p:nvSpPr>
          <p:spPr>
            <a:xfrm>
              <a:off x="3695704" y="13126"/>
              <a:ext cx="2097410" cy="4218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ar-SA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اسم الحرف: </a:t>
              </a:r>
              <a:r>
                <a:rPr lang="ar-SA" sz="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....................................................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57"/>
            <p:cNvSpPr/>
            <p:nvPr/>
          </p:nvSpPr>
          <p:spPr>
            <a:xfrm>
              <a:off x="1606630" y="448146"/>
              <a:ext cx="3137779" cy="937740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643" name="Google Shape;643;p57"/>
            <p:cNvSpPr/>
            <p:nvPr/>
          </p:nvSpPr>
          <p:spPr>
            <a:xfrm>
              <a:off x="873567" y="1385886"/>
              <a:ext cx="1466124" cy="729559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57"/>
            <p:cNvSpPr txBox="1"/>
            <p:nvPr/>
          </p:nvSpPr>
          <p:spPr>
            <a:xfrm>
              <a:off x="894935" y="1407254"/>
              <a:ext cx="1423388" cy="6868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ar-SA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مواضع الحرف في الكلمة</a:t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57"/>
            <p:cNvSpPr/>
            <p:nvPr/>
          </p:nvSpPr>
          <p:spPr>
            <a:xfrm>
              <a:off x="365040" y="2115446"/>
              <a:ext cx="1241589" cy="693412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646" name="Google Shape;646;p57"/>
            <p:cNvSpPr/>
            <p:nvPr/>
          </p:nvSpPr>
          <p:spPr>
            <a:xfrm>
              <a:off x="28930" y="2808858"/>
              <a:ext cx="672219" cy="448146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57"/>
            <p:cNvSpPr txBox="1"/>
            <p:nvPr/>
          </p:nvSpPr>
          <p:spPr>
            <a:xfrm>
              <a:off x="42056" y="2821984"/>
              <a:ext cx="645967" cy="4218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"/>
                <a:buFont typeface="Calibri"/>
                <a:buNone/>
              </a:pPr>
              <a:r>
                <a:rPr lang="ar-SA" sz="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.........................................................</a:t>
              </a:r>
              <a:endParaRPr sz="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57"/>
            <p:cNvSpPr/>
            <p:nvPr/>
          </p:nvSpPr>
          <p:spPr>
            <a:xfrm>
              <a:off x="1238925" y="2115446"/>
              <a:ext cx="367704" cy="693412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649" name="Google Shape;649;p57"/>
            <p:cNvSpPr/>
            <p:nvPr/>
          </p:nvSpPr>
          <p:spPr>
            <a:xfrm>
              <a:off x="902816" y="2808858"/>
              <a:ext cx="672219" cy="448146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57"/>
            <p:cNvSpPr txBox="1"/>
            <p:nvPr/>
          </p:nvSpPr>
          <p:spPr>
            <a:xfrm>
              <a:off x="915942" y="2821984"/>
              <a:ext cx="645967" cy="4218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"/>
                <a:buFont typeface="Calibri"/>
                <a:buNone/>
              </a:pPr>
              <a:r>
                <a:rPr lang="ar-SA" sz="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........................................................</a:t>
              </a:r>
              <a:endParaRPr sz="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57"/>
            <p:cNvSpPr/>
            <p:nvPr/>
          </p:nvSpPr>
          <p:spPr>
            <a:xfrm>
              <a:off x="1606630" y="2115446"/>
              <a:ext cx="506181" cy="69341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652" name="Google Shape;652;p57"/>
            <p:cNvSpPr/>
            <p:nvPr/>
          </p:nvSpPr>
          <p:spPr>
            <a:xfrm>
              <a:off x="1776701" y="2808858"/>
              <a:ext cx="672219" cy="448146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57"/>
            <p:cNvSpPr txBox="1"/>
            <p:nvPr/>
          </p:nvSpPr>
          <p:spPr>
            <a:xfrm>
              <a:off x="1789827" y="2821984"/>
              <a:ext cx="645967" cy="4218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"/>
                <a:buFont typeface="Calibri"/>
                <a:buNone/>
              </a:pPr>
              <a:r>
                <a:rPr lang="ar-SA" sz="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.........................................................</a:t>
              </a:r>
              <a:endParaRPr sz="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57"/>
            <p:cNvSpPr/>
            <p:nvPr/>
          </p:nvSpPr>
          <p:spPr>
            <a:xfrm>
              <a:off x="1606630" y="2115446"/>
              <a:ext cx="1380066" cy="69341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655" name="Google Shape;655;p57"/>
            <p:cNvSpPr/>
            <p:nvPr/>
          </p:nvSpPr>
          <p:spPr>
            <a:xfrm>
              <a:off x="2650587" y="2808858"/>
              <a:ext cx="672219" cy="448146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57"/>
            <p:cNvSpPr txBox="1"/>
            <p:nvPr/>
          </p:nvSpPr>
          <p:spPr>
            <a:xfrm>
              <a:off x="2663713" y="2821984"/>
              <a:ext cx="645967" cy="4218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"/>
                <a:buFont typeface="Calibri"/>
                <a:buNone/>
              </a:pPr>
              <a:r>
                <a:rPr lang="ar-SA" sz="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.........................................................</a:t>
              </a:r>
              <a:endParaRPr sz="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57"/>
            <p:cNvSpPr/>
            <p:nvPr/>
          </p:nvSpPr>
          <p:spPr>
            <a:xfrm>
              <a:off x="4696182" y="448146"/>
              <a:ext cx="91440" cy="964803"/>
            </a:xfrm>
            <a:custGeom>
              <a:rect b="b" l="l" r="r" t="t"/>
              <a:pathLst>
                <a:path extrusionOk="0" h="120000" w="120000">
                  <a:moveTo>
                    <a:pt x="63290" y="0"/>
                  </a:moveTo>
                  <a:lnTo>
                    <a:pt x="63290" y="60000"/>
                  </a:lnTo>
                  <a:lnTo>
                    <a:pt x="60000" y="60000"/>
                  </a:lnTo>
                  <a:lnTo>
                    <a:pt x="60000" y="120000"/>
                  </a:lnTo>
                </a:path>
              </a:pathLst>
            </a:cu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658" name="Google Shape;658;p57"/>
            <p:cNvSpPr/>
            <p:nvPr/>
          </p:nvSpPr>
          <p:spPr>
            <a:xfrm>
              <a:off x="4008840" y="1412950"/>
              <a:ext cx="1466124" cy="729559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57"/>
            <p:cNvSpPr txBox="1"/>
            <p:nvPr/>
          </p:nvSpPr>
          <p:spPr>
            <a:xfrm>
              <a:off x="4030208" y="1434318"/>
              <a:ext cx="1423388" cy="6868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ar-SA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الحرف بالصوت الطويل </a:t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57"/>
            <p:cNvSpPr/>
            <p:nvPr/>
          </p:nvSpPr>
          <p:spPr>
            <a:xfrm>
              <a:off x="3860582" y="2142509"/>
              <a:ext cx="881320" cy="666348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661" name="Google Shape;661;p57"/>
            <p:cNvSpPr/>
            <p:nvPr/>
          </p:nvSpPr>
          <p:spPr>
            <a:xfrm>
              <a:off x="3524472" y="2808858"/>
              <a:ext cx="672219" cy="448146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57"/>
            <p:cNvSpPr txBox="1"/>
            <p:nvPr/>
          </p:nvSpPr>
          <p:spPr>
            <a:xfrm>
              <a:off x="3537598" y="2821984"/>
              <a:ext cx="645967" cy="4218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"/>
                <a:buFont typeface="Calibri"/>
                <a:buNone/>
              </a:pPr>
              <a:r>
                <a:rPr lang="ar-SA" sz="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.........................................................</a:t>
              </a:r>
              <a:endParaRPr sz="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57"/>
            <p:cNvSpPr/>
            <p:nvPr/>
          </p:nvSpPr>
          <p:spPr>
            <a:xfrm>
              <a:off x="4688747" y="2142509"/>
              <a:ext cx="91440" cy="666348"/>
            </a:xfrm>
            <a:custGeom>
              <a:rect b="b" l="l" r="r" t="t"/>
              <a:pathLst>
                <a:path extrusionOk="0" h="120000" w="120000">
                  <a:moveTo>
                    <a:pt x="69756" y="0"/>
                  </a:moveTo>
                  <a:lnTo>
                    <a:pt x="69756" y="60000"/>
                  </a:lnTo>
                  <a:lnTo>
                    <a:pt x="60000" y="60000"/>
                  </a:lnTo>
                  <a:lnTo>
                    <a:pt x="60000" y="120000"/>
                  </a:lnTo>
                </a:path>
              </a:pathLst>
            </a:cu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664" name="Google Shape;664;p57"/>
            <p:cNvSpPr/>
            <p:nvPr/>
          </p:nvSpPr>
          <p:spPr>
            <a:xfrm>
              <a:off x="4398358" y="2808858"/>
              <a:ext cx="672219" cy="448146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57"/>
            <p:cNvSpPr txBox="1"/>
            <p:nvPr/>
          </p:nvSpPr>
          <p:spPr>
            <a:xfrm>
              <a:off x="4411484" y="2821984"/>
              <a:ext cx="645967" cy="4218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"/>
                <a:buFont typeface="Calibri"/>
                <a:buNone/>
              </a:pPr>
              <a:r>
                <a:rPr lang="ar-SA" sz="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..........................................................</a:t>
              </a:r>
              <a:endParaRPr sz="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57"/>
            <p:cNvSpPr/>
            <p:nvPr/>
          </p:nvSpPr>
          <p:spPr>
            <a:xfrm>
              <a:off x="4741902" y="2142509"/>
              <a:ext cx="866450" cy="66634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667" name="Google Shape;667;p57"/>
            <p:cNvSpPr/>
            <p:nvPr/>
          </p:nvSpPr>
          <p:spPr>
            <a:xfrm>
              <a:off x="5272243" y="2808858"/>
              <a:ext cx="672219" cy="448146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57"/>
            <p:cNvSpPr txBox="1"/>
            <p:nvPr/>
          </p:nvSpPr>
          <p:spPr>
            <a:xfrm>
              <a:off x="5285369" y="2821984"/>
              <a:ext cx="645967" cy="4218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"/>
                <a:buFont typeface="Calibri"/>
                <a:buNone/>
              </a:pPr>
              <a:r>
                <a:rPr lang="ar-SA" sz="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.................................ز........................</a:t>
              </a:r>
              <a:endParaRPr sz="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57"/>
            <p:cNvSpPr/>
            <p:nvPr/>
          </p:nvSpPr>
          <p:spPr>
            <a:xfrm>
              <a:off x="4744410" y="448146"/>
              <a:ext cx="2605650" cy="95127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670" name="Google Shape;670;p57"/>
            <p:cNvSpPr/>
            <p:nvPr/>
          </p:nvSpPr>
          <p:spPr>
            <a:xfrm>
              <a:off x="6616998" y="1399420"/>
              <a:ext cx="1466124" cy="729559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57"/>
            <p:cNvSpPr txBox="1"/>
            <p:nvPr/>
          </p:nvSpPr>
          <p:spPr>
            <a:xfrm>
              <a:off x="6638366" y="1420788"/>
              <a:ext cx="1423388" cy="6868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ar-SA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الحرف بالصوت القصير </a:t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57"/>
            <p:cNvSpPr/>
            <p:nvPr/>
          </p:nvSpPr>
          <p:spPr>
            <a:xfrm>
              <a:off x="6482238" y="2128980"/>
              <a:ext cx="867822" cy="679878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673" name="Google Shape;673;p57"/>
            <p:cNvSpPr/>
            <p:nvPr/>
          </p:nvSpPr>
          <p:spPr>
            <a:xfrm>
              <a:off x="6146129" y="2808858"/>
              <a:ext cx="672219" cy="448146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57"/>
            <p:cNvSpPr txBox="1"/>
            <p:nvPr/>
          </p:nvSpPr>
          <p:spPr>
            <a:xfrm>
              <a:off x="6159255" y="2821984"/>
              <a:ext cx="645967" cy="4218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"/>
                <a:buFont typeface="Calibri"/>
                <a:buNone/>
              </a:pPr>
              <a:r>
                <a:rPr lang="ar-SA" sz="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...........................................................</a:t>
              </a:r>
              <a:endParaRPr sz="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57"/>
            <p:cNvSpPr/>
            <p:nvPr/>
          </p:nvSpPr>
          <p:spPr>
            <a:xfrm>
              <a:off x="7304340" y="2128980"/>
              <a:ext cx="91440" cy="679878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60000"/>
                  </a:lnTo>
                  <a:lnTo>
                    <a:pt x="67957" y="60000"/>
                  </a:lnTo>
                  <a:lnTo>
                    <a:pt x="67957" y="120000"/>
                  </a:lnTo>
                </a:path>
              </a:pathLst>
            </a:cu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676" name="Google Shape;676;p57"/>
            <p:cNvSpPr/>
            <p:nvPr/>
          </p:nvSpPr>
          <p:spPr>
            <a:xfrm>
              <a:off x="7020014" y="2808858"/>
              <a:ext cx="672219" cy="448146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57"/>
            <p:cNvSpPr txBox="1"/>
            <p:nvPr/>
          </p:nvSpPr>
          <p:spPr>
            <a:xfrm>
              <a:off x="7033140" y="2821984"/>
              <a:ext cx="645967" cy="4218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"/>
                <a:buFont typeface="Calibri"/>
                <a:buNone/>
              </a:pPr>
              <a:r>
                <a:rPr lang="ar-SA" sz="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............................................................</a:t>
              </a:r>
              <a:endParaRPr sz="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57"/>
            <p:cNvSpPr/>
            <p:nvPr/>
          </p:nvSpPr>
          <p:spPr>
            <a:xfrm>
              <a:off x="7350060" y="2128980"/>
              <a:ext cx="851539" cy="67987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679" name="Google Shape;679;p57"/>
            <p:cNvSpPr/>
            <p:nvPr/>
          </p:nvSpPr>
          <p:spPr>
            <a:xfrm>
              <a:off x="7865490" y="2808858"/>
              <a:ext cx="672219" cy="448146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57"/>
            <p:cNvSpPr txBox="1"/>
            <p:nvPr/>
          </p:nvSpPr>
          <p:spPr>
            <a:xfrm>
              <a:off x="7878616" y="2821984"/>
              <a:ext cx="645967" cy="4218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"/>
                <a:buFont typeface="Calibri"/>
                <a:buNone/>
              </a:pPr>
              <a:r>
                <a:rPr lang="ar-SA" sz="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..........................................................</a:t>
              </a:r>
              <a:endParaRPr sz="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1" name="Google Shape;681;p57"/>
          <p:cNvSpPr/>
          <p:nvPr/>
        </p:nvSpPr>
        <p:spPr>
          <a:xfrm>
            <a:off x="1075178" y="403087"/>
            <a:ext cx="7561262" cy="1608138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9025" lIns="58050" spcFirstLastPara="1" rIns="58050" wrap="square" tIns="290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1016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ar-SA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اليوم :                                                                                                           المادة:  </a:t>
            </a:r>
            <a:r>
              <a:rPr b="1" lang="ar-SA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لغتي </a:t>
            </a:r>
            <a:endParaRPr b="1" sz="1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635"/>
              </a:spcBef>
              <a:spcAft>
                <a:spcPts val="0"/>
              </a:spcAft>
              <a:buNone/>
            </a:pPr>
            <a:r>
              <a:rPr b="1" lang="ar-SA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التاريخ </a:t>
            </a:r>
            <a:r>
              <a:rPr b="1" lang="ar-SA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   /      /    14 هـ                                                                               </a:t>
            </a:r>
            <a:r>
              <a:rPr b="1" lang="ar-SA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الوحدة : </a:t>
            </a:r>
            <a:r>
              <a:rPr b="1" lang="ar-SA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الأولى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635"/>
              </a:spcBef>
              <a:spcAft>
                <a:spcPts val="0"/>
              </a:spcAft>
              <a:buNone/>
            </a:pPr>
            <a:r>
              <a:rPr b="1" lang="ar-SA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الموضوع</a:t>
            </a:r>
            <a:r>
              <a:rPr b="1" lang="ar-SA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: حرف                                                                                                                              </a:t>
            </a:r>
            <a:r>
              <a:rPr b="1" lang="ar-SA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المكون </a:t>
            </a:r>
            <a:r>
              <a:rPr b="1" lang="ar-SA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ألاحظ الحرف وأكتبه </a:t>
            </a:r>
            <a:endParaRPr/>
          </a:p>
          <a:p>
            <a:pPr indent="0" lvl="0" marL="0" marR="0" rtl="0" algn="r">
              <a:spcBef>
                <a:spcPts val="635"/>
              </a:spcBef>
              <a:spcAft>
                <a:spcPts val="0"/>
              </a:spcAft>
              <a:buNone/>
            </a:pPr>
            <a:r>
              <a:rPr b="1" lang="ar-SA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الاستراتيجية : </a:t>
            </a:r>
            <a:r>
              <a:rPr b="1" lang="ar-SA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خارطة المفاهيم                                                                                                                   </a:t>
            </a:r>
            <a:r>
              <a:rPr b="1" lang="ar-SA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الزمن : </a:t>
            </a:r>
            <a:r>
              <a:rPr b="1" lang="ar-SA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دقائق</a:t>
            </a:r>
            <a:endParaRPr/>
          </a:p>
          <a:p>
            <a:pPr indent="0" lvl="0" marL="0" marR="0" rtl="0" algn="r">
              <a:spcBef>
                <a:spcPts val="635"/>
              </a:spcBef>
              <a:spcAft>
                <a:spcPts val="0"/>
              </a:spcAft>
              <a:buNone/>
            </a:pPr>
            <a:r>
              <a:rPr b="1" lang="ar-SA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الهدف : </a:t>
            </a:r>
            <a:r>
              <a:rPr b="1" lang="ar-SA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كتابة الحرف م                                                                           </a:t>
            </a:r>
            <a:r>
              <a:rPr b="1" lang="ar-SA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أسلوب التنفيذ: </a:t>
            </a:r>
            <a:r>
              <a:rPr b="1" lang="ar-SA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فردي</a:t>
            </a:r>
            <a:endParaRPr b="1"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82" name="Google Shape;682;p57"/>
          <p:cNvGrpSpPr/>
          <p:nvPr/>
        </p:nvGrpSpPr>
        <p:grpSpPr>
          <a:xfrm>
            <a:off x="3927122" y="561122"/>
            <a:ext cx="928687" cy="1554163"/>
            <a:chOff x="3833413" y="761509"/>
            <a:chExt cx="928688" cy="1554389"/>
          </a:xfrm>
        </p:grpSpPr>
        <p:pic>
          <p:nvPicPr>
            <p:cNvPr id="683" name="Google Shape;683;p5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895979" y="1516000"/>
              <a:ext cx="803556" cy="799898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صورة ذات صلة" id="684" name="Google Shape;684;p5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5" name="Google Shape;685;p57"/>
          <p:cNvSpPr/>
          <p:nvPr/>
        </p:nvSpPr>
        <p:spPr>
          <a:xfrm>
            <a:off x="748066" y="2491581"/>
            <a:ext cx="2303462" cy="43338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الاسم : </a:t>
            </a:r>
            <a:r>
              <a:rPr lang="ar-SA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......................................</a:t>
            </a:r>
            <a:endParaRPr/>
          </a:p>
        </p:txBody>
      </p:sp>
      <p:sp>
        <p:nvSpPr>
          <p:cNvPr id="686" name="Google Shape;686;p57"/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cap="flat" cmpd="thickThin" w="1270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Google Shape;691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1185" y="1444625"/>
            <a:ext cx="6618767" cy="3968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2" name="Google Shape;692;p58"/>
          <p:cNvCxnSpPr/>
          <p:nvPr/>
        </p:nvCxnSpPr>
        <p:spPr>
          <a:xfrm rot="10800000">
            <a:off x="1614488" y="2249971"/>
            <a:ext cx="5915025" cy="0"/>
          </a:xfrm>
          <a:prstGeom prst="straightConnector1">
            <a:avLst/>
          </a:prstGeom>
          <a:noFill/>
          <a:ln cap="flat" cmpd="sng" w="76200">
            <a:solidFill>
              <a:srgbClr val="00B05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3" name="Google Shape;693;p58"/>
          <p:cNvCxnSpPr/>
          <p:nvPr/>
        </p:nvCxnSpPr>
        <p:spPr>
          <a:xfrm rot="10800000">
            <a:off x="1614487" y="3306390"/>
            <a:ext cx="5872163" cy="0"/>
          </a:xfrm>
          <a:prstGeom prst="straightConnector1">
            <a:avLst/>
          </a:prstGeom>
          <a:noFill/>
          <a:ln cap="flat" cmpd="sng" w="793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4" name="Google Shape;694;p58"/>
          <p:cNvCxnSpPr/>
          <p:nvPr/>
        </p:nvCxnSpPr>
        <p:spPr>
          <a:xfrm rot="10800000">
            <a:off x="1635919" y="3628767"/>
            <a:ext cx="5872163" cy="0"/>
          </a:xfrm>
          <a:prstGeom prst="straightConnector1">
            <a:avLst/>
          </a:prstGeom>
          <a:noFill/>
          <a:ln cap="flat" cmpd="sng" w="76200">
            <a:solidFill>
              <a:schemeClr val="accent5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695" name="Google Shape;695;p58"/>
          <p:cNvCxnSpPr/>
          <p:nvPr/>
        </p:nvCxnSpPr>
        <p:spPr>
          <a:xfrm rot="10800000">
            <a:off x="1635919" y="4205805"/>
            <a:ext cx="5872163" cy="0"/>
          </a:xfrm>
          <a:prstGeom prst="straightConnector1">
            <a:avLst/>
          </a:prstGeom>
          <a:noFill/>
          <a:ln cap="flat" cmpd="sng" w="76200">
            <a:solidFill>
              <a:srgbClr val="7030A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96" name="Google Shape;696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3796" y="1079356"/>
            <a:ext cx="780098" cy="100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0215" y="877334"/>
            <a:ext cx="6349298" cy="4816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2" name="Google Shape;702;p59"/>
          <p:cNvCxnSpPr/>
          <p:nvPr/>
        </p:nvCxnSpPr>
        <p:spPr>
          <a:xfrm rot="10800000">
            <a:off x="1614488" y="2249971"/>
            <a:ext cx="5915025" cy="0"/>
          </a:xfrm>
          <a:prstGeom prst="straightConnector1">
            <a:avLst/>
          </a:prstGeom>
          <a:noFill/>
          <a:ln cap="flat" cmpd="sng" w="76200">
            <a:solidFill>
              <a:srgbClr val="00B05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3" name="Google Shape;703;p59"/>
          <p:cNvCxnSpPr/>
          <p:nvPr/>
        </p:nvCxnSpPr>
        <p:spPr>
          <a:xfrm rot="10800000">
            <a:off x="1614487" y="3285608"/>
            <a:ext cx="5872163" cy="0"/>
          </a:xfrm>
          <a:prstGeom prst="straightConnector1">
            <a:avLst/>
          </a:prstGeom>
          <a:noFill/>
          <a:ln cap="flat" cmpd="sng" w="793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4" name="Google Shape;704;p59"/>
          <p:cNvCxnSpPr/>
          <p:nvPr/>
        </p:nvCxnSpPr>
        <p:spPr>
          <a:xfrm rot="10800000">
            <a:off x="1635919" y="3628767"/>
            <a:ext cx="5872163" cy="0"/>
          </a:xfrm>
          <a:prstGeom prst="straightConnector1">
            <a:avLst/>
          </a:prstGeom>
          <a:noFill/>
          <a:ln cap="flat" cmpd="sng" w="76200">
            <a:solidFill>
              <a:schemeClr val="accent5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705" name="Google Shape;705;p59"/>
          <p:cNvCxnSpPr/>
          <p:nvPr/>
        </p:nvCxnSpPr>
        <p:spPr>
          <a:xfrm rot="10800000">
            <a:off x="1635919" y="4205805"/>
            <a:ext cx="5872163" cy="0"/>
          </a:xfrm>
          <a:prstGeom prst="straightConnector1">
            <a:avLst/>
          </a:prstGeom>
          <a:noFill/>
          <a:ln cap="flat" cmpd="sng" w="76200">
            <a:solidFill>
              <a:srgbClr val="7030A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06" name="Google Shape;706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3796" y="1079356"/>
            <a:ext cx="780098" cy="100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2438" y="768350"/>
            <a:ext cx="6003925" cy="532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Google Shape;711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6299" y="681812"/>
            <a:ext cx="8217969" cy="49441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2" name="Google Shape;712;p60"/>
          <p:cNvCxnSpPr/>
          <p:nvPr/>
        </p:nvCxnSpPr>
        <p:spPr>
          <a:xfrm rot="10800000">
            <a:off x="1614488" y="2249971"/>
            <a:ext cx="5915025" cy="0"/>
          </a:xfrm>
          <a:prstGeom prst="straightConnector1">
            <a:avLst/>
          </a:prstGeom>
          <a:noFill/>
          <a:ln cap="flat" cmpd="sng" w="76200">
            <a:solidFill>
              <a:srgbClr val="00B05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3" name="Google Shape;713;p60"/>
          <p:cNvCxnSpPr/>
          <p:nvPr/>
        </p:nvCxnSpPr>
        <p:spPr>
          <a:xfrm rot="10800000">
            <a:off x="1614487" y="3212873"/>
            <a:ext cx="5872163" cy="0"/>
          </a:xfrm>
          <a:prstGeom prst="straightConnector1">
            <a:avLst/>
          </a:prstGeom>
          <a:noFill/>
          <a:ln cap="flat" cmpd="sng" w="1174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4" name="Google Shape;714;p60"/>
          <p:cNvCxnSpPr/>
          <p:nvPr/>
        </p:nvCxnSpPr>
        <p:spPr>
          <a:xfrm rot="10800000">
            <a:off x="1635919" y="3628767"/>
            <a:ext cx="5872163" cy="0"/>
          </a:xfrm>
          <a:prstGeom prst="straightConnector1">
            <a:avLst/>
          </a:prstGeom>
          <a:noFill/>
          <a:ln cap="flat" cmpd="sng" w="76200">
            <a:solidFill>
              <a:schemeClr val="accent5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715" name="Google Shape;715;p60"/>
          <p:cNvCxnSpPr/>
          <p:nvPr/>
        </p:nvCxnSpPr>
        <p:spPr>
          <a:xfrm rot="10800000">
            <a:off x="1635919" y="4205805"/>
            <a:ext cx="5872163" cy="0"/>
          </a:xfrm>
          <a:prstGeom prst="straightConnector1">
            <a:avLst/>
          </a:prstGeom>
          <a:noFill/>
          <a:ln cap="flat" cmpd="sng" w="76200">
            <a:solidFill>
              <a:srgbClr val="7030A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16" name="Google Shape;716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3796" y="1079356"/>
            <a:ext cx="780098" cy="100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Google Shape;721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7027" y="1008766"/>
            <a:ext cx="7767083" cy="48404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2" name="Google Shape;722;p61"/>
          <p:cNvCxnSpPr/>
          <p:nvPr/>
        </p:nvCxnSpPr>
        <p:spPr>
          <a:xfrm rot="10800000">
            <a:off x="1614488" y="2249971"/>
            <a:ext cx="5915025" cy="0"/>
          </a:xfrm>
          <a:prstGeom prst="straightConnector1">
            <a:avLst/>
          </a:prstGeom>
          <a:noFill/>
          <a:ln cap="flat" cmpd="sng" w="76200">
            <a:solidFill>
              <a:srgbClr val="00B05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3" name="Google Shape;723;p61"/>
          <p:cNvCxnSpPr/>
          <p:nvPr/>
        </p:nvCxnSpPr>
        <p:spPr>
          <a:xfrm rot="10800000">
            <a:off x="1614487" y="3264827"/>
            <a:ext cx="5872163" cy="0"/>
          </a:xfrm>
          <a:prstGeom prst="straightConnector1">
            <a:avLst/>
          </a:prstGeom>
          <a:noFill/>
          <a:ln cap="flat" cmpd="sng" w="793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4" name="Google Shape;724;p61"/>
          <p:cNvCxnSpPr/>
          <p:nvPr/>
        </p:nvCxnSpPr>
        <p:spPr>
          <a:xfrm rot="10800000">
            <a:off x="1635919" y="3628767"/>
            <a:ext cx="5872163" cy="0"/>
          </a:xfrm>
          <a:prstGeom prst="straightConnector1">
            <a:avLst/>
          </a:prstGeom>
          <a:noFill/>
          <a:ln cap="flat" cmpd="sng" w="76200">
            <a:solidFill>
              <a:schemeClr val="accent5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725" name="Google Shape;725;p61"/>
          <p:cNvCxnSpPr/>
          <p:nvPr/>
        </p:nvCxnSpPr>
        <p:spPr>
          <a:xfrm rot="10800000">
            <a:off x="1635919" y="4205805"/>
            <a:ext cx="5872163" cy="0"/>
          </a:xfrm>
          <a:prstGeom prst="straightConnector1">
            <a:avLst/>
          </a:prstGeom>
          <a:noFill/>
          <a:ln cap="flat" cmpd="sng" w="76200">
            <a:solidFill>
              <a:srgbClr val="7030A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26" name="Google Shape;726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3796" y="1079356"/>
            <a:ext cx="780098" cy="100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Google Shape;731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0493" y="2282607"/>
            <a:ext cx="6150280" cy="369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69928" y="1076963"/>
            <a:ext cx="312084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63"/>
          <p:cNvSpPr txBox="1"/>
          <p:nvPr/>
        </p:nvSpPr>
        <p:spPr>
          <a:xfrm>
            <a:off x="2667000" y="2001700"/>
            <a:ext cx="4821840" cy="507831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أنشودة مكون أحاكي</a:t>
            </a:r>
            <a:endParaRPr/>
          </a:p>
        </p:txBody>
      </p:sp>
      <p:sp>
        <p:nvSpPr>
          <p:cNvPr id="738" name="Google Shape;738;p63"/>
          <p:cNvSpPr txBox="1"/>
          <p:nvPr/>
        </p:nvSpPr>
        <p:spPr>
          <a:xfrm>
            <a:off x="2046206" y="2587060"/>
            <a:ext cx="5711372" cy="286232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أسمع وأشاهد أمثلة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أتأملـــــــــــها وأحاكيها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لغتي مجدٌ لغتي فخرٌ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لغتي الفصحى أُبْحِر فيها</a:t>
            </a:r>
            <a:endParaRPr/>
          </a:p>
        </p:txBody>
      </p:sp>
      <p:pic>
        <p:nvPicPr>
          <p:cNvPr descr="نتيجة بحث الصور عن نجوم متحركة للبوربوينت" id="739" name="Google Shape;739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082" y="3002983"/>
            <a:ext cx="878681" cy="2007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2555" y="1283453"/>
            <a:ext cx="2636285" cy="617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Google Shape;745;p6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60723" y="700316"/>
            <a:ext cx="3337656" cy="5337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775" y="985609"/>
            <a:ext cx="3705225" cy="517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Google Shape;751;p6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7759" y="2192054"/>
            <a:ext cx="6475956" cy="2915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90133" y="719089"/>
            <a:ext cx="2636285" cy="617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صورة ذات صلة" id="757" name="Google Shape;757;p66"/>
          <p:cNvPicPr preferRelativeResize="0"/>
          <p:nvPr/>
        </p:nvPicPr>
        <p:blipFill rotWithShape="1">
          <a:blip r:embed="rId3">
            <a:alphaModFix/>
          </a:blip>
          <a:srcRect b="4850" l="47420" r="7923" t="71551"/>
          <a:stretch/>
        </p:blipFill>
        <p:spPr>
          <a:xfrm>
            <a:off x="2932894" y="11866"/>
            <a:ext cx="3425835" cy="19164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نتيجة بحث الصور عن ‪train cartoon‬‏" id="758" name="Google Shape;758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3141" y="1536904"/>
            <a:ext cx="3302958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نتيجة بحث الصور عن ‪transportation clipart‬‏" id="759" name="Google Shape;759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3141" y="4046511"/>
            <a:ext cx="2519178" cy="2413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نتيجة بحث الصور عن ‪transportation clipart‬‏" id="760" name="Google Shape;760;p66"/>
          <p:cNvPicPr preferRelativeResize="0"/>
          <p:nvPr/>
        </p:nvPicPr>
        <p:blipFill rotWithShape="1">
          <a:blip r:embed="rId6">
            <a:alphaModFix/>
          </a:blip>
          <a:srcRect b="10163" l="0" r="0" t="15665"/>
          <a:stretch/>
        </p:blipFill>
        <p:spPr>
          <a:xfrm>
            <a:off x="3844370" y="2087006"/>
            <a:ext cx="2676832" cy="19854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نتيجة بحث الصور عن ‪transportation clipart‬‏" id="761" name="Google Shape;761;p6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295662">
            <a:off x="6573283" y="2116528"/>
            <a:ext cx="2361841" cy="19263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نتيجة بحث الصور عن ‪transportation clipart‬‏" id="762" name="Google Shape;762;p6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932894" y="4725144"/>
            <a:ext cx="2891862" cy="17351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نتيجة بحث الصور عن ‪transportation clipart‬‏" id="763" name="Google Shape;763;p6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934977" y="4365104"/>
            <a:ext cx="2955550" cy="2095157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66"/>
          <p:cNvSpPr txBox="1"/>
          <p:nvPr/>
        </p:nvSpPr>
        <p:spPr>
          <a:xfrm>
            <a:off x="6521203" y="651353"/>
            <a:ext cx="184618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استخد اسم الإشارة المناسب هذا ,هذه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" name="Google Shape;769;p6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6888" y="928688"/>
            <a:ext cx="5508625" cy="2073275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770" name="Google Shape;770;p67"/>
          <p:cNvSpPr txBox="1"/>
          <p:nvPr/>
        </p:nvSpPr>
        <p:spPr>
          <a:xfrm>
            <a:off x="2293702" y="3133704"/>
            <a:ext cx="4981811" cy="290675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3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اليوم : </a:t>
            </a:r>
            <a:r>
              <a:rPr lang="ar-SA" sz="20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3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التاريخ :    </a:t>
            </a:r>
            <a:r>
              <a:rPr lang="ar-SA" sz="20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  /    14 هـ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3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الوحدة :</a:t>
            </a:r>
            <a:r>
              <a:rPr lang="ar-SA" sz="20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الأولى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3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المجال</a:t>
            </a:r>
            <a:r>
              <a:rPr lang="ar-SA" sz="20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أسرتي 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3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المكون</a:t>
            </a:r>
            <a:r>
              <a:rPr lang="ar-SA" sz="20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إنجازاتي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إثرائي     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3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المهارة</a:t>
            </a:r>
            <a:r>
              <a:rPr lang="ar-SA" sz="20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التحدث والقراءة والكتابة 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4060" y="977030"/>
            <a:ext cx="5373666" cy="4659682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68"/>
          <p:cNvSpPr txBox="1"/>
          <p:nvPr/>
        </p:nvSpPr>
        <p:spPr>
          <a:xfrm>
            <a:off x="3739019" y="2952928"/>
            <a:ext cx="166596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إنجازاتي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نتيجة بحث الصور عن فواصل ورود متحركة لتزيين المواضيع" id="781" name="Google Shape;781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98963" y="4848225"/>
            <a:ext cx="4429125" cy="18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32425" y="539750"/>
            <a:ext cx="2697163" cy="915988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69"/>
          <p:cNvSpPr txBox="1"/>
          <p:nvPr/>
        </p:nvSpPr>
        <p:spPr>
          <a:xfrm>
            <a:off x="1532362" y="1455738"/>
            <a:ext cx="6079276" cy="3040769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07950" lvl="0" marL="514350" marR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514350" marR="0" rtl="1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•"/>
            </a:pPr>
            <a:r>
              <a:rPr b="1" lang="ar-SA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أن تتحدث التلميذة عن أسرتها.</a:t>
            </a:r>
            <a:endParaRPr/>
          </a:p>
          <a:p>
            <a:pPr indent="-285750" lvl="0" marL="514350" marR="0" rtl="1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•"/>
            </a:pPr>
            <a:r>
              <a:rPr b="1" lang="ar-SA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أن ترسم التلميذة دائرة حول الحرف</a:t>
            </a:r>
            <a:r>
              <a:rPr b="1" lang="ar-SA"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.</a:t>
            </a:r>
            <a:endParaRPr/>
          </a:p>
          <a:p>
            <a:pPr indent="-285750" lvl="1" marL="971550" marR="0" rtl="1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•"/>
            </a:pPr>
            <a:r>
              <a:rPr b="1" i="0" lang="ar-SA" sz="2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-أن تصل التلميذة الكلمات المتشابهة.</a:t>
            </a:r>
            <a:endParaRPr/>
          </a:p>
          <a:p>
            <a:pPr indent="0" lvl="0" marL="0" marR="0" rtl="1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"/>
          <p:cNvSpPr/>
          <p:nvPr/>
        </p:nvSpPr>
        <p:spPr>
          <a:xfrm>
            <a:off x="549130" y="2410120"/>
            <a:ext cx="937978" cy="94289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ar-SA" sz="6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ل</a:t>
            </a:r>
            <a:endParaRPr/>
          </a:p>
        </p:txBody>
      </p:sp>
      <p:sp>
        <p:nvSpPr>
          <p:cNvPr id="145" name="Google Shape;145;p7"/>
          <p:cNvSpPr/>
          <p:nvPr/>
        </p:nvSpPr>
        <p:spPr>
          <a:xfrm>
            <a:off x="579880" y="4467234"/>
            <a:ext cx="929407" cy="940299"/>
          </a:xfrm>
          <a:prstGeom prst="rect">
            <a:avLst/>
          </a:prstGeom>
          <a:solidFill>
            <a:srgbClr val="9CC2E5"/>
          </a:soli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ar-SA" sz="6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ن</a:t>
            </a:r>
            <a:endParaRPr/>
          </a:p>
        </p:txBody>
      </p:sp>
      <p:sp>
        <p:nvSpPr>
          <p:cNvPr id="146" name="Google Shape;146;p7"/>
          <p:cNvSpPr/>
          <p:nvPr/>
        </p:nvSpPr>
        <p:spPr>
          <a:xfrm>
            <a:off x="549130" y="3453656"/>
            <a:ext cx="937978" cy="870373"/>
          </a:xfrm>
          <a:prstGeom prst="rect">
            <a:avLst/>
          </a:prstGeom>
          <a:solidFill>
            <a:srgbClr val="FF66CC"/>
          </a:soli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ar-SA" sz="6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د</a:t>
            </a:r>
            <a:endParaRPr/>
          </a:p>
        </p:txBody>
      </p:sp>
      <p:sp>
        <p:nvSpPr>
          <p:cNvPr id="147" name="Google Shape;147;p7"/>
          <p:cNvSpPr/>
          <p:nvPr/>
        </p:nvSpPr>
        <p:spPr>
          <a:xfrm>
            <a:off x="583095" y="232968"/>
            <a:ext cx="904013" cy="982302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ar-SA" sz="6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م</a:t>
            </a:r>
            <a:endParaRPr/>
          </a:p>
        </p:txBody>
      </p:sp>
      <p:sp>
        <p:nvSpPr>
          <p:cNvPr id="148" name="Google Shape;148;p7"/>
          <p:cNvSpPr/>
          <p:nvPr/>
        </p:nvSpPr>
        <p:spPr>
          <a:xfrm>
            <a:off x="567674" y="5550738"/>
            <a:ext cx="929407" cy="94289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ar-SA" sz="6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ر</a:t>
            </a:r>
            <a:r>
              <a:rPr b="0" i="0" lang="ar-SA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</p:txBody>
      </p:sp>
      <p:sp>
        <p:nvSpPr>
          <p:cNvPr id="149" name="Google Shape;149;p7"/>
          <p:cNvSpPr/>
          <p:nvPr/>
        </p:nvSpPr>
        <p:spPr>
          <a:xfrm>
            <a:off x="557701" y="1342545"/>
            <a:ext cx="929407" cy="940299"/>
          </a:xfrm>
          <a:prstGeom prst="rect">
            <a:avLst/>
          </a:prstGeom>
          <a:solidFill>
            <a:srgbClr val="C55A11"/>
          </a:soli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ar-SA" sz="6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ب</a:t>
            </a:r>
            <a:endParaRPr/>
          </a:p>
        </p:txBody>
      </p:sp>
      <p:pic>
        <p:nvPicPr>
          <p:cNvPr id="150" name="Google Shape;150;p7"/>
          <p:cNvPicPr preferRelativeResize="0"/>
          <p:nvPr/>
        </p:nvPicPr>
        <p:blipFill rotWithShape="1">
          <a:blip r:embed="rId3">
            <a:alphaModFix/>
          </a:blip>
          <a:srcRect b="0" l="25000" r="21143" t="0"/>
          <a:stretch/>
        </p:blipFill>
        <p:spPr>
          <a:xfrm>
            <a:off x="2204635" y="1161805"/>
            <a:ext cx="6084542" cy="4382421"/>
          </a:xfrm>
          <a:prstGeom prst="rect">
            <a:avLst/>
          </a:prstGeom>
          <a:noFill/>
          <a:ln cap="sq" cmpd="thickThin" w="889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70"/>
          <p:cNvSpPr txBox="1"/>
          <p:nvPr/>
        </p:nvSpPr>
        <p:spPr>
          <a:xfrm>
            <a:off x="3301446" y="1947272"/>
            <a:ext cx="4821840" cy="507831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أنشودة الختام  إنجازاتي </a:t>
            </a:r>
            <a:endParaRPr/>
          </a:p>
        </p:txBody>
      </p:sp>
      <p:sp>
        <p:nvSpPr>
          <p:cNvPr id="789" name="Google Shape;789;p70"/>
          <p:cNvSpPr txBox="1"/>
          <p:nvPr/>
        </p:nvSpPr>
        <p:spPr>
          <a:xfrm>
            <a:off x="2760257" y="2595515"/>
            <a:ext cx="5711372" cy="286232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بإنجازاتي أسمو دوما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أرقى في قمــــم العلياء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أقرأ أكتب أجمع أبحث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ينمو فكـــري و الإملاء</a:t>
            </a:r>
            <a:endParaRPr/>
          </a:p>
        </p:txBody>
      </p:sp>
      <p:pic>
        <p:nvPicPr>
          <p:cNvPr id="790" name="Google Shape;790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70764" y="1210254"/>
            <a:ext cx="2652929" cy="57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5565" y="2910795"/>
            <a:ext cx="1607699" cy="1915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Google Shape;796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52916" y="2020529"/>
            <a:ext cx="3967316" cy="3731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73600" y="575187"/>
            <a:ext cx="2580813" cy="1061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72"/>
          <p:cNvSpPr txBox="1"/>
          <p:nvPr/>
        </p:nvSpPr>
        <p:spPr>
          <a:xfrm>
            <a:off x="2667000" y="2001700"/>
            <a:ext cx="4821840" cy="507831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أنشودة مكون أرسم دائرة حول الحرف  </a:t>
            </a:r>
            <a:endParaRPr/>
          </a:p>
        </p:txBody>
      </p:sp>
      <p:sp>
        <p:nvSpPr>
          <p:cNvPr id="803" name="Google Shape;803;p72"/>
          <p:cNvSpPr txBox="1"/>
          <p:nvPr/>
        </p:nvSpPr>
        <p:spPr>
          <a:xfrm>
            <a:off x="2667000" y="2711006"/>
            <a:ext cx="5711372" cy="286232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إن الـحرف له أشكال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في موقعه بالكلمات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سنحيط عليه بدائرة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ويـحمل معه الأصوات</a:t>
            </a:r>
            <a:endParaRPr/>
          </a:p>
        </p:txBody>
      </p:sp>
      <p:pic>
        <p:nvPicPr>
          <p:cNvPr descr="الحقيبة2.jpg" id="804" name="Google Shape;804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847" y="2926831"/>
            <a:ext cx="1566174" cy="2273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32787" y="679348"/>
            <a:ext cx="3766523" cy="736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0" name="Google Shape;810;p73"/>
          <p:cNvGrpSpPr/>
          <p:nvPr/>
        </p:nvGrpSpPr>
        <p:grpSpPr>
          <a:xfrm>
            <a:off x="562149" y="4240470"/>
            <a:ext cx="8245482" cy="2002178"/>
            <a:chOff x="449259" y="3846269"/>
            <a:chExt cx="8245482" cy="2002178"/>
          </a:xfrm>
        </p:grpSpPr>
        <p:pic>
          <p:nvPicPr>
            <p:cNvPr id="811" name="Google Shape;811;p73"/>
            <p:cNvPicPr preferRelativeResize="0"/>
            <p:nvPr/>
          </p:nvPicPr>
          <p:blipFill rotWithShape="1">
            <a:blip r:embed="rId3">
              <a:alphaModFix/>
            </a:blip>
            <a:srcRect b="4757" l="24730" r="19269" t="78174"/>
            <a:stretch/>
          </p:blipFill>
          <p:spPr>
            <a:xfrm>
              <a:off x="449259" y="3846269"/>
              <a:ext cx="8245482" cy="20021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2" name="Google Shape;812;p73"/>
            <p:cNvSpPr/>
            <p:nvPr/>
          </p:nvSpPr>
          <p:spPr>
            <a:xfrm>
              <a:off x="4328557" y="4262838"/>
              <a:ext cx="925440" cy="7086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وسط الكلمة</a:t>
              </a:r>
              <a:endParaRPr/>
            </a:p>
          </p:txBody>
        </p:sp>
        <p:sp>
          <p:nvSpPr>
            <p:cNvPr id="813" name="Google Shape;813;p73"/>
            <p:cNvSpPr/>
            <p:nvPr/>
          </p:nvSpPr>
          <p:spPr>
            <a:xfrm>
              <a:off x="5930296" y="4238386"/>
              <a:ext cx="925440" cy="7086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أول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الكلمة</a:t>
              </a:r>
              <a:endParaRPr/>
            </a:p>
          </p:txBody>
        </p:sp>
        <p:sp>
          <p:nvSpPr>
            <p:cNvPr id="814" name="Google Shape;814;p73"/>
            <p:cNvSpPr/>
            <p:nvPr/>
          </p:nvSpPr>
          <p:spPr>
            <a:xfrm>
              <a:off x="2750985" y="4193270"/>
              <a:ext cx="925440" cy="7782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أخر الكلمة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متصل</a:t>
              </a:r>
              <a:endParaRPr/>
            </a:p>
          </p:txBody>
        </p:sp>
        <p:sp>
          <p:nvSpPr>
            <p:cNvPr id="815" name="Google Shape;815;p73"/>
            <p:cNvSpPr/>
            <p:nvPr/>
          </p:nvSpPr>
          <p:spPr>
            <a:xfrm>
              <a:off x="1290118" y="4168818"/>
              <a:ext cx="925440" cy="7782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أخر الكلمة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منفصل</a:t>
              </a:r>
              <a:endParaRPr/>
            </a:p>
          </p:txBody>
        </p:sp>
      </p:grpSp>
      <p:sp>
        <p:nvSpPr>
          <p:cNvPr id="816" name="Google Shape;816;p73"/>
          <p:cNvSpPr/>
          <p:nvPr/>
        </p:nvSpPr>
        <p:spPr>
          <a:xfrm>
            <a:off x="2401237" y="321551"/>
            <a:ext cx="3982180" cy="923330"/>
          </a:xfrm>
          <a:prstGeom prst="rect">
            <a:avLst/>
          </a:prstGeom>
          <a:solidFill>
            <a:schemeClr val="lt1"/>
          </a:solidFill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5400">
                <a:solidFill>
                  <a:srgbClr val="D8E2F3"/>
                </a:solidFill>
                <a:latin typeface="Calibri"/>
                <a:ea typeface="Calibri"/>
                <a:cs typeface="Calibri"/>
                <a:sym typeface="Calibri"/>
              </a:rPr>
              <a:t>قطار حرف الميم </a:t>
            </a:r>
            <a:endParaRPr/>
          </a:p>
        </p:txBody>
      </p:sp>
      <p:pic>
        <p:nvPicPr>
          <p:cNvPr id="817" name="Google Shape;817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03008" y="1604008"/>
            <a:ext cx="6175427" cy="1013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" name="Google Shape;822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2787" y="679348"/>
            <a:ext cx="3766523" cy="736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564" y="2122006"/>
            <a:ext cx="7195746" cy="1547352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p74"/>
          <p:cNvSpPr/>
          <p:nvPr/>
        </p:nvSpPr>
        <p:spPr>
          <a:xfrm>
            <a:off x="6988628" y="2488515"/>
            <a:ext cx="243445" cy="366024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5" name="Google Shape;825;p74"/>
          <p:cNvSpPr txBox="1"/>
          <p:nvPr/>
        </p:nvSpPr>
        <p:spPr>
          <a:xfrm>
            <a:off x="7009546" y="2949340"/>
            <a:ext cx="57606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ـمـَ</a:t>
            </a:r>
            <a:endParaRPr/>
          </a:p>
        </p:txBody>
      </p:sp>
      <p:sp>
        <p:nvSpPr>
          <p:cNvPr id="826" name="Google Shape;826;p74"/>
          <p:cNvSpPr/>
          <p:nvPr/>
        </p:nvSpPr>
        <p:spPr>
          <a:xfrm>
            <a:off x="5665309" y="2488515"/>
            <a:ext cx="360040" cy="400199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7" name="Google Shape;827;p74"/>
          <p:cNvSpPr txBox="1"/>
          <p:nvPr/>
        </p:nvSpPr>
        <p:spPr>
          <a:xfrm>
            <a:off x="5184519" y="2983515"/>
            <a:ext cx="75150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مـَ</a:t>
            </a:r>
            <a:endParaRPr/>
          </a:p>
        </p:txBody>
      </p:sp>
      <p:sp>
        <p:nvSpPr>
          <p:cNvPr id="828" name="Google Shape;828;p74"/>
          <p:cNvSpPr/>
          <p:nvPr/>
        </p:nvSpPr>
        <p:spPr>
          <a:xfrm>
            <a:off x="3115601" y="2495483"/>
            <a:ext cx="360040" cy="400199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9" name="Google Shape;829;p74"/>
          <p:cNvSpPr txBox="1"/>
          <p:nvPr/>
        </p:nvSpPr>
        <p:spPr>
          <a:xfrm>
            <a:off x="3295621" y="2949340"/>
            <a:ext cx="75150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ـم</a:t>
            </a:r>
            <a:endParaRPr/>
          </a:p>
        </p:txBody>
      </p:sp>
      <p:sp>
        <p:nvSpPr>
          <p:cNvPr id="830" name="Google Shape;830;p74"/>
          <p:cNvSpPr/>
          <p:nvPr/>
        </p:nvSpPr>
        <p:spPr>
          <a:xfrm>
            <a:off x="1355239" y="2495484"/>
            <a:ext cx="302347" cy="400199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1" name="Google Shape;831;p74"/>
          <p:cNvSpPr txBox="1"/>
          <p:nvPr/>
        </p:nvSpPr>
        <p:spPr>
          <a:xfrm>
            <a:off x="1604691" y="2961516"/>
            <a:ext cx="75150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م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7636" y="651164"/>
            <a:ext cx="7010400" cy="5458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76"/>
          <p:cNvSpPr txBox="1"/>
          <p:nvPr>
            <p:ph idx="4294967295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solidFill>
            <a:srgbClr val="EDEDED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800"/>
              <a:buFont typeface="Arial"/>
              <a:buNone/>
            </a:pPr>
            <a:r>
              <a:rPr lang="ar-SA" sz="4800" u="sng">
                <a:solidFill>
                  <a:srgbClr val="00B050"/>
                </a:solidFill>
              </a:rPr>
              <a:t> أتوقع من كل تلميذة أن :</a:t>
            </a:r>
            <a:endParaRPr/>
          </a:p>
          <a:p>
            <a:pPr indent="-914400" lvl="0" marL="9144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</a:pPr>
            <a:r>
              <a:rPr lang="ar-SA" sz="4800"/>
              <a:t> تناقش المَهَمْة بهدوء مع زميلاتها. </a:t>
            </a:r>
            <a:endParaRPr/>
          </a:p>
          <a:p>
            <a:pPr indent="-914400" lvl="0" marL="9144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</a:pPr>
            <a:r>
              <a:rPr lang="ar-SA" sz="4800"/>
              <a:t> تشجع زميلاتها على المشاركة.</a:t>
            </a:r>
            <a:endParaRPr/>
          </a:p>
          <a:p>
            <a:pPr indent="-914400" lvl="0" marL="9144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</a:pPr>
            <a:r>
              <a:rPr lang="ar-SA" sz="4800"/>
              <a:t>تصغي إلى زميلاتها .</a:t>
            </a:r>
            <a:endParaRPr/>
          </a:p>
          <a:p>
            <a:pPr indent="-914400" lvl="0" marL="9144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</a:pPr>
            <a:r>
              <a:rPr lang="ar-SA" sz="4800"/>
              <a:t>تتأكد من صحة الإجابة.</a:t>
            </a:r>
            <a:endParaRPr sz="4800"/>
          </a:p>
        </p:txBody>
      </p:sp>
      <p:sp>
        <p:nvSpPr>
          <p:cNvPr id="842" name="Google Shape;842;p76"/>
          <p:cNvSpPr/>
          <p:nvPr/>
        </p:nvSpPr>
        <p:spPr>
          <a:xfrm>
            <a:off x="1173163" y="2486025"/>
            <a:ext cx="9144000" cy="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3" name="Google Shape;843;p76"/>
          <p:cNvSpPr/>
          <p:nvPr/>
        </p:nvSpPr>
        <p:spPr>
          <a:xfrm>
            <a:off x="611188" y="3371850"/>
            <a:ext cx="8064500" cy="1006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p76"/>
          <p:cNvSpPr/>
          <p:nvPr/>
        </p:nvSpPr>
        <p:spPr>
          <a:xfrm>
            <a:off x="928662" y="428604"/>
            <a:ext cx="7143800" cy="1049357"/>
          </a:xfrm>
          <a:prstGeom prst="rect">
            <a:avLst/>
          </a:prstGeom>
        </p:spPr>
      </p:sp>
      <p:pic>
        <p:nvPicPr>
          <p:cNvPr descr="007.gif" id="845" name="Google Shape;845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91038"/>
            <a:ext cx="2428875" cy="2366962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76"/>
          <p:cNvSpPr/>
          <p:nvPr/>
        </p:nvSpPr>
        <p:spPr>
          <a:xfrm>
            <a:off x="539552" y="404664"/>
            <a:ext cx="8064896" cy="1008112"/>
          </a:xfrm>
          <a:prstGeom prst="rect">
            <a:avLst/>
          </a:prstGeom>
          <a:solidFill>
            <a:schemeClr val="lt2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الأهداف التعاونية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4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1" name="Google Shape;851;p77"/>
          <p:cNvGraphicFramePr/>
          <p:nvPr/>
        </p:nvGraphicFramePr>
        <p:xfrm>
          <a:off x="609655" y="207994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{3DBA730E-22E5-4498-A078-E69E8EC9E4E9}</a:tableStyleId>
              </a:tblPr>
              <a:tblGrid>
                <a:gridCol w="1478000"/>
                <a:gridCol w="1673600"/>
                <a:gridCol w="1587275"/>
                <a:gridCol w="1546975"/>
                <a:gridCol w="1546975"/>
              </a:tblGrid>
              <a:tr h="973825">
                <a:tc gridSpan="5"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2000"/>
                        <a:buFont typeface="Calibri"/>
                        <a:buNone/>
                      </a:pPr>
                      <a:r>
                        <a:rPr b="1" lang="ar-SA" sz="2000" u="none" cap="none" strike="noStrike">
                          <a:solidFill>
                            <a:srgbClr val="00B050"/>
                          </a:solidFill>
                        </a:rPr>
                        <a:t>أحدد مع أفراد مجموعتي موقع حرف ( م) في الكلمات التالية ثم أقرؤها  بحركاتها: </a:t>
                      </a:r>
                      <a:endParaRPr/>
                    </a:p>
                  </a:txBody>
                  <a:tcPr marT="38700" marB="38700" marR="77400" marL="77400" anchor="ctr"/>
                </a:tc>
                <a:tc hMerge="1"/>
                <a:tc hMerge="1"/>
                <a:tc hMerge="1"/>
                <a:tc hMerge="1"/>
              </a:tr>
              <a:tr h="59347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-SA" sz="3200" u="none" cap="none" strike="noStrike">
                          <a:solidFill>
                            <a:schemeClr val="dk1"/>
                          </a:solidFill>
                        </a:rPr>
                        <a:t>الكلمة</a:t>
                      </a:r>
                      <a:r>
                        <a:rPr b="1" lang="ar-SA" sz="3200" u="none" cap="none" strike="noStrike"/>
                        <a:t> </a:t>
                      </a:r>
                      <a:endParaRPr/>
                    </a:p>
                  </a:txBody>
                  <a:tcPr marT="38700" marB="38700" marR="77400" marL="77400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33C0B"/>
                        </a:buClr>
                        <a:buSzPts val="3200"/>
                        <a:buFont typeface="Arial"/>
                        <a:buNone/>
                      </a:pPr>
                      <a:r>
                        <a:rPr b="1" lang="ar-SA" sz="3200" u="none" cap="none" strike="noStrike">
                          <a:solidFill>
                            <a:srgbClr val="833C0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مـ</a:t>
                      </a:r>
                      <a:endParaRPr b="1" sz="3200" u="none" cap="none" strike="noStrike">
                        <a:solidFill>
                          <a:srgbClr val="833C0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8700" marB="38700" marR="77400" marL="77400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33C0B"/>
                        </a:buClr>
                        <a:buSzPts val="2400"/>
                        <a:buFont typeface="Arial"/>
                        <a:buNone/>
                      </a:pPr>
                      <a:r>
                        <a:rPr b="1" lang="ar-SA" sz="2400" u="none" cap="none" strike="noStrike">
                          <a:solidFill>
                            <a:srgbClr val="833C0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ـمـ</a:t>
                      </a:r>
                      <a:endParaRPr b="1" sz="2400" u="none" cap="none" strike="noStrike">
                        <a:solidFill>
                          <a:srgbClr val="833C0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8700" marB="38700" marR="77400" marL="77400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33C0B"/>
                        </a:buClr>
                        <a:buSzPts val="2400"/>
                        <a:buFont typeface="Arial"/>
                        <a:buNone/>
                      </a:pPr>
                      <a:r>
                        <a:rPr b="1" lang="ar-SA" sz="2400" u="none" cap="none" strike="noStrike">
                          <a:solidFill>
                            <a:srgbClr val="833C0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ـــم</a:t>
                      </a:r>
                      <a:endParaRPr/>
                    </a:p>
                  </a:txBody>
                  <a:tcPr marT="38700" marB="38700" marR="77400" marL="77400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33C0B"/>
                        </a:buClr>
                        <a:buSzPts val="2400"/>
                        <a:buFont typeface="Arial"/>
                        <a:buNone/>
                      </a:pPr>
                      <a:r>
                        <a:rPr b="1" lang="ar-SA" sz="2400" u="none" cap="none" strike="noStrike">
                          <a:solidFill>
                            <a:srgbClr val="833C0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م</a:t>
                      </a:r>
                      <a:endParaRPr b="1" sz="2400" u="none" cap="none" strike="noStrike">
                        <a:solidFill>
                          <a:srgbClr val="833C0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8700" marB="38700" marR="77400" marL="77400" anchor="ctr"/>
                </a:tc>
              </a:tr>
              <a:tr h="59347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3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نامَ</a:t>
                      </a:r>
                      <a:endParaRPr/>
                    </a:p>
                  </a:txBody>
                  <a:tcPr marT="38700" marB="38700" marR="77400" marL="77400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r>
                        <a:t/>
                      </a:r>
                      <a:endParaRPr b="1" sz="3200" u="none" cap="none" strike="noStrike">
                        <a:solidFill>
                          <a:srgbClr val="FF0000"/>
                        </a:solidFill>
                      </a:endParaRPr>
                    </a:p>
                  </a:txBody>
                  <a:tcPr marT="38700" marB="38700" marR="77400" marL="77400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400"/>
                        <a:buFont typeface="Calibri"/>
                        <a:buNone/>
                      </a:pPr>
                      <a:r>
                        <a:t/>
                      </a:r>
                      <a:endParaRPr b="1" sz="3400" u="none" cap="none" strike="noStrike">
                        <a:solidFill>
                          <a:srgbClr val="FF0000"/>
                        </a:solidFill>
                      </a:endParaRPr>
                    </a:p>
                  </a:txBody>
                  <a:tcPr marT="38700" marB="38700" marR="77400" marL="77400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400"/>
                        <a:buFont typeface="Calibri"/>
                        <a:buNone/>
                      </a:pPr>
                      <a:r>
                        <a:t/>
                      </a:r>
                      <a:endParaRPr b="1" sz="3400" u="none" cap="none" strike="noStrike">
                        <a:solidFill>
                          <a:srgbClr val="0070C0"/>
                        </a:solidFill>
                      </a:endParaRPr>
                    </a:p>
                  </a:txBody>
                  <a:tcPr marT="38700" marB="38700" marR="77400" marL="77400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400"/>
                        <a:buFont typeface="Calibri"/>
                        <a:buNone/>
                      </a:pPr>
                      <a:r>
                        <a:t/>
                      </a:r>
                      <a:endParaRPr b="1" sz="3400" u="none" cap="none" strike="noStrike">
                        <a:solidFill>
                          <a:srgbClr val="0070C0"/>
                        </a:solidFill>
                      </a:endParaRPr>
                    </a:p>
                  </a:txBody>
                  <a:tcPr marT="38700" marB="38700" marR="77400" marL="77400" anchor="ctr"/>
                </a:tc>
              </a:tr>
              <a:tr h="59347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3200" u="none" cap="none" strike="noStrike">
                          <a:solidFill>
                            <a:schemeClr val="dk1"/>
                          </a:solidFill>
                        </a:rPr>
                        <a:t>مَوز </a:t>
                      </a:r>
                      <a:r>
                        <a:rPr lang="ar-SA" sz="3200" u="none" cap="none" strike="noStrike">
                          <a:solidFill>
                            <a:srgbClr val="FFC000"/>
                          </a:solidFill>
                        </a:rPr>
                        <a:t> </a:t>
                      </a:r>
                      <a:endParaRPr b="1" sz="3200" u="none" cap="none" strike="noStrike">
                        <a:solidFill>
                          <a:srgbClr val="FFC000"/>
                        </a:solidFill>
                      </a:endParaRPr>
                    </a:p>
                  </a:txBody>
                  <a:tcPr marT="38700" marB="38700" marR="77400" marL="77400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r>
                        <a:t/>
                      </a:r>
                      <a:endParaRPr b="1" sz="3200" u="none" cap="none" strike="noStrike">
                        <a:solidFill>
                          <a:srgbClr val="0070C0"/>
                        </a:solidFill>
                      </a:endParaRPr>
                    </a:p>
                  </a:txBody>
                  <a:tcPr marT="38700" marB="38700" marR="77400" marL="77400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400"/>
                        <a:buFont typeface="Calibri"/>
                        <a:buNone/>
                      </a:pPr>
                      <a:r>
                        <a:t/>
                      </a:r>
                      <a:endParaRPr b="1" sz="3400" u="none" cap="none" strike="noStrike">
                        <a:solidFill>
                          <a:srgbClr val="FF0000"/>
                        </a:solidFill>
                      </a:endParaRPr>
                    </a:p>
                  </a:txBody>
                  <a:tcPr marT="38700" marB="38700" marR="77400" marL="77400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400"/>
                        <a:buFont typeface="Calibri"/>
                        <a:buNone/>
                      </a:pPr>
                      <a:r>
                        <a:t/>
                      </a:r>
                      <a:endParaRPr b="1" sz="3400" u="none" cap="none" strike="noStrike">
                        <a:solidFill>
                          <a:srgbClr val="FF0000"/>
                        </a:solidFill>
                      </a:endParaRPr>
                    </a:p>
                  </a:txBody>
                  <a:tcPr marT="38700" marB="38700" marR="77400" marL="77400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400"/>
                        <a:buFont typeface="Calibri"/>
                        <a:buNone/>
                      </a:pPr>
                      <a:r>
                        <a:t/>
                      </a:r>
                      <a:endParaRPr b="1" sz="3400" u="none" cap="none" strike="noStrike">
                        <a:solidFill>
                          <a:srgbClr val="FF0000"/>
                        </a:solidFill>
                      </a:endParaRPr>
                    </a:p>
                  </a:txBody>
                  <a:tcPr marT="38700" marB="38700" marR="77400" marL="77400" anchor="ctr"/>
                </a:tc>
              </a:tr>
              <a:tr h="59347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3200" u="none" cap="none" strike="noStrike">
                          <a:solidFill>
                            <a:srgbClr val="92D050"/>
                          </a:solidFill>
                        </a:rPr>
                        <a:t> مَدْر َ</a:t>
                      </a:r>
                      <a:r>
                        <a:rPr lang="ar-SA" sz="3200" u="none" cap="none" strike="noStrike">
                          <a:solidFill>
                            <a:srgbClr val="92D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سة</a:t>
                      </a:r>
                      <a:endParaRPr b="1" sz="3200" u="none" cap="none" strike="noStrike">
                        <a:solidFill>
                          <a:srgbClr val="92D050"/>
                        </a:solidFill>
                      </a:endParaRPr>
                    </a:p>
                  </a:txBody>
                  <a:tcPr marT="38700" marB="38700" marR="77400" marL="77400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r>
                        <a:t/>
                      </a:r>
                      <a:endParaRPr b="1" sz="3200" u="none" cap="none" strike="noStrike">
                        <a:solidFill>
                          <a:srgbClr val="FF0000"/>
                        </a:solidFill>
                      </a:endParaRPr>
                    </a:p>
                  </a:txBody>
                  <a:tcPr marT="38700" marB="38700" marR="77400" marL="77400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400"/>
                        <a:buFont typeface="Calibri"/>
                        <a:buNone/>
                      </a:pPr>
                      <a:r>
                        <a:t/>
                      </a:r>
                      <a:endParaRPr b="1" sz="3400" u="none" cap="none" strike="noStrike">
                        <a:solidFill>
                          <a:srgbClr val="0070C0"/>
                        </a:solidFill>
                      </a:endParaRPr>
                    </a:p>
                  </a:txBody>
                  <a:tcPr marT="38700" marB="38700" marR="77400" marL="77400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400" u="none" cap="none" strike="noStrike">
                        <a:solidFill>
                          <a:srgbClr val="FF0000"/>
                        </a:solidFill>
                      </a:endParaRPr>
                    </a:p>
                  </a:txBody>
                  <a:tcPr marT="38700" marB="38700" marR="77400" marL="77400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400" u="none" cap="none" strike="noStrike">
                        <a:solidFill>
                          <a:srgbClr val="FF0000"/>
                        </a:solidFill>
                      </a:endParaRPr>
                    </a:p>
                  </a:txBody>
                  <a:tcPr marT="38700" marB="38700" marR="77400" marL="77400" anchor="ctr"/>
                </a:tc>
              </a:tr>
              <a:tr h="593475">
                <a:tc>
                  <a:txBody>
                    <a:bodyPr/>
                    <a:lstStyle/>
                    <a:p>
                      <a:pPr indent="0" lvl="0" marL="0" marR="0" rtl="1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3200" u="none" cap="none" strike="noStrike">
                          <a:solidFill>
                            <a:srgbClr val="FFFF00"/>
                          </a:solidFill>
                        </a:rPr>
                        <a:t>  </a:t>
                      </a:r>
                      <a:r>
                        <a:rPr b="1" lang="ar-SA" sz="3200" u="none" cap="none" strike="noStrike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b="1" lang="ar-SA" sz="3200" u="none" cap="none" strike="noStrike">
                          <a:solidFill>
                            <a:schemeClr val="accent2"/>
                          </a:solidFill>
                        </a:rPr>
                        <a:t>  فَاطِمَة</a:t>
                      </a:r>
                      <a:endParaRPr/>
                    </a:p>
                  </a:txBody>
                  <a:tcPr marT="38700" marB="38700" marR="77400" marL="77400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r>
                        <a:t/>
                      </a:r>
                      <a:endParaRPr b="1" sz="3200" u="none" cap="none" strike="noStrike">
                        <a:solidFill>
                          <a:srgbClr val="FF0000"/>
                        </a:solidFill>
                      </a:endParaRPr>
                    </a:p>
                  </a:txBody>
                  <a:tcPr marT="38700" marB="38700" marR="77400" marL="77400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400"/>
                        <a:buFont typeface="Calibri"/>
                        <a:buNone/>
                      </a:pPr>
                      <a:r>
                        <a:t/>
                      </a:r>
                      <a:endParaRPr b="1" sz="3400" u="none" cap="none" strike="noStrike">
                        <a:solidFill>
                          <a:srgbClr val="0070C0"/>
                        </a:solidFill>
                      </a:endParaRPr>
                    </a:p>
                  </a:txBody>
                  <a:tcPr marT="38700" marB="38700" marR="77400" marL="77400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400" u="none" cap="none" strike="noStrike">
                        <a:solidFill>
                          <a:srgbClr val="FF0000"/>
                        </a:solidFill>
                      </a:endParaRPr>
                    </a:p>
                  </a:txBody>
                  <a:tcPr marT="38700" marB="38700" marR="77400" marL="77400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400" u="none" cap="none" strike="noStrike">
                        <a:solidFill>
                          <a:srgbClr val="FF0000"/>
                        </a:solidFill>
                      </a:endParaRPr>
                    </a:p>
                  </a:txBody>
                  <a:tcPr marT="38700" marB="38700" marR="77400" marL="77400" anchor="ctr"/>
                </a:tc>
              </a:tr>
              <a:tr h="59347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3200" u="none" cap="none" strike="noStrike">
                          <a:solidFill>
                            <a:srgbClr val="0000FF"/>
                          </a:solidFill>
                        </a:rPr>
                        <a:t> قَلَم</a:t>
                      </a:r>
                      <a:endParaRPr b="1" sz="3200" u="none" cap="none" strike="noStrike">
                        <a:solidFill>
                          <a:srgbClr val="0000FF"/>
                        </a:solidFill>
                      </a:endParaRPr>
                    </a:p>
                  </a:txBody>
                  <a:tcPr marT="38700" marB="38700" marR="77400" marL="77400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r>
                        <a:t/>
                      </a:r>
                      <a:endParaRPr b="1" sz="3200" u="none" cap="none" strike="noStrike">
                        <a:solidFill>
                          <a:srgbClr val="FF0000"/>
                        </a:solidFill>
                      </a:endParaRPr>
                    </a:p>
                  </a:txBody>
                  <a:tcPr marT="38700" marB="38700" marR="77400" marL="77400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400"/>
                        <a:buFont typeface="Calibri"/>
                        <a:buNone/>
                      </a:pPr>
                      <a:r>
                        <a:t/>
                      </a:r>
                      <a:endParaRPr b="1" sz="3400" u="none" cap="none" strike="noStrike">
                        <a:solidFill>
                          <a:srgbClr val="0070C0"/>
                        </a:solidFill>
                      </a:endParaRPr>
                    </a:p>
                  </a:txBody>
                  <a:tcPr marT="38700" marB="38700" marR="77400" marL="77400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400" u="none" cap="none" strike="noStrike">
                        <a:solidFill>
                          <a:srgbClr val="FF0000"/>
                        </a:solidFill>
                      </a:endParaRPr>
                    </a:p>
                  </a:txBody>
                  <a:tcPr marT="38700" marB="38700" marR="77400" marL="77400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400" u="none" cap="none" strike="noStrike">
                        <a:solidFill>
                          <a:srgbClr val="FF0000"/>
                        </a:solidFill>
                      </a:endParaRPr>
                    </a:p>
                  </a:txBody>
                  <a:tcPr marT="38700" marB="38700" marR="77400" marL="77400" anchor="ctr"/>
                </a:tc>
              </a:tr>
            </a:tbl>
          </a:graphicData>
        </a:graphic>
      </p:graphicFrame>
      <p:sp>
        <p:nvSpPr>
          <p:cNvPr id="852" name="Google Shape;852;p77"/>
          <p:cNvSpPr/>
          <p:nvPr/>
        </p:nvSpPr>
        <p:spPr>
          <a:xfrm>
            <a:off x="609600" y="368300"/>
            <a:ext cx="7561263" cy="1608138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9025" lIns="58050" spcFirstLastPara="1" rIns="58050" wrap="square" tIns="290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1016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ar-SA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اليوم :                                                                                                   المادة:  </a:t>
            </a:r>
            <a:r>
              <a:rPr b="1" lang="ar-SA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لغتي </a:t>
            </a:r>
            <a:endParaRPr b="1" sz="1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635"/>
              </a:spcBef>
              <a:spcAft>
                <a:spcPts val="0"/>
              </a:spcAft>
              <a:buNone/>
            </a:pPr>
            <a:r>
              <a:rPr b="1" lang="ar-SA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التاريخ </a:t>
            </a:r>
            <a:r>
              <a:rPr b="1" lang="ar-SA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   /      /    14 هـ                                                                      </a:t>
            </a:r>
            <a:r>
              <a:rPr b="1" lang="ar-SA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الوحدة : </a:t>
            </a:r>
            <a:r>
              <a:rPr b="1" lang="ar-SA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الأولى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635"/>
              </a:spcBef>
              <a:spcAft>
                <a:spcPts val="0"/>
              </a:spcAft>
              <a:buNone/>
            </a:pPr>
            <a:r>
              <a:rPr b="1" lang="ar-SA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الموضوع</a:t>
            </a:r>
            <a:r>
              <a:rPr b="1" lang="ar-SA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: حرف الميم                                                                                                             </a:t>
            </a:r>
            <a:r>
              <a:rPr b="1" lang="ar-SA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المكون </a:t>
            </a:r>
            <a:r>
              <a:rPr b="1" lang="ar-SA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أرسم دائرة حول الحرف ثم أكتبه</a:t>
            </a:r>
            <a:endParaRPr/>
          </a:p>
          <a:p>
            <a:pPr indent="0" lvl="0" marL="0" marR="0" rtl="0" algn="r">
              <a:spcBef>
                <a:spcPts val="635"/>
              </a:spcBef>
              <a:spcAft>
                <a:spcPts val="0"/>
              </a:spcAft>
              <a:buNone/>
            </a:pPr>
            <a:r>
              <a:rPr b="1" lang="ar-SA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الاستراتيجية : </a:t>
            </a:r>
            <a:r>
              <a:rPr b="1" lang="ar-SA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الدلالات اللفظية                                                                                                      </a:t>
            </a:r>
            <a:r>
              <a:rPr b="1" lang="ar-SA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الزمن : </a:t>
            </a:r>
            <a:r>
              <a:rPr b="1" lang="ar-SA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دقائق</a:t>
            </a:r>
            <a:endParaRPr/>
          </a:p>
          <a:p>
            <a:pPr indent="0" lvl="0" marL="0" marR="0" rtl="0" algn="r">
              <a:spcBef>
                <a:spcPts val="635"/>
              </a:spcBef>
              <a:spcAft>
                <a:spcPts val="0"/>
              </a:spcAft>
              <a:buNone/>
            </a:pPr>
            <a:r>
              <a:rPr b="1" lang="ar-SA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الهدف : </a:t>
            </a:r>
            <a:r>
              <a:rPr b="1" lang="ar-SA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تمييز الحرف المستهدف بأصواته وأوضاعه                                             </a:t>
            </a:r>
            <a:r>
              <a:rPr b="1" lang="ar-SA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أسلوب التنفيذ: </a:t>
            </a:r>
            <a:r>
              <a:rPr b="1" lang="ar-SA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جماعي </a:t>
            </a:r>
            <a:endParaRPr b="1"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53" name="Google Shape;853;p77"/>
          <p:cNvGrpSpPr/>
          <p:nvPr/>
        </p:nvGrpSpPr>
        <p:grpSpPr>
          <a:xfrm>
            <a:off x="3787775" y="471488"/>
            <a:ext cx="928688" cy="1554162"/>
            <a:chOff x="3833413" y="761509"/>
            <a:chExt cx="928688" cy="1554389"/>
          </a:xfrm>
        </p:grpSpPr>
        <p:pic>
          <p:nvPicPr>
            <p:cNvPr id="854" name="Google Shape;854;p7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895979" y="1516000"/>
              <a:ext cx="803556" cy="799898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صورة ذات صلة" id="855" name="Google Shape;855;p7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56" name="Google Shape;856;p77"/>
          <p:cNvSpPr/>
          <p:nvPr/>
        </p:nvSpPr>
        <p:spPr>
          <a:xfrm>
            <a:off x="1338982" y="2385488"/>
            <a:ext cx="308610" cy="296545"/>
          </a:xfrm>
          <a:prstGeom prst="smileyFace">
            <a:avLst>
              <a:gd fmla="val 4653" name="adj"/>
            </a:avLst>
          </a:prstGeom>
          <a:noFill/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78"/>
          <p:cNvSpPr/>
          <p:nvPr/>
        </p:nvSpPr>
        <p:spPr>
          <a:xfrm>
            <a:off x="748085" y="772292"/>
            <a:ext cx="3583547" cy="80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استراتيجية البحث عن قرين</a:t>
            </a:r>
            <a:endParaRPr/>
          </a:p>
        </p:txBody>
      </p:sp>
      <p:sp>
        <p:nvSpPr>
          <p:cNvPr id="862" name="Google Shape;862;p78"/>
          <p:cNvSpPr/>
          <p:nvPr/>
        </p:nvSpPr>
        <p:spPr>
          <a:xfrm>
            <a:off x="4572000" y="3429000"/>
            <a:ext cx="1375983" cy="708659"/>
          </a:xfrm>
          <a:prstGeom prst="ellipse">
            <a:avLst/>
          </a:prstGeom>
          <a:solidFill>
            <a:srgbClr val="66CCFF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ثُوم</a:t>
            </a:r>
            <a:endParaRPr/>
          </a:p>
        </p:txBody>
      </p:sp>
      <p:sp>
        <p:nvSpPr>
          <p:cNvPr id="863" name="Google Shape;863;p78"/>
          <p:cNvSpPr/>
          <p:nvPr/>
        </p:nvSpPr>
        <p:spPr>
          <a:xfrm>
            <a:off x="2071246" y="2299767"/>
            <a:ext cx="1375983" cy="708659"/>
          </a:xfrm>
          <a:prstGeom prst="ellipse">
            <a:avLst/>
          </a:prstGeom>
          <a:solidFill>
            <a:srgbClr val="B6F0C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قَمَر</a:t>
            </a:r>
            <a:endParaRPr/>
          </a:p>
        </p:txBody>
      </p:sp>
      <p:sp>
        <p:nvSpPr>
          <p:cNvPr id="864" name="Google Shape;864;p78"/>
          <p:cNvSpPr/>
          <p:nvPr/>
        </p:nvSpPr>
        <p:spPr>
          <a:xfrm>
            <a:off x="6756045" y="4220931"/>
            <a:ext cx="1282122" cy="708659"/>
          </a:xfrm>
          <a:prstGeom prst="ellipse">
            <a:avLst/>
          </a:prstGeom>
          <a:solidFill>
            <a:srgbClr val="FBE4D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مَوْز</a:t>
            </a:r>
            <a:endParaRPr/>
          </a:p>
        </p:txBody>
      </p:sp>
      <p:sp>
        <p:nvSpPr>
          <p:cNvPr id="865" name="Google Shape;865;p78"/>
          <p:cNvSpPr/>
          <p:nvPr/>
        </p:nvSpPr>
        <p:spPr>
          <a:xfrm>
            <a:off x="2071246" y="3879418"/>
            <a:ext cx="1375984" cy="708659"/>
          </a:xfrm>
          <a:prstGeom prst="ellipse">
            <a:avLst/>
          </a:prstGeom>
          <a:solidFill>
            <a:schemeClr val="lt2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مَوْز</a:t>
            </a:r>
            <a:endParaRPr/>
          </a:p>
        </p:txBody>
      </p:sp>
      <p:sp>
        <p:nvSpPr>
          <p:cNvPr id="866" name="Google Shape;866;p78"/>
          <p:cNvSpPr txBox="1"/>
          <p:nvPr/>
        </p:nvSpPr>
        <p:spPr>
          <a:xfrm>
            <a:off x="926980" y="5747154"/>
            <a:ext cx="745172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طالبات يمسكن ببطاقات الكلمات  وتبدأ اللعبة بالبحث عن قرين </a:t>
            </a:r>
            <a:endParaRPr/>
          </a:p>
        </p:txBody>
      </p:sp>
      <p:sp>
        <p:nvSpPr>
          <p:cNvPr id="867" name="Google Shape;867;p78"/>
          <p:cNvSpPr/>
          <p:nvPr/>
        </p:nvSpPr>
        <p:spPr>
          <a:xfrm>
            <a:off x="179388" y="260350"/>
            <a:ext cx="8785225" cy="6337300"/>
          </a:xfrm>
          <a:prstGeom prst="rect">
            <a:avLst/>
          </a:prstGeom>
          <a:noFill/>
          <a:ln cap="flat" cmpd="tri" w="142875">
            <a:solidFill>
              <a:srgbClr val="FF00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8" name="Google Shape;868;p78"/>
          <p:cNvSpPr/>
          <p:nvPr/>
        </p:nvSpPr>
        <p:spPr>
          <a:xfrm>
            <a:off x="4455523" y="1755971"/>
            <a:ext cx="1482302" cy="708659"/>
          </a:xfrm>
          <a:prstGeom prst="ellipse">
            <a:avLst/>
          </a:prstGeom>
          <a:solidFill>
            <a:srgbClr val="FBE4D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قَمَر</a:t>
            </a:r>
            <a:endParaRPr/>
          </a:p>
        </p:txBody>
      </p:sp>
      <p:sp>
        <p:nvSpPr>
          <p:cNvPr id="869" name="Google Shape;869;p78"/>
          <p:cNvSpPr/>
          <p:nvPr/>
        </p:nvSpPr>
        <p:spPr>
          <a:xfrm>
            <a:off x="6703158" y="2544866"/>
            <a:ext cx="1387897" cy="708659"/>
          </a:xfrm>
          <a:prstGeom prst="ellipse">
            <a:avLst/>
          </a:prstGeom>
          <a:solidFill>
            <a:srgbClr val="B6F0C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ثُوم</a:t>
            </a:r>
            <a:endParaRPr/>
          </a:p>
        </p:txBody>
      </p:sp>
      <p:pic>
        <p:nvPicPr>
          <p:cNvPr id="870" name="Google Shape;870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3236" y="540726"/>
            <a:ext cx="2685617" cy="48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79"/>
          <p:cNvSpPr/>
          <p:nvPr/>
        </p:nvSpPr>
        <p:spPr>
          <a:xfrm>
            <a:off x="106233" y="971189"/>
            <a:ext cx="2125980" cy="1556766"/>
          </a:xfrm>
          <a:prstGeom prst="roundRect">
            <a:avLst>
              <a:gd fmla="val 16667" name="adj"/>
            </a:avLst>
          </a:prstGeom>
          <a:solidFill>
            <a:srgbClr val="33CC33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مُو</a:t>
            </a:r>
            <a:endParaRPr sz="28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6" name="Google Shape;876;p79"/>
          <p:cNvSpPr/>
          <p:nvPr/>
        </p:nvSpPr>
        <p:spPr>
          <a:xfrm>
            <a:off x="2377471" y="948690"/>
            <a:ext cx="2125980" cy="1556766"/>
          </a:xfrm>
          <a:prstGeom prst="roundRect">
            <a:avLst>
              <a:gd fmla="val 16667" name="adj"/>
            </a:avLst>
          </a:prstGeom>
          <a:solidFill>
            <a:srgbClr val="33CC33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6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مـِ</a:t>
            </a:r>
            <a:endParaRPr b="1" sz="6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7" name="Google Shape;877;p79"/>
          <p:cNvSpPr/>
          <p:nvPr/>
        </p:nvSpPr>
        <p:spPr>
          <a:xfrm>
            <a:off x="4640642" y="948690"/>
            <a:ext cx="2125980" cy="1556766"/>
          </a:xfrm>
          <a:prstGeom prst="roundRect">
            <a:avLst>
              <a:gd fmla="val 16667" name="adj"/>
            </a:avLst>
          </a:prstGeom>
          <a:solidFill>
            <a:srgbClr val="33CC33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مـُ</a:t>
            </a:r>
            <a:endParaRPr b="1" sz="13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8" name="Google Shape;878;p79"/>
          <p:cNvSpPr/>
          <p:nvPr/>
        </p:nvSpPr>
        <p:spPr>
          <a:xfrm>
            <a:off x="6945178" y="969127"/>
            <a:ext cx="2125980" cy="1556766"/>
          </a:xfrm>
          <a:prstGeom prst="roundRect">
            <a:avLst>
              <a:gd fmla="val 16667" name="adj"/>
            </a:avLst>
          </a:prstGeom>
          <a:solidFill>
            <a:srgbClr val="33CC33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6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مَـ</a:t>
            </a:r>
            <a:endParaRPr b="1" sz="6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9" name="Google Shape;879;p79"/>
          <p:cNvSpPr/>
          <p:nvPr/>
        </p:nvSpPr>
        <p:spPr>
          <a:xfrm>
            <a:off x="188987" y="2573920"/>
            <a:ext cx="2125980" cy="1556766"/>
          </a:xfrm>
          <a:prstGeom prst="roundRect">
            <a:avLst>
              <a:gd fmla="val 16667" name="adj"/>
            </a:avLst>
          </a:prstGeom>
          <a:solidFill>
            <a:srgbClr val="33CC33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6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مِ</a:t>
            </a:r>
            <a:endParaRPr b="1" sz="6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0" name="Google Shape;880;p79"/>
          <p:cNvSpPr/>
          <p:nvPr/>
        </p:nvSpPr>
        <p:spPr>
          <a:xfrm>
            <a:off x="2361866" y="2612240"/>
            <a:ext cx="2125980" cy="1556766"/>
          </a:xfrm>
          <a:prstGeom prst="roundRect">
            <a:avLst>
              <a:gd fmla="val 16667" name="adj"/>
            </a:avLst>
          </a:prstGeom>
          <a:solidFill>
            <a:srgbClr val="33CC33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6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مَ</a:t>
            </a:r>
            <a:endParaRPr b="1" sz="6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1" name="Google Shape;881;p79"/>
          <p:cNvSpPr/>
          <p:nvPr/>
        </p:nvSpPr>
        <p:spPr>
          <a:xfrm>
            <a:off x="4640639" y="2640330"/>
            <a:ext cx="2125980" cy="1556766"/>
          </a:xfrm>
          <a:prstGeom prst="roundRect">
            <a:avLst>
              <a:gd fmla="val 16667" name="adj"/>
            </a:avLst>
          </a:prstGeom>
          <a:solidFill>
            <a:srgbClr val="33CC33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6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مِي</a:t>
            </a:r>
            <a:endParaRPr b="1" sz="6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2" name="Google Shape;882;p79"/>
          <p:cNvSpPr/>
          <p:nvPr/>
        </p:nvSpPr>
        <p:spPr>
          <a:xfrm>
            <a:off x="6903782" y="2640330"/>
            <a:ext cx="2125980" cy="1556766"/>
          </a:xfrm>
          <a:prstGeom prst="roundRect">
            <a:avLst>
              <a:gd fmla="val 16667" name="adj"/>
            </a:avLst>
          </a:prstGeom>
          <a:solidFill>
            <a:srgbClr val="33CC33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مَا</a:t>
            </a:r>
            <a:endParaRPr b="1"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3" name="Google Shape;883;p79"/>
          <p:cNvSpPr/>
          <p:nvPr/>
        </p:nvSpPr>
        <p:spPr>
          <a:xfrm>
            <a:off x="154765" y="4331970"/>
            <a:ext cx="2125980" cy="1556766"/>
          </a:xfrm>
          <a:prstGeom prst="roundRect">
            <a:avLst>
              <a:gd fmla="val 16667" name="adj"/>
            </a:avLst>
          </a:prstGeom>
          <a:solidFill>
            <a:srgbClr val="33CC33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5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ـمُ</a:t>
            </a:r>
            <a:endParaRPr b="1" sz="5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4" name="Google Shape;884;p79"/>
          <p:cNvSpPr/>
          <p:nvPr/>
        </p:nvSpPr>
        <p:spPr>
          <a:xfrm>
            <a:off x="2377463" y="4331970"/>
            <a:ext cx="2125980" cy="1556766"/>
          </a:xfrm>
          <a:prstGeom prst="roundRect">
            <a:avLst>
              <a:gd fmla="val 16667" name="adj"/>
            </a:avLst>
          </a:prstGeom>
          <a:solidFill>
            <a:srgbClr val="33CC33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6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ـمَ</a:t>
            </a:r>
            <a:endParaRPr b="1" sz="6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5" name="Google Shape;885;p79"/>
          <p:cNvSpPr/>
          <p:nvPr/>
        </p:nvSpPr>
        <p:spPr>
          <a:xfrm>
            <a:off x="4706023" y="4311187"/>
            <a:ext cx="2125980" cy="1556766"/>
          </a:xfrm>
          <a:prstGeom prst="roundRect">
            <a:avLst>
              <a:gd fmla="val 16667" name="adj"/>
            </a:avLst>
          </a:prstGeom>
          <a:solidFill>
            <a:srgbClr val="33CC33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6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ـمـِ</a:t>
            </a:r>
            <a:endParaRPr b="1" sz="6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6" name="Google Shape;886;p79"/>
          <p:cNvSpPr/>
          <p:nvPr/>
        </p:nvSpPr>
        <p:spPr>
          <a:xfrm>
            <a:off x="6919126" y="4331970"/>
            <a:ext cx="2125980" cy="1556766"/>
          </a:xfrm>
          <a:prstGeom prst="roundRect">
            <a:avLst>
              <a:gd fmla="val 16667" name="adj"/>
            </a:avLst>
          </a:prstGeom>
          <a:solidFill>
            <a:srgbClr val="33CC33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6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ـمـُ</a:t>
            </a:r>
            <a:endParaRPr b="1" sz="6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7" name="Google Shape;887;p79"/>
          <p:cNvSpPr/>
          <p:nvPr/>
        </p:nvSpPr>
        <p:spPr>
          <a:xfrm>
            <a:off x="152217" y="4377265"/>
            <a:ext cx="2125980" cy="1556766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002060"/>
              </a:gs>
              <a:gs pos="20000">
                <a:srgbClr val="002060"/>
              </a:gs>
              <a:gs pos="75000">
                <a:srgbClr val="2C4E8C"/>
              </a:gs>
              <a:gs pos="93000">
                <a:srgbClr val="002060"/>
              </a:gs>
              <a:gs pos="100000">
                <a:srgbClr val="002060"/>
              </a:gs>
            </a:gsLst>
            <a:lin ang="2700000" scaled="0"/>
          </a:gra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49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b="1" sz="49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8" name="Google Shape;888;p79"/>
          <p:cNvSpPr/>
          <p:nvPr/>
        </p:nvSpPr>
        <p:spPr>
          <a:xfrm>
            <a:off x="2354051" y="2584151"/>
            <a:ext cx="2125980" cy="1556766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002060"/>
              </a:gs>
              <a:gs pos="20000">
                <a:srgbClr val="002060"/>
              </a:gs>
              <a:gs pos="75000">
                <a:srgbClr val="2C4E8C"/>
              </a:gs>
              <a:gs pos="93000">
                <a:srgbClr val="002060"/>
              </a:gs>
              <a:gs pos="100000">
                <a:srgbClr val="002060"/>
              </a:gs>
            </a:gsLst>
            <a:lin ang="2700000" scaled="0"/>
          </a:gra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49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b="1" sz="49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9" name="Google Shape;889;p79"/>
          <p:cNvSpPr/>
          <p:nvPr/>
        </p:nvSpPr>
        <p:spPr>
          <a:xfrm>
            <a:off x="4632824" y="2681495"/>
            <a:ext cx="2125980" cy="1556766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002060"/>
              </a:gs>
              <a:gs pos="20000">
                <a:srgbClr val="002060"/>
              </a:gs>
              <a:gs pos="75000">
                <a:srgbClr val="2C4E8C"/>
              </a:gs>
              <a:gs pos="93000">
                <a:srgbClr val="002060"/>
              </a:gs>
              <a:gs pos="100000">
                <a:srgbClr val="002060"/>
              </a:gs>
            </a:gsLst>
            <a:lin ang="2700000" scaled="0"/>
          </a:gra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49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b="1" sz="49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0" name="Google Shape;890;p79"/>
          <p:cNvSpPr/>
          <p:nvPr/>
        </p:nvSpPr>
        <p:spPr>
          <a:xfrm>
            <a:off x="6945178" y="2644233"/>
            <a:ext cx="2125980" cy="1556766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002060"/>
              </a:gs>
              <a:gs pos="20000">
                <a:srgbClr val="002060"/>
              </a:gs>
              <a:gs pos="75000">
                <a:srgbClr val="2C4E8C"/>
              </a:gs>
              <a:gs pos="93000">
                <a:srgbClr val="002060"/>
              </a:gs>
              <a:gs pos="100000">
                <a:srgbClr val="002060"/>
              </a:gs>
            </a:gsLst>
            <a:lin ang="2700000" scaled="0"/>
          </a:gra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49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b="1" sz="49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1" name="Google Shape;891;p79"/>
          <p:cNvSpPr/>
          <p:nvPr/>
        </p:nvSpPr>
        <p:spPr>
          <a:xfrm>
            <a:off x="167305" y="2606650"/>
            <a:ext cx="2125980" cy="1556766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002060"/>
              </a:gs>
              <a:gs pos="20000">
                <a:srgbClr val="002060"/>
              </a:gs>
              <a:gs pos="75000">
                <a:srgbClr val="2C4E8C"/>
              </a:gs>
              <a:gs pos="93000">
                <a:srgbClr val="002060"/>
              </a:gs>
              <a:gs pos="100000">
                <a:srgbClr val="002060"/>
              </a:gs>
            </a:gsLst>
            <a:lin ang="2700000" scaled="0"/>
          </a:gra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49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b="1" sz="49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2" name="Google Shape;892;p79"/>
          <p:cNvSpPr/>
          <p:nvPr/>
        </p:nvSpPr>
        <p:spPr>
          <a:xfrm>
            <a:off x="2391591" y="4373988"/>
            <a:ext cx="2125980" cy="1556766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002060"/>
              </a:gs>
              <a:gs pos="20000">
                <a:srgbClr val="002060"/>
              </a:gs>
              <a:gs pos="75000">
                <a:srgbClr val="2C4E8C"/>
              </a:gs>
              <a:gs pos="93000">
                <a:srgbClr val="002060"/>
              </a:gs>
              <a:gs pos="100000">
                <a:srgbClr val="002060"/>
              </a:gs>
            </a:gsLst>
            <a:lin ang="2700000" scaled="0"/>
          </a:gra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49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b="1" sz="49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79"/>
          <p:cNvSpPr/>
          <p:nvPr/>
        </p:nvSpPr>
        <p:spPr>
          <a:xfrm>
            <a:off x="4661148" y="4304733"/>
            <a:ext cx="2125980" cy="1556766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002060"/>
              </a:gs>
              <a:gs pos="20000">
                <a:srgbClr val="002060"/>
              </a:gs>
              <a:gs pos="75000">
                <a:srgbClr val="2C4E8C"/>
              </a:gs>
              <a:gs pos="93000">
                <a:srgbClr val="002060"/>
              </a:gs>
              <a:gs pos="100000">
                <a:srgbClr val="002060"/>
              </a:gs>
            </a:gsLst>
            <a:lin ang="2700000" scaled="0"/>
          </a:gra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49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b="1" sz="49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4" name="Google Shape;894;p79"/>
          <p:cNvSpPr/>
          <p:nvPr/>
        </p:nvSpPr>
        <p:spPr>
          <a:xfrm>
            <a:off x="6916578" y="4331970"/>
            <a:ext cx="2125980" cy="1556766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002060"/>
              </a:gs>
              <a:gs pos="20000">
                <a:srgbClr val="002060"/>
              </a:gs>
              <a:gs pos="75000">
                <a:srgbClr val="2C4E8C"/>
              </a:gs>
              <a:gs pos="93000">
                <a:srgbClr val="002060"/>
              </a:gs>
              <a:gs pos="100000">
                <a:srgbClr val="002060"/>
              </a:gs>
            </a:gsLst>
            <a:lin ang="2700000" scaled="0"/>
          </a:gra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49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b="1" sz="49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5" name="Google Shape;895;p79"/>
          <p:cNvSpPr/>
          <p:nvPr/>
        </p:nvSpPr>
        <p:spPr>
          <a:xfrm>
            <a:off x="106233" y="951967"/>
            <a:ext cx="2125980" cy="1556766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002060"/>
              </a:gs>
              <a:gs pos="20000">
                <a:srgbClr val="002060"/>
              </a:gs>
              <a:gs pos="75000">
                <a:srgbClr val="2C4E8C"/>
              </a:gs>
              <a:gs pos="93000">
                <a:srgbClr val="002060"/>
              </a:gs>
              <a:gs pos="100000">
                <a:srgbClr val="002060"/>
              </a:gs>
            </a:gsLst>
            <a:lin ang="2700000" scaled="0"/>
          </a:gra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49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b="1" sz="49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6" name="Google Shape;896;p79"/>
          <p:cNvSpPr/>
          <p:nvPr/>
        </p:nvSpPr>
        <p:spPr>
          <a:xfrm>
            <a:off x="2383840" y="913294"/>
            <a:ext cx="2125980" cy="1556766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002060"/>
              </a:gs>
              <a:gs pos="20000">
                <a:srgbClr val="002060"/>
              </a:gs>
              <a:gs pos="75000">
                <a:srgbClr val="2C4E8C"/>
              </a:gs>
              <a:gs pos="93000">
                <a:srgbClr val="002060"/>
              </a:gs>
              <a:gs pos="100000">
                <a:srgbClr val="002060"/>
              </a:gs>
            </a:gsLst>
            <a:lin ang="2700000" scaled="0"/>
          </a:gra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49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1" sz="49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7" name="Google Shape;897;p79"/>
          <p:cNvSpPr/>
          <p:nvPr/>
        </p:nvSpPr>
        <p:spPr>
          <a:xfrm>
            <a:off x="4664509" y="948690"/>
            <a:ext cx="2125980" cy="1556766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002060"/>
              </a:gs>
              <a:gs pos="20000">
                <a:srgbClr val="002060"/>
              </a:gs>
              <a:gs pos="75000">
                <a:srgbClr val="2C4E8C"/>
              </a:gs>
              <a:gs pos="93000">
                <a:srgbClr val="002060"/>
              </a:gs>
              <a:gs pos="100000">
                <a:srgbClr val="002060"/>
              </a:gs>
            </a:gsLst>
            <a:lin ang="2700000" scaled="0"/>
          </a:gra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49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1" sz="49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8" name="Google Shape;898;p79"/>
          <p:cNvSpPr/>
          <p:nvPr/>
        </p:nvSpPr>
        <p:spPr>
          <a:xfrm>
            <a:off x="6945178" y="965224"/>
            <a:ext cx="2125980" cy="1556766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002060"/>
              </a:gs>
              <a:gs pos="20000">
                <a:srgbClr val="002060"/>
              </a:gs>
              <a:gs pos="75000">
                <a:srgbClr val="2C4E8C"/>
              </a:gs>
              <a:gs pos="93000">
                <a:srgbClr val="002060"/>
              </a:gs>
              <a:gs pos="100000">
                <a:srgbClr val="002060"/>
              </a:gs>
            </a:gsLst>
            <a:lin ang="2700000" scaled="0"/>
          </a:gra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49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1" sz="49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9" name="Google Shape;899;p79"/>
          <p:cNvSpPr txBox="1"/>
          <p:nvPr/>
        </p:nvSpPr>
        <p:spPr>
          <a:xfrm>
            <a:off x="240223" y="190083"/>
            <a:ext cx="6428716" cy="52322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استراتيجية التعلم باللعب – البطاقات التعليمية التفاعلية </a:t>
            </a:r>
            <a:endParaRPr/>
          </a:p>
        </p:txBody>
      </p:sp>
      <p:sp>
        <p:nvSpPr>
          <p:cNvPr id="900" name="Google Shape;900;p79"/>
          <p:cNvSpPr/>
          <p:nvPr/>
        </p:nvSpPr>
        <p:spPr>
          <a:xfrm>
            <a:off x="791580" y="5967431"/>
            <a:ext cx="7560840" cy="82065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تختار الطالبة رقم وتقرأ الحرف بأصواته ومواضعه خلف الرقم ثم الاملاء </a:t>
            </a:r>
            <a:endParaRPr/>
          </a:p>
        </p:txBody>
      </p:sp>
      <p:pic>
        <p:nvPicPr>
          <p:cNvPr id="901" name="Google Shape;901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02183" y="158248"/>
            <a:ext cx="1628775" cy="50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8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"/>
          <p:cNvSpPr txBox="1"/>
          <p:nvPr>
            <p:ph idx="1" type="body"/>
          </p:nvPr>
        </p:nvSpPr>
        <p:spPr>
          <a:xfrm>
            <a:off x="6884988" y="2490105"/>
            <a:ext cx="1700212" cy="2343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28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607"/>
              <a:buFont typeface="Arial"/>
              <a:buNone/>
            </a:pPr>
            <a:r>
              <a:rPr b="1" lang="ar-SA" sz="2607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أستمع</a:t>
            </a:r>
            <a:endParaRPr/>
          </a:p>
          <a:p>
            <a:pPr indent="0" lvl="0" marL="0" rtl="1" algn="r">
              <a:lnSpc>
                <a:spcPct val="28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2607"/>
              <a:buFont typeface="Arial"/>
              <a:buNone/>
            </a:pPr>
            <a:r>
              <a:rPr b="1" lang="ar-SA" sz="2607">
                <a:solidFill>
                  <a:srgbClr val="00B050"/>
                </a:solidFill>
              </a:rPr>
              <a:t>أتحدث </a:t>
            </a:r>
            <a:endParaRPr/>
          </a:p>
        </p:txBody>
      </p:sp>
      <p:sp>
        <p:nvSpPr>
          <p:cNvPr id="156" name="Google Shape;156;p8"/>
          <p:cNvSpPr txBox="1"/>
          <p:nvPr/>
        </p:nvSpPr>
        <p:spPr>
          <a:xfrm>
            <a:off x="2627998" y="756839"/>
            <a:ext cx="3596590" cy="604048"/>
          </a:xfrm>
          <a:prstGeom prst="rect">
            <a:avLst/>
          </a:prstGeom>
          <a:noFill/>
          <a:ln>
            <a:noFill/>
          </a:ln>
        </p:spPr>
        <p:txBody>
          <a:bodyPr anchorCtr="0" anchor="t" bIns="29025" lIns="58050" spcFirstLastPara="1" rIns="58050" wrap="square" tIns="29025">
            <a:noAutofit/>
          </a:bodyPr>
          <a:lstStyle/>
          <a:p>
            <a:pPr indent="0" lvl="0" marL="0" marR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64"/>
              <a:buFont typeface="Arial"/>
              <a:buNone/>
            </a:pPr>
            <a:r>
              <a:rPr b="1" i="0" lang="ar-SA" sz="4064" u="none" cap="none" strike="noStrike">
                <a:solidFill>
                  <a:schemeClr val="dk1"/>
                </a:solidFill>
                <a:latin typeface="Traditional Arabic"/>
                <a:ea typeface="Traditional Arabic"/>
                <a:cs typeface="Traditional Arabic"/>
                <a:sym typeface="Traditional Arabic"/>
              </a:rPr>
              <a:t>مهارات اللغة العربية </a:t>
            </a:r>
            <a:endParaRPr/>
          </a:p>
        </p:txBody>
      </p:sp>
      <p:sp>
        <p:nvSpPr>
          <p:cNvPr id="157" name="Google Shape;157;p8"/>
          <p:cNvSpPr txBox="1"/>
          <p:nvPr/>
        </p:nvSpPr>
        <p:spPr>
          <a:xfrm>
            <a:off x="2506663" y="1598825"/>
            <a:ext cx="1331913" cy="2033588"/>
          </a:xfrm>
          <a:prstGeom prst="rect">
            <a:avLst/>
          </a:prstGeom>
          <a:noFill/>
          <a:ln>
            <a:noFill/>
          </a:ln>
        </p:spPr>
        <p:txBody>
          <a:bodyPr anchorCtr="0" anchor="t" bIns="29025" lIns="58050" spcFirstLastPara="1" rIns="58050" wrap="square" tIns="29025">
            <a:noAutofit/>
          </a:bodyPr>
          <a:lstStyle/>
          <a:p>
            <a:pPr indent="0" lvl="0" marL="0" marR="0" rtl="1" algn="r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725"/>
              <a:buFont typeface="Arial"/>
              <a:buNone/>
            </a:pPr>
            <a:r>
              <a:rPr b="1" i="0" lang="ar-SA" sz="3725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أقرأ</a:t>
            </a:r>
            <a:endParaRPr/>
          </a:p>
          <a:p>
            <a:pPr indent="0" lvl="0" marL="0" marR="0" rtl="1" algn="r">
              <a:lnSpc>
                <a:spcPct val="300000"/>
              </a:lnSpc>
              <a:spcBef>
                <a:spcPts val="847"/>
              </a:spcBef>
              <a:spcAft>
                <a:spcPts val="0"/>
              </a:spcAft>
              <a:buClr>
                <a:srgbClr val="00B050"/>
              </a:buClr>
              <a:buSzPts val="3725"/>
              <a:buFont typeface="Arial"/>
              <a:buNone/>
            </a:pPr>
            <a:r>
              <a:rPr b="1" i="0" lang="ar-SA" sz="3725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أكتب</a:t>
            </a:r>
            <a:endParaRPr/>
          </a:p>
        </p:txBody>
      </p:sp>
      <p:pic>
        <p:nvPicPr>
          <p:cNvPr id="158" name="Google Shape;15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5041" y="4303557"/>
            <a:ext cx="984250" cy="998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9814" y="2188419"/>
            <a:ext cx="1411287" cy="111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05426" y="2348840"/>
            <a:ext cx="1444625" cy="105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8"/>
          <p:cNvPicPr preferRelativeResize="0"/>
          <p:nvPr/>
        </p:nvPicPr>
        <p:blipFill rotWithShape="1">
          <a:blip r:embed="rId6">
            <a:alphaModFix/>
          </a:blip>
          <a:srcRect b="0" l="14761" r="12958" t="0"/>
          <a:stretch/>
        </p:blipFill>
        <p:spPr>
          <a:xfrm>
            <a:off x="5346343" y="4312555"/>
            <a:ext cx="1416050" cy="104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39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39"/>
                                        <p:tgtEl>
                                          <p:spTgt spid="1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39"/>
                                        <p:tgtEl>
                                          <p:spTgt spid="1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39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39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39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39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80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4800"/>
              <a:buFont typeface="Calibri"/>
              <a:buNone/>
            </a:pPr>
            <a:r>
              <a:rPr b="1" lang="ar-SA" sz="4800">
                <a:solidFill>
                  <a:srgbClr val="C55A11"/>
                </a:solidFill>
              </a:rPr>
              <a:t>إثرائي</a:t>
            </a:r>
            <a:endParaRPr/>
          </a:p>
        </p:txBody>
      </p:sp>
      <p:pic>
        <p:nvPicPr>
          <p:cNvPr id="907" name="Google Shape;907;p8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2945" y="1690689"/>
            <a:ext cx="7038109" cy="4308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8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13" name="Google Shape;913;p81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نتيجة بحث الصور عن ‪tress‬‏" id="914" name="Google Shape;914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81"/>
          <p:cNvSpPr/>
          <p:nvPr/>
        </p:nvSpPr>
        <p:spPr>
          <a:xfrm>
            <a:off x="401638" y="2055815"/>
            <a:ext cx="8280400" cy="3322635"/>
          </a:xfrm>
          <a:prstGeom prst="rect">
            <a:avLst/>
          </a:prstGeom>
          <a:solidFill>
            <a:schemeClr val="lt1">
              <a:alpha val="6784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7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اللهم لك الحمد  كما ينبغي لجلال وجهك وعظيم سلطانك ،،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82"/>
          <p:cNvSpPr/>
          <p:nvPr/>
        </p:nvSpPr>
        <p:spPr>
          <a:xfrm>
            <a:off x="1115616" y="1628800"/>
            <a:ext cx="6912768" cy="38011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        إعداد المعلمتين :  منى القحطاني</a:t>
            </a:r>
            <a:endParaRPr sz="28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حصة القرني     </a:t>
            </a:r>
            <a:endParaRPr sz="28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أسأل الله التوفيق والسداد لنا ولكم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ملاحظة : أوراق العمل تطبع من نفس عرض البور بوينت</a:t>
            </a:r>
            <a:endParaRPr/>
          </a:p>
        </p:txBody>
      </p:sp>
      <p:sp>
        <p:nvSpPr>
          <p:cNvPr id="921" name="Google Shape;921;p82"/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cap="flat" cmpd="thickThin" w="1270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p82"/>
          <p:cNvSpPr/>
          <p:nvPr/>
        </p:nvSpPr>
        <p:spPr>
          <a:xfrm>
            <a:off x="3389107" y="966625"/>
            <a:ext cx="27270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-SA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من الأمانة في النقل ذكر المصدر </a:t>
            </a:r>
            <a:endParaRPr/>
          </a:p>
        </p:txBody>
      </p:sp>
      <p:sp>
        <p:nvSpPr>
          <p:cNvPr id="923" name="Google Shape;923;p82"/>
          <p:cNvSpPr txBox="1"/>
          <p:nvPr/>
        </p:nvSpPr>
        <p:spPr>
          <a:xfrm>
            <a:off x="626603" y="597293"/>
            <a:ext cx="231529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https://t.me/Hg2009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4" name="Google Shape;924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34906" y="444639"/>
            <a:ext cx="868941" cy="751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نتيجة بحث الصور عن فواصل ورود متحركة لتزيين المواضيع" id="166" name="Google Shape;16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71385" y="4729243"/>
            <a:ext cx="4429125" cy="18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32425" y="539750"/>
            <a:ext cx="2697163" cy="915988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9"/>
          <p:cNvSpPr txBox="1"/>
          <p:nvPr/>
        </p:nvSpPr>
        <p:spPr>
          <a:xfrm>
            <a:off x="1035509" y="1705217"/>
            <a:ext cx="5478026" cy="3040769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28600" marR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SA" sz="2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-أن تسمي التلميذة الحرف باسمه الهجائي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marR="0" rtl="1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i="0" lang="ar-SA" sz="2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أن تلون التلميذة الحرف باللون المناسب</a:t>
            </a:r>
            <a:endParaRPr/>
          </a:p>
          <a:p>
            <a:pPr indent="0" lvl="0" marL="228600" marR="0" rtl="1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i="0" lang="ar-SA" sz="2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أن تتحدث التلميذة عن مضمون الصور</a:t>
            </a:r>
            <a:endParaRPr/>
          </a:p>
          <a:p>
            <a:pPr indent="0" lvl="0" marL="228600" marR="0" rtl="1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i="0" lang="ar-SA" sz="2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أن تستمع التلميذة للنص من الرابط الرقمي</a:t>
            </a:r>
            <a:endParaRPr/>
          </a:p>
          <a:p>
            <a:pPr indent="0" lvl="0" marL="228600" marR="0" rtl="1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i="0" lang="ar-SA" sz="2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أن تجيب التلميذة على أسئلة تتعلق بالنص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نسق Office">
  <a:themeElements>
    <a:clrScheme name="نسق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نسق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2018-09-28T19:04:29Z</dcterms:created>
  <dc:creator>***</dc:creator>
</cp:coreProperties>
</file>