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44" r:id="rId3"/>
    <p:sldId id="257" r:id="rId4"/>
    <p:sldId id="258" r:id="rId5"/>
    <p:sldId id="259" r:id="rId6"/>
    <p:sldId id="260" r:id="rId7"/>
    <p:sldId id="261" r:id="rId8"/>
    <p:sldId id="262" r:id="rId9"/>
    <p:sldId id="348" r:id="rId10"/>
    <p:sldId id="349" r:id="rId11"/>
    <p:sldId id="345" r:id="rId12"/>
    <p:sldId id="264" r:id="rId13"/>
    <p:sldId id="297" r:id="rId14"/>
    <p:sldId id="265" r:id="rId15"/>
    <p:sldId id="298" r:id="rId16"/>
    <p:sldId id="266" r:id="rId17"/>
    <p:sldId id="299" r:id="rId18"/>
    <p:sldId id="267" r:id="rId19"/>
    <p:sldId id="300" r:id="rId20"/>
    <p:sldId id="268" r:id="rId21"/>
    <p:sldId id="269" r:id="rId22"/>
    <p:sldId id="301" r:id="rId23"/>
    <p:sldId id="270" r:id="rId24"/>
    <p:sldId id="302" r:id="rId25"/>
    <p:sldId id="350" r:id="rId26"/>
    <p:sldId id="271" r:id="rId27"/>
    <p:sldId id="272" r:id="rId28"/>
    <p:sldId id="273" r:id="rId29"/>
    <p:sldId id="274" r:id="rId30"/>
    <p:sldId id="275" r:id="rId31"/>
    <p:sldId id="276" r:id="rId32"/>
    <p:sldId id="303" r:id="rId33"/>
    <p:sldId id="346" r:id="rId34"/>
    <p:sldId id="277" r:id="rId35"/>
    <p:sldId id="304" r:id="rId36"/>
    <p:sldId id="278" r:id="rId37"/>
    <p:sldId id="279" r:id="rId38"/>
    <p:sldId id="280" r:id="rId39"/>
    <p:sldId id="312" r:id="rId40"/>
    <p:sldId id="313" r:id="rId41"/>
    <p:sldId id="281" r:id="rId42"/>
    <p:sldId id="282" r:id="rId43"/>
    <p:sldId id="314" r:id="rId44"/>
    <p:sldId id="315" r:id="rId45"/>
    <p:sldId id="347" r:id="rId46"/>
    <p:sldId id="283" r:id="rId47"/>
    <p:sldId id="284" r:id="rId48"/>
    <p:sldId id="285" r:id="rId49"/>
    <p:sldId id="286" r:id="rId50"/>
    <p:sldId id="287" r:id="rId51"/>
    <p:sldId id="316" r:id="rId52"/>
    <p:sldId id="288" r:id="rId53"/>
    <p:sldId id="289" r:id="rId54"/>
    <p:sldId id="317" r:id="rId55"/>
    <p:sldId id="290" r:id="rId56"/>
    <p:sldId id="291" r:id="rId57"/>
    <p:sldId id="292" r:id="rId58"/>
    <p:sldId id="293" r:id="rId59"/>
    <p:sldId id="294" r:id="rId60"/>
    <p:sldId id="295" r:id="rId61"/>
    <p:sldId id="305" r:id="rId62"/>
    <p:sldId id="306" r:id="rId63"/>
    <p:sldId id="310" r:id="rId64"/>
    <p:sldId id="307" r:id="rId65"/>
    <p:sldId id="308" r:id="rId66"/>
    <p:sldId id="351" r:id="rId67"/>
    <p:sldId id="352" r:id="rId68"/>
    <p:sldId id="353" r:id="rId69"/>
    <p:sldId id="333" r:id="rId70"/>
    <p:sldId id="341" r:id="rId71"/>
    <p:sldId id="334" r:id="rId72"/>
    <p:sldId id="342" r:id="rId73"/>
    <p:sldId id="335" r:id="rId74"/>
    <p:sldId id="343" r:id="rId75"/>
    <p:sldId id="339" r:id="rId7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298305-8248-4CE9-8CB3-DCFBF6803FB3}"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8A81A0-5B5E-47F1-9131-C445ADF3626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98305-8248-4CE9-8CB3-DCFBF6803FB3}"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8A81A0-5B5E-47F1-9131-C445ADF362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98305-8248-4CE9-8CB3-DCFBF6803FB3}"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8A81A0-5B5E-47F1-9131-C445ADF3626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98305-8248-4CE9-8CB3-DCFBF6803FB3}"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8A81A0-5B5E-47F1-9131-C445ADF362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298305-8248-4CE9-8CB3-DCFBF6803FB3}"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8A81A0-5B5E-47F1-9131-C445ADF3626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298305-8248-4CE9-8CB3-DCFBF6803FB3}" type="datetimeFigureOut">
              <a:rPr lang="en-US" smtClean="0"/>
              <a:pPr/>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8A81A0-5B5E-47F1-9131-C445ADF3626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298305-8248-4CE9-8CB3-DCFBF6803FB3}" type="datetimeFigureOut">
              <a:rPr lang="en-US" smtClean="0"/>
              <a:pPr/>
              <a:t>1/27/2020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8A81A0-5B5E-47F1-9131-C445ADF3626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298305-8248-4CE9-8CB3-DCFBF6803FB3}" type="datetimeFigureOut">
              <a:rPr lang="en-US" smtClean="0"/>
              <a:pPr/>
              <a:t>1/27/2020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8A81A0-5B5E-47F1-9131-C445ADF3626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298305-8248-4CE9-8CB3-DCFBF6803FB3}" type="datetimeFigureOut">
              <a:rPr lang="en-US" smtClean="0"/>
              <a:pPr/>
              <a:t>1/27/2020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8A81A0-5B5E-47F1-9131-C445ADF362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298305-8248-4CE9-8CB3-DCFBF6803FB3}" type="datetimeFigureOut">
              <a:rPr lang="en-US" smtClean="0"/>
              <a:pPr/>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8A81A0-5B5E-47F1-9131-C445ADF3626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298305-8248-4CE9-8CB3-DCFBF6803FB3}" type="datetimeFigureOut">
              <a:rPr lang="en-US" smtClean="0"/>
              <a:pPr/>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8A81A0-5B5E-47F1-9131-C445ADF3626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298305-8248-4CE9-8CB3-DCFBF6803FB3}" type="datetimeFigureOut">
              <a:rPr lang="en-US" smtClean="0"/>
              <a:pPr/>
              <a:t>1/27/2020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8A81A0-5B5E-47F1-9131-C445ADF3626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AE" b="1" dirty="0" smtClean="0">
                <a:solidFill>
                  <a:srgbClr val="7030A0"/>
                </a:solidFill>
              </a:rPr>
              <a:t>مبادئ التامين و</a:t>
            </a:r>
            <a:r>
              <a:rPr lang="ar-SA" b="1" dirty="0" smtClean="0">
                <a:solidFill>
                  <a:srgbClr val="7030A0"/>
                </a:solidFill>
              </a:rPr>
              <a:t>إدارة المخاطر المالية</a:t>
            </a:r>
            <a:br>
              <a:rPr lang="ar-SA" b="1" dirty="0" smtClean="0">
                <a:solidFill>
                  <a:srgbClr val="7030A0"/>
                </a:solidFill>
              </a:rPr>
            </a:br>
            <a:r>
              <a:rPr lang="ar-SA" b="1" dirty="0" smtClean="0">
                <a:solidFill>
                  <a:srgbClr val="7030A0"/>
                </a:solidFill>
              </a:rPr>
              <a:t>(2-3)</a:t>
            </a:r>
            <a:endParaRPr lang="en-US" b="1" dirty="0">
              <a:solidFill>
                <a:srgbClr val="7030A0"/>
              </a:solidFill>
            </a:endParaRPr>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r"/>
            <a:r>
              <a:rPr lang="ar-SA" b="1" u="sng" dirty="0" smtClean="0">
                <a:solidFill>
                  <a:srgbClr val="7030A0"/>
                </a:solidFill>
              </a:rPr>
              <a:t>خصائص </a:t>
            </a:r>
            <a:r>
              <a:rPr lang="ar-SA" b="1" u="sng" dirty="0" smtClean="0">
                <a:solidFill>
                  <a:srgbClr val="7030A0"/>
                </a:solidFill>
              </a:rPr>
              <a:t>الخطر </a:t>
            </a:r>
            <a:r>
              <a:rPr lang="ar-SA" b="1" u="sng" dirty="0" smtClean="0">
                <a:solidFill>
                  <a:srgbClr val="7030A0"/>
                </a:solidFill>
              </a:rPr>
              <a:t>المالي</a:t>
            </a:r>
            <a:r>
              <a:rPr lang="ar-AE" b="1" u="sng" dirty="0" smtClean="0">
                <a:solidFill>
                  <a:srgbClr val="7030A0"/>
                </a:solidFill>
              </a:rPr>
              <a:t>:</a:t>
            </a:r>
            <a:endParaRPr lang="ar-SA" b="1" u="sng" dirty="0" smtClean="0">
              <a:solidFill>
                <a:srgbClr val="7030A0"/>
              </a:solidFill>
            </a:endParaRPr>
          </a:p>
          <a:p>
            <a:pPr algn="r"/>
            <a:r>
              <a:rPr lang="ar-SA" b="1" dirty="0" smtClean="0"/>
              <a:t>يمكن قياس الخطر المالي كميا، ويرتبط بالحالة التي يتصف بها المتغير المالي موضع </a:t>
            </a:r>
            <a:r>
              <a:rPr lang="ar-SA" b="1" dirty="0" smtClean="0"/>
              <a:t>الاهتمام</a:t>
            </a:r>
            <a:r>
              <a:rPr lang="ar-AE" b="1" dirty="0" smtClean="0"/>
              <a:t> </a:t>
            </a:r>
            <a:r>
              <a:rPr lang="ar-SA" b="1" dirty="0" smtClean="0"/>
              <a:t>ويتميز </a:t>
            </a:r>
            <a:r>
              <a:rPr lang="ar-SA" b="1" dirty="0" smtClean="0"/>
              <a:t>الخطر المالي بخاصيتين، هما </a:t>
            </a:r>
            <a:r>
              <a:rPr lang="ar-SA" b="1" dirty="0" smtClean="0"/>
              <a:t>:</a:t>
            </a:r>
            <a:endParaRPr lang="ar-SA" b="1" dirty="0" smtClean="0"/>
          </a:p>
          <a:p>
            <a:pPr algn="r"/>
            <a:r>
              <a:rPr lang="ar-SA" b="1" dirty="0" smtClean="0"/>
              <a:t>- أن قيمته في المستقبل غير معلومة على وجه </a:t>
            </a:r>
            <a:r>
              <a:rPr lang="ar-SA" b="1" dirty="0" smtClean="0"/>
              <a:t>اليقين</a:t>
            </a:r>
            <a:endParaRPr lang="ar-SA" b="1" dirty="0" smtClean="0"/>
          </a:p>
          <a:p>
            <a:pPr algn="r"/>
            <a:r>
              <a:rPr lang="ar-SA" b="1" dirty="0" smtClean="0"/>
              <a:t>- أن قيمته في المستقبل تنطوي على إحدى النتائج المحتملة التالية:</a:t>
            </a:r>
          </a:p>
          <a:p>
            <a:pPr algn="r"/>
            <a:r>
              <a:rPr lang="ar-AE" b="1" dirty="0" smtClean="0"/>
              <a:t>1- </a:t>
            </a:r>
            <a:r>
              <a:rPr lang="ar-SA" b="1" dirty="0" smtClean="0"/>
              <a:t>نتيجة </a:t>
            </a:r>
            <a:r>
              <a:rPr lang="ar-SA" b="1" dirty="0" smtClean="0"/>
              <a:t>موجبة: حينما تكون قيمته التي تحققت فعلا أفضل من القيمة المتوقعة أو المرغوبة.</a:t>
            </a:r>
          </a:p>
          <a:p>
            <a:pPr algn="r"/>
            <a:r>
              <a:rPr lang="ar-AE" b="1" dirty="0" smtClean="0"/>
              <a:t>2- </a:t>
            </a:r>
            <a:r>
              <a:rPr lang="ar-SA" b="1" dirty="0" smtClean="0"/>
              <a:t>نتيجة </a:t>
            </a:r>
            <a:r>
              <a:rPr lang="ar-SA" b="1" dirty="0" smtClean="0"/>
              <a:t>محايدة: حينما تكون القيمة الفعلية مساوية للقيمة المتوقعة أو المرغوبة.</a:t>
            </a:r>
          </a:p>
          <a:p>
            <a:pPr algn="r"/>
            <a:r>
              <a:rPr lang="ar-AE" b="1" dirty="0" smtClean="0"/>
              <a:t>3- </a:t>
            </a:r>
            <a:r>
              <a:rPr lang="ar-SA" b="1" dirty="0" smtClean="0"/>
              <a:t>نتيجة </a:t>
            </a:r>
            <a:r>
              <a:rPr lang="ar-SA" b="1" dirty="0" smtClean="0"/>
              <a:t>سالبة: حينما تكون القيمة الفعلية أسوأ من القيمة المتوقعة أو المرغوبة</a:t>
            </a:r>
            <a:endParaRPr 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solidFill>
                  <a:srgbClr val="C00000"/>
                </a:solidFill>
              </a:rPr>
              <a:t>متوقع بنهاية هذه الوحدة ان تجيب عن الاسئلة التالية:</a:t>
            </a:r>
            <a:endParaRPr lang="en-US" sz="3600" dirty="0"/>
          </a:p>
        </p:txBody>
      </p:sp>
      <p:sp>
        <p:nvSpPr>
          <p:cNvPr id="3" name="Content Placeholder 2"/>
          <p:cNvSpPr>
            <a:spLocks noGrp="1"/>
          </p:cNvSpPr>
          <p:nvPr>
            <p:ph idx="1"/>
          </p:nvPr>
        </p:nvSpPr>
        <p:spPr/>
        <p:txBody>
          <a:bodyPr/>
          <a:lstStyle/>
          <a:p>
            <a:pPr algn="r">
              <a:buNone/>
            </a:pPr>
            <a:r>
              <a:rPr lang="ar-SA" b="1" dirty="0" smtClean="0">
                <a:solidFill>
                  <a:srgbClr val="7030A0"/>
                </a:solidFill>
              </a:rPr>
              <a:t>1- تناول بالشرح التصنيفات المختلفة للمخاطر وفقا لإرتباطها بالآتي:</a:t>
            </a:r>
          </a:p>
          <a:p>
            <a:pPr algn="r"/>
            <a:r>
              <a:rPr lang="ar-SA" b="1" dirty="0" smtClean="0"/>
              <a:t>أ) المخاطر المرتبطة بالبيئة الداخلية للمؤسسة؟</a:t>
            </a:r>
          </a:p>
          <a:p>
            <a:pPr algn="r"/>
            <a:r>
              <a:rPr lang="ar-SA" b="1" dirty="0" smtClean="0"/>
              <a:t>ب) المخاطر المرتبطة بالبيئة الخارجية الخاصة للمؤسسة؟</a:t>
            </a:r>
          </a:p>
          <a:p>
            <a:pPr algn="r"/>
            <a:r>
              <a:rPr lang="ar-SA" b="1" dirty="0" smtClean="0"/>
              <a:t>ج) المخاطر المرتبطة بالبيئة الخارجية العامة للمؤسسة؟</a:t>
            </a:r>
          </a:p>
          <a:p>
            <a:pPr algn="r"/>
            <a:r>
              <a:rPr lang="ar-SA" b="1" dirty="0" smtClean="0">
                <a:solidFill>
                  <a:srgbClr val="7030A0"/>
                </a:solidFill>
              </a:rPr>
              <a:t>2- عرف إدارة المخاطر المالية؟</a:t>
            </a:r>
          </a:p>
          <a:p>
            <a:pPr algn="r"/>
            <a:r>
              <a:rPr lang="ar-SA" b="1" dirty="0" smtClean="0">
                <a:solidFill>
                  <a:srgbClr val="7030A0"/>
                </a:solidFill>
              </a:rPr>
              <a:t>3- عدد فقط اهداف إدارة المخاطر المالية؟ </a:t>
            </a:r>
            <a:endParaRPr lang="en-US" b="1"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1"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8"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9" presetClass="entr" presetSubtype="0" fill="hold" grpId="0" nodeType="clickEffect">
                                  <p:stCondLst>
                                    <p:cond delay="0"/>
                                  </p:stCondLst>
                                  <p:childTnLst>
                                    <p:set>
                                      <p:cBhvr>
                                        <p:cTn id="53" dur="1" fill="hold">
                                          <p:stCondLst>
                                            <p:cond delay="0"/>
                                          </p:stCondLst>
                                        </p:cTn>
                                        <p:tgtEl>
                                          <p:spTgt spid="3">
                                            <p:txEl>
                                              <p:pRg st="5" end="5"/>
                                            </p:txEl>
                                          </p:spTgt>
                                        </p:tgtEl>
                                        <p:attrNameLst>
                                          <p:attrName>style.visibility</p:attrName>
                                        </p:attrNameLst>
                                      </p:cBhvr>
                                      <p:to>
                                        <p:strVal val="visible"/>
                                      </p:to>
                                    </p:set>
                                    <p:anim calcmode="lin" valueType="num">
                                      <p:cBhvr>
                                        <p:cTn id="54"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5"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5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Autofit/>
          </a:bodyPr>
          <a:lstStyle/>
          <a:p>
            <a:pPr>
              <a:lnSpc>
                <a:spcPct val="120000"/>
              </a:lnSpc>
            </a:pPr>
            <a:r>
              <a:rPr lang="ar-SA" b="1" dirty="0" smtClean="0">
                <a:solidFill>
                  <a:srgbClr val="7030A0"/>
                </a:solidFill>
              </a:rPr>
              <a:t> التصنيفات المختلفة للمخاطر</a:t>
            </a:r>
            <a:endParaRPr lang="en-US" dirty="0" smtClean="0">
              <a:solidFill>
                <a:srgbClr val="7030A0"/>
              </a:solidFill>
            </a:endParaRPr>
          </a:p>
        </p:txBody>
      </p:sp>
      <p:sp>
        <p:nvSpPr>
          <p:cNvPr id="3" name="Content Placeholder 2"/>
          <p:cNvSpPr>
            <a:spLocks noGrp="1"/>
          </p:cNvSpPr>
          <p:nvPr>
            <p:ph idx="1"/>
          </p:nvPr>
        </p:nvSpPr>
        <p:spPr/>
        <p:txBody>
          <a:bodyPr>
            <a:normAutofit fontScale="92500" lnSpcReduction="10000"/>
          </a:bodyPr>
          <a:lstStyle/>
          <a:p>
            <a:pPr algn="r">
              <a:lnSpc>
                <a:spcPct val="120000"/>
              </a:lnSpc>
              <a:buNone/>
            </a:pPr>
            <a:r>
              <a:rPr lang="ar-SA" b="1" dirty="0" smtClean="0"/>
              <a:t> تكون المؤسسات دائما عرضة للمخاطر التي تؤدي بها الي تكبد الخسائر والفشل في تحقيق اهدافها وهذا نتيجة عدد من  الاسباب تشكل الفروق في هذه الاسباب وتاثيراتها اساس التصنيفات المختلفة للمخاطر والتي تتمثل في الاتي :</a:t>
            </a:r>
            <a:endParaRPr lang="en-US" dirty="0" smtClean="0"/>
          </a:p>
          <a:p>
            <a:pPr algn="r">
              <a:lnSpc>
                <a:spcPct val="120000"/>
              </a:lnSpc>
              <a:buNone/>
            </a:pPr>
            <a:r>
              <a:rPr lang="ar-SA" sz="3500" b="1" dirty="0" smtClean="0">
                <a:solidFill>
                  <a:srgbClr val="C00000"/>
                </a:solidFill>
              </a:rPr>
              <a:t>اولا: المخاطر المرتبطة </a:t>
            </a:r>
            <a:r>
              <a:rPr lang="ar-SA" sz="3500" b="1" smtClean="0">
                <a:solidFill>
                  <a:srgbClr val="C00000"/>
                </a:solidFill>
              </a:rPr>
              <a:t>بالبيئة الداخلية للمؤسسة </a:t>
            </a:r>
            <a:r>
              <a:rPr lang="ar-SA" sz="3500" b="1" dirty="0" smtClean="0">
                <a:solidFill>
                  <a:srgbClr val="C00000"/>
                </a:solidFill>
              </a:rPr>
              <a:t>:</a:t>
            </a:r>
            <a:endParaRPr lang="en-US" sz="3500" b="1" dirty="0" smtClean="0">
              <a:solidFill>
                <a:srgbClr val="C00000"/>
              </a:solidFill>
            </a:endParaRPr>
          </a:p>
          <a:p>
            <a:pPr algn="r">
              <a:lnSpc>
                <a:spcPct val="120000"/>
              </a:lnSpc>
              <a:buNone/>
            </a:pPr>
            <a:r>
              <a:rPr lang="ar-SA" b="1" dirty="0" smtClean="0"/>
              <a:t>وتتمثل في جملة المخاطر التي تنتج عن المتغيرات والعوامل المرتبطة والمؤثرة تاثيرا مباشرا علي المؤسسة وآداءها ومنها:</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6"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9" presetClass="entr" presetSubtype="0"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3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9" presetClass="entr" presetSubtype="0" fill="hold" grpId="0"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4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a:lnSpc>
                <a:spcPct val="120000"/>
              </a:lnSpc>
              <a:buNone/>
            </a:pPr>
            <a:r>
              <a:rPr lang="en-US" sz="3800" b="1" dirty="0" smtClean="0">
                <a:solidFill>
                  <a:srgbClr val="0070C0"/>
                </a:solidFill>
              </a:rPr>
              <a:t>    </a:t>
            </a:r>
            <a:r>
              <a:rPr lang="ar-SA" sz="3800" b="1" dirty="0" smtClean="0">
                <a:solidFill>
                  <a:srgbClr val="0070C0"/>
                </a:solidFill>
              </a:rPr>
              <a:t>1/ المخاطر التنظيمية او الادارية : </a:t>
            </a:r>
          </a:p>
          <a:p>
            <a:pPr algn="r">
              <a:lnSpc>
                <a:spcPct val="120000"/>
              </a:lnSpc>
              <a:buNone/>
            </a:pPr>
            <a:r>
              <a:rPr lang="ar-SA" sz="3500" b="1" dirty="0" smtClean="0"/>
              <a:t>وتتمثل هذه المخاطر في:</a:t>
            </a:r>
          </a:p>
          <a:p>
            <a:pPr algn="r">
              <a:lnSpc>
                <a:spcPct val="120000"/>
              </a:lnSpc>
              <a:buNone/>
            </a:pPr>
            <a:r>
              <a:rPr lang="ar-SA" sz="3500" b="1" dirty="0" smtClean="0"/>
              <a:t> أ- </a:t>
            </a:r>
            <a:r>
              <a:rPr lang="ar-SA" sz="3500" b="1" dirty="0" smtClean="0">
                <a:solidFill>
                  <a:srgbClr val="C00000"/>
                </a:solidFill>
              </a:rPr>
              <a:t>القصور في الخبرات التنظيمية </a:t>
            </a:r>
            <a:r>
              <a:rPr lang="ar-SA" sz="3500" b="1" dirty="0" smtClean="0"/>
              <a:t>وذلك: بسبب سيادة الادارة الفردية او العائلية التي تقوم علي الاجتهادات الشخصية.</a:t>
            </a:r>
            <a:endParaRPr lang="en-US" sz="3500" dirty="0" smtClean="0"/>
          </a:p>
          <a:p>
            <a:pPr algn="r">
              <a:lnSpc>
                <a:spcPct val="120000"/>
              </a:lnSpc>
              <a:buNone/>
            </a:pPr>
            <a:r>
              <a:rPr lang="ar-SA" sz="3300" b="1" dirty="0" smtClean="0"/>
              <a:t>مما يؤدي الي مركزية اتخاذ القرار وعدم الاستفادة من مزايا التخصص وتقسيم العمل في زيادة الانتاجية</a:t>
            </a:r>
          </a:p>
          <a:p>
            <a:pPr algn="r">
              <a:lnSpc>
                <a:spcPct val="120000"/>
              </a:lnSpc>
              <a:buNone/>
            </a:pPr>
            <a:r>
              <a:rPr lang="ar-SA" sz="3300" b="1" dirty="0" smtClean="0"/>
              <a:t>ب- بالاضافة الي </a:t>
            </a:r>
            <a:r>
              <a:rPr lang="ar-SA" sz="3300" b="1" dirty="0" smtClean="0">
                <a:solidFill>
                  <a:srgbClr val="C00000"/>
                </a:solidFill>
              </a:rPr>
              <a:t>غياب الهياكل التنظيمية للمؤسسة </a:t>
            </a:r>
            <a:r>
              <a:rPr lang="ar-SA" sz="3300" b="1" dirty="0" smtClean="0"/>
              <a:t>وعدم اتساق القرارات بسبب نقص الخبرة والمهارة الادارية .</a:t>
            </a:r>
            <a:endParaRPr lang="en-US" sz="33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r">
              <a:buNone/>
            </a:pPr>
            <a:r>
              <a:rPr lang="ar-SA" b="1" dirty="0" smtClean="0"/>
              <a:t> وهذا كله من شانه ان يعرض المؤسسة لخطر زوالها في مراحلها الاولي وفقدان الثقة بين افرادها نتيجة للصراعات والخلافات وغيرها من المخاطر المرتبطة بضعف التحكم في العمليات الادارية .</a:t>
            </a:r>
            <a:endParaRPr lang="en-US" dirty="0" smtClean="0"/>
          </a:p>
          <a:p>
            <a:pPr algn="r">
              <a:buNone/>
            </a:pPr>
            <a:r>
              <a:rPr lang="ar-SA" sz="3600" b="1" dirty="0" smtClean="0">
                <a:solidFill>
                  <a:srgbClr val="0070C0"/>
                </a:solidFill>
              </a:rPr>
              <a:t>2/ المخاطر المالية : </a:t>
            </a:r>
          </a:p>
          <a:p>
            <a:pPr algn="r">
              <a:buNone/>
            </a:pPr>
            <a:r>
              <a:rPr lang="ar-SA" b="1" dirty="0" smtClean="0"/>
              <a:t>وتمثل ابرز المشكلات التي تواجه المؤسسات عموما وتتضمن </a:t>
            </a:r>
            <a:r>
              <a:rPr lang="ar-SA" b="1" dirty="0" smtClean="0">
                <a:solidFill>
                  <a:srgbClr val="C00000"/>
                </a:solidFill>
              </a:rPr>
              <a:t>جميع المخاطر المتصلة بادارة موجودات ومطلوبات </a:t>
            </a:r>
            <a:r>
              <a:rPr lang="ar-SA" b="1" dirty="0" smtClean="0"/>
              <a:t>المؤسسة ، (المخاطر الائتمانية ــ مخاطر السيولة واسعار الفائدة واسعار الصرف ..الخ) .</a:t>
            </a:r>
            <a:endParaRPr lang="en-US" dirty="0" smtClean="0"/>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r>
              <a:rPr lang="ar-SA" sz="3600" b="1" dirty="0" smtClean="0">
                <a:solidFill>
                  <a:srgbClr val="0070C0"/>
                </a:solidFill>
              </a:rPr>
              <a:t>3/ المخاطر الانتاجية : </a:t>
            </a:r>
          </a:p>
          <a:p>
            <a:pPr algn="r">
              <a:buNone/>
            </a:pPr>
            <a:r>
              <a:rPr lang="ar-SA" b="1" dirty="0" smtClean="0"/>
              <a:t>تعاني اغلب المؤسسات الانتاجية من </a:t>
            </a:r>
            <a:r>
              <a:rPr lang="ar-SA" b="1" dirty="0" smtClean="0">
                <a:solidFill>
                  <a:srgbClr val="C00000"/>
                </a:solidFill>
              </a:rPr>
              <a:t>مشكلة عدم توفر المواد الاولية وعدم ثبات اسعارها </a:t>
            </a:r>
            <a:r>
              <a:rPr lang="ar-SA" b="1" dirty="0" smtClean="0"/>
              <a:t>، اضافة لوجود مخاطر ناتجة عن </a:t>
            </a:r>
            <a:r>
              <a:rPr lang="ar-SA" b="1" u="sng" dirty="0" smtClean="0"/>
              <a:t>تقادم معدات وتقنيات الانتاج </a:t>
            </a:r>
            <a:r>
              <a:rPr lang="ar-SA" b="1" dirty="0" smtClean="0">
                <a:solidFill>
                  <a:srgbClr val="C00000"/>
                </a:solidFill>
              </a:rPr>
              <a:t>وعدم توافر عوامل الانتاج وارتفاع تكلفة انتاجها</a:t>
            </a:r>
            <a:r>
              <a:rPr lang="ar-SA" b="1" dirty="0" smtClean="0"/>
              <a:t> ..الخ</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SA" sz="3600" b="1" dirty="0" smtClean="0">
                <a:solidFill>
                  <a:srgbClr val="0070C0"/>
                </a:solidFill>
              </a:rPr>
              <a:t> 4/ المخاطر المتعلقة بالموارد البشرية : </a:t>
            </a:r>
          </a:p>
          <a:p>
            <a:pPr algn="r">
              <a:buNone/>
            </a:pPr>
            <a:r>
              <a:rPr lang="ar-SA" b="1" dirty="0" smtClean="0"/>
              <a:t>تفتقر غالبية المؤسسات الي </a:t>
            </a:r>
            <a:r>
              <a:rPr lang="ar-SA" b="1" dirty="0" smtClean="0">
                <a:solidFill>
                  <a:srgbClr val="C00000"/>
                </a:solidFill>
              </a:rPr>
              <a:t>الموارد البشرية الماهرة</a:t>
            </a:r>
            <a:r>
              <a:rPr lang="ar-SA" b="1" dirty="0" smtClean="0"/>
              <a:t> وذلك لاسباب كثيرة اهمها عدم ملائمة نظم التعليم والتدريب لمتطلبات التنمية</a:t>
            </a:r>
          </a:p>
          <a:p>
            <a:pPr algn="r">
              <a:buNone/>
            </a:pPr>
            <a:r>
              <a:rPr lang="ar-SA" b="1" dirty="0" smtClean="0"/>
              <a:t> بالاضافة الي </a:t>
            </a:r>
            <a:r>
              <a:rPr lang="ar-SA" b="1" dirty="0" smtClean="0">
                <a:solidFill>
                  <a:srgbClr val="C00000"/>
                </a:solidFill>
              </a:rPr>
              <a:t>عدم القيام بدورات لصقل مهارات العمل وتنميتها </a:t>
            </a:r>
            <a:r>
              <a:rPr lang="ar-SA" b="1" dirty="0" smtClean="0"/>
              <a:t>وهذا مايجعل العاملين اقل خبرة ومهارة مما قد يؤدي الي مخاطر مادية نتيجة ضعف كفاءة الموارد البشرية.</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b="1" dirty="0" smtClean="0"/>
              <a:t>كما توجد </a:t>
            </a:r>
            <a:r>
              <a:rPr lang="ar-SA" b="1" dirty="0" smtClean="0">
                <a:solidFill>
                  <a:srgbClr val="C00000"/>
                </a:solidFill>
              </a:rPr>
              <a:t>مخاطر هجرة الكوادر المتخصصة والمهارات والكفاءات البشرية النادرة </a:t>
            </a:r>
            <a:r>
              <a:rPr lang="ar-SA" b="1" dirty="0" smtClean="0"/>
              <a:t>من المؤسسة الي مؤسسات اخري توفر لها مزايا اكثر .</a:t>
            </a:r>
          </a:p>
          <a:p>
            <a:pPr algn="r">
              <a:buNone/>
            </a:pPr>
            <a:r>
              <a:rPr lang="ar-SA" b="1" dirty="0" smtClean="0"/>
              <a:t> مما يحول دون قدرة هذه المؤسسة علي الاستمرار في نشاطها وبالتالي عدم قدرتها علي تحقيق اهدافها وهو مايعرف بالمخاطر الفكرية</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gn="r">
              <a:buNone/>
            </a:pPr>
            <a:r>
              <a:rPr lang="ar-SA" sz="4000" b="1" dirty="0" smtClean="0">
                <a:solidFill>
                  <a:srgbClr val="C00000"/>
                </a:solidFill>
              </a:rPr>
              <a:t>ثانيا: المخاطر المرتبطة بالبيئة الخارجية الخاصة : </a:t>
            </a:r>
            <a:endParaRPr lang="en-US" sz="4000" dirty="0" smtClean="0">
              <a:solidFill>
                <a:srgbClr val="C00000"/>
              </a:solidFill>
            </a:endParaRPr>
          </a:p>
          <a:p>
            <a:pPr algn="r">
              <a:buNone/>
            </a:pPr>
            <a:r>
              <a:rPr lang="ar-SA" b="1" dirty="0" smtClean="0"/>
              <a:t>وهو مايعرف بمخاطر بيئة النشاط وتضم المخاطر الناتجة عن المتغيرات الاكثر احتكاكا وتفاعلا بالمؤسسة وتتمثل في:</a:t>
            </a:r>
            <a:endParaRPr lang="en-US" dirty="0" smtClean="0"/>
          </a:p>
          <a:p>
            <a:pPr algn="r">
              <a:buNone/>
            </a:pPr>
            <a:r>
              <a:rPr lang="ar-SA" sz="3500" b="1" dirty="0" smtClean="0">
                <a:solidFill>
                  <a:srgbClr val="0070C0"/>
                </a:solidFill>
              </a:rPr>
              <a:t>1/ مخاطر المستهلكين : </a:t>
            </a:r>
          </a:p>
          <a:p>
            <a:pPr algn="r">
              <a:buNone/>
            </a:pPr>
            <a:r>
              <a:rPr lang="ar-SA" b="1" dirty="0" smtClean="0"/>
              <a:t>علي اعتبار انهم الركيزة الاساسية لنشاط ونجاح اي مؤسسة وتتمثل مخاطرهم في امكانية </a:t>
            </a:r>
            <a:r>
              <a:rPr lang="ar-SA" b="1" dirty="0" smtClean="0">
                <a:solidFill>
                  <a:srgbClr val="C00000"/>
                </a:solidFill>
              </a:rPr>
              <a:t>تغير اذواقهم وتفضيلاتهم </a:t>
            </a:r>
            <a:r>
              <a:rPr lang="ar-SA" b="1" dirty="0" smtClean="0"/>
              <a:t>مما قد يسبب للمؤسسة خسائر ناتجة عن رفضهم لمنتجاتها او خدماتها وهو مايعرف بمخاطرة خسارة العملاء .</a:t>
            </a:r>
            <a:endParaRPr lang="en-US" dirty="0" smtClean="0"/>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sz="3600" b="1" dirty="0" smtClean="0">
                <a:solidFill>
                  <a:srgbClr val="0070C0"/>
                </a:solidFill>
              </a:rPr>
              <a:t>2/ مخاطر الموردين والوسطاء :</a:t>
            </a:r>
          </a:p>
          <a:p>
            <a:pPr algn="r">
              <a:buNone/>
            </a:pPr>
            <a:r>
              <a:rPr lang="ar-SA" b="1" dirty="0" smtClean="0"/>
              <a:t> يعتبر الموردون والوسطاء افرادا او مؤسسات مصدر خطر علي المنشاة </a:t>
            </a:r>
            <a:r>
              <a:rPr lang="ar-SA" b="1" dirty="0" smtClean="0">
                <a:solidFill>
                  <a:srgbClr val="C00000"/>
                </a:solidFill>
              </a:rPr>
              <a:t>اذا ما كانت هناك تبعية دائمة للمنشاة لعملائها الموردين </a:t>
            </a:r>
          </a:p>
          <a:p>
            <a:pPr algn="r">
              <a:buNone/>
            </a:pPr>
            <a:r>
              <a:rPr lang="ar-SA" b="1" dirty="0" smtClean="0"/>
              <a:t>وخصوصا اذا كانت </a:t>
            </a:r>
            <a:r>
              <a:rPr lang="ar-SA" b="1" dirty="0" smtClean="0">
                <a:solidFill>
                  <a:srgbClr val="C00000"/>
                </a:solidFill>
              </a:rPr>
              <a:t>تعتمد علي عدد قليل منهم </a:t>
            </a:r>
            <a:r>
              <a:rPr lang="ar-SA" b="1" dirty="0" smtClean="0"/>
              <a:t>مما يجعها ضعيفة في مساومتهم وبالتالي فانهم </a:t>
            </a:r>
            <a:r>
              <a:rPr lang="ar-SA" b="1" dirty="0" smtClean="0">
                <a:solidFill>
                  <a:srgbClr val="C00000"/>
                </a:solidFill>
              </a:rPr>
              <a:t>يشكلون خطرا علي هوامش ارباحها</a:t>
            </a:r>
            <a:r>
              <a:rPr lang="ar-SA" b="1" dirty="0" smtClean="0"/>
              <a:t> بالاضافة لمخاطر </a:t>
            </a:r>
            <a:r>
              <a:rPr lang="ar-SA" b="1" dirty="0" smtClean="0">
                <a:solidFill>
                  <a:srgbClr val="C00000"/>
                </a:solidFill>
              </a:rPr>
              <a:t>ان يكونوا منافسين لها </a:t>
            </a:r>
            <a:r>
              <a:rPr lang="ar-SA" b="1" dirty="0" smtClean="0"/>
              <a:t>في المستقبل .</a:t>
            </a: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solidFill>
                  <a:srgbClr val="C00000"/>
                </a:solidFill>
              </a:rPr>
              <a:t>متوقع بنهاية هذه الوحدة ان تجيب عن الاسئلة التالية:</a:t>
            </a:r>
            <a:endParaRPr lang="en-US" sz="3600" b="1" dirty="0">
              <a:solidFill>
                <a:srgbClr val="C00000"/>
              </a:solidFill>
            </a:endParaRPr>
          </a:p>
        </p:txBody>
      </p:sp>
      <p:sp>
        <p:nvSpPr>
          <p:cNvPr id="3" name="Content Placeholder 2"/>
          <p:cNvSpPr>
            <a:spLocks noGrp="1"/>
          </p:cNvSpPr>
          <p:nvPr>
            <p:ph idx="1"/>
          </p:nvPr>
        </p:nvSpPr>
        <p:spPr/>
        <p:txBody>
          <a:bodyPr>
            <a:normAutofit lnSpcReduction="10000"/>
          </a:bodyPr>
          <a:lstStyle/>
          <a:p>
            <a:pPr algn="r"/>
            <a:r>
              <a:rPr lang="ar-SA" b="1" dirty="0" smtClean="0"/>
              <a:t>1- هنالك عدة تعريفات للخطر وضحها، ثم بين وجهة نظرك حول هذه التعريفات؟</a:t>
            </a:r>
          </a:p>
          <a:p>
            <a:pPr algn="r"/>
            <a:r>
              <a:rPr lang="ar-SA" b="1" dirty="0" smtClean="0">
                <a:solidFill>
                  <a:srgbClr val="7030A0"/>
                </a:solidFill>
              </a:rPr>
              <a:t>2- هات تعريفا للخطر من وجهات النظر التالية:</a:t>
            </a:r>
          </a:p>
          <a:p>
            <a:pPr algn="r"/>
            <a:r>
              <a:rPr lang="ar-SA" b="1" dirty="0" smtClean="0"/>
              <a:t>أ) المنظور الإقتصادي للخطر؟</a:t>
            </a:r>
          </a:p>
          <a:p>
            <a:pPr algn="r"/>
            <a:r>
              <a:rPr lang="ar-SA" b="1" dirty="0" smtClean="0"/>
              <a:t>ب) الخطر من منظور القانون؟</a:t>
            </a:r>
          </a:p>
          <a:p>
            <a:pPr algn="r"/>
            <a:r>
              <a:rPr lang="ar-SA" b="1" dirty="0" smtClean="0"/>
              <a:t>ج) الخطر من المنظور المالي؟</a:t>
            </a:r>
          </a:p>
          <a:p>
            <a:pPr algn="r"/>
            <a:r>
              <a:rPr lang="ar-SA" b="1" dirty="0" smtClean="0"/>
              <a:t>د) الخطر من وجهة نظر التأمين؟</a:t>
            </a:r>
          </a:p>
          <a:p>
            <a:pPr algn="r"/>
            <a:r>
              <a:rPr lang="ar-SA" b="1" dirty="0" smtClean="0"/>
              <a:t>ه) الخطر من المنظور الرقابي؟</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 calcmode="lin" valueType="num">
                                      <p:cBhvr>
                                        <p:cTn id="56"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57"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r">
              <a:buNone/>
            </a:pPr>
            <a:r>
              <a:rPr lang="ar-SA" sz="3900" b="1" dirty="0" smtClean="0">
                <a:solidFill>
                  <a:srgbClr val="0070C0"/>
                </a:solidFill>
              </a:rPr>
              <a:t>3/ مخاطر المنافسة : </a:t>
            </a:r>
          </a:p>
          <a:p>
            <a:pPr algn="r">
              <a:buNone/>
            </a:pPr>
            <a:r>
              <a:rPr lang="ar-SA" sz="3500" b="1" dirty="0" smtClean="0"/>
              <a:t>تعتبر المنافسة كلها مخاطر بالنسبة لاي مؤسسة مهما كان حجمها او نوعها </a:t>
            </a:r>
          </a:p>
          <a:p>
            <a:pPr algn="r">
              <a:buNone/>
            </a:pPr>
            <a:r>
              <a:rPr lang="ar-SA" sz="3500" b="1" dirty="0" smtClean="0"/>
              <a:t> حيث تسعي كل المؤسسات في السوق دائما الي </a:t>
            </a:r>
            <a:r>
              <a:rPr lang="ar-SA" sz="3500" b="1" dirty="0" smtClean="0">
                <a:solidFill>
                  <a:srgbClr val="C00000"/>
                </a:solidFill>
              </a:rPr>
              <a:t>توسيع حصتها السوقية</a:t>
            </a:r>
            <a:r>
              <a:rPr lang="ar-SA" sz="3500" b="1" dirty="0" smtClean="0"/>
              <a:t> علي حساب باقي المؤسسات الاخري من خلال استقطاب عملائها </a:t>
            </a:r>
            <a:r>
              <a:rPr lang="ar-SA" sz="3500" b="1" dirty="0" smtClean="0">
                <a:solidFill>
                  <a:srgbClr val="C00000"/>
                </a:solidFill>
              </a:rPr>
              <a:t>عن طريق التمييز القائم علي الدعاية والاعلان او التمييز المادي القائم علي تطوير منتجات جديدة </a:t>
            </a:r>
            <a:r>
              <a:rPr lang="ar-SA" sz="3500" b="1" dirty="0" smtClean="0"/>
              <a:t>ومبتكرة من خلال </a:t>
            </a:r>
            <a:r>
              <a:rPr lang="ar-SA" sz="3500" b="1" u="sng" dirty="0" smtClean="0"/>
              <a:t>سياسات تسعيرية او توزيعية اقوي .</a:t>
            </a:r>
            <a:endParaRPr lang="en-US" sz="3500" u="sng" dirty="0" smtClean="0"/>
          </a:p>
          <a:p>
            <a:pPr algn="r">
              <a:buNone/>
            </a:pP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SA" sz="3600" b="1" dirty="0" smtClean="0">
                <a:solidFill>
                  <a:srgbClr val="7030A0"/>
                </a:solidFill>
              </a:rPr>
              <a:t>ثالثا: المخاطر المرتبطة بالبيئة الخارجية العامة :</a:t>
            </a:r>
            <a:endParaRPr lang="en-US" sz="3600" dirty="0" smtClean="0">
              <a:solidFill>
                <a:srgbClr val="7030A0"/>
              </a:solidFill>
            </a:endParaRPr>
          </a:p>
          <a:p>
            <a:pPr algn="r">
              <a:buNone/>
            </a:pPr>
            <a:r>
              <a:rPr lang="ar-SA" b="1" dirty="0" smtClean="0"/>
              <a:t>وتشمل كل المخاطر الناتجة عن كل القوى والعوامل البيئية التي تعمل في ظلها المؤسسة والتي تؤثر عليها بشكل مباشر وغير مباشر ويمكن توضيح مخاطرها فيما يلي:</a:t>
            </a:r>
            <a:endParaRPr lang="en-US" dirty="0" smtClean="0"/>
          </a:p>
          <a:p>
            <a:pPr algn="r">
              <a:buNone/>
            </a:pPr>
            <a:r>
              <a:rPr lang="ar-SA" sz="3600" b="1" dirty="0" smtClean="0">
                <a:solidFill>
                  <a:srgbClr val="0070C0"/>
                </a:solidFill>
              </a:rPr>
              <a:t>1/ مخاطر البيئة الطبيعية : </a:t>
            </a:r>
          </a:p>
          <a:p>
            <a:pPr algn="r">
              <a:buNone/>
            </a:pPr>
            <a:r>
              <a:rPr lang="ar-SA" b="1" dirty="0" smtClean="0"/>
              <a:t>وتتمثل في جميع الكوارث الطبيعية التي يمكن ان </a:t>
            </a:r>
            <a:r>
              <a:rPr lang="ar-SA" b="1" dirty="0" smtClean="0">
                <a:solidFill>
                  <a:srgbClr val="C00000"/>
                </a:solidFill>
              </a:rPr>
              <a:t>تؤثر علي مصادر او موارد المؤسسة او علي اصولها ونشاطها</a:t>
            </a:r>
            <a:r>
              <a:rPr lang="ar-SA" b="1" dirty="0" smtClean="0"/>
              <a:t> بشكل عام كخطر الزلازل والفيضانات..الخ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sz="3600" b="1" dirty="0" smtClean="0">
                <a:solidFill>
                  <a:srgbClr val="0070C0"/>
                </a:solidFill>
              </a:rPr>
              <a:t>2/ مخاطر البيئة السياسية والتشريعية :</a:t>
            </a:r>
          </a:p>
          <a:p>
            <a:pPr algn="r">
              <a:buNone/>
            </a:pPr>
            <a:r>
              <a:rPr lang="ar-SA" b="1" dirty="0" smtClean="0"/>
              <a:t> وتتمثل هذه المخاطر في الخسائر التي يمكن ان تلحق بالمؤسسة في حال </a:t>
            </a:r>
            <a:r>
              <a:rPr lang="ar-SA" b="1" dirty="0" smtClean="0">
                <a:solidFill>
                  <a:srgbClr val="C00000"/>
                </a:solidFill>
              </a:rPr>
              <a:t>صدور قوانين وتشريعات جديدة تتعاكس مع بعض او كل اهداف المؤسسة سواء علي المستوى المحلي او الدولي</a:t>
            </a:r>
            <a:r>
              <a:rPr lang="ar-SA" b="1" dirty="0" smtClean="0"/>
              <a:t> مثل الخطر الذي قد ينشأ عن الاتفاقيات التجارية الدولية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rtl="1">
              <a:buNone/>
            </a:pPr>
            <a:r>
              <a:rPr lang="ar-SA" sz="3500" b="1" dirty="0" smtClean="0">
                <a:solidFill>
                  <a:srgbClr val="0070C0"/>
                </a:solidFill>
              </a:rPr>
              <a:t>3/ المخاطر الاقتصادية :</a:t>
            </a:r>
          </a:p>
          <a:p>
            <a:pPr algn="r" rtl="1">
              <a:buNone/>
            </a:pPr>
            <a:r>
              <a:rPr lang="ar-SA" b="1" dirty="0" smtClean="0"/>
              <a:t> وتتمثل مخاطرها في جميع المخاطر الناتجة عن التغيرات الاقتصادية  </a:t>
            </a:r>
            <a:r>
              <a:rPr lang="ar-SA" b="1" dirty="0" smtClean="0">
                <a:solidFill>
                  <a:srgbClr val="C00000"/>
                </a:solidFill>
              </a:rPr>
              <a:t>كمخاطر السياسة النقدية المالية والتسعيرية           وسياسات التجارة الخارجية </a:t>
            </a:r>
            <a:r>
              <a:rPr lang="ar-SA" b="1" dirty="0" smtClean="0"/>
              <a:t>...الخ .</a:t>
            </a:r>
            <a:endParaRPr lang="en-US" dirty="0" smtClean="0"/>
          </a:p>
          <a:p>
            <a:pPr algn="r">
              <a:buNone/>
            </a:pPr>
            <a:r>
              <a:rPr lang="ar-SA" sz="3500" b="1" dirty="0" smtClean="0">
                <a:solidFill>
                  <a:srgbClr val="0070C0"/>
                </a:solidFill>
              </a:rPr>
              <a:t>4/ مخاطر البيئة الاجتماعية :</a:t>
            </a:r>
          </a:p>
          <a:p>
            <a:pPr algn="r">
              <a:buNone/>
            </a:pPr>
            <a:r>
              <a:rPr lang="ar-SA" b="1" dirty="0" smtClean="0"/>
              <a:t> وهي تمثل ارتباط المؤسسة بالمجتمع الذي تتواجد فيه من </a:t>
            </a:r>
            <a:r>
              <a:rPr lang="ar-SA" b="1" dirty="0" smtClean="0">
                <a:solidFill>
                  <a:srgbClr val="C00000"/>
                </a:solidFill>
              </a:rPr>
              <a:t>خلال الهيكل السكاني (النوعي ـ الجغرافي ـ العمري ) لكون السكان هم الركيزة الاساسية للقوى العاملة وزيادة حجم الطلب </a:t>
            </a:r>
            <a:r>
              <a:rPr lang="ar-SA" b="1" dirty="0" smtClean="0"/>
              <a:t>علي منتجاتها وتتمثل هذه المخاطر في حال </a:t>
            </a:r>
            <a:r>
              <a:rPr lang="ar-SA" b="1" u="sng" dirty="0" smtClean="0"/>
              <a:t>تغيير بعض او كل معالم المجتمع المستهدف</a:t>
            </a:r>
            <a:r>
              <a:rPr lang="ar-SA" b="1" dirty="0" smtClean="0"/>
              <a:t>.</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sz="3600" b="1" dirty="0" smtClean="0">
                <a:solidFill>
                  <a:srgbClr val="0070C0"/>
                </a:solidFill>
              </a:rPr>
              <a:t>5/ مخاطر البيئة التكنولوجية :</a:t>
            </a:r>
          </a:p>
          <a:p>
            <a:pPr algn="r">
              <a:buNone/>
            </a:pPr>
            <a:r>
              <a:rPr lang="ar-SA" b="1" dirty="0" smtClean="0"/>
              <a:t> وتعتبر مخاطرها من اقوي المخاطر التي تواجه المؤسسات نتيجة تاثيرها علي اغلب الوظائف في المؤسسة ومن اهم مخاطرها ، </a:t>
            </a:r>
            <a:r>
              <a:rPr lang="ar-SA" b="1" dirty="0" smtClean="0">
                <a:solidFill>
                  <a:srgbClr val="C00000"/>
                </a:solidFill>
              </a:rPr>
              <a:t>مخاطر تقادم اساليب الانتاج ومخاطر ضعف استخدام التكنولوجيا الحديثة في الانتاج </a:t>
            </a:r>
            <a:r>
              <a:rPr lang="ar-SA" b="1" dirty="0" smtClean="0"/>
              <a:t>..الخ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b="1" dirty="0" smtClean="0">
                <a:solidFill>
                  <a:srgbClr val="7030A0"/>
                </a:solidFill>
              </a:rPr>
              <a:t>مفهوم ادارة المخاطر المالية </a:t>
            </a:r>
            <a:r>
              <a:rPr lang="ar-SA" b="1" dirty="0" smtClean="0">
                <a:solidFill>
                  <a:srgbClr val="7030A0"/>
                </a:solidFill>
              </a:rPr>
              <a:t>واهدافها</a:t>
            </a:r>
            <a:endParaRPr lang="en-US" dirty="0"/>
          </a:p>
        </p:txBody>
      </p:sp>
      <p:sp>
        <p:nvSpPr>
          <p:cNvPr id="3" name="Content Placeholder 2"/>
          <p:cNvSpPr>
            <a:spLocks noGrp="1"/>
          </p:cNvSpPr>
          <p:nvPr>
            <p:ph idx="1"/>
          </p:nvPr>
        </p:nvSpPr>
        <p:spPr/>
        <p:txBody>
          <a:bodyPr>
            <a:normAutofit fontScale="85000" lnSpcReduction="10000"/>
          </a:bodyPr>
          <a:lstStyle/>
          <a:p>
            <a:pPr algn="r"/>
            <a:r>
              <a:rPr lang="ar-SA" sz="3300" b="1" u="sng" dirty="0" smtClean="0">
                <a:solidFill>
                  <a:srgbClr val="C00000"/>
                </a:solidFill>
              </a:rPr>
              <a:t>تعريف </a:t>
            </a:r>
            <a:r>
              <a:rPr lang="ar-SA" sz="3300" b="1" u="sng" dirty="0" smtClean="0">
                <a:solidFill>
                  <a:srgbClr val="C00000"/>
                </a:solidFill>
              </a:rPr>
              <a:t>إدارة </a:t>
            </a:r>
            <a:r>
              <a:rPr lang="ar-SA" sz="3300" b="1" u="sng" dirty="0" smtClean="0">
                <a:solidFill>
                  <a:srgbClr val="C00000"/>
                </a:solidFill>
              </a:rPr>
              <a:t>المخاطر:</a:t>
            </a:r>
            <a:endParaRPr lang="ar-AE" sz="3300" b="1" u="sng" dirty="0" smtClean="0">
              <a:solidFill>
                <a:srgbClr val="C00000"/>
              </a:solidFill>
            </a:endParaRPr>
          </a:p>
          <a:p>
            <a:pPr algn="r">
              <a:buNone/>
            </a:pPr>
            <a:r>
              <a:rPr lang="ar-SA" b="1" dirty="0" smtClean="0"/>
              <a:t>بداية سيتم التطرق لإدارة الخطر بصفة عامة، حتى يتسنى ضبط مفهوم إدارة المخاطر المالية.</a:t>
            </a:r>
          </a:p>
          <a:p>
            <a:pPr algn="r">
              <a:buNone/>
            </a:pPr>
            <a:r>
              <a:rPr lang="ar-SA" b="1" dirty="0" smtClean="0"/>
              <a:t>إن </a:t>
            </a:r>
            <a:r>
              <a:rPr lang="ar-SA" b="1" dirty="0" smtClean="0"/>
              <a:t>أي </a:t>
            </a:r>
            <a:r>
              <a:rPr lang="ar-SA" b="1" dirty="0" smtClean="0"/>
              <a:t>إج</a:t>
            </a:r>
            <a:r>
              <a:rPr lang="ar-AE" b="1" dirty="0" smtClean="0"/>
              <a:t>ر</a:t>
            </a:r>
            <a:r>
              <a:rPr lang="ar-SA" b="1" dirty="0" smtClean="0"/>
              <a:t>اءات </a:t>
            </a:r>
            <a:r>
              <a:rPr lang="ar-SA" b="1" dirty="0" smtClean="0"/>
              <a:t>تتخذها </a:t>
            </a:r>
            <a:r>
              <a:rPr lang="ar-SA" b="1" dirty="0" smtClean="0"/>
              <a:t>المؤسسة</a:t>
            </a:r>
            <a:r>
              <a:rPr lang="ar-AE" b="1" dirty="0" smtClean="0"/>
              <a:t> </a:t>
            </a:r>
            <a:r>
              <a:rPr lang="ar-SA" b="1" dirty="0" smtClean="0"/>
              <a:t>أو الفرد</a:t>
            </a:r>
            <a:r>
              <a:rPr lang="ar-AE" b="1" dirty="0" smtClean="0"/>
              <a:t> </a:t>
            </a:r>
            <a:r>
              <a:rPr lang="ar-SA" b="1" dirty="0" smtClean="0"/>
              <a:t>لحماية </a:t>
            </a:r>
            <a:r>
              <a:rPr lang="ar-SA" b="1" dirty="0" smtClean="0"/>
              <a:t>نفسها تعتبر من قبيل إدارة المخاطر، ولهذا </a:t>
            </a:r>
            <a:r>
              <a:rPr lang="ar-SA" b="1" dirty="0" smtClean="0"/>
              <a:t>السبب</a:t>
            </a:r>
            <a:r>
              <a:rPr lang="ar-AE" b="1" dirty="0" smtClean="0"/>
              <a:t> </a:t>
            </a:r>
            <a:r>
              <a:rPr lang="ar-SA" b="1" dirty="0" smtClean="0"/>
              <a:t>اختلفت </a:t>
            </a:r>
            <a:r>
              <a:rPr lang="ar-SA" b="1" dirty="0" smtClean="0"/>
              <a:t>تعريفات إدارة المخاطر، وهي على العموم لا تخرج عن المعاني التالية:</a:t>
            </a:r>
          </a:p>
          <a:p>
            <a:pPr algn="r">
              <a:buNone/>
            </a:pPr>
            <a:r>
              <a:rPr lang="ar-AE" b="1" dirty="0" smtClean="0"/>
              <a:t>1</a:t>
            </a:r>
            <a:r>
              <a:rPr lang="ar-SA" b="1" dirty="0" smtClean="0"/>
              <a:t>- </a:t>
            </a:r>
            <a:r>
              <a:rPr lang="ar-SA" b="1" dirty="0" smtClean="0"/>
              <a:t>يقصد بإدارة الخطر التحكم فيه عن طريق الحد من </a:t>
            </a:r>
            <a:r>
              <a:rPr lang="ar-SA" b="1" dirty="0" smtClean="0"/>
              <a:t>تك</a:t>
            </a:r>
            <a:r>
              <a:rPr lang="ar-AE" b="1" dirty="0" smtClean="0"/>
              <a:t>ر</a:t>
            </a:r>
            <a:r>
              <a:rPr lang="ar-SA" b="1" dirty="0" smtClean="0"/>
              <a:t>ار </a:t>
            </a:r>
            <a:r>
              <a:rPr lang="ar-SA" b="1" dirty="0" smtClean="0"/>
              <a:t>حدوثه من جهة والتقليل من حجم </a:t>
            </a:r>
            <a:r>
              <a:rPr lang="ar-SA" b="1" dirty="0" smtClean="0"/>
              <a:t>الخسائر</a:t>
            </a:r>
            <a:r>
              <a:rPr lang="ar-AE" b="1" dirty="0" smtClean="0"/>
              <a:t> </a:t>
            </a:r>
            <a:r>
              <a:rPr lang="ar-SA" b="1" dirty="0" smtClean="0"/>
              <a:t>المتوقعة </a:t>
            </a:r>
            <a:r>
              <a:rPr lang="ar-SA" b="1" dirty="0" smtClean="0"/>
              <a:t>من جهة </a:t>
            </a:r>
            <a:r>
              <a:rPr lang="ar-SA" b="1" dirty="0" smtClean="0"/>
              <a:t>أخرى.</a:t>
            </a:r>
            <a:endParaRPr lang="ar-SA" b="1" dirty="0" smtClean="0"/>
          </a:p>
          <a:p>
            <a:pPr algn="r">
              <a:buNone/>
            </a:pPr>
            <a:r>
              <a:rPr lang="ar-AE" b="1" dirty="0" smtClean="0"/>
              <a:t>2</a:t>
            </a:r>
            <a:r>
              <a:rPr lang="ar-SA" b="1" dirty="0" smtClean="0"/>
              <a:t>- </a:t>
            </a:r>
            <a:r>
              <a:rPr lang="ar-SA" b="1" dirty="0" smtClean="0"/>
              <a:t>كما يقصد بإدارة المخاطر عملية تحديد وتقويم المخاطر، واختيار وادارة التقنيات، للتكيف </a:t>
            </a:r>
            <a:r>
              <a:rPr lang="ar-SA" b="1" dirty="0" smtClean="0"/>
              <a:t>مع</a:t>
            </a:r>
            <a:r>
              <a:rPr lang="ar-AE" b="1" dirty="0" smtClean="0"/>
              <a:t> </a:t>
            </a:r>
            <a:r>
              <a:rPr lang="ar-SA" b="1" dirty="0" smtClean="0"/>
              <a:t>المخاطر </a:t>
            </a:r>
            <a:r>
              <a:rPr lang="ar-SA" b="1" dirty="0" smtClean="0"/>
              <a:t>التي يمكن التعرض </a:t>
            </a:r>
            <a:r>
              <a:rPr lang="ar-SA" b="1" dirty="0" smtClean="0"/>
              <a:t>لها.</a:t>
            </a:r>
            <a:endParaRPr lang="ar-SA" b="1"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rmAutofit/>
          </a:bodyPr>
          <a:lstStyle/>
          <a:p>
            <a:endParaRPr lang="en-US" dirty="0">
              <a:solidFill>
                <a:srgbClr val="7030A0"/>
              </a:solidFill>
            </a:endParaRPr>
          </a:p>
        </p:txBody>
      </p:sp>
      <p:sp>
        <p:nvSpPr>
          <p:cNvPr id="3" name="Content Placeholder 2"/>
          <p:cNvSpPr>
            <a:spLocks noGrp="1"/>
          </p:cNvSpPr>
          <p:nvPr>
            <p:ph idx="1"/>
          </p:nvPr>
        </p:nvSpPr>
        <p:spPr/>
        <p:txBody>
          <a:bodyPr>
            <a:normAutofit lnSpcReduction="10000"/>
          </a:bodyPr>
          <a:lstStyle/>
          <a:p>
            <a:pPr algn="r">
              <a:buNone/>
            </a:pPr>
            <a:r>
              <a:rPr lang="ar-SA" sz="3600" b="1" u="sng" dirty="0" smtClean="0">
                <a:solidFill>
                  <a:srgbClr val="C00000"/>
                </a:solidFill>
              </a:rPr>
              <a:t>مفهوم </a:t>
            </a:r>
            <a:r>
              <a:rPr lang="ar-SA" sz="3600" b="1" u="sng" dirty="0" smtClean="0">
                <a:solidFill>
                  <a:srgbClr val="C00000"/>
                </a:solidFill>
              </a:rPr>
              <a:t>ادارة المخاطر المالية : </a:t>
            </a:r>
          </a:p>
          <a:p>
            <a:pPr algn="r"/>
            <a:r>
              <a:rPr lang="ar-SA" b="1" dirty="0" smtClean="0"/>
              <a:t>أما إدارة المخاطر المالية بالمؤسسة فتعني استخدام الأدوات المناسبة لتدنية الخسائر المحتملة، </a:t>
            </a:r>
            <a:r>
              <a:rPr lang="ar-SA" b="1" dirty="0" smtClean="0"/>
              <a:t>وهي</a:t>
            </a:r>
            <a:r>
              <a:rPr lang="ar-AE" b="1" dirty="0" smtClean="0"/>
              <a:t> </a:t>
            </a:r>
            <a:r>
              <a:rPr lang="ar-SA" b="1" dirty="0" smtClean="0"/>
              <a:t>تستهدف </a:t>
            </a:r>
            <a:r>
              <a:rPr lang="ar-SA" b="1" dirty="0" smtClean="0"/>
              <a:t>تعظيم القيمة السوقية للعوائد المتوقعة في ضوء درجة المخاطر التي يمكن تحملها، أو </a:t>
            </a:r>
            <a:r>
              <a:rPr lang="ar-SA" b="1" dirty="0" smtClean="0"/>
              <a:t>المصاحبة</a:t>
            </a:r>
            <a:r>
              <a:rPr lang="ar-AE" b="1" dirty="0" smtClean="0"/>
              <a:t> </a:t>
            </a:r>
            <a:r>
              <a:rPr lang="ar-SA" b="1" dirty="0" smtClean="0"/>
              <a:t>لهذه </a:t>
            </a:r>
            <a:r>
              <a:rPr lang="ar-SA" b="1" dirty="0" smtClean="0"/>
              <a:t>العوائد </a:t>
            </a:r>
            <a:r>
              <a:rPr lang="ar-SA" b="1" dirty="0" smtClean="0"/>
              <a:t>المتوقعة. </a:t>
            </a:r>
            <a:endParaRPr lang="ar-AE" b="1" dirty="0" smtClean="0"/>
          </a:p>
          <a:p>
            <a:pPr algn="r"/>
            <a:r>
              <a:rPr lang="ar-SA" b="1" dirty="0" smtClean="0"/>
              <a:t>وعليه</a:t>
            </a:r>
            <a:r>
              <a:rPr lang="ar-SA" b="1" dirty="0" smtClean="0"/>
              <a:t>، تتضمن إدارة المخاطر المالية كافة الأنشطة التي تحاول تغيير شكل </a:t>
            </a:r>
            <a:r>
              <a:rPr lang="ar-SA" b="1" dirty="0" smtClean="0"/>
              <a:t>العلاقة</a:t>
            </a:r>
            <a:r>
              <a:rPr lang="ar-AE" b="1" dirty="0" smtClean="0"/>
              <a:t> </a:t>
            </a:r>
            <a:r>
              <a:rPr lang="ar-SA" b="1" dirty="0" smtClean="0"/>
              <a:t>بين </a:t>
            </a:r>
            <a:r>
              <a:rPr lang="ar-SA" b="1" dirty="0" smtClean="0"/>
              <a:t>العائد المتوقع ودرجة المخاطرة المرتبطة بتحقيق هذا العائد المتوقع، وذلك بهدف تعظيم قيمة </a:t>
            </a:r>
            <a:r>
              <a:rPr lang="ar-SA" b="1" dirty="0" smtClean="0"/>
              <a:t>الأصل</a:t>
            </a:r>
            <a:r>
              <a:rPr lang="ar-AE" b="1" dirty="0" smtClean="0"/>
              <a:t> </a:t>
            </a:r>
            <a:r>
              <a:rPr lang="ar-SA" b="1" dirty="0" smtClean="0"/>
              <a:t>الذي </a:t>
            </a:r>
            <a:r>
              <a:rPr lang="ar-SA" b="1" dirty="0" smtClean="0"/>
              <a:t>يتولد عنه هذا العائد</a:t>
            </a:r>
            <a:r>
              <a:rPr lang="ar-SA" b="1" dirty="0" smtClean="0"/>
              <a:t>.</a:t>
            </a:r>
            <a:endParaRPr lang="en-US" b="1" dirty="0" smtClean="0"/>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sz="3600" b="1" dirty="0" smtClean="0">
                <a:solidFill>
                  <a:srgbClr val="C00000"/>
                </a:solidFill>
              </a:rPr>
              <a:t>وتعرف ادارة </a:t>
            </a:r>
            <a:r>
              <a:rPr lang="ar-SA" sz="3600" b="1" dirty="0" smtClean="0">
                <a:solidFill>
                  <a:srgbClr val="C00000"/>
                </a:solidFill>
              </a:rPr>
              <a:t>المخاطر</a:t>
            </a:r>
            <a:r>
              <a:rPr lang="ar-AE" sz="3600" b="1" dirty="0" smtClean="0">
                <a:solidFill>
                  <a:srgbClr val="C00000"/>
                </a:solidFill>
              </a:rPr>
              <a:t>المالية</a:t>
            </a:r>
            <a:r>
              <a:rPr lang="ar-SA" sz="3600" b="1" dirty="0" smtClean="0">
                <a:solidFill>
                  <a:srgbClr val="C00000"/>
                </a:solidFill>
              </a:rPr>
              <a:t> </a:t>
            </a:r>
            <a:r>
              <a:rPr lang="ar-SA" sz="3600" b="1" dirty="0" smtClean="0">
                <a:solidFill>
                  <a:srgbClr val="C00000"/>
                </a:solidFill>
              </a:rPr>
              <a:t>بانها:</a:t>
            </a:r>
          </a:p>
          <a:p>
            <a:pPr algn="r">
              <a:buNone/>
            </a:pPr>
            <a:r>
              <a:rPr lang="ar-SA" b="1" dirty="0" smtClean="0"/>
              <a:t> </a:t>
            </a:r>
            <a:r>
              <a:rPr lang="ar-SA" b="1" u="sng" dirty="0" smtClean="0"/>
              <a:t>عبارة عن تنظيم متكامل يهدف الي مجابهة المخاطر بافضل الوسائل واقل التكاليف </a:t>
            </a:r>
            <a:r>
              <a:rPr lang="ar-SA" b="1" dirty="0" smtClean="0"/>
              <a:t>وذلك عن طريق : اكتشاف الخطر، تحليله ، قياسه وتحديد وسائل مواجهته ثم اختيار انسب وسيلة للمواجهة</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r">
              <a:buNone/>
            </a:pPr>
            <a:r>
              <a:rPr lang="ar-SA" sz="3600" b="1" dirty="0" smtClean="0">
                <a:solidFill>
                  <a:srgbClr val="C00000"/>
                </a:solidFill>
              </a:rPr>
              <a:t>فهي تنظيم متكامل بمعني : </a:t>
            </a:r>
          </a:p>
          <a:p>
            <a:pPr algn="r">
              <a:buNone/>
            </a:pPr>
            <a:r>
              <a:rPr lang="ar-SA" b="1" dirty="0" smtClean="0"/>
              <a:t>انه يشمل جميع اعمال المنشاة وجميع العاملين فيها والوسائل المستخدمة ، فانواع المخاطر المختلفة قد يقع في اي مفصل منها وتاثير المشكلة حال حدوثها قد يصيب كامل المنشاة واعمالها .</a:t>
            </a:r>
            <a:endParaRPr lang="en-US" dirty="0" smtClean="0"/>
          </a:p>
          <a:p>
            <a:pPr algn="r">
              <a:buNone/>
            </a:pPr>
            <a:r>
              <a:rPr lang="ar-SA" b="1" dirty="0" smtClean="0"/>
              <a:t>فلابد لذلك ان تعني ادارة المخاطر بكل عناصر العمل والنشاط وبمستويات مختلفة لاكتشاف اي خطر مع بدايات حدوثه ، وبالتالي معالجته معالجة فعالة تشترك فيها المستويات المختلفة في المنشاة .</a:t>
            </a: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r">
              <a:buNone/>
            </a:pPr>
            <a:r>
              <a:rPr lang="ar-SA" b="1" dirty="0" smtClean="0"/>
              <a:t>ويرتكز مفهوم ادارة المخاطر علي مجموعة من الاساليب العلمية التي يجب اخذها في الحسبان عند اتخاذ القرار لمواجهة اي خطر وذلك من اجل منع او تقليل الخسائر المادية المحتملة ومن ثم الحد من ظاهرة عدم التاكد . </a:t>
            </a:r>
            <a:endParaRPr lang="en-US" dirty="0" smtClean="0"/>
          </a:p>
          <a:p>
            <a:pPr algn="r">
              <a:buNone/>
            </a:pPr>
            <a:r>
              <a:rPr lang="ar-SA" sz="3300" b="1" dirty="0" smtClean="0">
                <a:solidFill>
                  <a:srgbClr val="0070C0"/>
                </a:solidFill>
              </a:rPr>
              <a:t>كما ويرتكز هذا المفهوم علي خفض التكاليف المصاحبة للخطر ومن اهم هذه التكاليف مايلي:</a:t>
            </a:r>
            <a:endParaRPr lang="en-US" sz="3300" dirty="0" smtClean="0">
              <a:solidFill>
                <a:srgbClr val="0070C0"/>
              </a:solidFill>
            </a:endParaRPr>
          </a:p>
          <a:p>
            <a:pPr algn="r">
              <a:buNone/>
            </a:pPr>
            <a:r>
              <a:rPr lang="ar-SA" b="1" dirty="0" smtClean="0"/>
              <a:t>1/ تكاليف التحكم في الخسارة (التحكم في الخطر)</a:t>
            </a:r>
            <a:endParaRPr lang="en-US" dirty="0" smtClean="0"/>
          </a:p>
          <a:p>
            <a:pPr algn="r">
              <a:buNone/>
            </a:pPr>
            <a:r>
              <a:rPr lang="ar-SA" b="1" dirty="0" smtClean="0"/>
              <a:t>2/ تكاليف الفرصة البديلة </a:t>
            </a:r>
            <a:endParaRPr lang="en-US" dirty="0" smtClean="0"/>
          </a:p>
          <a:p>
            <a:pPr algn="r">
              <a:buNone/>
            </a:pPr>
            <a:r>
              <a:rPr lang="ar-SA" b="1" dirty="0" smtClean="0"/>
              <a:t>3/ التكاليف المعنوية او النفسية </a:t>
            </a:r>
            <a:endParaRPr lang="en-US" dirty="0" smtClean="0"/>
          </a:p>
          <a:p>
            <a:pPr algn="r">
              <a:buNone/>
            </a:pPr>
            <a:r>
              <a:rPr lang="ar-SA" b="1" dirty="0" smtClean="0"/>
              <a:t>4/ الخسائر المادية المصاحبة للخطر </a:t>
            </a:r>
            <a:endParaRPr lang="en-US" dirty="0" smtClean="0"/>
          </a:p>
          <a:p>
            <a:pPr algn="r">
              <a:buNone/>
            </a:pPr>
            <a:r>
              <a:rPr lang="ar-SA" b="1" dirty="0" smtClean="0"/>
              <a:t>5/ الخسائر الفعلية التي تتحقق نتيجة تحقق الخطر.</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solidFill>
                  <a:srgbClr val="7030A0"/>
                </a:solidFill>
              </a:rPr>
              <a:t>المفاهيم الاساسية للمخاطر</a:t>
            </a:r>
            <a:endParaRPr lang="en-US" b="1" dirty="0">
              <a:solidFill>
                <a:srgbClr val="7030A0"/>
              </a:solidFill>
            </a:endParaRPr>
          </a:p>
        </p:txBody>
      </p:sp>
      <p:sp>
        <p:nvSpPr>
          <p:cNvPr id="3" name="Content Placeholder 2"/>
          <p:cNvSpPr>
            <a:spLocks noGrp="1"/>
          </p:cNvSpPr>
          <p:nvPr>
            <p:ph idx="1"/>
          </p:nvPr>
        </p:nvSpPr>
        <p:spPr/>
        <p:txBody>
          <a:bodyPr>
            <a:normAutofit fontScale="85000" lnSpcReduction="10000"/>
          </a:bodyPr>
          <a:lstStyle/>
          <a:p>
            <a:pPr algn="r">
              <a:buNone/>
            </a:pPr>
            <a:r>
              <a:rPr lang="ar-SA" sz="3800" b="1" dirty="0" smtClean="0">
                <a:solidFill>
                  <a:srgbClr val="C00000"/>
                </a:solidFill>
              </a:rPr>
              <a:t>مفهوم الخطر:</a:t>
            </a:r>
            <a:endParaRPr lang="ar-SA" sz="3800" b="1" dirty="0">
              <a:solidFill>
                <a:srgbClr val="C00000"/>
              </a:solidFill>
            </a:endParaRPr>
          </a:p>
          <a:p>
            <a:pPr algn="r">
              <a:buNone/>
            </a:pPr>
            <a:r>
              <a:rPr lang="ar-SA" sz="4000" b="1" u="sng" dirty="0">
                <a:solidFill>
                  <a:srgbClr val="C00000"/>
                </a:solidFill>
              </a:rPr>
              <a:t>لقد ناقش الاقتصاديون و الإحصائيون وأصحاب نظريات القرار ومنظرو التأمين طويلا </a:t>
            </a:r>
            <a:r>
              <a:rPr lang="ar-SA" sz="4000" b="1" u="sng" dirty="0" smtClean="0">
                <a:solidFill>
                  <a:srgbClr val="C00000"/>
                </a:solidFill>
              </a:rPr>
              <a:t>الخطر </a:t>
            </a:r>
            <a:r>
              <a:rPr lang="ar-SA" sz="4000" b="1" dirty="0" smtClean="0"/>
              <a:t>وعدم التأكد وحتى وقتنا الحاضر لم يستطيعوا الاتفاق على تعريف واحد يمكن استخدامه</a:t>
            </a:r>
          </a:p>
          <a:p>
            <a:pPr algn="r">
              <a:buNone/>
            </a:pPr>
            <a:r>
              <a:rPr lang="ar-SA" sz="4000" b="1" dirty="0" smtClean="0"/>
              <a:t>فتعريف </a:t>
            </a:r>
            <a:r>
              <a:rPr lang="ar-SA" sz="4000" b="1" dirty="0"/>
              <a:t>الخطر الذي يناسب الاقتصادي أو الإحصائي قد يكون عديم </a:t>
            </a:r>
            <a:r>
              <a:rPr lang="ar-SA" sz="4000" b="1" dirty="0" smtClean="0"/>
              <a:t>القيمة</a:t>
            </a:r>
            <a:r>
              <a:rPr lang="ar-SA" sz="4000" b="1" dirty="0"/>
              <a:t> </a:t>
            </a:r>
            <a:r>
              <a:rPr lang="ar-SA" sz="4000" b="1" dirty="0" smtClean="0"/>
              <a:t>كاداة تحليل </a:t>
            </a:r>
            <a:r>
              <a:rPr lang="ar-SA" sz="4000" b="1" dirty="0"/>
              <a:t>بالنسبة لمنظر التأمين </a:t>
            </a:r>
            <a:r>
              <a:rPr lang="ar-SA" sz="4000" b="1" u="sng" dirty="0">
                <a:solidFill>
                  <a:srgbClr val="C00000"/>
                </a:solidFill>
              </a:rPr>
              <a:t>ورغم أن جميعهم يستخدمون مصطلح </a:t>
            </a:r>
            <a:r>
              <a:rPr lang="ar-SA" sz="4000" b="1" u="sng" dirty="0" smtClean="0">
                <a:solidFill>
                  <a:srgbClr val="C00000"/>
                </a:solidFill>
              </a:rPr>
              <a:t> الخطر الا انه قد يعنى شيئا مختلفا </a:t>
            </a:r>
            <a:r>
              <a:rPr lang="ar-SA" sz="4000" b="1" u="sng" dirty="0">
                <a:solidFill>
                  <a:srgbClr val="C00000"/>
                </a:solidFill>
              </a:rPr>
              <a:t>تماما بالنسبة لكل </a:t>
            </a:r>
            <a:r>
              <a:rPr lang="ar-SA" sz="4000" b="1" u="sng" dirty="0" smtClean="0">
                <a:solidFill>
                  <a:srgbClr val="C00000"/>
                </a:solidFill>
              </a:rPr>
              <a:t>منهم</a:t>
            </a:r>
            <a:r>
              <a:rPr lang="ar-SA" sz="4000" b="1"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r">
              <a:buNone/>
            </a:pPr>
            <a:r>
              <a:rPr lang="ar-SA" sz="3800" b="1" dirty="0" smtClean="0">
                <a:solidFill>
                  <a:srgbClr val="C00000"/>
                </a:solidFill>
              </a:rPr>
              <a:t>ثانيا : اهداف ادارة المخاطر :</a:t>
            </a:r>
          </a:p>
          <a:p>
            <a:pPr algn="r">
              <a:buNone/>
            </a:pPr>
            <a:r>
              <a:rPr lang="ar-SA" b="1" dirty="0" smtClean="0">
                <a:solidFill>
                  <a:srgbClr val="0070C0"/>
                </a:solidFill>
              </a:rPr>
              <a:t> تتمثل اهداف ادارة المخاطر المالية فيما يلي :</a:t>
            </a:r>
            <a:endParaRPr lang="en-US" dirty="0" smtClean="0">
              <a:solidFill>
                <a:srgbClr val="0070C0"/>
              </a:solidFill>
            </a:endParaRPr>
          </a:p>
          <a:p>
            <a:pPr algn="r">
              <a:buNone/>
            </a:pPr>
            <a:r>
              <a:rPr lang="ar-SA" b="1" dirty="0" smtClean="0"/>
              <a:t>1/ المحافظة علي الاصول الموجودة لحماية المصالح المالية للمستثمرين والدائنين والمساهمين.</a:t>
            </a:r>
            <a:endParaRPr lang="en-US" dirty="0" smtClean="0"/>
          </a:p>
          <a:p>
            <a:pPr algn="r">
              <a:buNone/>
            </a:pPr>
            <a:r>
              <a:rPr lang="ar-SA" b="1" dirty="0" smtClean="0"/>
              <a:t>2/ احكام الرقابة والسيطرة علي المخاطر في الانشطة او الاعمال التي ترتبط بالاوراق المالية والتسهيلات الائتمانية وغيرها من ادوات الاستثمار  </a:t>
            </a:r>
            <a:endParaRPr lang="en-US" dirty="0" smtClean="0"/>
          </a:p>
          <a:p>
            <a:pPr algn="r">
              <a:buNone/>
            </a:pPr>
            <a:r>
              <a:rPr lang="ar-SA" b="1" dirty="0" smtClean="0"/>
              <a:t>3/ تحديد العلاج النوعي لكل نوع من انواع المخاطر وعلي جميع مستوياتها</a:t>
            </a:r>
            <a:endParaRPr lang="en-US" dirty="0" smtClean="0"/>
          </a:p>
          <a:p>
            <a:pPr algn="r">
              <a:buNone/>
            </a:pPr>
            <a:r>
              <a:rPr lang="ar-SA" b="1" dirty="0" smtClean="0"/>
              <a:t>4/ العمل علي الحد من الخسائر وتقليلها الي ادني حد ممكن وتامينها من خلال الرقابة الفورية او من خلال تحويلها الي جهات خارجية .</a:t>
            </a:r>
            <a:endParaRPr lang="en-US" dirty="0" smtClean="0"/>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r">
              <a:buNone/>
            </a:pPr>
            <a:r>
              <a:rPr lang="ar-SA" b="1" dirty="0" smtClean="0"/>
              <a:t>5/ اعداد الدراسات قبل الخسائر وبعدها وذلك بغرض منع او تقليل الخسائر المحتملة ، مع تحديد اي المخاطر  يتعين السيطرة عليها واستخدام الادوات التي تحد من حدوثها ، او تكرار مثل هذه المخاطر.</a:t>
            </a:r>
            <a:endParaRPr lang="en-US" dirty="0" smtClean="0"/>
          </a:p>
          <a:p>
            <a:pPr algn="r">
              <a:buNone/>
            </a:pPr>
            <a:r>
              <a:rPr lang="ar-SA" b="1" dirty="0" smtClean="0"/>
              <a:t>6/ حماية الاستثمارات وذلك  من خلال حماية قدرتها الدائمة علي توليد الارباح بدرء اي خسائر عارضة .</a:t>
            </a:r>
            <a:endParaRPr lang="en-US" dirty="0" smtClean="0"/>
          </a:p>
          <a:p>
            <a:pPr algn="r">
              <a:buNone/>
            </a:pPr>
            <a:r>
              <a:rPr lang="ar-SA" b="1" dirty="0" smtClean="0"/>
              <a:t>7/ ضرورة الربط بين ادارة المخاطر وادارة </a:t>
            </a:r>
            <a:r>
              <a:rPr lang="ar-SA" b="1" smtClean="0"/>
              <a:t>التخطيط في،  لان ادارة </a:t>
            </a:r>
            <a:r>
              <a:rPr lang="ar-SA" b="1" dirty="0" smtClean="0"/>
              <a:t>المخاطر توفر الكثير من المدخلات لعملية التخطيط لاستمرارية العمل .</a:t>
            </a: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b="1" dirty="0" smtClean="0"/>
              <a:t>8/ تقوم ادارة المخاطر بوضع تقارير دورية بشان حجم المخاطر التي يتعرض لها الاستثمار </a:t>
            </a:r>
            <a:endParaRPr lang="ar-AE" b="1" dirty="0" smtClean="0"/>
          </a:p>
          <a:p>
            <a:pPr algn="r">
              <a:buNone/>
            </a:pPr>
            <a:r>
              <a:rPr lang="ar-SA" b="1" u="sng" dirty="0" smtClean="0">
                <a:solidFill>
                  <a:srgbClr val="7030A0"/>
                </a:solidFill>
              </a:rPr>
              <a:t> </a:t>
            </a:r>
            <a:r>
              <a:rPr lang="ar-SA" b="1" u="sng" dirty="0" smtClean="0">
                <a:solidFill>
                  <a:srgbClr val="7030A0"/>
                </a:solidFill>
              </a:rPr>
              <a:t>وباختصار </a:t>
            </a:r>
            <a:r>
              <a:rPr lang="ar-AE" b="1" u="sng" dirty="0" smtClean="0">
                <a:solidFill>
                  <a:srgbClr val="7030A0"/>
                </a:solidFill>
              </a:rPr>
              <a:t>فان اهداف </a:t>
            </a:r>
            <a:r>
              <a:rPr lang="ar-SA" b="1" u="sng" dirty="0" smtClean="0">
                <a:solidFill>
                  <a:srgbClr val="7030A0"/>
                </a:solidFill>
              </a:rPr>
              <a:t>لإدارة المخاطر</a:t>
            </a:r>
            <a:r>
              <a:rPr lang="ar-AE" b="1" u="sng" dirty="0" smtClean="0">
                <a:solidFill>
                  <a:srgbClr val="7030A0"/>
                </a:solidFill>
              </a:rPr>
              <a:t> المالية</a:t>
            </a:r>
            <a:r>
              <a:rPr lang="ar-SA" b="1" u="sng" dirty="0" smtClean="0">
                <a:solidFill>
                  <a:srgbClr val="7030A0"/>
                </a:solidFill>
              </a:rPr>
              <a:t> </a:t>
            </a:r>
            <a:r>
              <a:rPr lang="ar-AE" b="1" u="sng" dirty="0" smtClean="0">
                <a:solidFill>
                  <a:srgbClr val="7030A0"/>
                </a:solidFill>
              </a:rPr>
              <a:t>تتمثل في:</a:t>
            </a:r>
            <a:endParaRPr lang="ar-SA" b="1" u="sng" dirty="0" smtClean="0">
              <a:solidFill>
                <a:srgbClr val="7030A0"/>
              </a:solidFill>
            </a:endParaRPr>
          </a:p>
          <a:p>
            <a:pPr algn="r"/>
            <a:r>
              <a:rPr lang="ar-SA" b="1" dirty="0" smtClean="0"/>
              <a:t>- الحد من حدوث هذه </a:t>
            </a:r>
            <a:r>
              <a:rPr lang="ar-SA" b="1" dirty="0" smtClean="0"/>
              <a:t>المخاطر</a:t>
            </a:r>
            <a:endParaRPr lang="ar-SA" b="1" dirty="0" smtClean="0"/>
          </a:p>
          <a:p>
            <a:pPr algn="r"/>
            <a:r>
              <a:rPr lang="ar-SA" b="1" dirty="0" smtClean="0"/>
              <a:t>- التقليل من حجم الخسائر المتوقعة بأقل تكلفة ممكنة</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solidFill>
                  <a:srgbClr val="C00000"/>
                </a:solidFill>
              </a:rPr>
              <a:t>متوقع بنهاية هذه الوحدة ان تجيب عن الاسئلة التالية:</a:t>
            </a:r>
            <a:endParaRPr lang="en-US" sz="3600" dirty="0"/>
          </a:p>
        </p:txBody>
      </p:sp>
      <p:sp>
        <p:nvSpPr>
          <p:cNvPr id="3" name="Content Placeholder 2"/>
          <p:cNvSpPr>
            <a:spLocks noGrp="1"/>
          </p:cNvSpPr>
          <p:nvPr>
            <p:ph idx="1"/>
          </p:nvPr>
        </p:nvSpPr>
        <p:spPr/>
        <p:txBody>
          <a:bodyPr>
            <a:normAutofit/>
          </a:bodyPr>
          <a:lstStyle/>
          <a:p>
            <a:pPr algn="r"/>
            <a:r>
              <a:rPr lang="ar-SA" b="1" dirty="0" smtClean="0"/>
              <a:t>1- ما المقصود باساليب ادارة المخاطر المالية؟ </a:t>
            </a:r>
          </a:p>
          <a:p>
            <a:pPr algn="r"/>
            <a:r>
              <a:rPr lang="ar-SA" b="1" dirty="0" smtClean="0"/>
              <a:t>2- مع الشرح- وضح ما المقصود بالآتي:</a:t>
            </a:r>
          </a:p>
          <a:p>
            <a:pPr algn="r">
              <a:buNone/>
            </a:pPr>
            <a:r>
              <a:rPr lang="ar-SA" b="1" dirty="0" smtClean="0"/>
              <a:t>أ) تحاشي او تفادي المخاطرة؟</a:t>
            </a:r>
          </a:p>
          <a:p>
            <a:pPr algn="r">
              <a:buNone/>
            </a:pPr>
            <a:r>
              <a:rPr lang="ar-SA" b="1" dirty="0" smtClean="0"/>
              <a:t>ب) تقليل المخاطرة؟</a:t>
            </a:r>
          </a:p>
          <a:p>
            <a:pPr algn="r">
              <a:buNone/>
            </a:pPr>
            <a:r>
              <a:rPr lang="ar-SA" b="1" dirty="0" smtClean="0"/>
              <a:t>ج) تحويل المخاطرة؟</a:t>
            </a:r>
          </a:p>
          <a:p>
            <a:pPr algn="r">
              <a:buNone/>
            </a:pPr>
            <a:r>
              <a:rPr lang="ar-SA" b="1" dirty="0" smtClean="0"/>
              <a:t>د) إقتسام المخاطرة؟</a:t>
            </a:r>
          </a:p>
          <a:p>
            <a:pPr algn="r">
              <a:buNone/>
            </a:pPr>
            <a:r>
              <a:rPr lang="ar-SA" b="1" dirty="0" smtClean="0"/>
              <a:t>ه) تحمل المخاطرة؟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8" fill="hold">
                      <p:stCondLst>
                        <p:cond delay="indefinite"/>
                      </p:stCondLst>
                      <p:childTnLst>
                        <p:par>
                          <p:cTn id="19" fill="hold">
                            <p:stCondLst>
                              <p:cond delay="0"/>
                            </p:stCondLst>
                            <p:childTnLst>
                              <p:par>
                                <p:cTn id="20" presetID="15"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5"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6" fill="hold">
                      <p:stCondLst>
                        <p:cond delay="indefinite"/>
                      </p:stCondLst>
                      <p:childTnLst>
                        <p:par>
                          <p:cTn id="27" fill="hold">
                            <p:stCondLst>
                              <p:cond delay="0"/>
                            </p:stCondLst>
                            <p:childTnLst>
                              <p:par>
                                <p:cTn id="28" presetID="15"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3"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4" fill="hold">
                      <p:stCondLst>
                        <p:cond delay="indefinite"/>
                      </p:stCondLst>
                      <p:childTnLst>
                        <p:par>
                          <p:cTn id="35" fill="hold">
                            <p:stCondLst>
                              <p:cond delay="0"/>
                            </p:stCondLst>
                            <p:childTnLst>
                              <p:par>
                                <p:cTn id="36" presetID="15" presetClass="entr" presetSubtype="0"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p:cTn id="3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41"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2" fill="hold">
                      <p:stCondLst>
                        <p:cond delay="indefinite"/>
                      </p:stCondLst>
                      <p:childTnLst>
                        <p:par>
                          <p:cTn id="43" fill="hold">
                            <p:stCondLst>
                              <p:cond delay="0"/>
                            </p:stCondLst>
                            <p:childTnLst>
                              <p:par>
                                <p:cTn id="44" presetID="15" presetClass="entr" presetSubtype="0" fill="hold" grpId="0" nodeType="clickEffect">
                                  <p:stCondLst>
                                    <p:cond delay="0"/>
                                  </p:stCondLst>
                                  <p:childTnLst>
                                    <p:set>
                                      <p:cBhvr>
                                        <p:cTn id="45" dur="1" fill="hold">
                                          <p:stCondLst>
                                            <p:cond delay="0"/>
                                          </p:stCondLst>
                                        </p:cTn>
                                        <p:tgtEl>
                                          <p:spTgt spid="3">
                                            <p:txEl>
                                              <p:pRg st="4" end="4"/>
                                            </p:txEl>
                                          </p:spTgt>
                                        </p:tgtEl>
                                        <p:attrNameLst>
                                          <p:attrName>style.visibility</p:attrName>
                                        </p:attrNameLst>
                                      </p:cBhvr>
                                      <p:to>
                                        <p:strVal val="visible"/>
                                      </p:to>
                                    </p:set>
                                    <p:anim calcmode="lin" valueType="num">
                                      <p:cBhvr>
                                        <p:cTn id="4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8" dur="1000" fill="hold"/>
                                        <p:tgtEl>
                                          <p:spTgt spid="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9" dur="1000" fill="hold"/>
                                        <p:tgtEl>
                                          <p:spTgt spid="3">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0" fill="hold">
                      <p:stCondLst>
                        <p:cond delay="indefinite"/>
                      </p:stCondLst>
                      <p:childTnLst>
                        <p:par>
                          <p:cTn id="51" fill="hold">
                            <p:stCondLst>
                              <p:cond delay="0"/>
                            </p:stCondLst>
                            <p:childTnLst>
                              <p:par>
                                <p:cTn id="52" presetID="15" presetClass="entr" presetSubtype="0" fill="hold" grpId="0" nodeType="clickEffect">
                                  <p:stCondLst>
                                    <p:cond delay="0"/>
                                  </p:stCondLst>
                                  <p:childTnLst>
                                    <p:set>
                                      <p:cBhvr>
                                        <p:cTn id="53" dur="1" fill="hold">
                                          <p:stCondLst>
                                            <p:cond delay="0"/>
                                          </p:stCondLst>
                                        </p:cTn>
                                        <p:tgtEl>
                                          <p:spTgt spid="3">
                                            <p:txEl>
                                              <p:pRg st="5" end="5"/>
                                            </p:txEl>
                                          </p:spTgt>
                                        </p:tgtEl>
                                        <p:attrNameLst>
                                          <p:attrName>style.visibility</p:attrName>
                                        </p:attrNameLst>
                                      </p:cBhvr>
                                      <p:to>
                                        <p:strVal val="visible"/>
                                      </p:to>
                                    </p:set>
                                    <p:anim calcmode="lin" valueType="num">
                                      <p:cBhvr>
                                        <p:cTn id="54"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5"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6" dur="1000" fill="hold"/>
                                        <p:tgtEl>
                                          <p:spTgt spid="3">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57" dur="1000" fill="hold"/>
                                        <p:tgtEl>
                                          <p:spTgt spid="3">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8" fill="hold">
                      <p:stCondLst>
                        <p:cond delay="indefinite"/>
                      </p:stCondLst>
                      <p:childTnLst>
                        <p:par>
                          <p:cTn id="59" fill="hold">
                            <p:stCondLst>
                              <p:cond delay="0"/>
                            </p:stCondLst>
                            <p:childTnLst>
                              <p:par>
                                <p:cTn id="60" presetID="15" presetClass="entr" presetSubtype="0" fill="hold" grpId="0" nodeType="clickEffect">
                                  <p:stCondLst>
                                    <p:cond delay="0"/>
                                  </p:stCondLst>
                                  <p:childTnLst>
                                    <p:set>
                                      <p:cBhvr>
                                        <p:cTn id="61" dur="1" fill="hold">
                                          <p:stCondLst>
                                            <p:cond delay="0"/>
                                          </p:stCondLst>
                                        </p:cTn>
                                        <p:tgtEl>
                                          <p:spTgt spid="3">
                                            <p:txEl>
                                              <p:pRg st="6" end="6"/>
                                            </p:txEl>
                                          </p:spTgt>
                                        </p:tgtEl>
                                        <p:attrNameLst>
                                          <p:attrName>style.visibility</p:attrName>
                                        </p:attrNameLst>
                                      </p:cBhvr>
                                      <p:to>
                                        <p:strVal val="visible"/>
                                      </p:to>
                                    </p:set>
                                    <p:anim calcmode="lin" valueType="num">
                                      <p:cBhvr>
                                        <p:cTn id="62"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63"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64" dur="1000" fill="hold"/>
                                        <p:tgtEl>
                                          <p:spTgt spid="3">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65" dur="1000" fill="hold"/>
                                        <p:tgtEl>
                                          <p:spTgt spid="3">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rmAutofit/>
          </a:bodyPr>
          <a:lstStyle/>
          <a:p>
            <a:r>
              <a:rPr lang="ar-SA" b="1" dirty="0" smtClean="0">
                <a:solidFill>
                  <a:srgbClr val="7030A0"/>
                </a:solidFill>
              </a:rPr>
              <a:t>اساليب (طرق) ادارة المخاطر المالية </a:t>
            </a:r>
            <a:endParaRPr lang="en-US" dirty="0">
              <a:solidFill>
                <a:srgbClr val="7030A0"/>
              </a:solidFill>
            </a:endParaRPr>
          </a:p>
        </p:txBody>
      </p:sp>
      <p:sp>
        <p:nvSpPr>
          <p:cNvPr id="3" name="Content Placeholder 2"/>
          <p:cNvSpPr>
            <a:spLocks noGrp="1"/>
          </p:cNvSpPr>
          <p:nvPr>
            <p:ph idx="1"/>
          </p:nvPr>
        </p:nvSpPr>
        <p:spPr/>
        <p:txBody>
          <a:bodyPr>
            <a:normAutofit/>
          </a:bodyPr>
          <a:lstStyle/>
          <a:p>
            <a:pPr algn="r">
              <a:buNone/>
            </a:pPr>
            <a:r>
              <a:rPr lang="ar-SA" b="1" dirty="0" smtClean="0"/>
              <a:t>يقصد باساليب ادارة المخاطر المالية: </a:t>
            </a:r>
            <a:endParaRPr lang="en-US" b="1" dirty="0" smtClean="0"/>
          </a:p>
          <a:p>
            <a:pPr algn="r">
              <a:buNone/>
            </a:pPr>
            <a:r>
              <a:rPr lang="ar-SA" b="1" dirty="0" smtClean="0">
                <a:solidFill>
                  <a:srgbClr val="C00000"/>
                </a:solidFill>
              </a:rPr>
              <a:t>طرق مواجهة هذه المخاطر من خلال التعرف علي مصدر الخطر ثم تقدير حجم الخسارة المحتملة في حال وقوع الخطر واختيار الوسيلة المناسبة لمواجهة هذا الخطر في ضوء كلفة تلك الوسيلة .</a:t>
            </a:r>
            <a:endParaRPr lang="en-US" dirty="0" smtClean="0">
              <a:solidFill>
                <a:srgbClr val="C00000"/>
              </a:solidFill>
            </a:endParaRPr>
          </a:p>
          <a:p>
            <a:pPr algn="r">
              <a:buNone/>
            </a:pPr>
            <a:r>
              <a:rPr lang="ar-SA" b="1" dirty="0" smtClean="0"/>
              <a:t>وهناك عدة تقنيات او طرق لادارة المخاطر المالية وتختلف هذه التقنيات باختلاف المخاطر والتى تتمثل فيما يلي: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6"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9" presetClass="entr" presetSubtype="0"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3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9" presetClass="entr" presetSubtype="0" fill="hold" grpId="0"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4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r">
              <a:buNone/>
            </a:pPr>
            <a:r>
              <a:rPr lang="ar-SA" sz="3500" b="1" dirty="0" smtClean="0">
                <a:solidFill>
                  <a:srgbClr val="7030A0"/>
                </a:solidFill>
              </a:rPr>
              <a:t>1/ تحاشي او تفادي المخاطرة:</a:t>
            </a:r>
            <a:endParaRPr lang="en-US" sz="3500" dirty="0" smtClean="0">
              <a:solidFill>
                <a:srgbClr val="7030A0"/>
              </a:solidFill>
            </a:endParaRPr>
          </a:p>
          <a:p>
            <a:pPr algn="r">
              <a:buNone/>
            </a:pPr>
            <a:r>
              <a:rPr lang="ar-SA" b="1" dirty="0" smtClean="0"/>
              <a:t>يقصد بتحاشي او تفادي المخاطرة : رفض الفرد او المنظمة قبول هذه المخاطرة حتي ولو للحظة ويتحقق ذلك بالامتناع عن الدخول في النشاط او الاستثمار المنشئ للمخاطرة </a:t>
            </a:r>
          </a:p>
          <a:p>
            <a:pPr algn="r">
              <a:buNone/>
            </a:pPr>
            <a:r>
              <a:rPr lang="ar-SA" b="1" dirty="0" smtClean="0">
                <a:solidFill>
                  <a:srgbClr val="7030A0"/>
                </a:solidFill>
              </a:rPr>
              <a:t>ويعد تحاشي او تفادي المخاطرة احد الاساليب للتعامل مع المخاطر ولكنه تقنية او اسلوب سلبي ، ويكون احيانا غير مرضى للتعامل مع مخاطر كثيرة .</a:t>
            </a:r>
          </a:p>
          <a:p>
            <a:pPr algn="r">
              <a:buNone/>
            </a:pPr>
            <a:r>
              <a:rPr lang="ar-SA" b="1" dirty="0" smtClean="0"/>
              <a:t>فلو استخدم هذا الاسلوب بشكل كبير لحرمت المؤسسات او المستثمرين من فرص كثيرة لتحقيق ربح وعجزوا عن تحقيق اهدافهم</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SA" sz="3300" b="1" dirty="0" smtClean="0">
                <a:solidFill>
                  <a:srgbClr val="7030A0"/>
                </a:solidFill>
              </a:rPr>
              <a:t>2/ تقليل المخاطرة :</a:t>
            </a:r>
          </a:p>
          <a:p>
            <a:pPr algn="r">
              <a:buNone/>
            </a:pPr>
            <a:r>
              <a:rPr lang="ar-SA" b="1" dirty="0" smtClean="0"/>
              <a:t> يطلق البعض علي هذه الوسيلة (سياسة تخفيض الخطر) </a:t>
            </a:r>
          </a:p>
          <a:p>
            <a:pPr algn="r">
              <a:buNone/>
            </a:pPr>
            <a:r>
              <a:rPr lang="ar-SA" sz="3600" b="1" dirty="0" smtClean="0">
                <a:solidFill>
                  <a:srgbClr val="C00000"/>
                </a:solidFill>
              </a:rPr>
              <a:t>ويقصد بها:</a:t>
            </a:r>
            <a:endParaRPr lang="en-US" sz="3600" dirty="0" smtClean="0">
              <a:solidFill>
                <a:srgbClr val="C00000"/>
              </a:solidFill>
            </a:endParaRPr>
          </a:p>
          <a:p>
            <a:pPr algn="r">
              <a:buNone/>
            </a:pPr>
            <a:r>
              <a:rPr lang="ar-SA" b="1" dirty="0" smtClean="0"/>
              <a:t> التحكم في عدم حدوث الخسارة بمنع وقوع المخاطرة او تقليل فرص حدوثها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a:buNone/>
            </a:pPr>
            <a:r>
              <a:rPr lang="ar-SA" b="1" dirty="0" smtClean="0"/>
              <a:t>فبعض التقنيات للمخاطرة يكون الهدف منها منع حدوث الخسارة علي حين ان البعض الاخر يكون الهدف منه التحكم في شدة الخسارة فمثلا :</a:t>
            </a:r>
            <a:endParaRPr lang="en-US" dirty="0" smtClean="0"/>
          </a:p>
          <a:p>
            <a:pPr algn="r">
              <a:buNone/>
            </a:pPr>
            <a:r>
              <a:rPr lang="ar-SA" b="1" dirty="0" smtClean="0"/>
              <a:t>*اقامة مانعات الصواقع فوق المباني العالية تعتبر وسيلة للوقاية من الخطر (خطر الحريق)</a:t>
            </a:r>
          </a:p>
          <a:p>
            <a:pPr algn="r">
              <a:buNone/>
            </a:pPr>
            <a:r>
              <a:rPr lang="ar-SA" b="1" dirty="0" smtClean="0"/>
              <a:t>* اقامة السدود تقلل من الفيضانات</a:t>
            </a:r>
          </a:p>
          <a:p>
            <a:pPr algn="r">
              <a:buNone/>
            </a:pPr>
            <a:r>
              <a:rPr lang="ar-SA" b="1" dirty="0" smtClean="0"/>
              <a:t>* اعداد دراسات الجدوي الاقتصادية للمشروعات يقلل من عدم نجاحها.</a:t>
            </a:r>
            <a:endParaRPr lang="en-US" dirty="0" smtClean="0"/>
          </a:p>
          <a:p>
            <a:pPr algn="r">
              <a:buNone/>
            </a:pPr>
            <a:r>
              <a:rPr lang="ar-SA" b="1" dirty="0" smtClean="0">
                <a:solidFill>
                  <a:srgbClr val="C00000"/>
                </a:solidFill>
              </a:rPr>
              <a:t>ــ ومن الناحية الاقتصادية فان اتباع تقنية تقليل المخاطرة  يترتب عليه امران متقابلان هما :</a:t>
            </a:r>
            <a:endParaRPr lang="en-US" dirty="0" smtClean="0">
              <a:solidFill>
                <a:srgbClr val="C00000"/>
              </a:solidFill>
            </a:endParaRPr>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SA" b="1" dirty="0" smtClean="0"/>
              <a:t>أ/  تحمل الفرد او المنشاة تكاليف اضافية تتمثل في التجهيزات الفنية التي تتطلبها اجراءات الوقاية والمنع بالاضافة الي تكاليف التشغيل  .</a:t>
            </a:r>
            <a:endParaRPr lang="en-US" dirty="0" smtClean="0"/>
          </a:p>
          <a:p>
            <a:pPr algn="r">
              <a:buNone/>
            </a:pPr>
            <a:r>
              <a:rPr lang="ar-SA" b="1" dirty="0" smtClean="0"/>
              <a:t>ب/  تخفيض القيمة المعرضة للخطر وتخفيض معدل الخسارة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SA" sz="4100" b="1" dirty="0" smtClean="0">
                <a:solidFill>
                  <a:srgbClr val="7030A0"/>
                </a:solidFill>
              </a:rPr>
              <a:t>3/ تحويل المخاطرة :</a:t>
            </a:r>
          </a:p>
          <a:p>
            <a:pPr algn="r">
              <a:buNone/>
            </a:pPr>
            <a:r>
              <a:rPr lang="ar-SA" b="1" dirty="0" smtClean="0"/>
              <a:t> ويقصد بها : مواجهة الخطر بتحويله الي طرف آخر نظير دفع مقابل معين لهذا الطرف مع احتفاظ صاحب الشئ موضوع الخطر الاصلي بملكيته لهذا الشئ .</a:t>
            </a:r>
            <a:endParaRPr lang="en-US" dirty="0" smtClean="0"/>
          </a:p>
          <a:p>
            <a:pPr algn="r">
              <a:buNone/>
            </a:pPr>
            <a:r>
              <a:rPr lang="ar-SA" b="1" dirty="0" smtClean="0"/>
              <a:t>ويتحقق هذا التحويل للمخاطرة بمقتضي عقود </a:t>
            </a:r>
            <a:r>
              <a:rPr lang="ar-SA" b="1" smtClean="0"/>
              <a:t>النقل وعقود </a:t>
            </a:r>
            <a:r>
              <a:rPr lang="ar-SA" b="1" dirty="0" smtClean="0"/>
              <a:t>التامين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solidFill>
                  <a:srgbClr val="7030A0"/>
                </a:solidFill>
              </a:rPr>
              <a:t>تعريف الخطر</a:t>
            </a:r>
            <a:endParaRPr lang="en-US" b="1" dirty="0">
              <a:solidFill>
                <a:srgbClr val="7030A0"/>
              </a:solidFill>
            </a:endParaRPr>
          </a:p>
        </p:txBody>
      </p:sp>
      <p:sp>
        <p:nvSpPr>
          <p:cNvPr id="3" name="Content Placeholder 2"/>
          <p:cNvSpPr>
            <a:spLocks noGrp="1"/>
          </p:cNvSpPr>
          <p:nvPr>
            <p:ph idx="1"/>
          </p:nvPr>
        </p:nvSpPr>
        <p:spPr/>
        <p:txBody>
          <a:bodyPr>
            <a:normAutofit fontScale="92500" lnSpcReduction="20000"/>
          </a:bodyPr>
          <a:lstStyle/>
          <a:p>
            <a:pPr algn="r"/>
            <a:r>
              <a:rPr lang="ar-SA" b="1" dirty="0" smtClean="0">
                <a:solidFill>
                  <a:srgbClr val="C00000"/>
                </a:solidFill>
              </a:rPr>
              <a:t>يعرف الخطر على انه:</a:t>
            </a:r>
          </a:p>
          <a:p>
            <a:pPr algn="r">
              <a:buNone/>
            </a:pPr>
            <a:r>
              <a:rPr lang="ar-SA" b="1" dirty="0" smtClean="0"/>
              <a:t>1- عدم التاكد من وقوع خسارة معينة</a:t>
            </a:r>
          </a:p>
          <a:p>
            <a:pPr algn="r">
              <a:buNone/>
            </a:pPr>
            <a:r>
              <a:rPr lang="ar-SA" b="1" dirty="0" smtClean="0">
                <a:solidFill>
                  <a:srgbClr val="C00000"/>
                </a:solidFill>
              </a:rPr>
              <a:t>(ويلاحظ ان هذا التعريف اعتمد على الحالة المعنوية للفرد عند اتخاذ قراراته ).</a:t>
            </a:r>
          </a:p>
          <a:p>
            <a:pPr algn="r">
              <a:buNone/>
            </a:pPr>
            <a:r>
              <a:rPr lang="ar-SA" b="1" dirty="0" smtClean="0"/>
              <a:t>2- إحتمال وقوع خسارة</a:t>
            </a:r>
          </a:p>
          <a:p>
            <a:pPr algn="r">
              <a:buNone/>
            </a:pPr>
            <a:r>
              <a:rPr lang="ar-SA" b="1" dirty="0" smtClean="0">
                <a:solidFill>
                  <a:srgbClr val="C00000"/>
                </a:solidFill>
              </a:rPr>
              <a:t>(ويقوم هذا التعريف على الاحتمالية وهى تعبير رياضى تتراوح قيمته بين (صفر،1)</a:t>
            </a:r>
          </a:p>
          <a:p>
            <a:pPr algn="r">
              <a:buNone/>
            </a:pPr>
            <a:r>
              <a:rPr lang="ar-SA" b="1" dirty="0" smtClean="0"/>
              <a:t>3- الخسارة المادية المحتملة نتيجة لوقوع حادث معين</a:t>
            </a:r>
          </a:p>
          <a:p>
            <a:pPr algn="r">
              <a:buNone/>
            </a:pPr>
            <a:r>
              <a:rPr lang="ar-SA" b="1" dirty="0" smtClean="0">
                <a:solidFill>
                  <a:srgbClr val="C00000"/>
                </a:solidFill>
              </a:rPr>
              <a:t>(وفى هذا التعريف حصر لنوع الخسارة بانها خسارة مادية قابلة للقياس بشكل كمى)</a:t>
            </a:r>
            <a:endParaRPr lang="en-US"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1"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8"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9" presetClass="entr" presetSubtype="0" fill="hold" grpId="0" nodeType="clickEffect">
                                  <p:stCondLst>
                                    <p:cond delay="0"/>
                                  </p:stCondLst>
                                  <p:childTnLst>
                                    <p:set>
                                      <p:cBhvr>
                                        <p:cTn id="53" dur="1" fill="hold">
                                          <p:stCondLst>
                                            <p:cond delay="0"/>
                                          </p:stCondLst>
                                        </p:cTn>
                                        <p:tgtEl>
                                          <p:spTgt spid="3">
                                            <p:txEl>
                                              <p:pRg st="5" end="5"/>
                                            </p:txEl>
                                          </p:spTgt>
                                        </p:tgtEl>
                                        <p:attrNameLst>
                                          <p:attrName>style.visibility</p:attrName>
                                        </p:attrNameLst>
                                      </p:cBhvr>
                                      <p:to>
                                        <p:strVal val="visible"/>
                                      </p:to>
                                    </p:set>
                                    <p:anim calcmode="lin" valueType="num">
                                      <p:cBhvr>
                                        <p:cTn id="54"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5"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56" dur="1000"/>
                                        <p:tgtEl>
                                          <p:spTgt spid="3">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9" presetClass="entr" presetSubtype="0" fill="hold" grpId="0"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62"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63"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r">
              <a:buNone/>
            </a:pPr>
            <a:r>
              <a:rPr lang="ar-SA" b="1" dirty="0" smtClean="0"/>
              <a:t>ـــ ففي عقود النقل مثلا يمكن تحويل اخطار النقل الي متعهدي النقل في مقابل سعر اعلي لخدمة النقل نظير تحملهم لاخطار النقل التي يتم الاتفاق عليها مع احتفاظ صاحب البضاعة المنقولة بملكيته لهذه البضاعة .</a:t>
            </a:r>
          </a:p>
          <a:p>
            <a:pPr algn="r">
              <a:buNone/>
            </a:pPr>
            <a:r>
              <a:rPr lang="ar-SA" b="1" dirty="0" smtClean="0"/>
              <a:t>ـــ ويعتبر التأمين من اهم وسائل تحويل الخطر واكثرها انتشارا حيث تقوم شركات التامين بتعويض الافراد والشركات المعرضين للخطر عند الخسارة المادية التي لحقت بهم نتيجة لحدوث الخطر المؤمن منه وذلك مقابل مبلغ محدد مقدما يسمي قسط التأمين</a:t>
            </a: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SA" b="1" dirty="0" smtClean="0"/>
              <a:t> ـــ وعادة ماتتبع هذه الوسيلة في مواجهة الاخطار التي تكون فيها درجة احتمال وقوع الخطر ضئيلة بينما تكون الخسائر الناشئة نتيجة وقوع هذا الخطر كبيرة .</a:t>
            </a:r>
            <a:endParaRPr lang="en-US" dirty="0" smtClean="0"/>
          </a:p>
          <a:p>
            <a:pPr algn="r">
              <a:buNone/>
            </a:pPr>
            <a:r>
              <a:rPr lang="ar-SA" sz="3600" b="1" dirty="0" smtClean="0">
                <a:solidFill>
                  <a:srgbClr val="7030A0"/>
                </a:solidFill>
              </a:rPr>
              <a:t>4/ اقتسام المخاطرة :</a:t>
            </a:r>
          </a:p>
          <a:p>
            <a:pPr algn="r">
              <a:buNone/>
            </a:pPr>
            <a:r>
              <a:rPr lang="ar-SA" b="1" dirty="0" smtClean="0"/>
              <a:t> ويقصد بها:  مواجهة الخطر باقتسامه مع عدد من المشاركين عند وقوعه ( محافظ التمويل البنكية )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r>
              <a:rPr lang="ar-SA" sz="3600" b="1" dirty="0" smtClean="0">
                <a:solidFill>
                  <a:srgbClr val="7030A0"/>
                </a:solidFill>
              </a:rPr>
              <a:t>5/ تحمل المخاطرة : </a:t>
            </a:r>
          </a:p>
          <a:p>
            <a:pPr algn="r"/>
            <a:r>
              <a:rPr lang="ar-SA" b="1" dirty="0" smtClean="0"/>
              <a:t>ويقصد بها: قيام الفرد او المؤسسة بالاعتماد علي نفسها في تحمل الآثار المترتبة علي المخاطرة </a:t>
            </a:r>
          </a:p>
          <a:p>
            <a:pPr algn="r"/>
            <a:r>
              <a:rPr lang="ar-SA" b="1" dirty="0" smtClean="0"/>
              <a:t> فالمؤسسات تواجه عدد غير محدود من المخاطر واحيانا لا يتم القيام بشئ حيالها وعندما لايتم اتخاذ اجراء لتفادي او تحويل المخاطرة يتم الاحتفاظ بها او تحملها.</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r">
              <a:buNone/>
            </a:pPr>
            <a:r>
              <a:rPr lang="ar-SA" b="1" dirty="0" smtClean="0"/>
              <a:t>ـــ وتتبع هذه السياسة عندما تكون الخسائر المتوقعة صغيرة الحجم مع توفر القدرة المالية علي مواجهتها ، او في حالة عدم وجود سياسات اخري يمكن للمؤسسة اتباعها</a:t>
            </a:r>
          </a:p>
          <a:p>
            <a:pPr algn="r">
              <a:buNone/>
            </a:pPr>
            <a:r>
              <a:rPr lang="ar-SA" b="1" dirty="0" smtClean="0">
                <a:solidFill>
                  <a:srgbClr val="0070C0"/>
                </a:solidFill>
              </a:rPr>
              <a:t>ويتم تحمل المخاطر باحدي طريقتين:</a:t>
            </a:r>
            <a:endParaRPr lang="en-US" dirty="0" smtClean="0">
              <a:solidFill>
                <a:srgbClr val="0070C0"/>
              </a:solidFill>
            </a:endParaRPr>
          </a:p>
          <a:p>
            <a:pPr algn="r">
              <a:buNone/>
            </a:pPr>
            <a:r>
              <a:rPr lang="ar-SA" b="1" dirty="0" smtClean="0">
                <a:solidFill>
                  <a:srgbClr val="C00000"/>
                </a:solidFill>
              </a:rPr>
              <a:t>أ/ تحمل المخاطرة بدون تخطيط :</a:t>
            </a:r>
          </a:p>
          <a:p>
            <a:pPr algn="r">
              <a:buNone/>
            </a:pPr>
            <a:r>
              <a:rPr lang="ar-SA" b="1" dirty="0" smtClean="0"/>
              <a:t> وتستخدم هذه الطريقة اذا كانت الخسارة المتوقعه صغيرة القيمة وغير متكررة </a:t>
            </a:r>
          </a:p>
          <a:p>
            <a:pPr algn="r">
              <a:buNone/>
            </a:pPr>
            <a:r>
              <a:rPr lang="ar-SA" b="1" dirty="0" smtClean="0"/>
              <a:t>ومن اهم شروط تطبيق هذه الطريقة ضرورة توفر ايراد جاري يكفي لتغطية الخسائر المتوقعة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b="1" dirty="0" smtClean="0">
                <a:solidFill>
                  <a:srgbClr val="C00000"/>
                </a:solidFill>
              </a:rPr>
              <a:t>ب/ تحمل المخاطرة مع وجود تخطيط : </a:t>
            </a:r>
          </a:p>
          <a:p>
            <a:pPr algn="r">
              <a:buNone/>
            </a:pPr>
            <a:r>
              <a:rPr lang="ar-SA" b="1" dirty="0" smtClean="0"/>
              <a:t>وتستخدم هذه الطريقة في حال ما اذا كانت الخسارة المتوقعة متكررة ويمكن حساب قيمتها مقدما وبدقة </a:t>
            </a:r>
          </a:p>
          <a:p>
            <a:pPr algn="r">
              <a:buNone/>
            </a:pPr>
            <a:r>
              <a:rPr lang="ar-SA" b="1" dirty="0" smtClean="0"/>
              <a:t>وتعتمد هذه الطريقة علي تكوين مخصص لمواجهة الخسارة المتوقعة كمخصص الديون المشكوك في تحصيلها او مخصص الديون الهالكة او المعدومة</a:t>
            </a: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solidFill>
                  <a:srgbClr val="C00000"/>
                </a:solidFill>
              </a:rPr>
              <a:t>متوقع بنهاية هذه الوحدة ان تجيب عن الاسئلة التالية:</a:t>
            </a:r>
            <a:endParaRPr lang="en-US" sz="3600" dirty="0"/>
          </a:p>
        </p:txBody>
      </p:sp>
      <p:sp>
        <p:nvSpPr>
          <p:cNvPr id="3" name="Content Placeholder 2"/>
          <p:cNvSpPr>
            <a:spLocks noGrp="1"/>
          </p:cNvSpPr>
          <p:nvPr>
            <p:ph idx="1"/>
          </p:nvPr>
        </p:nvSpPr>
        <p:spPr/>
        <p:txBody>
          <a:bodyPr>
            <a:normAutofit lnSpcReduction="10000"/>
          </a:bodyPr>
          <a:lstStyle/>
          <a:p>
            <a:pPr algn="r"/>
            <a:r>
              <a:rPr lang="ar-SA" b="1" dirty="0" smtClean="0"/>
              <a:t>1- مع الشرح وضح خطوات ومراحل إدارة المخاطر؟</a:t>
            </a:r>
          </a:p>
          <a:p>
            <a:pPr algn="r"/>
            <a:r>
              <a:rPr lang="ar-SA" b="1" dirty="0" smtClean="0"/>
              <a:t>2- عدد فقط العناصر الرئيسة لإدارة فعالة للمخاطر؟</a:t>
            </a:r>
          </a:p>
          <a:p>
            <a:pPr algn="r"/>
            <a:r>
              <a:rPr lang="ar-SA" b="1" dirty="0" smtClean="0">
                <a:solidFill>
                  <a:srgbClr val="7030A0"/>
                </a:solidFill>
              </a:rPr>
              <a:t>3- في نقاط فقط - وضح علاقة إدارة المخاطر بإلادارات والاقسام التالية:</a:t>
            </a:r>
          </a:p>
          <a:p>
            <a:pPr algn="r"/>
            <a:r>
              <a:rPr lang="ar-SA" b="1" dirty="0" smtClean="0"/>
              <a:t>أ) علاقة إدارة المخاطر بإدارة الإنتاج والعمليات؟</a:t>
            </a:r>
          </a:p>
          <a:p>
            <a:pPr algn="r"/>
            <a:r>
              <a:rPr lang="ar-SA" b="1" dirty="0" smtClean="0"/>
              <a:t>ب) علاقة إدارة المخاطر بإدارة شؤون الموظفين؟</a:t>
            </a:r>
          </a:p>
          <a:p>
            <a:pPr algn="r"/>
            <a:r>
              <a:rPr lang="ar-SA" b="1" dirty="0" smtClean="0"/>
              <a:t>ج) علاقة إدارة المخاطر بإدارة الشؤون المالية؟</a:t>
            </a:r>
          </a:p>
          <a:p>
            <a:pPr algn="r"/>
            <a:r>
              <a:rPr lang="ar-SA" b="1" dirty="0" smtClean="0"/>
              <a:t>د) علاقة إدارة المخاطر بإلادارة القانونية؟</a:t>
            </a:r>
          </a:p>
          <a:p>
            <a:pPr algn="r"/>
            <a:endParaRPr lang="ar-SA"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0"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9"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 calcmode="lin" valueType="num">
                                      <p:cBhvr>
                                        <p:cTn id="56"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7"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1341438"/>
          </a:xfrm>
        </p:spPr>
        <p:txBody>
          <a:bodyPr>
            <a:noAutofit/>
          </a:bodyPr>
          <a:lstStyle/>
          <a:p>
            <a:r>
              <a:rPr lang="ar-SA" b="1" dirty="0" smtClean="0">
                <a:solidFill>
                  <a:srgbClr val="7030A0"/>
                </a:solidFill>
              </a:rPr>
              <a:t>خطوات ومراحل عملية ادارة المخاطر  </a:t>
            </a:r>
            <a:r>
              <a:rPr lang="en-US" dirty="0" smtClean="0">
                <a:solidFill>
                  <a:srgbClr val="7030A0"/>
                </a:solidFill>
              </a:rPr>
              <a:t/>
            </a:r>
            <a:br>
              <a:rPr lang="en-US" dirty="0" smtClean="0">
                <a:solidFill>
                  <a:srgbClr val="7030A0"/>
                </a:solidFill>
              </a:rPr>
            </a:br>
            <a:endParaRPr lang="en-US" dirty="0">
              <a:solidFill>
                <a:srgbClr val="7030A0"/>
              </a:solidFill>
            </a:endParaRPr>
          </a:p>
        </p:txBody>
      </p:sp>
      <p:sp>
        <p:nvSpPr>
          <p:cNvPr id="3" name="Content Placeholder 2"/>
          <p:cNvSpPr>
            <a:spLocks noGrp="1"/>
          </p:cNvSpPr>
          <p:nvPr>
            <p:ph idx="1"/>
          </p:nvPr>
        </p:nvSpPr>
        <p:spPr>
          <a:xfrm>
            <a:off x="457200" y="1646237"/>
            <a:ext cx="8229600" cy="4525963"/>
          </a:xfrm>
        </p:spPr>
        <p:txBody>
          <a:bodyPr>
            <a:normAutofit fontScale="92500" lnSpcReduction="20000"/>
          </a:bodyPr>
          <a:lstStyle/>
          <a:p>
            <a:pPr algn="r">
              <a:buNone/>
            </a:pPr>
            <a:r>
              <a:rPr lang="ar-SA" sz="3500" b="1" dirty="0" smtClean="0"/>
              <a:t> يتم ادارة المخاطر من خلال الخطوات التالية :</a:t>
            </a:r>
            <a:endParaRPr lang="en-US" sz="3500" dirty="0" smtClean="0"/>
          </a:p>
          <a:p>
            <a:pPr algn="r">
              <a:buNone/>
            </a:pPr>
            <a:r>
              <a:rPr lang="ar-SA" sz="3500" b="1" dirty="0" smtClean="0">
                <a:solidFill>
                  <a:srgbClr val="C00000"/>
                </a:solidFill>
              </a:rPr>
              <a:t>1/ تحديد او تقرير الاهداف :</a:t>
            </a:r>
          </a:p>
          <a:p>
            <a:pPr algn="r">
              <a:buNone/>
            </a:pPr>
            <a:r>
              <a:rPr lang="ar-SA" b="1" dirty="0" smtClean="0"/>
              <a:t> ان اول خطوة في عملية ادارة المخاطر هي تحديد الاهداف تحديد احتياجات المنشاة من برنامج ادارة المخاطر .</a:t>
            </a:r>
            <a:endParaRPr lang="en-US" dirty="0" smtClean="0"/>
          </a:p>
          <a:p>
            <a:pPr algn="r">
              <a:buNone/>
            </a:pPr>
            <a:r>
              <a:rPr lang="ar-SA" b="1" dirty="0" smtClean="0"/>
              <a:t>حيث تحتاج المنشاة الي خطة معينة للحصول علي اقصي منفعة ممكنة من جراء نفقات برنامج الخطر وتعتبر هذه الخطوة وسيلة لتقييم الاداء .</a:t>
            </a:r>
            <a:endParaRPr lang="en-US" dirty="0" smtClean="0"/>
          </a:p>
          <a:p>
            <a:pPr algn="r">
              <a:buNone/>
            </a:pPr>
            <a:r>
              <a:rPr lang="ar-SA" b="1" dirty="0" smtClean="0"/>
              <a:t>فمثلا قد تكون التكلفة المتدنية هدفا اساسيا لادارة المخاطر ولكن قد ينتج عن التركيز علي عنصر التكلفة اتباع برنامج في ادارة المخاطر غير كاف او غير ملائم .</a:t>
            </a: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6"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9" presetClass="entr" presetSubtype="0"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3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9" presetClass="entr" presetSubtype="0" fill="hold" grpId="0"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4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9" presetClass="entr" presetSubtype="0" fill="hold" grpId="0"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 calcmode="lin" valueType="num">
                                      <p:cBhvr>
                                        <p:cTn id="4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7"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8" dur="1000"/>
                                        <p:tgtEl>
                                          <p:spTgt spid="3">
                                            <p:txEl>
                                              <p:pRg st="3" end="3"/>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9" presetClass="entr" presetSubtype="0" fill="hold" grpId="0"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anim calcmode="lin" valueType="num">
                                      <p:cBhvr>
                                        <p:cTn id="53"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54"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55"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r">
              <a:buNone/>
            </a:pPr>
            <a:r>
              <a:rPr lang="ar-SA" b="1" dirty="0" smtClean="0"/>
              <a:t>لذلك يجب ان يكون الهدف الاساسي لادارة المخاطر هو حماية كفاءة انشطة المنشاة للتاكد من عدم وجود اخطار صافية او خسائر متوقعة تعيق من تحقيق اهدافها وهذا الهدف </a:t>
            </a:r>
          </a:p>
          <a:p>
            <a:pPr algn="r">
              <a:buNone/>
            </a:pPr>
            <a:r>
              <a:rPr lang="ar-SA" b="1" dirty="0" smtClean="0">
                <a:solidFill>
                  <a:srgbClr val="0070C0"/>
                </a:solidFill>
              </a:rPr>
              <a:t>يتضمن امرين هما : </a:t>
            </a:r>
            <a:endParaRPr lang="en-US" dirty="0" smtClean="0">
              <a:solidFill>
                <a:srgbClr val="0070C0"/>
              </a:solidFill>
            </a:endParaRPr>
          </a:p>
          <a:p>
            <a:pPr algn="r">
              <a:buNone/>
            </a:pPr>
            <a:r>
              <a:rPr lang="ar-SA" b="1" dirty="0" smtClean="0"/>
              <a:t>أ/ تجنب الخسائر الضخمة التي يمكن ان تعيق المنشاة من اداء انشطتها او ينتج عنها افلاس .</a:t>
            </a:r>
            <a:endParaRPr lang="en-US" dirty="0" smtClean="0"/>
          </a:p>
          <a:p>
            <a:pPr algn="r">
              <a:buNone/>
            </a:pPr>
            <a:r>
              <a:rPr lang="ar-SA" b="1" dirty="0" smtClean="0"/>
              <a:t>ب/ حماية المنشاة من اخطار الاشخاص مثل الوفاة او الاصابة او المرض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r">
              <a:buNone/>
            </a:pPr>
            <a:r>
              <a:rPr lang="ar-SA" sz="3600" b="1" dirty="0" smtClean="0">
                <a:solidFill>
                  <a:srgbClr val="C00000"/>
                </a:solidFill>
              </a:rPr>
              <a:t>2/ التعرف او تحديد المخاطر : </a:t>
            </a:r>
          </a:p>
          <a:p>
            <a:pPr algn="r">
              <a:buNone/>
            </a:pPr>
            <a:r>
              <a:rPr lang="ar-SA" sz="3600" b="1" dirty="0" smtClean="0"/>
              <a:t>ويتم ذلك من خلال وجود ادارة داخل المنشاة (ادارة المخاطر ) تقوم بدراسة اوجه النشاط المختلفة (من انتاج وتخزين وشراء وبيع وتمويل واختيار العاملين وتدريبهم ) وذلك بهدف اكتشاف الاخطار التي قد تتعرض لها المنشاة مستقبلا .</a:t>
            </a:r>
          </a:p>
          <a:p>
            <a:pPr algn="r">
              <a:buNone/>
            </a:pPr>
            <a:r>
              <a:rPr lang="ar-SA" sz="3500" b="1" dirty="0" smtClean="0"/>
              <a:t>ولتسهيل عملية التعرف او تحديد الاخطار تقوم هذه الادارة باعداد تبويب شامل للاخطار المختلفة التي يتوقع ان تواجهها المنشاة من مراحل نشاطاتها المختلفة .</a:t>
            </a:r>
            <a:endParaRPr lang="en-US" sz="35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r">
              <a:buNone/>
            </a:pPr>
            <a:r>
              <a:rPr lang="ar-SA" sz="3800" b="1" dirty="0" smtClean="0">
                <a:solidFill>
                  <a:srgbClr val="7030A0"/>
                </a:solidFill>
              </a:rPr>
              <a:t>وقد يتم هذا التبويب علي اساس :</a:t>
            </a:r>
          </a:p>
          <a:p>
            <a:pPr algn="r">
              <a:buNone/>
            </a:pPr>
            <a:r>
              <a:rPr lang="ar-SA" sz="3500" b="1" dirty="0" smtClean="0"/>
              <a:t>موضوع الخسارة اي الخطر (كاخطار الاشخاص واخطارالممتلكات واخطار المسؤولية المدنية )</a:t>
            </a:r>
          </a:p>
          <a:p>
            <a:pPr algn="r">
              <a:buNone/>
            </a:pPr>
            <a:r>
              <a:rPr lang="ar-SA" sz="3500" b="1" dirty="0" smtClean="0">
                <a:solidFill>
                  <a:srgbClr val="C00000"/>
                </a:solidFill>
              </a:rPr>
              <a:t> او نوع الخطر ( كالاخطار المباشرة والاخطار الغير مباشرة ) ، بالاضافة تبويب لمسميات الخطر والعوامل المساعدة للخطر واهمية الخطر والطرق المختلفة لمواجهته. </a:t>
            </a:r>
            <a:endParaRPr lang="en-US" sz="3500" dirty="0" smtClean="0">
              <a:solidFill>
                <a:srgbClr val="C00000"/>
              </a:solidFill>
            </a:endParaRPr>
          </a:p>
          <a:p>
            <a:pPr algn="r">
              <a:buNone/>
            </a:pPr>
            <a:r>
              <a:rPr lang="ar-SA" sz="3500" b="1" dirty="0" smtClean="0"/>
              <a:t>ــ ويتم ذلك في المشروعات الكبيرة عن طريق اعداد دليل الخطر ، يتضمن توضيح الاخطار حسب نوعيتها وبيانات تفصيلية اخري عن مسببات الخطر والعوامل المساعدة للخطر وانواع الخسائر وانسب الطرق لمواجهتها ومن خلال الدليل تختار الادارة مايتناسب مع حالها .</a:t>
            </a:r>
            <a:endParaRPr lang="en-US" sz="3500" dirty="0" smtClean="0"/>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r">
              <a:buNone/>
            </a:pPr>
            <a:r>
              <a:rPr lang="ar-SA" b="1" dirty="0" smtClean="0">
                <a:solidFill>
                  <a:srgbClr val="C00000"/>
                </a:solidFill>
              </a:rPr>
              <a:t>4- وهناك عدة تعاريف اخري للخطر منها:</a:t>
            </a:r>
          </a:p>
          <a:p>
            <a:pPr algn="r">
              <a:buNone/>
            </a:pPr>
            <a:r>
              <a:rPr lang="ar-SA" b="1" dirty="0" smtClean="0"/>
              <a:t>أ- التباين بين العوائد الفعلية والعوائد المتوقعة</a:t>
            </a:r>
          </a:p>
          <a:p>
            <a:pPr algn="r">
              <a:buNone/>
            </a:pPr>
            <a:r>
              <a:rPr lang="ar-SA" b="1" dirty="0" smtClean="0"/>
              <a:t>ب- التشتت بين النتائج الفعلية والنتائج المتوقعة</a:t>
            </a:r>
          </a:p>
          <a:p>
            <a:pPr algn="r">
              <a:buNone/>
            </a:pPr>
            <a:r>
              <a:rPr lang="ar-SA" b="1" dirty="0" smtClean="0"/>
              <a:t>ج- احتمال اختلاف النتائج الفعلية عن النتائج المتوقعة او المأمولة.</a:t>
            </a:r>
          </a:p>
          <a:p>
            <a:pPr algn="r">
              <a:buNone/>
            </a:pPr>
            <a:r>
              <a:rPr lang="ar-SA" b="1" dirty="0" smtClean="0">
                <a:solidFill>
                  <a:srgbClr val="C00000"/>
                </a:solidFill>
              </a:rPr>
              <a:t>(وتقوم هذه التعريفات على مبدأ القياس للخطر باستخدام المقاييس الإحصائية)</a:t>
            </a:r>
          </a:p>
          <a:p>
            <a:pPr algn="r">
              <a:buNone/>
            </a:pPr>
            <a:endParaRPr lang="ar-SA" b="1" dirty="0" smtClean="0"/>
          </a:p>
          <a:p>
            <a:pPr algn="r">
              <a:buNone/>
            </a:pPr>
            <a:r>
              <a:rPr lang="ar-SA" b="1" dirty="0" smtClean="0"/>
              <a:t>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SA" sz="3600" b="1" dirty="0" smtClean="0">
                <a:solidFill>
                  <a:srgbClr val="C00000"/>
                </a:solidFill>
              </a:rPr>
              <a:t>3/ تقييم المخاطر :</a:t>
            </a:r>
          </a:p>
          <a:p>
            <a:pPr algn="r">
              <a:buNone/>
            </a:pPr>
            <a:r>
              <a:rPr lang="ar-SA" b="1" dirty="0" smtClean="0">
                <a:solidFill>
                  <a:srgbClr val="7030A0"/>
                </a:solidFill>
              </a:rPr>
              <a:t> يقصد بتقييم المخاطر قياس احتمال وقوع خسارة معينة</a:t>
            </a:r>
          </a:p>
          <a:p>
            <a:pPr algn="r">
              <a:buNone/>
            </a:pPr>
            <a:r>
              <a:rPr lang="ar-SA" b="1" dirty="0" smtClean="0"/>
              <a:t> ويتطلب هذا التقييم اعطاء اولويات للاخطار ذات الاثر الجسيم حيث يتم تبويب الاخطار في مجموعات مثل: (اخطار جسيمة ـ اخطار متوسطة ـ اخطار قليلة ) او مجموعات مثل ( اخطار مهمة جدا ـ اخطار مهمة ـ اخطار غير مهمة )  </a:t>
            </a:r>
            <a:endParaRPr lang="en-US" dirty="0" smtClean="0"/>
          </a:p>
          <a:p>
            <a:pPr algn="r">
              <a:buNone/>
            </a:pPr>
            <a:r>
              <a:rPr lang="ar-SA" b="1" dirty="0" smtClean="0">
                <a:solidFill>
                  <a:srgbClr val="C00000"/>
                </a:solidFill>
              </a:rPr>
              <a:t>مثال ذلك تبويب الاخطار الي :</a:t>
            </a:r>
            <a:endParaRPr lang="en-US" dirty="0" smtClean="0">
              <a:solidFill>
                <a:srgbClr val="C00000"/>
              </a:solidFill>
            </a:endParaRPr>
          </a:p>
          <a:p>
            <a:pPr algn="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b="1" dirty="0" smtClean="0">
                <a:solidFill>
                  <a:srgbClr val="0070C0"/>
                </a:solidFill>
              </a:rPr>
              <a:t>أ/ الاخطار الجسيمة : </a:t>
            </a:r>
          </a:p>
          <a:p>
            <a:pPr algn="r">
              <a:buNone/>
            </a:pPr>
            <a:r>
              <a:rPr lang="ar-SA" b="1" dirty="0" smtClean="0"/>
              <a:t>وتشمل الاخطار التي قد تؤدي الي افلاس المشروع .</a:t>
            </a:r>
            <a:endParaRPr lang="en-US" dirty="0" smtClean="0"/>
          </a:p>
          <a:p>
            <a:pPr algn="r">
              <a:buNone/>
            </a:pPr>
            <a:r>
              <a:rPr lang="ar-SA" b="1" dirty="0" smtClean="0">
                <a:solidFill>
                  <a:srgbClr val="0070C0"/>
                </a:solidFill>
              </a:rPr>
              <a:t>ب/ الاخطار المتوسطة :</a:t>
            </a:r>
          </a:p>
          <a:p>
            <a:pPr algn="r">
              <a:buNone/>
            </a:pPr>
            <a:r>
              <a:rPr lang="ar-SA" b="1" dirty="0" smtClean="0"/>
              <a:t>وتشمل الاخطار التي تؤدي الي افلاس المشروع ولكن قد تؤدي الي الاقتراض لغرض الاستمرار في الانتاج .</a:t>
            </a:r>
            <a:endParaRPr lang="en-US" dirty="0" smtClean="0"/>
          </a:p>
          <a:p>
            <a:pPr algn="r">
              <a:buNone/>
            </a:pPr>
            <a:r>
              <a:rPr lang="ar-SA" b="1" dirty="0" smtClean="0">
                <a:solidFill>
                  <a:srgbClr val="0070C0"/>
                </a:solidFill>
              </a:rPr>
              <a:t>ج/ الاخطار القليلة : </a:t>
            </a:r>
          </a:p>
          <a:p>
            <a:pPr algn="r">
              <a:buNone/>
            </a:pPr>
            <a:r>
              <a:rPr lang="ar-SA" b="1" dirty="0" smtClean="0"/>
              <a:t>وتشمل الاخطار التي يمكن مواجهة خسائرها بسهولة من الدخل الحالي للمشروع .</a:t>
            </a: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SA" b="1" dirty="0" smtClean="0">
                <a:solidFill>
                  <a:srgbClr val="7030A0"/>
                </a:solidFill>
              </a:rPr>
              <a:t>4/ تحديد البدائل واختيار الوسيلة المناسبة لمواجهة الخطر: </a:t>
            </a:r>
          </a:p>
          <a:p>
            <a:pPr algn="r">
              <a:buNone/>
            </a:pPr>
            <a:r>
              <a:rPr lang="ar-SA" b="1" dirty="0" smtClean="0"/>
              <a:t>تتمثل هذه الخطوة في دراسة التقنيات او الطرق التي ينبغي استخدامها للتعامل مع كل مخاطرة </a:t>
            </a:r>
          </a:p>
          <a:p>
            <a:pPr algn="r">
              <a:buNone/>
            </a:pPr>
            <a:r>
              <a:rPr lang="ar-SA" b="1" dirty="0" smtClean="0">
                <a:solidFill>
                  <a:srgbClr val="C00000"/>
                </a:solidFill>
              </a:rPr>
              <a:t> علي اعتبار تحديد اي التقنيات او الطرق المتاحة ينبغي استخدامها في التعامل مع كل مخاطرة </a:t>
            </a:r>
          </a:p>
          <a:p>
            <a:pPr algn="r">
              <a:buNone/>
            </a:pPr>
            <a:r>
              <a:rPr lang="ar-SA" b="1" dirty="0" smtClean="0"/>
              <a:t> وتتفاوت درجة وجوب اتخاذ مدير المخاطر لهذه القرارات من منظمة اخري .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r">
              <a:buNone/>
            </a:pPr>
            <a:r>
              <a:rPr lang="ar-SA" b="1" dirty="0" smtClean="0"/>
              <a:t>لكن عند تقرير ماهية الطرق او التقنية الواجب استخدامها للتعامل مع مخاطر معينة </a:t>
            </a:r>
          </a:p>
          <a:p>
            <a:pPr algn="r">
              <a:buNone/>
            </a:pPr>
            <a:r>
              <a:rPr lang="ar-SA" b="1" dirty="0" smtClean="0">
                <a:solidFill>
                  <a:srgbClr val="C00000"/>
                </a:solidFill>
              </a:rPr>
              <a:t>يجب علي مدير ادارة المخاطرة الاخذ بالاعتبار مدى اولوية المخاطرة</a:t>
            </a:r>
          </a:p>
          <a:p>
            <a:pPr algn="r">
              <a:buNone/>
            </a:pPr>
            <a:r>
              <a:rPr lang="ar-SA" b="1" dirty="0" smtClean="0"/>
              <a:t> ثم يتم اجراء تقييم للعوائد والتكاليف المرتبطة بكل منهج او تقنية </a:t>
            </a:r>
          </a:p>
          <a:p>
            <a:pPr algn="r">
              <a:buNone/>
            </a:pPr>
            <a:r>
              <a:rPr lang="ar-SA" b="1" dirty="0" smtClean="0">
                <a:solidFill>
                  <a:srgbClr val="C00000"/>
                </a:solidFill>
              </a:rPr>
              <a:t> ثم يتخذ القرار بناء علي افضل المعلومات المتاحة وبالاسترشاد بسياسة ادارة المخاطر في الشركة</a:t>
            </a:r>
          </a:p>
          <a:p>
            <a:pPr algn="r">
              <a:buNone/>
            </a:pPr>
            <a:endParaRPr lang="ar-SA"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gn="r">
              <a:buNone/>
            </a:pPr>
            <a:r>
              <a:rPr lang="ar-SA" sz="3900" b="1" dirty="0" smtClean="0">
                <a:solidFill>
                  <a:srgbClr val="7030A0"/>
                </a:solidFill>
              </a:rPr>
              <a:t>5/تنفيذ القرار والتقييم والمراجعة :</a:t>
            </a:r>
            <a:endParaRPr lang="en-US" sz="3900" dirty="0" smtClean="0">
              <a:solidFill>
                <a:srgbClr val="7030A0"/>
              </a:solidFill>
            </a:endParaRPr>
          </a:p>
          <a:p>
            <a:pPr algn="r">
              <a:buNone/>
            </a:pPr>
            <a:r>
              <a:rPr lang="ar-SA" sz="3500" b="1" dirty="0" smtClean="0">
                <a:solidFill>
                  <a:srgbClr val="C00000"/>
                </a:solidFill>
              </a:rPr>
              <a:t>أ/ تنفيذ القرار :</a:t>
            </a:r>
          </a:p>
          <a:p>
            <a:pPr algn="r">
              <a:buNone/>
            </a:pPr>
            <a:r>
              <a:rPr lang="ar-SA" sz="3500" b="1" dirty="0" smtClean="0"/>
              <a:t> فمثلا اذا كان القرار هو تحويل الخطر الي جهة اخري هي شركة التامين</a:t>
            </a:r>
          </a:p>
          <a:p>
            <a:pPr algn="r">
              <a:buNone/>
            </a:pPr>
            <a:r>
              <a:rPr lang="ar-SA" sz="3500" b="1" dirty="0" smtClean="0">
                <a:solidFill>
                  <a:srgbClr val="7030A0"/>
                </a:solidFill>
              </a:rPr>
              <a:t> فلابد من اختيار المؤمن المناسب والتفاوض معه ثم التعاقد علي التامين</a:t>
            </a:r>
          </a:p>
          <a:p>
            <a:pPr algn="r">
              <a:buNone/>
            </a:pPr>
            <a:r>
              <a:rPr lang="ar-SA" sz="3500" b="1" dirty="0" smtClean="0"/>
              <a:t> ولو كان القرار التاميني الذاتي فعلي المؤسسة ان تقوم بانشاء ادارة او صندوق خاص لهذا الغرض</a:t>
            </a:r>
            <a:endParaRPr lang="en-US" sz="3500" dirty="0" smtClean="0"/>
          </a:p>
          <a:p>
            <a:pPr algn="r">
              <a:buNone/>
            </a:pPr>
            <a:r>
              <a:rPr lang="ar-SA" sz="3500" b="1" dirty="0" smtClean="0">
                <a:solidFill>
                  <a:srgbClr val="C00000"/>
                </a:solidFill>
              </a:rPr>
              <a:t>ب/ التقييم والمراجعة : </a:t>
            </a:r>
          </a:p>
          <a:p>
            <a:pPr algn="r">
              <a:buNone/>
            </a:pPr>
            <a:r>
              <a:rPr lang="ar-SA" sz="3500" b="1" dirty="0" smtClean="0"/>
              <a:t>يجب ادارج التقييم والمراجعة في برامج ادارة المخاطر لسببين هما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a:buNone/>
            </a:pPr>
            <a:r>
              <a:rPr lang="ar-SA" sz="3500" b="1" dirty="0" smtClean="0">
                <a:solidFill>
                  <a:srgbClr val="C00000"/>
                </a:solidFill>
              </a:rPr>
              <a:t>الاول :</a:t>
            </a:r>
          </a:p>
          <a:p>
            <a:pPr algn="r">
              <a:buNone/>
            </a:pPr>
            <a:r>
              <a:rPr lang="ar-SA" sz="3500" b="1" dirty="0" smtClean="0"/>
              <a:t> ان عملية ادارة المخاطر لا تتم في فراغ فالاشياء تتغير وتنشأ مخاطر جديدة وتختفي مخاطر اخري </a:t>
            </a:r>
          </a:p>
          <a:p>
            <a:pPr algn="r">
              <a:buNone/>
            </a:pPr>
            <a:r>
              <a:rPr lang="ar-SA" sz="3500" b="1" dirty="0" smtClean="0"/>
              <a:t> ولذلك فان التقنيات التي كانت مناسبة في الماضي قد لا تكون المثلي في الحاضر او المستقبل ، الشئ الذي يستدعي ضرورة الانتباه المتواصل والمستمر .</a:t>
            </a:r>
            <a:endParaRPr lang="en-US" sz="3500" dirty="0" smtClean="0"/>
          </a:p>
          <a:p>
            <a:pPr algn="r">
              <a:buNone/>
            </a:pPr>
            <a:r>
              <a:rPr lang="ar-SA" sz="3500" b="1" dirty="0" smtClean="0">
                <a:solidFill>
                  <a:srgbClr val="C00000"/>
                </a:solidFill>
              </a:rPr>
              <a:t>الثاني : </a:t>
            </a:r>
          </a:p>
          <a:p>
            <a:pPr algn="r">
              <a:buNone/>
            </a:pPr>
            <a:r>
              <a:rPr lang="ar-SA" sz="3500" b="1" dirty="0" smtClean="0"/>
              <a:t>هو ان الاخطاء ترتكب احيانا ،حيث يسمح اجراء وتقييم ومراجعة برامج ادارة المخاطر من اكتشاف هذه الاخطاء وكذلك تصويب القرارات قبل ان تصبح باهظة التكاليف .</a:t>
            </a:r>
            <a:endParaRPr lang="en-US" sz="35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solidFill>
                  <a:srgbClr val="7030A0"/>
                </a:solidFill>
              </a:rPr>
              <a:t>العناصر الرئيسية فى إدارة فعالة للمخاطر</a:t>
            </a:r>
            <a:endParaRPr lang="en-US" b="1" dirty="0">
              <a:solidFill>
                <a:srgbClr val="7030A0"/>
              </a:solidFill>
            </a:endParaRPr>
          </a:p>
        </p:txBody>
      </p:sp>
      <p:sp>
        <p:nvSpPr>
          <p:cNvPr id="3" name="Content Placeholder 2"/>
          <p:cNvSpPr>
            <a:spLocks noGrp="1"/>
          </p:cNvSpPr>
          <p:nvPr>
            <p:ph idx="1"/>
          </p:nvPr>
        </p:nvSpPr>
        <p:spPr/>
        <p:txBody>
          <a:bodyPr/>
          <a:lstStyle/>
          <a:p>
            <a:pPr algn="r">
              <a:buNone/>
            </a:pPr>
            <a:r>
              <a:rPr lang="ar-SA" b="1" dirty="0" smtClean="0"/>
              <a:t>تتمثل العناصر الرئيسية لإدارة فعالة للمخاطر فى الآتى:</a:t>
            </a:r>
          </a:p>
          <a:p>
            <a:pPr algn="r">
              <a:buNone/>
            </a:pPr>
            <a:r>
              <a:rPr lang="ar-SA" b="1" dirty="0" smtClean="0">
                <a:solidFill>
                  <a:srgbClr val="C00000"/>
                </a:solidFill>
              </a:rPr>
              <a:t>1- وجود إستراتيجيات وسياسات واجراءات واضحة وشاملة:</a:t>
            </a:r>
          </a:p>
          <a:p>
            <a:pPr algn="r">
              <a:buNone/>
            </a:pPr>
            <a:r>
              <a:rPr lang="ar-SA" b="1" dirty="0" smtClean="0"/>
              <a:t>والمقصود بالسياسات: الارشادات المكتوبة كسياسة التمويل، ووصف المنتجات...الخ</a:t>
            </a:r>
          </a:p>
          <a:p>
            <a:pPr algn="r">
              <a:buNone/>
            </a:pPr>
            <a:r>
              <a:rPr lang="ar-SA" b="1" dirty="0" smtClean="0"/>
              <a:t>اما الاجراءات: فهى التعليمات المكتوبة التى تبين كيفية تنفيذ السياسات</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6"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9" presetClass="entr" presetSubtype="0"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3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9" presetClass="entr" presetSubtype="0" fill="hold" grpId="0"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40"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9" presetClass="entr" presetSubtype="0" fill="hold" grpId="0"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 calcmode="lin" valueType="num">
                                      <p:cBhvr>
                                        <p:cTn id="4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7"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gn="r">
              <a:buNone/>
            </a:pPr>
            <a:r>
              <a:rPr lang="ar-SA" sz="3800" b="1" dirty="0" smtClean="0">
                <a:solidFill>
                  <a:srgbClr val="C00000"/>
                </a:solidFill>
              </a:rPr>
              <a:t>وهذه السياسات والإجراءات يجب أن تكون :</a:t>
            </a:r>
          </a:p>
          <a:p>
            <a:pPr algn="r">
              <a:buNone/>
            </a:pPr>
            <a:r>
              <a:rPr lang="ar-SA" sz="3300" b="1" dirty="0" smtClean="0"/>
              <a:t>أ- مكتوبة وواضحة  ومتاحة للموظفين أصحاب العلاقة، وسهلة الفهم ومبسطة</a:t>
            </a:r>
          </a:p>
          <a:p>
            <a:pPr algn="r">
              <a:buNone/>
            </a:pPr>
            <a:r>
              <a:rPr lang="ar-SA" sz="3500" b="1" dirty="0" smtClean="0"/>
              <a:t> ب- دعمها بنماذج ويتم تدريب الموظفين عليها والتأكد من فهمهم لها وقدرتهم على تطبيقها</a:t>
            </a:r>
          </a:p>
          <a:p>
            <a:pPr algn="r">
              <a:buNone/>
            </a:pPr>
            <a:r>
              <a:rPr lang="ar-SA" sz="3600" b="1" dirty="0" smtClean="0"/>
              <a:t>ج- كما يجب أن يلتزم الموظفون على كافة المستويات من ذوي العلاقة بتطبيقها وأن تتأكد الإدارة بانها مطبقة ومنفذة فى العمليات المختلفة</a:t>
            </a:r>
          </a:p>
          <a:p>
            <a:pPr algn="r">
              <a:buNone/>
            </a:pPr>
            <a:r>
              <a:rPr lang="ar-SA" sz="3600" b="1" dirty="0" smtClean="0"/>
              <a:t>د- وأي تعديل في هذه السياسات أو الإجراءات يجب تبليغه بسرعة للموظفين أصحاب العلاقة وان يكون بالطبع مكتوبا وواضحا ومفهوما ويتم تدريب العاملين عليه</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a:buNone/>
            </a:pPr>
            <a:r>
              <a:rPr lang="ar-SA" sz="3500" b="1" dirty="0" smtClean="0">
                <a:solidFill>
                  <a:srgbClr val="C00000"/>
                </a:solidFill>
              </a:rPr>
              <a:t>2- توفر المعلومات بشكل دائم ومنظم للإدارة:</a:t>
            </a:r>
          </a:p>
          <a:p>
            <a:pPr algn="r">
              <a:buNone/>
            </a:pPr>
            <a:r>
              <a:rPr lang="ar-SA" sz="3500" b="1" dirty="0" smtClean="0"/>
              <a:t> وتشكل المعلومات وتوفرها وتوفر نظام معلومات وأرشفة متطور عنصر مهم من عناصر إدارة المخاطر .</a:t>
            </a:r>
          </a:p>
          <a:p>
            <a:pPr algn="r">
              <a:buNone/>
            </a:pPr>
            <a:r>
              <a:rPr lang="ar-SA" sz="3500" b="1" dirty="0" smtClean="0">
                <a:solidFill>
                  <a:srgbClr val="7030A0"/>
                </a:solidFill>
              </a:rPr>
              <a:t> ويجب أن تشمل هذه المعلومات جميع أوجه العمل داخل المنشأة من عمليات وعملاء وموظفين  </a:t>
            </a:r>
          </a:p>
          <a:p>
            <a:pPr algn="r">
              <a:buNone/>
            </a:pPr>
            <a:r>
              <a:rPr lang="ar-SA" sz="3500" b="1" dirty="0" smtClean="0"/>
              <a:t>بالإضافة الى معلومات عن العموميات خارج المنشأة والتي يمكن أن تؤثر على عملها كالمعلومات عن تقلبات أسعار الأسهم والعملات وأحوال الإقتصاد ومعلومات عن السوق وكذلك توجهات السوق والتشريعات والقوانين الجديدة الخ..</a:t>
            </a:r>
            <a:r>
              <a:rPr lang="ar-SA" sz="3500" dirty="0" smtClean="0"/>
              <a:t>..</a:t>
            </a:r>
            <a:endParaRPr lang="en-US" sz="35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r">
              <a:buNone/>
            </a:pPr>
            <a:r>
              <a:rPr lang="ar-SA" sz="3600" b="1" dirty="0" smtClean="0">
                <a:solidFill>
                  <a:srgbClr val="C00000"/>
                </a:solidFill>
              </a:rPr>
              <a:t>3- التقارير الدورية:</a:t>
            </a:r>
          </a:p>
          <a:p>
            <a:pPr algn="r">
              <a:buNone/>
            </a:pPr>
            <a:r>
              <a:rPr lang="ar-SA" b="1" dirty="0" smtClean="0"/>
              <a:t> عنصر هام من عناصر توفر المعلومات وسلاسة توصيلها للإدارة العليا في الوقت المناسب.</a:t>
            </a:r>
          </a:p>
          <a:p>
            <a:pPr algn="r">
              <a:buNone/>
            </a:pPr>
            <a:r>
              <a:rPr lang="ar-SA" b="1" dirty="0" smtClean="0">
                <a:solidFill>
                  <a:srgbClr val="7030A0"/>
                </a:solidFill>
              </a:rPr>
              <a:t> ويعتمد ذلك على تحديد التقارير المطلوبة ومضمانيها وسهولة إنشاءها وتدقيقها ومراجعتها</a:t>
            </a:r>
          </a:p>
          <a:p>
            <a:pPr algn="r">
              <a:buNone/>
            </a:pPr>
            <a:r>
              <a:rPr lang="ar-SA" b="1" dirty="0" smtClean="0"/>
              <a:t> وتعتبر التقارير المنتظمة وسيلة من وسائل تقييم العاملين وعلى الإدارة إفهام العاملين هذه الحقيقة كدافع لهم للشعور بأهمية التقارير المطلوبة منهم.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solidFill>
                  <a:srgbClr val="7030A0"/>
                </a:solidFill>
              </a:rPr>
              <a:t>مفهوم الخطر من وجهات نظر مختلفة</a:t>
            </a:r>
            <a:endParaRPr lang="en-US" dirty="0">
              <a:solidFill>
                <a:srgbClr val="7030A0"/>
              </a:solidFill>
            </a:endParaRPr>
          </a:p>
        </p:txBody>
      </p:sp>
      <p:sp>
        <p:nvSpPr>
          <p:cNvPr id="3" name="Content Placeholder 2"/>
          <p:cNvSpPr>
            <a:spLocks noGrp="1"/>
          </p:cNvSpPr>
          <p:nvPr>
            <p:ph idx="1"/>
          </p:nvPr>
        </p:nvSpPr>
        <p:spPr/>
        <p:txBody>
          <a:bodyPr>
            <a:normAutofit lnSpcReduction="10000"/>
          </a:bodyPr>
          <a:lstStyle/>
          <a:p>
            <a:pPr algn="r">
              <a:buNone/>
            </a:pPr>
            <a:r>
              <a:rPr lang="ar-SA" sz="3900" b="1" dirty="0" smtClean="0">
                <a:solidFill>
                  <a:srgbClr val="7030A0"/>
                </a:solidFill>
              </a:rPr>
              <a:t>1- الخطر من المنظور الإقتصادي:</a:t>
            </a:r>
          </a:p>
          <a:p>
            <a:pPr algn="r">
              <a:buNone/>
            </a:pPr>
            <a:r>
              <a:rPr lang="ar-SA" sz="3500" b="1" dirty="0" smtClean="0">
                <a:solidFill>
                  <a:srgbClr val="C00000"/>
                </a:solidFill>
              </a:rPr>
              <a:t>يعرف </a:t>
            </a:r>
            <a:r>
              <a:rPr lang="ar-SA" sz="3500" b="1" dirty="0">
                <a:solidFill>
                  <a:srgbClr val="C00000"/>
                </a:solidFill>
              </a:rPr>
              <a:t>الخطر علي </a:t>
            </a:r>
            <a:r>
              <a:rPr lang="ar-SA" sz="3500" b="1" dirty="0" smtClean="0">
                <a:solidFill>
                  <a:srgbClr val="C00000"/>
                </a:solidFill>
              </a:rPr>
              <a:t>أنه :</a:t>
            </a:r>
          </a:p>
          <a:p>
            <a:pPr algn="r">
              <a:buNone/>
            </a:pPr>
            <a:r>
              <a:rPr lang="ar-SA" b="1" dirty="0" smtClean="0"/>
              <a:t>أ- احتمال الفشل في تحقيق العائد المتوقع</a:t>
            </a:r>
          </a:p>
          <a:p>
            <a:pPr algn="r">
              <a:buNone/>
            </a:pPr>
            <a:r>
              <a:rPr lang="ar-SA" b="1" dirty="0" smtClean="0">
                <a:solidFill>
                  <a:srgbClr val="C00000"/>
                </a:solidFill>
              </a:rPr>
              <a:t>ويعرف </a:t>
            </a:r>
            <a:r>
              <a:rPr lang="ar-SA" b="1" dirty="0">
                <a:solidFill>
                  <a:srgbClr val="C00000"/>
                </a:solidFill>
              </a:rPr>
              <a:t>أيضا على انه </a:t>
            </a:r>
            <a:r>
              <a:rPr lang="ar-SA" b="1" dirty="0" smtClean="0">
                <a:solidFill>
                  <a:srgbClr val="C00000"/>
                </a:solidFill>
              </a:rPr>
              <a:t>:</a:t>
            </a:r>
          </a:p>
          <a:p>
            <a:pPr algn="r">
              <a:buNone/>
            </a:pPr>
            <a:r>
              <a:rPr lang="ar-SA" b="1" dirty="0" smtClean="0"/>
              <a:t>ب- احتمال </a:t>
            </a:r>
            <a:r>
              <a:rPr lang="ar-SA" b="1" dirty="0"/>
              <a:t>أن تكون نتائج </a:t>
            </a:r>
            <a:r>
              <a:rPr lang="ar-SA" b="1" dirty="0" smtClean="0"/>
              <a:t>التوقعات خاطئة</a:t>
            </a:r>
          </a:p>
          <a:p>
            <a:pPr algn="r">
              <a:buNone/>
            </a:pPr>
            <a:r>
              <a:rPr lang="ar-SA" b="1" dirty="0" smtClean="0">
                <a:solidFill>
                  <a:srgbClr val="7030A0"/>
                </a:solidFill>
              </a:rPr>
              <a:t> فاذا كان هناك احتمال عالي في </a:t>
            </a:r>
            <a:r>
              <a:rPr lang="ar-SA" b="1" dirty="0">
                <a:solidFill>
                  <a:srgbClr val="7030A0"/>
                </a:solidFill>
              </a:rPr>
              <a:t>أن تكون التنبؤات خاطئة </a:t>
            </a:r>
            <a:r>
              <a:rPr lang="ar-SA" b="1" dirty="0" smtClean="0">
                <a:solidFill>
                  <a:srgbClr val="7030A0"/>
                </a:solidFill>
              </a:rPr>
              <a:t> فستكون </a:t>
            </a:r>
            <a:r>
              <a:rPr lang="ar-SA" b="1" dirty="0">
                <a:solidFill>
                  <a:srgbClr val="7030A0"/>
                </a:solidFill>
              </a:rPr>
              <a:t>درجة المخاطرة عالية أيضا </a:t>
            </a:r>
            <a:r>
              <a:rPr lang="ar-SA" b="1" dirty="0" smtClean="0">
                <a:solidFill>
                  <a:srgbClr val="7030A0"/>
                </a:solidFill>
              </a:rPr>
              <a:t>اما اذا كان  الاحتمال منخفض </a:t>
            </a:r>
            <a:r>
              <a:rPr lang="ar-SA" b="1" dirty="0">
                <a:solidFill>
                  <a:srgbClr val="7030A0"/>
                </a:solidFill>
              </a:rPr>
              <a:t>فان درجة المخاطرة ستكون </a:t>
            </a:r>
            <a:r>
              <a:rPr lang="ar-SA" b="1" dirty="0" smtClean="0">
                <a:solidFill>
                  <a:srgbClr val="7030A0"/>
                </a:solidFill>
              </a:rPr>
              <a:t>منخفضة</a:t>
            </a:r>
            <a:endParaRPr lang="ar-SA" b="1"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1"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8"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9" presetClass="entr" presetSubtype="0" fill="hold" grpId="0" nodeType="clickEffect">
                                  <p:stCondLst>
                                    <p:cond delay="0"/>
                                  </p:stCondLst>
                                  <p:childTnLst>
                                    <p:set>
                                      <p:cBhvr>
                                        <p:cTn id="53" dur="1" fill="hold">
                                          <p:stCondLst>
                                            <p:cond delay="0"/>
                                          </p:stCondLst>
                                        </p:cTn>
                                        <p:tgtEl>
                                          <p:spTgt spid="3">
                                            <p:txEl>
                                              <p:pRg st="5" end="5"/>
                                            </p:txEl>
                                          </p:spTgt>
                                        </p:tgtEl>
                                        <p:attrNameLst>
                                          <p:attrName>style.visibility</p:attrName>
                                        </p:attrNameLst>
                                      </p:cBhvr>
                                      <p:to>
                                        <p:strVal val="visible"/>
                                      </p:to>
                                    </p:set>
                                    <p:anim calcmode="lin" valueType="num">
                                      <p:cBhvr>
                                        <p:cTn id="54"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5"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5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a:buNone/>
            </a:pPr>
            <a:r>
              <a:rPr lang="ar-SA" b="1" dirty="0" smtClean="0"/>
              <a:t>وبالطبع فإن وجود أنظمة إلكترونية وحاسوبية متطورة ومدروسة يسهل توفر المعلومات ويسهل الحصول عليها وكذلك يسهل عملية التقارير الدورية ويسهل عملية مراجعتها وتدقيقها والإستفادة منها. </a:t>
            </a:r>
            <a:endParaRPr lang="ar-SA" b="1" dirty="0" smtClean="0">
              <a:solidFill>
                <a:srgbClr val="C00000"/>
              </a:solidFill>
            </a:endParaRPr>
          </a:p>
          <a:p>
            <a:pPr algn="r">
              <a:buNone/>
            </a:pPr>
            <a:r>
              <a:rPr lang="ar-SA" sz="3500" b="1" dirty="0" smtClean="0">
                <a:solidFill>
                  <a:srgbClr val="C00000"/>
                </a:solidFill>
              </a:rPr>
              <a:t>4- توزيع وتفويض واضح للمسؤليات وعدم تداخل في الواجبات: </a:t>
            </a:r>
          </a:p>
          <a:p>
            <a:pPr algn="r">
              <a:buNone/>
            </a:pPr>
            <a:r>
              <a:rPr lang="ar-SA" b="1" dirty="0" smtClean="0"/>
              <a:t>فلابد من وجود هيكل مؤسساتي داخل المنشاة  يتضمن الوصف الوظيفي وخطوط السلطات وخطوط التقارير .</a:t>
            </a:r>
          </a:p>
          <a:p>
            <a:pPr algn="r">
              <a:buNone/>
            </a:pPr>
            <a:r>
              <a:rPr lang="ar-SA" b="1" dirty="0" smtClean="0"/>
              <a:t>ويجب الأخذ بعين الإعتبار دائما ضرورة عدم تداخل الصلاحيات والسلطات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r">
              <a:buNone/>
            </a:pPr>
            <a:r>
              <a:rPr lang="ar-SA" b="1" dirty="0" smtClean="0">
                <a:solidFill>
                  <a:srgbClr val="C00000"/>
                </a:solidFill>
              </a:rPr>
              <a:t>5- توفر سجلات محاسبية ومستندية مناسبة: </a:t>
            </a:r>
          </a:p>
          <a:p>
            <a:pPr algn="r">
              <a:buNone/>
            </a:pPr>
            <a:r>
              <a:rPr lang="ar-SA" b="1" dirty="0" smtClean="0"/>
              <a:t>وهنا تأتي الأهمية الكبيرة للأنظمة الإلكترونية والحلول الحاسوبية وكذلك أنظمة الأرشفة الإلكترونية.</a:t>
            </a:r>
          </a:p>
          <a:p>
            <a:pPr algn="r">
              <a:buNone/>
            </a:pPr>
            <a:r>
              <a:rPr lang="ar-SA" b="1" dirty="0" smtClean="0">
                <a:solidFill>
                  <a:srgbClr val="7030A0"/>
                </a:solidFill>
              </a:rPr>
              <a:t> وهذه السجلات يجب أن تكون دقيقة قابلة للتدقيق والمراجعة والمطابقة </a:t>
            </a:r>
          </a:p>
          <a:p>
            <a:pPr algn="r">
              <a:buNone/>
            </a:pPr>
            <a:r>
              <a:rPr lang="ar-SA" b="1" dirty="0" smtClean="0"/>
              <a:t>كما يفضل وجود نسخ احتياطية متطابقة تماما مع الأصل، بالإضافة الى السجلات</a:t>
            </a:r>
          </a:p>
          <a:p>
            <a:pPr algn="r">
              <a:buNone/>
            </a:pPr>
            <a:r>
              <a:rPr lang="ar-SA" b="1" dirty="0" smtClean="0">
                <a:solidFill>
                  <a:srgbClr val="7030A0"/>
                </a:solidFill>
              </a:rPr>
              <a:t> يجب وجود رقابة كافية للتأكد من الوجود الفعلي والدائم لهذه السجلات واستخداماتها.</a:t>
            </a:r>
            <a:endParaRPr lang="en-US" b="1"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r">
              <a:buNone/>
            </a:pPr>
            <a:r>
              <a:rPr lang="ar-SA" b="1" dirty="0" smtClean="0">
                <a:solidFill>
                  <a:srgbClr val="C00000"/>
                </a:solidFill>
              </a:rPr>
              <a:t>6- وجود أنظمة رقابة داخلية وخارجية وأنظمة تحقق من مستوى الأداء:</a:t>
            </a:r>
          </a:p>
          <a:p>
            <a:pPr algn="r">
              <a:buNone/>
            </a:pPr>
            <a:r>
              <a:rPr lang="ar-SA" b="1" dirty="0" smtClean="0"/>
              <a:t> ووجود هذه الأنظمة ضرورة ملحة وهي أداة فعالة لإدارة المخاطر، ولكن عند تصميم أنظمة الرقابة هذه يجب الأخذ بعين الإعتبار بعض الثغرات من ذلك مثلا:</a:t>
            </a:r>
          </a:p>
          <a:p>
            <a:pPr algn="r">
              <a:buNone/>
            </a:pPr>
            <a:r>
              <a:rPr lang="ar-SA" b="1" dirty="0" smtClean="0"/>
              <a:t>أ- بعض القرارات التي قد تؤخذ بناء على التقدير الشخصي لمتخذ القرار أو الضغوط الإدارية أو ضغوط العمل أو لأسباب شخصية بناء على المعلومات المتوفرة الغير دقيقة أو غير واضحة.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a:buNone/>
            </a:pPr>
            <a:r>
              <a:rPr lang="ar-SA" sz="3500" b="1" dirty="0" smtClean="0"/>
              <a:t>ب- الأخطاء الناجمة عن عدم فهم التعليمات أو الإجراءات أو الناتجة عن أخطاء باستخدام الأنظمة الإلكترونية والحلول الحاسوبية من قبل بعض العاملين، أو الأخطاء غير المقصودة للعاملين.</a:t>
            </a:r>
          </a:p>
          <a:p>
            <a:pPr algn="r">
              <a:buNone/>
            </a:pPr>
            <a:r>
              <a:rPr lang="ar-SA" sz="3300" b="1" dirty="0" smtClean="0"/>
              <a:t>ج- الأخطاء المقصودة وتواطؤ الموظفين في محاولة منهم لتحقيق مكاسب شخصية.</a:t>
            </a:r>
          </a:p>
          <a:p>
            <a:pPr algn="r">
              <a:buNone/>
            </a:pPr>
            <a:r>
              <a:rPr lang="ar-SA" sz="3300" b="1" dirty="0" smtClean="0"/>
              <a:t>د- مخالفة التعليمات وخاصة من بعض الإداريين في المستويات الإدارية العليا وهنا يجب التفريق بين حالات مخالفة التعليمات والإجراءات النافذة بسوء نيةاو عدمه او لتحقيق مكاسب أو ميزات شخصية </a:t>
            </a:r>
            <a:endParaRPr lang="en-US" sz="3300" b="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r>
              <a:rPr lang="ar-SA" b="1" dirty="0" smtClean="0">
                <a:solidFill>
                  <a:srgbClr val="C00000"/>
                </a:solidFill>
              </a:rPr>
              <a:t>7- إصلاحات قانونية وإدارية :</a:t>
            </a:r>
          </a:p>
          <a:p>
            <a:pPr algn="r">
              <a:buNone/>
            </a:pPr>
            <a:r>
              <a:rPr lang="ar-SA" b="1" dirty="0" smtClean="0"/>
              <a:t>فالواقع القانوني والقضائي والأنظمة الإدارية في معظم دول العالم الثالث تحتاج لإصلاحات جذرية </a:t>
            </a:r>
          </a:p>
          <a:p>
            <a:pPr algn="r">
              <a:buNone/>
            </a:pPr>
            <a:r>
              <a:rPr lang="ar-SA" b="1" dirty="0" smtClean="0"/>
              <a:t> ومالم تحدث هذه الإصلاحات بشكل عاجل وفعال ، لن تستطيع المنشأت التوسع بأنشطتها بشكل فعال وسلس، وستضطر غالبا الى تجنب بعض الحالات وبعض وسائل الإستثمار التي تضطرها للجوء الى القضاء حال حدوث مشكلة ما</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r">
              <a:buNone/>
            </a:pPr>
            <a:r>
              <a:rPr lang="ar-SA" sz="3800" b="1" dirty="0" smtClean="0">
                <a:solidFill>
                  <a:srgbClr val="C00000"/>
                </a:solidFill>
              </a:rPr>
              <a:t>8- وجود إدارة مستقلة لإدارة المخاطر :</a:t>
            </a:r>
          </a:p>
          <a:p>
            <a:pPr algn="r">
              <a:buNone/>
            </a:pPr>
            <a:r>
              <a:rPr lang="ar-SA" sz="3800" b="1" dirty="0" smtClean="0"/>
              <a:t> لم يكن يوجد في السابق إدارة مستقلة في المنشآت لإدارة المخاطر و كانت تقوم إدارة الإئتمان أو التمويل والإستثمار بأعمال إدارة المخاطر. </a:t>
            </a:r>
          </a:p>
          <a:p>
            <a:pPr algn="r">
              <a:buNone/>
            </a:pPr>
            <a:r>
              <a:rPr lang="ar-SA" sz="3800" b="1" dirty="0" smtClean="0"/>
              <a:t>ولكن تطور العمل والتجارب أوجبت وجود إدارات مخاطر مستقلة عن الإدارات الأخرى </a:t>
            </a:r>
          </a:p>
          <a:p>
            <a:pPr algn="r">
              <a:buNone/>
            </a:pPr>
            <a:r>
              <a:rPr lang="ar-SA" sz="3800" b="1" dirty="0" smtClean="0"/>
              <a:t> مما يسهل عملية التقدير والدراسة المستقلة عن الدوافع والإعتبارات الأخرى للمخاطر بالإضافة يزيد بوضوح من امكانية الكشف المبكر للمشاكل حال حدوثها وتداركها أو التخفيف من آثارها.</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lgn="r"/>
            <a:r>
              <a:rPr lang="ar-SA" b="1" u="sng" dirty="0" smtClean="0">
                <a:solidFill>
                  <a:srgbClr val="7030A0"/>
                </a:solidFill>
              </a:rPr>
              <a:t> استر</a:t>
            </a:r>
            <a:r>
              <a:rPr lang="ar-AE" b="1" u="sng" dirty="0" smtClean="0">
                <a:solidFill>
                  <a:srgbClr val="7030A0"/>
                </a:solidFill>
              </a:rPr>
              <a:t>ا</a:t>
            </a:r>
            <a:r>
              <a:rPr lang="ar-SA" b="1" u="sng" dirty="0" smtClean="0">
                <a:solidFill>
                  <a:srgbClr val="7030A0"/>
                </a:solidFill>
              </a:rPr>
              <a:t>تيجيات </a:t>
            </a:r>
            <a:r>
              <a:rPr lang="ar-SA" b="1" u="sng" dirty="0" smtClean="0">
                <a:solidFill>
                  <a:srgbClr val="7030A0"/>
                </a:solidFill>
              </a:rPr>
              <a:t>إدارة المخاطر المالية:</a:t>
            </a:r>
          </a:p>
          <a:p>
            <a:pPr algn="r"/>
            <a:r>
              <a:rPr lang="ar-SA" b="1" dirty="0" smtClean="0"/>
              <a:t>باستق</a:t>
            </a:r>
            <a:r>
              <a:rPr lang="ar-AE" b="1" dirty="0" smtClean="0"/>
              <a:t>ر</a:t>
            </a:r>
            <a:r>
              <a:rPr lang="ar-AE" b="1" dirty="0" smtClean="0"/>
              <a:t>ا</a:t>
            </a:r>
            <a:r>
              <a:rPr lang="ar-SA" b="1" dirty="0" smtClean="0"/>
              <a:t>ء </a:t>
            </a:r>
            <a:r>
              <a:rPr lang="ar-SA" b="1" dirty="0" smtClean="0"/>
              <a:t>الكتابات المالية العديدة التي ركزت على موضوع إدارة المخاطر المالية بالمؤسسة يمكن </a:t>
            </a:r>
            <a:r>
              <a:rPr lang="ar-SA" b="1" dirty="0" smtClean="0"/>
              <a:t>تحديد</a:t>
            </a:r>
            <a:r>
              <a:rPr lang="ar-AE" b="1" dirty="0" smtClean="0"/>
              <a:t> </a:t>
            </a:r>
            <a:r>
              <a:rPr lang="ar-SA" b="1" dirty="0" smtClean="0"/>
              <a:t>ثلاث است</a:t>
            </a:r>
            <a:r>
              <a:rPr lang="ar-AE" b="1" dirty="0" smtClean="0"/>
              <a:t>را</a:t>
            </a:r>
            <a:r>
              <a:rPr lang="ar-SA" b="1" dirty="0" smtClean="0"/>
              <a:t>تيجيات </a:t>
            </a:r>
            <a:r>
              <a:rPr lang="ar-SA" b="1" dirty="0" smtClean="0"/>
              <a:t>رئيسية لإدارة المخاطر المالية، وهي </a:t>
            </a:r>
            <a:r>
              <a:rPr lang="ar-SA" b="1" dirty="0" smtClean="0"/>
              <a:t>:</a:t>
            </a:r>
            <a:endParaRPr lang="ar-SA" b="1" dirty="0" smtClean="0"/>
          </a:p>
          <a:p>
            <a:pPr algn="r"/>
            <a:r>
              <a:rPr lang="ar-SA" b="1" u="sng" dirty="0" smtClean="0">
                <a:solidFill>
                  <a:srgbClr val="0070C0"/>
                </a:solidFill>
              </a:rPr>
              <a:t>أ</a:t>
            </a:r>
            <a:r>
              <a:rPr lang="ar-AE" b="1" u="sng" dirty="0" smtClean="0">
                <a:solidFill>
                  <a:srgbClr val="0070C0"/>
                </a:solidFill>
              </a:rPr>
              <a:t>- </a:t>
            </a:r>
            <a:r>
              <a:rPr lang="ar-SA" b="1" u="sng" dirty="0" smtClean="0">
                <a:solidFill>
                  <a:srgbClr val="0070C0"/>
                </a:solidFill>
              </a:rPr>
              <a:t>استر</a:t>
            </a:r>
            <a:r>
              <a:rPr lang="ar-AE" b="1" u="sng" dirty="0" smtClean="0">
                <a:solidFill>
                  <a:srgbClr val="0070C0"/>
                </a:solidFill>
              </a:rPr>
              <a:t>ا</a:t>
            </a:r>
            <a:r>
              <a:rPr lang="ar-SA" b="1" u="sng" dirty="0" smtClean="0">
                <a:solidFill>
                  <a:srgbClr val="0070C0"/>
                </a:solidFill>
              </a:rPr>
              <a:t>تيجية ترك الموقف مفتوح</a:t>
            </a:r>
            <a:r>
              <a:rPr lang="ar-AE" b="1" u="sng" dirty="0" smtClean="0">
                <a:solidFill>
                  <a:srgbClr val="0070C0"/>
                </a:solidFill>
              </a:rPr>
              <a:t>: </a:t>
            </a:r>
            <a:r>
              <a:rPr lang="ar-SA" b="1" u="sng" dirty="0" smtClean="0">
                <a:solidFill>
                  <a:srgbClr val="0070C0"/>
                </a:solidFill>
              </a:rPr>
              <a:t> </a:t>
            </a:r>
            <a:endParaRPr lang="ar-AE" b="1" u="sng" dirty="0" smtClean="0">
              <a:solidFill>
                <a:srgbClr val="0070C0"/>
              </a:solidFill>
            </a:endParaRPr>
          </a:p>
          <a:p>
            <a:pPr algn="r"/>
            <a:r>
              <a:rPr lang="en-US" b="1" dirty="0" smtClean="0">
                <a:solidFill>
                  <a:srgbClr val="C00000"/>
                </a:solidFill>
              </a:rPr>
              <a:t>To </a:t>
            </a:r>
            <a:r>
              <a:rPr lang="en-US" b="1" dirty="0" smtClean="0">
                <a:solidFill>
                  <a:srgbClr val="C00000"/>
                </a:solidFill>
              </a:rPr>
              <a:t>leave the position </a:t>
            </a:r>
            <a:r>
              <a:rPr lang="en-US" b="1" dirty="0" smtClean="0">
                <a:solidFill>
                  <a:srgbClr val="C00000"/>
                </a:solidFill>
              </a:rPr>
              <a:t>open</a:t>
            </a:r>
            <a:endParaRPr lang="en-US" b="1" dirty="0" smtClean="0">
              <a:solidFill>
                <a:srgbClr val="C00000"/>
              </a:solidFill>
            </a:endParaRPr>
          </a:p>
          <a:p>
            <a:pPr algn="r"/>
            <a:r>
              <a:rPr lang="ar-SA" b="1" dirty="0" smtClean="0"/>
              <a:t>ويقصد بذلك الاحتفاظ بمستوى الخطر على ما هو عليه، ويمكن أن تعتمد المؤسسة على </a:t>
            </a:r>
            <a:r>
              <a:rPr lang="ar-SA" b="1" dirty="0" smtClean="0"/>
              <a:t>هذه</a:t>
            </a:r>
            <a:r>
              <a:rPr lang="ar-AE" b="1" dirty="0" smtClean="0"/>
              <a:t> </a:t>
            </a:r>
            <a:r>
              <a:rPr lang="ar-SA" b="1" dirty="0" smtClean="0"/>
              <a:t>الاستر</a:t>
            </a:r>
            <a:r>
              <a:rPr lang="ar-AE" b="1" dirty="0" smtClean="0"/>
              <a:t>ا</a:t>
            </a:r>
            <a:r>
              <a:rPr lang="ar-SA" b="1" dirty="0" smtClean="0"/>
              <a:t>تيجية </a:t>
            </a:r>
            <a:r>
              <a:rPr lang="ar-SA" b="1" dirty="0" smtClean="0"/>
              <a:t>حينما يكون مستوى الخطر منخفض بشكل لا يبرر التكلفة المتوقعة لإدارته، وتندرج تحت هذه</a:t>
            </a:r>
          </a:p>
          <a:p>
            <a:pPr algn="r"/>
            <a:r>
              <a:rPr lang="ar-SA" b="1" dirty="0" smtClean="0"/>
              <a:t>الاستر</a:t>
            </a:r>
            <a:r>
              <a:rPr lang="ar-AE" b="1" dirty="0" smtClean="0"/>
              <a:t>ا</a:t>
            </a:r>
            <a:r>
              <a:rPr lang="ar-SA" b="1" dirty="0" smtClean="0"/>
              <a:t>تيجية </a:t>
            </a:r>
            <a:r>
              <a:rPr lang="ar-SA" b="1" dirty="0" smtClean="0"/>
              <a:t>سياسة قبول الخطر</a:t>
            </a:r>
            <a:endParaRPr lang="en-US" b="1"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a:r>
              <a:rPr lang="ar-SA" b="1" u="sng" dirty="0" smtClean="0">
                <a:solidFill>
                  <a:srgbClr val="0070C0"/>
                </a:solidFill>
              </a:rPr>
              <a:t>ب </a:t>
            </a:r>
            <a:r>
              <a:rPr lang="ar-AE" b="1" u="sng" dirty="0" smtClean="0">
                <a:solidFill>
                  <a:srgbClr val="0070C0"/>
                </a:solidFill>
              </a:rPr>
              <a:t>- </a:t>
            </a:r>
            <a:r>
              <a:rPr lang="ar-SA" b="1" u="sng" dirty="0" smtClean="0">
                <a:solidFill>
                  <a:srgbClr val="0070C0"/>
                </a:solidFill>
              </a:rPr>
              <a:t>استر</a:t>
            </a:r>
            <a:r>
              <a:rPr lang="ar-AE" b="1" u="sng" dirty="0" smtClean="0">
                <a:solidFill>
                  <a:srgbClr val="0070C0"/>
                </a:solidFill>
              </a:rPr>
              <a:t>ا</a:t>
            </a:r>
            <a:r>
              <a:rPr lang="ar-SA" b="1" u="sng" dirty="0" smtClean="0">
                <a:solidFill>
                  <a:srgbClr val="0070C0"/>
                </a:solidFill>
              </a:rPr>
              <a:t>تيجية </a:t>
            </a:r>
            <a:r>
              <a:rPr lang="ar-SA" b="1" u="sng" dirty="0" smtClean="0">
                <a:solidFill>
                  <a:srgbClr val="0070C0"/>
                </a:solidFill>
              </a:rPr>
              <a:t>تحمل مخاطر محسوبة </a:t>
            </a:r>
            <a:r>
              <a:rPr lang="ar-AE" b="1" u="sng" dirty="0" smtClean="0">
                <a:solidFill>
                  <a:srgbClr val="0070C0"/>
                </a:solidFill>
              </a:rPr>
              <a:t>:</a:t>
            </a:r>
          </a:p>
          <a:p>
            <a:pPr algn="r"/>
            <a:r>
              <a:rPr lang="en-US" b="1" dirty="0" smtClean="0">
                <a:solidFill>
                  <a:srgbClr val="C00000"/>
                </a:solidFill>
              </a:rPr>
              <a:t>To </a:t>
            </a:r>
            <a:r>
              <a:rPr lang="en-US" b="1" dirty="0" smtClean="0">
                <a:solidFill>
                  <a:srgbClr val="C00000"/>
                </a:solidFill>
              </a:rPr>
              <a:t>take a calculated risk</a:t>
            </a:r>
          </a:p>
          <a:p>
            <a:pPr algn="r">
              <a:buNone/>
            </a:pPr>
            <a:r>
              <a:rPr lang="ar-SA" b="1" dirty="0" smtClean="0"/>
              <a:t>ويقصد بذلك تحديد مستويات الخطر التي يمكن تحملها بالمؤسسة والتي لا ترغب المؤسسة في تحمل </a:t>
            </a:r>
            <a:r>
              <a:rPr lang="ar-SA" b="1" dirty="0" smtClean="0"/>
              <a:t>أكثر </a:t>
            </a:r>
            <a:r>
              <a:rPr lang="ar-SA" b="1" dirty="0" smtClean="0"/>
              <a:t>منها ثم اتخاذ كافة التدابير المناسبة لتدنية المخاطر بالمنشأة حتى هذا المستوى </a:t>
            </a:r>
            <a:r>
              <a:rPr lang="ar-SA" b="1" dirty="0" smtClean="0"/>
              <a:t>المقبول</a:t>
            </a:r>
            <a:endParaRPr lang="ar-AE" b="1" dirty="0" smtClean="0"/>
          </a:p>
          <a:p>
            <a:pPr algn="r"/>
            <a:r>
              <a:rPr lang="ar-SA" b="1" dirty="0" smtClean="0"/>
              <a:t>ويندرج </a:t>
            </a:r>
            <a:r>
              <a:rPr lang="ar-SA" b="1" dirty="0" smtClean="0"/>
              <a:t>تحت </a:t>
            </a:r>
            <a:r>
              <a:rPr lang="ar-SA" b="1" dirty="0" smtClean="0"/>
              <a:t>هذه الاستر</a:t>
            </a:r>
            <a:r>
              <a:rPr lang="ar-AE" b="1" dirty="0" smtClean="0"/>
              <a:t>ا</a:t>
            </a:r>
            <a:r>
              <a:rPr lang="ar-SA" b="1" dirty="0" smtClean="0"/>
              <a:t>تيجية </a:t>
            </a:r>
            <a:r>
              <a:rPr lang="ar-SA" b="1" dirty="0" smtClean="0"/>
              <a:t>سياسات تخفيض الخطر مثل التنويع في خطوط منتجات </a:t>
            </a:r>
            <a:r>
              <a:rPr lang="ar-SA" b="1" dirty="0" smtClean="0"/>
              <a:t>الشركة</a:t>
            </a:r>
            <a:r>
              <a:rPr lang="ar-AE" b="1" dirty="0" smtClean="0"/>
              <a:t> </a:t>
            </a:r>
            <a:r>
              <a:rPr lang="ar-SA" b="1" dirty="0" smtClean="0"/>
              <a:t>والتغيير </a:t>
            </a:r>
            <a:r>
              <a:rPr lang="ar-SA" b="1" dirty="0" smtClean="0"/>
              <a:t>في مستوى </a:t>
            </a:r>
            <a:r>
              <a:rPr lang="ar-SA" b="1" dirty="0" smtClean="0"/>
              <a:t>الر</a:t>
            </a:r>
            <a:r>
              <a:rPr lang="ar-AE" b="1" dirty="0" smtClean="0"/>
              <a:t>ا</a:t>
            </a:r>
            <a:r>
              <a:rPr lang="ar-SA" b="1" dirty="0" smtClean="0"/>
              <a:t>فعة </a:t>
            </a:r>
            <a:r>
              <a:rPr lang="ar-SA" b="1" dirty="0" smtClean="0"/>
              <a:t>التشغيلية تبعا لظروف الشركة </a:t>
            </a:r>
            <a:endParaRPr lang="ar-AE" b="1" dirty="0" smtClean="0"/>
          </a:p>
          <a:p>
            <a:pPr algn="r"/>
            <a:r>
              <a:rPr lang="ar-SA" b="1" dirty="0" smtClean="0"/>
              <a:t>والتغيير في مستوى </a:t>
            </a:r>
            <a:r>
              <a:rPr lang="ar-SA" b="1" dirty="0" smtClean="0"/>
              <a:t>الر</a:t>
            </a:r>
            <a:r>
              <a:rPr lang="ar-AE" b="1" dirty="0" smtClean="0"/>
              <a:t>ا</a:t>
            </a:r>
            <a:r>
              <a:rPr lang="ar-SA" b="1" dirty="0" smtClean="0"/>
              <a:t>فعة</a:t>
            </a:r>
            <a:r>
              <a:rPr lang="ar-AE" b="1" dirty="0" smtClean="0"/>
              <a:t> </a:t>
            </a:r>
            <a:r>
              <a:rPr lang="ar-SA" b="1" dirty="0" smtClean="0"/>
              <a:t>المالية</a:t>
            </a:r>
            <a:r>
              <a:rPr lang="ar-AE" b="1" dirty="0" smtClean="0"/>
              <a:t>(</a:t>
            </a:r>
            <a:r>
              <a:rPr lang="ar-SA" b="1" dirty="0" smtClean="0"/>
              <a:t>هيكل التمويل</a:t>
            </a:r>
            <a:r>
              <a:rPr lang="ar-AE" b="1" dirty="0" smtClean="0"/>
              <a:t>)</a:t>
            </a:r>
            <a:r>
              <a:rPr lang="ar-SA" b="1" dirty="0" smtClean="0"/>
              <a:t>، </a:t>
            </a:r>
            <a:r>
              <a:rPr lang="ar-SA" b="1" dirty="0" smtClean="0"/>
              <a:t>واستخدام الأدوات المالية المشتقة للحماية ضد مخاطر الأسعار</a:t>
            </a:r>
            <a:endParaRPr lang="en-US" b="1"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r>
              <a:rPr lang="ar-AE" b="1" u="sng" dirty="0" smtClean="0">
                <a:solidFill>
                  <a:srgbClr val="0070C0"/>
                </a:solidFill>
              </a:rPr>
              <a:t>ج- </a:t>
            </a:r>
            <a:r>
              <a:rPr lang="ar-SA" b="1" u="sng" dirty="0" smtClean="0">
                <a:solidFill>
                  <a:srgbClr val="0070C0"/>
                </a:solidFill>
              </a:rPr>
              <a:t>استر</a:t>
            </a:r>
            <a:r>
              <a:rPr lang="ar-AE" b="1" u="sng" dirty="0" smtClean="0">
                <a:solidFill>
                  <a:srgbClr val="0070C0"/>
                </a:solidFill>
              </a:rPr>
              <a:t>ا</a:t>
            </a:r>
            <a:r>
              <a:rPr lang="ar-SA" b="1" u="sng" dirty="0" smtClean="0">
                <a:solidFill>
                  <a:srgbClr val="0070C0"/>
                </a:solidFill>
              </a:rPr>
              <a:t>تيجية </a:t>
            </a:r>
            <a:r>
              <a:rPr lang="ar-SA" b="1" u="sng" dirty="0" smtClean="0">
                <a:solidFill>
                  <a:srgbClr val="0070C0"/>
                </a:solidFill>
              </a:rPr>
              <a:t>تغطية كل </a:t>
            </a:r>
            <a:r>
              <a:rPr lang="ar-SA" b="1" u="sng" dirty="0" smtClean="0">
                <a:solidFill>
                  <a:srgbClr val="0070C0"/>
                </a:solidFill>
              </a:rPr>
              <a:t>الخطر</a:t>
            </a:r>
            <a:r>
              <a:rPr lang="ar-AE" b="1" u="sng" dirty="0" smtClean="0">
                <a:solidFill>
                  <a:srgbClr val="0070C0"/>
                </a:solidFill>
              </a:rPr>
              <a:t>:</a:t>
            </a:r>
          </a:p>
          <a:p>
            <a:pPr algn="r"/>
            <a:r>
              <a:rPr lang="en-US" b="1" dirty="0" smtClean="0">
                <a:solidFill>
                  <a:srgbClr val="C00000"/>
                </a:solidFill>
              </a:rPr>
              <a:t>To </a:t>
            </a:r>
            <a:r>
              <a:rPr lang="en-US" b="1" dirty="0" smtClean="0">
                <a:solidFill>
                  <a:srgbClr val="C00000"/>
                </a:solidFill>
              </a:rPr>
              <a:t>cover all the risk</a:t>
            </a:r>
          </a:p>
          <a:p>
            <a:pPr algn="r"/>
            <a:r>
              <a:rPr lang="ar-SA" b="1" dirty="0" smtClean="0"/>
              <a:t>ويقصد بذلك تحييد مصدر الخطر بالنسبة للشركة، أي تدنية الخطر إلى الصفر، ويندرج تحت </a:t>
            </a:r>
            <a:r>
              <a:rPr lang="ar-SA" b="1" dirty="0" smtClean="0"/>
              <a:t>هذه</a:t>
            </a:r>
            <a:r>
              <a:rPr lang="ar-AE" b="1" dirty="0" smtClean="0"/>
              <a:t> </a:t>
            </a:r>
            <a:r>
              <a:rPr lang="ar-SA" b="1" dirty="0" smtClean="0"/>
              <a:t>الاستر</a:t>
            </a:r>
            <a:r>
              <a:rPr lang="ar-AE" b="1" dirty="0" smtClean="0"/>
              <a:t>ا</a:t>
            </a:r>
            <a:r>
              <a:rPr lang="ar-SA" b="1" dirty="0" smtClean="0"/>
              <a:t>تيجية </a:t>
            </a:r>
            <a:r>
              <a:rPr lang="ar-SA" b="1" dirty="0" smtClean="0"/>
              <a:t>سياسات تحويل الخطر مثل التغطية الكاملة أو استخدام أدوات الهندسة </a:t>
            </a:r>
            <a:r>
              <a:rPr lang="ar-SA" b="1" dirty="0" smtClean="0"/>
              <a:t>المالي</a:t>
            </a:r>
            <a:r>
              <a:rPr lang="ar-AE" b="1" dirty="0" smtClean="0"/>
              <a:t>ة</a:t>
            </a:r>
            <a:r>
              <a:rPr lang="ar-SA" b="1" dirty="0" smtClean="0"/>
              <a:t>، </a:t>
            </a:r>
            <a:r>
              <a:rPr lang="ar-SA" b="1" dirty="0" smtClean="0"/>
              <a:t>تحويل </a:t>
            </a:r>
            <a:r>
              <a:rPr lang="ar-SA" b="1" dirty="0" smtClean="0"/>
              <a:t>الخطر</a:t>
            </a:r>
            <a:r>
              <a:rPr lang="ar-AE" b="1" dirty="0" smtClean="0"/>
              <a:t> </a:t>
            </a:r>
            <a:r>
              <a:rPr lang="ar-SA" b="1" dirty="0" smtClean="0"/>
              <a:t>المالي </a:t>
            </a:r>
            <a:r>
              <a:rPr lang="ar-SA" b="1" dirty="0" smtClean="0"/>
              <a:t>إلى طرف ثالث بواسطة عقود التأمين. والتجنب التام للأنشطة التي ينشأ عنها الخطر</a:t>
            </a:r>
            <a:endParaRPr lang="en-US" b="1"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SA" sz="4000" b="1" dirty="0" smtClean="0">
                <a:solidFill>
                  <a:srgbClr val="7030A0"/>
                </a:solidFill>
              </a:rPr>
              <a:t>علاقة إدارة المخاطر بالإدارات والاقسام الاخري</a:t>
            </a:r>
            <a:endParaRPr lang="en-US" sz="4000" dirty="0">
              <a:solidFill>
                <a:srgbClr val="7030A0"/>
              </a:solidFill>
            </a:endParaRPr>
          </a:p>
        </p:txBody>
      </p:sp>
      <p:sp>
        <p:nvSpPr>
          <p:cNvPr id="3" name="Content Placeholder 2"/>
          <p:cNvSpPr>
            <a:spLocks noGrp="1"/>
          </p:cNvSpPr>
          <p:nvPr>
            <p:ph idx="1"/>
          </p:nvPr>
        </p:nvSpPr>
        <p:spPr/>
        <p:txBody>
          <a:bodyPr>
            <a:normAutofit lnSpcReduction="10000"/>
          </a:bodyPr>
          <a:lstStyle/>
          <a:p>
            <a:pPr algn="r"/>
            <a:r>
              <a:rPr lang="ar-SA" sz="3300" b="1" dirty="0" smtClean="0">
                <a:solidFill>
                  <a:srgbClr val="C00000"/>
                </a:solidFill>
              </a:rPr>
              <a:t>اولا: علاقة إدارة المخاطر بإدارة الإنتاج والعمليات</a:t>
            </a:r>
          </a:p>
          <a:p>
            <a:pPr algn="r"/>
            <a:r>
              <a:rPr lang="ar-SA" sz="3300" b="1" dirty="0" smtClean="0">
                <a:solidFill>
                  <a:srgbClr val="7030A0"/>
                </a:solidFill>
              </a:rPr>
              <a:t>إن من أهم الروابط بين هاتين الإدارتين ما يلي :</a:t>
            </a:r>
          </a:p>
          <a:p>
            <a:pPr algn="r"/>
            <a:r>
              <a:rPr lang="ar-SA" b="1" dirty="0" smtClean="0"/>
              <a:t>1- تعمل إدارة المخاطر على تامين إدارة الإنتاج ضد أخطار الحوادث المحتملة التي قد ينجم عنها خسائر مادية كبيرة تؤثر مباشرة على المركز المالي للمشروع أو قد تودي إلى هلاكه .</a:t>
            </a:r>
          </a:p>
          <a:p>
            <a:pPr algn="r"/>
            <a:r>
              <a:rPr lang="ar-SA" b="1" dirty="0" smtClean="0"/>
              <a:t>2- تشترك الإدارتان في تنفيذ برامج الحماية والأمان : تحدد إدارة المخاطر وسائل الأمان والحماية داخل إدارة الإنتاج . </a:t>
            </a:r>
          </a:p>
          <a:p>
            <a:pPr algn="r"/>
            <a:endParaRPr lang="ar-SA"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26"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27" dur="10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5" presetClass="entr" presetSubtype="0"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3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34" dur="10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5" presetClass="entr" presetSubtype="0" fill="hold" grpId="0"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40"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41" dur="1000"/>
                                        <p:tgtEl>
                                          <p:spTgt spid="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5" presetClass="entr" presetSubtype="0" fill="hold" grpId="0"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 calcmode="lin" valueType="num">
                                      <p:cBhvr>
                                        <p:cTn id="46"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47"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4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solidFill>
                <a:srgbClr val="7030A0"/>
              </a:solidFill>
            </a:endParaRPr>
          </a:p>
        </p:txBody>
      </p:sp>
      <p:sp>
        <p:nvSpPr>
          <p:cNvPr id="3" name="Content Placeholder 2"/>
          <p:cNvSpPr>
            <a:spLocks noGrp="1"/>
          </p:cNvSpPr>
          <p:nvPr>
            <p:ph idx="1"/>
          </p:nvPr>
        </p:nvSpPr>
        <p:spPr/>
        <p:txBody>
          <a:bodyPr>
            <a:normAutofit/>
          </a:bodyPr>
          <a:lstStyle/>
          <a:p>
            <a:pPr algn="r">
              <a:buNone/>
            </a:pPr>
            <a:r>
              <a:rPr lang="ar-SA" sz="3500" b="1" dirty="0" smtClean="0">
                <a:solidFill>
                  <a:srgbClr val="7030A0"/>
                </a:solidFill>
              </a:rPr>
              <a:t>2- الخطر </a:t>
            </a:r>
            <a:r>
              <a:rPr lang="ar-SA" sz="3500" b="1" dirty="0">
                <a:solidFill>
                  <a:srgbClr val="7030A0"/>
                </a:solidFill>
              </a:rPr>
              <a:t>من </a:t>
            </a:r>
            <a:r>
              <a:rPr lang="ar-SA" sz="3500" b="1" dirty="0" smtClean="0">
                <a:solidFill>
                  <a:srgbClr val="7030A0"/>
                </a:solidFill>
              </a:rPr>
              <a:t>منظور القانون:</a:t>
            </a:r>
          </a:p>
          <a:p>
            <a:pPr algn="r">
              <a:buNone/>
            </a:pPr>
            <a:r>
              <a:rPr lang="ar-SA" b="1" dirty="0" smtClean="0"/>
              <a:t>هو احتمال </a:t>
            </a:r>
            <a:r>
              <a:rPr lang="ar-SA" b="1" dirty="0"/>
              <a:t>وقوع حادث </a:t>
            </a:r>
            <a:r>
              <a:rPr lang="ar-SA" b="1" dirty="0" smtClean="0"/>
              <a:t>مستقبلا </a:t>
            </a:r>
            <a:r>
              <a:rPr lang="ar-SA" b="1" dirty="0"/>
              <a:t>خارج إرادة المتعاقدين قد </a:t>
            </a:r>
            <a:r>
              <a:rPr lang="ar-SA" b="1" dirty="0" smtClean="0"/>
              <a:t>يهلك </a:t>
            </a:r>
            <a:r>
              <a:rPr lang="ar-SA" b="1" dirty="0"/>
              <a:t>الشيء بسببه أو يحدث ضرر </a:t>
            </a:r>
            <a:r>
              <a:rPr lang="ar-SA" b="1" dirty="0" smtClean="0"/>
              <a:t>منه</a:t>
            </a:r>
          </a:p>
          <a:p>
            <a:pPr algn="r">
              <a:buNone/>
            </a:pPr>
            <a:r>
              <a:rPr lang="ar-AE" sz="4000" b="1" dirty="0" smtClean="0">
                <a:solidFill>
                  <a:srgbClr val="7030A0"/>
                </a:solidFill>
              </a:rPr>
              <a:t>3- </a:t>
            </a:r>
            <a:r>
              <a:rPr lang="ar-SA" sz="4000" b="1" dirty="0" smtClean="0">
                <a:solidFill>
                  <a:srgbClr val="7030A0"/>
                </a:solidFill>
              </a:rPr>
              <a:t>الخطر </a:t>
            </a:r>
            <a:r>
              <a:rPr lang="ar-SA" sz="4000" b="1" dirty="0" smtClean="0">
                <a:solidFill>
                  <a:srgbClr val="7030A0"/>
                </a:solidFill>
              </a:rPr>
              <a:t>من المنظور الرقابي : </a:t>
            </a:r>
          </a:p>
          <a:p>
            <a:pPr algn="r">
              <a:buNone/>
            </a:pPr>
            <a:r>
              <a:rPr lang="ar-SA" sz="3600" b="1" dirty="0" smtClean="0"/>
              <a:t>من وجهة النظر الرقابية تعرف المخاطرة: بأنها الآثار الناشئة عن أحداث متوقعة أو غير  متوقعة  تؤثر على ربحية المؤسسة ورأسمالها</a:t>
            </a:r>
          </a:p>
          <a:p>
            <a:pPr algn="r">
              <a:buNone/>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p:cTn id="26"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1"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r"/>
            <a:r>
              <a:rPr lang="ar-SA" b="1" dirty="0" smtClean="0"/>
              <a:t>3- تشترك إدارة المخاطر مع إدارة الإنتاج في تحديد أماكن الآلات والمخازن والمستودعات ومراكز التهوية والتبريد والإضاءة وتزويد عناصر الطاقة الإنتاجية بافضل الوسائل والأساليب المانعة للخطر</a:t>
            </a:r>
          </a:p>
          <a:p>
            <a:pPr algn="r"/>
            <a:r>
              <a:rPr lang="ar-SA" b="1" dirty="0" smtClean="0">
                <a:solidFill>
                  <a:srgbClr val="C00000"/>
                </a:solidFill>
              </a:rPr>
              <a:t>4- تقوم إدارة المخاطر بالتفتيش المستمر على مستودعات التخزين والتعبئة للتأكد من تخزين المواد الأولية بطريقة سليمة تحفظ لها جودتها .</a:t>
            </a:r>
          </a:p>
          <a:p>
            <a:pPr algn="r"/>
            <a:r>
              <a:rPr lang="ar-SA" b="1" dirty="0" smtClean="0"/>
              <a:t>5- تقوم إدارة المخاطر بالمراقبة المستمرة على مراحل الإنتاج. </a:t>
            </a:r>
          </a:p>
          <a:p>
            <a:pPr algn="r"/>
            <a:r>
              <a:rPr lang="ar-SA" b="1" dirty="0" smtClean="0">
                <a:solidFill>
                  <a:srgbClr val="C00000"/>
                </a:solidFill>
              </a:rPr>
              <a:t>6- تقوم إدارة المخاطر على المراقبة المستمرة على وسائل الحماية والأمن للتأكيد على صلاحيته وسلامتها</a:t>
            </a:r>
            <a:endParaRPr lang="en-US"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r"/>
            <a:r>
              <a:rPr lang="ar-SA" sz="3500" b="1" dirty="0" smtClean="0">
                <a:solidFill>
                  <a:srgbClr val="C00000"/>
                </a:solidFill>
              </a:rPr>
              <a:t>ثانيا: علاقة إدارة المخاطر بإدارة شؤون الموظفين .</a:t>
            </a:r>
          </a:p>
          <a:p>
            <a:pPr algn="r"/>
            <a:r>
              <a:rPr lang="ar-SA" sz="3500" b="1" dirty="0" smtClean="0">
                <a:solidFill>
                  <a:srgbClr val="7030A0"/>
                </a:solidFill>
              </a:rPr>
              <a:t>إن من أهم الروابط بين هاتين الإدارتين ما يلي:</a:t>
            </a:r>
          </a:p>
          <a:p>
            <a:pPr algn="r"/>
            <a:r>
              <a:rPr lang="ar-SA" b="1" dirty="0" smtClean="0"/>
              <a:t>1- يمكن أن تشترك إدارة المخاطر مع إدارة الأفراد في اختيار العاملين. </a:t>
            </a:r>
          </a:p>
          <a:p>
            <a:pPr algn="r"/>
            <a:r>
              <a:rPr lang="ar-SA" b="1" dirty="0" smtClean="0"/>
              <a:t>2- تشترك الإدارتان في تقدير التعويض المناسب للعاملين . </a:t>
            </a:r>
          </a:p>
          <a:p>
            <a:pPr algn="r"/>
            <a:r>
              <a:rPr lang="ar-SA" b="1" dirty="0" smtClean="0"/>
              <a:t>3- تشترك الإدارتان في برامج الأعداد والتدريب الأمر الذي يؤدي إلى تطور المهارة لدى الأفراد العاملين في المشروع وزيادة المقدرة لديهم في التحكم ببعض الأخطار وتلافيها كليا</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trips(down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trips(down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r>
              <a:rPr lang="ar-SA" b="1" dirty="0" smtClean="0"/>
              <a:t>4- تشترك الإدارتان في تحديد المزايا التي تمنح للعاملين فى حالات المرض والبطالة والإصابات الناتجة عن العمل والتقاعد .</a:t>
            </a:r>
          </a:p>
          <a:p>
            <a:pPr algn="r"/>
            <a:r>
              <a:rPr lang="ar-SA" b="1" dirty="0" smtClean="0">
                <a:solidFill>
                  <a:srgbClr val="7030A0"/>
                </a:solidFill>
              </a:rPr>
              <a:t>5- تشترك الإدارتان في تنفيذ برنامج الأمان . </a:t>
            </a:r>
          </a:p>
          <a:p>
            <a:pPr algn="r"/>
            <a:r>
              <a:rPr lang="ar-SA" b="1" dirty="0" smtClean="0"/>
              <a:t>6- تزود إدارة شؤون الأفراد إدارة المخاطر بتصنيف ملائم عن العاملين وحسب طبيعة أعمالهم الأمر الذي يؤدي إلى تحديد مقدار التعويض المستحق لكل عامل عند تحقق المخاطر .</a:t>
            </a:r>
            <a:endParaRPr lang="en-US" b="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r>
              <a:rPr lang="ar-SA" sz="3500" b="1" dirty="0" smtClean="0">
                <a:solidFill>
                  <a:srgbClr val="C00000"/>
                </a:solidFill>
              </a:rPr>
              <a:t>ثالثا: علاقة إدارة المخاطر بإدارة الشؤون المالية.</a:t>
            </a:r>
          </a:p>
          <a:p>
            <a:pPr algn="r"/>
            <a:r>
              <a:rPr lang="ar-SA" sz="3500" b="1" dirty="0" smtClean="0">
                <a:solidFill>
                  <a:srgbClr val="7030A0"/>
                </a:solidFill>
              </a:rPr>
              <a:t>إن من أهم الروابط بين هاتين الإدارتين ما يلي :</a:t>
            </a:r>
          </a:p>
          <a:p>
            <a:pPr algn="r"/>
            <a:r>
              <a:rPr lang="ar-SA" b="1" dirty="0" smtClean="0"/>
              <a:t>1- تزود الإدارة المالية إدارة المخاطر ببيانات تفصيلية عن الأسعار , والعمالة والوقت الضائع والسلعة التالفة ومعدلات تعطل الآلات من المعلومات التي قد تساهم في تقليل المصروفات.</a:t>
            </a:r>
          </a:p>
          <a:p>
            <a:pPr algn="r"/>
            <a:r>
              <a:rPr lang="ar-SA" b="1" dirty="0" smtClean="0"/>
              <a:t>2- تشترك الإدارة في حساب أقساط التامين ومتابعة سداده بانتظام </a:t>
            </a:r>
          </a:p>
          <a:p>
            <a:pPr algn="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r">
              <a:buNone/>
            </a:pPr>
            <a:r>
              <a:rPr lang="ar-SA" b="1" dirty="0" smtClean="0"/>
              <a:t>3- تزود الإدارة المالية إدارة المخاطر بقوائم مالية على صورة ميزانيات تقديريه للأخطار المتوقعة في المستقبل وقيمة تكاليف إدارتها.</a:t>
            </a:r>
          </a:p>
          <a:p>
            <a:pPr algn="r"/>
            <a:r>
              <a:rPr lang="ar-SA" b="1" dirty="0" smtClean="0">
                <a:solidFill>
                  <a:srgbClr val="7030A0"/>
                </a:solidFill>
              </a:rPr>
              <a:t>4- تزود الإدارة المالية إدارة المخاطر بمعلومات تتضمن قيمة المواد الأولية وقيمة المنتجات وقيمة التلف الأمر الذي يجعل إدارة المخاطر تعمل على إعادة النظر في الوسائل المتبعة في وحدة التخزين والعمل على معالجتها .</a:t>
            </a:r>
          </a:p>
          <a:p>
            <a:pPr algn="r"/>
            <a:r>
              <a:rPr lang="ar-SA" b="1" dirty="0" smtClean="0"/>
              <a:t>5- تقوم الإدارة المالية بتزويد إدارة المخاطر بمعلومات دقيقة عن الممتلكات وتحديد قيمة الأصول الرأسمالية وتكاليف التأمين عليها</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r"/>
            <a:r>
              <a:rPr lang="ar-SA" sz="3500" b="1" dirty="0" smtClean="0">
                <a:solidFill>
                  <a:srgbClr val="C00000"/>
                </a:solidFill>
              </a:rPr>
              <a:t>رابعا: علاقة إدارة المخاطر بإلادارة القانونية .</a:t>
            </a:r>
          </a:p>
          <a:p>
            <a:pPr algn="r"/>
            <a:r>
              <a:rPr lang="ar-SA" sz="3500" b="1" dirty="0" smtClean="0">
                <a:solidFill>
                  <a:srgbClr val="7030A0"/>
                </a:solidFill>
              </a:rPr>
              <a:t>إن من أهم الروابط بين هاتين الإدارتين ما يلي :</a:t>
            </a:r>
          </a:p>
          <a:p>
            <a:pPr algn="r"/>
            <a:r>
              <a:rPr lang="ar-SA" b="1" dirty="0" smtClean="0"/>
              <a:t>1- عند نشوء المنازعات بين المشروع وشركة التامين لتنفيذ التعويض عن الضرر نتيجة تحقق ظاهرة الخطر</a:t>
            </a:r>
          </a:p>
          <a:p>
            <a:pPr algn="r"/>
            <a:r>
              <a:rPr lang="ar-SA" b="1" dirty="0" smtClean="0">
                <a:solidFill>
                  <a:srgbClr val="7030A0"/>
                </a:solidFill>
              </a:rPr>
              <a:t> في مثل هذه الحالة يتوجب عن إدارة المخاطر تزويد الإدارة القانونية بكل الدفوع القانونية المبنية على وجهات نظر فنية .</a:t>
            </a:r>
          </a:p>
          <a:p>
            <a:pPr algn="r"/>
            <a:r>
              <a:rPr lang="ar-SA" b="1" dirty="0" smtClean="0"/>
              <a:t>2- تراجع الإدارة القانونية سائر العقود التأمينية المبرمجة ضد المخاطر.</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r">
              <a:buNone/>
            </a:pPr>
            <a:r>
              <a:rPr lang="ar-SA" sz="3600" b="1" dirty="0" smtClean="0">
                <a:solidFill>
                  <a:srgbClr val="7030A0"/>
                </a:solidFill>
              </a:rPr>
              <a:t>4- الخطر من وجهة نظر التأمين :</a:t>
            </a:r>
          </a:p>
          <a:p>
            <a:pPr algn="r">
              <a:buNone/>
            </a:pPr>
            <a:r>
              <a:rPr lang="ar-SA" b="1" dirty="0" smtClean="0"/>
              <a:t>هو حادث مستقبلى محتمل لا يتوقف على إرادة أي من </a:t>
            </a:r>
            <a:r>
              <a:rPr lang="ar-SA" b="1" dirty="0" smtClean="0"/>
              <a:t>الطرفين </a:t>
            </a:r>
            <a:r>
              <a:rPr lang="ar-SA" b="1" dirty="0" smtClean="0"/>
              <a:t>اللذين تم بينهما </a:t>
            </a:r>
            <a:r>
              <a:rPr lang="ar-SA" b="1" dirty="0" smtClean="0"/>
              <a:t>العقد</a:t>
            </a:r>
            <a:endParaRPr lang="ar-AE" b="1" dirty="0" smtClean="0"/>
          </a:p>
          <a:p>
            <a:pPr algn="r">
              <a:buNone/>
            </a:pPr>
            <a:r>
              <a:rPr lang="ar-AE" sz="3500" b="1" dirty="0" smtClean="0">
                <a:solidFill>
                  <a:srgbClr val="7030A0"/>
                </a:solidFill>
              </a:rPr>
              <a:t>5- </a:t>
            </a:r>
            <a:r>
              <a:rPr lang="ar-SA" sz="3500" b="1" dirty="0" smtClean="0">
                <a:solidFill>
                  <a:srgbClr val="7030A0"/>
                </a:solidFill>
              </a:rPr>
              <a:t>الخطر </a:t>
            </a:r>
            <a:r>
              <a:rPr lang="ar-SA" sz="3500" b="1" dirty="0" smtClean="0">
                <a:solidFill>
                  <a:srgbClr val="7030A0"/>
                </a:solidFill>
              </a:rPr>
              <a:t>من المنظور المالي:</a:t>
            </a:r>
          </a:p>
          <a:p>
            <a:pPr algn="r">
              <a:buNone/>
            </a:pPr>
            <a:r>
              <a:rPr lang="ar-SA" b="1" dirty="0" smtClean="0"/>
              <a:t> أ- إمكانية حدوث انحراف في المستقبل بحيث تختلف النواتج المرغوب في تحقيقها عما هو متوقع .</a:t>
            </a:r>
          </a:p>
          <a:p>
            <a:pPr algn="r">
              <a:buNone/>
            </a:pPr>
            <a:r>
              <a:rPr lang="ar-SA" b="1" dirty="0" smtClean="0"/>
              <a:t>ب- عدم التأكد من الناتج المالي في المستقبل لقرار يتخذه الفرد الاقتصادي في الحاضر على أساس نتائج دراسة سلوك  في الماضي</a:t>
            </a:r>
            <a:endParaRPr lang="en-US" b="1" dirty="0" smtClean="0"/>
          </a:p>
          <a:p>
            <a:pPr algn="r">
              <a:buNone/>
            </a:pPr>
            <a:endParaRPr lang="ar-SA"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r>
              <a:rPr lang="ar-AE" b="1" dirty="0" smtClean="0"/>
              <a:t>ج</a:t>
            </a:r>
            <a:r>
              <a:rPr lang="ar-SA" b="1" dirty="0" smtClean="0"/>
              <a:t>- </a:t>
            </a:r>
            <a:r>
              <a:rPr lang="ar-SA" b="1" dirty="0" smtClean="0"/>
              <a:t>المخاطر المالية هي مقياس نسبي لمدى التقلب في العائد الذي سيتم الحصول عليه مستقبلا، أو </a:t>
            </a:r>
            <a:r>
              <a:rPr lang="ar-SA" b="1" dirty="0" smtClean="0"/>
              <a:t>هي</a:t>
            </a:r>
            <a:r>
              <a:rPr lang="ar-AE" b="1" dirty="0" smtClean="0"/>
              <a:t> </a:t>
            </a:r>
            <a:r>
              <a:rPr lang="ar-SA" b="1" dirty="0" smtClean="0"/>
              <a:t>الخسارة </a:t>
            </a:r>
            <a:r>
              <a:rPr lang="ar-SA" b="1" dirty="0" smtClean="0"/>
              <a:t>التي يمكن التعرض لها نتيجة </a:t>
            </a:r>
            <a:r>
              <a:rPr lang="ar-SA" b="1" dirty="0" smtClean="0"/>
              <a:t>للتغي</a:t>
            </a:r>
            <a:r>
              <a:rPr lang="ar-AE" b="1" dirty="0" smtClean="0"/>
              <a:t>رات</a:t>
            </a:r>
            <a:r>
              <a:rPr lang="ar-SA" b="1" dirty="0" smtClean="0"/>
              <a:t> غير المؤكدة.</a:t>
            </a:r>
            <a:endParaRPr lang="ar-SA" b="1" dirty="0" smtClean="0"/>
          </a:p>
          <a:p>
            <a:pPr algn="r"/>
            <a:r>
              <a:rPr lang="ar-AE" b="1" dirty="0" smtClean="0"/>
              <a:t>د</a:t>
            </a:r>
            <a:r>
              <a:rPr lang="ar-SA" b="1" dirty="0" smtClean="0"/>
              <a:t>- </a:t>
            </a:r>
            <a:r>
              <a:rPr lang="ar-SA" b="1" dirty="0" smtClean="0"/>
              <a:t>هي احتمال تحقيق مردود أو عائد أقل من المردود أو العائد المتوقع، فكلما </a:t>
            </a:r>
            <a:r>
              <a:rPr lang="ar-AE" b="1" dirty="0" smtClean="0"/>
              <a:t>زاد </a:t>
            </a:r>
            <a:r>
              <a:rPr lang="ar-SA" b="1" dirty="0" smtClean="0"/>
              <a:t>احتمال تحقيق</a:t>
            </a:r>
            <a:r>
              <a:rPr lang="ar-AE" b="1" dirty="0" smtClean="0"/>
              <a:t> </a:t>
            </a:r>
            <a:r>
              <a:rPr lang="ar-SA" b="1" dirty="0" smtClean="0"/>
              <a:t>مردودات </a:t>
            </a:r>
            <a:r>
              <a:rPr lang="ar-SA" b="1" dirty="0" smtClean="0"/>
              <a:t>أو عوائد أقل من المتوقع أو سالبة كلما ارتفعت المخاطرة</a:t>
            </a:r>
            <a:endParaRPr lang="en-US"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1274</TotalTime>
  <Words>4304</Words>
  <Application>Microsoft Office PowerPoint</Application>
  <PresentationFormat>On-screen Show (4:3)</PresentationFormat>
  <Paragraphs>319</Paragraphs>
  <Slides>75</Slides>
  <Notes>0</Notes>
  <HiddenSlides>0</HiddenSlides>
  <MMClips>0</MMClips>
  <ScaleCrop>false</ScaleCrop>
  <HeadingPairs>
    <vt:vector size="4" baseType="variant">
      <vt:variant>
        <vt:lpstr>Theme</vt:lpstr>
      </vt:variant>
      <vt:variant>
        <vt:i4>1</vt:i4>
      </vt:variant>
      <vt:variant>
        <vt:lpstr>Slide Titles</vt:lpstr>
      </vt:variant>
      <vt:variant>
        <vt:i4>75</vt:i4>
      </vt:variant>
    </vt:vector>
  </HeadingPairs>
  <TitlesOfParts>
    <vt:vector size="76" baseType="lpstr">
      <vt:lpstr>Office Theme</vt:lpstr>
      <vt:lpstr>مبادئ التامين وإدارة المخاطر المالية (2-3)</vt:lpstr>
      <vt:lpstr>متوقع بنهاية هذه الوحدة ان تجيب عن الاسئلة التالية:</vt:lpstr>
      <vt:lpstr>المفاهيم الاساسية للمخاطر</vt:lpstr>
      <vt:lpstr>تعريف الخطر</vt:lpstr>
      <vt:lpstr>Slide 5</vt:lpstr>
      <vt:lpstr>مفهوم الخطر من وجهات نظر مختلفة</vt:lpstr>
      <vt:lpstr>Slide 7</vt:lpstr>
      <vt:lpstr>Slide 8</vt:lpstr>
      <vt:lpstr>Slide 9</vt:lpstr>
      <vt:lpstr>Slide 10</vt:lpstr>
      <vt:lpstr>متوقع بنهاية هذه الوحدة ان تجيب عن الاسئلة التالية:</vt:lpstr>
      <vt:lpstr> التصنيفات المختلفة للمخاطر</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مفهوم ادارة المخاطر المالية واهدافها</vt:lpstr>
      <vt:lpstr>Slide 26</vt:lpstr>
      <vt:lpstr>Slide 27</vt:lpstr>
      <vt:lpstr>Slide 28</vt:lpstr>
      <vt:lpstr>Slide 29</vt:lpstr>
      <vt:lpstr>Slide 30</vt:lpstr>
      <vt:lpstr>Slide 31</vt:lpstr>
      <vt:lpstr>Slide 32</vt:lpstr>
      <vt:lpstr>متوقع بنهاية هذه الوحدة ان تجيب عن الاسئلة التالية:</vt:lpstr>
      <vt:lpstr>اساليب (طرق) ادارة المخاطر المالية </vt:lpstr>
      <vt:lpstr>Slide 35</vt:lpstr>
      <vt:lpstr>Slide 36</vt:lpstr>
      <vt:lpstr>Slide 37</vt:lpstr>
      <vt:lpstr>Slide 38</vt:lpstr>
      <vt:lpstr>Slide 39</vt:lpstr>
      <vt:lpstr>Slide 40</vt:lpstr>
      <vt:lpstr>Slide 41</vt:lpstr>
      <vt:lpstr>Slide 42</vt:lpstr>
      <vt:lpstr>Slide 43</vt:lpstr>
      <vt:lpstr>Slide 44</vt:lpstr>
      <vt:lpstr>متوقع بنهاية هذه الوحدة ان تجيب عن الاسئلة التالية:</vt:lpstr>
      <vt:lpstr>خطوات ومراحل عملية ادارة المخاطر   </vt:lpstr>
      <vt:lpstr>Slide 47</vt:lpstr>
      <vt:lpstr>Slide 48</vt:lpstr>
      <vt:lpstr>Slide 49</vt:lpstr>
      <vt:lpstr>Slide 50</vt:lpstr>
      <vt:lpstr>Slide 51</vt:lpstr>
      <vt:lpstr>Slide 52</vt:lpstr>
      <vt:lpstr>Slide 53</vt:lpstr>
      <vt:lpstr>Slide 54</vt:lpstr>
      <vt:lpstr>Slide 55</vt:lpstr>
      <vt:lpstr>العناصر الرئيسية فى إدارة فعالة للمخاطر</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علاقة إدارة المخاطر بالإدارات والاقسام الاخري</vt:lpstr>
      <vt:lpstr>Slide 70</vt:lpstr>
      <vt:lpstr>Slide 71</vt:lpstr>
      <vt:lpstr>Slide 72</vt:lpstr>
      <vt:lpstr>Slide 73</vt:lpstr>
      <vt:lpstr>Slide 74</vt:lpstr>
      <vt:lpstr>Slide 75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إدارة المخاطر المالية (2)</dc:title>
  <dc:creator>TOSHIBA</dc:creator>
  <cp:lastModifiedBy>TOSHIBA</cp:lastModifiedBy>
  <cp:revision>162</cp:revision>
  <dcterms:created xsi:type="dcterms:W3CDTF">2015-09-07T19:01:45Z</dcterms:created>
  <dcterms:modified xsi:type="dcterms:W3CDTF">2020-01-27T17:51:31Z</dcterms:modified>
</cp:coreProperties>
</file>