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Layout+xml" PartName="/ppt/slideLayouts/slideLayout.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slide" Target="slides/slide75.xml"/><Relationship Id="rId81" Type="http://schemas.openxmlformats.org/officeDocument/2006/relationships/slide" Target="slides/slide76.xml"/><Relationship Id="rId1" Type="http://schemas.openxmlformats.org/officeDocument/2006/relationships/theme" Target="theme/theme.xml"/><Relationship Id="rId2" Type="http://schemas.openxmlformats.org/officeDocument/2006/relationships/presProps" Target="presProps.xml"/><Relationship Id="rId3" Type="http://schemas.openxmlformats.org/officeDocument/2006/relationships/slideMaster" Target="slideMasters/slideMaster.xml"/><Relationship Id="rId4" Type="http://schemas.openxmlformats.org/officeDocument/2006/relationships/notesMaster" Target="notesMasters/notesMaster.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slide" Target="slides/slide.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slide" Target="slides/slide72.xml"/><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slide" Target="slides/slide74.xml"/><Relationship Id="rId34" Type="http://schemas.openxmlformats.org/officeDocument/2006/relationships/slide" Target="slides/slide29.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1" type="body"/>
          </p:nvPr>
        </p:nvSpPr>
        <p:spPr>
          <a:xfrm>
            <a:off x="914400" y="4343400"/>
            <a:ext cx="5029199" cy="4114800"/>
          </a:xfrm>
          <a:prstGeom prst="rect">
            <a:avLst/>
          </a:prstGeom>
          <a:noFill/>
          <a:ln>
            <a:noFill/>
          </a:ln>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 name="Shape 4"/>
          <p:cNvSpPr/>
          <p:nvPr>
            <p:ph idx="2" type="sldImg"/>
          </p:nvPr>
        </p:nvSpPr>
        <p:spPr>
          <a:xfrm>
            <a:off x="1149350" y="692150"/>
            <a:ext cx="4559300" cy="3416299"/>
          </a:xfrm>
          <a:custGeom>
            <a:pathLst>
              <a:path extrusionOk="0" h="120000" w="120000">
                <a:moveTo>
                  <a:pt x="0" y="0"/>
                </a:moveTo>
                <a:lnTo>
                  <a:pt x="120000" y="0"/>
                </a:lnTo>
                <a:lnTo>
                  <a:pt x="120000" y="120000"/>
                </a:lnTo>
                <a:lnTo>
                  <a:pt x="0" y="120000"/>
                </a:lnTo>
                <a:close/>
              </a:path>
            </a:pathLst>
          </a:custGeom>
          <a:noFill/>
          <a:ln cap="rnd" cmpd="sng" w="12700">
            <a:solidFill>
              <a:srgbClr val="000000"/>
            </a:solidFill>
            <a:prstDash val="solid"/>
            <a:miter/>
            <a:headEnd len="med" w="med" type="none"/>
            <a:tailEnd len="med" w="med" type="none"/>
          </a:ln>
        </p:spPr>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 name="Shape 29"/>
        <p:cNvGrpSpPr/>
        <p:nvPr/>
      </p:nvGrpSpPr>
      <p:grpSpPr>
        <a:xfrm>
          <a:off x="0" y="0"/>
          <a:ext cx="0" cy="0"/>
          <a:chOff x="0" y="0"/>
          <a:chExt cx="0" cy="0"/>
        </a:xfrm>
      </p:grpSpPr>
      <p:sp>
        <p:nvSpPr>
          <p:cNvPr id="30" name="Shape 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1" name="Shape 3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02" name="Shape 10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11" name="Shape 11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18" name="Shape 11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28" name="Shape 12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40" name="Shape 14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52" name="Shape 15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64" name="Shape 16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76" name="Shape 17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188" name="Shape 18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0" name="Shape 20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 name="Shape 36"/>
        <p:cNvGrpSpPr/>
        <p:nvPr/>
      </p:nvGrpSpPr>
      <p:grpSpPr>
        <a:xfrm>
          <a:off x="0" y="0"/>
          <a:ext cx="0" cy="0"/>
          <a:chOff x="0" y="0"/>
          <a:chExt cx="0" cy="0"/>
        </a:xfrm>
      </p:grpSpPr>
      <p:sp>
        <p:nvSpPr>
          <p:cNvPr id="37" name="Shape 3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8" name="Shape 3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09" name="Shape 20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16" name="Shape 21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31" name="Shape 23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49" name="Shape 24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60" name="Shape 26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71" name="Shape 27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78" name="Shape 27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289" name="Shape 28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01" name="Shape 30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08" name="Shape 30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7" name="Shape 4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17" name="Shape 31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26" name="Shape 32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3" name="Shape 333"/>
        <p:cNvGrpSpPr/>
        <p:nvPr/>
      </p:nvGrpSpPr>
      <p:grpSpPr>
        <a:xfrm>
          <a:off x="0" y="0"/>
          <a:ext cx="0" cy="0"/>
          <a:chOff x="0" y="0"/>
          <a:chExt cx="0" cy="0"/>
        </a:xfrm>
      </p:grpSpPr>
      <p:sp>
        <p:nvSpPr>
          <p:cNvPr id="334" name="Shape 33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35" name="Shape 33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43" name="Shape 34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50" name="Shape 3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58" name="Shape 35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66" name="Shape 36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1" name="Shape 371"/>
        <p:cNvGrpSpPr/>
        <p:nvPr/>
      </p:nvGrpSpPr>
      <p:grpSpPr>
        <a:xfrm>
          <a:off x="0" y="0"/>
          <a:ext cx="0" cy="0"/>
          <a:chOff x="0" y="0"/>
          <a:chExt cx="0" cy="0"/>
        </a:xfrm>
      </p:grpSpPr>
      <p:sp>
        <p:nvSpPr>
          <p:cNvPr id="372" name="Shape 37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73" name="Shape 37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82" name="Shape 38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90" name="Shape 39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 name="Shape 53"/>
        <p:cNvGrpSpPr/>
        <p:nvPr/>
      </p:nvGrpSpPr>
      <p:grpSpPr>
        <a:xfrm>
          <a:off x="0" y="0"/>
          <a:ext cx="0" cy="0"/>
          <a:chOff x="0" y="0"/>
          <a:chExt cx="0" cy="0"/>
        </a:xfrm>
      </p:grpSpPr>
      <p:sp>
        <p:nvSpPr>
          <p:cNvPr id="54" name="Shape 5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5" name="Shape 5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6" name="Shape 396"/>
        <p:cNvGrpSpPr/>
        <p:nvPr/>
      </p:nvGrpSpPr>
      <p:grpSpPr>
        <a:xfrm>
          <a:off x="0" y="0"/>
          <a:ext cx="0" cy="0"/>
          <a:chOff x="0" y="0"/>
          <a:chExt cx="0" cy="0"/>
        </a:xfrm>
      </p:grpSpPr>
      <p:sp>
        <p:nvSpPr>
          <p:cNvPr id="397" name="Shape 3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398" name="Shape 39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03" name="Shape 403"/>
        <p:cNvGrpSpPr/>
        <p:nvPr/>
      </p:nvGrpSpPr>
      <p:grpSpPr>
        <a:xfrm>
          <a:off x="0" y="0"/>
          <a:ext cx="0" cy="0"/>
          <a:chOff x="0" y="0"/>
          <a:chExt cx="0" cy="0"/>
        </a:xfrm>
      </p:grpSpPr>
      <p:sp>
        <p:nvSpPr>
          <p:cNvPr id="404" name="Shape 40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05" name="Shape 40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0" name="Shape 410"/>
        <p:cNvGrpSpPr/>
        <p:nvPr/>
      </p:nvGrpSpPr>
      <p:grpSpPr>
        <a:xfrm>
          <a:off x="0" y="0"/>
          <a:ext cx="0" cy="0"/>
          <a:chOff x="0" y="0"/>
          <a:chExt cx="0" cy="0"/>
        </a:xfrm>
      </p:grpSpPr>
      <p:sp>
        <p:nvSpPr>
          <p:cNvPr id="411" name="Shape 41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12" name="Shape 41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17" name="Shape 417"/>
        <p:cNvGrpSpPr/>
        <p:nvPr/>
      </p:nvGrpSpPr>
      <p:grpSpPr>
        <a:xfrm>
          <a:off x="0" y="0"/>
          <a:ext cx="0" cy="0"/>
          <a:chOff x="0" y="0"/>
          <a:chExt cx="0" cy="0"/>
        </a:xfrm>
      </p:grpSpPr>
      <p:sp>
        <p:nvSpPr>
          <p:cNvPr id="418" name="Shape 41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19" name="Shape 41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26" name="Shape 42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1" name="Shape 431"/>
        <p:cNvGrpSpPr/>
        <p:nvPr/>
      </p:nvGrpSpPr>
      <p:grpSpPr>
        <a:xfrm>
          <a:off x="0" y="0"/>
          <a:ext cx="0" cy="0"/>
          <a:chOff x="0" y="0"/>
          <a:chExt cx="0" cy="0"/>
        </a:xfrm>
      </p:grpSpPr>
      <p:sp>
        <p:nvSpPr>
          <p:cNvPr id="432" name="Shape 43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33" name="Shape 43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8" name="Shape 438"/>
        <p:cNvGrpSpPr/>
        <p:nvPr/>
      </p:nvGrpSpPr>
      <p:grpSpPr>
        <a:xfrm>
          <a:off x="0" y="0"/>
          <a:ext cx="0" cy="0"/>
          <a:chOff x="0" y="0"/>
          <a:chExt cx="0" cy="0"/>
        </a:xfrm>
      </p:grpSpPr>
      <p:sp>
        <p:nvSpPr>
          <p:cNvPr id="439" name="Shape 43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40" name="Shape 44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45" name="Shape 445"/>
        <p:cNvGrpSpPr/>
        <p:nvPr/>
      </p:nvGrpSpPr>
      <p:grpSpPr>
        <a:xfrm>
          <a:off x="0" y="0"/>
          <a:ext cx="0" cy="0"/>
          <a:chOff x="0" y="0"/>
          <a:chExt cx="0" cy="0"/>
        </a:xfrm>
      </p:grpSpPr>
      <p:sp>
        <p:nvSpPr>
          <p:cNvPr id="446" name="Shape 44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47" name="Shape 44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54" name="Shape 45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61" name="Shape 46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3" name="Shape 6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68" name="Shape 46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75" name="Shape 47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83" name="Shape 48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9" name="Shape 489"/>
        <p:cNvGrpSpPr/>
        <p:nvPr/>
      </p:nvGrpSpPr>
      <p:grpSpPr>
        <a:xfrm>
          <a:off x="0" y="0"/>
          <a:ext cx="0" cy="0"/>
          <a:chOff x="0" y="0"/>
          <a:chExt cx="0" cy="0"/>
        </a:xfrm>
      </p:grpSpPr>
      <p:sp>
        <p:nvSpPr>
          <p:cNvPr id="490" name="Shape 49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91" name="Shape 49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498" name="Shape 49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06" name="Shape 50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2" name="Shape 512"/>
        <p:cNvGrpSpPr/>
        <p:nvPr/>
      </p:nvGrpSpPr>
      <p:grpSpPr>
        <a:xfrm>
          <a:off x="0" y="0"/>
          <a:ext cx="0" cy="0"/>
          <a:chOff x="0" y="0"/>
          <a:chExt cx="0" cy="0"/>
        </a:xfrm>
      </p:grpSpPr>
      <p:sp>
        <p:nvSpPr>
          <p:cNvPr id="513" name="Shape 51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14" name="Shape 51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2" name="Shape 522"/>
        <p:cNvGrpSpPr/>
        <p:nvPr/>
      </p:nvGrpSpPr>
      <p:grpSpPr>
        <a:xfrm>
          <a:off x="0" y="0"/>
          <a:ext cx="0" cy="0"/>
          <a:chOff x="0" y="0"/>
          <a:chExt cx="0" cy="0"/>
        </a:xfrm>
      </p:grpSpPr>
      <p:sp>
        <p:nvSpPr>
          <p:cNvPr id="523" name="Shape 52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24" name="Shape 52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2" name="Shape 532"/>
        <p:cNvGrpSpPr/>
        <p:nvPr/>
      </p:nvGrpSpPr>
      <p:grpSpPr>
        <a:xfrm>
          <a:off x="0" y="0"/>
          <a:ext cx="0" cy="0"/>
          <a:chOff x="0" y="0"/>
          <a:chExt cx="0" cy="0"/>
        </a:xfrm>
      </p:grpSpPr>
      <p:sp>
        <p:nvSpPr>
          <p:cNvPr id="533" name="Shape 53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34" name="Shape 53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45" name="Shape 54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72" name="Shape 7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52" name="Shape 55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59" name="Shape 559"/>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67" name="Shape 567"/>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2" name="Shape 572"/>
        <p:cNvGrpSpPr/>
        <p:nvPr/>
      </p:nvGrpSpPr>
      <p:grpSpPr>
        <a:xfrm>
          <a:off x="0" y="0"/>
          <a:ext cx="0" cy="0"/>
          <a:chOff x="0" y="0"/>
          <a:chExt cx="0" cy="0"/>
        </a:xfrm>
      </p:grpSpPr>
      <p:sp>
        <p:nvSpPr>
          <p:cNvPr id="573" name="Shape 573"/>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74" name="Shape 574"/>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0" name="Shape 580"/>
        <p:cNvGrpSpPr/>
        <p:nvPr/>
      </p:nvGrpSpPr>
      <p:grpSpPr>
        <a:xfrm>
          <a:off x="0" y="0"/>
          <a:ext cx="0" cy="0"/>
          <a:chOff x="0" y="0"/>
          <a:chExt cx="0" cy="0"/>
        </a:xfrm>
      </p:grpSpPr>
      <p:sp>
        <p:nvSpPr>
          <p:cNvPr id="581" name="Shape 58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82" name="Shape 58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90" name="Shape 59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6" name="Shape 596"/>
        <p:cNvGrpSpPr/>
        <p:nvPr/>
      </p:nvGrpSpPr>
      <p:grpSpPr>
        <a:xfrm>
          <a:off x="0" y="0"/>
          <a:ext cx="0" cy="0"/>
          <a:chOff x="0" y="0"/>
          <a:chExt cx="0" cy="0"/>
        </a:xfrm>
      </p:grpSpPr>
      <p:sp>
        <p:nvSpPr>
          <p:cNvPr id="597" name="Shape 59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598" name="Shape 59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4" name="Shape 604"/>
        <p:cNvGrpSpPr/>
        <p:nvPr/>
      </p:nvGrpSpPr>
      <p:grpSpPr>
        <a:xfrm>
          <a:off x="0" y="0"/>
          <a:ext cx="0" cy="0"/>
          <a:chOff x="0" y="0"/>
          <a:chExt cx="0" cy="0"/>
        </a:xfrm>
      </p:grpSpPr>
      <p:sp>
        <p:nvSpPr>
          <p:cNvPr id="605" name="Shape 605"/>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06" name="Shape 606"/>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3" name="Shape 613"/>
        <p:cNvGrpSpPr/>
        <p:nvPr/>
      </p:nvGrpSpPr>
      <p:grpSpPr>
        <a:xfrm>
          <a:off x="0" y="0"/>
          <a:ext cx="0" cy="0"/>
          <a:chOff x="0" y="0"/>
          <a:chExt cx="0" cy="0"/>
        </a:xfrm>
      </p:grpSpPr>
      <p:sp>
        <p:nvSpPr>
          <p:cNvPr id="614" name="Shape 61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15" name="Shape 61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23" name="Shape 623"/>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81" name="Shape 81"/>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32" name="Shape 632"/>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8" name="Shape 638"/>
        <p:cNvGrpSpPr/>
        <p:nvPr/>
      </p:nvGrpSpPr>
      <p:grpSpPr>
        <a:xfrm>
          <a:off x="0" y="0"/>
          <a:ext cx="0" cy="0"/>
          <a:chOff x="0" y="0"/>
          <a:chExt cx="0" cy="0"/>
        </a:xfrm>
      </p:grpSpPr>
      <p:sp>
        <p:nvSpPr>
          <p:cNvPr id="639" name="Shape 63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40" name="Shape 64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8" name="Shape 648"/>
        <p:cNvGrpSpPr/>
        <p:nvPr/>
      </p:nvGrpSpPr>
      <p:grpSpPr>
        <a:xfrm>
          <a:off x="0" y="0"/>
          <a:ext cx="0" cy="0"/>
          <a:chOff x="0" y="0"/>
          <a:chExt cx="0" cy="0"/>
        </a:xfrm>
      </p:grpSpPr>
      <p:sp>
        <p:nvSpPr>
          <p:cNvPr id="649" name="Shape 649"/>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50" name="Shape 650"/>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6" name="Shape 656"/>
        <p:cNvGrpSpPr/>
        <p:nvPr/>
      </p:nvGrpSpPr>
      <p:grpSpPr>
        <a:xfrm>
          <a:off x="0" y="0"/>
          <a:ext cx="0" cy="0"/>
          <a:chOff x="0" y="0"/>
          <a:chExt cx="0" cy="0"/>
        </a:xfrm>
      </p:grpSpPr>
      <p:sp>
        <p:nvSpPr>
          <p:cNvPr id="657" name="Shape 65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58" name="Shape 65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6" name="Shape 666"/>
        <p:cNvGrpSpPr/>
        <p:nvPr/>
      </p:nvGrpSpPr>
      <p:grpSpPr>
        <a:xfrm>
          <a:off x="0" y="0"/>
          <a:ext cx="0" cy="0"/>
          <a:chOff x="0" y="0"/>
          <a:chExt cx="0" cy="0"/>
        </a:xfrm>
      </p:grpSpPr>
      <p:sp>
        <p:nvSpPr>
          <p:cNvPr id="667" name="Shape 66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68" name="Shape 66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78" name="Shape 67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6" name="Shape 686"/>
        <p:cNvGrpSpPr/>
        <p:nvPr/>
      </p:nvGrpSpPr>
      <p:grpSpPr>
        <a:xfrm>
          <a:off x="0" y="0"/>
          <a:ext cx="0" cy="0"/>
          <a:chOff x="0" y="0"/>
          <a:chExt cx="0" cy="0"/>
        </a:xfrm>
      </p:grpSpPr>
      <p:sp>
        <p:nvSpPr>
          <p:cNvPr id="687" name="Shape 68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688" name="Shape 68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88" name="Shape 88"/>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p:nvPr>
            <p:ph idx="2" type="sldImg"/>
          </p:nvPr>
        </p:nvSpPr>
        <p:spPr>
          <a:xfrm>
            <a:off x="1150937" y="692150"/>
            <a:ext cx="4556125" cy="3416299"/>
          </a:xfrm>
          <a:custGeom>
            <a:pathLst>
              <a:path extrusionOk="0" h="120000" w="120000">
                <a:moveTo>
                  <a:pt x="0" y="0"/>
                </a:moveTo>
                <a:lnTo>
                  <a:pt x="120000" y="0"/>
                </a:lnTo>
                <a:lnTo>
                  <a:pt x="120000" y="120000"/>
                </a:lnTo>
                <a:lnTo>
                  <a:pt x="0" y="120000"/>
                </a:lnTo>
                <a:close/>
              </a:path>
            </a:pathLst>
          </a:custGeom>
          <a:noFill/>
          <a:ln>
            <a:noFill/>
          </a:ln>
        </p:spPr>
      </p:sp>
      <p:sp>
        <p:nvSpPr>
          <p:cNvPr id="95" name="Shape 95"/>
          <p:cNvSpPr txBox="1"/>
          <p:nvPr>
            <p:ph idx="1" type="body"/>
          </p:nvPr>
        </p:nvSpPr>
        <p:spPr>
          <a:xfrm>
            <a:off x="914400" y="4343400"/>
            <a:ext cx="5029199" cy="4114800"/>
          </a:xfrm>
          <a:prstGeom prst="rect">
            <a:avLst/>
          </a:prstGeom>
          <a:noFill/>
          <a:ln>
            <a:noFill/>
          </a:ln>
        </p:spPr>
        <p:txBody>
          <a:bodyPr anchorCtr="0" anchor="t" bIns="44450" lIns="90475" rIns="90475" tIns="44450">
            <a:noAutofit/>
          </a:bodyPr>
          <a:lstStyle/>
          <a:p>
            <a:pPr lvl="0">
              <a:spcBef>
                <a:spcPts val="0"/>
              </a:spcBef>
              <a:buNone/>
            </a:pPr>
            <a:r>
              <a:t/>
            </a:r>
            <a:endParaRPr/>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lt1"/>
        </a:solidFill>
      </p:bgPr>
    </p:bg>
    <p:spTree>
      <p:nvGrpSpPr>
        <p:cNvPr id="14" name="Shape 14"/>
        <p:cNvGrpSpPr/>
        <p:nvPr/>
      </p:nvGrpSpPr>
      <p:grpSpPr>
        <a:xfrm>
          <a:off x="0" y="0"/>
          <a:ext cx="0" cy="0"/>
          <a:chOff x="0" y="0"/>
          <a:chExt cx="0" cy="0"/>
        </a:xfrm>
      </p:grpSpPr>
      <p:sp>
        <p:nvSpPr>
          <p:cNvPr id="15" name="Shape 15"/>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bg>
      <p:bgPr>
        <a:solidFill>
          <a:schemeClr val="lt1"/>
        </a:solidFill>
      </p:bgPr>
    </p:bg>
    <p:spTree>
      <p:nvGrpSpPr>
        <p:cNvPr id="16" name="Shape 16"/>
        <p:cNvGrpSpPr/>
        <p:nvPr/>
      </p:nvGrpSpPr>
      <p:grpSpPr>
        <a:xfrm>
          <a:off x="0" y="0"/>
          <a:ext cx="0" cy="0"/>
          <a:chOff x="0" y="0"/>
          <a:chExt cx="0" cy="0"/>
        </a:xfrm>
      </p:grpSpPr>
      <p:sp>
        <p:nvSpPr>
          <p:cNvPr id="17" name="Shape 17"/>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8" name="Shape 18"/>
          <p:cNvSpPr txBox="1"/>
          <p:nvPr>
            <p:ph type="title"/>
          </p:nvPr>
        </p:nvSpPr>
        <p:spPr>
          <a:xfrm>
            <a:off x="533400" y="239712"/>
            <a:ext cx="8001000" cy="1143000"/>
          </a:xfrm>
          <a:prstGeom prst="rect">
            <a:avLst/>
          </a:prstGeom>
          <a:noFill/>
          <a:ln>
            <a:noFill/>
          </a:ln>
        </p:spPr>
        <p:txBody>
          <a:bodyPr anchorCtr="0" anchor="ctr" bIns="91425" lIns="91425" rIns="91425" tIns="91425"/>
          <a:lstStyle>
            <a:lvl1pPr indent="0" lvl="0" marL="0" rtl="0" algn="ctr">
              <a:lnSpc>
                <a:spcPct val="90000"/>
              </a:lnSpc>
              <a:spcBef>
                <a:spcPts val="0"/>
              </a:spcBef>
              <a:spcAft>
                <a:spcPts val="0"/>
              </a:spcAft>
              <a:defRPr/>
            </a:lvl1pPr>
            <a:lvl2pPr indent="0" lvl="1" marL="0" rtl="0" algn="ctr">
              <a:lnSpc>
                <a:spcPct val="90000"/>
              </a:lnSpc>
              <a:spcBef>
                <a:spcPts val="0"/>
              </a:spcBef>
              <a:spcAft>
                <a:spcPts val="0"/>
              </a:spcAft>
              <a:defRPr/>
            </a:lvl2pPr>
            <a:lvl3pPr indent="0" lvl="2" marL="0" rtl="0" algn="ctr">
              <a:lnSpc>
                <a:spcPct val="90000"/>
              </a:lnSpc>
              <a:spcBef>
                <a:spcPts val="0"/>
              </a:spcBef>
              <a:spcAft>
                <a:spcPts val="0"/>
              </a:spcAft>
              <a:defRPr/>
            </a:lvl3pPr>
            <a:lvl4pPr indent="0" lvl="3" marL="0" rtl="0" algn="ctr">
              <a:lnSpc>
                <a:spcPct val="90000"/>
              </a:lnSpc>
              <a:spcBef>
                <a:spcPts val="0"/>
              </a:spcBef>
              <a:spcAft>
                <a:spcPts val="0"/>
              </a:spcAft>
              <a:defRPr/>
            </a:lvl4pPr>
            <a:lvl5pPr indent="0" lvl="4" marL="0" rtl="0" algn="ctr">
              <a:lnSpc>
                <a:spcPct val="90000"/>
              </a:lnSpc>
              <a:spcBef>
                <a:spcPts val="0"/>
              </a:spcBef>
              <a:spcAft>
                <a:spcPts val="0"/>
              </a:spcAft>
              <a:defRPr/>
            </a:lvl5pPr>
            <a:lvl6pPr indent="0" lvl="5" marL="0" rtl="0" algn="ctr">
              <a:lnSpc>
                <a:spcPct val="90000"/>
              </a:lnSpc>
              <a:spcBef>
                <a:spcPts val="0"/>
              </a:spcBef>
              <a:spcAft>
                <a:spcPts val="0"/>
              </a:spcAft>
              <a:defRPr/>
            </a:lvl6pPr>
            <a:lvl7pPr indent="0" lvl="6" marL="0" rtl="0" algn="ctr">
              <a:lnSpc>
                <a:spcPct val="90000"/>
              </a:lnSpc>
              <a:spcBef>
                <a:spcPts val="0"/>
              </a:spcBef>
              <a:spcAft>
                <a:spcPts val="0"/>
              </a:spcAft>
              <a:defRPr/>
            </a:lvl7pPr>
            <a:lvl8pPr indent="0" lvl="7" marL="0" rtl="0" algn="ctr">
              <a:lnSpc>
                <a:spcPct val="90000"/>
              </a:lnSpc>
              <a:spcBef>
                <a:spcPts val="0"/>
              </a:spcBef>
              <a:spcAft>
                <a:spcPts val="0"/>
              </a:spcAft>
              <a:defRPr/>
            </a:lvl8pPr>
            <a:lvl9pPr indent="0" lvl="8" marL="0" rtl="0" algn="ctr">
              <a:lnSpc>
                <a:spcPct val="90000"/>
              </a:lnSpc>
              <a:spcBef>
                <a:spcPts val="0"/>
              </a:spcBef>
              <a:spcAft>
                <a:spcPts val="0"/>
              </a:spcAft>
              <a:defRPr/>
            </a:lvl9pPr>
          </a:lstStyle>
          <a:p/>
        </p:txBody>
      </p:sp>
    </p:spTree>
  </p:cSld>
  <p:clrMapOvr>
    <a:masterClrMapping/>
  </p:clrMapOvr>
</p:sldLayout>
</file>

<file path=ppt/slideMasters/_rels/slideMaster.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slideLayout" Target="../slideLayouts/slideLayout1.xml"/><Relationship Id="rId3" Type="http://schemas.openxmlformats.org/officeDocument/2006/relationships/theme" Target="../theme/theme.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4479925" y="3217861"/>
            <a:ext cx="409575"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 name="Shape 7"/>
          <p:cNvSpPr/>
          <p:nvPr/>
        </p:nvSpPr>
        <p:spPr>
          <a:xfrm>
            <a:off x="4403725" y="3294062"/>
            <a:ext cx="452436"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8" name="Shape 8"/>
          <p:cNvSpPr/>
          <p:nvPr/>
        </p:nvSpPr>
        <p:spPr>
          <a:xfrm>
            <a:off x="4346575" y="3217861"/>
            <a:ext cx="452436"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9" name="Shape 9"/>
          <p:cNvSpPr/>
          <p:nvPr/>
        </p:nvSpPr>
        <p:spPr>
          <a:xfrm>
            <a:off x="4346575" y="3217861"/>
            <a:ext cx="452436" cy="31273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 name="Shape 10"/>
          <p:cNvSpPr/>
          <p:nvPr/>
        </p:nvSpPr>
        <p:spPr>
          <a:xfrm>
            <a:off x="4191000" y="3108325"/>
            <a:ext cx="488949" cy="4572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1" name="Shape 11"/>
          <p:cNvSpPr txBox="1"/>
          <p:nvPr>
            <p:ph idx="11" type="ftr"/>
          </p:nvPr>
        </p:nvSpPr>
        <p:spPr>
          <a:xfrm>
            <a:off x="381000" y="6424612"/>
            <a:ext cx="63246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defRPr/>
            </a:lvl1pPr>
            <a:lvl2pPr indent="0" lvl="1" marL="457200" marR="0" rtl="0" algn="l">
              <a:lnSpc>
                <a:spcPct val="100000"/>
              </a:lnSpc>
              <a:spcBef>
                <a:spcPts val="0"/>
              </a:spcBef>
              <a:spcAft>
                <a:spcPts val="0"/>
              </a:spcAft>
              <a:defRPr/>
            </a:lvl2pPr>
            <a:lvl3pPr indent="0" lvl="2" marL="914400" marR="0" rtl="0" algn="l">
              <a:lnSpc>
                <a:spcPct val="100000"/>
              </a:lnSpc>
              <a:spcBef>
                <a:spcPts val="0"/>
              </a:spcBef>
              <a:spcAft>
                <a:spcPts val="0"/>
              </a:spcAft>
              <a:defRPr/>
            </a:lvl3pPr>
            <a:lvl4pPr indent="0" lvl="3" marL="1371600" marR="0" rtl="0" algn="l">
              <a:lnSpc>
                <a:spcPct val="100000"/>
              </a:lnSpc>
              <a:spcBef>
                <a:spcPts val="0"/>
              </a:spcBef>
              <a:spcAft>
                <a:spcPts val="0"/>
              </a:spcAft>
              <a:defRPr/>
            </a:lvl4pPr>
            <a:lvl5pPr indent="0" lvl="4" marL="1828800" marR="0" rtl="0" algn="l">
              <a:lnSpc>
                <a:spcPct val="100000"/>
              </a:lnSpc>
              <a:spcBef>
                <a:spcPts val="0"/>
              </a:spcBef>
              <a:spcAft>
                <a:spcPts val="0"/>
              </a:spcAft>
              <a:defRPr/>
            </a:lvl5pPr>
            <a:lvl6pPr indent="0" lvl="5" marL="2286000" marR="0" rtl="0" algn="l">
              <a:lnSpc>
                <a:spcPct val="100000"/>
              </a:lnSpc>
              <a:spcBef>
                <a:spcPts val="0"/>
              </a:spcBef>
              <a:spcAft>
                <a:spcPts val="0"/>
              </a:spcAft>
              <a:defRPr/>
            </a:lvl6pPr>
            <a:lvl7pPr indent="0" lvl="6" marL="3200400" marR="0" rtl="0" algn="l">
              <a:lnSpc>
                <a:spcPct val="100000"/>
              </a:lnSpc>
              <a:spcBef>
                <a:spcPts val="0"/>
              </a:spcBef>
              <a:spcAft>
                <a:spcPts val="0"/>
              </a:spcAft>
              <a:defRPr/>
            </a:lvl7pPr>
            <a:lvl8pPr indent="0" lvl="7" marL="4572000" marR="0" rtl="0" algn="l">
              <a:lnSpc>
                <a:spcPct val="100000"/>
              </a:lnSpc>
              <a:spcBef>
                <a:spcPts val="0"/>
              </a:spcBef>
              <a:spcAft>
                <a:spcPts val="0"/>
              </a:spcAft>
              <a:defRPr/>
            </a:lvl8pPr>
            <a:lvl9pPr indent="0" lvl="8" marL="6400800" marR="0" rtl="0" algn="l">
              <a:lnSpc>
                <a:spcPct val="100000"/>
              </a:lnSpc>
              <a:spcBef>
                <a:spcPts val="0"/>
              </a:spcBef>
              <a:spcAft>
                <a:spcPts val="0"/>
              </a:spcAft>
              <a:defRPr/>
            </a:lvl9pPr>
          </a:lstStyle>
          <a:p/>
        </p:txBody>
      </p:sp>
      <p:sp>
        <p:nvSpPr>
          <p:cNvPr id="12" name="Shape 12"/>
          <p:cNvSpPr/>
          <p:nvPr/>
        </p:nvSpPr>
        <p:spPr>
          <a:xfrm>
            <a:off x="0" y="0"/>
            <a:ext cx="300036" cy="6873875"/>
          </a:xfrm>
          <a:prstGeom prst="rect">
            <a:avLst/>
          </a:prstGeom>
          <a:gradFill>
            <a:gsLst>
              <a:gs pos="0">
                <a:srgbClr val="1A5A00"/>
              </a:gs>
              <a:gs pos="100000">
                <a:srgbClr val="008000"/>
              </a:gs>
            </a:gsLst>
            <a:lin ang="5400000" scaled="0"/>
          </a:gra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 name="Shape 13"/>
          <p:cNvSpPr txBox="1"/>
          <p:nvPr/>
        </p:nvSpPr>
        <p:spPr>
          <a:xfrm>
            <a:off x="8153400" y="6494462"/>
            <a:ext cx="938212" cy="363536"/>
          </a:xfrm>
          <a:prstGeom prst="rect">
            <a:avLst/>
          </a:prstGeom>
          <a:noFill/>
          <a:ln>
            <a:noFill/>
          </a:ln>
        </p:spPr>
        <p:txBody>
          <a:bodyPr anchorCtr="0" anchor="t" bIns="44450" lIns="90475" rIns="90475" tIns="44450">
            <a:noAutofit/>
          </a:bodyPr>
          <a:lstStyle/>
          <a:p>
            <a:pPr indent="0" lvl="0" marL="0" marR="0" rtl="0" algn="r">
              <a:lnSpc>
                <a:spcPct val="100000"/>
              </a:lnSpc>
              <a:spcBef>
                <a:spcPts val="0"/>
              </a:spcBef>
              <a:spcAft>
                <a:spcPts val="0"/>
              </a:spcAft>
              <a:buClr>
                <a:schemeClr val="dk2"/>
              </a:buClr>
              <a:buSzPct val="25000"/>
              <a:buFont typeface="Times New Roman"/>
              <a:buNone/>
            </a:pPr>
            <a:r>
              <a:rPr b="1" i="0" lang="en-US" sz="1800" u="none" cap="none" strike="noStrike">
                <a:solidFill>
                  <a:schemeClr val="dk2"/>
                </a:solidFill>
                <a:latin typeface="Times New Roman"/>
                <a:ea typeface="Times New Roman"/>
                <a:cs typeface="Times New Roman"/>
                <a:sym typeface="Times New Roman"/>
              </a:rPr>
              <a:t>1.1 - *</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0.jpg"/><Relationship Id="rId4" Type="http://schemas.openxmlformats.org/officeDocument/2006/relationships/image" Target="../media/image03.jp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19.xml"/><Relationship Id="rId3" Type="http://schemas.openxmlformats.org/officeDocument/2006/relationships/image" Target="../media/image0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xml"/><Relationship Id="rId3" Type="http://schemas.openxmlformats.org/officeDocument/2006/relationships/image" Target="../media/image0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35.xml"/><Relationship Id="rId3" Type="http://schemas.openxmlformats.org/officeDocument/2006/relationships/image" Target="../media/image0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0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0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2.xml"/><Relationship Id="rId3" Type="http://schemas.openxmlformats.org/officeDocument/2006/relationships/image" Target="../media/image0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0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7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9.xm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 name="Shape 22"/>
        <p:cNvGrpSpPr/>
        <p:nvPr/>
      </p:nvGrpSpPr>
      <p:grpSpPr>
        <a:xfrm>
          <a:off x="0" y="0"/>
          <a:ext cx="0" cy="0"/>
          <a:chOff x="0" y="0"/>
          <a:chExt cx="0" cy="0"/>
        </a:xfrm>
      </p:grpSpPr>
      <p:sp>
        <p:nvSpPr>
          <p:cNvPr id="23" name="Shape 2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4" name="Shape 24"/>
          <p:cNvSpPr txBox="1"/>
          <p:nvPr/>
        </p:nvSpPr>
        <p:spPr>
          <a:xfrm>
            <a:off x="0" y="0"/>
            <a:ext cx="9144000" cy="6858000"/>
          </a:xfrm>
          <a:prstGeom prst="rect">
            <a:avLst/>
          </a:prstGeom>
          <a:solidFill>
            <a:schemeClr val="dk1"/>
          </a:solidFill>
          <a:ln cap="rnd" cmpd="sng" w="12700">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 name="Shape 25"/>
          <p:cNvSpPr txBox="1"/>
          <p:nvPr/>
        </p:nvSpPr>
        <p:spPr>
          <a:xfrm>
            <a:off x="381000" y="381000"/>
            <a:ext cx="8077199" cy="64135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0" lang="en-US" sz="4000" u="none" cap="none" strike="noStrike">
                <a:solidFill>
                  <a:srgbClr val="F7D509"/>
                </a:solidFill>
                <a:latin typeface="Arial"/>
                <a:ea typeface="Arial"/>
                <a:cs typeface="Arial"/>
                <a:sym typeface="Arial"/>
              </a:rPr>
              <a:t>Lecture Slides </a:t>
            </a:r>
          </a:p>
        </p:txBody>
      </p:sp>
      <p:sp>
        <p:nvSpPr>
          <p:cNvPr id="26" name="Shape 26"/>
          <p:cNvSpPr txBox="1"/>
          <p:nvPr/>
        </p:nvSpPr>
        <p:spPr>
          <a:xfrm>
            <a:off x="4324350" y="1739900"/>
            <a:ext cx="4724400" cy="3673475"/>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F7D509"/>
              </a:buClr>
              <a:buSzPct val="25000"/>
              <a:buFont typeface="Arial"/>
              <a:buNone/>
            </a:pPr>
            <a:r>
              <a:rPr b="0" i="1" lang="en-US" sz="3600" u="none" cap="none" strike="noStrike">
                <a:solidFill>
                  <a:srgbClr val="F7D509"/>
                </a:solidFill>
                <a:latin typeface="Arial"/>
                <a:ea typeface="Arial"/>
                <a:cs typeface="Arial"/>
                <a:sym typeface="Arial"/>
              </a:rPr>
              <a:t>Elementary Statistics</a:t>
            </a:r>
            <a:r>
              <a:rPr b="0" i="0" lang="en-US" sz="3600" u="none" cap="none" strike="noStrike">
                <a:solidFill>
                  <a:schemeClr val="lt1"/>
                </a:solidFill>
                <a:latin typeface="Arial"/>
                <a:ea typeface="Arial"/>
                <a:cs typeface="Arial"/>
                <a:sym typeface="Arial"/>
              </a:rPr>
              <a:t>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Eleventh Edition </a:t>
            </a:r>
          </a:p>
          <a:p>
            <a:pPr indent="0" lvl="0" marL="0" marR="0" rtl="0" algn="ctr">
              <a:lnSpc>
                <a:spcPct val="90000"/>
              </a:lnSpc>
              <a:spcBef>
                <a:spcPts val="1600"/>
              </a:spcBef>
              <a:spcAft>
                <a:spcPts val="0"/>
              </a:spcAft>
              <a:buClr>
                <a:schemeClr val="lt1"/>
              </a:buClr>
              <a:buSzPct val="25000"/>
              <a:buFont typeface="Arial"/>
              <a:buNone/>
            </a:pPr>
            <a:br>
              <a:rPr b="0" i="0" lang="en-US" sz="3200" u="none" cap="none" strike="noStrike">
                <a:solidFill>
                  <a:schemeClr val="lt1"/>
                </a:solidFill>
                <a:latin typeface="Arial"/>
                <a:ea typeface="Arial"/>
                <a:cs typeface="Arial"/>
                <a:sym typeface="Arial"/>
              </a:rPr>
            </a:br>
            <a:r>
              <a:rPr b="0" i="0" lang="en-US" sz="2600" u="none" cap="none" strike="noStrike">
                <a:solidFill>
                  <a:schemeClr val="lt1"/>
                </a:solidFill>
                <a:latin typeface="Arial"/>
                <a:ea typeface="Arial"/>
                <a:cs typeface="Arial"/>
                <a:sym typeface="Arial"/>
              </a:rPr>
              <a:t>and the Triola Statistics Series </a:t>
            </a:r>
            <a:br>
              <a:rPr b="0" i="0" lang="en-US" sz="2600" u="none" cap="none" strike="noStrike">
                <a:solidFill>
                  <a:schemeClr val="lt1"/>
                </a:solidFill>
                <a:latin typeface="Arial"/>
                <a:ea typeface="Arial"/>
                <a:cs typeface="Arial"/>
                <a:sym typeface="Arial"/>
              </a:rPr>
            </a:br>
          </a:p>
          <a:p>
            <a:pPr indent="0" lvl="0" marL="0" marR="0" rtl="0" algn="ctr">
              <a:lnSpc>
                <a:spcPct val="90000"/>
              </a:lnSpc>
              <a:spcBef>
                <a:spcPts val="1400"/>
              </a:spcBef>
              <a:spcAft>
                <a:spcPts val="0"/>
              </a:spcAft>
              <a:buClr>
                <a:schemeClr val="lt1"/>
              </a:buClr>
              <a:buSzPct val="25000"/>
              <a:buFont typeface="Arial"/>
              <a:buNone/>
            </a:pPr>
            <a:r>
              <a:rPr b="0" i="0" lang="en-US" sz="2800" u="none" cap="none" strike="noStrike">
                <a:solidFill>
                  <a:schemeClr val="lt1"/>
                </a:solidFill>
                <a:latin typeface="Arial"/>
                <a:ea typeface="Arial"/>
                <a:cs typeface="Arial"/>
                <a:sym typeface="Arial"/>
              </a:rPr>
              <a:t>by Mario F. Triola</a:t>
            </a:r>
          </a:p>
          <a:p>
            <a:pPr indent="0" lvl="0" marL="0" marR="0" rtl="0" algn="l">
              <a:lnSpc>
                <a:spcPct val="100000"/>
              </a:lnSpc>
              <a:spcBef>
                <a:spcPts val="0"/>
              </a:spcBef>
              <a:spcAft>
                <a:spcPts val="0"/>
              </a:spcAft>
              <a:buNone/>
            </a:pPr>
            <a:r>
              <a:t/>
            </a:r>
            <a:endParaRPr b="0" i="0" sz="2800" u="none" cap="none" strike="noStrike">
              <a:solidFill>
                <a:schemeClr val="lt1"/>
              </a:solidFill>
              <a:latin typeface="Arial"/>
              <a:ea typeface="Arial"/>
              <a:cs typeface="Arial"/>
              <a:sym typeface="Arial"/>
            </a:endParaRPr>
          </a:p>
        </p:txBody>
      </p:sp>
      <p:pic>
        <p:nvPicPr>
          <p:cNvPr id="27" name="Shape 27"/>
          <p:cNvPicPr preferRelativeResize="0"/>
          <p:nvPr/>
        </p:nvPicPr>
        <p:blipFill rotWithShape="1">
          <a:blip r:embed="rId3">
            <a:alphaModFix/>
          </a:blip>
          <a:srcRect b="0" l="0" r="0" t="0"/>
          <a:stretch/>
        </p:blipFill>
        <p:spPr>
          <a:xfrm>
            <a:off x="381000" y="1066800"/>
            <a:ext cx="3886200" cy="4572000"/>
          </a:xfrm>
          <a:prstGeom prst="rect">
            <a:avLst/>
          </a:prstGeom>
          <a:noFill/>
          <a:ln>
            <a:noFill/>
          </a:ln>
        </p:spPr>
      </p:pic>
      <p:pic>
        <p:nvPicPr>
          <p:cNvPr id="28" name="Shape 28"/>
          <p:cNvPicPr preferRelativeResize="0"/>
          <p:nvPr/>
        </p:nvPicPr>
        <p:blipFill rotWithShape="1">
          <a:blip r:embed="rId4">
            <a:alphaModFix/>
          </a:blip>
          <a:srcRect b="0" l="0" r="0" t="0"/>
          <a:stretch/>
        </p:blipFill>
        <p:spPr>
          <a:xfrm>
            <a:off x="1600200" y="6172200"/>
            <a:ext cx="1143000" cy="430212"/>
          </a:xfrm>
          <a:prstGeom prst="rect">
            <a:avLst/>
          </a:prstGeom>
          <a:noFill/>
          <a:ln>
            <a:noFill/>
          </a:ln>
        </p:spPr>
      </p:pic>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 name="Shape 32"/>
        <p:cNvGrpSpPr/>
        <p:nvPr/>
      </p:nvGrpSpPr>
      <p:grpSpPr>
        <a:xfrm>
          <a:off x="0" y="0"/>
          <a:ext cx="0" cy="0"/>
          <a:chOff x="0" y="0"/>
          <a:chExt cx="0" cy="0"/>
        </a:xfrm>
      </p:grpSpPr>
      <p:sp>
        <p:nvSpPr>
          <p:cNvPr id="33" name="Shape 3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4" name="Shape 34"/>
          <p:cNvSpPr txBox="1"/>
          <p:nvPr>
            <p:ph type="title"/>
          </p:nvPr>
        </p:nvSpPr>
        <p:spPr>
          <a:xfrm>
            <a:off x="533400" y="239712"/>
            <a:ext cx="8001000"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Chapter 1</a:t>
            </a:r>
            <a:br>
              <a:rPr b="0" i="0" lang="en-US" sz="4400" u="none" cap="none" strike="noStrike">
                <a:solidFill>
                  <a:srgbClr val="008000"/>
                </a:solidFill>
                <a:latin typeface="Arial"/>
                <a:ea typeface="Arial"/>
                <a:cs typeface="Arial"/>
                <a:sym typeface="Arial"/>
              </a:rPr>
            </a:br>
            <a:r>
              <a:rPr b="1" i="0" lang="en-US" sz="4000" u="none" cap="none" strike="noStrike">
                <a:solidFill>
                  <a:srgbClr val="008000"/>
                </a:solidFill>
                <a:latin typeface="Arial"/>
                <a:ea typeface="Arial"/>
                <a:cs typeface="Arial"/>
                <a:sym typeface="Arial"/>
              </a:rPr>
              <a:t>Introduction to Statistics</a:t>
            </a:r>
          </a:p>
        </p:txBody>
      </p:sp>
      <p:sp>
        <p:nvSpPr>
          <p:cNvPr id="35" name="Shape 35"/>
          <p:cNvSpPr txBox="1"/>
          <p:nvPr/>
        </p:nvSpPr>
        <p:spPr>
          <a:xfrm>
            <a:off x="914400" y="2133600"/>
            <a:ext cx="7239000" cy="32607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hlink"/>
              </a:buClr>
              <a:buSzPct val="25000"/>
              <a:buFont typeface="Arial"/>
              <a:buNone/>
            </a:pPr>
            <a:r>
              <a:rPr b="1" i="0" lang="en-US" sz="3200" u="none" cap="none" strike="noStrike">
                <a:solidFill>
                  <a:schemeClr val="hlink"/>
                </a:solidFill>
                <a:latin typeface="Arial"/>
                <a:ea typeface="Arial"/>
                <a:cs typeface="Arial"/>
                <a:sym typeface="Arial"/>
              </a:rPr>
              <a:t>1-1	Review and Preview</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1-2	Statistical Thinking</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1-3	Types of Data</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1-4	Critical Thinking</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1-5	Collecting Sample Data</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3" name="Shape 103"/>
        <p:cNvGrpSpPr/>
        <p:nvPr/>
      </p:nvGrpSpPr>
      <p:grpSpPr>
        <a:xfrm>
          <a:off x="0" y="0"/>
          <a:ext cx="0" cy="0"/>
          <a:chOff x="0" y="0"/>
          <a:chExt cx="0" cy="0"/>
        </a:xfrm>
      </p:grpSpPr>
      <p:sp>
        <p:nvSpPr>
          <p:cNvPr id="104" name="Shape 10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05" name="Shape 105"/>
          <p:cNvSpPr/>
          <p:nvPr/>
        </p:nvSpPr>
        <p:spPr>
          <a:xfrm>
            <a:off x="41275" y="28575"/>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06" name="Shape 106"/>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107" name="Shape 107"/>
          <p:cNvPicPr preferRelativeResize="0"/>
          <p:nvPr/>
        </p:nvPicPr>
        <p:blipFill rotWithShape="1">
          <a:blip r:embed="rId3">
            <a:alphaModFix/>
          </a:blip>
          <a:srcRect b="7499" l="7009" r="7008" t="10000"/>
          <a:stretch/>
        </p:blipFill>
        <p:spPr>
          <a:xfrm>
            <a:off x="2673350" y="295275"/>
            <a:ext cx="3692524" cy="4965700"/>
          </a:xfrm>
          <a:prstGeom prst="rect">
            <a:avLst/>
          </a:prstGeom>
          <a:noFill/>
          <a:ln>
            <a:noFill/>
          </a:ln>
        </p:spPr>
      </p:pic>
      <p:sp>
        <p:nvSpPr>
          <p:cNvPr id="108" name="Shape 108"/>
          <p:cNvSpPr txBox="1"/>
          <p:nvPr/>
        </p:nvSpPr>
        <p:spPr>
          <a:xfrm>
            <a:off x="1374775" y="9652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1-2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Statistical Thinking</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2" name="Shape 112"/>
        <p:cNvGrpSpPr/>
        <p:nvPr/>
      </p:nvGrpSpPr>
      <p:grpSpPr>
        <a:xfrm>
          <a:off x="0" y="0"/>
          <a:ext cx="0" cy="0"/>
          <a:chOff x="0" y="0"/>
          <a:chExt cx="0" cy="0"/>
        </a:xfrm>
      </p:grpSpPr>
      <p:sp>
        <p:nvSpPr>
          <p:cNvPr id="113" name="Shape 11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14" name="Shape 114"/>
          <p:cNvSpPr txBox="1"/>
          <p:nvPr>
            <p:ph type="title"/>
          </p:nvPr>
        </p:nvSpPr>
        <p:spPr>
          <a:xfrm>
            <a:off x="990600" y="125411"/>
            <a:ext cx="7162799" cy="914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115" name="Shape 115"/>
          <p:cNvSpPr txBox="1"/>
          <p:nvPr/>
        </p:nvSpPr>
        <p:spPr>
          <a:xfrm>
            <a:off x="762000" y="1371600"/>
            <a:ext cx="7696199" cy="44735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This section introduces basic principles of statistical thinking used throughout this book. Whether conducting statistical analysis of data that we have collected, or analyzing a statistical analysis done by someone else, we should not rely on blind acceptance of mathematical calculation. We should consider these factors: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19" name="Shape 119"/>
        <p:cNvGrpSpPr/>
        <p:nvPr/>
      </p:nvGrpSpPr>
      <p:grpSpPr>
        <a:xfrm>
          <a:off x="0" y="0"/>
          <a:ext cx="0" cy="0"/>
          <a:chOff x="0" y="0"/>
          <a:chExt cx="0" cy="0"/>
        </a:xfrm>
      </p:grpSpPr>
      <p:sp>
        <p:nvSpPr>
          <p:cNvPr id="120" name="Shape 12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21" name="Shape 121"/>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2" name="Shape 122"/>
          <p:cNvSpPr txBox="1"/>
          <p:nvPr>
            <p:ph idx="1" type="body"/>
          </p:nvPr>
        </p:nvSpPr>
        <p:spPr>
          <a:xfrm>
            <a:off x="533400" y="1543050"/>
            <a:ext cx="8077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Context of the data</a:t>
            </a:r>
          </a:p>
          <a:p>
            <a:pPr indent="-285750" lvl="0" marL="285750"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Source of the data</a:t>
            </a:r>
          </a:p>
          <a:p>
            <a:pPr indent="-285750" lvl="0" marL="285750"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Sampling method</a:t>
            </a:r>
          </a:p>
          <a:p>
            <a:pPr indent="-285750" lvl="0" marL="285750"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Conclusions</a:t>
            </a:r>
          </a:p>
          <a:p>
            <a:pPr indent="-285750" lvl="0" marL="285750"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Practical implications</a:t>
            </a:r>
          </a:p>
        </p:txBody>
      </p:sp>
      <p:sp>
        <p:nvSpPr>
          <p:cNvPr id="123" name="Shape 123"/>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4" name="Shape 124"/>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25" name="Shape 125"/>
          <p:cNvSpPr txBox="1"/>
          <p:nvPr>
            <p:ph type="title"/>
          </p:nvPr>
        </p:nvSpPr>
        <p:spPr>
          <a:xfrm>
            <a:off x="990600" y="115886"/>
            <a:ext cx="7162799" cy="914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 </a:t>
            </a:r>
            <a:r>
              <a:rPr b="1" i="0" lang="en-US" sz="2400" u="none" cap="none" strike="noStrike">
                <a:solidFill>
                  <a:srgbClr val="008000"/>
                </a:solidFill>
                <a:latin typeface="Arial"/>
                <a:ea typeface="Arial"/>
                <a:cs typeface="Arial"/>
                <a:sym typeface="Arial"/>
              </a:rPr>
              <a:t>(continued)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9" name="Shape 129"/>
        <p:cNvGrpSpPr/>
        <p:nvPr/>
      </p:nvGrpSpPr>
      <p:grpSpPr>
        <a:xfrm>
          <a:off x="0" y="0"/>
          <a:ext cx="0" cy="0"/>
          <a:chOff x="0" y="0"/>
          <a:chExt cx="0" cy="0"/>
        </a:xfrm>
      </p:grpSpPr>
      <p:sp>
        <p:nvSpPr>
          <p:cNvPr id="130" name="Shape 13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31" name="Shape 131"/>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2" name="Shape 132"/>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33" name="Shape 133"/>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4" name="Shape 134"/>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5" name="Shape 135"/>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Context</a:t>
            </a:r>
          </a:p>
        </p:txBody>
      </p:sp>
      <p:sp>
        <p:nvSpPr>
          <p:cNvPr id="136" name="Shape 136"/>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37" name="Shape 137"/>
          <p:cNvSpPr txBox="1"/>
          <p:nvPr/>
        </p:nvSpPr>
        <p:spPr>
          <a:xfrm>
            <a:off x="457200" y="1576387"/>
            <a:ext cx="8229600" cy="3155950"/>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What do the values represent?</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Where did the data come from?</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Why were they collected?</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An understanding of the context will directly affect the statistical procedure used.</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1" name="Shape 141"/>
        <p:cNvGrpSpPr/>
        <p:nvPr/>
      </p:nvGrpSpPr>
      <p:grpSpPr>
        <a:xfrm>
          <a:off x="0" y="0"/>
          <a:ext cx="0" cy="0"/>
          <a:chOff x="0" y="0"/>
          <a:chExt cx="0" cy="0"/>
        </a:xfrm>
      </p:grpSpPr>
      <p:sp>
        <p:nvSpPr>
          <p:cNvPr id="142" name="Shape 14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43" name="Shape 143"/>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4" name="Shape 144"/>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45" name="Shape 145"/>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6" name="Shape 146"/>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7" name="Shape 147"/>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Source of data</a:t>
            </a:r>
          </a:p>
        </p:txBody>
      </p:sp>
      <p:sp>
        <p:nvSpPr>
          <p:cNvPr id="148" name="Shape 148"/>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49" name="Shape 149"/>
          <p:cNvSpPr txBox="1"/>
          <p:nvPr/>
        </p:nvSpPr>
        <p:spPr>
          <a:xfrm>
            <a:off x="457200" y="1576387"/>
            <a:ext cx="8229600" cy="4616450"/>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Is the source objective?</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Is the source biased?</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Is there some incentive to distort or spin results to support some self-serving position?</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Is there something to gain or lose by distorting results?</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Be vigilant and skeptical of studies from sources that may be biased.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3" name="Shape 153"/>
        <p:cNvGrpSpPr/>
        <p:nvPr/>
      </p:nvGrpSpPr>
      <p:grpSpPr>
        <a:xfrm>
          <a:off x="0" y="0"/>
          <a:ext cx="0" cy="0"/>
          <a:chOff x="0" y="0"/>
          <a:chExt cx="0" cy="0"/>
        </a:xfrm>
      </p:grpSpPr>
      <p:sp>
        <p:nvSpPr>
          <p:cNvPr id="154" name="Shape 15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55" name="Shape 155"/>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56" name="Shape 156"/>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57" name="Shape 157"/>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58" name="Shape 158"/>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59" name="Shape 159"/>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Sampling Method</a:t>
            </a:r>
          </a:p>
        </p:txBody>
      </p:sp>
      <p:sp>
        <p:nvSpPr>
          <p:cNvPr id="160" name="Shape 160"/>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1" name="Shape 161"/>
          <p:cNvSpPr txBox="1"/>
          <p:nvPr/>
        </p:nvSpPr>
        <p:spPr>
          <a:xfrm>
            <a:off x="457200" y="1576387"/>
            <a:ext cx="8229600" cy="4762499"/>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Does the method chosen greatly influence the validity of the conclusion?</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Voluntary response (or self-selected) samples often have bias (those with special interest are more likely to participate). These samples’ results are not necessarily valid.</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Other methods are more likely to produce good results.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sp>
        <p:nvSpPr>
          <p:cNvPr id="166" name="Shape 16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67" name="Shape 167"/>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68" name="Shape 168"/>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69" name="Shape 169"/>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0" name="Shape 170"/>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1" name="Shape 171"/>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Conclusions</a:t>
            </a:r>
          </a:p>
        </p:txBody>
      </p:sp>
      <p:sp>
        <p:nvSpPr>
          <p:cNvPr id="172" name="Shape 172"/>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73" name="Shape 173"/>
          <p:cNvSpPr txBox="1"/>
          <p:nvPr/>
        </p:nvSpPr>
        <p:spPr>
          <a:xfrm>
            <a:off x="457200" y="1576387"/>
            <a:ext cx="8229600" cy="2425700"/>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Make statements that are clear to those without an understanding of statistics and its terminology.</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Avoid making statements not justified by the statistical analysis.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7" name="Shape 177"/>
        <p:cNvGrpSpPr/>
        <p:nvPr/>
      </p:nvGrpSpPr>
      <p:grpSpPr>
        <a:xfrm>
          <a:off x="0" y="0"/>
          <a:ext cx="0" cy="0"/>
          <a:chOff x="0" y="0"/>
          <a:chExt cx="0" cy="0"/>
        </a:xfrm>
      </p:grpSpPr>
      <p:sp>
        <p:nvSpPr>
          <p:cNvPr id="178" name="Shape 17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79" name="Shape 179"/>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0" name="Shape 180"/>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81" name="Shape 181"/>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2" name="Shape 182"/>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3" name="Shape 183"/>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Practical Implications</a:t>
            </a:r>
          </a:p>
        </p:txBody>
      </p:sp>
      <p:sp>
        <p:nvSpPr>
          <p:cNvPr id="184" name="Shape 184"/>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85" name="Shape 185"/>
          <p:cNvSpPr txBox="1"/>
          <p:nvPr/>
        </p:nvSpPr>
        <p:spPr>
          <a:xfrm>
            <a:off x="457200" y="1576387"/>
            <a:ext cx="8229600" cy="4324349"/>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State practical implications of the results.</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There may exist some </a:t>
            </a:r>
            <a:r>
              <a:rPr b="1" i="1" lang="en-US" sz="3200" u="none" cap="none" strike="noStrike">
                <a:solidFill>
                  <a:schemeClr val="dk1"/>
                </a:solidFill>
                <a:latin typeface="Arial"/>
                <a:ea typeface="Arial"/>
                <a:cs typeface="Arial"/>
                <a:sym typeface="Arial"/>
              </a:rPr>
              <a:t>statistical significance</a:t>
            </a:r>
            <a:r>
              <a:rPr b="1" i="0" lang="en-US" sz="3200" u="none" cap="none" strike="noStrike">
                <a:solidFill>
                  <a:schemeClr val="dk1"/>
                </a:solidFill>
                <a:latin typeface="Arial"/>
                <a:ea typeface="Arial"/>
                <a:cs typeface="Arial"/>
                <a:sym typeface="Arial"/>
              </a:rPr>
              <a:t> yet there may be NO </a:t>
            </a:r>
            <a:r>
              <a:rPr b="1" i="1" lang="en-US" sz="3200" u="none" cap="none" strike="noStrike">
                <a:solidFill>
                  <a:schemeClr val="dk1"/>
                </a:solidFill>
                <a:latin typeface="Arial"/>
                <a:ea typeface="Arial"/>
                <a:cs typeface="Arial"/>
                <a:sym typeface="Arial"/>
              </a:rPr>
              <a:t>practical significance</a:t>
            </a:r>
            <a:r>
              <a:rPr b="1" i="0" lang="en-US" sz="3200" u="none" cap="none" strike="noStrike">
                <a:solidFill>
                  <a:schemeClr val="dk1"/>
                </a:solidFill>
                <a:latin typeface="Arial"/>
                <a:ea typeface="Arial"/>
                <a:cs typeface="Arial"/>
                <a:sym typeface="Arial"/>
              </a:rPr>
              <a:t>.</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Common sense might suggest that the finding does not make enough of a difference to justify its use or to be practical.</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9" name="Shape 189"/>
        <p:cNvGrpSpPr/>
        <p:nvPr/>
      </p:nvGrpSpPr>
      <p:grpSpPr>
        <a:xfrm>
          <a:off x="0" y="0"/>
          <a:ext cx="0" cy="0"/>
          <a:chOff x="0" y="0"/>
          <a:chExt cx="0" cy="0"/>
        </a:xfrm>
      </p:grpSpPr>
      <p:sp>
        <p:nvSpPr>
          <p:cNvPr id="190" name="Shape 19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191" name="Shape 191"/>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2" name="Shape 192"/>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193" name="Shape 193"/>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4" name="Shape 194"/>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5" name="Shape 195"/>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Statistical Significance</a:t>
            </a:r>
          </a:p>
        </p:txBody>
      </p:sp>
      <p:sp>
        <p:nvSpPr>
          <p:cNvPr id="196" name="Shape 196"/>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197" name="Shape 197"/>
          <p:cNvSpPr txBox="1"/>
          <p:nvPr/>
        </p:nvSpPr>
        <p:spPr>
          <a:xfrm>
            <a:off x="457200" y="1576387"/>
            <a:ext cx="8229600" cy="3886200"/>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Consider the likelihood of getting the results by chance.</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results could easily occur by chance, then they are </a:t>
            </a:r>
            <a:r>
              <a:rPr b="1" i="1" lang="en-US" sz="3200" u="none" cap="none" strike="noStrike">
                <a:solidFill>
                  <a:schemeClr val="dk1"/>
                </a:solidFill>
                <a:latin typeface="Arial"/>
                <a:ea typeface="Arial"/>
                <a:cs typeface="Arial"/>
                <a:sym typeface="Arial"/>
              </a:rPr>
              <a:t>not statistically significant</a:t>
            </a:r>
            <a:r>
              <a:rPr b="1" i="0" lang="en-US" sz="3200" u="none" cap="none" strike="noStrike">
                <a:solidFill>
                  <a:schemeClr val="dk1"/>
                </a:solidFill>
                <a:latin typeface="Arial"/>
                <a:ea typeface="Arial"/>
                <a:cs typeface="Arial"/>
                <a:sym typeface="Arial"/>
              </a:rPr>
              <a:t>.</a:t>
            </a:r>
          </a:p>
          <a:p>
            <a:pPr indent="-808037" lvl="0" marL="808037" marR="0" rtl="0" algn="l">
              <a:lnSpc>
                <a:spcPct val="90000"/>
              </a:lnSpc>
              <a:spcBef>
                <a:spcPts val="96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the likelihood of getting the results is so small, then the results are </a:t>
            </a:r>
            <a:r>
              <a:rPr b="1" i="1" lang="en-US" sz="3200" u="none" cap="none" strike="noStrike">
                <a:solidFill>
                  <a:schemeClr val="dk1"/>
                </a:solidFill>
                <a:latin typeface="Arial"/>
                <a:ea typeface="Arial"/>
                <a:cs typeface="Arial"/>
                <a:sym typeface="Arial"/>
              </a:rPr>
              <a:t>statistically significant</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1" name="Shape 201"/>
        <p:cNvGrpSpPr/>
        <p:nvPr/>
      </p:nvGrpSpPr>
      <p:grpSpPr>
        <a:xfrm>
          <a:off x="0" y="0"/>
          <a:ext cx="0" cy="0"/>
          <a:chOff x="0" y="0"/>
          <a:chExt cx="0" cy="0"/>
        </a:xfrm>
      </p:grpSpPr>
      <p:sp>
        <p:nvSpPr>
          <p:cNvPr id="202" name="Shape 20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03" name="Shape 203"/>
          <p:cNvSpPr/>
          <p:nvPr/>
        </p:nvSpPr>
        <p:spPr>
          <a:xfrm>
            <a:off x="41275" y="28575"/>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04" name="Shape 204"/>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205" name="Shape 205"/>
          <p:cNvPicPr preferRelativeResize="0"/>
          <p:nvPr/>
        </p:nvPicPr>
        <p:blipFill rotWithShape="1">
          <a:blip r:embed="rId3">
            <a:alphaModFix/>
          </a:blip>
          <a:srcRect b="7499" l="7009" r="7008" t="10000"/>
          <a:stretch/>
        </p:blipFill>
        <p:spPr>
          <a:xfrm>
            <a:off x="2673350" y="295275"/>
            <a:ext cx="3692524" cy="4965700"/>
          </a:xfrm>
          <a:prstGeom prst="rect">
            <a:avLst/>
          </a:prstGeom>
          <a:noFill/>
          <a:ln>
            <a:noFill/>
          </a:ln>
        </p:spPr>
      </p:pic>
      <p:sp>
        <p:nvSpPr>
          <p:cNvPr id="206" name="Shape 206"/>
          <p:cNvSpPr txBox="1"/>
          <p:nvPr/>
        </p:nvSpPr>
        <p:spPr>
          <a:xfrm>
            <a:off x="1374775" y="965200"/>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1-3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 Types of Data</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 name="Shape 39"/>
        <p:cNvGrpSpPr/>
        <p:nvPr/>
      </p:nvGrpSpPr>
      <p:grpSpPr>
        <a:xfrm>
          <a:off x="0" y="0"/>
          <a:ext cx="0" cy="0"/>
          <a:chOff x="0" y="0"/>
          <a:chExt cx="0" cy="0"/>
        </a:xfrm>
      </p:grpSpPr>
      <p:sp>
        <p:nvSpPr>
          <p:cNvPr id="40" name="Shape 4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grpSp>
        <p:nvGrpSpPr>
          <p:cNvPr id="41" name="Shape 41"/>
          <p:cNvGrpSpPr/>
          <p:nvPr/>
        </p:nvGrpSpPr>
        <p:grpSpPr>
          <a:xfrm>
            <a:off x="0" y="0"/>
            <a:ext cx="9144000" cy="6858000"/>
            <a:chOff x="0" y="0"/>
            <a:chExt cx="9144000" cy="6858000"/>
          </a:xfrm>
        </p:grpSpPr>
        <p:sp>
          <p:nvSpPr>
            <p:cNvPr id="42" name="Shape 42"/>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3" name="Shape 43"/>
            <p:cNvPicPr preferRelativeResize="0"/>
            <p:nvPr/>
          </p:nvPicPr>
          <p:blipFill rotWithShape="1">
            <a:blip r:embed="rId3">
              <a:alphaModFix/>
            </a:blip>
            <a:srcRect b="7499" l="7009" r="7008" t="10000"/>
            <a:stretch/>
          </p:blipFill>
          <p:spPr>
            <a:xfrm>
              <a:off x="2632075" y="266700"/>
              <a:ext cx="3692524" cy="4965700"/>
            </a:xfrm>
            <a:prstGeom prst="rect">
              <a:avLst/>
            </a:prstGeom>
            <a:noFill/>
            <a:ln>
              <a:noFill/>
            </a:ln>
          </p:spPr>
        </p:pic>
      </p:grpSp>
      <p:sp>
        <p:nvSpPr>
          <p:cNvPr id="44" name="Shape 44"/>
          <p:cNvSpPr txBox="1"/>
          <p:nvPr/>
        </p:nvSpPr>
        <p:spPr>
          <a:xfrm>
            <a:off x="1374775" y="10382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1-1</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Review and Preview</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12" name="Shape 212"/>
          <p:cNvSpPr txBox="1"/>
          <p:nvPr>
            <p:ph type="title"/>
          </p:nvPr>
        </p:nvSpPr>
        <p:spPr>
          <a:xfrm>
            <a:off x="990600" y="125411"/>
            <a:ext cx="7162799" cy="914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213" name="Shape 213"/>
          <p:cNvSpPr txBox="1"/>
          <p:nvPr/>
        </p:nvSpPr>
        <p:spPr>
          <a:xfrm>
            <a:off x="762000" y="2057400"/>
            <a:ext cx="7696199" cy="27209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The subject of statistics is largely about using sample data to make inferences (or generalizations) about an entire population.  It is essential to know and understand the definitions that follow.</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7" name="Shape 217"/>
        <p:cNvGrpSpPr/>
        <p:nvPr/>
      </p:nvGrpSpPr>
      <p:grpSpPr>
        <a:xfrm>
          <a:off x="0" y="0"/>
          <a:ext cx="0" cy="0"/>
          <a:chOff x="0" y="0"/>
          <a:chExt cx="0" cy="0"/>
        </a:xfrm>
      </p:grpSpPr>
      <p:sp>
        <p:nvSpPr>
          <p:cNvPr id="218" name="Shape 21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19" name="Shape 219"/>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0" name="Shape 220"/>
          <p:cNvSpPr txBox="1"/>
          <p:nvPr>
            <p:ph idx="1" type="body"/>
          </p:nvPr>
        </p:nvSpPr>
        <p:spPr>
          <a:xfrm>
            <a:off x="533400" y="1543050"/>
            <a:ext cx="8077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Parameter</a:t>
            </a:r>
            <a:r>
              <a:rPr b="1" i="0" lang="en-US" sz="3200" u="none" cap="none" strike="noStrike">
                <a:solidFill>
                  <a:schemeClr val="dk1"/>
                </a:solidFill>
                <a:latin typeface="Arial"/>
                <a:ea typeface="Arial"/>
                <a:cs typeface="Arial"/>
                <a:sym typeface="Arial"/>
              </a:rPr>
              <a:t> </a:t>
            </a:r>
          </a:p>
          <a:p>
            <a:pPr indent="-285750" lvl="0" marL="285750" marR="0" rtl="0" algn="l">
              <a:lnSpc>
                <a:spcPct val="90000"/>
              </a:lnSpc>
              <a:spcBef>
                <a:spcPts val="108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 numerical measurement describing some characteristic of a </a:t>
            </a:r>
            <a:r>
              <a:rPr b="1" i="0" lang="en-US" sz="3600" u="none" cap="none" strike="noStrike">
                <a:solidFill>
                  <a:schemeClr val="hlink"/>
                </a:solidFill>
                <a:latin typeface="Arial"/>
                <a:ea typeface="Arial"/>
                <a:cs typeface="Arial"/>
                <a:sym typeface="Arial"/>
              </a:rPr>
              <a:t>population</a:t>
            </a:r>
            <a:r>
              <a:rPr b="1" i="0" lang="en-US" sz="3600" u="none" cap="none" strike="noStrike">
                <a:solidFill>
                  <a:schemeClr val="dk1"/>
                </a:solidFill>
                <a:latin typeface="Arial"/>
                <a:ea typeface="Arial"/>
                <a:cs typeface="Arial"/>
                <a:sym typeface="Arial"/>
              </a:rPr>
              <a:t>.</a:t>
            </a:r>
          </a:p>
        </p:txBody>
      </p:sp>
      <p:sp>
        <p:nvSpPr>
          <p:cNvPr id="221" name="Shape 221"/>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2" name="Shape 222"/>
          <p:cNvSpPr txBox="1"/>
          <p:nvPr/>
        </p:nvSpPr>
        <p:spPr>
          <a:xfrm>
            <a:off x="3255961" y="4184650"/>
            <a:ext cx="2776536"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population</a:t>
            </a:r>
          </a:p>
        </p:txBody>
      </p:sp>
      <p:sp>
        <p:nvSpPr>
          <p:cNvPr id="223" name="Shape 223"/>
          <p:cNvSpPr txBox="1"/>
          <p:nvPr/>
        </p:nvSpPr>
        <p:spPr>
          <a:xfrm>
            <a:off x="3294062" y="5632450"/>
            <a:ext cx="263842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parameter</a:t>
            </a:r>
          </a:p>
        </p:txBody>
      </p:sp>
      <p:grpSp>
        <p:nvGrpSpPr>
          <p:cNvPr id="224" name="Shape 224"/>
          <p:cNvGrpSpPr/>
          <p:nvPr/>
        </p:nvGrpSpPr>
        <p:grpSpPr>
          <a:xfrm>
            <a:off x="4387849" y="4883149"/>
            <a:ext cx="368300" cy="747712"/>
            <a:chOff x="4387849" y="4883149"/>
            <a:chExt cx="368300" cy="747712"/>
          </a:xfrm>
        </p:grpSpPr>
        <p:sp>
          <p:nvSpPr>
            <p:cNvPr id="225" name="Shape 225"/>
            <p:cNvSpPr/>
            <p:nvPr/>
          </p:nvSpPr>
          <p:spPr>
            <a:xfrm rot="-5400000">
              <a:off x="4349749" y="4921249"/>
              <a:ext cx="444500" cy="368299"/>
            </a:xfrm>
            <a:prstGeom prst="rightArrow">
              <a:avLst>
                <a:gd fmla="val 10799" name="adj1"/>
                <a:gd fmla="val 50000" name="adj2"/>
              </a:avLst>
            </a:prstGeom>
            <a:solidFill>
              <a:schemeClr val="hlink"/>
            </a:solidFill>
            <a:ln cap="rnd" cmpd="sng" w="12700">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6" name="Shape 226"/>
            <p:cNvSpPr/>
            <p:nvPr/>
          </p:nvSpPr>
          <p:spPr>
            <a:xfrm flipH="1" rot="-5400000">
              <a:off x="4351337" y="5226049"/>
              <a:ext cx="441324" cy="368299"/>
            </a:xfrm>
            <a:prstGeom prst="rightArrow">
              <a:avLst>
                <a:gd fmla="val 10799" name="adj1"/>
                <a:gd fmla="val 50000" name="adj2"/>
              </a:avLst>
            </a:prstGeom>
            <a:solidFill>
              <a:schemeClr val="hlink"/>
            </a:solidFill>
            <a:ln cap="rnd" cmpd="sng" w="12700">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sp>
        <p:nvSpPr>
          <p:cNvPr id="227" name="Shape 227"/>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28" name="Shape 228"/>
          <p:cNvSpPr txBox="1"/>
          <p:nvPr>
            <p:ph type="title"/>
          </p:nvPr>
        </p:nvSpPr>
        <p:spPr>
          <a:xfrm>
            <a:off x="990600" y="115886"/>
            <a:ext cx="7162799" cy="9144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Parameter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2" name="Shape 232"/>
        <p:cNvGrpSpPr/>
        <p:nvPr/>
      </p:nvGrpSpPr>
      <p:grpSpPr>
        <a:xfrm>
          <a:off x="0" y="0"/>
          <a:ext cx="0" cy="0"/>
          <a:chOff x="0" y="0"/>
          <a:chExt cx="0" cy="0"/>
        </a:xfrm>
      </p:grpSpPr>
      <p:sp>
        <p:nvSpPr>
          <p:cNvPr id="233" name="Shape 23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34" name="Shape 234"/>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5" name="Shape 235"/>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236" name="Shape 236"/>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7" name="Shape 237"/>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38" name="Shape 238"/>
          <p:cNvSpPr txBox="1"/>
          <p:nvPr/>
        </p:nvSpPr>
        <p:spPr>
          <a:xfrm>
            <a:off x="990600" y="165100"/>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Statistic</a:t>
            </a:r>
          </a:p>
        </p:txBody>
      </p:sp>
      <p:sp>
        <p:nvSpPr>
          <p:cNvPr id="239" name="Shape 239"/>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0" name="Shape 240"/>
          <p:cNvSpPr txBox="1"/>
          <p:nvPr/>
        </p:nvSpPr>
        <p:spPr>
          <a:xfrm>
            <a:off x="457200" y="1576387"/>
            <a:ext cx="8229600" cy="1660525"/>
          </a:xfrm>
          <a:prstGeom prst="rect">
            <a:avLst/>
          </a:prstGeom>
          <a:noFill/>
          <a:ln>
            <a:noFill/>
          </a:ln>
        </p:spPr>
        <p:txBody>
          <a:bodyPr anchorCtr="0" anchor="t" bIns="44450" lIns="90475" rIns="90475" tIns="44450">
            <a:noAutofit/>
          </a:bodyPr>
          <a:lstStyle/>
          <a:p>
            <a:pPr indent="-808037" lvl="0" marL="808037" marR="0" rtl="0" algn="l">
              <a:lnSpc>
                <a:spcPct val="9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Statistic</a:t>
            </a:r>
            <a:r>
              <a:rPr b="1" i="0" lang="en-US" sz="3200" u="none" cap="none" strike="noStrike">
                <a:solidFill>
                  <a:schemeClr val="dk1"/>
                </a:solidFill>
                <a:latin typeface="Arial"/>
                <a:ea typeface="Arial"/>
                <a:cs typeface="Arial"/>
                <a:sym typeface="Arial"/>
              </a:rPr>
              <a:t> </a:t>
            </a:r>
          </a:p>
          <a:p>
            <a:pPr indent="-808037" lvl="0" marL="808037" marR="0" rtl="0" algn="l">
              <a:lnSpc>
                <a:spcPct val="90000"/>
              </a:lnSpc>
              <a:spcBef>
                <a:spcPts val="108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	a numerical measurement describing some characteristic of a </a:t>
            </a:r>
            <a:r>
              <a:rPr b="1" i="0" lang="en-US" sz="3600" u="none" cap="none" strike="noStrike">
                <a:solidFill>
                  <a:schemeClr val="hlink"/>
                </a:solidFill>
                <a:latin typeface="Arial"/>
                <a:ea typeface="Arial"/>
                <a:cs typeface="Arial"/>
                <a:sym typeface="Arial"/>
              </a:rPr>
              <a:t>sample</a:t>
            </a:r>
            <a:r>
              <a:rPr b="1" i="0" lang="en-US" sz="3600" u="none" cap="none" strike="noStrike">
                <a:solidFill>
                  <a:schemeClr val="dk1"/>
                </a:solidFill>
                <a:latin typeface="Arial"/>
                <a:ea typeface="Arial"/>
                <a:cs typeface="Arial"/>
                <a:sym typeface="Arial"/>
              </a:rPr>
              <a:t>.</a:t>
            </a:r>
          </a:p>
        </p:txBody>
      </p:sp>
      <p:grpSp>
        <p:nvGrpSpPr>
          <p:cNvPr id="241" name="Shape 241"/>
          <p:cNvGrpSpPr/>
          <p:nvPr/>
        </p:nvGrpSpPr>
        <p:grpSpPr>
          <a:xfrm>
            <a:off x="3617912" y="3765550"/>
            <a:ext cx="2100261" cy="2238374"/>
            <a:chOff x="3617912" y="3765550"/>
            <a:chExt cx="2100261" cy="2238374"/>
          </a:xfrm>
        </p:grpSpPr>
        <p:sp>
          <p:nvSpPr>
            <p:cNvPr id="242" name="Shape 242"/>
            <p:cNvSpPr txBox="1"/>
            <p:nvPr/>
          </p:nvSpPr>
          <p:spPr>
            <a:xfrm>
              <a:off x="3636962" y="3765550"/>
              <a:ext cx="1931986"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sample</a:t>
              </a:r>
            </a:p>
          </p:txBody>
        </p:sp>
        <p:sp>
          <p:nvSpPr>
            <p:cNvPr id="243" name="Shape 243"/>
            <p:cNvSpPr txBox="1"/>
            <p:nvPr/>
          </p:nvSpPr>
          <p:spPr>
            <a:xfrm>
              <a:off x="3617912" y="5365750"/>
              <a:ext cx="2100261"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statistic</a:t>
              </a:r>
            </a:p>
          </p:txBody>
        </p:sp>
        <p:grpSp>
          <p:nvGrpSpPr>
            <p:cNvPr id="244" name="Shape 244"/>
            <p:cNvGrpSpPr/>
            <p:nvPr/>
          </p:nvGrpSpPr>
          <p:grpSpPr>
            <a:xfrm>
              <a:off x="4349749" y="4425949"/>
              <a:ext cx="520700" cy="863599"/>
              <a:chOff x="4349749" y="4425949"/>
              <a:chExt cx="520700" cy="863599"/>
            </a:xfrm>
          </p:grpSpPr>
          <p:sp>
            <p:nvSpPr>
              <p:cNvPr id="245" name="Shape 245"/>
              <p:cNvSpPr/>
              <p:nvPr/>
            </p:nvSpPr>
            <p:spPr>
              <a:xfrm rot="-5400000">
                <a:off x="4354512" y="4421187"/>
                <a:ext cx="511174" cy="520700"/>
              </a:xfrm>
              <a:prstGeom prst="rightArrow">
                <a:avLst>
                  <a:gd fmla="val 10799" name="adj1"/>
                  <a:gd fmla="val 50000" name="adj2"/>
                </a:avLst>
              </a:prstGeom>
              <a:solidFill>
                <a:schemeClr val="hlink"/>
              </a:solidFill>
              <a:ln cap="rnd" cmpd="sng" w="12700">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46" name="Shape 246"/>
              <p:cNvSpPr/>
              <p:nvPr/>
            </p:nvSpPr>
            <p:spPr>
              <a:xfrm flipH="1" rot="-5400000">
                <a:off x="4354512" y="4773612"/>
                <a:ext cx="511174" cy="520700"/>
              </a:xfrm>
              <a:prstGeom prst="rightArrow">
                <a:avLst>
                  <a:gd fmla="val 10799" name="adj1"/>
                  <a:gd fmla="val 50000" name="adj2"/>
                </a:avLst>
              </a:prstGeom>
              <a:solidFill>
                <a:schemeClr val="hlink"/>
              </a:solidFill>
              <a:ln cap="rnd" cmpd="sng" w="12700">
                <a:solidFill>
                  <a:schemeClr val="hlink"/>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grpSp>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0" name="Shape 250"/>
        <p:cNvGrpSpPr/>
        <p:nvPr/>
      </p:nvGrpSpPr>
      <p:grpSpPr>
        <a:xfrm>
          <a:off x="0" y="0"/>
          <a:ext cx="0" cy="0"/>
          <a:chOff x="0" y="0"/>
          <a:chExt cx="0" cy="0"/>
        </a:xfrm>
      </p:grpSpPr>
      <p:sp>
        <p:nvSpPr>
          <p:cNvPr id="251" name="Shape 251"/>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52" name="Shape 252"/>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3" name="Shape 253"/>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254" name="Shape 254"/>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5" name="Shape 255"/>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56" name="Shape 256"/>
          <p:cNvSpPr txBox="1"/>
          <p:nvPr/>
        </p:nvSpPr>
        <p:spPr>
          <a:xfrm>
            <a:off x="990600" y="177800"/>
            <a:ext cx="7162799" cy="8381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Quantitative Data</a:t>
            </a:r>
          </a:p>
        </p:txBody>
      </p:sp>
      <p:sp>
        <p:nvSpPr>
          <p:cNvPr id="257" name="Shape 257"/>
          <p:cNvSpPr txBox="1"/>
          <p:nvPr/>
        </p:nvSpPr>
        <p:spPr>
          <a:xfrm>
            <a:off x="533400" y="2057400"/>
            <a:ext cx="7972424" cy="4029074"/>
          </a:xfrm>
          <a:prstGeom prst="rect">
            <a:avLst/>
          </a:prstGeom>
          <a:noFill/>
          <a:ln>
            <a:noFill/>
          </a:ln>
        </p:spPr>
        <p:txBody>
          <a:bodyPr anchorCtr="0" anchor="t" bIns="44450" lIns="90475" rIns="90475" tIns="44450">
            <a:noAutofit/>
          </a:bodyPr>
          <a:lstStyle/>
          <a:p>
            <a:pPr indent="-746125" lvl="0" marL="746125" marR="0" rtl="0" algn="l">
              <a:lnSpc>
                <a:spcPct val="95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Quantitative (or numerical) data</a:t>
            </a:r>
            <a:r>
              <a:rPr b="1" i="0" lang="en-US" sz="4000" u="none" cap="none" strike="noStrike">
                <a:solidFill>
                  <a:schemeClr val="hlink"/>
                </a:solidFill>
                <a:latin typeface="Arial"/>
                <a:ea typeface="Arial"/>
                <a:cs typeface="Arial"/>
                <a:sym typeface="Arial"/>
              </a:rPr>
              <a:t> </a:t>
            </a:r>
          </a:p>
          <a:p>
            <a:pPr indent="-746125" lvl="0" marL="746125" marR="0" rtl="0" algn="l">
              <a:lnSpc>
                <a:spcPct val="95000"/>
              </a:lnSpc>
              <a:spcBef>
                <a:spcPts val="23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consists of </a:t>
            </a:r>
            <a:r>
              <a:rPr b="1" i="1" lang="en-US" sz="2800" u="none" cap="none" strike="noStrike">
                <a:solidFill>
                  <a:schemeClr val="dk1"/>
                </a:solidFill>
                <a:latin typeface="Arial"/>
                <a:ea typeface="Arial"/>
                <a:cs typeface="Arial"/>
                <a:sym typeface="Arial"/>
              </a:rPr>
              <a:t>numbers</a:t>
            </a:r>
            <a:r>
              <a:rPr b="1" i="0" lang="en-US" sz="2800" u="none" cap="none" strike="noStrike">
                <a:solidFill>
                  <a:schemeClr val="dk1"/>
                </a:solidFill>
                <a:latin typeface="Arial"/>
                <a:ea typeface="Arial"/>
                <a:cs typeface="Arial"/>
                <a:sym typeface="Arial"/>
              </a:rPr>
              <a:t> representing counts or measurements.</a:t>
            </a:r>
          </a:p>
          <a:p>
            <a:pPr indent="-746125" lvl="0" marL="746125" marR="0" rtl="0" algn="l">
              <a:lnSpc>
                <a:spcPct val="95000"/>
              </a:lnSpc>
              <a:spcBef>
                <a:spcPts val="196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746125" lvl="0" marL="746125" marR="0" rtl="0" algn="l">
              <a:lnSpc>
                <a:spcPct val="95000"/>
              </a:lnSpc>
              <a:spcBef>
                <a:spcPts val="19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The weights of supermodels</a:t>
            </a:r>
          </a:p>
          <a:p>
            <a:pPr indent="-746125" lvl="0" marL="746125" marR="0" rtl="0" algn="l">
              <a:lnSpc>
                <a:spcPct val="95000"/>
              </a:lnSpc>
              <a:spcBef>
                <a:spcPts val="196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The ages of respondents</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1" name="Shape 261"/>
        <p:cNvGrpSpPr/>
        <p:nvPr/>
      </p:nvGrpSpPr>
      <p:grpSpPr>
        <a:xfrm>
          <a:off x="0" y="0"/>
          <a:ext cx="0" cy="0"/>
          <a:chOff x="0" y="0"/>
          <a:chExt cx="0" cy="0"/>
        </a:xfrm>
      </p:grpSpPr>
      <p:sp>
        <p:nvSpPr>
          <p:cNvPr id="262" name="Shape 26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63" name="Shape 263"/>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4" name="Shape 264"/>
          <p:cNvSpPr txBox="1"/>
          <p:nvPr>
            <p:ph idx="1" type="body"/>
          </p:nvPr>
        </p:nvSpPr>
        <p:spPr>
          <a:xfrm>
            <a:off x="190500" y="1543050"/>
            <a:ext cx="8839199"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hlink"/>
              </a:buClr>
              <a:buSzPct val="25000"/>
              <a:buFont typeface="Arial"/>
              <a:buNone/>
            </a:pPr>
            <a:r>
              <a:rPr b="0" i="0" lang="en-US" sz="4800" u="none" cap="none" strike="noStrike">
                <a:solidFill>
                  <a:schemeClr val="hlink"/>
                </a:solidFill>
                <a:latin typeface="Arial"/>
                <a:ea typeface="Arial"/>
                <a:cs typeface="Arial"/>
                <a:sym typeface="Arial"/>
              </a:rPr>
              <a:t> </a:t>
            </a:r>
          </a:p>
        </p:txBody>
      </p:sp>
      <p:sp>
        <p:nvSpPr>
          <p:cNvPr id="265" name="Shape 265"/>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6" name="Shape 266"/>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67" name="Shape 267"/>
          <p:cNvSpPr txBox="1"/>
          <p:nvPr/>
        </p:nvSpPr>
        <p:spPr>
          <a:xfrm>
            <a:off x="989012" y="157161"/>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Categorical Data</a:t>
            </a:r>
          </a:p>
        </p:txBody>
      </p:sp>
      <p:sp>
        <p:nvSpPr>
          <p:cNvPr id="268" name="Shape 268"/>
          <p:cNvSpPr txBox="1"/>
          <p:nvPr/>
        </p:nvSpPr>
        <p:spPr>
          <a:xfrm>
            <a:off x="409575" y="1600200"/>
            <a:ext cx="8734424" cy="4767262"/>
          </a:xfrm>
          <a:prstGeom prst="rect">
            <a:avLst/>
          </a:prstGeom>
          <a:noFill/>
          <a:ln>
            <a:noFill/>
          </a:ln>
        </p:spPr>
        <p:txBody>
          <a:bodyPr anchorCtr="0" anchor="t" bIns="44450" lIns="90475" rIns="90475" tIns="44450">
            <a:noAutofit/>
          </a:bodyPr>
          <a:lstStyle/>
          <a:p>
            <a:pPr indent="0" lvl="0" marL="457200" marR="0" rtl="0" algn="l">
              <a:lnSpc>
                <a:spcPct val="95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Categorical (or qualitative or 			attribute) data</a:t>
            </a:r>
          </a:p>
          <a:p>
            <a:pPr indent="0" lvl="0" marL="457200" marR="0" rtl="0" algn="l">
              <a:lnSpc>
                <a:spcPct val="95000"/>
              </a:lnSpc>
              <a:spcBef>
                <a:spcPts val="126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consists of names or labels (representing </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categories)</a:t>
            </a:r>
          </a:p>
          <a:p>
            <a:pPr indent="0" lvl="0" marL="457200" marR="0" rtl="0" algn="l">
              <a:lnSpc>
                <a:spcPct val="95000"/>
              </a:lnSpc>
              <a:spcBef>
                <a:spcPts val="98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0" lvl="0" marL="457200" marR="0" rtl="0" algn="l">
              <a:lnSpc>
                <a:spcPct val="95000"/>
              </a:lnSpc>
              <a:spcBef>
                <a:spcPts val="9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Example:  The genders (male/female) of professional athletes</a:t>
            </a:r>
          </a:p>
          <a:p>
            <a:pPr indent="0" lvl="0" marL="457200" marR="0" rtl="0" algn="l">
              <a:lnSpc>
                <a:spcPct val="95000"/>
              </a:lnSpc>
              <a:spcBef>
                <a:spcPts val="980"/>
              </a:spcBef>
              <a:spcAft>
                <a:spcPts val="980"/>
              </a:spcAft>
              <a:buClr>
                <a:schemeClr val="dk1"/>
              </a:buClr>
              <a:buSzPct val="25000"/>
              <a:buFont typeface="Arial"/>
              <a:buNone/>
            </a:pPr>
            <a:r>
              <a:rPr b="1" i="0" lang="en-US" sz="2800" u="none" cap="none" strike="noStrike">
                <a:solidFill>
                  <a:schemeClr val="dk1"/>
                </a:solidFill>
                <a:latin typeface="Arial"/>
                <a:ea typeface="Arial"/>
                <a:cs typeface="Arial"/>
                <a:sym typeface="Arial"/>
              </a:rPr>
              <a:t>Example:  Shirt numbers on professional athletes uniforms - substitutes for names.</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2" name="Shape 272"/>
        <p:cNvGrpSpPr/>
        <p:nvPr/>
      </p:nvGrpSpPr>
      <p:grpSpPr>
        <a:xfrm>
          <a:off x="0" y="0"/>
          <a:ext cx="0" cy="0"/>
          <a:chOff x="0" y="0"/>
          <a:chExt cx="0" cy="0"/>
        </a:xfrm>
      </p:grpSpPr>
      <p:sp>
        <p:nvSpPr>
          <p:cNvPr id="273" name="Shape 27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74" name="Shape 274"/>
          <p:cNvSpPr txBox="1"/>
          <p:nvPr/>
        </p:nvSpPr>
        <p:spPr>
          <a:xfrm>
            <a:off x="520700" y="88900"/>
            <a:ext cx="80771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Working with Quantitative Data</a:t>
            </a:r>
          </a:p>
        </p:txBody>
      </p:sp>
      <p:sp>
        <p:nvSpPr>
          <p:cNvPr id="275" name="Shape 275"/>
          <p:cNvSpPr txBox="1"/>
          <p:nvPr/>
        </p:nvSpPr>
        <p:spPr>
          <a:xfrm>
            <a:off x="609600" y="2209800"/>
            <a:ext cx="8305799" cy="22891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Quantitative data can further be described by distinguishing between </a:t>
            </a:r>
            <a:r>
              <a:rPr b="1" i="0" lang="en-US" sz="4000" u="none" cap="none" strike="noStrike">
                <a:solidFill>
                  <a:schemeClr val="hlink"/>
                </a:solidFill>
                <a:latin typeface="Arial"/>
                <a:ea typeface="Arial"/>
                <a:cs typeface="Arial"/>
                <a:sym typeface="Arial"/>
              </a:rPr>
              <a:t>discrete</a:t>
            </a:r>
            <a:r>
              <a:rPr b="1" i="0" lang="en-US" sz="4000" u="none" cap="none" strike="noStrike">
                <a:solidFill>
                  <a:schemeClr val="dk1"/>
                </a:solidFill>
                <a:latin typeface="Arial"/>
                <a:ea typeface="Arial"/>
                <a:cs typeface="Arial"/>
                <a:sym typeface="Arial"/>
              </a:rPr>
              <a:t> and </a:t>
            </a:r>
            <a:r>
              <a:rPr b="1" i="0" lang="en-US" sz="4000" u="none" cap="none" strike="noStrike">
                <a:solidFill>
                  <a:schemeClr val="hlink"/>
                </a:solidFill>
                <a:latin typeface="Arial"/>
                <a:ea typeface="Arial"/>
                <a:cs typeface="Arial"/>
                <a:sym typeface="Arial"/>
              </a:rPr>
              <a:t>continuous</a:t>
            </a:r>
            <a:r>
              <a:rPr b="1" i="0" lang="en-US" sz="4000" u="none" cap="none" strike="noStrike">
                <a:solidFill>
                  <a:schemeClr val="dk1"/>
                </a:solidFill>
                <a:latin typeface="Arial"/>
                <a:ea typeface="Arial"/>
                <a:cs typeface="Arial"/>
                <a:sym typeface="Arial"/>
              </a:rPr>
              <a:t> types.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9" name="Shape 279"/>
        <p:cNvGrpSpPr/>
        <p:nvPr/>
      </p:nvGrpSpPr>
      <p:grpSpPr>
        <a:xfrm>
          <a:off x="0" y="0"/>
          <a:ext cx="0" cy="0"/>
          <a:chOff x="0" y="0"/>
          <a:chExt cx="0" cy="0"/>
        </a:xfrm>
      </p:grpSpPr>
      <p:sp>
        <p:nvSpPr>
          <p:cNvPr id="280" name="Shape 28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81" name="Shape 281"/>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2" name="Shape 282"/>
          <p:cNvSpPr txBox="1"/>
          <p:nvPr>
            <p:ph idx="1" type="body"/>
          </p:nvPr>
        </p:nvSpPr>
        <p:spPr>
          <a:xfrm>
            <a:off x="381000" y="1295400"/>
            <a:ext cx="8381999" cy="41148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Discrete</a:t>
            </a:r>
            <a:r>
              <a:rPr b="1" i="0" lang="en-US" sz="3600" u="none" cap="none" strike="noStrike">
                <a:solidFill>
                  <a:schemeClr val="fo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data</a:t>
            </a:r>
          </a:p>
          <a:p>
            <a:pPr indent="-285750" lvl="0" marL="285750" marR="0" rtl="0" algn="l">
              <a:lnSpc>
                <a:spcPct val="100000"/>
              </a:lnSpc>
              <a:spcBef>
                <a:spcPts val="84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result when the number of possible values is either a finite number or a ‘countable’ number  </a:t>
            </a:r>
          </a:p>
          <a:p>
            <a:pPr indent="-285750" lvl="0" marL="28575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(i.e. the number of possible values is</a:t>
            </a:r>
          </a:p>
          <a:p>
            <a:pPr indent="-285750" lvl="0" marL="285750" marR="0" rtl="0" algn="l">
              <a:lnSpc>
                <a:spcPct val="100000"/>
              </a:lnSpc>
              <a:spcBef>
                <a:spcPts val="84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0, 1, 2, 3, . . .</a:t>
            </a:r>
            <a:r>
              <a:rPr b="1" i="0" lang="en-US" sz="2800" u="none" cap="none" strike="noStrike">
                <a:solidFill>
                  <a:schemeClr val="dk1"/>
                </a:solidFill>
                <a:latin typeface="Arial"/>
                <a:ea typeface="Arial"/>
                <a:cs typeface="Arial"/>
                <a:sym typeface="Arial"/>
              </a:rPr>
              <a:t>)</a:t>
            </a:r>
          </a:p>
          <a:p>
            <a:pPr indent="-285750" lvl="0" marL="285750" marR="0" rtl="0" algn="l">
              <a:lnSpc>
                <a:spcPct val="100000"/>
              </a:lnSpc>
              <a:spcBef>
                <a:spcPts val="840"/>
              </a:spcBef>
              <a:spcAft>
                <a:spcPts val="0"/>
              </a:spcAft>
              <a:buClr>
                <a:schemeClr val="dk1"/>
              </a:buClr>
              <a:buFont typeface="Arial"/>
              <a:buNone/>
            </a:pPr>
            <a:r>
              <a:t/>
            </a:r>
            <a:endParaRPr b="1" i="0" sz="2800" u="none" cap="none" strike="noStrike">
              <a:solidFill>
                <a:schemeClr val="hlink"/>
              </a:solidFill>
              <a:latin typeface="Arial"/>
              <a:ea typeface="Arial"/>
              <a:cs typeface="Arial"/>
              <a:sym typeface="Arial"/>
            </a:endParaRPr>
          </a:p>
          <a:p>
            <a:pPr indent="-285750" lvl="0" marL="285750" marR="0" rtl="0" algn="l">
              <a:lnSpc>
                <a:spcPct val="100000"/>
              </a:lnSpc>
              <a:spcBef>
                <a:spcPts val="84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Example:  The number of eggs that a hen lays</a:t>
            </a:r>
          </a:p>
        </p:txBody>
      </p:sp>
      <p:sp>
        <p:nvSpPr>
          <p:cNvPr id="283" name="Shape 283"/>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4" name="Shape 284"/>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85" name="Shape 285"/>
          <p:cNvSpPr txBox="1"/>
          <p:nvPr/>
        </p:nvSpPr>
        <p:spPr>
          <a:xfrm>
            <a:off x="990600" y="169861"/>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Discrete Data</a:t>
            </a:r>
          </a:p>
        </p:txBody>
      </p:sp>
      <p:sp>
        <p:nvSpPr>
          <p:cNvPr id="286" name="Shape 286"/>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0" name="Shape 290"/>
        <p:cNvGrpSpPr/>
        <p:nvPr/>
      </p:nvGrpSpPr>
      <p:grpSpPr>
        <a:xfrm>
          <a:off x="0" y="0"/>
          <a:ext cx="0" cy="0"/>
          <a:chOff x="0" y="0"/>
          <a:chExt cx="0" cy="0"/>
        </a:xfrm>
      </p:grpSpPr>
      <p:sp>
        <p:nvSpPr>
          <p:cNvPr id="291" name="Shape 291"/>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292" name="Shape 292"/>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3" name="Shape 293"/>
          <p:cNvSpPr txBox="1"/>
          <p:nvPr>
            <p:ph idx="1" type="body"/>
          </p:nvPr>
        </p:nvSpPr>
        <p:spPr>
          <a:xfrm>
            <a:off x="381000" y="1371600"/>
            <a:ext cx="8229600" cy="41148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Continuous (numerical) data</a:t>
            </a:r>
          </a:p>
          <a:p>
            <a:pPr indent="-285750" lvl="0" marL="285750" marR="0" rtl="0" algn="l">
              <a:lnSpc>
                <a:spcPct val="100000"/>
              </a:lnSpc>
              <a:spcBef>
                <a:spcPts val="84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result from infinitely many possible values that correspond to some continuous scale that covers a range of values without gaps, interruptions, or jumps</a:t>
            </a:r>
          </a:p>
        </p:txBody>
      </p:sp>
      <p:sp>
        <p:nvSpPr>
          <p:cNvPr id="294" name="Shape 294"/>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5" name="Shape 295"/>
          <p:cNvSpPr/>
          <p:nvPr/>
        </p:nvSpPr>
        <p:spPr>
          <a:xfrm>
            <a:off x="3260725" y="4189412"/>
            <a:ext cx="2779711" cy="6413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6" name="Shape 296"/>
          <p:cNvSpPr txBox="1"/>
          <p:nvPr/>
        </p:nvSpPr>
        <p:spPr>
          <a:xfrm>
            <a:off x="990600" y="157161"/>
            <a:ext cx="7162799" cy="8572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Continuous Data</a:t>
            </a:r>
          </a:p>
        </p:txBody>
      </p:sp>
      <p:sp>
        <p:nvSpPr>
          <p:cNvPr id="297" name="Shape 297"/>
          <p:cNvSpPr/>
          <p:nvPr/>
        </p:nvSpPr>
        <p:spPr>
          <a:xfrm>
            <a:off x="2803525" y="431800"/>
            <a:ext cx="3671886" cy="750887"/>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298" name="Shape 298"/>
          <p:cNvSpPr txBox="1"/>
          <p:nvPr/>
        </p:nvSpPr>
        <p:spPr>
          <a:xfrm>
            <a:off x="990600" y="4267200"/>
            <a:ext cx="7924799" cy="8604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Example:  The amount of milk that a cow produces; e.g. 2.343115 gallons per day</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2" name="Shape 302"/>
        <p:cNvGrpSpPr/>
        <p:nvPr/>
      </p:nvGrpSpPr>
      <p:grpSpPr>
        <a:xfrm>
          <a:off x="0" y="0"/>
          <a:ext cx="0" cy="0"/>
          <a:chOff x="0" y="0"/>
          <a:chExt cx="0" cy="0"/>
        </a:xfrm>
      </p:grpSpPr>
      <p:sp>
        <p:nvSpPr>
          <p:cNvPr id="303" name="Shape 30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04" name="Shape 304"/>
          <p:cNvSpPr txBox="1"/>
          <p:nvPr/>
        </p:nvSpPr>
        <p:spPr>
          <a:xfrm>
            <a:off x="685800" y="252412"/>
            <a:ext cx="7810499" cy="6857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Levels of Measurement</a:t>
            </a:r>
          </a:p>
        </p:txBody>
      </p:sp>
      <p:sp>
        <p:nvSpPr>
          <p:cNvPr id="305" name="Shape 305"/>
          <p:cNvSpPr txBox="1"/>
          <p:nvPr/>
        </p:nvSpPr>
        <p:spPr>
          <a:xfrm>
            <a:off x="533400" y="2362200"/>
            <a:ext cx="8381999" cy="20669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Another way to classify data is to use levels of measurement.  Four of these levels are discussed in the following slides.</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9" name="Shape 309"/>
        <p:cNvGrpSpPr/>
        <p:nvPr/>
      </p:nvGrpSpPr>
      <p:grpSpPr>
        <a:xfrm>
          <a:off x="0" y="0"/>
          <a:ext cx="0" cy="0"/>
          <a:chOff x="0" y="0"/>
          <a:chExt cx="0" cy="0"/>
        </a:xfrm>
      </p:grpSpPr>
      <p:sp>
        <p:nvSpPr>
          <p:cNvPr id="310" name="Shape 31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11" name="Shape 311"/>
          <p:cNvSpPr txBox="1"/>
          <p:nvPr>
            <p:ph idx="1" type="body"/>
          </p:nvPr>
        </p:nvSpPr>
        <p:spPr>
          <a:xfrm>
            <a:off x="304800" y="1447800"/>
            <a:ext cx="8686800" cy="44577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0" i="0" lang="en-US" sz="4000" u="none" cap="none" strike="noStrike">
                <a:solidFill>
                  <a:schemeClr va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Nominal level of measurement</a:t>
            </a:r>
            <a:r>
              <a:rPr b="1" i="0" lang="en-US" sz="3900" u="none" cap="none" strike="noStrike">
                <a:solidFill>
                  <a:schemeClr val="dk1"/>
                </a:solidFill>
                <a:latin typeface="Arial"/>
                <a:ea typeface="Arial"/>
                <a:cs typeface="Arial"/>
                <a:sym typeface="Arial"/>
              </a:rPr>
              <a:t>  </a:t>
            </a:r>
          </a:p>
          <a:p>
            <a:pPr indent="-285750" lvl="0" marL="285750" marR="0" rtl="0" algn="l">
              <a:lnSpc>
                <a:spcPct val="125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characterized by data that consist of names, labels, or categories only, and the data </a:t>
            </a:r>
            <a:r>
              <a:rPr b="1" i="0" lang="en-US" sz="2800" u="sng" cap="none" strike="noStrike">
                <a:solidFill>
                  <a:schemeClr val="dk1"/>
                </a:solidFill>
                <a:latin typeface="Arial"/>
                <a:ea typeface="Arial"/>
                <a:cs typeface="Arial"/>
                <a:sym typeface="Arial"/>
              </a:rPr>
              <a:t>cannot</a:t>
            </a:r>
            <a:r>
              <a:rPr b="1" i="0" lang="en-US" sz="2800" u="none" cap="none" strike="noStrike">
                <a:solidFill>
                  <a:schemeClr val="dk1"/>
                </a:solidFill>
                <a:latin typeface="Arial"/>
                <a:ea typeface="Arial"/>
                <a:cs typeface="Arial"/>
                <a:sym typeface="Arial"/>
              </a:rPr>
              <a:t> be arranged in an ordering scheme (such as low to high)</a:t>
            </a:r>
          </a:p>
          <a:p>
            <a:pPr indent="-285750" lvl="0" marL="285750" marR="0" rtl="0" algn="l">
              <a:lnSpc>
                <a:spcPct val="125000"/>
              </a:lnSpc>
              <a:spcBef>
                <a:spcPts val="1708"/>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Survey responses </a:t>
            </a:r>
            <a:r>
              <a:rPr b="1" i="0" lang="en-US" sz="2800" u="none" cap="none" strike="noStrike">
                <a:solidFill>
                  <a:schemeClr val="hlink"/>
                </a:solidFill>
                <a:latin typeface="Arial"/>
                <a:ea typeface="Arial"/>
                <a:cs typeface="Arial"/>
                <a:sym typeface="Arial"/>
              </a:rPr>
              <a:t>yes</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no</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undecided</a:t>
            </a:r>
          </a:p>
        </p:txBody>
      </p:sp>
      <p:sp>
        <p:nvSpPr>
          <p:cNvPr id="312" name="Shape 312"/>
          <p:cNvSpPr/>
          <p:nvPr/>
        </p:nvSpPr>
        <p:spPr>
          <a:xfrm>
            <a:off x="419100" y="1543050"/>
            <a:ext cx="8381999" cy="3651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3" name="Shape 313"/>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14" name="Shape 314"/>
          <p:cNvSpPr txBox="1"/>
          <p:nvPr/>
        </p:nvSpPr>
        <p:spPr>
          <a:xfrm>
            <a:off x="2743200" y="276225"/>
            <a:ext cx="3625849"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Nominal Level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sp>
        <p:nvSpPr>
          <p:cNvPr id="49" name="Shape 49"/>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0" name="Shape 50"/>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1" name="Shape 51"/>
          <p:cNvSpPr txBox="1"/>
          <p:nvPr/>
        </p:nvSpPr>
        <p:spPr>
          <a:xfrm>
            <a:off x="1219200" y="276225"/>
            <a:ext cx="666908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52" name="Shape 52"/>
          <p:cNvSpPr txBox="1"/>
          <p:nvPr/>
        </p:nvSpPr>
        <p:spPr>
          <a:xfrm>
            <a:off x="533400" y="1524000"/>
            <a:ext cx="8229600" cy="359727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Polls, studies, surveys and other data collecting tools collect data from a small part of a larger group so that we can learn something about the larger group. This is a common and important goal of statistics: Learn about a large group by examining data from some of its members.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8" name="Shape 318"/>
        <p:cNvGrpSpPr/>
        <p:nvPr/>
      </p:nvGrpSpPr>
      <p:grpSpPr>
        <a:xfrm>
          <a:off x="0" y="0"/>
          <a:ext cx="0" cy="0"/>
          <a:chOff x="0" y="0"/>
          <a:chExt cx="0" cy="0"/>
        </a:xfrm>
      </p:grpSpPr>
      <p:sp>
        <p:nvSpPr>
          <p:cNvPr id="319" name="Shape 319"/>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20" name="Shape 320"/>
          <p:cNvSpPr txBox="1"/>
          <p:nvPr>
            <p:ph idx="1" type="body"/>
          </p:nvPr>
        </p:nvSpPr>
        <p:spPr>
          <a:xfrm>
            <a:off x="495300" y="1524000"/>
            <a:ext cx="8420099" cy="43815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0" i="0" lang="en-US" sz="4000" u="none" cap="none" strike="noStrike">
                <a:solidFill>
                  <a:schemeClr va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Ordinal level of measurement</a:t>
            </a:r>
            <a:r>
              <a:rPr b="1" i="0" lang="en-US" sz="3900" u="none" cap="none" strike="noStrike">
                <a:solidFill>
                  <a:schemeClr val="dk1"/>
                </a:solidFill>
                <a:latin typeface="Arial"/>
                <a:ea typeface="Arial"/>
                <a:cs typeface="Arial"/>
                <a:sym typeface="Arial"/>
              </a:rPr>
              <a:t> </a:t>
            </a:r>
          </a:p>
          <a:p>
            <a:pPr indent="-285750" lvl="0" marL="285750" marR="0" rtl="0" algn="l">
              <a:lnSpc>
                <a:spcPct val="125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involves data that can be arranged in some order, but differences between data values either cannot be determined or are meaningless</a:t>
            </a:r>
          </a:p>
          <a:p>
            <a:pPr indent="-285750" lvl="0" marL="285750" marR="0" rtl="0" algn="l">
              <a:lnSpc>
                <a:spcPct val="125000"/>
              </a:lnSpc>
              <a:spcBef>
                <a:spcPts val="2716"/>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Course grades A, B, C, D, or F</a:t>
            </a:r>
          </a:p>
        </p:txBody>
      </p:sp>
      <p:sp>
        <p:nvSpPr>
          <p:cNvPr id="321" name="Shape 321"/>
          <p:cNvSpPr/>
          <p:nvPr/>
        </p:nvSpPr>
        <p:spPr>
          <a:xfrm>
            <a:off x="438150" y="1543050"/>
            <a:ext cx="8381999" cy="3651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2" name="Shape 322"/>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23" name="Shape 323"/>
          <p:cNvSpPr txBox="1"/>
          <p:nvPr/>
        </p:nvSpPr>
        <p:spPr>
          <a:xfrm>
            <a:off x="2760661" y="276225"/>
            <a:ext cx="339883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Ordinal Level</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27" name="Shape 327"/>
        <p:cNvGrpSpPr/>
        <p:nvPr/>
      </p:nvGrpSpPr>
      <p:grpSpPr>
        <a:xfrm>
          <a:off x="0" y="0"/>
          <a:ext cx="0" cy="0"/>
          <a:chOff x="0" y="0"/>
          <a:chExt cx="0" cy="0"/>
        </a:xfrm>
      </p:grpSpPr>
      <p:sp>
        <p:nvSpPr>
          <p:cNvPr id="328" name="Shape 32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29" name="Shape 329"/>
          <p:cNvSpPr txBox="1"/>
          <p:nvPr>
            <p:ph idx="1" type="body"/>
          </p:nvPr>
        </p:nvSpPr>
        <p:spPr>
          <a:xfrm>
            <a:off x="533400" y="1219200"/>
            <a:ext cx="8324850" cy="4305299"/>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13548"/>
              <a:buFont typeface="Arial"/>
              <a:buChar char="❖"/>
            </a:pPr>
            <a:r>
              <a:rPr b="0" i="0" lang="en-US" sz="3100" u="none" cap="none" strike="noStrike">
                <a:solidFill>
                  <a:schemeClr val="hlink"/>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Interval level of measurement</a:t>
            </a:r>
            <a:r>
              <a:rPr b="1" i="0" lang="en-US" sz="3100" u="none" cap="none" strike="noStrike">
                <a:solidFill>
                  <a:schemeClr val="dk1"/>
                </a:solidFill>
                <a:latin typeface="Arial"/>
                <a:ea typeface="Arial"/>
                <a:cs typeface="Arial"/>
                <a:sym typeface="Arial"/>
              </a:rPr>
              <a:t> </a:t>
            </a:r>
          </a:p>
          <a:p>
            <a:pPr indent="-285750" lvl="0" marL="285750" marR="0" rtl="0" algn="l">
              <a:lnSpc>
                <a:spcPct val="125000"/>
              </a:lnSpc>
              <a:spcBef>
                <a:spcPts val="84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like the ordinal level, with the additional property that the difference between any two data values is meaningful, however, there is no </a:t>
            </a:r>
            <a:r>
              <a:rPr b="1" i="0" lang="en-US" sz="2800" u="none" cap="none" strike="noStrike">
                <a:solidFill>
                  <a:schemeClr val="hlink"/>
                </a:solidFill>
                <a:latin typeface="Arial"/>
                <a:ea typeface="Arial"/>
                <a:cs typeface="Arial"/>
                <a:sym typeface="Arial"/>
              </a:rPr>
              <a:t>natural</a:t>
            </a:r>
            <a:r>
              <a:rPr b="1" i="0" lang="en-US" sz="2800" u="none" cap="none" strike="noStrike">
                <a:solidFill>
                  <a:schemeClr val="dk1"/>
                </a:solidFill>
                <a:latin typeface="Arial"/>
                <a:ea typeface="Arial"/>
                <a:cs typeface="Arial"/>
                <a:sym typeface="Arial"/>
              </a:rPr>
              <a:t> zero starting point (where </a:t>
            </a:r>
            <a:r>
              <a:rPr b="1" i="0" lang="en-US" sz="2800" u="none" cap="none" strike="noStrike">
                <a:solidFill>
                  <a:schemeClr val="hlink"/>
                </a:solidFill>
                <a:latin typeface="Arial"/>
                <a:ea typeface="Arial"/>
                <a:cs typeface="Arial"/>
                <a:sym typeface="Arial"/>
              </a:rPr>
              <a:t>none</a:t>
            </a:r>
            <a:r>
              <a:rPr b="1" i="0" lang="en-US" sz="2800" u="none" cap="none" strike="noStrike">
                <a:solidFill>
                  <a:schemeClr val="dk1"/>
                </a:solidFill>
                <a:latin typeface="Arial"/>
                <a:ea typeface="Arial"/>
                <a:cs typeface="Arial"/>
                <a:sym typeface="Arial"/>
              </a:rPr>
              <a:t> of the quantity is present)</a:t>
            </a:r>
          </a:p>
          <a:p>
            <a:pPr indent="-285750" lvl="0" marL="285750" marR="0" rtl="0" algn="l">
              <a:lnSpc>
                <a:spcPct val="125000"/>
              </a:lnSpc>
              <a:spcBef>
                <a:spcPts val="1708"/>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Years 1000, 2000, 1776, and 1492</a:t>
            </a:r>
          </a:p>
        </p:txBody>
      </p:sp>
      <p:sp>
        <p:nvSpPr>
          <p:cNvPr id="330" name="Shape 330"/>
          <p:cNvSpPr/>
          <p:nvPr/>
        </p:nvSpPr>
        <p:spPr>
          <a:xfrm>
            <a:off x="438150" y="1562100"/>
            <a:ext cx="8381999" cy="365125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1" name="Shape 331"/>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32" name="Shape 332"/>
          <p:cNvSpPr txBox="1"/>
          <p:nvPr/>
        </p:nvSpPr>
        <p:spPr>
          <a:xfrm>
            <a:off x="2819400" y="276225"/>
            <a:ext cx="342741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Interval Level</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6" name="Shape 336"/>
        <p:cNvGrpSpPr/>
        <p:nvPr/>
      </p:nvGrpSpPr>
      <p:grpSpPr>
        <a:xfrm>
          <a:off x="0" y="0"/>
          <a:ext cx="0" cy="0"/>
          <a:chOff x="0" y="0"/>
          <a:chExt cx="0" cy="0"/>
        </a:xfrm>
      </p:grpSpPr>
      <p:sp>
        <p:nvSpPr>
          <p:cNvPr id="337" name="Shape 33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38" name="Shape 338"/>
          <p:cNvSpPr txBox="1"/>
          <p:nvPr>
            <p:ph idx="1" type="body"/>
          </p:nvPr>
        </p:nvSpPr>
        <p:spPr>
          <a:xfrm>
            <a:off x="647700" y="1143000"/>
            <a:ext cx="8343900" cy="55626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10000"/>
              <a:buFont typeface="Arial"/>
              <a:buChar char="❖"/>
            </a:pPr>
            <a:r>
              <a:rPr b="0" i="0" lang="en-US" sz="3200" u="none" cap="none" strike="noStrike">
                <a:solidFill>
                  <a:schemeClr val="hlink"/>
                </a:solidFill>
                <a:latin typeface="Arial"/>
                <a:ea typeface="Arial"/>
                <a:cs typeface="Arial"/>
                <a:sym typeface="Arial"/>
              </a:rPr>
              <a:t> </a:t>
            </a:r>
            <a:r>
              <a:rPr b="1" i="0" lang="en-US" sz="3200" u="none" cap="none" strike="noStrike">
                <a:solidFill>
                  <a:schemeClr val="hlink"/>
                </a:solidFill>
                <a:latin typeface="Arial"/>
                <a:ea typeface="Arial"/>
                <a:cs typeface="Arial"/>
                <a:sym typeface="Arial"/>
              </a:rPr>
              <a:t>Ratio level of measurement</a:t>
            </a:r>
          </a:p>
          <a:p>
            <a:pPr indent="-285750" lvl="0" marL="285750" marR="0" rtl="0" algn="l">
              <a:lnSpc>
                <a:spcPct val="125000"/>
              </a:lnSpc>
              <a:spcBef>
                <a:spcPts val="84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 interval level with the additional property that there is also a natural zero starting point (where zero indicates that </a:t>
            </a:r>
            <a:r>
              <a:rPr b="1" i="0" lang="en-US" sz="2800" u="none" cap="none" strike="noStrike">
                <a:solidFill>
                  <a:schemeClr val="hlink"/>
                </a:solidFill>
                <a:latin typeface="Arial"/>
                <a:ea typeface="Arial"/>
                <a:cs typeface="Arial"/>
                <a:sym typeface="Arial"/>
              </a:rPr>
              <a:t>none</a:t>
            </a:r>
            <a:r>
              <a:rPr b="0" i="0" lang="en-US" sz="2800" u="none" cap="none" strike="noStrike">
                <a:solidFill>
                  <a:schemeClr val="hlink"/>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of the quantity is present);  for values at this level, differences and ratios are meaningful</a:t>
            </a:r>
          </a:p>
          <a:p>
            <a:pPr indent="-285750" lvl="0" marL="285750" marR="0" rtl="0" algn="l">
              <a:lnSpc>
                <a:spcPct val="125000"/>
              </a:lnSpc>
              <a:spcBef>
                <a:spcPts val="2548"/>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Example:  Prices of college textbooks ($0 represents no cost, a $100 book costs twice as much as a $50 book)</a:t>
            </a:r>
          </a:p>
        </p:txBody>
      </p:sp>
      <p:sp>
        <p:nvSpPr>
          <p:cNvPr id="339" name="Shape 339"/>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340" name="Shape 340"/>
          <p:cNvSpPr txBox="1"/>
          <p:nvPr/>
        </p:nvSpPr>
        <p:spPr>
          <a:xfrm>
            <a:off x="3128961" y="276225"/>
            <a:ext cx="289083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Ratio Level</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44" name="Shape 344"/>
        <p:cNvGrpSpPr/>
        <p:nvPr/>
      </p:nvGrpSpPr>
      <p:grpSpPr>
        <a:xfrm>
          <a:off x="0" y="0"/>
          <a:ext cx="0" cy="0"/>
          <a:chOff x="0" y="0"/>
          <a:chExt cx="0" cy="0"/>
        </a:xfrm>
      </p:grpSpPr>
      <p:sp>
        <p:nvSpPr>
          <p:cNvPr id="345" name="Shape 34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46" name="Shape 346"/>
          <p:cNvSpPr txBox="1"/>
          <p:nvPr/>
        </p:nvSpPr>
        <p:spPr>
          <a:xfrm>
            <a:off x="382587" y="276225"/>
            <a:ext cx="8566150"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Summary - Levels of Measurement</a:t>
            </a:r>
          </a:p>
        </p:txBody>
      </p:sp>
      <p:sp>
        <p:nvSpPr>
          <p:cNvPr id="347" name="Shape 347"/>
          <p:cNvSpPr txBox="1"/>
          <p:nvPr>
            <p:ph idx="1" type="body"/>
          </p:nvPr>
        </p:nvSpPr>
        <p:spPr>
          <a:xfrm>
            <a:off x="762000" y="1524000"/>
            <a:ext cx="8077199" cy="4114800"/>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Nominal</a:t>
            </a:r>
            <a:r>
              <a:rPr b="1" i="0" lang="en-US" sz="36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categories only</a:t>
            </a:r>
          </a:p>
          <a:p>
            <a:pPr indent="-285750" lvl="0" marL="285750" marR="0" rtl="0" algn="l">
              <a:lnSpc>
                <a:spcPct val="125000"/>
              </a:lnSpc>
              <a:spcBef>
                <a:spcPts val="108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Ordinal</a:t>
            </a:r>
            <a:r>
              <a:rPr b="1" i="0" lang="en-US" sz="36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categories with some order</a:t>
            </a:r>
          </a:p>
          <a:p>
            <a:pPr indent="-285750" lvl="0" marL="285750" marR="0" rtl="0" algn="l">
              <a:lnSpc>
                <a:spcPct val="100000"/>
              </a:lnSpc>
              <a:spcBef>
                <a:spcPts val="108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Interval</a:t>
            </a:r>
            <a:r>
              <a:rPr b="1" i="0" lang="en-US" sz="36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 differences but no natural starting point</a:t>
            </a:r>
          </a:p>
          <a:p>
            <a:pPr indent="-285750" lvl="0" marL="285750" marR="0" rtl="0" algn="l">
              <a:lnSpc>
                <a:spcPct val="100000"/>
              </a:lnSpc>
              <a:spcBef>
                <a:spcPts val="108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Ratio </a:t>
            </a:r>
            <a:r>
              <a:rPr b="1" i="0" lang="en-US" sz="2800" u="none" cap="none" strike="noStrike">
                <a:solidFill>
                  <a:schemeClr val="dk1"/>
                </a:solidFill>
                <a:latin typeface="Arial"/>
                <a:ea typeface="Arial"/>
                <a:cs typeface="Arial"/>
                <a:sym typeface="Arial"/>
              </a:rPr>
              <a:t>- differences </a:t>
            </a:r>
            <a:r>
              <a:rPr b="1" i="0" lang="en-US" sz="2800" u="sng" cap="none" strike="noStrike">
                <a:solidFill>
                  <a:schemeClr val="dk1"/>
                </a:solidFill>
                <a:latin typeface="Arial"/>
                <a:ea typeface="Arial"/>
                <a:cs typeface="Arial"/>
                <a:sym typeface="Arial"/>
              </a:rPr>
              <a:t>and</a:t>
            </a:r>
            <a:r>
              <a:rPr b="1" i="0" lang="en-US" sz="2800" u="none" cap="none" strike="noStrike">
                <a:solidFill>
                  <a:schemeClr val="dk1"/>
                </a:solidFill>
                <a:latin typeface="Arial"/>
                <a:ea typeface="Arial"/>
                <a:cs typeface="Arial"/>
                <a:sym typeface="Arial"/>
              </a:rPr>
              <a:t> a natural starting point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1" name="Shape 351"/>
        <p:cNvGrpSpPr/>
        <p:nvPr/>
      </p:nvGrpSpPr>
      <p:grpSpPr>
        <a:xfrm>
          <a:off x="0" y="0"/>
          <a:ext cx="0" cy="0"/>
          <a:chOff x="0" y="0"/>
          <a:chExt cx="0" cy="0"/>
        </a:xfrm>
      </p:grpSpPr>
      <p:sp>
        <p:nvSpPr>
          <p:cNvPr id="352" name="Shape 35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53" name="Shape 353"/>
          <p:cNvSpPr txBox="1"/>
          <p:nvPr/>
        </p:nvSpPr>
        <p:spPr>
          <a:xfrm>
            <a:off x="3724275" y="265112"/>
            <a:ext cx="1704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354" name="Shape 354"/>
          <p:cNvSpPr txBox="1"/>
          <p:nvPr/>
        </p:nvSpPr>
        <p:spPr>
          <a:xfrm>
            <a:off x="714375" y="2409825"/>
            <a:ext cx="8001000" cy="2324099"/>
          </a:xfrm>
          <a:prstGeom prst="rect">
            <a:avLst/>
          </a:prstGeom>
          <a:noFill/>
          <a:ln>
            <a:noFill/>
          </a:ln>
        </p:spPr>
        <p:txBody>
          <a:bodyPr anchorCtr="0" anchor="t" bIns="44450" lIns="90475" rIns="90475" tIns="44450">
            <a:noAutofit/>
          </a:bodyPr>
          <a:lstStyle/>
          <a:p>
            <a:pPr indent="-285750" lvl="0" marL="285750" marR="0" rtl="0" algn="l">
              <a:lnSpc>
                <a:spcPct val="125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Basic definitions and terms describing data</a:t>
            </a:r>
          </a:p>
          <a:p>
            <a:pPr indent="-285750" lvl="0" marL="285750" marR="0" rtl="0" algn="l">
              <a:lnSpc>
                <a:spcPct val="125000"/>
              </a:lnSpc>
              <a:spcBef>
                <a:spcPts val="84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Parameters versus statistics</a:t>
            </a:r>
          </a:p>
          <a:p>
            <a:pPr indent="-285750" lvl="0" marL="285750" marR="0" rtl="0" algn="l">
              <a:lnSpc>
                <a:spcPct val="100000"/>
              </a:lnSpc>
              <a:spcBef>
                <a:spcPts val="84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Types of data (quantitative and qualitative)</a:t>
            </a:r>
          </a:p>
          <a:p>
            <a:pPr indent="-285750" lvl="0" marL="285750" marR="0" rtl="0" algn="l">
              <a:lnSpc>
                <a:spcPct val="100000"/>
              </a:lnSpc>
              <a:spcBef>
                <a:spcPts val="84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Levels of measurement</a:t>
            </a:r>
          </a:p>
        </p:txBody>
      </p:sp>
      <p:sp>
        <p:nvSpPr>
          <p:cNvPr id="355" name="Shape 355"/>
          <p:cNvSpPr txBox="1"/>
          <p:nvPr/>
        </p:nvSpPr>
        <p:spPr>
          <a:xfrm>
            <a:off x="762000" y="1676400"/>
            <a:ext cx="5835649"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looked at:</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59" name="Shape 359"/>
        <p:cNvGrpSpPr/>
        <p:nvPr/>
      </p:nvGrpSpPr>
      <p:grpSpPr>
        <a:xfrm>
          <a:off x="0" y="0"/>
          <a:ext cx="0" cy="0"/>
          <a:chOff x="0" y="0"/>
          <a:chExt cx="0" cy="0"/>
        </a:xfrm>
      </p:grpSpPr>
      <p:sp>
        <p:nvSpPr>
          <p:cNvPr id="360" name="Shape 36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61" name="Shape 361"/>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362" name="Shape 362"/>
          <p:cNvPicPr preferRelativeResize="0"/>
          <p:nvPr/>
        </p:nvPicPr>
        <p:blipFill rotWithShape="1">
          <a:blip r:embed="rId3">
            <a:alphaModFix/>
          </a:blip>
          <a:srcRect b="7499" l="7009" r="7008" t="10000"/>
          <a:stretch/>
        </p:blipFill>
        <p:spPr>
          <a:xfrm>
            <a:off x="2673350" y="295275"/>
            <a:ext cx="3692524" cy="4965700"/>
          </a:xfrm>
          <a:prstGeom prst="rect">
            <a:avLst/>
          </a:prstGeom>
          <a:noFill/>
          <a:ln>
            <a:noFill/>
          </a:ln>
        </p:spPr>
      </p:pic>
      <p:sp>
        <p:nvSpPr>
          <p:cNvPr id="363" name="Shape 363"/>
          <p:cNvSpPr txBox="1"/>
          <p:nvPr/>
        </p:nvSpPr>
        <p:spPr>
          <a:xfrm>
            <a:off x="1352550" y="10001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1-4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Critical Thinking</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7" name="Shape 367"/>
        <p:cNvGrpSpPr/>
        <p:nvPr/>
      </p:nvGrpSpPr>
      <p:grpSpPr>
        <a:xfrm>
          <a:off x="0" y="0"/>
          <a:ext cx="0" cy="0"/>
          <a:chOff x="0" y="0"/>
          <a:chExt cx="0" cy="0"/>
        </a:xfrm>
      </p:grpSpPr>
      <p:sp>
        <p:nvSpPr>
          <p:cNvPr id="368" name="Shape 36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69" name="Shape 369"/>
          <p:cNvSpPr txBox="1"/>
          <p:nvPr>
            <p:ph type="title"/>
          </p:nvPr>
        </p:nvSpPr>
        <p:spPr>
          <a:xfrm>
            <a:off x="115886" y="273050"/>
            <a:ext cx="8915400" cy="59055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Key Concepts</a:t>
            </a:r>
          </a:p>
        </p:txBody>
      </p:sp>
      <p:sp>
        <p:nvSpPr>
          <p:cNvPr id="370" name="Shape 370"/>
          <p:cNvSpPr txBox="1"/>
          <p:nvPr>
            <p:ph idx="1" type="body"/>
          </p:nvPr>
        </p:nvSpPr>
        <p:spPr>
          <a:xfrm>
            <a:off x="533400" y="1447800"/>
            <a:ext cx="8153399" cy="5029199"/>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Success in the introductory statistics course typically requires more </a:t>
            </a:r>
            <a:r>
              <a:rPr b="1" i="0" lang="en-US" sz="2800" u="none" cap="none" strike="noStrike">
                <a:solidFill>
                  <a:schemeClr val="hlink"/>
                </a:solidFill>
                <a:latin typeface="Arial"/>
                <a:ea typeface="Arial"/>
                <a:cs typeface="Arial"/>
                <a:sym typeface="Arial"/>
              </a:rPr>
              <a:t>common sense</a:t>
            </a:r>
            <a:r>
              <a:rPr b="1" i="0" lang="en-US" sz="2800" u="none" cap="none" strike="noStrike">
                <a:solidFill>
                  <a:schemeClr val="dk1"/>
                </a:solidFill>
                <a:latin typeface="Arial"/>
                <a:ea typeface="Arial"/>
                <a:cs typeface="Arial"/>
                <a:sym typeface="Arial"/>
              </a:rPr>
              <a:t> than mathematical expertise</a:t>
            </a:r>
            <a:r>
              <a:rPr b="0" i="0" lang="en-US" sz="2800" u="none" cap="none" strike="noStrike">
                <a:solidFill>
                  <a:schemeClr val="dk1"/>
                </a:solidFill>
                <a:latin typeface="Arial"/>
                <a:ea typeface="Arial"/>
                <a:cs typeface="Arial"/>
                <a:sym typeface="Arial"/>
              </a:rPr>
              <a:t>.</a:t>
            </a:r>
          </a:p>
          <a:p>
            <a:pPr indent="-285750" lvl="0" marL="285750" marR="0" rtl="0" algn="l">
              <a:lnSpc>
                <a:spcPct val="90000"/>
              </a:lnSpc>
              <a:spcBef>
                <a:spcPts val="84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Improve skills in interpreting information based on data.</a:t>
            </a:r>
            <a:r>
              <a:rPr b="0" i="0" lang="en-US" sz="2800" u="none" cap="none" strike="noStrike">
                <a:solidFill>
                  <a:schemeClr val="dk1"/>
                </a:solidFill>
                <a:latin typeface="Arial"/>
                <a:ea typeface="Arial"/>
                <a:cs typeface="Arial"/>
                <a:sym typeface="Arial"/>
              </a:rPr>
              <a:t> </a:t>
            </a:r>
          </a:p>
          <a:p>
            <a:pPr indent="-285750" lvl="0" marL="285750" marR="0" rtl="0" algn="l">
              <a:lnSpc>
                <a:spcPct val="90000"/>
              </a:lnSpc>
              <a:spcBef>
                <a:spcPts val="84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This section is designed to illustrate how common sense is used  when we think critically about data and statistics</a:t>
            </a:r>
            <a:r>
              <a:rPr b="0" i="0" lang="en-US" sz="2800" u="none" cap="none" strike="noStrike">
                <a:solidFill>
                  <a:schemeClr val="dk1"/>
                </a:solidFill>
                <a:latin typeface="Arial"/>
                <a:ea typeface="Arial"/>
                <a:cs typeface="Arial"/>
                <a:sym typeface="Arial"/>
              </a:rPr>
              <a:t>.</a:t>
            </a:r>
          </a:p>
          <a:p>
            <a:pPr indent="-285750" lvl="0" marL="285750" marR="0" rtl="0" algn="l">
              <a:lnSpc>
                <a:spcPct val="90000"/>
              </a:lnSpc>
              <a:spcBef>
                <a:spcPts val="84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Think carefully about the context, source, method, conclusions and practical implications.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4" name="Shape 374"/>
        <p:cNvGrpSpPr/>
        <p:nvPr/>
      </p:nvGrpSpPr>
      <p:grpSpPr>
        <a:xfrm>
          <a:off x="0" y="0"/>
          <a:ext cx="0" cy="0"/>
          <a:chOff x="0" y="0"/>
          <a:chExt cx="0" cy="0"/>
        </a:xfrm>
      </p:grpSpPr>
      <p:sp>
        <p:nvSpPr>
          <p:cNvPr id="375" name="Shape 37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376" name="Shape 376"/>
          <p:cNvSpPr txBox="1"/>
          <p:nvPr>
            <p:ph type="title"/>
          </p:nvPr>
        </p:nvSpPr>
        <p:spPr>
          <a:xfrm>
            <a:off x="685800" y="914400"/>
            <a:ext cx="7772400" cy="6857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Misuses of Statistics</a:t>
            </a:r>
          </a:p>
        </p:txBody>
      </p:sp>
      <p:sp>
        <p:nvSpPr>
          <p:cNvPr id="377" name="Shape 377"/>
          <p:cNvSpPr txBox="1"/>
          <p:nvPr/>
        </p:nvSpPr>
        <p:spPr>
          <a:xfrm>
            <a:off x="1066800" y="2133600"/>
            <a:ext cx="7391399" cy="1219199"/>
          </a:xfrm>
          <a:prstGeom prst="rect">
            <a:avLst/>
          </a:prstGeom>
          <a:noFill/>
          <a:ln>
            <a:noFill/>
          </a:ln>
        </p:spPr>
        <p:txBody>
          <a:bodyPr anchorCtr="0" anchor="t" bIns="44450" lIns="90475" rIns="90475" tIns="44450">
            <a:noAutofit/>
          </a:bodyPr>
          <a:lstStyle/>
          <a:p>
            <a:pPr indent="-681037" lvl="0" marL="68103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1.	Evil intent on the part of dishonest people.</a:t>
            </a:r>
          </a:p>
        </p:txBody>
      </p:sp>
      <p:sp>
        <p:nvSpPr>
          <p:cNvPr id="378" name="Shape 378"/>
          <p:cNvSpPr txBox="1"/>
          <p:nvPr/>
        </p:nvSpPr>
        <p:spPr>
          <a:xfrm>
            <a:off x="1066800" y="3276600"/>
            <a:ext cx="7391399" cy="1219199"/>
          </a:xfrm>
          <a:prstGeom prst="rect">
            <a:avLst/>
          </a:prstGeom>
          <a:noFill/>
          <a:ln>
            <a:noFill/>
          </a:ln>
        </p:spPr>
        <p:txBody>
          <a:bodyPr anchorCtr="0" anchor="t" bIns="44450" lIns="90475" rIns="90475" tIns="44450">
            <a:noAutofit/>
          </a:bodyPr>
          <a:lstStyle/>
          <a:p>
            <a:pPr indent="-681037" lvl="0" marL="681037"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2.	Unintentional errors on the part of people who don’t know any better.</a:t>
            </a:r>
          </a:p>
        </p:txBody>
      </p:sp>
      <p:sp>
        <p:nvSpPr>
          <p:cNvPr id="379" name="Shape 379"/>
          <p:cNvSpPr txBox="1"/>
          <p:nvPr/>
        </p:nvSpPr>
        <p:spPr>
          <a:xfrm>
            <a:off x="1066800" y="4876800"/>
            <a:ext cx="7391399" cy="1219199"/>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We should learn to distinguish between statistical conclusions that are likely to be valid and those that are seriously flawed.</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3" name="Shape 383"/>
        <p:cNvGrpSpPr/>
        <p:nvPr/>
      </p:nvGrpSpPr>
      <p:grpSpPr>
        <a:xfrm>
          <a:off x="0" y="0"/>
          <a:ext cx="0" cy="0"/>
          <a:chOff x="0" y="0"/>
          <a:chExt cx="0" cy="0"/>
        </a:xfrm>
      </p:grpSpPr>
      <p:sp>
        <p:nvSpPr>
          <p:cNvPr id="384" name="Shape 38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pic>
        <p:nvPicPr>
          <p:cNvPr id="385" name="Shape 385"/>
          <p:cNvPicPr preferRelativeResize="0"/>
          <p:nvPr/>
        </p:nvPicPr>
        <p:blipFill rotWithShape="1">
          <a:blip r:embed="rId3">
            <a:alphaModFix/>
          </a:blip>
          <a:srcRect b="0" l="0" r="0" t="0"/>
          <a:stretch/>
        </p:blipFill>
        <p:spPr>
          <a:xfrm>
            <a:off x="1905000" y="1003300"/>
            <a:ext cx="5295900" cy="4483099"/>
          </a:xfrm>
          <a:prstGeom prst="rect">
            <a:avLst/>
          </a:prstGeom>
          <a:noFill/>
          <a:ln>
            <a:noFill/>
          </a:ln>
        </p:spPr>
      </p:pic>
      <p:sp>
        <p:nvSpPr>
          <p:cNvPr id="386" name="Shape 386"/>
          <p:cNvSpPr txBox="1"/>
          <p:nvPr/>
        </p:nvSpPr>
        <p:spPr>
          <a:xfrm>
            <a:off x="536575" y="5510212"/>
            <a:ext cx="8305799" cy="91598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To correctly interpret a graph, you must analyze the </a:t>
            </a:r>
            <a:r>
              <a:rPr b="1" i="0" lang="en-US" sz="2000" u="none" cap="none" strike="noStrike">
                <a:solidFill>
                  <a:schemeClr val="hlink"/>
                </a:solidFill>
                <a:latin typeface="Arial"/>
                <a:ea typeface="Arial"/>
                <a:cs typeface="Arial"/>
                <a:sym typeface="Arial"/>
              </a:rPr>
              <a:t>numerical </a:t>
            </a:r>
            <a:r>
              <a:rPr b="1" i="0" lang="en-US" sz="2000" u="none" cap="none" strike="noStrike">
                <a:solidFill>
                  <a:schemeClr val="dk1"/>
                </a:solidFill>
                <a:latin typeface="Arial"/>
                <a:ea typeface="Arial"/>
                <a:cs typeface="Arial"/>
                <a:sym typeface="Arial"/>
              </a:rPr>
              <a:t>information given in the graph, so as not to be misled by the graph’s shape. READ labels and units on the axes!</a:t>
            </a:r>
          </a:p>
        </p:txBody>
      </p:sp>
      <p:sp>
        <p:nvSpPr>
          <p:cNvPr id="387" name="Shape 387"/>
          <p:cNvSpPr txBox="1"/>
          <p:nvPr>
            <p:ph type="title"/>
          </p:nvPr>
        </p:nvSpPr>
        <p:spPr>
          <a:xfrm>
            <a:off x="609600" y="36511"/>
            <a:ext cx="78485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Graphs</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1" name="Shape 391"/>
        <p:cNvGrpSpPr/>
        <p:nvPr/>
      </p:nvGrpSpPr>
      <p:grpSpPr>
        <a:xfrm>
          <a:off x="0" y="0"/>
          <a:ext cx="0" cy="0"/>
          <a:chOff x="0" y="0"/>
          <a:chExt cx="0" cy="0"/>
        </a:xfrm>
      </p:grpSpPr>
      <p:sp>
        <p:nvSpPr>
          <p:cNvPr id="392" name="Shape 39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pic>
        <p:nvPicPr>
          <p:cNvPr id="393" name="Shape 393"/>
          <p:cNvPicPr preferRelativeResize="0"/>
          <p:nvPr/>
        </p:nvPicPr>
        <p:blipFill rotWithShape="1">
          <a:blip r:embed="rId3">
            <a:alphaModFix/>
          </a:blip>
          <a:srcRect b="0" l="0" r="0" t="0"/>
          <a:stretch/>
        </p:blipFill>
        <p:spPr>
          <a:xfrm>
            <a:off x="1295400" y="1333500"/>
            <a:ext cx="6476999" cy="3768725"/>
          </a:xfrm>
          <a:prstGeom prst="rect">
            <a:avLst/>
          </a:prstGeom>
          <a:noFill/>
          <a:ln>
            <a:noFill/>
          </a:ln>
        </p:spPr>
      </p:pic>
      <p:sp>
        <p:nvSpPr>
          <p:cNvPr id="394" name="Shape 394"/>
          <p:cNvSpPr txBox="1"/>
          <p:nvPr/>
        </p:nvSpPr>
        <p:spPr>
          <a:xfrm>
            <a:off x="457200" y="5484812"/>
            <a:ext cx="8305799" cy="91598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Part (b) is designed to exaggerate the difference by increasing each dimension in proportion to the actual amounts of oil consumption.</a:t>
            </a:r>
          </a:p>
        </p:txBody>
      </p:sp>
      <p:sp>
        <p:nvSpPr>
          <p:cNvPr id="395" name="Shape 395"/>
          <p:cNvSpPr txBox="1"/>
          <p:nvPr>
            <p:ph type="title"/>
          </p:nvPr>
        </p:nvSpPr>
        <p:spPr>
          <a:xfrm>
            <a:off x="609600" y="36511"/>
            <a:ext cx="78485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Pictographs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8" name="Shape 58"/>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 name="Shape 59"/>
          <p:cNvSpPr txBox="1"/>
          <p:nvPr/>
        </p:nvSpPr>
        <p:spPr>
          <a:xfrm>
            <a:off x="1219200" y="276225"/>
            <a:ext cx="6669086"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Preview</a:t>
            </a:r>
          </a:p>
        </p:txBody>
      </p:sp>
      <p:sp>
        <p:nvSpPr>
          <p:cNvPr id="60" name="Shape 60"/>
          <p:cNvSpPr txBox="1"/>
          <p:nvPr/>
        </p:nvSpPr>
        <p:spPr>
          <a:xfrm>
            <a:off x="533400" y="1524000"/>
            <a:ext cx="8229600" cy="36480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context, the terms sample and population have special meaning. Formal definitions for these and other basic terms will be given here.</a:t>
            </a:r>
          </a:p>
          <a:p>
            <a:pPr indent="0" lvl="0" marL="0" marR="0" rtl="0" algn="l">
              <a:lnSpc>
                <a:spcPct val="90000"/>
              </a:lnSpc>
              <a:spcBef>
                <a:spcPts val="160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In this section we will look at some of the ways to describe data.</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9" name="Shape 399"/>
        <p:cNvGrpSpPr/>
        <p:nvPr/>
      </p:nvGrpSpPr>
      <p:grpSpPr>
        <a:xfrm>
          <a:off x="0" y="0"/>
          <a:ext cx="0" cy="0"/>
          <a:chOff x="0" y="0"/>
          <a:chExt cx="0" cy="0"/>
        </a:xfrm>
      </p:grpSpPr>
      <p:sp>
        <p:nvSpPr>
          <p:cNvPr id="400" name="Shape 40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01" name="Shape 401"/>
          <p:cNvSpPr txBox="1"/>
          <p:nvPr>
            <p:ph type="title"/>
          </p:nvPr>
        </p:nvSpPr>
        <p:spPr>
          <a:xfrm>
            <a:off x="661987" y="265112"/>
            <a:ext cx="7772400" cy="6857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Bad Samples</a:t>
            </a:r>
          </a:p>
        </p:txBody>
      </p:sp>
      <p:sp>
        <p:nvSpPr>
          <p:cNvPr id="402" name="Shape 402"/>
          <p:cNvSpPr txBox="1"/>
          <p:nvPr>
            <p:ph idx="1" type="body"/>
          </p:nvPr>
        </p:nvSpPr>
        <p:spPr>
          <a:xfrm>
            <a:off x="533400" y="1295400"/>
            <a:ext cx="7772400" cy="5029199"/>
          </a:xfrm>
          <a:prstGeom prst="rect">
            <a:avLst/>
          </a:prstGeom>
          <a:noFill/>
          <a:ln>
            <a:noFill/>
          </a:ln>
        </p:spPr>
        <p:txBody>
          <a:bodyPr anchorCtr="0" anchor="t" bIns="44450" lIns="90475" rIns="90475" tIns="44450">
            <a:noAutofit/>
          </a:bodyPr>
          <a:lstStyle/>
          <a:p>
            <a:pPr indent="-285750" lvl="0" marL="285750" marR="0" rtl="0" algn="l">
              <a:lnSpc>
                <a:spcPct val="75000"/>
              </a:lnSpc>
              <a:spcBef>
                <a:spcPts val="0"/>
              </a:spcBef>
              <a:spcAft>
                <a:spcPts val="0"/>
              </a:spcAft>
              <a:buClr>
                <a:schemeClr val="accent2"/>
              </a:buClr>
              <a:buSzPct val="100000"/>
              <a:buFont typeface="Arial"/>
              <a:buChar char="❖"/>
            </a:pPr>
            <a:r>
              <a:rPr b="1" i="0" lang="en-US" sz="2800" u="none" cap="none" strike="noStrike">
                <a:solidFill>
                  <a:schemeClr val="hlink"/>
                </a:solidFill>
                <a:latin typeface="Arial"/>
                <a:ea typeface="Arial"/>
                <a:cs typeface="Arial"/>
                <a:sym typeface="Arial"/>
              </a:rPr>
              <a:t>Voluntary response sample</a:t>
            </a:r>
          </a:p>
          <a:p>
            <a:pPr indent="-285750" lvl="0" marL="285750" marR="0" rtl="0" algn="l">
              <a:lnSpc>
                <a:spcPct val="75000"/>
              </a:lnSpc>
              <a:spcBef>
                <a:spcPts val="84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    (or self-selected sample)</a:t>
            </a:r>
          </a:p>
          <a:p>
            <a:pPr indent="-285750" lvl="0" marL="285750" marR="0" rtl="0" algn="l">
              <a:lnSpc>
                <a:spcPct val="110000"/>
              </a:lnSpc>
              <a:spcBef>
                <a:spcPts val="28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one in which the respondents themselves decide whether to be included</a:t>
            </a:r>
          </a:p>
          <a:p>
            <a:pPr indent="-285750" lvl="0" marL="285750" marR="0" rtl="0" algn="l">
              <a:lnSpc>
                <a:spcPct val="110000"/>
              </a:lnSpc>
              <a:spcBef>
                <a:spcPts val="28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In this case, valid conclusions can be made only about the specific group of people who agree to participate and not about the population.</a:t>
            </a:r>
          </a:p>
          <a:p>
            <a:pPr indent="-285750" lvl="0" marL="285750" marR="0" rtl="0" algn="l">
              <a:lnSpc>
                <a:spcPct val="90000"/>
              </a:lnSpc>
              <a:spcBef>
                <a:spcPts val="840"/>
              </a:spcBef>
              <a:spcAft>
                <a:spcPts val="0"/>
              </a:spcAft>
              <a:buClr>
                <a:schemeClr val="dk1"/>
              </a:buClr>
              <a:buFont typeface="Arial"/>
              <a:buNone/>
            </a:pPr>
            <a:r>
              <a:t/>
            </a:r>
            <a:endParaRPr b="1" i="0" sz="2800" u="none" cap="none" strike="noStrike">
              <a:solidFill>
                <a:schemeClr val="hlink"/>
              </a:solidFill>
              <a:latin typeface="Arial"/>
              <a:ea typeface="Arial"/>
              <a:cs typeface="Arial"/>
              <a:sym typeface="Arial"/>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6" name="Shape 406"/>
        <p:cNvGrpSpPr/>
        <p:nvPr/>
      </p:nvGrpSpPr>
      <p:grpSpPr>
        <a:xfrm>
          <a:off x="0" y="0"/>
          <a:ext cx="0" cy="0"/>
          <a:chOff x="0" y="0"/>
          <a:chExt cx="0" cy="0"/>
        </a:xfrm>
      </p:grpSpPr>
      <p:sp>
        <p:nvSpPr>
          <p:cNvPr id="407" name="Shape 40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08" name="Shape 408"/>
          <p:cNvSpPr txBox="1"/>
          <p:nvPr>
            <p:ph type="title"/>
          </p:nvPr>
        </p:nvSpPr>
        <p:spPr>
          <a:xfrm>
            <a:off x="661987" y="265112"/>
            <a:ext cx="7772400" cy="1106487"/>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Correlation and Causality</a:t>
            </a:r>
          </a:p>
        </p:txBody>
      </p:sp>
      <p:sp>
        <p:nvSpPr>
          <p:cNvPr id="409" name="Shape 409"/>
          <p:cNvSpPr txBox="1"/>
          <p:nvPr>
            <p:ph idx="1" type="body"/>
          </p:nvPr>
        </p:nvSpPr>
        <p:spPr>
          <a:xfrm>
            <a:off x="533400" y="1752600"/>
            <a:ext cx="7772400" cy="4572000"/>
          </a:xfrm>
          <a:prstGeom prst="rect">
            <a:avLst/>
          </a:prstGeom>
          <a:noFill/>
          <a:ln>
            <a:noFill/>
          </a:ln>
        </p:spPr>
        <p:txBody>
          <a:bodyPr anchorCtr="0" anchor="t" bIns="44450" lIns="90475" rIns="90475" tIns="44450">
            <a:noAutofit/>
          </a:bodyPr>
          <a:lstStyle/>
          <a:p>
            <a:pPr indent="-285750" lvl="0" marL="285750" marR="0" rtl="0" algn="l">
              <a:lnSpc>
                <a:spcPct val="95000"/>
              </a:lnSpc>
              <a:spcBef>
                <a:spcPts val="0"/>
              </a:spcBef>
              <a:spcAft>
                <a:spcPts val="0"/>
              </a:spcAft>
              <a:buClr>
                <a:schemeClr val="accent2"/>
              </a:buClr>
              <a:buSzPct val="100000"/>
              <a:buFont typeface="Arial"/>
              <a:buChar char="❖"/>
            </a:pPr>
            <a:r>
              <a:rPr b="1" i="0" lang="en-US" sz="2800" u="none" cap="none" strike="noStrike">
                <a:solidFill>
                  <a:schemeClr val="hlink"/>
                </a:solidFill>
                <a:latin typeface="Arial"/>
                <a:ea typeface="Arial"/>
                <a:cs typeface="Arial"/>
                <a:sym typeface="Arial"/>
              </a:rPr>
              <a:t>Concluding that one variable </a:t>
            </a:r>
            <a:r>
              <a:rPr b="1" i="1" lang="en-US" sz="2800" u="none" cap="none" strike="noStrike">
                <a:solidFill>
                  <a:schemeClr val="hlink"/>
                </a:solidFill>
                <a:latin typeface="Arial"/>
                <a:ea typeface="Arial"/>
                <a:cs typeface="Arial"/>
                <a:sym typeface="Arial"/>
              </a:rPr>
              <a:t>causes</a:t>
            </a:r>
            <a:r>
              <a:rPr b="1" i="0" lang="en-US" sz="2800" u="none" cap="none" strike="noStrike">
                <a:solidFill>
                  <a:schemeClr val="hlink"/>
                </a:solidFill>
                <a:latin typeface="Arial"/>
                <a:ea typeface="Arial"/>
                <a:cs typeface="Arial"/>
                <a:sym typeface="Arial"/>
              </a:rPr>
              <a:t> the other variable when in fact the variables are linked</a:t>
            </a:r>
          </a:p>
          <a:p>
            <a:pPr indent="-285750" lvl="0" marL="285750" marR="0" rtl="0" algn="l">
              <a:lnSpc>
                <a:spcPct val="110000"/>
              </a:lnSpc>
              <a:spcBef>
                <a:spcPts val="2800"/>
              </a:spcBef>
              <a:spcAft>
                <a:spcPts val="0"/>
              </a:spcAft>
              <a:buClr>
                <a:schemeClr val="dk1"/>
              </a:buClr>
              <a:buSzPct val="25000"/>
              <a:buFont typeface="Arial"/>
              <a:buNone/>
            </a:pP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Two variables may seemed linked, smoking and pulse rate, this relationship is called correlation. Cannot conclude the one causes the other.</a:t>
            </a:r>
            <a:br>
              <a:rPr b="1" i="0" lang="en-US" sz="2800" u="none" cap="none" strike="noStrike">
                <a:solidFill>
                  <a:schemeClr val="dk1"/>
                </a:solidFill>
                <a:latin typeface="Arial"/>
                <a:ea typeface="Arial"/>
                <a:cs typeface="Arial"/>
                <a:sym typeface="Arial"/>
              </a:rPr>
            </a:br>
            <a:r>
              <a:rPr b="1" i="1" lang="en-US" sz="2800" u="none" cap="none" strike="noStrike">
                <a:solidFill>
                  <a:schemeClr val="dk1"/>
                </a:solidFill>
                <a:latin typeface="Arial"/>
                <a:ea typeface="Arial"/>
                <a:cs typeface="Arial"/>
                <a:sym typeface="Arial"/>
              </a:rPr>
              <a:t>Correlation does not imply causality</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13" name="Shape 413"/>
        <p:cNvGrpSpPr/>
        <p:nvPr/>
      </p:nvGrpSpPr>
      <p:grpSpPr>
        <a:xfrm>
          <a:off x="0" y="0"/>
          <a:ext cx="0" cy="0"/>
          <a:chOff x="0" y="0"/>
          <a:chExt cx="0" cy="0"/>
        </a:xfrm>
      </p:grpSpPr>
      <p:sp>
        <p:nvSpPr>
          <p:cNvPr id="414" name="Shape 41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15" name="Shape 415"/>
          <p:cNvSpPr txBox="1"/>
          <p:nvPr>
            <p:ph type="title"/>
          </p:nvPr>
        </p:nvSpPr>
        <p:spPr>
          <a:xfrm>
            <a:off x="606425" y="23811"/>
            <a:ext cx="78485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Small Samples</a:t>
            </a:r>
          </a:p>
        </p:txBody>
      </p:sp>
      <p:sp>
        <p:nvSpPr>
          <p:cNvPr id="416" name="Shape 416"/>
          <p:cNvSpPr txBox="1"/>
          <p:nvPr/>
        </p:nvSpPr>
        <p:spPr>
          <a:xfrm>
            <a:off x="609600" y="2057400"/>
            <a:ext cx="8001000" cy="28352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Conclusions should not be based on samples that are far too small.  </a:t>
            </a:r>
          </a:p>
          <a:p>
            <a:pPr indent="0" lvl="0" marL="0" marR="0" rtl="0" algn="l">
              <a:lnSpc>
                <a:spcPct val="90000"/>
              </a:lnSpc>
              <a:spcBef>
                <a:spcPts val="1800"/>
              </a:spcBef>
              <a:spcAft>
                <a:spcPts val="0"/>
              </a:spcAft>
              <a:buClr>
                <a:schemeClr val="dk1"/>
              </a:buClr>
              <a:buSzPct val="25000"/>
              <a:buFont typeface="Arial"/>
              <a:buNone/>
            </a:pPr>
            <a:r>
              <a:rPr b="1" i="0" lang="en-US" sz="3600" u="none" cap="none" strike="noStrike">
                <a:solidFill>
                  <a:schemeClr val="dk1"/>
                </a:solidFill>
                <a:latin typeface="Arial"/>
                <a:ea typeface="Arial"/>
                <a:cs typeface="Arial"/>
                <a:sym typeface="Arial"/>
              </a:rPr>
              <a:t>Example:  Basing a school suspension rate on a sample of only </a:t>
            </a:r>
            <a:r>
              <a:rPr b="1" i="0" lang="en-US" sz="3600" u="none" cap="none" strike="noStrike">
                <a:solidFill>
                  <a:schemeClr val="hlink"/>
                </a:solidFill>
                <a:latin typeface="Arial"/>
                <a:ea typeface="Arial"/>
                <a:cs typeface="Arial"/>
                <a:sym typeface="Arial"/>
              </a:rPr>
              <a:t>three</a:t>
            </a:r>
            <a:r>
              <a:rPr b="1" i="0" lang="en-US" sz="3600" u="none" cap="none" strike="noStrike">
                <a:solidFill>
                  <a:schemeClr val="dk1"/>
                </a:solidFill>
                <a:latin typeface="Arial"/>
                <a:ea typeface="Arial"/>
                <a:cs typeface="Arial"/>
                <a:sym typeface="Arial"/>
              </a:rPr>
              <a:t> students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0" name="Shape 420"/>
        <p:cNvGrpSpPr/>
        <p:nvPr/>
      </p:nvGrpSpPr>
      <p:grpSpPr>
        <a:xfrm>
          <a:off x="0" y="0"/>
          <a:ext cx="0" cy="0"/>
          <a:chOff x="0" y="0"/>
          <a:chExt cx="0" cy="0"/>
        </a:xfrm>
      </p:grpSpPr>
      <p:sp>
        <p:nvSpPr>
          <p:cNvPr id="421" name="Shape 421"/>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22" name="Shape 422"/>
          <p:cNvSpPr txBox="1"/>
          <p:nvPr>
            <p:ph type="title"/>
          </p:nvPr>
        </p:nvSpPr>
        <p:spPr>
          <a:xfrm>
            <a:off x="609600" y="23811"/>
            <a:ext cx="7848599" cy="1143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Percentages</a:t>
            </a:r>
          </a:p>
        </p:txBody>
      </p:sp>
      <p:sp>
        <p:nvSpPr>
          <p:cNvPr id="423" name="Shape 423"/>
          <p:cNvSpPr txBox="1"/>
          <p:nvPr/>
        </p:nvSpPr>
        <p:spPr>
          <a:xfrm>
            <a:off x="609600" y="2209800"/>
            <a:ext cx="7924799" cy="272097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Misleading or unclear percentages are sometimes used.  For example, if you take 100% of a quantity, </a:t>
            </a:r>
            <a:r>
              <a:rPr b="1" i="0" lang="en-US" sz="3200" u="none" cap="none" strike="noStrike">
                <a:solidFill>
                  <a:schemeClr val="hlink"/>
                </a:solidFill>
                <a:latin typeface="Arial"/>
                <a:ea typeface="Arial"/>
                <a:cs typeface="Arial"/>
                <a:sym typeface="Arial"/>
              </a:rPr>
              <a:t>you take it all</a:t>
            </a:r>
            <a:r>
              <a:rPr b="1" i="0" lang="en-US" sz="3200" u="none" cap="none" strike="noStrike">
                <a:solidFill>
                  <a:schemeClr val="dk1"/>
                </a:solidFill>
                <a:latin typeface="Arial"/>
                <a:ea typeface="Arial"/>
                <a:cs typeface="Arial"/>
                <a:sym typeface="Arial"/>
              </a:rPr>
              <a:t>. If you have improved 100%, then are you perfect?!  110% of an effort does not make sense.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27" name="Shape 427"/>
        <p:cNvGrpSpPr/>
        <p:nvPr/>
      </p:nvGrpSpPr>
      <p:grpSpPr>
        <a:xfrm>
          <a:off x="0" y="0"/>
          <a:ext cx="0" cy="0"/>
          <a:chOff x="0" y="0"/>
          <a:chExt cx="0" cy="0"/>
        </a:xfrm>
      </p:grpSpPr>
      <p:sp>
        <p:nvSpPr>
          <p:cNvPr id="428" name="Shape 42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29" name="Shape 429"/>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Loaded Questions</a:t>
            </a:r>
          </a:p>
        </p:txBody>
      </p:sp>
      <p:sp>
        <p:nvSpPr>
          <p:cNvPr id="430" name="Shape 430"/>
          <p:cNvSpPr txBox="1"/>
          <p:nvPr/>
        </p:nvSpPr>
        <p:spPr>
          <a:xfrm>
            <a:off x="609600" y="1905000"/>
            <a:ext cx="7924799" cy="42799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If survey questions are not worded carefully, the results of a study can be misleading. Survey questions can be “loaded” or intentionally worded to elicit a desired response.</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Too little money is being spent on “welfare” versus too little money is being spent on “assistance to the poor.” Results: 19% versus 63%</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34" name="Shape 434"/>
        <p:cNvGrpSpPr/>
        <p:nvPr/>
      </p:nvGrpSpPr>
      <p:grpSpPr>
        <a:xfrm>
          <a:off x="0" y="0"/>
          <a:ext cx="0" cy="0"/>
          <a:chOff x="0" y="0"/>
          <a:chExt cx="0" cy="0"/>
        </a:xfrm>
      </p:grpSpPr>
      <p:sp>
        <p:nvSpPr>
          <p:cNvPr id="435" name="Shape 43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36" name="Shape 436"/>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Order of Questions</a:t>
            </a:r>
          </a:p>
        </p:txBody>
      </p:sp>
      <p:sp>
        <p:nvSpPr>
          <p:cNvPr id="437" name="Shape 437"/>
          <p:cNvSpPr txBox="1"/>
          <p:nvPr/>
        </p:nvSpPr>
        <p:spPr>
          <a:xfrm>
            <a:off x="609600" y="1905000"/>
            <a:ext cx="7924799" cy="4086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Questions are unintentionally loaded by such factors as the order of the items being considered.</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Would you say traffic contributes more or less to air pollution than industry? Results: traffic - 45%; industry - 27%</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order reversed.</a:t>
            </a:r>
            <a:br>
              <a:rPr b="1" i="0" lang="en-US" sz="3200" u="none" cap="none" strike="noStrike">
                <a:solidFill>
                  <a:schemeClr val="dk1"/>
                </a:solidFill>
                <a:latin typeface="Arial"/>
                <a:ea typeface="Arial"/>
                <a:cs typeface="Arial"/>
                <a:sym typeface="Arial"/>
              </a:rPr>
            </a:br>
            <a:r>
              <a:rPr b="1" i="0" lang="en-US" sz="3200" u="none" cap="none" strike="noStrike">
                <a:solidFill>
                  <a:schemeClr val="dk1"/>
                </a:solidFill>
                <a:latin typeface="Arial"/>
                <a:ea typeface="Arial"/>
                <a:cs typeface="Arial"/>
                <a:sym typeface="Arial"/>
              </a:rPr>
              <a:t>Results: industry - 57%; traffic - 24%</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1" name="Shape 441"/>
        <p:cNvGrpSpPr/>
        <p:nvPr/>
      </p:nvGrpSpPr>
      <p:grpSpPr>
        <a:xfrm>
          <a:off x="0" y="0"/>
          <a:ext cx="0" cy="0"/>
          <a:chOff x="0" y="0"/>
          <a:chExt cx="0" cy="0"/>
        </a:xfrm>
      </p:grpSpPr>
      <p:sp>
        <p:nvSpPr>
          <p:cNvPr id="442" name="Shape 44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43" name="Shape 443"/>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Nonresponse</a:t>
            </a:r>
          </a:p>
        </p:txBody>
      </p:sp>
      <p:sp>
        <p:nvSpPr>
          <p:cNvPr id="444" name="Shape 444"/>
          <p:cNvSpPr txBox="1"/>
          <p:nvPr/>
        </p:nvSpPr>
        <p:spPr>
          <a:xfrm>
            <a:off x="609600" y="1905000"/>
            <a:ext cx="7924799" cy="34035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Occurs when someone either refuses to respond to a survey question or is unavailable.</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People who refuse to talk to pollsters have a view of the world around them that is markedly different than those who will let poll-takers into their homes.</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8" name="Shape 448"/>
        <p:cNvGrpSpPr/>
        <p:nvPr/>
      </p:nvGrpSpPr>
      <p:grpSpPr>
        <a:xfrm>
          <a:off x="0" y="0"/>
          <a:ext cx="0" cy="0"/>
          <a:chOff x="0" y="0"/>
          <a:chExt cx="0" cy="0"/>
        </a:xfrm>
      </p:grpSpPr>
      <p:sp>
        <p:nvSpPr>
          <p:cNvPr id="449" name="Shape 449"/>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50" name="Shape 450"/>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Missing Data</a:t>
            </a:r>
          </a:p>
        </p:txBody>
      </p:sp>
      <p:sp>
        <p:nvSpPr>
          <p:cNvPr id="451" name="Shape 451"/>
          <p:cNvSpPr txBox="1"/>
          <p:nvPr/>
        </p:nvSpPr>
        <p:spPr>
          <a:xfrm>
            <a:off x="609600" y="1905000"/>
            <a:ext cx="7924799" cy="389255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Can dramatically affect results.</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Subjects may drop out for reasons unrelated to the study.</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People with low incomes are less likely to report their incomes.</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US Census suffers from missing people (tend to be homeless or low income).</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55" name="Shape 455"/>
        <p:cNvGrpSpPr/>
        <p:nvPr/>
      </p:nvGrpSpPr>
      <p:grpSpPr>
        <a:xfrm>
          <a:off x="0" y="0"/>
          <a:ext cx="0" cy="0"/>
          <a:chOff x="0" y="0"/>
          <a:chExt cx="0" cy="0"/>
        </a:xfrm>
      </p:grpSpPr>
      <p:sp>
        <p:nvSpPr>
          <p:cNvPr id="456" name="Shape 45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57" name="Shape 457"/>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Self-Interest Study</a:t>
            </a:r>
          </a:p>
        </p:txBody>
      </p:sp>
      <p:sp>
        <p:nvSpPr>
          <p:cNvPr id="458" name="Shape 458"/>
          <p:cNvSpPr txBox="1"/>
          <p:nvPr/>
        </p:nvSpPr>
        <p:spPr>
          <a:xfrm>
            <a:off x="609600" y="1905000"/>
            <a:ext cx="7924799" cy="4086224"/>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Some parties with interest to promote will sponsor studies.</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Be wary of a survey in which the sponsor can enjoy monetary gain from the results.</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When assessing validity of a study, always consider whether the sponsor might influence the results.</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2" name="Shape 462"/>
        <p:cNvGrpSpPr/>
        <p:nvPr/>
      </p:nvGrpSpPr>
      <p:grpSpPr>
        <a:xfrm>
          <a:off x="0" y="0"/>
          <a:ext cx="0" cy="0"/>
          <a:chOff x="0" y="0"/>
          <a:chExt cx="0" cy="0"/>
        </a:xfrm>
      </p:grpSpPr>
      <p:sp>
        <p:nvSpPr>
          <p:cNvPr id="463" name="Shape 46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64" name="Shape 464"/>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Precise Numbers</a:t>
            </a:r>
          </a:p>
        </p:txBody>
      </p:sp>
      <p:sp>
        <p:nvSpPr>
          <p:cNvPr id="465" name="Shape 465"/>
          <p:cNvSpPr txBox="1"/>
          <p:nvPr/>
        </p:nvSpPr>
        <p:spPr>
          <a:xfrm>
            <a:off x="609600" y="1905000"/>
            <a:ext cx="7924799" cy="25273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Because as a figure is precise, many people incorrectly assume that it is also </a:t>
            </a:r>
            <a:r>
              <a:rPr b="1" i="1" lang="en-US" sz="3200" u="none" cap="none" strike="noStrike">
                <a:solidFill>
                  <a:schemeClr val="dk1"/>
                </a:solidFill>
                <a:latin typeface="Arial"/>
                <a:ea typeface="Arial"/>
                <a:cs typeface="Arial"/>
                <a:sym typeface="Arial"/>
              </a:rPr>
              <a:t>accurate</a:t>
            </a:r>
            <a:r>
              <a:rPr b="1" i="0" lang="en-US" sz="3200" u="none" cap="none" strike="noStrike">
                <a:solidFill>
                  <a:schemeClr val="dk1"/>
                </a:solidFill>
                <a:latin typeface="Arial"/>
                <a:ea typeface="Arial"/>
                <a:cs typeface="Arial"/>
                <a:sym typeface="Arial"/>
              </a:rPr>
              <a:t>.</a:t>
            </a:r>
          </a:p>
          <a:p>
            <a:pPr indent="0" lvl="0" marL="0" marR="0" rtl="0" algn="l">
              <a:lnSpc>
                <a:spcPct val="90000"/>
              </a:lnSpc>
              <a:spcBef>
                <a:spcPts val="160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A precise number can be an estimate, and it should be referred to that way.</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 name="Shape 64"/>
        <p:cNvGrpSpPr/>
        <p:nvPr/>
      </p:nvGrpSpPr>
      <p:grpSpPr>
        <a:xfrm>
          <a:off x="0" y="0"/>
          <a:ext cx="0" cy="0"/>
          <a:chOff x="0" y="0"/>
          <a:chExt cx="0" cy="0"/>
        </a:xfrm>
      </p:grpSpPr>
      <p:sp>
        <p:nvSpPr>
          <p:cNvPr id="65" name="Shape 6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6" name="Shape 66"/>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7" name="Shape 67"/>
          <p:cNvSpPr txBox="1"/>
          <p:nvPr>
            <p:ph idx="1" type="body"/>
          </p:nvPr>
        </p:nvSpPr>
        <p:spPr>
          <a:xfrm>
            <a:off x="381000" y="1905000"/>
            <a:ext cx="8572500" cy="3124199"/>
          </a:xfrm>
          <a:prstGeom prst="rect">
            <a:avLst/>
          </a:prstGeom>
          <a:noFill/>
          <a:ln>
            <a:noFill/>
          </a:ln>
        </p:spPr>
        <p:txBody>
          <a:bodyPr anchorCtr="0" anchor="t" bIns="44450" lIns="90475" rIns="90475" tIns="44450">
            <a:noAutofit/>
          </a:bodyPr>
          <a:lstStyle/>
          <a:p>
            <a:pPr indent="-285750" lvl="0" marL="285750" marR="0" rtl="0" algn="l">
              <a:lnSpc>
                <a:spcPct val="120000"/>
              </a:lnSpc>
              <a:spcBef>
                <a:spcPts val="0"/>
              </a:spcBef>
              <a:spcAft>
                <a:spcPts val="0"/>
              </a:spcAft>
              <a:buClr>
                <a:schemeClr val="accent2"/>
              </a:buClr>
              <a:buSzPct val="100000"/>
              <a:buFont typeface="Arial"/>
              <a:buChar char="❖"/>
            </a:pPr>
            <a:r>
              <a:rPr b="0" i="0" lang="en-US" sz="4000" u="none" cap="none" strike="noStrike">
                <a:solidFill>
                  <a:schemeClr va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Data</a:t>
            </a:r>
          </a:p>
          <a:p>
            <a:pPr indent="-285750" lvl="0" marL="285750" marR="0" rtl="0" algn="l">
              <a:lnSpc>
                <a:spcPct val="100000"/>
              </a:lnSpc>
              <a:spcBef>
                <a:spcPts val="960"/>
              </a:spcBef>
              <a:spcAft>
                <a:spcPts val="0"/>
              </a:spcAft>
              <a:buClr>
                <a:schemeClr val="dk1"/>
              </a:buClr>
              <a:buSzPct val="25000"/>
              <a:buFont typeface="Arial"/>
              <a:buNone/>
            </a:pPr>
            <a:r>
              <a:rPr b="1" i="0" lang="en-US" sz="27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collections of</a:t>
            </a:r>
            <a:r>
              <a:rPr b="1" i="0" lang="en-US" sz="27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observations (such as measurements, genders, survey responses)</a:t>
            </a:r>
            <a:r>
              <a:rPr b="1" i="0" lang="en-US" sz="2700" u="none" cap="none" strike="noStrike">
                <a:solidFill>
                  <a:schemeClr val="dk1"/>
                </a:solidFill>
                <a:latin typeface="Arial"/>
                <a:ea typeface="Arial"/>
                <a:cs typeface="Arial"/>
                <a:sym typeface="Arial"/>
              </a:rPr>
              <a:t>		</a:t>
            </a:r>
          </a:p>
        </p:txBody>
      </p:sp>
      <p:sp>
        <p:nvSpPr>
          <p:cNvPr id="68" name="Shape 68"/>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9" name="Shape 69"/>
          <p:cNvSpPr txBox="1"/>
          <p:nvPr>
            <p:ph type="title"/>
          </p:nvPr>
        </p:nvSpPr>
        <p:spPr>
          <a:xfrm>
            <a:off x="990600" y="76200"/>
            <a:ext cx="71627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Data</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69" name="Shape 469"/>
        <p:cNvGrpSpPr/>
        <p:nvPr/>
      </p:nvGrpSpPr>
      <p:grpSpPr>
        <a:xfrm>
          <a:off x="0" y="0"/>
          <a:ext cx="0" cy="0"/>
          <a:chOff x="0" y="0"/>
          <a:chExt cx="0" cy="0"/>
        </a:xfrm>
      </p:grpSpPr>
      <p:sp>
        <p:nvSpPr>
          <p:cNvPr id="470" name="Shape 47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71" name="Shape 471"/>
          <p:cNvSpPr txBox="1"/>
          <p:nvPr>
            <p:ph type="title"/>
          </p:nvPr>
        </p:nvSpPr>
        <p:spPr>
          <a:xfrm>
            <a:off x="609600" y="228600"/>
            <a:ext cx="7848599" cy="938212"/>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Deliberate Distortion</a:t>
            </a:r>
          </a:p>
        </p:txBody>
      </p:sp>
      <p:sp>
        <p:nvSpPr>
          <p:cNvPr id="472" name="Shape 472"/>
          <p:cNvSpPr txBox="1"/>
          <p:nvPr/>
        </p:nvSpPr>
        <p:spPr>
          <a:xfrm>
            <a:off x="609600" y="1905000"/>
            <a:ext cx="7924799" cy="2282825"/>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3200" u="none" cap="none" strike="noStrike">
                <a:solidFill>
                  <a:schemeClr val="dk1"/>
                </a:solidFill>
                <a:latin typeface="Arial"/>
                <a:ea typeface="Arial"/>
                <a:cs typeface="Arial"/>
                <a:sym typeface="Arial"/>
              </a:rPr>
              <a:t>Some studies or surveys are distorted on purpose.  The distortion can occur within the context of the data, the source of the data, the sampling method, or the conclusions.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6" name="Shape 476"/>
        <p:cNvGrpSpPr/>
        <p:nvPr/>
      </p:nvGrpSpPr>
      <p:grpSpPr>
        <a:xfrm>
          <a:off x="0" y="0"/>
          <a:ext cx="0" cy="0"/>
          <a:chOff x="0" y="0"/>
          <a:chExt cx="0" cy="0"/>
        </a:xfrm>
      </p:grpSpPr>
      <p:sp>
        <p:nvSpPr>
          <p:cNvPr id="477" name="Shape 47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78" name="Shape 478"/>
          <p:cNvSpPr txBox="1"/>
          <p:nvPr/>
        </p:nvSpPr>
        <p:spPr>
          <a:xfrm>
            <a:off x="685800" y="225425"/>
            <a:ext cx="7772400" cy="725486"/>
          </a:xfrm>
          <a:prstGeom prst="rect">
            <a:avLst/>
          </a:prstGeom>
          <a:noFill/>
          <a:ln>
            <a:noFill/>
          </a:ln>
        </p:spPr>
        <p:txBody>
          <a:bodyPr anchorCtr="0" anchor="ctr"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479" name="Shape 479"/>
          <p:cNvSpPr txBox="1"/>
          <p:nvPr/>
        </p:nvSpPr>
        <p:spPr>
          <a:xfrm>
            <a:off x="304800" y="2514600"/>
            <a:ext cx="8305799" cy="1587499"/>
          </a:xfrm>
          <a:prstGeom prst="rect">
            <a:avLst/>
          </a:prstGeom>
          <a:noFill/>
          <a:ln>
            <a:noFill/>
          </a:ln>
        </p:spPr>
        <p:txBody>
          <a:bodyPr anchorCtr="0" anchor="t" bIns="45700" lIns="91425" rIns="91425" tIns="45700">
            <a:noAutofit/>
          </a:bodyPr>
          <a:lstStyle/>
          <a:p>
            <a:pPr indent="-9525" lvl="0" marL="504825"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Reviewed misuses of statistics</a:t>
            </a:r>
          </a:p>
          <a:p>
            <a:pPr indent="-9525" lvl="0" marL="504825"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Illustrated how common sense can play a             	big role in interpreting data and statistics</a:t>
            </a:r>
          </a:p>
        </p:txBody>
      </p:sp>
      <p:sp>
        <p:nvSpPr>
          <p:cNvPr id="480" name="Shape 480"/>
          <p:cNvSpPr txBox="1"/>
          <p:nvPr/>
        </p:nvSpPr>
        <p:spPr>
          <a:xfrm>
            <a:off x="847725" y="1600200"/>
            <a:ext cx="4175125" cy="47624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4" name="Shape 484"/>
        <p:cNvGrpSpPr/>
        <p:nvPr/>
      </p:nvGrpSpPr>
      <p:grpSpPr>
        <a:xfrm>
          <a:off x="0" y="0"/>
          <a:ext cx="0" cy="0"/>
          <a:chOff x="0" y="0"/>
          <a:chExt cx="0" cy="0"/>
        </a:xfrm>
      </p:grpSpPr>
      <p:sp>
        <p:nvSpPr>
          <p:cNvPr id="485" name="Shape 48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86" name="Shape 486"/>
          <p:cNvSpPr/>
          <p:nvPr/>
        </p:nvSpPr>
        <p:spPr>
          <a:xfrm>
            <a:off x="0" y="0"/>
            <a:ext cx="9144000" cy="6858000"/>
          </a:xfrm>
          <a:prstGeom prst="rect">
            <a:avLst/>
          </a:prstGeom>
          <a:solidFill>
            <a:srgbClr val="FFFFFF"/>
          </a:solidFill>
          <a:ln cap="rnd" cmpd="sng" w="12700">
            <a:solidFill>
              <a:srgbClr val="FFFFFF"/>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pic>
        <p:nvPicPr>
          <p:cNvPr id="487" name="Shape 487"/>
          <p:cNvPicPr preferRelativeResize="0"/>
          <p:nvPr/>
        </p:nvPicPr>
        <p:blipFill rotWithShape="1">
          <a:blip r:embed="rId3">
            <a:alphaModFix/>
          </a:blip>
          <a:srcRect b="7499" l="7009" r="7008" t="10000"/>
          <a:stretch/>
        </p:blipFill>
        <p:spPr>
          <a:xfrm>
            <a:off x="2673350" y="295275"/>
            <a:ext cx="3692524" cy="4965700"/>
          </a:xfrm>
          <a:prstGeom prst="rect">
            <a:avLst/>
          </a:prstGeom>
          <a:noFill/>
          <a:ln>
            <a:noFill/>
          </a:ln>
        </p:spPr>
      </p:pic>
      <p:sp>
        <p:nvSpPr>
          <p:cNvPr id="488" name="Shape 488"/>
          <p:cNvSpPr txBox="1"/>
          <p:nvPr/>
        </p:nvSpPr>
        <p:spPr>
          <a:xfrm>
            <a:off x="1295400" y="987425"/>
            <a:ext cx="6553200" cy="13081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Section 1-5 </a:t>
            </a:r>
          </a:p>
          <a:p>
            <a:pPr indent="0" lvl="0" marL="0" marR="0" rtl="0" algn="ctr">
              <a:lnSpc>
                <a:spcPct val="100000"/>
              </a:lnSpc>
              <a:spcBef>
                <a:spcPts val="0"/>
              </a:spcBef>
              <a:spcAft>
                <a:spcPts val="0"/>
              </a:spcAft>
              <a:buClr>
                <a:schemeClr val="dk1"/>
              </a:buClr>
              <a:buSzPct val="25000"/>
              <a:buFont typeface="Arial"/>
              <a:buNone/>
            </a:pPr>
            <a:r>
              <a:rPr b="1" i="0" lang="en-US" sz="4000" u="none" cap="none" strike="noStrike">
                <a:solidFill>
                  <a:schemeClr val="dk1"/>
                </a:solidFill>
                <a:latin typeface="Arial"/>
                <a:ea typeface="Arial"/>
                <a:cs typeface="Arial"/>
                <a:sym typeface="Arial"/>
              </a:rPr>
              <a:t>Collecting Sample Data</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2" name="Shape 492"/>
        <p:cNvGrpSpPr/>
        <p:nvPr/>
      </p:nvGrpSpPr>
      <p:grpSpPr>
        <a:xfrm>
          <a:off x="0" y="0"/>
          <a:ext cx="0" cy="0"/>
          <a:chOff x="0" y="0"/>
          <a:chExt cx="0" cy="0"/>
        </a:xfrm>
      </p:grpSpPr>
      <p:sp>
        <p:nvSpPr>
          <p:cNvPr id="493" name="Shape 49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494" name="Shape 494"/>
          <p:cNvSpPr txBox="1"/>
          <p:nvPr/>
        </p:nvSpPr>
        <p:spPr>
          <a:xfrm>
            <a:off x="2794000" y="266700"/>
            <a:ext cx="328612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Key Concept</a:t>
            </a:r>
          </a:p>
        </p:txBody>
      </p:sp>
      <p:sp>
        <p:nvSpPr>
          <p:cNvPr id="495" name="Shape 495"/>
          <p:cNvSpPr txBox="1"/>
          <p:nvPr/>
        </p:nvSpPr>
        <p:spPr>
          <a:xfrm>
            <a:off x="381000" y="1295400"/>
            <a:ext cx="8153399" cy="4967286"/>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 If sample data are not collected in an   appropriate way, the data may be so completely useless that no amount of statistical torturing can salvage them.</a:t>
            </a:r>
          </a:p>
          <a:p>
            <a:pPr indent="-457200" lvl="0" marL="457200" marR="0" rtl="0" algn="l">
              <a:lnSpc>
                <a:spcPct val="100000"/>
              </a:lnSpc>
              <a:spcBef>
                <a:spcPts val="160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Method used to collect sample data influences the quality of the statistical analysis.</a:t>
            </a:r>
          </a:p>
          <a:p>
            <a:pPr indent="-457200" lvl="0" marL="457200" marR="0" rtl="0" algn="l">
              <a:lnSpc>
                <a:spcPct val="100000"/>
              </a:lnSpc>
              <a:spcBef>
                <a:spcPts val="160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Of particular importance is </a:t>
            </a:r>
            <a:r>
              <a:rPr b="1" i="1" lang="en-US" sz="3200" u="none" cap="none" strike="noStrike">
                <a:solidFill>
                  <a:schemeClr val="dk1"/>
                </a:solidFill>
                <a:latin typeface="Arial"/>
                <a:ea typeface="Arial"/>
                <a:cs typeface="Arial"/>
                <a:sym typeface="Arial"/>
              </a:rPr>
              <a:t>simple random sample</a:t>
            </a:r>
            <a:r>
              <a:rPr b="1" i="0" lang="en-US" sz="32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99" name="Shape 499"/>
        <p:cNvGrpSpPr/>
        <p:nvPr/>
      </p:nvGrpSpPr>
      <p:grpSpPr>
        <a:xfrm>
          <a:off x="0" y="0"/>
          <a:ext cx="0" cy="0"/>
          <a:chOff x="0" y="0"/>
          <a:chExt cx="0" cy="0"/>
        </a:xfrm>
      </p:grpSpPr>
      <p:sp>
        <p:nvSpPr>
          <p:cNvPr id="500" name="Shape 50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01" name="Shape 501"/>
          <p:cNvSpPr txBox="1"/>
          <p:nvPr/>
        </p:nvSpPr>
        <p:spPr>
          <a:xfrm>
            <a:off x="762000" y="1905000"/>
            <a:ext cx="7924799" cy="1797049"/>
          </a:xfrm>
          <a:prstGeom prst="rect">
            <a:avLst/>
          </a:prstGeom>
          <a:noFill/>
          <a:ln>
            <a:noFill/>
          </a:ln>
        </p:spPr>
        <p:txBody>
          <a:bodyPr anchorCtr="0" anchor="t" bIns="44450" lIns="90475" rIns="90475" tIns="44450">
            <a:noAutofit/>
          </a:bodyPr>
          <a:lstStyle/>
          <a:p>
            <a:pPr indent="-7936" lvl="0" marL="2873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Statistical methods are driven by the data that we collect. We typically obtain data from two distinct sources: </a:t>
            </a:r>
            <a:r>
              <a:rPr b="1" i="1" lang="en-US" sz="2800" u="none" cap="none" strike="noStrike">
                <a:solidFill>
                  <a:schemeClr val="dk1"/>
                </a:solidFill>
                <a:latin typeface="Arial"/>
                <a:ea typeface="Arial"/>
                <a:cs typeface="Arial"/>
                <a:sym typeface="Arial"/>
              </a:rPr>
              <a:t>observational studies </a:t>
            </a:r>
            <a:r>
              <a:rPr b="1" i="0" lang="en-US" sz="2800" u="none" cap="none" strike="noStrike">
                <a:solidFill>
                  <a:schemeClr val="dk1"/>
                </a:solidFill>
                <a:latin typeface="Arial"/>
                <a:ea typeface="Arial"/>
                <a:cs typeface="Arial"/>
                <a:sym typeface="Arial"/>
              </a:rPr>
              <a:t>and</a:t>
            </a:r>
            <a:r>
              <a:rPr b="1" i="1" lang="en-US" sz="2800" u="none" cap="none" strike="noStrike">
                <a:solidFill>
                  <a:schemeClr val="dk1"/>
                </a:solidFill>
                <a:latin typeface="Arial"/>
                <a:ea typeface="Arial"/>
                <a:cs typeface="Arial"/>
                <a:sym typeface="Arial"/>
              </a:rPr>
              <a:t> experiment</a:t>
            </a:r>
            <a:r>
              <a:rPr b="1" i="0" lang="en-US" sz="2800" u="none" cap="none" strike="noStrike">
                <a:solidFill>
                  <a:schemeClr val="dk1"/>
                </a:solidFill>
                <a:latin typeface="Arial"/>
                <a:ea typeface="Arial"/>
                <a:cs typeface="Arial"/>
                <a:sym typeface="Arial"/>
              </a:rPr>
              <a:t>.</a:t>
            </a:r>
          </a:p>
        </p:txBody>
      </p:sp>
      <p:sp>
        <p:nvSpPr>
          <p:cNvPr id="502" name="Shape 502"/>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03" name="Shape 503"/>
          <p:cNvSpPr txBox="1"/>
          <p:nvPr/>
        </p:nvSpPr>
        <p:spPr>
          <a:xfrm>
            <a:off x="1417637" y="288925"/>
            <a:ext cx="627856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Basics of Collecting Data</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7" name="Shape 507"/>
        <p:cNvGrpSpPr/>
        <p:nvPr/>
      </p:nvGrpSpPr>
      <p:grpSpPr>
        <a:xfrm>
          <a:off x="0" y="0"/>
          <a:ext cx="0" cy="0"/>
          <a:chOff x="0" y="0"/>
          <a:chExt cx="0" cy="0"/>
        </a:xfrm>
      </p:grpSpPr>
      <p:sp>
        <p:nvSpPr>
          <p:cNvPr id="508" name="Shape 50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09" name="Shape 509"/>
          <p:cNvSpPr txBox="1"/>
          <p:nvPr/>
        </p:nvSpPr>
        <p:spPr>
          <a:xfrm>
            <a:off x="228600" y="1905000"/>
            <a:ext cx="8753474" cy="2108200"/>
          </a:xfrm>
          <a:prstGeom prst="rect">
            <a:avLst/>
          </a:prstGeom>
          <a:noFill/>
          <a:ln>
            <a:noFill/>
          </a:ln>
        </p:spPr>
        <p:txBody>
          <a:bodyPr anchorCtr="0" anchor="t" bIns="44450" lIns="90475" rIns="90475" tIns="44450">
            <a:noAutofit/>
          </a:bodyPr>
          <a:lstStyle/>
          <a:p>
            <a:pPr indent="-7936" lvl="0" marL="287337" marR="0" rtl="0" algn="l">
              <a:lnSpc>
                <a:spcPct val="100000"/>
              </a:lnSpc>
              <a:spcBef>
                <a:spcPts val="0"/>
              </a:spcBef>
              <a:spcAft>
                <a:spcPts val="0"/>
              </a:spcAft>
              <a:buClr>
                <a:schemeClr val="accent2"/>
              </a:buClr>
              <a:buSzPct val="100000"/>
              <a:buFont typeface="Arial"/>
              <a:buChar char="❖"/>
            </a:pPr>
            <a:r>
              <a:rPr b="0" i="0" lang="en-US" sz="4000" u="none" cap="none" strike="noStrike">
                <a:solidFill>
                  <a:schemeClr va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Observational study</a:t>
            </a:r>
            <a:r>
              <a:rPr b="1" i="0" lang="en-US" sz="4000" u="none" cap="none" strike="noStrike">
                <a:solidFill>
                  <a:schemeClr val="hlink"/>
                </a:solidFill>
                <a:latin typeface="Arial"/>
                <a:ea typeface="Arial"/>
                <a:cs typeface="Arial"/>
                <a:sym typeface="Arial"/>
              </a:rPr>
              <a:t> </a:t>
            </a:r>
          </a:p>
          <a:p>
            <a:pPr indent="-7936" lvl="0" marL="287337"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observing and measuring specific 			characteristics without attempting to </a:t>
            </a:r>
            <a:r>
              <a:rPr b="1" i="0" lang="en-US" sz="2800" u="none" cap="none" strike="noStrike">
                <a:solidFill>
                  <a:schemeClr val="hlink"/>
                </a:solidFill>
                <a:latin typeface="Arial"/>
                <a:ea typeface="Arial"/>
                <a:cs typeface="Arial"/>
                <a:sym typeface="Arial"/>
              </a:rPr>
              <a:t>modify</a:t>
            </a:r>
            <a:r>
              <a:rPr b="1" i="0" lang="en-US" sz="2800" u="none" cap="none" strike="noStrike">
                <a:solidFill>
                  <a:schemeClr val="dk1"/>
                </a:solidFill>
                <a:latin typeface="Arial"/>
                <a:ea typeface="Arial"/>
                <a:cs typeface="Arial"/>
                <a:sym typeface="Arial"/>
              </a:rPr>
              <a:t> 	the subjects being studied</a:t>
            </a:r>
          </a:p>
        </p:txBody>
      </p:sp>
      <p:sp>
        <p:nvSpPr>
          <p:cNvPr id="510" name="Shape 510"/>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11" name="Shape 511"/>
          <p:cNvSpPr txBox="1"/>
          <p:nvPr/>
        </p:nvSpPr>
        <p:spPr>
          <a:xfrm>
            <a:off x="1965325" y="304800"/>
            <a:ext cx="5121275"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Observational Study</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5" name="Shape 515"/>
        <p:cNvGrpSpPr/>
        <p:nvPr/>
      </p:nvGrpSpPr>
      <p:grpSpPr>
        <a:xfrm>
          <a:off x="0" y="0"/>
          <a:ext cx="0" cy="0"/>
          <a:chOff x="0" y="0"/>
          <a:chExt cx="0" cy="0"/>
        </a:xfrm>
      </p:grpSpPr>
      <p:sp>
        <p:nvSpPr>
          <p:cNvPr id="516" name="Shape 51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17" name="Shape 517"/>
          <p:cNvSpPr txBox="1"/>
          <p:nvPr/>
        </p:nvSpPr>
        <p:spPr>
          <a:xfrm>
            <a:off x="315912" y="1828800"/>
            <a:ext cx="8599486" cy="2108200"/>
          </a:xfrm>
          <a:prstGeom prst="rect">
            <a:avLst/>
          </a:prstGeom>
          <a:noFill/>
          <a:ln>
            <a:noFill/>
          </a:ln>
        </p:spPr>
        <p:txBody>
          <a:bodyPr anchorCtr="0" anchor="t" bIns="44450" lIns="90475" rIns="90475" tIns="44450">
            <a:noAutofit/>
          </a:bodyPr>
          <a:lstStyle/>
          <a:p>
            <a:pPr indent="-9525" lvl="0" marL="339725" marR="0" rtl="0" algn="l">
              <a:lnSpc>
                <a:spcPct val="100000"/>
              </a:lnSpc>
              <a:spcBef>
                <a:spcPts val="0"/>
              </a:spcBef>
              <a:spcAft>
                <a:spcPts val="0"/>
              </a:spcAft>
              <a:buClr>
                <a:schemeClr val="accent2"/>
              </a:buClr>
              <a:buSzPct val="100000"/>
              <a:buFont typeface="Arial"/>
              <a:buChar char="❖"/>
            </a:pPr>
            <a:r>
              <a:rPr b="0" i="0" lang="en-US" sz="4000" u="none" cap="none" strike="noStrike">
                <a:solidFill>
                  <a:schemeClr val="hlink"/>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Experiment</a:t>
            </a:r>
            <a:r>
              <a:rPr b="1" i="0" lang="en-US" sz="4000" u="none" cap="none" strike="noStrike">
                <a:solidFill>
                  <a:schemeClr val="hlink"/>
                </a:solidFill>
                <a:latin typeface="Arial"/>
                <a:ea typeface="Arial"/>
                <a:cs typeface="Arial"/>
                <a:sym typeface="Arial"/>
              </a:rPr>
              <a:t> </a:t>
            </a:r>
          </a:p>
          <a:p>
            <a:pPr indent="-9525" lvl="0" marL="339725"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apply some </a:t>
            </a:r>
            <a:r>
              <a:rPr b="1" i="0" lang="en-US" sz="2800" u="none" cap="none" strike="noStrike">
                <a:solidFill>
                  <a:schemeClr val="hlink"/>
                </a:solidFill>
                <a:latin typeface="Arial"/>
                <a:ea typeface="Arial"/>
                <a:cs typeface="Arial"/>
                <a:sym typeface="Arial"/>
              </a:rPr>
              <a:t>treatment</a:t>
            </a:r>
            <a:r>
              <a:rPr b="1" i="0" lang="en-US" sz="2800" u="none" cap="none" strike="noStrike">
                <a:solidFill>
                  <a:schemeClr val="dk1"/>
                </a:solidFill>
                <a:latin typeface="Arial"/>
                <a:ea typeface="Arial"/>
                <a:cs typeface="Arial"/>
                <a:sym typeface="Arial"/>
              </a:rPr>
              <a:t> and then observe its 	effects on the subjects; (subjects in</a:t>
            </a:r>
            <a:br>
              <a:rPr b="1" i="0" lang="en-US" sz="2800" u="none" cap="none" strike="noStrike">
                <a:solidFill>
                  <a:schemeClr val="dk1"/>
                </a:solidFill>
                <a:latin typeface="Arial"/>
                <a:ea typeface="Arial"/>
                <a:cs typeface="Arial"/>
                <a:sym typeface="Arial"/>
              </a:rPr>
            </a:br>
            <a:r>
              <a:rPr b="1" i="0" lang="en-US" sz="2800" u="none" cap="none" strike="noStrike">
                <a:solidFill>
                  <a:schemeClr val="dk1"/>
                </a:solidFill>
                <a:latin typeface="Arial"/>
                <a:ea typeface="Arial"/>
                <a:cs typeface="Arial"/>
                <a:sym typeface="Arial"/>
              </a:rPr>
              <a:t>	experiments are called </a:t>
            </a:r>
            <a:r>
              <a:rPr b="1" i="0" lang="en-US" sz="2800" u="none" cap="none" strike="noStrike">
                <a:solidFill>
                  <a:schemeClr val="hlink"/>
                </a:solidFill>
                <a:latin typeface="Arial"/>
                <a:ea typeface="Arial"/>
                <a:cs typeface="Arial"/>
                <a:sym typeface="Arial"/>
              </a:rPr>
              <a:t>experimental units</a:t>
            </a:r>
            <a:r>
              <a:rPr b="1" i="0" lang="en-US" sz="2800" u="none" cap="none" strike="noStrike">
                <a:solidFill>
                  <a:schemeClr val="dk1"/>
                </a:solidFill>
                <a:latin typeface="Arial"/>
                <a:ea typeface="Arial"/>
                <a:cs typeface="Arial"/>
                <a:sym typeface="Arial"/>
              </a:rPr>
              <a:t>)</a:t>
            </a:r>
          </a:p>
        </p:txBody>
      </p:sp>
      <p:sp>
        <p:nvSpPr>
          <p:cNvPr id="518" name="Shape 518"/>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19" name="Shape 519"/>
          <p:cNvSpPr/>
          <p:nvPr/>
        </p:nvSpPr>
        <p:spPr>
          <a:xfrm>
            <a:off x="374650" y="3716337"/>
            <a:ext cx="3502025"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0" name="Shape 520"/>
          <p:cNvSpPr/>
          <p:nvPr/>
        </p:nvSpPr>
        <p:spPr>
          <a:xfrm>
            <a:off x="4416425" y="3735387"/>
            <a:ext cx="3570286"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1" name="Shape 521"/>
          <p:cNvSpPr txBox="1"/>
          <p:nvPr/>
        </p:nvSpPr>
        <p:spPr>
          <a:xfrm>
            <a:off x="3071811" y="277812"/>
            <a:ext cx="2947986"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Experiment</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5" name="Shape 525"/>
        <p:cNvGrpSpPr/>
        <p:nvPr/>
      </p:nvGrpSpPr>
      <p:grpSpPr>
        <a:xfrm>
          <a:off x="0" y="0"/>
          <a:ext cx="0" cy="0"/>
          <a:chOff x="0" y="0"/>
          <a:chExt cx="0" cy="0"/>
        </a:xfrm>
      </p:grpSpPr>
      <p:sp>
        <p:nvSpPr>
          <p:cNvPr id="526" name="Shape 52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27" name="Shape 527"/>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28" name="Shape 528"/>
          <p:cNvSpPr txBox="1"/>
          <p:nvPr/>
        </p:nvSpPr>
        <p:spPr>
          <a:xfrm>
            <a:off x="1524000" y="304800"/>
            <a:ext cx="5967411"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Simple Random Sample</a:t>
            </a:r>
          </a:p>
        </p:txBody>
      </p:sp>
      <p:sp>
        <p:nvSpPr>
          <p:cNvPr id="529" name="Shape 529"/>
          <p:cNvSpPr/>
          <p:nvPr/>
        </p:nvSpPr>
        <p:spPr>
          <a:xfrm>
            <a:off x="374650" y="3716337"/>
            <a:ext cx="3502025"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0" name="Shape 530"/>
          <p:cNvSpPr/>
          <p:nvPr/>
        </p:nvSpPr>
        <p:spPr>
          <a:xfrm>
            <a:off x="4416425" y="3735387"/>
            <a:ext cx="3570286"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1" name="Shape 531"/>
          <p:cNvSpPr txBox="1"/>
          <p:nvPr/>
        </p:nvSpPr>
        <p:spPr>
          <a:xfrm>
            <a:off x="457200" y="1752600"/>
            <a:ext cx="8458200" cy="2332036"/>
          </a:xfrm>
          <a:prstGeom prst="rect">
            <a:avLst/>
          </a:prstGeom>
          <a:noFill/>
          <a:ln>
            <a:noFill/>
          </a:ln>
        </p:spPr>
        <p:txBody>
          <a:bodyPr anchorCtr="0" anchor="t" bIns="45700" lIns="91425" rIns="91425" tIns="45700">
            <a:noAutofit/>
          </a:bodyPr>
          <a:lstStyle/>
          <a:p>
            <a:pPr indent="-582612" lvl="0" marL="582612"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Simple Random Sample</a:t>
            </a:r>
          </a:p>
          <a:p>
            <a:pPr indent="-582612" lvl="0" marL="582612" marR="0" rtl="0" algn="l">
              <a:lnSpc>
                <a:spcPct val="100000"/>
              </a:lnSpc>
              <a:spcBef>
                <a:spcPts val="108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of </a:t>
            </a:r>
            <a:r>
              <a:rPr b="1" i="1" lang="en-US" sz="3600" u="none" cap="none" strike="noStrike">
                <a:solidFill>
                  <a:schemeClr val="dk1"/>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subjects selected in such a way that every possible </a:t>
            </a:r>
            <a:r>
              <a:rPr b="1" i="0" lang="en-US" sz="2800" u="none" cap="none" strike="noStrike">
                <a:solidFill>
                  <a:schemeClr val="hlink"/>
                </a:solidFill>
                <a:latin typeface="Arial"/>
                <a:ea typeface="Arial"/>
                <a:cs typeface="Arial"/>
                <a:sym typeface="Arial"/>
              </a:rPr>
              <a:t>sample of the same size </a:t>
            </a:r>
            <a:r>
              <a:rPr b="1" i="1" lang="en-US" sz="3600" u="none" cap="none" strike="noStrike">
                <a:solidFill>
                  <a:schemeClr val="hlink"/>
                </a:solidFill>
                <a:latin typeface="Times New Roman"/>
                <a:ea typeface="Times New Roman"/>
                <a:cs typeface="Times New Roman"/>
                <a:sym typeface="Times New Roman"/>
              </a:rPr>
              <a:t>n</a:t>
            </a:r>
            <a:r>
              <a:rPr b="1" i="0" lang="en-US" sz="2800" u="none" cap="none" strike="noStrike">
                <a:solidFill>
                  <a:schemeClr val="dk1"/>
                </a:solidFill>
                <a:latin typeface="Arial"/>
                <a:ea typeface="Arial"/>
                <a:cs typeface="Arial"/>
                <a:sym typeface="Arial"/>
              </a:rPr>
              <a:t> has the same chance of being chosen</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35" name="Shape 535"/>
        <p:cNvGrpSpPr/>
        <p:nvPr/>
      </p:nvGrpSpPr>
      <p:grpSpPr>
        <a:xfrm>
          <a:off x="0" y="0"/>
          <a:ext cx="0" cy="0"/>
          <a:chOff x="0" y="0"/>
          <a:chExt cx="0" cy="0"/>
        </a:xfrm>
      </p:grpSpPr>
      <p:sp>
        <p:nvSpPr>
          <p:cNvPr id="536" name="Shape 53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37" name="Shape 537"/>
          <p:cNvSpPr txBox="1"/>
          <p:nvPr/>
        </p:nvSpPr>
        <p:spPr>
          <a:xfrm>
            <a:off x="0" y="1219200"/>
            <a:ext cx="8686800" cy="3267075"/>
          </a:xfrm>
          <a:prstGeom prst="rect">
            <a:avLst/>
          </a:prstGeom>
          <a:noFill/>
          <a:ln>
            <a:noFill/>
          </a:ln>
        </p:spPr>
        <p:txBody>
          <a:bodyPr anchorCtr="0" anchor="t" bIns="44450" lIns="90475" rIns="90475" tIns="44450">
            <a:noAutofit/>
          </a:bodyPr>
          <a:lstStyle/>
          <a:p>
            <a:pPr indent="-631825" lvl="0" marL="974725" marR="0" rtl="0" algn="l">
              <a:lnSpc>
                <a:spcPct val="100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Random Sample</a:t>
            </a:r>
            <a:r>
              <a:rPr b="1" i="0" lang="en-US" sz="4000" u="none" cap="none" strike="noStrike">
                <a:solidFill>
                  <a:schemeClr val="hlink"/>
                </a:solidFill>
                <a:latin typeface="Arial"/>
                <a:ea typeface="Arial"/>
                <a:cs typeface="Arial"/>
                <a:sym typeface="Arial"/>
              </a:rPr>
              <a:t> </a:t>
            </a:r>
          </a:p>
          <a:p>
            <a:pPr indent="-631825" lvl="0" marL="974725"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members from the population are selected in such a way that each </a:t>
            </a:r>
            <a:r>
              <a:rPr b="1" i="0" lang="en-US" sz="2800" u="none" cap="none" strike="noStrike">
                <a:solidFill>
                  <a:schemeClr val="hlink"/>
                </a:solidFill>
                <a:latin typeface="Arial"/>
                <a:ea typeface="Arial"/>
                <a:cs typeface="Arial"/>
                <a:sym typeface="Arial"/>
              </a:rPr>
              <a:t>individual member</a:t>
            </a:r>
            <a:r>
              <a:rPr b="1" i="0" lang="en-US" sz="2800" u="none" cap="none" strike="noStrike">
                <a:solidFill>
                  <a:schemeClr val="dk1"/>
                </a:solidFill>
                <a:latin typeface="Arial"/>
                <a:ea typeface="Arial"/>
                <a:cs typeface="Arial"/>
                <a:sym typeface="Arial"/>
              </a:rPr>
              <a:t> in the population has an equal chance of being selected</a:t>
            </a:r>
          </a:p>
          <a:p>
            <a:pPr indent="-631825" lvl="0" marL="974725" marR="0" rtl="0" algn="l">
              <a:lnSpc>
                <a:spcPct val="100000"/>
              </a:lnSpc>
              <a:spcBef>
                <a:spcPts val="1200"/>
              </a:spcBef>
              <a:spcAft>
                <a:spcPts val="0"/>
              </a:spcAft>
              <a:buClr>
                <a:schemeClr val="hlink"/>
              </a:buClr>
              <a:buSzPct val="25000"/>
              <a:buFont typeface="Arial"/>
              <a:buNone/>
            </a:pPr>
            <a:r>
              <a:rPr b="1" i="0" lang="en-US" sz="4000" u="none" cap="none" strike="noStrike">
                <a:solidFill>
                  <a:schemeClr val="hlink"/>
                </a:solidFill>
                <a:latin typeface="Arial"/>
                <a:ea typeface="Arial"/>
                <a:cs typeface="Arial"/>
                <a:sym typeface="Arial"/>
              </a:rPr>
              <a:t>	</a:t>
            </a:r>
          </a:p>
        </p:txBody>
      </p:sp>
      <p:sp>
        <p:nvSpPr>
          <p:cNvPr id="538" name="Shape 538"/>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39" name="Shape 539"/>
          <p:cNvSpPr txBox="1"/>
          <p:nvPr/>
        </p:nvSpPr>
        <p:spPr>
          <a:xfrm>
            <a:off x="739775" y="276225"/>
            <a:ext cx="771842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&amp; Probability Samples</a:t>
            </a:r>
          </a:p>
        </p:txBody>
      </p:sp>
      <p:sp>
        <p:nvSpPr>
          <p:cNvPr id="540" name="Shape 540"/>
          <p:cNvSpPr/>
          <p:nvPr/>
        </p:nvSpPr>
        <p:spPr>
          <a:xfrm>
            <a:off x="374650" y="3716337"/>
            <a:ext cx="3502025"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1" name="Shape 541"/>
          <p:cNvSpPr/>
          <p:nvPr/>
        </p:nvSpPr>
        <p:spPr>
          <a:xfrm>
            <a:off x="4416425" y="3735387"/>
            <a:ext cx="3570286" cy="963612"/>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42" name="Shape 542"/>
          <p:cNvSpPr txBox="1"/>
          <p:nvPr/>
        </p:nvSpPr>
        <p:spPr>
          <a:xfrm>
            <a:off x="0" y="3657600"/>
            <a:ext cx="8915400" cy="2478087"/>
          </a:xfrm>
          <a:prstGeom prst="rect">
            <a:avLst/>
          </a:prstGeom>
          <a:noFill/>
          <a:ln>
            <a:noFill/>
          </a:ln>
        </p:spPr>
        <p:txBody>
          <a:bodyPr anchorCtr="0" anchor="t" bIns="45700" lIns="91425" rIns="91425" tIns="45700">
            <a:noAutofit/>
          </a:bodyPr>
          <a:lstStyle/>
          <a:p>
            <a:pPr indent="-631825" lvl="0" marL="974725"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Probability Sample</a:t>
            </a:r>
          </a:p>
          <a:p>
            <a:pPr indent="-631825" lvl="0" marL="974725"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selecting members from a population in such a way that each</a:t>
            </a:r>
            <a:r>
              <a:rPr b="1" i="1"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member of the population has a known (but not necessarily the same) chance of being selected</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46" name="Shape 546"/>
        <p:cNvGrpSpPr/>
        <p:nvPr/>
      </p:nvGrpSpPr>
      <p:grpSpPr>
        <a:xfrm>
          <a:off x="0" y="0"/>
          <a:ext cx="0" cy="0"/>
          <a:chOff x="0" y="0"/>
          <a:chExt cx="0" cy="0"/>
        </a:xfrm>
      </p:grpSpPr>
      <p:sp>
        <p:nvSpPr>
          <p:cNvPr id="547" name="Shape 54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48" name="Shape 548"/>
          <p:cNvSpPr txBox="1"/>
          <p:nvPr/>
        </p:nvSpPr>
        <p:spPr>
          <a:xfrm>
            <a:off x="425450" y="206375"/>
            <a:ext cx="8337550" cy="1979612"/>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 Sampling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selection so that each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individual member has an </a:t>
            </a:r>
          </a:p>
          <a:p>
            <a:pPr indent="0" lvl="0" marL="0" marR="0" rtl="0" algn="ctr">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equal</a:t>
            </a: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chance</a:t>
            </a:r>
            <a:r>
              <a:rPr b="1" i="0" lang="en-US" sz="2800" u="none" cap="none" strike="noStrike">
                <a:solidFill>
                  <a:schemeClr val="dk1"/>
                </a:solidFill>
                <a:latin typeface="Arial"/>
                <a:ea typeface="Arial"/>
                <a:cs typeface="Arial"/>
                <a:sym typeface="Arial"/>
              </a:rPr>
              <a:t> of being selected</a:t>
            </a:r>
          </a:p>
        </p:txBody>
      </p:sp>
      <p:pic>
        <p:nvPicPr>
          <p:cNvPr id="549" name="Shape 549"/>
          <p:cNvPicPr preferRelativeResize="0"/>
          <p:nvPr/>
        </p:nvPicPr>
        <p:blipFill rotWithShape="1">
          <a:blip r:embed="rId3">
            <a:alphaModFix/>
          </a:blip>
          <a:srcRect b="0" l="0" r="0" t="0"/>
          <a:stretch/>
        </p:blipFill>
        <p:spPr>
          <a:xfrm>
            <a:off x="1666875" y="2733675"/>
            <a:ext cx="5810250" cy="320992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3" name="Shape 73"/>
        <p:cNvGrpSpPr/>
        <p:nvPr/>
      </p:nvGrpSpPr>
      <p:grpSpPr>
        <a:xfrm>
          <a:off x="0" y="0"/>
          <a:ext cx="0" cy="0"/>
          <a:chOff x="0" y="0"/>
          <a:chExt cx="0" cy="0"/>
        </a:xfrm>
      </p:grpSpPr>
      <p:sp>
        <p:nvSpPr>
          <p:cNvPr id="74" name="Shape 7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75" name="Shape 75"/>
          <p:cNvSpPr/>
          <p:nvPr/>
        </p:nvSpPr>
        <p:spPr>
          <a:xfrm>
            <a:off x="990600" y="1981200"/>
            <a:ext cx="7162799" cy="41148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6" name="Shape 76"/>
          <p:cNvSpPr txBox="1"/>
          <p:nvPr>
            <p:ph idx="1" type="body"/>
          </p:nvPr>
        </p:nvSpPr>
        <p:spPr>
          <a:xfrm>
            <a:off x="533400" y="1676400"/>
            <a:ext cx="8077199" cy="4114800"/>
          </a:xfrm>
          <a:prstGeom prst="rect">
            <a:avLst/>
          </a:prstGeom>
          <a:noFill/>
          <a:ln>
            <a:noFill/>
          </a:ln>
        </p:spPr>
        <p:txBody>
          <a:bodyPr anchorCtr="0" anchor="t" bIns="44450" lIns="90475" rIns="90475" tIns="44450">
            <a:noAutofit/>
          </a:bodyPr>
          <a:lstStyle/>
          <a:p>
            <a:pPr indent="-285750" lvl="0" marL="285750" marR="0" rtl="0" algn="l">
              <a:lnSpc>
                <a:spcPct val="12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Statistics</a:t>
            </a:r>
          </a:p>
          <a:p>
            <a:pPr indent="-285750" lvl="0" marL="285750" marR="0" rtl="0" algn="l">
              <a:lnSpc>
                <a:spcPct val="100000"/>
              </a:lnSpc>
              <a:spcBef>
                <a:spcPts val="960"/>
              </a:spcBef>
              <a:spcAft>
                <a:spcPts val="0"/>
              </a:spcAft>
              <a:buClr>
                <a:schemeClr val="dk1"/>
              </a:buClr>
              <a:buSzPct val="25000"/>
              <a:buFont typeface="Arial"/>
              <a:buNone/>
            </a:pPr>
            <a:r>
              <a:rPr b="1" i="0" lang="en-US" sz="27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is the science of planning studies and experiments, obtaining data, and then organizing, summarizing, presenting, analyzing, interpreting, and drawing conclusions based on the data</a:t>
            </a:r>
          </a:p>
        </p:txBody>
      </p:sp>
      <p:sp>
        <p:nvSpPr>
          <p:cNvPr id="77" name="Shape 77"/>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78" name="Shape 78"/>
          <p:cNvSpPr txBox="1"/>
          <p:nvPr>
            <p:ph type="title"/>
          </p:nvPr>
        </p:nvSpPr>
        <p:spPr>
          <a:xfrm>
            <a:off x="990600" y="76200"/>
            <a:ext cx="71627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Statistics</a:t>
            </a:r>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53" name="Shape 553"/>
        <p:cNvGrpSpPr/>
        <p:nvPr/>
      </p:nvGrpSpPr>
      <p:grpSpPr>
        <a:xfrm>
          <a:off x="0" y="0"/>
          <a:ext cx="0" cy="0"/>
          <a:chOff x="0" y="0"/>
          <a:chExt cx="0" cy="0"/>
        </a:xfrm>
      </p:grpSpPr>
      <p:sp>
        <p:nvSpPr>
          <p:cNvPr id="554" name="Shape 55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55" name="Shape 555"/>
          <p:cNvSpPr txBox="1"/>
          <p:nvPr/>
        </p:nvSpPr>
        <p:spPr>
          <a:xfrm>
            <a:off x="71436" y="225425"/>
            <a:ext cx="9001125" cy="1552575"/>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Systematic Sampling</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Select some starting point and then </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select every </a:t>
            </a:r>
            <a:r>
              <a:rPr b="1" i="1" lang="en-US" sz="2800" u="none" cap="none" strike="noStrike">
                <a:solidFill>
                  <a:schemeClr val="dk1"/>
                </a:solidFill>
                <a:latin typeface="Arial"/>
                <a:ea typeface="Arial"/>
                <a:cs typeface="Arial"/>
                <a:sym typeface="Arial"/>
              </a:rPr>
              <a:t>k</a:t>
            </a:r>
            <a:r>
              <a:rPr b="1" i="0" lang="en-US" sz="2800" u="none" cap="none" strike="noStrike">
                <a:solidFill>
                  <a:schemeClr val="dk1"/>
                </a:solidFill>
                <a:latin typeface="Arial"/>
                <a:ea typeface="Arial"/>
                <a:cs typeface="Arial"/>
                <a:sym typeface="Arial"/>
              </a:rPr>
              <a:t>th element in the population</a:t>
            </a:r>
          </a:p>
        </p:txBody>
      </p:sp>
      <p:pic>
        <p:nvPicPr>
          <p:cNvPr id="556" name="Shape 556"/>
          <p:cNvPicPr preferRelativeResize="0"/>
          <p:nvPr/>
        </p:nvPicPr>
        <p:blipFill rotWithShape="1">
          <a:blip r:embed="rId3">
            <a:alphaModFix/>
          </a:blip>
          <a:srcRect b="0" l="0" r="0" t="0"/>
          <a:stretch/>
        </p:blipFill>
        <p:spPr>
          <a:xfrm>
            <a:off x="609600" y="2725736"/>
            <a:ext cx="7848599" cy="2178049"/>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0" name="Shape 560"/>
        <p:cNvGrpSpPr/>
        <p:nvPr/>
      </p:nvGrpSpPr>
      <p:grpSpPr>
        <a:xfrm>
          <a:off x="0" y="0"/>
          <a:ext cx="0" cy="0"/>
          <a:chOff x="0" y="0"/>
          <a:chExt cx="0" cy="0"/>
        </a:xfrm>
      </p:grpSpPr>
      <p:sp>
        <p:nvSpPr>
          <p:cNvPr id="561" name="Shape 561"/>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62" name="Shape 562"/>
          <p:cNvSpPr/>
          <p:nvPr/>
        </p:nvSpPr>
        <p:spPr>
          <a:xfrm>
            <a:off x="6178550" y="2749550"/>
            <a:ext cx="673099" cy="292100"/>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63" name="Shape 563"/>
          <p:cNvSpPr txBox="1"/>
          <p:nvPr/>
        </p:nvSpPr>
        <p:spPr>
          <a:xfrm>
            <a:off x="392112" y="239712"/>
            <a:ext cx="8337550" cy="1125536"/>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Convenience Sampling</a:t>
            </a:r>
          </a:p>
          <a:p>
            <a:pPr indent="0" lvl="0" marL="0" marR="0" rtl="0" algn="ctr">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results that are easy to get</a:t>
            </a:r>
          </a:p>
        </p:txBody>
      </p:sp>
      <p:pic>
        <p:nvPicPr>
          <p:cNvPr id="564" name="Shape 564"/>
          <p:cNvPicPr preferRelativeResize="0"/>
          <p:nvPr/>
        </p:nvPicPr>
        <p:blipFill rotWithShape="1">
          <a:blip r:embed="rId3">
            <a:alphaModFix/>
          </a:blip>
          <a:srcRect b="0" l="0" r="0" t="0"/>
          <a:stretch/>
        </p:blipFill>
        <p:spPr>
          <a:xfrm>
            <a:off x="1095375" y="2162175"/>
            <a:ext cx="6953249" cy="3400424"/>
          </a:xfrm>
          <a:prstGeom prst="rect">
            <a:avLst/>
          </a:prstGeom>
          <a:noFill/>
          <a:ln>
            <a:noFill/>
          </a:ln>
        </p:spPr>
      </p:pic>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68" name="Shape 568"/>
        <p:cNvGrpSpPr/>
        <p:nvPr/>
      </p:nvGrpSpPr>
      <p:grpSpPr>
        <a:xfrm>
          <a:off x="0" y="0"/>
          <a:ext cx="0" cy="0"/>
          <a:chOff x="0" y="0"/>
          <a:chExt cx="0" cy="0"/>
        </a:xfrm>
      </p:grpSpPr>
      <p:sp>
        <p:nvSpPr>
          <p:cNvPr id="569" name="Shape 569"/>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70" name="Shape 570"/>
          <p:cNvSpPr txBox="1"/>
          <p:nvPr/>
        </p:nvSpPr>
        <p:spPr>
          <a:xfrm>
            <a:off x="381000" y="236537"/>
            <a:ext cx="8337550" cy="22860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Stratified Sampling</a:t>
            </a:r>
          </a:p>
          <a:p>
            <a:pPr indent="0" lvl="0" marL="0" marR="0" rtl="0" algn="ctr">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subdivide the population into at </a:t>
            </a:r>
          </a:p>
          <a:p>
            <a:pPr indent="0" lvl="0" marL="0" marR="0" rtl="0" algn="ctr">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least two different subgroups that share the same characteristics, then draw a sample from each subgroup (or stratum)</a:t>
            </a:r>
          </a:p>
        </p:txBody>
      </p:sp>
      <p:pic>
        <p:nvPicPr>
          <p:cNvPr id="571" name="Shape 571"/>
          <p:cNvPicPr preferRelativeResize="0"/>
          <p:nvPr/>
        </p:nvPicPr>
        <p:blipFill rotWithShape="1">
          <a:blip r:embed="rId3">
            <a:alphaModFix/>
          </a:blip>
          <a:srcRect b="0" l="0" r="0" t="0"/>
          <a:stretch/>
        </p:blipFill>
        <p:spPr>
          <a:xfrm>
            <a:off x="533400" y="2971800"/>
            <a:ext cx="8010525" cy="2438399"/>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75" name="Shape 575"/>
        <p:cNvGrpSpPr/>
        <p:nvPr/>
      </p:nvGrpSpPr>
      <p:grpSpPr>
        <a:xfrm>
          <a:off x="0" y="0"/>
          <a:ext cx="0" cy="0"/>
          <a:chOff x="0" y="0"/>
          <a:chExt cx="0" cy="0"/>
        </a:xfrm>
      </p:grpSpPr>
      <p:sp>
        <p:nvSpPr>
          <p:cNvPr id="576" name="Shape 576"/>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77" name="Shape 577"/>
          <p:cNvSpPr/>
          <p:nvPr/>
        </p:nvSpPr>
        <p:spPr>
          <a:xfrm>
            <a:off x="6102350" y="1987550"/>
            <a:ext cx="673099" cy="292100"/>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78" name="Shape 578"/>
          <p:cNvSpPr txBox="1"/>
          <p:nvPr/>
        </p:nvSpPr>
        <p:spPr>
          <a:xfrm>
            <a:off x="239712" y="228600"/>
            <a:ext cx="8718549" cy="1889125"/>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Cluster Sampling</a:t>
            </a:r>
          </a:p>
          <a:p>
            <a:pPr indent="0" lvl="0" marL="0" marR="0" rtl="0" algn="ctr">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divide the population area into sections </a:t>
            </a:r>
          </a:p>
          <a:p>
            <a:pPr indent="0" lvl="0" marL="0" marR="0" rtl="0" algn="ctr">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(or clusters); randomly select some of those clusters; choose </a:t>
            </a:r>
            <a:r>
              <a:rPr b="1" i="0" lang="en-US" sz="2600" u="none" cap="none" strike="noStrike">
                <a:solidFill>
                  <a:schemeClr val="hlink"/>
                </a:solidFill>
                <a:latin typeface="Arial"/>
                <a:ea typeface="Arial"/>
                <a:cs typeface="Arial"/>
                <a:sym typeface="Arial"/>
              </a:rPr>
              <a:t>all</a:t>
            </a:r>
            <a:r>
              <a:rPr b="1" i="0" lang="en-US" sz="2600" u="none" cap="none" strike="noStrike">
                <a:solidFill>
                  <a:schemeClr val="dk1"/>
                </a:solidFill>
                <a:latin typeface="Arial"/>
                <a:ea typeface="Arial"/>
                <a:cs typeface="Arial"/>
                <a:sym typeface="Arial"/>
              </a:rPr>
              <a:t> members from selected clusters</a:t>
            </a:r>
          </a:p>
        </p:txBody>
      </p:sp>
      <p:pic>
        <p:nvPicPr>
          <p:cNvPr id="579" name="Shape 579"/>
          <p:cNvPicPr preferRelativeResize="0"/>
          <p:nvPr/>
        </p:nvPicPr>
        <p:blipFill rotWithShape="1">
          <a:blip r:embed="rId3">
            <a:alphaModFix/>
          </a:blip>
          <a:srcRect b="0" l="0" r="0" t="0"/>
          <a:stretch/>
        </p:blipFill>
        <p:spPr>
          <a:xfrm>
            <a:off x="2438400" y="2601911"/>
            <a:ext cx="4267199" cy="3570286"/>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83" name="Shape 583"/>
        <p:cNvGrpSpPr/>
        <p:nvPr/>
      </p:nvGrpSpPr>
      <p:grpSpPr>
        <a:xfrm>
          <a:off x="0" y="0"/>
          <a:ext cx="0" cy="0"/>
          <a:chOff x="0" y="0"/>
          <a:chExt cx="0" cy="0"/>
        </a:xfrm>
      </p:grpSpPr>
      <p:sp>
        <p:nvSpPr>
          <p:cNvPr id="584" name="Shape 58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85" name="Shape 585"/>
          <p:cNvSpPr/>
          <p:nvPr/>
        </p:nvSpPr>
        <p:spPr>
          <a:xfrm>
            <a:off x="6102350" y="1987550"/>
            <a:ext cx="673099" cy="292100"/>
          </a:xfrm>
          <a:prstGeom prst="rect">
            <a:avLst/>
          </a:prstGeom>
          <a:solidFill>
            <a:schemeClr val="lt1"/>
          </a:solidFill>
          <a:ln cap="rnd" cmpd="sng" w="12700">
            <a:solidFill>
              <a:schemeClr val="lt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86" name="Shape 586"/>
          <p:cNvSpPr txBox="1"/>
          <p:nvPr/>
        </p:nvSpPr>
        <p:spPr>
          <a:xfrm>
            <a:off x="239712" y="228600"/>
            <a:ext cx="8718549" cy="698500"/>
          </a:xfrm>
          <a:prstGeom prst="rect">
            <a:avLst/>
          </a:prstGeom>
          <a:noFill/>
          <a:ln>
            <a:noFill/>
          </a:ln>
        </p:spPr>
        <p:txBody>
          <a:bodyPr anchorCtr="0" anchor="t" bIns="44450" lIns="90475" rIns="90475" tIns="44450">
            <a:noAutofit/>
          </a:bodyPr>
          <a:lstStyle/>
          <a:p>
            <a:pPr indent="0" lvl="0" marL="0" marR="0" rtl="0" algn="ctr">
              <a:lnSpc>
                <a:spcPct val="10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Multistage Sampling</a:t>
            </a:r>
          </a:p>
        </p:txBody>
      </p:sp>
      <p:sp>
        <p:nvSpPr>
          <p:cNvPr id="587" name="Shape 587"/>
          <p:cNvSpPr txBox="1"/>
          <p:nvPr/>
        </p:nvSpPr>
        <p:spPr>
          <a:xfrm>
            <a:off x="762000" y="1435100"/>
            <a:ext cx="8185149" cy="2470149"/>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Collect data by using some combination of the basic sampling methods</a:t>
            </a:r>
          </a:p>
          <a:p>
            <a:pPr indent="0" lvl="0" marL="0" marR="0" rtl="0" algn="l">
              <a:lnSpc>
                <a:spcPct val="100000"/>
              </a:lnSpc>
              <a:spcBef>
                <a:spcPts val="0"/>
              </a:spcBef>
              <a:spcAft>
                <a:spcPts val="0"/>
              </a:spcAft>
              <a:buClr>
                <a:schemeClr val="dk1"/>
              </a:buClr>
              <a:buFont typeface="Times New Roman"/>
              <a:buNone/>
            </a:pPr>
            <a:r>
              <a:t/>
            </a:r>
            <a:endParaRPr b="1" i="0" sz="2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1" i="0" lang="en-US" sz="2600" u="none" cap="none" strike="noStrike">
                <a:solidFill>
                  <a:schemeClr val="dk1"/>
                </a:solidFill>
                <a:latin typeface="Arial"/>
                <a:ea typeface="Arial"/>
                <a:cs typeface="Arial"/>
                <a:sym typeface="Arial"/>
              </a:rPr>
              <a:t>In a multistage sample design, pollsters select a sample in different stages, and each stage might use different methods of sampling</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1" name="Shape 591"/>
        <p:cNvGrpSpPr/>
        <p:nvPr/>
      </p:nvGrpSpPr>
      <p:grpSpPr>
        <a:xfrm>
          <a:off x="0" y="0"/>
          <a:ext cx="0" cy="0"/>
          <a:chOff x="0" y="0"/>
          <a:chExt cx="0" cy="0"/>
        </a:xfrm>
      </p:grpSpPr>
      <p:sp>
        <p:nvSpPr>
          <p:cNvPr id="592" name="Shape 59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593" name="Shape 593"/>
          <p:cNvSpPr txBox="1"/>
          <p:nvPr>
            <p:ph idx="1" type="body"/>
          </p:nvPr>
        </p:nvSpPr>
        <p:spPr>
          <a:xfrm>
            <a:off x="762000" y="1676400"/>
            <a:ext cx="7772400" cy="4114800"/>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Random</a:t>
            </a:r>
          </a:p>
          <a:p>
            <a:pPr indent="-285750" lvl="0" marL="285750" marR="0" rtl="0" algn="l">
              <a:lnSpc>
                <a:spcPct val="90000"/>
              </a:lnSpc>
              <a:spcBef>
                <a:spcPts val="210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Systematic</a:t>
            </a:r>
          </a:p>
          <a:p>
            <a:pPr indent="-285750" lvl="0" marL="285750" marR="0" rtl="0" algn="l">
              <a:lnSpc>
                <a:spcPct val="90000"/>
              </a:lnSpc>
              <a:spcBef>
                <a:spcPts val="210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Convenience</a:t>
            </a:r>
          </a:p>
          <a:p>
            <a:pPr indent="-285750" lvl="0" marL="285750" marR="0" rtl="0" algn="l">
              <a:lnSpc>
                <a:spcPct val="90000"/>
              </a:lnSpc>
              <a:spcBef>
                <a:spcPts val="210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Stratified</a:t>
            </a:r>
          </a:p>
          <a:p>
            <a:pPr indent="-285750" lvl="0" marL="285750" marR="0" rtl="0" algn="l">
              <a:lnSpc>
                <a:spcPct val="90000"/>
              </a:lnSpc>
              <a:spcBef>
                <a:spcPts val="2100"/>
              </a:spcBef>
              <a:spcAft>
                <a:spcPts val="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Cluster</a:t>
            </a:r>
          </a:p>
          <a:p>
            <a:pPr indent="-285750" lvl="0" marL="285750" marR="0" rtl="0" algn="l">
              <a:lnSpc>
                <a:spcPct val="90000"/>
              </a:lnSpc>
              <a:spcBef>
                <a:spcPts val="2100"/>
              </a:spcBef>
              <a:spcAft>
                <a:spcPts val="1400"/>
              </a:spcAft>
              <a:buClr>
                <a:schemeClr val="accent2"/>
              </a:buClr>
              <a:buSzPct val="125000"/>
              <a:buFont typeface="Arial"/>
              <a:buChar char="❖"/>
            </a:pPr>
            <a:r>
              <a:rPr b="1" i="0" lang="en-US" sz="2800" u="none" cap="none" strike="noStrike">
                <a:solidFill>
                  <a:schemeClr val="dk1"/>
                </a:solidFill>
                <a:latin typeface="Arial"/>
                <a:ea typeface="Arial"/>
                <a:cs typeface="Arial"/>
                <a:sym typeface="Arial"/>
              </a:rPr>
              <a:t> Multistage</a:t>
            </a:r>
          </a:p>
        </p:txBody>
      </p:sp>
      <p:sp>
        <p:nvSpPr>
          <p:cNvPr id="594" name="Shape 594"/>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595" name="Shape 595"/>
          <p:cNvSpPr txBox="1"/>
          <p:nvPr/>
        </p:nvSpPr>
        <p:spPr>
          <a:xfrm>
            <a:off x="381000" y="254000"/>
            <a:ext cx="8369299" cy="658812"/>
          </a:xfrm>
          <a:prstGeom prst="rect">
            <a:avLst/>
          </a:prstGeom>
          <a:noFill/>
          <a:ln>
            <a:noFill/>
          </a:ln>
        </p:spPr>
        <p:txBody>
          <a:bodyPr anchorCtr="0" anchor="t" bIns="44450" lIns="90475" rIns="90475" tIns="44450">
            <a:noAutofit/>
          </a:bodyPr>
          <a:lstStyle/>
          <a:p>
            <a:pPr indent="0" lvl="0" marL="0" marR="0" rtl="0" algn="ctr">
              <a:lnSpc>
                <a:spcPct val="85000"/>
              </a:lnSpc>
              <a:spcBef>
                <a:spcPts val="0"/>
              </a:spcBef>
              <a:spcAft>
                <a:spcPts val="0"/>
              </a:spcAft>
              <a:buClr>
                <a:srgbClr val="008000"/>
              </a:buClr>
              <a:buSzPct val="25000"/>
              <a:buFont typeface="Arial"/>
              <a:buNone/>
            </a:pPr>
            <a:r>
              <a:rPr b="1" i="0" lang="en-US" sz="4400" u="none" cap="none" strike="noStrike">
                <a:solidFill>
                  <a:srgbClr val="008000"/>
                </a:solidFill>
                <a:latin typeface="Arial"/>
                <a:ea typeface="Arial"/>
                <a:cs typeface="Arial"/>
                <a:sym typeface="Arial"/>
              </a:rPr>
              <a:t>Methods of </a:t>
            </a:r>
            <a:r>
              <a:rPr b="1" i="0" lang="en-US" sz="4000" u="none" cap="none" strike="noStrike">
                <a:solidFill>
                  <a:srgbClr val="008000"/>
                </a:solidFill>
                <a:latin typeface="Arial"/>
                <a:ea typeface="Arial"/>
                <a:cs typeface="Arial"/>
                <a:sym typeface="Arial"/>
              </a:rPr>
              <a:t>Sampling - Summary</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99" name="Shape 599"/>
        <p:cNvGrpSpPr/>
        <p:nvPr/>
      </p:nvGrpSpPr>
      <p:grpSpPr>
        <a:xfrm>
          <a:off x="0" y="0"/>
          <a:ext cx="0" cy="0"/>
          <a:chOff x="0" y="0"/>
          <a:chExt cx="0" cy="0"/>
        </a:xfrm>
      </p:grpSpPr>
      <p:sp>
        <p:nvSpPr>
          <p:cNvPr id="600" name="Shape 60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01" name="Shape 601"/>
          <p:cNvSpPr txBox="1"/>
          <p:nvPr/>
        </p:nvSpPr>
        <p:spPr>
          <a:xfrm>
            <a:off x="762000" y="2333625"/>
            <a:ext cx="7924799" cy="942975"/>
          </a:xfrm>
          <a:prstGeom prst="rect">
            <a:avLst/>
          </a:prstGeom>
          <a:noFill/>
          <a:ln>
            <a:noFill/>
          </a:ln>
        </p:spPr>
        <p:txBody>
          <a:bodyPr anchorCtr="0" anchor="t" bIns="44450" lIns="90475" rIns="90475" tIns="44450">
            <a:noAutofit/>
          </a:bodyPr>
          <a:lstStyle/>
          <a:p>
            <a:pPr indent="-7936" lvl="0" marL="287337"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Different types of observational studies and experiment design</a:t>
            </a:r>
          </a:p>
        </p:txBody>
      </p:sp>
      <p:sp>
        <p:nvSpPr>
          <p:cNvPr id="602" name="Shape 602"/>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03" name="Shape 603"/>
          <p:cNvSpPr txBox="1"/>
          <p:nvPr/>
        </p:nvSpPr>
        <p:spPr>
          <a:xfrm>
            <a:off x="914400" y="288925"/>
            <a:ext cx="7192962" cy="12350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Beyond the Basics of Collecting Data</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7" name="Shape 607"/>
        <p:cNvGrpSpPr/>
        <p:nvPr/>
      </p:nvGrpSpPr>
      <p:grpSpPr>
        <a:xfrm>
          <a:off x="0" y="0"/>
          <a:ext cx="0" cy="0"/>
          <a:chOff x="0" y="0"/>
          <a:chExt cx="0" cy="0"/>
        </a:xfrm>
      </p:grpSpPr>
      <p:sp>
        <p:nvSpPr>
          <p:cNvPr id="608" name="Shape 608"/>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09" name="Shape 609"/>
          <p:cNvSpPr txBox="1"/>
          <p:nvPr/>
        </p:nvSpPr>
        <p:spPr>
          <a:xfrm>
            <a:off x="609600" y="1066800"/>
            <a:ext cx="8229600" cy="158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Cross sectional study</a:t>
            </a:r>
          </a:p>
          <a:p>
            <a:pPr indent="0" lvl="1" marL="45720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are observed, measured, and collected at one point in time</a:t>
            </a:r>
          </a:p>
        </p:txBody>
      </p:sp>
      <p:sp>
        <p:nvSpPr>
          <p:cNvPr id="610" name="Shape 610"/>
          <p:cNvSpPr txBox="1"/>
          <p:nvPr/>
        </p:nvSpPr>
        <p:spPr>
          <a:xfrm>
            <a:off x="609600" y="2786061"/>
            <a:ext cx="7696199" cy="20145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Retrospective (or case control) study</a:t>
            </a:r>
          </a:p>
          <a:p>
            <a:pPr indent="0" lvl="1" marL="45720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are collected from the past by going back in time (examine records, interviews, …)</a:t>
            </a:r>
          </a:p>
        </p:txBody>
      </p:sp>
      <p:sp>
        <p:nvSpPr>
          <p:cNvPr id="611" name="Shape 611"/>
          <p:cNvSpPr txBox="1"/>
          <p:nvPr/>
        </p:nvSpPr>
        <p:spPr>
          <a:xfrm>
            <a:off x="609600" y="4965700"/>
            <a:ext cx="8229600" cy="1587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a:t>
            </a:r>
            <a:r>
              <a:rPr b="1" i="0" lang="en-US" sz="2800" u="none" cap="none" strike="noStrike">
                <a:solidFill>
                  <a:schemeClr val="hlink"/>
                </a:solidFill>
                <a:latin typeface="Arial"/>
                <a:ea typeface="Arial"/>
                <a:cs typeface="Arial"/>
                <a:sym typeface="Arial"/>
              </a:rPr>
              <a:t>Prospective (or longitudinal or cohort) study</a:t>
            </a:r>
          </a:p>
          <a:p>
            <a:pPr indent="0" lvl="1" marL="457200" marR="0" rtl="0" algn="l">
              <a:lnSpc>
                <a:spcPct val="100000"/>
              </a:lnSpc>
              <a:spcBef>
                <a:spcPts val="140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data are collected in the future from groups sharing common factors (called </a:t>
            </a:r>
            <a:r>
              <a:rPr b="1" i="0" lang="en-US" sz="2800" u="none" cap="none" strike="noStrike">
                <a:solidFill>
                  <a:schemeClr val="hlink"/>
                </a:solidFill>
                <a:latin typeface="Arial"/>
                <a:ea typeface="Arial"/>
                <a:cs typeface="Arial"/>
                <a:sym typeface="Arial"/>
              </a:rPr>
              <a:t>cohorts</a:t>
            </a:r>
            <a:r>
              <a:rPr b="1" i="0" lang="en-US" sz="2800" u="none" cap="none" strike="noStrike">
                <a:solidFill>
                  <a:schemeClr val="dk1"/>
                </a:solidFill>
                <a:latin typeface="Arial"/>
                <a:ea typeface="Arial"/>
                <a:cs typeface="Arial"/>
                <a:sym typeface="Arial"/>
              </a:rPr>
              <a:t>)</a:t>
            </a:r>
          </a:p>
        </p:txBody>
      </p:sp>
      <p:sp>
        <p:nvSpPr>
          <p:cNvPr id="612" name="Shape 612"/>
          <p:cNvSpPr txBox="1"/>
          <p:nvPr/>
        </p:nvSpPr>
        <p:spPr>
          <a:xfrm>
            <a:off x="2438400" y="304800"/>
            <a:ext cx="424497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Types of Studies</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16" name="Shape 616"/>
        <p:cNvGrpSpPr/>
        <p:nvPr/>
      </p:nvGrpSpPr>
      <p:grpSpPr>
        <a:xfrm>
          <a:off x="0" y="0"/>
          <a:ext cx="0" cy="0"/>
          <a:chOff x="0" y="0"/>
          <a:chExt cx="0" cy="0"/>
        </a:xfrm>
      </p:grpSpPr>
      <p:sp>
        <p:nvSpPr>
          <p:cNvPr id="617" name="Shape 61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18" name="Shape 618"/>
          <p:cNvSpPr txBox="1"/>
          <p:nvPr/>
        </p:nvSpPr>
        <p:spPr>
          <a:xfrm>
            <a:off x="457200" y="2057400"/>
            <a:ext cx="8315325" cy="2901950"/>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Randomization </a:t>
            </a:r>
          </a:p>
          <a:p>
            <a:pPr indent="-628650" lvl="0" marL="62865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is used when subjects are assigned to different groups through a process of random selection. The logic is to use chance as a way to create two groups that are similar.</a:t>
            </a:r>
          </a:p>
        </p:txBody>
      </p:sp>
      <p:sp>
        <p:nvSpPr>
          <p:cNvPr id="619" name="Shape 619"/>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0" name="Shape 620"/>
          <p:cNvSpPr txBox="1"/>
          <p:nvPr/>
        </p:nvSpPr>
        <p:spPr>
          <a:xfrm>
            <a:off x="2655886" y="266700"/>
            <a:ext cx="382111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Randomization</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24" name="Shape 624"/>
        <p:cNvGrpSpPr/>
        <p:nvPr/>
      </p:nvGrpSpPr>
      <p:grpSpPr>
        <a:xfrm>
          <a:off x="0" y="0"/>
          <a:ext cx="0" cy="0"/>
          <a:chOff x="0" y="0"/>
          <a:chExt cx="0" cy="0"/>
        </a:xfrm>
      </p:grpSpPr>
      <p:sp>
        <p:nvSpPr>
          <p:cNvPr id="625" name="Shape 625"/>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26" name="Shape 626"/>
          <p:cNvSpPr txBox="1"/>
          <p:nvPr/>
        </p:nvSpPr>
        <p:spPr>
          <a:xfrm>
            <a:off x="457200" y="990600"/>
            <a:ext cx="8315325" cy="4054475"/>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Replication</a:t>
            </a:r>
            <a:br>
              <a:rPr b="1" i="0" lang="en-US" sz="4000" u="none" cap="none" strike="noStrike">
                <a:solidFill>
                  <a:schemeClr val="hlink"/>
                </a:solidFill>
                <a:latin typeface="Arial"/>
                <a:ea typeface="Arial"/>
                <a:cs typeface="Arial"/>
                <a:sym typeface="Arial"/>
              </a:rPr>
            </a:br>
            <a:r>
              <a:rPr b="1" i="0" lang="en-US" sz="2800" u="none" cap="none" strike="noStrike">
                <a:solidFill>
                  <a:schemeClr val="dk1"/>
                </a:solidFill>
                <a:latin typeface="Arial"/>
                <a:ea typeface="Arial"/>
                <a:cs typeface="Arial"/>
                <a:sym typeface="Arial"/>
              </a:rPr>
              <a:t>is the repetition of an experiment on more than one subject. Samples should be large enough so that the erratic behavior that is characteristic of very small samples will not disguise the true effects of different treatments. It is used effectively when there are enough subjects to recognize the differences from different treatments.</a:t>
            </a:r>
          </a:p>
        </p:txBody>
      </p:sp>
      <p:sp>
        <p:nvSpPr>
          <p:cNvPr id="627" name="Shape 627"/>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28" name="Shape 628"/>
          <p:cNvSpPr txBox="1"/>
          <p:nvPr/>
        </p:nvSpPr>
        <p:spPr>
          <a:xfrm>
            <a:off x="3124200" y="266700"/>
            <a:ext cx="2919411"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Replication</a:t>
            </a:r>
          </a:p>
        </p:txBody>
      </p:sp>
      <p:sp>
        <p:nvSpPr>
          <p:cNvPr id="629" name="Shape 629"/>
          <p:cNvSpPr txBox="1"/>
          <p:nvPr/>
        </p:nvSpPr>
        <p:spPr>
          <a:xfrm>
            <a:off x="523875" y="5105400"/>
            <a:ext cx="8315325" cy="1625599"/>
          </a:xfrm>
          <a:prstGeom prst="rect">
            <a:avLst/>
          </a:prstGeom>
          <a:noFill/>
          <a:ln>
            <a:noFill/>
          </a:ln>
        </p:spPr>
        <p:txBody>
          <a:bodyPr anchorCtr="0" anchor="t" bIns="44450" lIns="90475" rIns="90475" tIns="44450">
            <a:noAutofit/>
          </a:bodyPr>
          <a:lstStyle/>
          <a:p>
            <a:pPr indent="-4762" lvl="0" marL="476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Use a sample size that is large enough to let us see the true nature of any effects, and obtain the sample using an appropriate method, such as one based on </a:t>
            </a:r>
            <a:r>
              <a:rPr b="1" i="1" lang="en-US" sz="2800" u="none" cap="none" strike="noStrike">
                <a:solidFill>
                  <a:schemeClr val="dk1"/>
                </a:solidFill>
                <a:latin typeface="Arial"/>
                <a:ea typeface="Arial"/>
                <a:cs typeface="Arial"/>
                <a:sym typeface="Arial"/>
              </a:rPr>
              <a:t>randomness</a:t>
            </a:r>
            <a:r>
              <a:rPr b="1" i="0" lang="en-US" sz="2800" u="none" cap="none" strike="noStrike">
                <a:solidFill>
                  <a:schemeClr val="dk1"/>
                </a:solidFill>
                <a:latin typeface="Arial"/>
                <a:ea typeface="Arial"/>
                <a:cs typeface="Arial"/>
                <a:sym typeface="Arial"/>
              </a:rPr>
              <a: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2" name="Shape 82"/>
        <p:cNvGrpSpPr/>
        <p:nvPr/>
      </p:nvGrpSpPr>
      <p:grpSpPr>
        <a:xfrm>
          <a:off x="0" y="0"/>
          <a:ext cx="0" cy="0"/>
          <a:chOff x="0" y="0"/>
          <a:chExt cx="0" cy="0"/>
        </a:xfrm>
      </p:grpSpPr>
      <p:sp>
        <p:nvSpPr>
          <p:cNvPr id="83" name="Shape 83"/>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84" name="Shape 84"/>
          <p:cNvSpPr txBox="1"/>
          <p:nvPr>
            <p:ph type="title"/>
          </p:nvPr>
        </p:nvSpPr>
        <p:spPr>
          <a:xfrm>
            <a:off x="990600" y="76200"/>
            <a:ext cx="71627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Population</a:t>
            </a:r>
          </a:p>
        </p:txBody>
      </p:sp>
      <p:sp>
        <p:nvSpPr>
          <p:cNvPr id="85" name="Shape 85"/>
          <p:cNvSpPr txBox="1"/>
          <p:nvPr>
            <p:ph idx="1" type="body"/>
          </p:nvPr>
        </p:nvSpPr>
        <p:spPr>
          <a:xfrm>
            <a:off x="533400" y="1752600"/>
            <a:ext cx="7772400" cy="4114800"/>
          </a:xfrm>
          <a:prstGeom prst="rect">
            <a:avLst/>
          </a:prstGeom>
          <a:noFill/>
          <a:ln>
            <a:noFill/>
          </a:ln>
        </p:spPr>
        <p:txBody>
          <a:bodyPr anchorCtr="0" anchor="t" bIns="44450" lIns="90475" rIns="90475" tIns="44450">
            <a:noAutofit/>
          </a:bodyPr>
          <a:lstStyle/>
          <a:p>
            <a:pPr indent="-285750" lvl="0" marL="285750" marR="0" rtl="0" algn="l">
              <a:lnSpc>
                <a:spcPct val="110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 Population</a:t>
            </a:r>
            <a:r>
              <a:rPr b="1" i="0" lang="en-US" sz="4000" u="none" cap="none" strike="noStrike">
                <a:solidFill>
                  <a:schemeClr val="dk1"/>
                </a:solidFill>
                <a:latin typeface="Arial"/>
                <a:ea typeface="Arial"/>
                <a:cs typeface="Arial"/>
                <a:sym typeface="Arial"/>
              </a:rPr>
              <a:t> </a:t>
            </a:r>
          </a:p>
          <a:p>
            <a:pPr indent="-285750" lvl="0" marL="285750" marR="0" rtl="0" algn="l">
              <a:lnSpc>
                <a:spcPct val="90000"/>
              </a:lnSpc>
              <a:spcBef>
                <a:spcPts val="1100"/>
              </a:spcBef>
              <a:spcAft>
                <a:spcPts val="0"/>
              </a:spcAft>
              <a:buClr>
                <a:schemeClr val="dk1"/>
              </a:buClr>
              <a:buSzPct val="25000"/>
              <a:buFont typeface="Arial"/>
              <a:buNone/>
            </a:pPr>
            <a:r>
              <a:rPr b="1" i="0" lang="en-US" sz="3000" u="none" cap="none" strike="noStrike">
                <a:solidFill>
                  <a:schemeClr val="dk1"/>
                </a:solidFill>
                <a:latin typeface="Arial"/>
                <a:ea typeface="Arial"/>
                <a:cs typeface="Arial"/>
                <a:sym typeface="Arial"/>
              </a:rPr>
              <a:t>   	the complete collection of all individuals (scores, people, measurements, and so on) to be studied; the collection is complete in the sense that it includes </a:t>
            </a:r>
            <a:r>
              <a:rPr b="1" i="1" lang="en-US" sz="3000" u="none" cap="none" strike="noStrike">
                <a:solidFill>
                  <a:schemeClr val="dk1"/>
                </a:solidFill>
                <a:latin typeface="Arial"/>
                <a:ea typeface="Arial"/>
                <a:cs typeface="Arial"/>
                <a:sym typeface="Arial"/>
              </a:rPr>
              <a:t>all</a:t>
            </a:r>
            <a:r>
              <a:rPr b="1" i="0" lang="en-US" sz="3000" u="none" cap="none" strike="noStrike">
                <a:solidFill>
                  <a:schemeClr val="dk1"/>
                </a:solidFill>
                <a:latin typeface="Arial"/>
                <a:ea typeface="Arial"/>
                <a:cs typeface="Arial"/>
                <a:sym typeface="Arial"/>
              </a:rPr>
              <a:t> of the individuals to be studied</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33" name="Shape 633"/>
        <p:cNvGrpSpPr/>
        <p:nvPr/>
      </p:nvGrpSpPr>
      <p:grpSpPr>
        <a:xfrm>
          <a:off x="0" y="0"/>
          <a:ext cx="0" cy="0"/>
          <a:chOff x="0" y="0"/>
          <a:chExt cx="0" cy="0"/>
        </a:xfrm>
      </p:grpSpPr>
      <p:sp>
        <p:nvSpPr>
          <p:cNvPr id="634" name="Shape 634"/>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35" name="Shape 635"/>
          <p:cNvSpPr txBox="1"/>
          <p:nvPr/>
        </p:nvSpPr>
        <p:spPr>
          <a:xfrm>
            <a:off x="457200" y="1676400"/>
            <a:ext cx="8315325" cy="3756024"/>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Blinding</a:t>
            </a:r>
            <a:r>
              <a:rPr b="1" i="0" lang="en-US" sz="4000" u="none" cap="none" strike="noStrike">
                <a:solidFill>
                  <a:schemeClr val="hlink"/>
                </a:solidFill>
                <a:latin typeface="Arial"/>
                <a:ea typeface="Arial"/>
                <a:cs typeface="Arial"/>
                <a:sym typeface="Arial"/>
              </a:rPr>
              <a:t> </a:t>
            </a:r>
          </a:p>
          <a:p>
            <a:pPr indent="-628650" lvl="0" marL="62865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is a technique in which the subject doesn’t know whether he or she is receiving a treatment or a placebo. Blinding allows us to determine whether the treatment effect is significantly different from a </a:t>
            </a:r>
            <a:r>
              <a:rPr b="1" i="0" lang="en-US" sz="2800" u="none" cap="none" strike="noStrike">
                <a:solidFill>
                  <a:schemeClr val="hlink"/>
                </a:solidFill>
                <a:latin typeface="Arial"/>
                <a:ea typeface="Arial"/>
                <a:cs typeface="Arial"/>
                <a:sym typeface="Arial"/>
              </a:rPr>
              <a:t>placebo effect</a:t>
            </a:r>
            <a:r>
              <a:rPr b="1" i="0" lang="en-US" sz="2800" u="none" cap="none" strike="noStrike">
                <a:solidFill>
                  <a:schemeClr val="dk1"/>
                </a:solidFill>
                <a:latin typeface="Arial"/>
                <a:ea typeface="Arial"/>
                <a:cs typeface="Arial"/>
                <a:sym typeface="Arial"/>
              </a:rPr>
              <a:t>, which occurs when an untreated subject reports improvement in symptoms.</a:t>
            </a:r>
          </a:p>
        </p:txBody>
      </p:sp>
      <p:sp>
        <p:nvSpPr>
          <p:cNvPr id="636" name="Shape 636"/>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37" name="Shape 637"/>
          <p:cNvSpPr txBox="1"/>
          <p:nvPr/>
        </p:nvSpPr>
        <p:spPr>
          <a:xfrm>
            <a:off x="3425825" y="266700"/>
            <a:ext cx="221297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Blinding</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1" name="Shape 641"/>
        <p:cNvGrpSpPr/>
        <p:nvPr/>
      </p:nvGrpSpPr>
      <p:grpSpPr>
        <a:xfrm>
          <a:off x="0" y="0"/>
          <a:ext cx="0" cy="0"/>
          <a:chOff x="0" y="0"/>
          <a:chExt cx="0" cy="0"/>
        </a:xfrm>
      </p:grpSpPr>
      <p:sp>
        <p:nvSpPr>
          <p:cNvPr id="642" name="Shape 64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43" name="Shape 643"/>
          <p:cNvSpPr txBox="1"/>
          <p:nvPr/>
        </p:nvSpPr>
        <p:spPr>
          <a:xfrm>
            <a:off x="457200" y="1676400"/>
            <a:ext cx="8315325" cy="1193800"/>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accent2"/>
              </a:buClr>
              <a:buSzPct val="111111"/>
              <a:buFont typeface="Arial"/>
              <a:buChar char="❖"/>
            </a:pPr>
            <a:r>
              <a:rPr b="1" i="0" lang="en-US" sz="3600" u="none" cap="none" strike="noStrike">
                <a:solidFill>
                  <a:schemeClr val="hlink"/>
                </a:solidFill>
                <a:latin typeface="Arial"/>
                <a:ea typeface="Arial"/>
                <a:cs typeface="Arial"/>
                <a:sym typeface="Arial"/>
              </a:rPr>
              <a:t>Double-Blind</a:t>
            </a:r>
            <a:r>
              <a:rPr b="1" i="0" lang="en-US" sz="4000" u="none" cap="none" strike="noStrike">
                <a:solidFill>
                  <a:schemeClr val="hlink"/>
                </a:solidFill>
                <a:latin typeface="Arial"/>
                <a:ea typeface="Arial"/>
                <a:cs typeface="Arial"/>
                <a:sym typeface="Arial"/>
              </a:rPr>
              <a:t> </a:t>
            </a:r>
          </a:p>
          <a:p>
            <a:pPr indent="-628650" lvl="0" marL="62865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Blinding occurs at two levels:</a:t>
            </a:r>
          </a:p>
        </p:txBody>
      </p:sp>
      <p:sp>
        <p:nvSpPr>
          <p:cNvPr id="644" name="Shape 644"/>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45" name="Shape 645"/>
          <p:cNvSpPr txBox="1"/>
          <p:nvPr/>
        </p:nvSpPr>
        <p:spPr>
          <a:xfrm>
            <a:off x="2895600" y="266700"/>
            <a:ext cx="3313112"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Double Blind</a:t>
            </a:r>
          </a:p>
        </p:txBody>
      </p:sp>
      <p:sp>
        <p:nvSpPr>
          <p:cNvPr id="646" name="Shape 646"/>
          <p:cNvSpPr txBox="1"/>
          <p:nvPr/>
        </p:nvSpPr>
        <p:spPr>
          <a:xfrm>
            <a:off x="1066800" y="2997200"/>
            <a:ext cx="7705724" cy="1370012"/>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The subject doesn’t know whether he or she is receiving the treatment or a placebo</a:t>
            </a:r>
          </a:p>
        </p:txBody>
      </p:sp>
      <p:sp>
        <p:nvSpPr>
          <p:cNvPr id="647" name="Shape 647"/>
          <p:cNvSpPr txBox="1"/>
          <p:nvPr/>
        </p:nvSpPr>
        <p:spPr>
          <a:xfrm>
            <a:off x="1066800" y="4573587"/>
            <a:ext cx="7705724" cy="1370012"/>
          </a:xfrm>
          <a:prstGeom prst="rect">
            <a:avLst/>
          </a:prstGeom>
          <a:noFill/>
          <a:ln>
            <a:noFill/>
          </a:ln>
        </p:spPr>
        <p:txBody>
          <a:bodyPr anchorCtr="0" anchor="t" bIns="44450" lIns="90475" rIns="90475" tIns="44450">
            <a:noAutofit/>
          </a:bodyPr>
          <a:lstStyle/>
          <a:p>
            <a:pPr indent="-628650" lvl="0" marL="62865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The experimenter does not know whether he or she is administering the treatment or placebo</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1" name="Shape 651"/>
        <p:cNvGrpSpPr/>
        <p:nvPr/>
      </p:nvGrpSpPr>
      <p:grpSpPr>
        <a:xfrm>
          <a:off x="0" y="0"/>
          <a:ext cx="0" cy="0"/>
          <a:chOff x="0" y="0"/>
          <a:chExt cx="0" cy="0"/>
        </a:xfrm>
      </p:grpSpPr>
      <p:sp>
        <p:nvSpPr>
          <p:cNvPr id="652" name="Shape 652"/>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53" name="Shape 653"/>
          <p:cNvSpPr txBox="1"/>
          <p:nvPr/>
        </p:nvSpPr>
        <p:spPr>
          <a:xfrm>
            <a:off x="457200" y="2057400"/>
            <a:ext cx="8315325" cy="3586162"/>
          </a:xfrm>
          <a:prstGeom prst="rect">
            <a:avLst/>
          </a:prstGeom>
          <a:noFill/>
          <a:ln>
            <a:noFill/>
          </a:ln>
        </p:spPr>
        <p:txBody>
          <a:bodyPr anchorCtr="0" anchor="t" bIns="44450" lIns="90475" rIns="90475" tIns="44450">
            <a:noAutofit/>
          </a:bodyPr>
          <a:lstStyle/>
          <a:p>
            <a:pPr indent="-685800" lvl="0" marL="685800" marR="0" rtl="0" algn="l">
              <a:lnSpc>
                <a:spcPct val="100000"/>
              </a:lnSpc>
              <a:spcBef>
                <a:spcPts val="0"/>
              </a:spcBef>
              <a:spcAft>
                <a:spcPts val="0"/>
              </a:spcAft>
              <a:buClr>
                <a:schemeClr val="accent2"/>
              </a:buClr>
              <a:buSzPct val="100000"/>
              <a:buFont typeface="Arial"/>
              <a:buChar char="❖"/>
            </a:pPr>
            <a:r>
              <a:rPr b="1" i="0" lang="en-US" sz="3600" u="none" cap="none" strike="noStrike">
                <a:solidFill>
                  <a:schemeClr val="hlink"/>
                </a:solidFill>
                <a:latin typeface="Arial"/>
                <a:ea typeface="Arial"/>
                <a:cs typeface="Arial"/>
                <a:sym typeface="Arial"/>
              </a:rPr>
              <a:t>Confounding </a:t>
            </a:r>
          </a:p>
          <a:p>
            <a:pPr indent="-685800" lvl="0" marL="68580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occurs in an experiment when the experimenter is not able to distinguish between the effects of different factors.</a:t>
            </a:r>
          </a:p>
          <a:p>
            <a:pPr indent="-685800" lvl="0" marL="685800" marR="0" rtl="0" algn="l">
              <a:lnSpc>
                <a:spcPct val="100000"/>
              </a:lnSpc>
              <a:spcBef>
                <a:spcPts val="840"/>
              </a:spcBef>
              <a:spcAft>
                <a:spcPts val="0"/>
              </a:spcAft>
              <a:buClr>
                <a:schemeClr val="dk1"/>
              </a:buClr>
              <a:buFont typeface="Times New Roman"/>
              <a:buNone/>
            </a:pPr>
            <a:r>
              <a:t/>
            </a:r>
            <a:endParaRPr b="1" i="0" sz="2800" u="none" cap="none" strike="noStrike">
              <a:solidFill>
                <a:schemeClr val="dk1"/>
              </a:solidFill>
              <a:latin typeface="Arial"/>
              <a:ea typeface="Arial"/>
              <a:cs typeface="Arial"/>
              <a:sym typeface="Arial"/>
            </a:endParaRPr>
          </a:p>
          <a:p>
            <a:pPr indent="-685800" lvl="0" marL="685800" marR="0" rtl="0" algn="l">
              <a:lnSpc>
                <a:spcPct val="100000"/>
              </a:lnSpc>
              <a:spcBef>
                <a:spcPts val="84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	Try to plan the experiment so that confounding does not occur.</a:t>
            </a:r>
          </a:p>
        </p:txBody>
      </p:sp>
      <p:sp>
        <p:nvSpPr>
          <p:cNvPr id="654" name="Shape 654"/>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55" name="Shape 655"/>
          <p:cNvSpPr txBox="1"/>
          <p:nvPr/>
        </p:nvSpPr>
        <p:spPr>
          <a:xfrm>
            <a:off x="2908300" y="266700"/>
            <a:ext cx="3340100"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Confounding</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59" name="Shape 659"/>
        <p:cNvGrpSpPr/>
        <p:nvPr/>
      </p:nvGrpSpPr>
      <p:grpSpPr>
        <a:xfrm>
          <a:off x="0" y="0"/>
          <a:ext cx="0" cy="0"/>
          <a:chOff x="0" y="0"/>
          <a:chExt cx="0" cy="0"/>
        </a:xfrm>
      </p:grpSpPr>
      <p:sp>
        <p:nvSpPr>
          <p:cNvPr id="660" name="Shape 66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61" name="Shape 661"/>
          <p:cNvSpPr txBox="1"/>
          <p:nvPr/>
        </p:nvSpPr>
        <p:spPr>
          <a:xfrm>
            <a:off x="228600" y="276225"/>
            <a:ext cx="8610599"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Controlling Effects of Variables</a:t>
            </a:r>
          </a:p>
        </p:txBody>
      </p:sp>
      <p:sp>
        <p:nvSpPr>
          <p:cNvPr id="662" name="Shape 662"/>
          <p:cNvSpPr txBox="1"/>
          <p:nvPr/>
        </p:nvSpPr>
        <p:spPr>
          <a:xfrm>
            <a:off x="457200" y="914400"/>
            <a:ext cx="8001000" cy="1187449"/>
          </a:xfrm>
          <a:prstGeom prst="rect">
            <a:avLst/>
          </a:prstGeom>
          <a:noFill/>
          <a:ln>
            <a:noFill/>
          </a:ln>
        </p:spPr>
        <p:txBody>
          <a:bodyPr anchorCtr="0" anchor="t" bIns="45700" lIns="91425" rIns="91425" tIns="45700">
            <a:noAutofit/>
          </a:bodyPr>
          <a:lstStyle/>
          <a:p>
            <a:pPr indent="-466725" lvl="0" marL="466725" marR="0" rtl="0" algn="l">
              <a:lnSpc>
                <a:spcPct val="10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Completely Randomized Experimental Design</a:t>
            </a:r>
            <a:br>
              <a:rPr b="1" i="0" lang="en-US" sz="2400" u="none" cap="none" strike="noStrike">
                <a:solidFill>
                  <a:schemeClr val="hlink"/>
                </a:solidFill>
                <a:latin typeface="Arial"/>
                <a:ea typeface="Arial"/>
                <a:cs typeface="Arial"/>
                <a:sym typeface="Arial"/>
              </a:rPr>
            </a:br>
            <a:r>
              <a:rPr b="1" i="0" lang="en-US" sz="2400" u="none" cap="none" strike="noStrike">
                <a:solidFill>
                  <a:schemeClr val="dk1"/>
                </a:solidFill>
                <a:latin typeface="Arial"/>
                <a:ea typeface="Arial"/>
                <a:cs typeface="Arial"/>
                <a:sym typeface="Arial"/>
              </a:rPr>
              <a:t>assign subjects to different treatment groups through a process of </a:t>
            </a:r>
            <a:r>
              <a:rPr b="1" i="0" lang="en-US" sz="2400" u="none" cap="none" strike="noStrike">
                <a:solidFill>
                  <a:schemeClr val="hlink"/>
                </a:solidFill>
                <a:latin typeface="Arial"/>
                <a:ea typeface="Arial"/>
                <a:cs typeface="Arial"/>
                <a:sym typeface="Arial"/>
              </a:rPr>
              <a:t>random selection</a:t>
            </a:r>
          </a:p>
        </p:txBody>
      </p:sp>
      <p:sp>
        <p:nvSpPr>
          <p:cNvPr id="663" name="Shape 663"/>
          <p:cNvSpPr txBox="1"/>
          <p:nvPr/>
        </p:nvSpPr>
        <p:spPr>
          <a:xfrm>
            <a:off x="457200" y="2133600"/>
            <a:ext cx="8001000" cy="1552575"/>
          </a:xfrm>
          <a:prstGeom prst="rect">
            <a:avLst/>
          </a:prstGeom>
          <a:noFill/>
          <a:ln>
            <a:noFill/>
          </a:ln>
        </p:spPr>
        <p:txBody>
          <a:bodyPr anchorCtr="0" anchor="t" bIns="45700" lIns="91425" rIns="91425" tIns="45700">
            <a:noAutofit/>
          </a:bodyPr>
          <a:lstStyle/>
          <a:p>
            <a:pPr indent="-466725" lvl="0" marL="466725" marR="0" rtl="0" algn="l">
              <a:lnSpc>
                <a:spcPct val="10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Randomized Block Design</a:t>
            </a:r>
            <a:br>
              <a:rPr b="1" i="0" lang="en-US" sz="2400" u="none" cap="none" strike="noStrike">
                <a:solidFill>
                  <a:schemeClr val="hlink"/>
                </a:solidFill>
                <a:latin typeface="Arial"/>
                <a:ea typeface="Arial"/>
                <a:cs typeface="Arial"/>
                <a:sym typeface="Arial"/>
              </a:rPr>
            </a:br>
            <a:r>
              <a:rPr b="1" i="0" lang="en-US" sz="2400" u="none" cap="none" strike="noStrike">
                <a:solidFill>
                  <a:schemeClr val="dk1"/>
                </a:solidFill>
                <a:latin typeface="Arial"/>
                <a:ea typeface="Arial"/>
                <a:cs typeface="Arial"/>
                <a:sym typeface="Arial"/>
              </a:rPr>
              <a:t>a </a:t>
            </a:r>
            <a:r>
              <a:rPr b="1" i="0" lang="en-US" sz="2400" u="none" cap="none" strike="noStrike">
                <a:solidFill>
                  <a:schemeClr val="hlink"/>
                </a:solidFill>
                <a:latin typeface="Arial"/>
                <a:ea typeface="Arial"/>
                <a:cs typeface="Arial"/>
                <a:sym typeface="Arial"/>
              </a:rPr>
              <a:t>block</a:t>
            </a:r>
            <a:r>
              <a:rPr b="1" i="0" lang="en-US" sz="2400" u="none" cap="none" strike="noStrike">
                <a:solidFill>
                  <a:schemeClr val="dk1"/>
                </a:solidFill>
                <a:latin typeface="Arial"/>
                <a:ea typeface="Arial"/>
                <a:cs typeface="Arial"/>
                <a:sym typeface="Arial"/>
              </a:rPr>
              <a:t> is a group of subjects that  are similar, but blocks differ in ways that might affect the outcome of the experiment</a:t>
            </a:r>
          </a:p>
        </p:txBody>
      </p:sp>
      <p:sp>
        <p:nvSpPr>
          <p:cNvPr id="664" name="Shape 664"/>
          <p:cNvSpPr txBox="1"/>
          <p:nvPr/>
        </p:nvSpPr>
        <p:spPr>
          <a:xfrm>
            <a:off x="457200" y="3657600"/>
            <a:ext cx="8229600" cy="1552575"/>
          </a:xfrm>
          <a:prstGeom prst="rect">
            <a:avLst/>
          </a:prstGeom>
          <a:noFill/>
          <a:ln>
            <a:noFill/>
          </a:ln>
        </p:spPr>
        <p:txBody>
          <a:bodyPr anchorCtr="0" anchor="t" bIns="45700" lIns="91425" rIns="91425" tIns="45700">
            <a:noAutofit/>
          </a:bodyPr>
          <a:lstStyle/>
          <a:p>
            <a:pPr indent="-466725" lvl="0" marL="466725" marR="0" rtl="0" algn="l">
              <a:lnSpc>
                <a:spcPct val="10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Rigorously Controlled Design</a:t>
            </a:r>
            <a:br>
              <a:rPr b="1" i="0" lang="en-US" sz="2400" u="none" cap="none" strike="noStrike">
                <a:solidFill>
                  <a:schemeClr val="hlink"/>
                </a:solidFill>
                <a:latin typeface="Arial"/>
                <a:ea typeface="Arial"/>
                <a:cs typeface="Arial"/>
                <a:sym typeface="Arial"/>
              </a:rPr>
            </a:br>
            <a:r>
              <a:rPr b="1" i="0" lang="en-US" sz="2400" u="none" cap="none" strike="noStrike">
                <a:solidFill>
                  <a:schemeClr val="hlink"/>
                </a:solidFill>
                <a:latin typeface="Arial"/>
                <a:ea typeface="Arial"/>
                <a:cs typeface="Arial"/>
                <a:sym typeface="Arial"/>
              </a:rPr>
              <a:t>carefully </a:t>
            </a:r>
            <a:r>
              <a:rPr b="1" i="0" lang="en-US" sz="2400" u="none" cap="none" strike="noStrike">
                <a:solidFill>
                  <a:schemeClr val="dk1"/>
                </a:solidFill>
                <a:latin typeface="Arial"/>
                <a:ea typeface="Arial"/>
                <a:cs typeface="Arial"/>
                <a:sym typeface="Arial"/>
              </a:rPr>
              <a:t>assign subjects to different treatment groups, so that those given each treatment are similar in ways that are important to the experiment</a:t>
            </a:r>
          </a:p>
        </p:txBody>
      </p:sp>
      <p:sp>
        <p:nvSpPr>
          <p:cNvPr id="665" name="Shape 665"/>
          <p:cNvSpPr txBox="1"/>
          <p:nvPr/>
        </p:nvSpPr>
        <p:spPr>
          <a:xfrm>
            <a:off x="457200" y="5181600"/>
            <a:ext cx="8001000" cy="1552575"/>
          </a:xfrm>
          <a:prstGeom prst="rect">
            <a:avLst/>
          </a:prstGeom>
          <a:noFill/>
          <a:ln>
            <a:noFill/>
          </a:ln>
        </p:spPr>
        <p:txBody>
          <a:bodyPr anchorCtr="0" anchor="t" bIns="45700" lIns="91425" rIns="91425" tIns="45700">
            <a:noAutofit/>
          </a:bodyPr>
          <a:lstStyle/>
          <a:p>
            <a:pPr indent="-466725" lvl="0" marL="466725" marR="0" rtl="0" algn="l">
              <a:lnSpc>
                <a:spcPct val="100000"/>
              </a:lnSpc>
              <a:spcBef>
                <a:spcPts val="0"/>
              </a:spcBef>
              <a:spcAft>
                <a:spcPts val="0"/>
              </a:spcAft>
              <a:buClr>
                <a:schemeClr val="accent2"/>
              </a:buClr>
              <a:buSzPct val="100000"/>
              <a:buFont typeface="Arial"/>
              <a:buChar char="❖"/>
            </a:pPr>
            <a:r>
              <a:rPr b="1" i="0" lang="en-US" sz="2400" u="none" cap="none" strike="noStrike">
                <a:solidFill>
                  <a:schemeClr val="hlink"/>
                </a:solidFill>
                <a:latin typeface="Arial"/>
                <a:ea typeface="Arial"/>
                <a:cs typeface="Arial"/>
                <a:sym typeface="Arial"/>
              </a:rPr>
              <a:t>Matched Pairs Design</a:t>
            </a:r>
            <a:br>
              <a:rPr b="1" i="0" lang="en-US" sz="2400" u="none" cap="none" strike="noStrike">
                <a:solidFill>
                  <a:schemeClr val="hlink"/>
                </a:solidFill>
                <a:latin typeface="Arial"/>
                <a:ea typeface="Arial"/>
                <a:cs typeface="Arial"/>
                <a:sym typeface="Arial"/>
              </a:rPr>
            </a:br>
            <a:r>
              <a:rPr b="1" i="0" lang="en-US" sz="2400" u="none" cap="none" strike="noStrike">
                <a:solidFill>
                  <a:schemeClr val="dk1"/>
                </a:solidFill>
                <a:latin typeface="Arial"/>
                <a:ea typeface="Arial"/>
                <a:cs typeface="Arial"/>
                <a:sym typeface="Arial"/>
              </a:rPr>
              <a:t>compare exactly two treatment groups using subjects matched in pairs that are somehow related or have similar characteristics</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69" name="Shape 669"/>
        <p:cNvGrpSpPr/>
        <p:nvPr/>
      </p:nvGrpSpPr>
      <p:grpSpPr>
        <a:xfrm>
          <a:off x="0" y="0"/>
          <a:ext cx="0" cy="0"/>
          <a:chOff x="0" y="0"/>
          <a:chExt cx="0" cy="0"/>
        </a:xfrm>
      </p:grpSpPr>
      <p:sp>
        <p:nvSpPr>
          <p:cNvPr id="670" name="Shape 67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71" name="Shape 671"/>
          <p:cNvSpPr txBox="1"/>
          <p:nvPr/>
        </p:nvSpPr>
        <p:spPr>
          <a:xfrm>
            <a:off x="457200" y="1447800"/>
            <a:ext cx="8658225" cy="942975"/>
          </a:xfrm>
          <a:prstGeom prst="rect">
            <a:avLst/>
          </a:prstGeom>
          <a:noFill/>
          <a:ln>
            <a:noFill/>
          </a:ln>
        </p:spPr>
        <p:txBody>
          <a:bodyPr anchorCtr="0" anchor="t" bIns="44450" lIns="90475" rIns="90475" tIns="4445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Three very important considerations in the design of experiments are the following:</a:t>
            </a:r>
          </a:p>
        </p:txBody>
      </p:sp>
      <p:sp>
        <p:nvSpPr>
          <p:cNvPr id="672" name="Shape 672"/>
          <p:cNvSpPr txBox="1"/>
          <p:nvPr/>
        </p:nvSpPr>
        <p:spPr>
          <a:xfrm>
            <a:off x="544512" y="265112"/>
            <a:ext cx="7989887"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Summary</a:t>
            </a:r>
          </a:p>
        </p:txBody>
      </p:sp>
      <p:sp>
        <p:nvSpPr>
          <p:cNvPr id="673" name="Shape 673"/>
          <p:cNvSpPr txBox="1"/>
          <p:nvPr/>
        </p:nvSpPr>
        <p:spPr>
          <a:xfrm>
            <a:off x="457200" y="2514600"/>
            <a:ext cx="8658225" cy="942975"/>
          </a:xfrm>
          <a:prstGeom prst="rect">
            <a:avLst/>
          </a:prstGeom>
          <a:noFill/>
          <a:ln>
            <a:noFill/>
          </a:ln>
        </p:spPr>
        <p:txBody>
          <a:bodyPr anchorCtr="0" anchor="t" bIns="44450" lIns="90475" rIns="90475" tIns="44450">
            <a:noAutofit/>
          </a:bodyPr>
          <a:lstStyle/>
          <a:p>
            <a:pPr indent="-461962" lvl="0" marL="4619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1.	Use </a:t>
            </a:r>
            <a:r>
              <a:rPr b="1" i="1" lang="en-US" sz="2800" u="none" cap="none" strike="noStrike">
                <a:solidFill>
                  <a:schemeClr val="dk1"/>
                </a:solidFill>
                <a:latin typeface="Arial"/>
                <a:ea typeface="Arial"/>
                <a:cs typeface="Arial"/>
                <a:sym typeface="Arial"/>
              </a:rPr>
              <a:t>randomization</a:t>
            </a:r>
            <a:r>
              <a:rPr b="1" i="0" lang="en-US" sz="2800" u="none" cap="none" strike="noStrike">
                <a:solidFill>
                  <a:schemeClr val="dk1"/>
                </a:solidFill>
                <a:latin typeface="Arial"/>
                <a:ea typeface="Arial"/>
                <a:cs typeface="Arial"/>
                <a:sym typeface="Arial"/>
              </a:rPr>
              <a:t> to assign subjects to different groups</a:t>
            </a:r>
          </a:p>
        </p:txBody>
      </p:sp>
      <p:sp>
        <p:nvSpPr>
          <p:cNvPr id="674" name="Shape 674"/>
          <p:cNvSpPr txBox="1"/>
          <p:nvPr/>
        </p:nvSpPr>
        <p:spPr>
          <a:xfrm>
            <a:off x="457200" y="3659187"/>
            <a:ext cx="8658225" cy="1370012"/>
          </a:xfrm>
          <a:prstGeom prst="rect">
            <a:avLst/>
          </a:prstGeom>
          <a:noFill/>
          <a:ln>
            <a:noFill/>
          </a:ln>
        </p:spPr>
        <p:txBody>
          <a:bodyPr anchorCtr="0" anchor="t" bIns="44450" lIns="90475" rIns="90475" tIns="44450">
            <a:noAutofit/>
          </a:bodyPr>
          <a:lstStyle/>
          <a:p>
            <a:pPr indent="-461962" lvl="0" marL="4619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2.	Use replication by repeating the experiment on enough subjects so that effects of treatment or other factors can be clearly seen.</a:t>
            </a:r>
          </a:p>
        </p:txBody>
      </p:sp>
      <p:sp>
        <p:nvSpPr>
          <p:cNvPr id="675" name="Shape 675"/>
          <p:cNvSpPr txBox="1"/>
          <p:nvPr/>
        </p:nvSpPr>
        <p:spPr>
          <a:xfrm>
            <a:off x="457200" y="5153025"/>
            <a:ext cx="8658225" cy="1370012"/>
          </a:xfrm>
          <a:prstGeom prst="rect">
            <a:avLst/>
          </a:prstGeom>
          <a:noFill/>
          <a:ln>
            <a:noFill/>
          </a:ln>
        </p:spPr>
        <p:txBody>
          <a:bodyPr anchorCtr="0" anchor="t" bIns="44450" lIns="90475" rIns="90475" tIns="44450">
            <a:noAutofit/>
          </a:bodyPr>
          <a:lstStyle/>
          <a:p>
            <a:pPr indent="-461962" lvl="0" marL="461962"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3.	</a:t>
            </a:r>
            <a:r>
              <a:rPr b="1" i="1" lang="en-US" sz="2800" u="none" cap="none" strike="noStrike">
                <a:solidFill>
                  <a:schemeClr val="dk1"/>
                </a:solidFill>
                <a:latin typeface="Arial"/>
                <a:ea typeface="Arial"/>
                <a:cs typeface="Arial"/>
                <a:sym typeface="Arial"/>
              </a:rPr>
              <a:t>Control the effects of variables</a:t>
            </a:r>
            <a:r>
              <a:rPr b="1" i="0" lang="en-US" sz="2800" u="none" cap="none" strike="noStrike">
                <a:solidFill>
                  <a:schemeClr val="dk1"/>
                </a:solidFill>
                <a:latin typeface="Arial"/>
                <a:ea typeface="Arial"/>
                <a:cs typeface="Arial"/>
                <a:sym typeface="Arial"/>
              </a:rPr>
              <a:t> by using such techniques as blinding and a completely randomized experimental design</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79" name="Shape 679"/>
        <p:cNvGrpSpPr/>
        <p:nvPr/>
      </p:nvGrpSpPr>
      <p:grpSpPr>
        <a:xfrm>
          <a:off x="0" y="0"/>
          <a:ext cx="0" cy="0"/>
          <a:chOff x="0" y="0"/>
          <a:chExt cx="0" cy="0"/>
        </a:xfrm>
      </p:grpSpPr>
      <p:sp>
        <p:nvSpPr>
          <p:cNvPr id="680" name="Shape 68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81" name="Shape 681"/>
          <p:cNvSpPr txBox="1"/>
          <p:nvPr>
            <p:ph idx="1" type="body"/>
          </p:nvPr>
        </p:nvSpPr>
        <p:spPr>
          <a:xfrm>
            <a:off x="304800" y="2438400"/>
            <a:ext cx="8610599" cy="4038599"/>
          </a:xfrm>
          <a:prstGeom prst="rect">
            <a:avLst/>
          </a:prstGeom>
          <a:noFill/>
          <a:ln>
            <a:noFill/>
          </a:ln>
        </p:spPr>
        <p:txBody>
          <a:bodyPr anchorCtr="0" anchor="t" bIns="44450" lIns="90475" rIns="90475" tIns="44450">
            <a:noAutofit/>
          </a:bodyPr>
          <a:lstStyle/>
          <a:p>
            <a:pPr indent="-285750" lvl="0" marL="285750" marR="0" rtl="0" algn="l">
              <a:lnSpc>
                <a:spcPct val="90000"/>
              </a:lnSpc>
              <a:spcBef>
                <a:spcPts val="0"/>
              </a:spcBef>
              <a:spcAft>
                <a:spcPts val="0"/>
              </a:spcAft>
              <a:buClr>
                <a:schemeClr val="accent2"/>
              </a:buClr>
              <a:buSzPct val="125000"/>
              <a:buFont typeface="Arial"/>
              <a:buChar char="❖"/>
            </a:pPr>
            <a:r>
              <a:rPr b="1" i="0" lang="en-US" sz="2800" u="none" cap="none" strike="noStrike">
                <a:solidFill>
                  <a:schemeClr val="hlink"/>
                </a:solidFill>
                <a:latin typeface="Arial"/>
                <a:ea typeface="Arial"/>
                <a:cs typeface="Arial"/>
                <a:sym typeface="Arial"/>
              </a:rPr>
              <a:t>Sampling error</a:t>
            </a:r>
          </a:p>
          <a:p>
            <a:pPr indent="-285750" lvl="0" marL="285750" marR="0" rtl="0" algn="l">
              <a:lnSpc>
                <a:spcPct val="90000"/>
              </a:lnSpc>
              <a:spcBef>
                <a:spcPts val="84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the difference between a sample result and the true population result; such an error results from chance sample fluctuations</a:t>
            </a:r>
          </a:p>
          <a:p>
            <a:pPr indent="-285750" lvl="0" marL="285750" marR="0" rtl="0" algn="l">
              <a:lnSpc>
                <a:spcPct val="90000"/>
              </a:lnSpc>
              <a:spcBef>
                <a:spcPts val="2800"/>
              </a:spcBef>
              <a:spcAft>
                <a:spcPts val="0"/>
              </a:spcAft>
              <a:buClr>
                <a:schemeClr val="accent2"/>
              </a:buClr>
              <a:buSzPct val="125000"/>
              <a:buFont typeface="Arial"/>
              <a:buChar char="❖"/>
            </a:pPr>
            <a:r>
              <a:rPr b="1" i="0" lang="en-US" sz="2800" u="none" cap="none" strike="noStrike">
                <a:solidFill>
                  <a:schemeClr val="hlink"/>
                </a:solidFill>
                <a:latin typeface="Arial"/>
                <a:ea typeface="Arial"/>
                <a:cs typeface="Arial"/>
                <a:sym typeface="Arial"/>
              </a:rPr>
              <a:t>Nonsampling error</a:t>
            </a:r>
            <a:r>
              <a:rPr b="0" i="0" lang="en-US" sz="2800" u="none" cap="none" strike="noStrike">
                <a:solidFill>
                  <a:schemeClr val="hlink"/>
                </a:solidFill>
                <a:latin typeface="Arial"/>
                <a:ea typeface="Arial"/>
                <a:cs typeface="Arial"/>
                <a:sym typeface="Arial"/>
              </a:rPr>
              <a:t> </a:t>
            </a:r>
          </a:p>
          <a:p>
            <a:pPr indent="-285750" lvl="0" marL="285750" marR="0" rtl="0" algn="l">
              <a:lnSpc>
                <a:spcPct val="90000"/>
              </a:lnSpc>
              <a:spcBef>
                <a:spcPts val="112"/>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sample data incorrectly collected, recorded, or analyzed (such as by selecting a biased sample, using a defective instrument, or copying the data incorrectly)</a:t>
            </a:r>
          </a:p>
        </p:txBody>
      </p:sp>
      <p:sp>
        <p:nvSpPr>
          <p:cNvPr id="682" name="Shape 682"/>
          <p:cNvSpPr/>
          <p:nvPr/>
        </p:nvSpPr>
        <p:spPr>
          <a:xfrm>
            <a:off x="304800" y="1447800"/>
            <a:ext cx="8439150" cy="1006474"/>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3" name="Shape 683"/>
          <p:cNvSpPr/>
          <p:nvPr/>
        </p:nvSpPr>
        <p:spPr>
          <a:xfrm>
            <a:off x="533400" y="3276600"/>
            <a:ext cx="8381999" cy="1463675"/>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
        <p:nvSpPr>
          <p:cNvPr id="684" name="Shape 684"/>
          <p:cNvSpPr txBox="1"/>
          <p:nvPr/>
        </p:nvSpPr>
        <p:spPr>
          <a:xfrm>
            <a:off x="2667000" y="276225"/>
            <a:ext cx="3736974" cy="638174"/>
          </a:xfrm>
          <a:prstGeom prst="rect">
            <a:avLst/>
          </a:prstGeom>
          <a:noFill/>
          <a:ln>
            <a:noFill/>
          </a:ln>
        </p:spPr>
        <p:txBody>
          <a:bodyPr anchorCtr="0" anchor="t"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Errors</a:t>
            </a:r>
          </a:p>
        </p:txBody>
      </p:sp>
      <p:sp>
        <p:nvSpPr>
          <p:cNvPr id="685" name="Shape 685"/>
          <p:cNvSpPr txBox="1"/>
          <p:nvPr/>
        </p:nvSpPr>
        <p:spPr>
          <a:xfrm>
            <a:off x="990600" y="1066800"/>
            <a:ext cx="7619999" cy="1143000"/>
          </a:xfrm>
          <a:prstGeom prst="rect">
            <a:avLst/>
          </a:prstGeom>
          <a:noFill/>
          <a:ln>
            <a:noFill/>
          </a:ln>
        </p:spPr>
        <p:txBody>
          <a:bodyPr anchorCtr="0" anchor="t" bIns="44450" lIns="90475" rIns="90475" tIns="44450">
            <a:noAutofit/>
          </a:bodyPr>
          <a:lstStyle/>
          <a:p>
            <a:pPr indent="-4762" lvl="0" marL="4762" marR="0" rtl="0" algn="l">
              <a:lnSpc>
                <a:spcPct val="9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No matter how well you plan and execute the sample collection process, there is likely to be some error in the results.</a:t>
            </a: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9" name="Shape 689"/>
        <p:cNvGrpSpPr/>
        <p:nvPr/>
      </p:nvGrpSpPr>
      <p:grpSpPr>
        <a:xfrm>
          <a:off x="0" y="0"/>
          <a:ext cx="0" cy="0"/>
          <a:chOff x="0" y="0"/>
          <a:chExt cx="0" cy="0"/>
        </a:xfrm>
      </p:grpSpPr>
      <p:sp>
        <p:nvSpPr>
          <p:cNvPr id="690" name="Shape 69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691" name="Shape 691"/>
          <p:cNvSpPr txBox="1"/>
          <p:nvPr/>
        </p:nvSpPr>
        <p:spPr>
          <a:xfrm>
            <a:off x="3705225" y="277812"/>
            <a:ext cx="1704974" cy="638174"/>
          </a:xfrm>
          <a:prstGeom prst="rect">
            <a:avLst/>
          </a:prstGeom>
          <a:noFill/>
          <a:ln>
            <a:noFill/>
          </a:ln>
        </p:spPr>
        <p:txBody>
          <a:bodyPr anchorCtr="0" anchor="t" bIns="44450" lIns="90475" rIns="90475" tIns="44450">
            <a:noAutofit/>
          </a:bodyPr>
          <a:lstStyle/>
          <a:p>
            <a:pPr indent="0" lvl="0" marL="0" marR="0" rtl="0" algn="l">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Recap</a:t>
            </a:r>
          </a:p>
        </p:txBody>
      </p:sp>
      <p:sp>
        <p:nvSpPr>
          <p:cNvPr id="692" name="Shape 692"/>
          <p:cNvSpPr txBox="1"/>
          <p:nvPr/>
        </p:nvSpPr>
        <p:spPr>
          <a:xfrm>
            <a:off x="609600" y="1524000"/>
            <a:ext cx="7619999" cy="43672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cap="none" strike="noStrike">
                <a:solidFill>
                  <a:schemeClr val="dk1"/>
                </a:solidFill>
                <a:latin typeface="Arial"/>
                <a:ea typeface="Arial"/>
                <a:cs typeface="Arial"/>
                <a:sym typeface="Arial"/>
              </a:rPr>
              <a:t>In this section we have looked at:</a:t>
            </a:r>
          </a:p>
          <a:p>
            <a:pPr indent="0" lvl="0" marL="0"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Types of studies and experiments</a:t>
            </a:r>
          </a:p>
          <a:p>
            <a:pPr indent="0" lvl="0" marL="0"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Controlling the effects of variables</a:t>
            </a:r>
          </a:p>
          <a:p>
            <a:pPr indent="0" lvl="0" marL="0"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Randomization</a:t>
            </a:r>
          </a:p>
          <a:p>
            <a:pPr indent="0" lvl="0" marL="0"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Types of sampling</a:t>
            </a:r>
          </a:p>
          <a:p>
            <a:pPr indent="0" lvl="0" marL="0" marR="0" rtl="0" algn="l">
              <a:lnSpc>
                <a:spcPct val="100000"/>
              </a:lnSpc>
              <a:spcBef>
                <a:spcPts val="1400"/>
              </a:spcBef>
              <a:spcAft>
                <a:spcPts val="0"/>
              </a:spcAft>
              <a:buClr>
                <a:schemeClr val="accent2"/>
              </a:buClr>
              <a:buSzPct val="100000"/>
              <a:buFont typeface="Arial"/>
              <a:buChar char="❖"/>
            </a:pPr>
            <a:r>
              <a:rPr b="1" i="0" lang="en-US" sz="2800" u="none" cap="none" strike="noStrike">
                <a:solidFill>
                  <a:schemeClr val="dk1"/>
                </a:solidFill>
                <a:latin typeface="Arial"/>
                <a:ea typeface="Arial"/>
                <a:cs typeface="Arial"/>
                <a:sym typeface="Arial"/>
              </a:rPr>
              <a:t> Sampling errors</a:t>
            </a:r>
          </a:p>
          <a:p>
            <a:pPr indent="0" lvl="0" marL="0" marR="0" rtl="0" algn="l">
              <a:lnSpc>
                <a:spcPct val="100000"/>
              </a:lnSpc>
              <a:spcBef>
                <a:spcPts val="0"/>
              </a:spcBef>
              <a:spcAft>
                <a:spcPts val="0"/>
              </a:spcAft>
              <a:buNone/>
            </a:pPr>
            <a:r>
              <a:t/>
            </a:r>
            <a:endParaRPr b="1" i="0" sz="2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1" name="Shape 91"/>
          <p:cNvSpPr txBox="1"/>
          <p:nvPr>
            <p:ph type="title"/>
          </p:nvPr>
        </p:nvSpPr>
        <p:spPr>
          <a:xfrm>
            <a:off x="990600" y="76200"/>
            <a:ext cx="7162799" cy="990599"/>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Census versus Sample</a:t>
            </a:r>
          </a:p>
        </p:txBody>
      </p:sp>
      <p:sp>
        <p:nvSpPr>
          <p:cNvPr id="92" name="Shape 92"/>
          <p:cNvSpPr txBox="1"/>
          <p:nvPr/>
        </p:nvSpPr>
        <p:spPr>
          <a:xfrm>
            <a:off x="838200" y="1600200"/>
            <a:ext cx="7315200" cy="3595687"/>
          </a:xfrm>
          <a:prstGeom prst="rect">
            <a:avLst/>
          </a:prstGeom>
          <a:noFill/>
          <a:ln>
            <a:noFill/>
          </a:ln>
        </p:spPr>
        <p:txBody>
          <a:bodyPr anchorCtr="0" anchor="t" bIns="45700" lIns="91425" rIns="91425" tIns="45700">
            <a:noAutofit/>
          </a:bodyPr>
          <a:lstStyle/>
          <a:p>
            <a:pPr indent="-339725" lvl="0" marL="339725" marR="0" rtl="0" algn="l">
              <a:lnSpc>
                <a:spcPct val="90000"/>
              </a:lnSpc>
              <a:spcBef>
                <a:spcPts val="0"/>
              </a:spcBef>
              <a:spcAft>
                <a:spcPts val="0"/>
              </a:spcAft>
              <a:buClr>
                <a:schemeClr val="accent2"/>
              </a:buClr>
              <a:buSzPct val="180000"/>
              <a:buFont typeface="Arial"/>
              <a:buChar char="❖"/>
            </a:pPr>
            <a:r>
              <a:rPr b="1" i="0" lang="en-US" sz="2000" u="none" cap="none" strike="noStrike">
                <a:solidFill>
                  <a:schemeClr val="dk1"/>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Census</a:t>
            </a:r>
          </a:p>
          <a:p>
            <a:pPr indent="-339725" lvl="0" marL="339725" marR="0" rtl="0" algn="l">
              <a:lnSpc>
                <a:spcPct val="90000"/>
              </a:lnSpc>
              <a:spcBef>
                <a:spcPts val="160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a:t>
            </a:r>
            <a:r>
              <a:rPr b="1" i="0" lang="en-US" sz="3200" u="none" cap="none" strike="noStrike">
                <a:solidFill>
                  <a:schemeClr val="dk1"/>
                </a:solidFill>
                <a:latin typeface="Arial"/>
                <a:ea typeface="Arial"/>
                <a:cs typeface="Arial"/>
                <a:sym typeface="Arial"/>
              </a:rPr>
              <a:t>Collection of data from </a:t>
            </a:r>
            <a:r>
              <a:rPr b="1" i="1" lang="en-US" sz="3200" u="none" cap="none" strike="noStrike">
                <a:solidFill>
                  <a:schemeClr val="dk1"/>
                </a:solidFill>
                <a:latin typeface="Arial"/>
                <a:ea typeface="Arial"/>
                <a:cs typeface="Arial"/>
                <a:sym typeface="Arial"/>
              </a:rPr>
              <a:t>every</a:t>
            </a:r>
            <a:r>
              <a:rPr b="1" i="0" lang="en-US" sz="3200" u="none" cap="none" strike="noStrike">
                <a:solidFill>
                  <a:schemeClr val="dk1"/>
                </a:solidFill>
                <a:latin typeface="Arial"/>
                <a:ea typeface="Arial"/>
                <a:cs typeface="Arial"/>
                <a:sym typeface="Arial"/>
              </a:rPr>
              <a:t> member of a population</a:t>
            </a:r>
          </a:p>
          <a:p>
            <a:pPr indent="-339725" lvl="0" marL="339725" marR="0" rtl="0" algn="l">
              <a:lnSpc>
                <a:spcPct val="90000"/>
              </a:lnSpc>
              <a:spcBef>
                <a:spcPts val="1800"/>
              </a:spcBef>
              <a:spcAft>
                <a:spcPts val="0"/>
              </a:spcAft>
              <a:buClr>
                <a:schemeClr val="accent2"/>
              </a:buClr>
              <a:buSzPct val="180000"/>
              <a:buFont typeface="Arial"/>
              <a:buChar char="❖"/>
            </a:pPr>
            <a:r>
              <a:rPr b="1" i="0" lang="en-US" sz="2000" u="none" cap="none" strike="noStrike">
                <a:solidFill>
                  <a:schemeClr val="dk1"/>
                </a:solidFill>
                <a:latin typeface="Arial"/>
                <a:ea typeface="Arial"/>
                <a:cs typeface="Arial"/>
                <a:sym typeface="Arial"/>
              </a:rPr>
              <a:t> </a:t>
            </a:r>
            <a:r>
              <a:rPr b="1" i="0" lang="en-US" sz="3600" u="none" cap="none" strike="noStrike">
                <a:solidFill>
                  <a:schemeClr val="hlink"/>
                </a:solidFill>
                <a:latin typeface="Arial"/>
                <a:ea typeface="Arial"/>
                <a:cs typeface="Arial"/>
                <a:sym typeface="Arial"/>
              </a:rPr>
              <a:t>Sample</a:t>
            </a:r>
          </a:p>
          <a:p>
            <a:pPr indent="-339725" lvl="0" marL="339725" marR="0" rtl="0" algn="l">
              <a:lnSpc>
                <a:spcPct val="90000"/>
              </a:lnSpc>
              <a:spcBef>
                <a:spcPts val="1600"/>
              </a:spcBef>
              <a:spcAft>
                <a:spcPts val="0"/>
              </a:spcAft>
              <a:buClr>
                <a:schemeClr val="dk1"/>
              </a:buClr>
              <a:buSzPct val="25000"/>
              <a:buFont typeface="Arial"/>
              <a:buNone/>
            </a:pPr>
            <a:r>
              <a:rPr b="1" i="0" lang="en-US" sz="2000" u="none" cap="none" strike="noStrike">
                <a:solidFill>
                  <a:schemeClr val="dk1"/>
                </a:solidFill>
                <a:latin typeface="Arial"/>
                <a:ea typeface="Arial"/>
                <a:cs typeface="Arial"/>
                <a:sym typeface="Arial"/>
              </a:rPr>
              <a:t>     </a:t>
            </a:r>
            <a:r>
              <a:rPr b="1" i="1" lang="en-US" sz="3200" u="none" cap="none" strike="noStrike">
                <a:solidFill>
                  <a:schemeClr val="dk1"/>
                </a:solidFill>
                <a:latin typeface="Arial"/>
                <a:ea typeface="Arial"/>
                <a:cs typeface="Arial"/>
                <a:sym typeface="Arial"/>
              </a:rPr>
              <a:t>Subcollection</a:t>
            </a:r>
            <a:r>
              <a:rPr b="1" i="0" lang="en-US" sz="3200" u="none" cap="none" strike="noStrike">
                <a:solidFill>
                  <a:schemeClr val="dk1"/>
                </a:solidFill>
                <a:latin typeface="Arial"/>
                <a:ea typeface="Arial"/>
                <a:cs typeface="Arial"/>
                <a:sym typeface="Arial"/>
              </a:rPr>
              <a:t> of members selected from a population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6" name="Shape 96"/>
        <p:cNvGrpSpPr/>
        <p:nvPr/>
      </p:nvGrpSpPr>
      <p:grpSpPr>
        <a:xfrm>
          <a:off x="0" y="0"/>
          <a:ext cx="0" cy="0"/>
          <a:chOff x="0" y="0"/>
          <a:chExt cx="0" cy="0"/>
        </a:xfrm>
      </p:grpSpPr>
      <p:sp>
        <p:nvSpPr>
          <p:cNvPr id="97" name="Shape 97"/>
          <p:cNvSpPr txBox="1"/>
          <p:nvPr>
            <p:ph idx="11" type="ftr"/>
          </p:nvPr>
        </p:nvSpPr>
        <p:spPr>
          <a:xfrm>
            <a:off x="381000" y="6424612"/>
            <a:ext cx="63246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solidFill>
                  <a:schemeClr val="dk1"/>
                </a:solidFill>
                <a:latin typeface="Times New Roman"/>
                <a:ea typeface="Times New Roman"/>
                <a:cs typeface="Times New Roman"/>
                <a:sym typeface="Times New Roman"/>
              </a:rPr>
              <a:t>Copyright © 2010, 2007, 2004 Pearson Education, Inc. All Rights Reserved.</a:t>
            </a:r>
          </a:p>
        </p:txBody>
      </p:sp>
      <p:sp>
        <p:nvSpPr>
          <p:cNvPr id="98" name="Shape 98"/>
          <p:cNvSpPr txBox="1"/>
          <p:nvPr/>
        </p:nvSpPr>
        <p:spPr>
          <a:xfrm>
            <a:off x="1001712" y="204786"/>
            <a:ext cx="7162799" cy="762000"/>
          </a:xfrm>
          <a:prstGeom prst="rect">
            <a:avLst/>
          </a:prstGeom>
          <a:noFill/>
          <a:ln>
            <a:noFill/>
          </a:ln>
        </p:spPr>
        <p:txBody>
          <a:bodyPr anchorCtr="0" anchor="ctr" bIns="44450" lIns="90475" rIns="90475" tIns="44450">
            <a:noAutofit/>
          </a:bodyPr>
          <a:lstStyle/>
          <a:p>
            <a:pPr indent="0" lvl="0" marL="0" marR="0" rtl="0" algn="ctr">
              <a:lnSpc>
                <a:spcPct val="90000"/>
              </a:lnSpc>
              <a:spcBef>
                <a:spcPts val="0"/>
              </a:spcBef>
              <a:spcAft>
                <a:spcPts val="0"/>
              </a:spcAft>
              <a:buClr>
                <a:srgbClr val="008000"/>
              </a:buClr>
              <a:buSzPct val="25000"/>
              <a:buFont typeface="Arial"/>
              <a:buNone/>
            </a:pPr>
            <a:r>
              <a:rPr b="1" i="0" lang="en-US" sz="4000" u="none" cap="none" strike="noStrike">
                <a:solidFill>
                  <a:srgbClr val="008000"/>
                </a:solidFill>
                <a:latin typeface="Arial"/>
                <a:ea typeface="Arial"/>
                <a:cs typeface="Arial"/>
                <a:sym typeface="Arial"/>
              </a:rPr>
              <a:t>Chapter Key Concepts</a:t>
            </a:r>
          </a:p>
        </p:txBody>
      </p:sp>
      <p:sp>
        <p:nvSpPr>
          <p:cNvPr id="99" name="Shape 99"/>
          <p:cNvSpPr txBox="1"/>
          <p:nvPr/>
        </p:nvSpPr>
        <p:spPr>
          <a:xfrm>
            <a:off x="457200" y="1371600"/>
            <a:ext cx="8001000" cy="4524374"/>
          </a:xfrm>
          <a:prstGeom prst="rect">
            <a:avLst/>
          </a:prstGeom>
          <a:noFill/>
          <a:ln>
            <a:noFill/>
          </a:ln>
        </p:spPr>
        <p:txBody>
          <a:bodyPr anchorCtr="0" anchor="t" bIns="45700" lIns="91425" rIns="91425" tIns="45700">
            <a:noAutofit/>
          </a:bodyPr>
          <a:lstStyle/>
          <a:p>
            <a:pPr indent="-585787" lvl="0" marL="801687" marR="0" rtl="0" algn="l">
              <a:lnSpc>
                <a:spcPct val="90000"/>
              </a:lnSpc>
              <a:spcBef>
                <a:spcPts val="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Sample data must be collected in an appropriate way, such as through a process of </a:t>
            </a:r>
            <a:r>
              <a:rPr b="1" i="1" lang="en-US" sz="3200" u="none" cap="none" strike="noStrike">
                <a:solidFill>
                  <a:schemeClr val="dk1"/>
                </a:solidFill>
                <a:latin typeface="Arial"/>
                <a:ea typeface="Arial"/>
                <a:cs typeface="Arial"/>
                <a:sym typeface="Arial"/>
              </a:rPr>
              <a:t>random</a:t>
            </a:r>
            <a:r>
              <a:rPr b="1" i="0" lang="en-US" sz="3200" u="none" cap="none" strike="noStrike">
                <a:solidFill>
                  <a:schemeClr val="dk1"/>
                </a:solidFill>
                <a:latin typeface="Arial"/>
                <a:ea typeface="Arial"/>
                <a:cs typeface="Arial"/>
                <a:sym typeface="Arial"/>
              </a:rPr>
              <a:t> selection.</a:t>
            </a:r>
          </a:p>
          <a:p>
            <a:pPr indent="-585787" lvl="0" marL="801687" marR="0" rtl="0" algn="l">
              <a:lnSpc>
                <a:spcPct val="90000"/>
              </a:lnSpc>
              <a:spcBef>
                <a:spcPts val="1600"/>
              </a:spcBef>
              <a:spcAft>
                <a:spcPts val="0"/>
              </a:spcAft>
              <a:buClr>
                <a:schemeClr val="dk1"/>
              </a:buClr>
              <a:buFont typeface="Times New Roman"/>
              <a:buNone/>
            </a:pPr>
            <a:r>
              <a:t/>
            </a:r>
            <a:endParaRPr b="1" i="0" sz="3200" u="none" cap="none" strike="noStrike">
              <a:solidFill>
                <a:schemeClr val="dk1"/>
              </a:solidFill>
              <a:latin typeface="Arial"/>
              <a:ea typeface="Arial"/>
              <a:cs typeface="Arial"/>
              <a:sym typeface="Arial"/>
            </a:endParaRPr>
          </a:p>
          <a:p>
            <a:pPr indent="-585787" lvl="0" marL="801687" marR="0" rtl="0" algn="l">
              <a:lnSpc>
                <a:spcPct val="90000"/>
              </a:lnSpc>
              <a:spcBef>
                <a:spcPts val="1600"/>
              </a:spcBef>
              <a:spcAft>
                <a:spcPts val="0"/>
              </a:spcAft>
              <a:buClr>
                <a:schemeClr val="accent2"/>
              </a:buClr>
              <a:buSzPct val="100000"/>
              <a:buFont typeface="Arial"/>
              <a:buChar char="❖"/>
            </a:pPr>
            <a:r>
              <a:rPr b="1" i="0" lang="en-US" sz="3200" u="none" cap="none" strike="noStrike">
                <a:solidFill>
                  <a:schemeClr val="dk1"/>
                </a:solidFill>
                <a:latin typeface="Arial"/>
                <a:ea typeface="Arial"/>
                <a:cs typeface="Arial"/>
                <a:sym typeface="Arial"/>
              </a:rPr>
              <a:t>If sample data are not collected in an appropriate way, the data may be so completely useless that no amount of statistical torturing can salvage them.</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01macpp">
  <a:themeElements>
    <a:clrScheme name="c01macpp 1">
      <a:dk1>
        <a:srgbClr val="000000"/>
      </a:dk1>
      <a:lt1>
        <a:srgbClr val="FFFFFF"/>
      </a:lt1>
      <a:dk2>
        <a:srgbClr val="00279F"/>
      </a:dk2>
      <a:lt2>
        <a:srgbClr val="919191"/>
      </a:lt2>
      <a:accent1>
        <a:srgbClr val="618FFD"/>
      </a:accent1>
      <a:accent2>
        <a:srgbClr val="00AE00"/>
      </a:accent2>
      <a:accent3>
        <a:srgbClr val="FFFFFF"/>
      </a:accent3>
      <a:accent4>
        <a:srgbClr val="618FFD"/>
      </a:accent4>
      <a:accent5>
        <a:srgbClr val="00AE00"/>
      </a:accent5>
      <a:accent6>
        <a:srgbClr val="FFFFFF"/>
      </a:accent6>
      <a:hlink>
        <a:srgbClr val="FC0128"/>
      </a:hlink>
      <a:folHlink>
        <a:srgbClr val="CECEC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