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31"/>
  </p:notesMasterIdLst>
  <p:sldIdLst>
    <p:sldId id="469" r:id="rId3"/>
    <p:sldId id="452" r:id="rId4"/>
    <p:sldId id="457" r:id="rId5"/>
    <p:sldId id="458" r:id="rId6"/>
    <p:sldId id="459" r:id="rId7"/>
    <p:sldId id="460" r:id="rId8"/>
    <p:sldId id="461" r:id="rId9"/>
    <p:sldId id="462" r:id="rId10"/>
    <p:sldId id="463" r:id="rId11"/>
    <p:sldId id="464" r:id="rId12"/>
    <p:sldId id="456" r:id="rId13"/>
    <p:sldId id="425" r:id="rId14"/>
    <p:sldId id="426" r:id="rId15"/>
    <p:sldId id="446" r:id="rId16"/>
    <p:sldId id="447" r:id="rId17"/>
    <p:sldId id="448" r:id="rId18"/>
    <p:sldId id="449" r:id="rId19"/>
    <p:sldId id="450" r:id="rId20"/>
    <p:sldId id="404" r:id="rId21"/>
    <p:sldId id="468" r:id="rId22"/>
    <p:sldId id="424" r:id="rId23"/>
    <p:sldId id="465" r:id="rId24"/>
    <p:sldId id="385" r:id="rId25"/>
    <p:sldId id="386" r:id="rId26"/>
    <p:sldId id="400" r:id="rId27"/>
    <p:sldId id="401" r:id="rId28"/>
    <p:sldId id="402" r:id="rId29"/>
    <p:sldId id="467" r:id="rId30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8000"/>
    <a:srgbClr val="3333FF"/>
    <a:srgbClr val="9900CC"/>
    <a:srgbClr val="CC0066"/>
    <a:srgbClr val="FF33CC"/>
    <a:srgbClr val="0099CC"/>
    <a:srgbClr val="FF00FF"/>
    <a:srgbClr val="CC0000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38B1855-1B75-4FBE-930C-398BA8C253C6}" styleName="نمط ذو نسُق 2 - تمييز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النمط الفات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نمط متوسط 4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75DCB02-9BB8-47FD-8907-85C794F793BA}" styleName="نمط ذو نسُق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نمط ذو نسُق 1 - تميي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نمط ذو نسُق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0A1B5D5-9B99-4C35-A422-299274C87663}" styleName="نمط متوسط 1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505E3EF-67EA-436B-97B2-0124C06EBD24}" styleName="نمط متوسط 4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015" autoAdjust="0"/>
    <p:restoredTop sz="94660"/>
  </p:normalViewPr>
  <p:slideViewPr>
    <p:cSldViewPr>
      <p:cViewPr varScale="1">
        <p:scale>
          <a:sx n="67" d="100"/>
          <a:sy n="67" d="100"/>
        </p:scale>
        <p:origin x="7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CEEB559-8BCF-49F1-9CB3-63CDDB4414C6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dirty="0" smtClean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3D7BC6F-7CC3-4769-8EBB-6B9DFA1A7D3A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147720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0F5BB-4460-46D0-B559-8EFAEA82A910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FB47D-FBD3-430E-B34F-120848740E19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5471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97CC9-3BB3-4136-BDB0-A36CEFCF7140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6F541-D479-4CEA-81B5-4F443F3AB4D6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2443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E3F0D-ED95-4350-B28B-5F8EA5C40C88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7C91E-CEDE-42B2-88BB-00F0B728C1F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3885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4219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664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84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614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57326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19186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5575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900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5F2F-2FB7-495D-8935-57D92313717B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73654-C4B8-47D1-B08D-7E1AF4C81007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179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6833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288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48134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3390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7035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14386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47691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3014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2734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A1BD3-183D-49C5-88EE-025B99684218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BBADE-4147-4359-B821-65E238C8073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0470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528B4-F00B-4AB2-8467-F3FAB657BB14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B7674-6845-4D2B-A4D1-0EEE60AB6CA4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363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B6510-A473-4939-AA37-4B2856801D07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4B426-5DCF-41AC-A6C0-C78CDD482492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919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3566F-B323-46E7-80CD-B448104C6840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7A162-3314-4CDA-A192-74A1CEA7D21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7960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FD2E7-4F68-4A65-89E5-8D3BD77A0341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BA646-9940-4538-8F9E-40C54021680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0638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8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A0645-C33C-46B5-A5FF-C96F596693AA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43482-4144-4D6F-9974-BB1AF22B959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5672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تمرير أفقي 3"/>
          <p:cNvSpPr/>
          <p:nvPr userDrawn="1"/>
        </p:nvSpPr>
        <p:spPr>
          <a:xfrm>
            <a:off x="1907704" y="0"/>
            <a:ext cx="6336704" cy="126876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10" name="صورة 9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11" name="صورة 10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D57F1E4F-1CFF-5643-939E-217C01CDF565}" type="slidenum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617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b="1" dirty="0" smtClean="0">
                <a:solidFill>
                  <a:schemeClr val="accent4">
                    <a:lumMod val="50000"/>
                  </a:schemeClr>
                </a:solidFill>
              </a:rPr>
              <a:t>مراجعة </a:t>
            </a:r>
            <a:r>
              <a:rPr lang="ar-EG" b="1" dirty="0" smtClean="0">
                <a:solidFill>
                  <a:schemeClr val="accent4">
                    <a:lumMod val="50000"/>
                  </a:schemeClr>
                </a:solidFill>
              </a:rPr>
              <a:t>الفصل الخامس</a:t>
            </a:r>
            <a:endParaRPr 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 dirty="0" smtClean="0"/>
          </a:p>
          <a:p>
            <a:r>
              <a:rPr lang="ar-EG" b="1" smtClean="0">
                <a:solidFill>
                  <a:schemeClr val="accent5">
                    <a:lumMod val="50000"/>
                  </a:schemeClr>
                </a:solidFill>
              </a:rPr>
              <a:t>البناء الذري والروابط الكيميائية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2438400" y="16926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نور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5" name="Oval 4"/>
          <p:cNvSpPr/>
          <p:nvPr/>
        </p:nvSpPr>
        <p:spPr>
          <a:xfrm>
            <a:off x="2438400" y="5069111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المعلم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1240882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166058"/>
            <a:ext cx="7344816" cy="646331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FF0000"/>
                </a:solidFill>
              </a:rPr>
              <a:t>قارن بين كل زوجين من المصطلحات التالية :</a:t>
            </a:r>
            <a:endParaRPr lang="ar-SA" sz="36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3039389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جـ9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2130202" y="2228160"/>
            <a:ext cx="7013798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9- الرابطة الايونية – الرابطة الفلزية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649662" y="4077072"/>
            <a:ext cx="5844675" cy="230832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تتكون الرابطة الفلزية بين الذرات الفلزية عند تجمع الالكترونات , بينما تتكون الرابطة الايونية بين الأيونات المختلفة الشحنة.</a:t>
            </a:r>
          </a:p>
        </p:txBody>
      </p:sp>
      <p:sp>
        <p:nvSpPr>
          <p:cNvPr id="6" name="Flowchart: Off-page Connector 5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45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973518"/>
            <a:ext cx="7344816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اختر الاجابة الصحيحة فيما يلي :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3039389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جـ10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963265" y="2014535"/>
            <a:ext cx="7013798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10- أي مما يلي يعد جزيئا تساهميا 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4035693" y="4797152"/>
            <a:ext cx="1072614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Cl 2</a:t>
            </a:r>
            <a:endParaRPr lang="ar-EG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6" name="Flowchart: Off-page Connector 5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93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047001"/>
            <a:ext cx="7344816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اختر الاجابة الصحيحة فيما يلي :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25066" y="3454887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جـ11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913035" y="1983858"/>
            <a:ext cx="7013798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11- ما رقم المجموعة التي لعناصرها مجالات طاقة خارجية مستقرة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4031940" y="5157192"/>
            <a:ext cx="108012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18</a:t>
            </a:r>
            <a:endParaRPr lang="ar-EG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6" name="Flowchart: Off-page Connector 5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61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134308"/>
            <a:ext cx="7344816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اختر الاجابة الصحيحة فيما يلي :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3996630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جـ12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966118" y="2673191"/>
            <a:ext cx="7013798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12- أي مما يلي يصف ما يمثله الرمز </a:t>
            </a:r>
            <a:r>
              <a:rPr lang="en-US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Cl-</a:t>
            </a: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591167" y="4809346"/>
            <a:ext cx="196166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أيون سالب</a:t>
            </a:r>
            <a:endParaRPr lang="ar-EG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6" name="Flowchart: Off-page Connector 5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61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182419"/>
            <a:ext cx="7344816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اختر الاجابة الصحيحة فيما يلي :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4005064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جـ13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897302" y="2668553"/>
            <a:ext cx="7013798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13- أي المركبات التالية غير أيوني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4175956" y="4941168"/>
            <a:ext cx="792088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Co</a:t>
            </a:r>
            <a:endParaRPr lang="ar-EG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6" name="Flowchart: Off-page Connector 5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47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224116"/>
            <a:ext cx="7344816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اختر الاجابة الصحيحة فيما يلي :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3933056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جـ14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941016" y="2432502"/>
            <a:ext cx="7013798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14- أي مما يلي صحيحا فيما يتعلق بجزيء </a:t>
            </a:r>
            <a:r>
              <a:rPr lang="en-US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H2O</a:t>
            </a: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283079" y="4941168"/>
            <a:ext cx="2577842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مركب أيوني</a:t>
            </a:r>
            <a:endParaRPr lang="ar-EG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6" name="Flowchart: Off-page Connector 5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47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79712" y="3068960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جـ15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065100" y="1053301"/>
            <a:ext cx="7013798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15- ما الذي يحدث للإلكترونات عند تكوين الرابطة التساهمية القطبية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322915" y="4845640"/>
            <a:ext cx="649816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تشارك فيها الذرات بشكل غير متساو </a:t>
            </a:r>
            <a:endParaRPr lang="ar-SA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5" name="Flowchart: Off-page Connector 4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Back or Previous 6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Home 9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47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3933056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جـ16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065101" y="1268760"/>
            <a:ext cx="7013798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16- ما الوحدة الأساسية لتكوين المركبات التساهمية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671900" y="5301208"/>
            <a:ext cx="18002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جزيئات</a:t>
            </a:r>
            <a:endParaRPr lang="ar-SA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5" name="Flowchart: Off-page Connector 4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Back or Previous 6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Home 9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47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3163" y="2674542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جـ17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065101" y="952303"/>
            <a:ext cx="7013798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17- ما الذي يدل عليه الرقم 2 الموجود في الصيغة الكيميائية </a:t>
            </a:r>
            <a:r>
              <a:rPr lang="en-US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Co2</a:t>
            </a: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2640847" y="4437112"/>
            <a:ext cx="3862306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ذرتي أكسجين </a:t>
            </a:r>
            <a:r>
              <a:rPr lang="en-US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 2O</a:t>
            </a:r>
            <a:endParaRPr lang="ar-SA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5" name="Flowchart: Off-page Connector 4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Back or Previous 6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Home 9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47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145180"/>
            <a:ext cx="7344816" cy="1938992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18 – لماذا تكون عناصر المجموعتين 1 و 2 وعناصر المجموعتين 16 و 17 مركبات كثيرة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3398143"/>
            <a:ext cx="69700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جـ18 – </a:t>
            </a:r>
            <a:endParaRPr lang="ar-SA" sz="4000" dirty="0">
              <a:solidFill>
                <a:srgbClr val="7030A0"/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332643" y="3933056"/>
            <a:ext cx="6478713" cy="230832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لأن عناصر المجموعتين 1 , 2 تفقد الكترونا أو اثنين بسهولة , بينما تكتسب عناصر المجموعتين 16 , 17 إلكترونا ً أو اثنين بسهولة.</a:t>
            </a:r>
          </a:p>
        </p:txBody>
      </p:sp>
      <p:sp>
        <p:nvSpPr>
          <p:cNvPr id="5" name="Flowchart: Off-page Connector 4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173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Back or Previous 6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Home 7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59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047001"/>
            <a:ext cx="7344816" cy="646331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FF0000"/>
                </a:solidFill>
              </a:rPr>
              <a:t>قارن بين كل زوجين من المصطلحات التالية :</a:t>
            </a:r>
            <a:endParaRPr lang="ar-SA" sz="36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3039389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جـ1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897302" y="2060848"/>
            <a:ext cx="7013798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1- أيون – جزيء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2559072" y="4005064"/>
            <a:ext cx="4025855" cy="230832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الأيون / ذرة مشحونة ، بينما الجزيء / ذرتا أو أكثر مرتبطة برابطة تساهمية أو أيونية .</a:t>
            </a:r>
          </a:p>
        </p:txBody>
      </p:sp>
      <p:sp>
        <p:nvSpPr>
          <p:cNvPr id="6" name="Flowchart: Off-page Connector 5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93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982207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1</a:t>
            </a:r>
            <a:r>
              <a:rPr lang="ar-EG" sz="4000" dirty="0" smtClean="0">
                <a:solidFill>
                  <a:srgbClr val="FF0000"/>
                </a:solidFill>
              </a:rPr>
              <a:t>9</a:t>
            </a:r>
            <a:r>
              <a:rPr lang="ar-SA" sz="4000" dirty="0" smtClean="0">
                <a:solidFill>
                  <a:srgbClr val="FF0000"/>
                </a:solidFill>
              </a:rPr>
              <a:t> – </a:t>
            </a:r>
            <a:r>
              <a:rPr lang="ar-EG" sz="4000" dirty="0" smtClean="0">
                <a:solidFill>
                  <a:srgbClr val="FF0000"/>
                </a:solidFill>
              </a:rPr>
              <a:t>وضح نوع الرابطة الكيميائية الموضحة في الرسم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3184781"/>
            <a:ext cx="69700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جـ1</a:t>
            </a:r>
            <a:r>
              <a:rPr lang="ar-EG" sz="4000" dirty="0" smtClean="0">
                <a:solidFill>
                  <a:srgbClr val="7030A0"/>
                </a:solidFill>
              </a:rPr>
              <a:t>9</a:t>
            </a:r>
            <a:r>
              <a:rPr lang="ar-SA" sz="4000" dirty="0" smtClean="0">
                <a:solidFill>
                  <a:srgbClr val="7030A0"/>
                </a:solidFill>
              </a:rPr>
              <a:t> – </a:t>
            </a:r>
            <a:endParaRPr lang="ar-SA" sz="4000" dirty="0">
              <a:solidFill>
                <a:srgbClr val="7030A0"/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332643" y="4489593"/>
            <a:ext cx="6478713" cy="175432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رابطة تساهمية توضح الصورة زوجاً مشتركاً من الإلكترونات بين الهيدروجين والفلور</a:t>
            </a:r>
            <a:endParaRPr lang="ar-SA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5" name="Flowchart: Off-page Connector 4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173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08" y="2055732"/>
            <a:ext cx="3752355" cy="2302293"/>
          </a:xfrm>
          <a:prstGeom prst="rect">
            <a:avLst/>
          </a:prstGeom>
        </p:spPr>
      </p:pic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Back or Previous 7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Home 9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34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446998" y="3140968"/>
            <a:ext cx="6250004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جـ20 </a:t>
            </a:r>
            <a:r>
              <a:rPr lang="ar-SA" sz="4800" dirty="0">
                <a:solidFill>
                  <a:srgbClr val="7030A0"/>
                </a:solidFill>
              </a:rPr>
              <a:t>–تشارك الالكترونات بصورة غير متساوية وتكون الالكترونات معظم الوقت قرب ذرة الفلور</a:t>
            </a:r>
            <a:r>
              <a:rPr lang="ar-SA" sz="4800" dirty="0" smtClean="0">
                <a:solidFill>
                  <a:srgbClr val="7030A0"/>
                </a:solidFill>
              </a:rPr>
              <a:t>.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065101" y="1071012"/>
            <a:ext cx="7013798" cy="175432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 smtClean="0">
                <a:ln w="11430"/>
                <a:solidFill>
                  <a:srgbClr val="FF0000"/>
                </a:solidFill>
                <a:latin typeface="+mn-lt"/>
                <a:cs typeface="+mn-cs"/>
              </a:rPr>
              <a:t>20- هل تشارت الذرتان بالإلكترونات بصورة متساوية أم غير متساوية ؟ وأين الإلكترونات معظم الوقت ؟</a:t>
            </a:r>
            <a:endParaRPr lang="ar-SA" sz="3600" b="1" spc="50" dirty="0">
              <a:ln w="11430"/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173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61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764704"/>
            <a:ext cx="7344816" cy="1938992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21– لماذا ينفصل أيونا الصوديوم والكلور أحدهما عن الآخر عندما يذوب ملح الطعام في الماء ؟ 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259632" y="2564904"/>
            <a:ext cx="6232112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7030A0"/>
                </a:solidFill>
              </a:rPr>
              <a:t>جـ21 – </a:t>
            </a:r>
            <a:endParaRPr lang="ar-SA" sz="3600" dirty="0">
              <a:solidFill>
                <a:srgbClr val="7030A0"/>
              </a:solidFill>
            </a:endParaRPr>
          </a:p>
          <a:p>
            <a:pPr algn="justLow"/>
            <a:r>
              <a:rPr lang="ar-SA" sz="3600" dirty="0">
                <a:solidFill>
                  <a:srgbClr val="7030A0"/>
                </a:solidFill>
              </a:rPr>
              <a:t>لأن الاقطاب الموجبة من جزيء الماء القطبي تنجذب نحو أيون الكلور وتدفعه بعيدا ً عن المادة الصلبة بينما تنجذب الاقطاب السالبة من جزيء الماء القطبي نحو أيون الصوديوم وتدفعه بعيداً عن المادة الصلبة أيضاً 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173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37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874455"/>
            <a:ext cx="7344816" cy="2554545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22– لماذا تكون درجة غليان الماء أعلى كثيرا من درجة غليان الجزيئات المشابهة له في الكتلة اعتمادا على حقيقة كون الماء مركبا قطبيا  ؟ 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151582" y="3429000"/>
            <a:ext cx="6232112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7030A0"/>
                </a:solidFill>
              </a:rPr>
              <a:t>جـ22 – </a:t>
            </a:r>
            <a:endParaRPr lang="ar-SA" sz="3600" dirty="0">
              <a:solidFill>
                <a:srgbClr val="7030A0"/>
              </a:solidFill>
            </a:endParaRPr>
          </a:p>
          <a:p>
            <a:pPr algn="justLow"/>
            <a:r>
              <a:rPr lang="ar-SA" sz="3600" dirty="0">
                <a:solidFill>
                  <a:srgbClr val="7030A0"/>
                </a:solidFill>
              </a:rPr>
              <a:t>تنجذب الاقطاب السالبة </a:t>
            </a:r>
            <a:r>
              <a:rPr lang="ar-SA" sz="3600" dirty="0" smtClean="0">
                <a:solidFill>
                  <a:srgbClr val="7030A0"/>
                </a:solidFill>
              </a:rPr>
              <a:t>لجزيء </a:t>
            </a:r>
            <a:r>
              <a:rPr lang="ar-SA" sz="3600" dirty="0">
                <a:solidFill>
                  <a:srgbClr val="7030A0"/>
                </a:solidFill>
              </a:rPr>
              <a:t>الماء نحو الأقطاب الموجبة لجزيئات الماء الأخرى , مما يتطلب طاقة إضافة لفصل هذه الجزيئات بعضها عن بعض 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173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9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047001"/>
            <a:ext cx="7344816" cy="2431435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23– </a:t>
            </a:r>
            <a:r>
              <a:rPr lang="ar-SA" sz="3600" dirty="0" smtClean="0">
                <a:solidFill>
                  <a:srgbClr val="FF0000"/>
                </a:solidFill>
              </a:rPr>
              <a:t>لدينا مركبان : </a:t>
            </a:r>
            <a:r>
              <a:rPr lang="en-US" sz="3600" dirty="0" smtClean="0">
                <a:solidFill>
                  <a:srgbClr val="FF0000"/>
                </a:solidFill>
              </a:rPr>
              <a:t>CuCl</a:t>
            </a:r>
            <a:r>
              <a:rPr lang="en-US" sz="3600" baseline="-25000" dirty="0" smtClean="0">
                <a:solidFill>
                  <a:srgbClr val="FF0000"/>
                </a:solidFill>
              </a:rPr>
              <a:t>2</a:t>
            </a:r>
            <a:r>
              <a:rPr lang="en-US" sz="3600" dirty="0" smtClean="0">
                <a:solidFill>
                  <a:srgbClr val="FF0000"/>
                </a:solidFill>
              </a:rPr>
              <a:t> , </a:t>
            </a:r>
            <a:r>
              <a:rPr lang="en-US" sz="3600" dirty="0" err="1" smtClean="0">
                <a:solidFill>
                  <a:srgbClr val="FF0000"/>
                </a:solidFill>
              </a:rPr>
              <a:t>CuCl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ar-SA" sz="3600" dirty="0" smtClean="0">
                <a:solidFill>
                  <a:srgbClr val="FF0000"/>
                </a:solidFill>
              </a:rPr>
              <a:t> فإذا تحلل كل منهما إلى مكوناته الأصلية , النحاس والكلور فتوقع أي المركبين السابقين يعطي كمية أكبر من النحاس </a:t>
            </a:r>
            <a:r>
              <a:rPr lang="ar-SA" sz="4000" dirty="0" smtClean="0">
                <a:solidFill>
                  <a:srgbClr val="FF0000"/>
                </a:solidFill>
              </a:rPr>
              <a:t>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547664" y="3789040"/>
            <a:ext cx="604867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جـ23 </a:t>
            </a:r>
            <a:r>
              <a:rPr lang="ar-SA" sz="4000" dirty="0">
                <a:solidFill>
                  <a:srgbClr val="7030A0"/>
                </a:solidFill>
              </a:rPr>
              <a:t>- سيعطي مركب </a:t>
            </a:r>
            <a:r>
              <a:rPr lang="en-US" sz="4000" dirty="0" err="1">
                <a:solidFill>
                  <a:srgbClr val="7030A0"/>
                </a:solidFill>
              </a:rPr>
              <a:t>CuCI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ar-SA" sz="4000" dirty="0" smtClean="0">
                <a:solidFill>
                  <a:srgbClr val="7030A0"/>
                </a:solidFill>
              </a:rPr>
              <a:t> كمية </a:t>
            </a:r>
            <a:r>
              <a:rPr lang="ar-SA" sz="4000" dirty="0">
                <a:solidFill>
                  <a:srgbClr val="7030A0"/>
                </a:solidFill>
              </a:rPr>
              <a:t>أكبر من النحاس لأنه يحتوى على كميات أكبر من المركب الثاني </a:t>
            </a:r>
            <a:r>
              <a:rPr lang="en-US" sz="4000" dirty="0">
                <a:solidFill>
                  <a:srgbClr val="7030A0"/>
                </a:solidFill>
              </a:rPr>
              <a:t>CuCI2 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173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9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1115616" y="1268760"/>
            <a:ext cx="6948956" cy="163121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FF0000"/>
                </a:solidFill>
              </a:rPr>
              <a:t>سـ 24– </a:t>
            </a:r>
            <a:r>
              <a:rPr lang="ar-SA" sz="3200" dirty="0" smtClean="0">
                <a:solidFill>
                  <a:srgbClr val="FF0000"/>
                </a:solidFill>
              </a:rPr>
              <a:t>ارسم خريطة مفاهيمية مبتدئا بمصطلح ( الرابطة الكيميائية ) ومستخدما جميع المفردات الواردة في فقرة ( استخدم المفردات ) ؟ </a:t>
            </a:r>
            <a:endParaRPr lang="ar-SA" sz="36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349550" y="4077072"/>
            <a:ext cx="64449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3200" dirty="0" smtClean="0">
                <a:solidFill>
                  <a:srgbClr val="7030A0"/>
                </a:solidFill>
              </a:rPr>
              <a:t>جـ24 -  </a:t>
            </a:r>
            <a:r>
              <a:rPr lang="ar-SA" sz="3200" dirty="0">
                <a:solidFill>
                  <a:srgbClr val="7030A0"/>
                </a:solidFill>
              </a:rPr>
              <a:t>تأكد من أعمال الطلاب 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173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54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926285" y="1120676"/>
            <a:ext cx="7291428" cy="2308324"/>
          </a:xfrm>
          <a:prstGeom prst="rect">
            <a:avLst/>
          </a:prstGeom>
          <a:noFill/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FF0000"/>
                </a:solidFill>
              </a:rPr>
              <a:t>سـ 25– صمم لوحة تعرض فيها خصائص إحدى مجموعات العناصر التي درستها , على أن تتضمن التركيب الإلكتروني والتمثيل النقطي للإلكترونات وبعض المركبات التي تكونها ؟</a:t>
            </a:r>
            <a:endParaRPr lang="ar-SA" sz="36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410820" y="4077072"/>
            <a:ext cx="6322359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جـ25 -  </a:t>
            </a:r>
            <a:r>
              <a:rPr lang="ar-SA" sz="4000" dirty="0">
                <a:solidFill>
                  <a:srgbClr val="7030A0"/>
                </a:solidFill>
              </a:rPr>
              <a:t> تأكد من العروض من حيث المصداقية 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173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54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0282" y="847695"/>
            <a:ext cx="7363436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26– اكمل الجدول التالي ؟</a:t>
            </a:r>
            <a:endParaRPr lang="ar-SA" sz="4000" dirty="0">
              <a:solidFill>
                <a:srgbClr val="FF0000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92896"/>
            <a:ext cx="4824863" cy="3722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مربع نص 8"/>
          <p:cNvSpPr txBox="1"/>
          <p:nvPr/>
        </p:nvSpPr>
        <p:spPr>
          <a:xfrm>
            <a:off x="4225102" y="3616309"/>
            <a:ext cx="150316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006600"/>
                </a:solidFill>
              </a:rPr>
              <a:t>2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298214" y="4270128"/>
            <a:ext cx="150316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006600"/>
                </a:solidFill>
              </a:rPr>
              <a:t>2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255788" y="4913735"/>
            <a:ext cx="150316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solidFill>
                  <a:srgbClr val="006600"/>
                </a:solidFill>
              </a:rPr>
              <a:t>1</a:t>
            </a:r>
            <a:endParaRPr lang="ar-SA" sz="2800" dirty="0">
              <a:solidFill>
                <a:srgbClr val="0066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4255788" y="5567284"/>
            <a:ext cx="150316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solidFill>
                  <a:srgbClr val="006600"/>
                </a:solidFill>
              </a:rPr>
              <a:t>1</a:t>
            </a:r>
            <a:endParaRPr lang="ar-SA" sz="2800" dirty="0">
              <a:solidFill>
                <a:srgbClr val="0066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2858054" y="4333442"/>
            <a:ext cx="150316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solidFill>
                  <a:srgbClr val="006600"/>
                </a:solidFill>
              </a:rPr>
              <a:t>3</a:t>
            </a:r>
            <a:endParaRPr lang="ar-SA" sz="2800" dirty="0">
              <a:solidFill>
                <a:srgbClr val="00660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2795051" y="5004302"/>
            <a:ext cx="150316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solidFill>
                  <a:srgbClr val="006600"/>
                </a:solidFill>
              </a:rPr>
              <a:t>1</a:t>
            </a:r>
            <a:endParaRPr lang="ar-SA" sz="2800" dirty="0">
              <a:solidFill>
                <a:srgbClr val="00660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2841974" y="5567284"/>
            <a:ext cx="150316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solidFill>
                  <a:srgbClr val="006600"/>
                </a:solidFill>
              </a:rPr>
              <a:t>4</a:t>
            </a:r>
            <a:endParaRPr lang="ar-SA" sz="2800" dirty="0">
              <a:solidFill>
                <a:srgbClr val="006600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2784942" y="3610086"/>
            <a:ext cx="150316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solidFill>
                  <a:srgbClr val="006600"/>
                </a:solidFill>
              </a:rPr>
              <a:t>1</a:t>
            </a:r>
            <a:endParaRPr lang="ar-SA" sz="2800" dirty="0">
              <a:solidFill>
                <a:srgbClr val="006600"/>
              </a:solidFill>
            </a:endParaRPr>
          </a:p>
        </p:txBody>
      </p:sp>
      <p:sp>
        <p:nvSpPr>
          <p:cNvPr id="22" name="مستطيل 21"/>
          <p:cNvSpPr>
            <a:spLocks noChangeArrowheads="1"/>
          </p:cNvSpPr>
          <p:nvPr/>
        </p:nvSpPr>
        <p:spPr bwMode="auto">
          <a:xfrm>
            <a:off x="1285892" y="1876464"/>
            <a:ext cx="64449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3200" dirty="0" smtClean="0">
                <a:solidFill>
                  <a:srgbClr val="7030A0"/>
                </a:solidFill>
              </a:rPr>
              <a:t>جـ26 -</a:t>
            </a:r>
            <a:endParaRPr lang="ar-SA" sz="3200" dirty="0">
              <a:solidFill>
                <a:srgbClr val="7030A0"/>
              </a:solidFill>
            </a:endParaRPr>
          </a:p>
        </p:txBody>
      </p:sp>
      <p:sp>
        <p:nvSpPr>
          <p:cNvPr id="16" name="Flowchart: Off-page Connector 15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173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7" name="Action Button: Forward or Next 1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ction Button: Back or Previous 17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ction Button: Home 18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54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10" grpId="0"/>
      <p:bldP spid="11" grpId="0"/>
      <p:bldP spid="12" grpId="0"/>
      <p:bldP spid="13" grpId="0"/>
      <p:bldP spid="14" grpId="0"/>
      <p:bldP spid="15" grpId="0"/>
      <p:bldP spid="21" grpId="0"/>
      <p:bldP spid="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1115616" y="552459"/>
            <a:ext cx="6948956" cy="646331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FF0000"/>
                </a:solidFill>
              </a:rPr>
              <a:t>سـ 24– </a:t>
            </a:r>
            <a:r>
              <a:rPr lang="ar-SA" sz="3200" dirty="0" smtClean="0">
                <a:solidFill>
                  <a:srgbClr val="FF0000"/>
                </a:solidFill>
              </a:rPr>
              <a:t>أكمل خريطة المفاهيم التالية ؟ </a:t>
            </a:r>
            <a:endParaRPr lang="ar-SA" sz="3600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4" t="16996" r="8527" b="3159"/>
          <a:stretch/>
        </p:blipFill>
        <p:spPr bwMode="auto">
          <a:xfrm>
            <a:off x="1043608" y="1196752"/>
            <a:ext cx="6921790" cy="507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6398221" y="1990581"/>
            <a:ext cx="1139018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روابط تساهمية</a:t>
            </a:r>
            <a:endParaRPr lang="ar-SA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3649571" y="2835094"/>
            <a:ext cx="1138453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روابط فلزية</a:t>
            </a:r>
            <a:endParaRPr lang="ar-SA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7278112" y="4704624"/>
            <a:ext cx="606256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H2</a:t>
            </a:r>
            <a:endParaRPr lang="ar-SA" sz="28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6001846" y="5764052"/>
            <a:ext cx="596638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قطبي</a:t>
            </a:r>
            <a:endParaRPr lang="ar-SA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059649" y="3204426"/>
            <a:ext cx="1136087" cy="94083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يفقد الفلز إلكترونا </a:t>
            </a:r>
            <a:r>
              <a:rPr lang="ar-EG" b="1" spc="50" dirty="0" err="1">
                <a:ln w="11430"/>
                <a:solidFill>
                  <a:srgbClr val="006600"/>
                </a:solidFill>
                <a:latin typeface="+mn-lt"/>
                <a:cs typeface="+mn-cs"/>
              </a:rPr>
              <a:t>للافلز</a:t>
            </a:r>
            <a:endParaRPr lang="ar-SA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10" name="Flowchart: Off-page Connector 9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173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" name="Action Button: Forward or Next 10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ction Button: Back or Previous 11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ction Button: Home 12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34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995945"/>
            <a:ext cx="7344816" cy="646331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FF0000"/>
                </a:solidFill>
              </a:rPr>
              <a:t>قارن بين كل زوجين من المصطلحات التالية :</a:t>
            </a:r>
            <a:endParaRPr lang="ar-SA" sz="36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3039389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جـ2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897302" y="1909728"/>
            <a:ext cx="7013798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2- جزيء – مركب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2559072" y="3473738"/>
            <a:ext cx="4025855" cy="286232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يتكون الجزيء من ذرات مرتبطة ، بينما يتكون المركب من عنصرين أو أكثر ، يرتبطان برابطة تساهمية أو أيونية .</a:t>
            </a:r>
          </a:p>
        </p:txBody>
      </p:sp>
      <p:sp>
        <p:nvSpPr>
          <p:cNvPr id="6" name="Flowchart: Off-page Connector 5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45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101675"/>
            <a:ext cx="7344816" cy="646331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FF0000"/>
                </a:solidFill>
              </a:rPr>
              <a:t>قارن بين كل زوجين من المصطلحات التالية :</a:t>
            </a:r>
            <a:endParaRPr lang="ar-SA" sz="36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2924944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جـ3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919159" y="2137862"/>
            <a:ext cx="7013798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3- أيون – التمثيل النقطي للإلكترونات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439652" y="3474438"/>
            <a:ext cx="6264696" cy="286232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يشير المخطط النقطي للإلكترونات إلى عدد الإلكترونات في المستوى الخارجي للذرة ، وعند فقد أو اكتساب عدد من الإلكترونات في المستوى الخارجي يتكون الأيون .</a:t>
            </a:r>
          </a:p>
        </p:txBody>
      </p:sp>
      <p:sp>
        <p:nvSpPr>
          <p:cNvPr id="6" name="Flowchart: Off-page Connector 5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45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153855"/>
            <a:ext cx="7344816" cy="646331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FF0000"/>
                </a:solidFill>
              </a:rPr>
              <a:t>قارن بين كل زوجين من المصطلحات التالية :</a:t>
            </a:r>
            <a:endParaRPr lang="ar-SA" sz="36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3039389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جـ4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919159" y="2228160"/>
            <a:ext cx="7013798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4- الصيغة الكيميائية – جزيء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649662" y="4437112"/>
            <a:ext cx="5844675" cy="230832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يتكون الجزيء من ذرات ترتبط تساهميا ، يمكن التعبير عنها من خلال الصيغ الكيميائية .</a:t>
            </a:r>
          </a:p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6" name="Flowchart: Off-page Connector 5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45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1" y="1099582"/>
            <a:ext cx="7344816" cy="646331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FF0000"/>
                </a:solidFill>
              </a:rPr>
              <a:t>قارن بين كل زوجين من المصطلحات التالية :</a:t>
            </a:r>
            <a:endParaRPr lang="ar-SA" sz="36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52401" y="2852936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جـ5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557336" y="1958062"/>
            <a:ext cx="7344816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5- الرابطة الأيونية – الرابطة التساهمية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649662" y="3573016"/>
            <a:ext cx="5844675" cy="34163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. تنشأ الرابطة الأيونية عند اتحاد أيون موجب مع أيون سالب ، بينما تنشأ الرابطة التساهمية عندما تتشارك ذرتان أو أكثر بعدد معين من الإلكترونات .</a:t>
            </a:r>
          </a:p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6" name="Flowchart: Off-page Connector 5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45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813290"/>
            <a:ext cx="7344816" cy="646331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FF0000"/>
                </a:solidFill>
              </a:rPr>
              <a:t>قارن بين كل زوجين من المصطلحات التالية :</a:t>
            </a:r>
            <a:endParaRPr lang="ar-SA" sz="36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3151523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جـ6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897302" y="1828084"/>
            <a:ext cx="7013798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6- السحابة الإلكترونية – التمثيل النقطي للإلكترونات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403647" y="3519986"/>
            <a:ext cx="6336706" cy="286232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تبين السحابة الالكترونية المناطق التي تحملها الالكترونات المتحركة حول النواة بينما يشير المخطط النقطي الإلكتروني إلى عدد </a:t>
            </a:r>
            <a:r>
              <a:rPr lang="ar-SA" sz="3600" b="1" spc="50" dirty="0" err="1">
                <a:ln w="11430"/>
                <a:solidFill>
                  <a:srgbClr val="006600"/>
                </a:solidFill>
                <a:latin typeface="+mn-lt"/>
                <a:cs typeface="+mn-cs"/>
              </a:rPr>
              <a:t>لالكترونات</a:t>
            </a:r>
            <a:r>
              <a:rPr lang="ar-SA" sz="3600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 في مستوى الطاقة الخارجية .</a:t>
            </a:r>
          </a:p>
        </p:txBody>
      </p:sp>
      <p:sp>
        <p:nvSpPr>
          <p:cNvPr id="6" name="Flowchart: Off-page Connector 5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45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081901"/>
            <a:ext cx="7344816" cy="646331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FF0000"/>
                </a:solidFill>
              </a:rPr>
              <a:t>قارن بين كل زوجين من المصطلحات التالية :</a:t>
            </a:r>
            <a:endParaRPr lang="ar-SA" sz="36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3429000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جـ7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595950" y="2320488"/>
            <a:ext cx="7344816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7- الرابطة التساهمية – الرابطة القطبية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766984" y="4149080"/>
            <a:ext cx="5610031" cy="230832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تعد الرابطة نوعاً من انواع الروابط التساهمية حيث يتم المشاركة بالإلكترونات بصورة غير متساوية ..</a:t>
            </a:r>
          </a:p>
        </p:txBody>
      </p:sp>
      <p:sp>
        <p:nvSpPr>
          <p:cNvPr id="6" name="Flowchart: Off-page Connector 5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45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954948"/>
            <a:ext cx="7344816" cy="646331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FF0000"/>
                </a:solidFill>
              </a:rPr>
              <a:t>قارن بين كل زوجين من المصطلحات التالية :</a:t>
            </a:r>
            <a:endParaRPr lang="ar-SA" sz="36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3429000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جـ8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921263" y="2248480"/>
            <a:ext cx="7013798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8- المركب – الصيغة الكيميائية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730980" y="4077072"/>
            <a:ext cx="5682039" cy="230832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المركب مادة نقية تتكون من عنصرين أو أكثر , وتبين الصيغة والكيميائية نوع العناصر التي تكونها وفي أي جزء تقع .</a:t>
            </a:r>
          </a:p>
        </p:txBody>
      </p:sp>
      <p:sp>
        <p:nvSpPr>
          <p:cNvPr id="6" name="Flowchart: Off-page Connector 5"/>
          <p:cNvSpPr/>
          <p:nvPr/>
        </p:nvSpPr>
        <p:spPr>
          <a:xfrm>
            <a:off x="0" y="57917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45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14174</TotalTime>
  <Words>942</Words>
  <Application>Microsoft Office PowerPoint</Application>
  <PresentationFormat>On-screen Show (4:3)</PresentationFormat>
  <Paragraphs>133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Calibri</vt:lpstr>
      <vt:lpstr>Century Gothic</vt:lpstr>
      <vt:lpstr>Garamond</vt:lpstr>
      <vt:lpstr>Tahoma</vt:lpstr>
      <vt:lpstr>Times New Roman</vt:lpstr>
      <vt:lpstr>سمة Office</vt:lpstr>
      <vt:lpstr>Organic</vt:lpstr>
      <vt:lpstr>مراجعة الفصل الخامس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Dell</dc:creator>
  <cp:lastModifiedBy>waleed</cp:lastModifiedBy>
  <cp:revision>1242</cp:revision>
  <dcterms:modified xsi:type="dcterms:W3CDTF">2016-05-14T14:51:25Z</dcterms:modified>
</cp:coreProperties>
</file>