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469" r:id="rId3"/>
    <p:sldId id="452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56" r:id="rId13"/>
    <p:sldId id="425" r:id="rId14"/>
    <p:sldId id="426" r:id="rId15"/>
    <p:sldId id="446" r:id="rId16"/>
    <p:sldId id="447" r:id="rId17"/>
    <p:sldId id="448" r:id="rId18"/>
    <p:sldId id="449" r:id="rId19"/>
    <p:sldId id="450" r:id="rId20"/>
    <p:sldId id="404" r:id="rId21"/>
    <p:sldId id="468" r:id="rId22"/>
    <p:sldId id="424" r:id="rId23"/>
    <p:sldId id="465" r:id="rId24"/>
    <p:sldId id="385" r:id="rId25"/>
    <p:sldId id="386" r:id="rId26"/>
    <p:sldId id="400" r:id="rId27"/>
    <p:sldId id="401" r:id="rId28"/>
    <p:sldId id="402" r:id="rId29"/>
    <p:sldId id="467" r:id="rId3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3333FF"/>
    <a:srgbClr val="9900CC"/>
    <a:srgbClr val="CC0066"/>
    <a:srgbClr val="FF33CC"/>
    <a:srgbClr val="0099CC"/>
    <a:srgbClr val="FF00FF"/>
    <a:srgbClr val="CC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5" autoAdjust="0"/>
    <p:restoredTop sz="94660"/>
  </p:normalViewPr>
  <p:slideViewPr>
    <p:cSldViewPr>
      <p:cViewPr varScale="1">
        <p:scale>
          <a:sx n="67" d="100"/>
          <a:sy n="67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3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18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5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8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8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13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9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0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38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769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0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3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الفصل الخامس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البناء الذري والروابط الكيميائية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4088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66058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039389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جـ9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30202" y="2228160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9- الرابطة الايونية – الرابطة الفلزية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9662" y="4077072"/>
            <a:ext cx="584467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تتكون الرابطة الفلزية بين الذرات الفلزية عند تجمع الالكترونات , بينما تتكون الرابطة الايونية بين الأيونات المختلفة الشحنة.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73518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039389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جـ10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63265" y="2014535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10- أي مما يلي يعد جزيئا تساهميا 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35693" y="4797152"/>
            <a:ext cx="107261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Cl 2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47001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25066" y="3454887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جـ11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13035" y="1983858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11- ما رقم المجموعة التي لعناصرها مجالات طاقة خارجية مستقرة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31940" y="5157192"/>
            <a:ext cx="108012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18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34308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99663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جـ12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66118" y="2673191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12- أي مما يلي يصف ما يمثله الرمز </a:t>
            </a:r>
            <a:r>
              <a:rPr lang="en-US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Cl-</a:t>
            </a: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91167" y="4809346"/>
            <a:ext cx="196166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أيون سالب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82419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4005064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جـ13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2668553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13- أي المركبات التالية غير أيوني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75956" y="4941168"/>
            <a:ext cx="7920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Co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224116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933056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جـ14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41016" y="2432502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14- أي مما يلي صحيحا فيما يتعلق بجزيء </a:t>
            </a:r>
            <a:r>
              <a:rPr lang="en-US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H2O</a:t>
            </a: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83079" y="4941168"/>
            <a:ext cx="25778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مركب أيوني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79712" y="306896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جـ15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0" y="1053301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15- ما الذي يحدث للإلكترونات عند تكوين الرابطة التساهمية القطبية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22915" y="4845640"/>
            <a:ext cx="649816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تشارك فيها الذرات بشكل غير متساو </a:t>
            </a:r>
            <a:endParaRPr lang="ar-SA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933056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جـ16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1268760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16- ما الوحدة الأساسية لتكوين المركبات التساهمية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71900" y="5301208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جزيئات</a:t>
            </a:r>
            <a:endParaRPr lang="ar-SA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3163" y="2674542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جـ17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952303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17- ما الذي يدل عليه الرقم 2 الموجود في الصيغة الكيميائية </a:t>
            </a:r>
            <a:r>
              <a:rPr lang="en-US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Co2</a:t>
            </a: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40847" y="4437112"/>
            <a:ext cx="386230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ذرتي أكسجين </a:t>
            </a:r>
            <a:r>
              <a:rPr lang="en-US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 2O</a:t>
            </a:r>
            <a:endParaRPr lang="ar-SA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45180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18 – لماذا تكون عناصر المجموعتين 1 و 2 وعناصر المجموعتين 16 و 17 مركبات كثيرة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398143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جـ18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32643" y="3933056"/>
            <a:ext cx="647871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لأن عناصر المجموعتين 1 , 2 تفقد الكترونا أو اثنين بسهولة , بينما تكتسب عناصر المجموعتين 16 , 17 إلكترونا ً أو اثنين بسهولة.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47001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039389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2060848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1- أيون – جزيء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59072" y="4005064"/>
            <a:ext cx="402585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الأيون / ذرة مشحونة ، بينما الجزيء / ذرتا أو أكثر مرتبطة برابطة تساهمية أو أيونية 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2207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1</a:t>
            </a:r>
            <a:r>
              <a:rPr lang="ar-EG" sz="4000" dirty="0" smtClean="0">
                <a:solidFill>
                  <a:srgbClr val="FF0000"/>
                </a:solidFill>
              </a:rPr>
              <a:t>9</a:t>
            </a:r>
            <a:r>
              <a:rPr lang="ar-SA" sz="4000" dirty="0" smtClean="0">
                <a:solidFill>
                  <a:srgbClr val="FF0000"/>
                </a:solidFill>
              </a:rPr>
              <a:t> – </a:t>
            </a:r>
            <a:r>
              <a:rPr lang="ar-EG" sz="4000" dirty="0" smtClean="0">
                <a:solidFill>
                  <a:srgbClr val="FF0000"/>
                </a:solidFill>
              </a:rPr>
              <a:t>وضح نوع الرابطة الكيميائية الموضحة في الرسم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184781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</a:t>
            </a:r>
            <a:r>
              <a:rPr lang="ar-EG" sz="4000" dirty="0" smtClean="0">
                <a:solidFill>
                  <a:srgbClr val="7030A0"/>
                </a:solidFill>
              </a:rPr>
              <a:t>9</a:t>
            </a:r>
            <a:r>
              <a:rPr lang="ar-SA" sz="4000" dirty="0" smtClean="0">
                <a:solidFill>
                  <a:srgbClr val="7030A0"/>
                </a:solidFill>
              </a:rPr>
              <a:t>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32643" y="4489593"/>
            <a:ext cx="647871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رابطة تساهمية توضح الصورة زوجاً مشتركاً من الإلكترونات بين الهيدروجين والفلور</a:t>
            </a:r>
            <a:endParaRPr lang="ar-SA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2055732"/>
            <a:ext cx="3752355" cy="2302293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46998" y="3140968"/>
            <a:ext cx="62500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جـ20 </a:t>
            </a:r>
            <a:r>
              <a:rPr lang="ar-SA" sz="4800" dirty="0">
                <a:solidFill>
                  <a:srgbClr val="7030A0"/>
                </a:solidFill>
              </a:rPr>
              <a:t>–تشارك الالكترونات بصورة غير متساوية وتكون الالكترونات معظم الوقت قرب ذرة الفلور</a:t>
            </a:r>
            <a:r>
              <a:rPr lang="ar-SA" sz="4800" dirty="0" smtClean="0">
                <a:solidFill>
                  <a:srgbClr val="7030A0"/>
                </a:solidFill>
              </a:rPr>
              <a:t>.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1071012"/>
            <a:ext cx="701379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20- هل تشارت الذرتان بالإلكترونات بصورة متساوية أم غير متساوية ؟ وأين الإلكترونات معظم الوقت ؟</a:t>
            </a:r>
            <a:endParaRPr lang="ar-SA" sz="3600" b="1" spc="50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764704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21– لماذا ينفصل أيونا الصوديوم والكلور أحدهما عن الآخر عندما يذوب ملح الطعام في الماء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9632" y="2564904"/>
            <a:ext cx="62321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جـ21 – </a:t>
            </a:r>
            <a:endParaRPr lang="ar-SA" sz="3600" dirty="0">
              <a:solidFill>
                <a:srgbClr val="7030A0"/>
              </a:solidFill>
            </a:endParaRPr>
          </a:p>
          <a:p>
            <a:pPr algn="justLow"/>
            <a:r>
              <a:rPr lang="ar-SA" sz="3600" dirty="0">
                <a:solidFill>
                  <a:srgbClr val="7030A0"/>
                </a:solidFill>
              </a:rPr>
              <a:t>لأن الاقطاب الموجبة من جزيء الماء القطبي تنجذب نحو أيون الكلور وتدفعه بعيدا ً عن المادة الصلبة بينما تنجذب الاقطاب السالبة من جزيء الماء القطبي نحو أيون الصوديوم وتدفعه بعيداً عن المادة الصلبة أيضاً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874455"/>
            <a:ext cx="7344816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22– لماذا تكون درجة غليان الماء أعلى كثيرا من درجة غليان الجزيئات المشابهة له في الكتلة اعتمادا على حقيقة كون الماء مركبا قطبيا 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51582" y="3429000"/>
            <a:ext cx="62321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جـ22 – </a:t>
            </a:r>
            <a:endParaRPr lang="ar-SA" sz="3600" dirty="0">
              <a:solidFill>
                <a:srgbClr val="7030A0"/>
              </a:solidFill>
            </a:endParaRPr>
          </a:p>
          <a:p>
            <a:pPr algn="justLow"/>
            <a:r>
              <a:rPr lang="ar-SA" sz="3600" dirty="0">
                <a:solidFill>
                  <a:srgbClr val="7030A0"/>
                </a:solidFill>
              </a:rPr>
              <a:t>تنجذب الاقطاب السالبة </a:t>
            </a:r>
            <a:r>
              <a:rPr lang="ar-SA" sz="3600" dirty="0" smtClean="0">
                <a:solidFill>
                  <a:srgbClr val="7030A0"/>
                </a:solidFill>
              </a:rPr>
              <a:t>لجزيء </a:t>
            </a:r>
            <a:r>
              <a:rPr lang="ar-SA" sz="3600" dirty="0">
                <a:solidFill>
                  <a:srgbClr val="7030A0"/>
                </a:solidFill>
              </a:rPr>
              <a:t>الماء نحو الأقطاب الموجبة لجزيئات الماء الأخرى , مما يتطلب طاقة إضافة لفصل هذه الجزيئات بعضها عن بعض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47001"/>
            <a:ext cx="7344816" cy="243143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23– </a:t>
            </a:r>
            <a:r>
              <a:rPr lang="ar-SA" sz="3600" dirty="0" smtClean="0">
                <a:solidFill>
                  <a:srgbClr val="FF0000"/>
                </a:solidFill>
              </a:rPr>
              <a:t>لدينا مركبان : </a:t>
            </a:r>
            <a:r>
              <a:rPr lang="en-US" sz="3600" dirty="0" smtClean="0">
                <a:solidFill>
                  <a:srgbClr val="FF0000"/>
                </a:solidFill>
              </a:rPr>
              <a:t>CuCl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, </a:t>
            </a:r>
            <a:r>
              <a:rPr lang="en-US" sz="3600" dirty="0" err="1" smtClean="0">
                <a:solidFill>
                  <a:srgbClr val="FF0000"/>
                </a:solidFill>
              </a:rPr>
              <a:t>CuCl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smtClean="0">
                <a:solidFill>
                  <a:srgbClr val="FF0000"/>
                </a:solidFill>
              </a:rPr>
              <a:t> فإذا تحلل كل منهما إلى مكوناته الأصلية , النحاس والكلور فتوقع أي المركبين السابقين يعطي كمية أكبر من النحاس </a:t>
            </a:r>
            <a:r>
              <a:rPr lang="ar-SA" sz="4000" dirty="0" smtClean="0">
                <a:solidFill>
                  <a:srgbClr val="FF0000"/>
                </a:solidFill>
              </a:rPr>
              <a:t>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547664" y="3789040"/>
            <a:ext cx="60486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جـ23 </a:t>
            </a:r>
            <a:r>
              <a:rPr lang="ar-SA" sz="4000" dirty="0">
                <a:solidFill>
                  <a:srgbClr val="7030A0"/>
                </a:solidFill>
              </a:rPr>
              <a:t>- سيعطي مركب </a:t>
            </a:r>
            <a:r>
              <a:rPr lang="en-US" sz="4000" dirty="0" err="1">
                <a:solidFill>
                  <a:srgbClr val="7030A0"/>
                </a:solidFill>
              </a:rPr>
              <a:t>CuCI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ar-SA" sz="4000" dirty="0" smtClean="0">
                <a:solidFill>
                  <a:srgbClr val="7030A0"/>
                </a:solidFill>
              </a:rPr>
              <a:t> كمية </a:t>
            </a:r>
            <a:r>
              <a:rPr lang="ar-SA" sz="4000" dirty="0">
                <a:solidFill>
                  <a:srgbClr val="7030A0"/>
                </a:solidFill>
              </a:rPr>
              <a:t>أكبر من النحاس لأنه يحتوى على كميات أكبر من المركب الثاني </a:t>
            </a:r>
            <a:r>
              <a:rPr lang="en-US" sz="4000" dirty="0">
                <a:solidFill>
                  <a:srgbClr val="7030A0"/>
                </a:solidFill>
              </a:rPr>
              <a:t>CuCI2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115616" y="1268760"/>
            <a:ext cx="6948956" cy="16312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24– </a:t>
            </a:r>
            <a:r>
              <a:rPr lang="ar-SA" sz="3200" dirty="0" smtClean="0">
                <a:solidFill>
                  <a:srgbClr val="FF0000"/>
                </a:solidFill>
              </a:rPr>
              <a:t>ارسم خريطة مفاهيمية مبتدئا بمصطلح ( الرابطة الكيميائية ) ومستخدما جميع المفردات الواردة في فقرة ( استخدم المفردات ) ؟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49550" y="4077072"/>
            <a:ext cx="644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7030A0"/>
                </a:solidFill>
              </a:rPr>
              <a:t>جـ24 -  </a:t>
            </a:r>
            <a:r>
              <a:rPr lang="ar-SA" sz="3200" dirty="0">
                <a:solidFill>
                  <a:srgbClr val="7030A0"/>
                </a:solidFill>
              </a:rPr>
              <a:t>تأكد من أعمال الطلاب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926285" y="1120676"/>
            <a:ext cx="7291428" cy="2308324"/>
          </a:xfrm>
          <a:prstGeom prst="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25– صمم لوحة تعرض فيها خصائص إحدى مجموعات العناصر التي درستها , على أن تتضمن التركيب الإلكتروني والتمثيل النقطي للإلكترونات وبعض المركبات التي تكونها 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10820" y="4077072"/>
            <a:ext cx="63223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جـ25 -  </a:t>
            </a:r>
            <a:r>
              <a:rPr lang="ar-SA" sz="4000" dirty="0">
                <a:solidFill>
                  <a:srgbClr val="7030A0"/>
                </a:solidFill>
              </a:rPr>
              <a:t> تأكد من العروض من حيث المصداقية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0282" y="847695"/>
            <a:ext cx="736343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26– اكمل الجدول التالي ؟</a:t>
            </a:r>
            <a:endParaRPr lang="ar-SA" sz="40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824863" cy="372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4225102" y="3616309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298214" y="4270128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55788" y="4913735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6600"/>
                </a:solidFill>
              </a:rPr>
              <a:t>1</a:t>
            </a:r>
            <a:endParaRPr lang="ar-SA" sz="2800" dirty="0">
              <a:solidFill>
                <a:srgbClr val="0066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55788" y="5567284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6600"/>
                </a:solidFill>
              </a:rPr>
              <a:t>1</a:t>
            </a:r>
            <a:endParaRPr lang="ar-SA" sz="2800" dirty="0">
              <a:solidFill>
                <a:srgbClr val="0066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858054" y="4333442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6600"/>
                </a:solidFill>
              </a:rPr>
              <a:t>3</a:t>
            </a:r>
            <a:endParaRPr lang="ar-SA" sz="2800" dirty="0">
              <a:solidFill>
                <a:srgbClr val="0066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95051" y="5004302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6600"/>
                </a:solidFill>
              </a:rPr>
              <a:t>1</a:t>
            </a:r>
            <a:endParaRPr lang="ar-SA" sz="2800" dirty="0">
              <a:solidFill>
                <a:srgbClr val="0066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41974" y="5567284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6600"/>
                </a:solidFill>
              </a:rPr>
              <a:t>4</a:t>
            </a:r>
            <a:endParaRPr lang="ar-SA" sz="2800" dirty="0">
              <a:solidFill>
                <a:srgbClr val="0066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784942" y="3610086"/>
            <a:ext cx="1503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6600"/>
                </a:solidFill>
              </a:rPr>
              <a:t>1</a:t>
            </a:r>
            <a:endParaRPr lang="ar-SA" sz="2800" dirty="0">
              <a:solidFill>
                <a:srgbClr val="006600"/>
              </a:solidFill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85892" y="1876464"/>
            <a:ext cx="644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7030A0"/>
                </a:solidFill>
              </a:rPr>
              <a:t>جـ26 -</a:t>
            </a:r>
            <a:endParaRPr lang="ar-SA" sz="3200" dirty="0">
              <a:solidFill>
                <a:srgbClr val="7030A0"/>
              </a:solidFill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115616" y="552459"/>
            <a:ext cx="694895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24– </a:t>
            </a:r>
            <a:r>
              <a:rPr lang="ar-SA" sz="3200" dirty="0" smtClean="0">
                <a:solidFill>
                  <a:srgbClr val="FF0000"/>
                </a:solidFill>
              </a:rPr>
              <a:t>أكمل خريطة المفاهيم التالية ؟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" t="16996" r="8527" b="3159"/>
          <a:stretch/>
        </p:blipFill>
        <p:spPr bwMode="auto">
          <a:xfrm>
            <a:off x="1043608" y="1196752"/>
            <a:ext cx="6921790" cy="50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398221" y="1990581"/>
            <a:ext cx="113901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روابط تساهمية</a:t>
            </a:r>
            <a:endParaRPr lang="ar-SA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49571" y="2835094"/>
            <a:ext cx="113845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روابط فلزية</a:t>
            </a:r>
            <a:endParaRPr lang="ar-SA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78112" y="4704624"/>
            <a:ext cx="60625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H2</a:t>
            </a:r>
            <a:endParaRPr lang="ar-SA" sz="28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01846" y="5764052"/>
            <a:ext cx="59663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قطبي</a:t>
            </a:r>
            <a:endParaRPr lang="ar-SA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59649" y="3204426"/>
            <a:ext cx="1136087" cy="9408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يفقد الفلز إلكترونا </a:t>
            </a:r>
            <a:r>
              <a:rPr lang="ar-EG" b="1" spc="50" dirty="0" err="1">
                <a:ln w="11430"/>
                <a:solidFill>
                  <a:srgbClr val="006600"/>
                </a:solidFill>
                <a:latin typeface="+mn-lt"/>
                <a:cs typeface="+mn-cs"/>
              </a:rPr>
              <a:t>للافلز</a:t>
            </a:r>
            <a:endParaRPr lang="ar-SA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95945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039389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جـ2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1909728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2- جزيء – مركب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59072" y="3473738"/>
            <a:ext cx="402585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يتكون الجزيء من ذرات مرتبطة ، بينما يتكون المركب من عنصرين أو أكثر ، يرتبطان برابطة تساهمية أو أيونية 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01675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2924944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جـ3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19159" y="2137862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3- أيون – التمثيل النقطي للإلكترونات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39652" y="3474438"/>
            <a:ext cx="6264696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يشير المخطط النقطي للإلكترونات إلى عدد الإلكترونات في المستوى الخارجي للذرة ، وعند فقد أو اكتساب عدد من الإلكترونات في المستوى الخارجي يتكون الأيون 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53855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039389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جـ4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19159" y="2228160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4- الصيغة الكيميائية – جزيء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9662" y="4437112"/>
            <a:ext cx="584467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يتكون الجزيء من ذرات ترتبط تساهميا ، يمكن التعبير عنها من خلال الصيغ الكيميائية 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1" y="1099582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52401" y="2852936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جـ5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57336" y="1958062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5- الرابطة الأيونية – الرابطة التساهمية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9662" y="3573016"/>
            <a:ext cx="5844675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. تنشأ الرابطة الأيونية عند اتحاد أيون موجب مع أيون سالب ، بينما تنشأ الرابطة التساهمية عندما تتشارك ذرتان أو أكثر بعدد معين من الإلكترونات 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813290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151523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جـ6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1828084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6- السحابة الإلكترونية – التمثيل النقطي للإلكترونات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03647" y="3519986"/>
            <a:ext cx="6336706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تبين السحابة الالكترونية المناطق التي تحملها الالكترونات المتحركة حول النواة بينما يشير المخطط النقطي الإلكتروني إلى عدد </a:t>
            </a:r>
            <a:r>
              <a:rPr lang="ar-SA" sz="3600" b="1" spc="50" dirty="0" err="1">
                <a:ln w="11430"/>
                <a:solidFill>
                  <a:srgbClr val="006600"/>
                </a:solidFill>
                <a:latin typeface="+mn-lt"/>
                <a:cs typeface="+mn-cs"/>
              </a:rPr>
              <a:t>لالكترونات</a:t>
            </a: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 في مستوى الطاقة الخارجية 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81901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42900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جـ7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95950" y="2320488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7- الرابطة التساهمية – الرابطة القطبية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66984" y="4149080"/>
            <a:ext cx="5610031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تعد الرابطة نوعاً من انواع الروابط التساهمية حيث يتم المشاركة بالإلكترونات بصورة غير متساوية ..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54948"/>
            <a:ext cx="7344816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قارن بين كل زوجين من المصطلحات التالية 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42900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جـ8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21263" y="2248480"/>
            <a:ext cx="70137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8- المركب – الصيغة الكيميائية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30980" y="4077072"/>
            <a:ext cx="568203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المركب مادة نقية تتكون من عنصرين أو أكثر , وتبين الصيغة والكيميائية نوع العناصر التي تكونها وفي أي جزء تقع .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57917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172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14174</TotalTime>
  <Words>942</Words>
  <Application>Microsoft Office PowerPoint</Application>
  <PresentationFormat>On-screen Show (4:3)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الفصل الخامس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1242</cp:revision>
  <dcterms:modified xsi:type="dcterms:W3CDTF">2016-05-14T14:51:25Z</dcterms:modified>
</cp:coreProperties>
</file>