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 name="Shape 5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9" name="Shape 10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4" name="Shape 894"/>
        <p:cNvGrpSpPr/>
        <p:nvPr/>
      </p:nvGrpSpPr>
      <p:grpSpPr>
        <a:xfrm>
          <a:off x="0" y="0"/>
          <a:ext cx="0" cy="0"/>
          <a:chOff x="0" y="0"/>
          <a:chExt cx="0" cy="0"/>
        </a:xfrm>
      </p:grpSpPr>
      <p:sp>
        <p:nvSpPr>
          <p:cNvPr id="895" name="Shape 89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96" name="Shape 89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2" name="Shape 902"/>
        <p:cNvGrpSpPr/>
        <p:nvPr/>
      </p:nvGrpSpPr>
      <p:grpSpPr>
        <a:xfrm>
          <a:off x="0" y="0"/>
          <a:ext cx="0" cy="0"/>
          <a:chOff x="0" y="0"/>
          <a:chExt cx="0" cy="0"/>
        </a:xfrm>
      </p:grpSpPr>
      <p:sp>
        <p:nvSpPr>
          <p:cNvPr id="903" name="Shape 9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04" name="Shape 9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8" name="Shape 908"/>
        <p:cNvGrpSpPr/>
        <p:nvPr/>
      </p:nvGrpSpPr>
      <p:grpSpPr>
        <a:xfrm>
          <a:off x="0" y="0"/>
          <a:ext cx="0" cy="0"/>
          <a:chOff x="0" y="0"/>
          <a:chExt cx="0" cy="0"/>
        </a:xfrm>
      </p:grpSpPr>
      <p:sp>
        <p:nvSpPr>
          <p:cNvPr id="909" name="Shape 9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10" name="Shape 9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8" name="Shape 918"/>
        <p:cNvGrpSpPr/>
        <p:nvPr/>
      </p:nvGrpSpPr>
      <p:grpSpPr>
        <a:xfrm>
          <a:off x="0" y="0"/>
          <a:ext cx="0" cy="0"/>
          <a:chOff x="0" y="0"/>
          <a:chExt cx="0" cy="0"/>
        </a:xfrm>
      </p:grpSpPr>
      <p:sp>
        <p:nvSpPr>
          <p:cNvPr id="919" name="Shape 9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0" name="Shape 9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4" name="Shape 924"/>
        <p:cNvGrpSpPr/>
        <p:nvPr/>
      </p:nvGrpSpPr>
      <p:grpSpPr>
        <a:xfrm>
          <a:off x="0" y="0"/>
          <a:ext cx="0" cy="0"/>
          <a:chOff x="0" y="0"/>
          <a:chExt cx="0" cy="0"/>
        </a:xfrm>
      </p:grpSpPr>
      <p:sp>
        <p:nvSpPr>
          <p:cNvPr id="925" name="Shape 9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6" name="Shape 9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7" name="Shape 947"/>
        <p:cNvGrpSpPr/>
        <p:nvPr/>
      </p:nvGrpSpPr>
      <p:grpSpPr>
        <a:xfrm>
          <a:off x="0" y="0"/>
          <a:ext cx="0" cy="0"/>
          <a:chOff x="0" y="0"/>
          <a:chExt cx="0" cy="0"/>
        </a:xfrm>
      </p:grpSpPr>
      <p:sp>
        <p:nvSpPr>
          <p:cNvPr id="948" name="Shape 9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49" name="Shape 9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3" name="Shape 953"/>
        <p:cNvGrpSpPr/>
        <p:nvPr/>
      </p:nvGrpSpPr>
      <p:grpSpPr>
        <a:xfrm>
          <a:off x="0" y="0"/>
          <a:ext cx="0" cy="0"/>
          <a:chOff x="0" y="0"/>
          <a:chExt cx="0" cy="0"/>
        </a:xfrm>
      </p:grpSpPr>
      <p:sp>
        <p:nvSpPr>
          <p:cNvPr id="954" name="Shape 95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55" name="Shape 9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9" name="Shape 959"/>
        <p:cNvGrpSpPr/>
        <p:nvPr/>
      </p:nvGrpSpPr>
      <p:grpSpPr>
        <a:xfrm>
          <a:off x="0" y="0"/>
          <a:ext cx="0" cy="0"/>
          <a:chOff x="0" y="0"/>
          <a:chExt cx="0" cy="0"/>
        </a:xfrm>
      </p:grpSpPr>
      <p:sp>
        <p:nvSpPr>
          <p:cNvPr id="960" name="Shape 9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61" name="Shape 96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6" name="Shape 966"/>
        <p:cNvGrpSpPr/>
        <p:nvPr/>
      </p:nvGrpSpPr>
      <p:grpSpPr>
        <a:xfrm>
          <a:off x="0" y="0"/>
          <a:ext cx="0" cy="0"/>
          <a:chOff x="0" y="0"/>
          <a:chExt cx="0" cy="0"/>
        </a:xfrm>
      </p:grpSpPr>
      <p:sp>
        <p:nvSpPr>
          <p:cNvPr id="967" name="Shape 9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68" name="Shape 9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5" name="Shape 975"/>
        <p:cNvGrpSpPr/>
        <p:nvPr/>
      </p:nvGrpSpPr>
      <p:grpSpPr>
        <a:xfrm>
          <a:off x="0" y="0"/>
          <a:ext cx="0" cy="0"/>
          <a:chOff x="0" y="0"/>
          <a:chExt cx="0" cy="0"/>
        </a:xfrm>
      </p:grpSpPr>
      <p:sp>
        <p:nvSpPr>
          <p:cNvPr id="976" name="Shape 9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77" name="Shape 9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7" name="Shape 1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5" name="Shape 985"/>
        <p:cNvGrpSpPr/>
        <p:nvPr/>
      </p:nvGrpSpPr>
      <p:grpSpPr>
        <a:xfrm>
          <a:off x="0" y="0"/>
          <a:ext cx="0" cy="0"/>
          <a:chOff x="0" y="0"/>
          <a:chExt cx="0" cy="0"/>
        </a:xfrm>
      </p:grpSpPr>
      <p:sp>
        <p:nvSpPr>
          <p:cNvPr id="986" name="Shape 98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87" name="Shape 9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0" name="Shape 1000"/>
        <p:cNvGrpSpPr/>
        <p:nvPr/>
      </p:nvGrpSpPr>
      <p:grpSpPr>
        <a:xfrm>
          <a:off x="0" y="0"/>
          <a:ext cx="0" cy="0"/>
          <a:chOff x="0" y="0"/>
          <a:chExt cx="0" cy="0"/>
        </a:xfrm>
      </p:grpSpPr>
      <p:sp>
        <p:nvSpPr>
          <p:cNvPr id="1001" name="Shape 100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02" name="Shape 100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6" name="Shape 1006"/>
        <p:cNvGrpSpPr/>
        <p:nvPr/>
      </p:nvGrpSpPr>
      <p:grpSpPr>
        <a:xfrm>
          <a:off x="0" y="0"/>
          <a:ext cx="0" cy="0"/>
          <a:chOff x="0" y="0"/>
          <a:chExt cx="0" cy="0"/>
        </a:xfrm>
      </p:grpSpPr>
      <p:sp>
        <p:nvSpPr>
          <p:cNvPr id="1007" name="Shape 100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08" name="Shape 10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2" name="Shape 1012"/>
        <p:cNvGrpSpPr/>
        <p:nvPr/>
      </p:nvGrpSpPr>
      <p:grpSpPr>
        <a:xfrm>
          <a:off x="0" y="0"/>
          <a:ext cx="0" cy="0"/>
          <a:chOff x="0" y="0"/>
          <a:chExt cx="0" cy="0"/>
        </a:xfrm>
      </p:grpSpPr>
      <p:sp>
        <p:nvSpPr>
          <p:cNvPr id="1013" name="Shape 101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14" name="Shape 10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8" name="Shape 1018"/>
        <p:cNvGrpSpPr/>
        <p:nvPr/>
      </p:nvGrpSpPr>
      <p:grpSpPr>
        <a:xfrm>
          <a:off x="0" y="0"/>
          <a:ext cx="0" cy="0"/>
          <a:chOff x="0" y="0"/>
          <a:chExt cx="0" cy="0"/>
        </a:xfrm>
      </p:grpSpPr>
      <p:sp>
        <p:nvSpPr>
          <p:cNvPr id="1019" name="Shape 101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20" name="Shape 10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9" name="Shape 1029"/>
        <p:cNvGrpSpPr/>
        <p:nvPr/>
      </p:nvGrpSpPr>
      <p:grpSpPr>
        <a:xfrm>
          <a:off x="0" y="0"/>
          <a:ext cx="0" cy="0"/>
          <a:chOff x="0" y="0"/>
          <a:chExt cx="0" cy="0"/>
        </a:xfrm>
      </p:grpSpPr>
      <p:sp>
        <p:nvSpPr>
          <p:cNvPr id="1030" name="Shape 10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31" name="Shape 10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0" name="Shape 1040"/>
        <p:cNvGrpSpPr/>
        <p:nvPr/>
      </p:nvGrpSpPr>
      <p:grpSpPr>
        <a:xfrm>
          <a:off x="0" y="0"/>
          <a:ext cx="0" cy="0"/>
          <a:chOff x="0" y="0"/>
          <a:chExt cx="0" cy="0"/>
        </a:xfrm>
      </p:grpSpPr>
      <p:sp>
        <p:nvSpPr>
          <p:cNvPr id="1041" name="Shape 10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42" name="Shape 10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1" name="Shape 1051"/>
        <p:cNvGrpSpPr/>
        <p:nvPr/>
      </p:nvGrpSpPr>
      <p:grpSpPr>
        <a:xfrm>
          <a:off x="0" y="0"/>
          <a:ext cx="0" cy="0"/>
          <a:chOff x="0" y="0"/>
          <a:chExt cx="0" cy="0"/>
        </a:xfrm>
      </p:grpSpPr>
      <p:sp>
        <p:nvSpPr>
          <p:cNvPr id="1052" name="Shape 10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53" name="Shape 105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2" name="Shape 1062"/>
        <p:cNvGrpSpPr/>
        <p:nvPr/>
      </p:nvGrpSpPr>
      <p:grpSpPr>
        <a:xfrm>
          <a:off x="0" y="0"/>
          <a:ext cx="0" cy="0"/>
          <a:chOff x="0" y="0"/>
          <a:chExt cx="0" cy="0"/>
        </a:xfrm>
      </p:grpSpPr>
      <p:sp>
        <p:nvSpPr>
          <p:cNvPr id="1063" name="Shape 10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64" name="Shape 10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3" name="Shape 1073"/>
        <p:cNvGrpSpPr/>
        <p:nvPr/>
      </p:nvGrpSpPr>
      <p:grpSpPr>
        <a:xfrm>
          <a:off x="0" y="0"/>
          <a:ext cx="0" cy="0"/>
          <a:chOff x="0" y="0"/>
          <a:chExt cx="0" cy="0"/>
        </a:xfrm>
      </p:grpSpPr>
      <p:sp>
        <p:nvSpPr>
          <p:cNvPr id="1074" name="Shape 10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75" name="Shape 10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24" name="Shape 12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9" name="Shape 1079"/>
        <p:cNvGrpSpPr/>
        <p:nvPr/>
      </p:nvGrpSpPr>
      <p:grpSpPr>
        <a:xfrm>
          <a:off x="0" y="0"/>
          <a:ext cx="0" cy="0"/>
          <a:chOff x="0" y="0"/>
          <a:chExt cx="0" cy="0"/>
        </a:xfrm>
      </p:grpSpPr>
      <p:sp>
        <p:nvSpPr>
          <p:cNvPr id="1080" name="Shape 108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81" name="Shape 108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7" name="Shape 1087"/>
        <p:cNvGrpSpPr/>
        <p:nvPr/>
      </p:nvGrpSpPr>
      <p:grpSpPr>
        <a:xfrm>
          <a:off x="0" y="0"/>
          <a:ext cx="0" cy="0"/>
          <a:chOff x="0" y="0"/>
          <a:chExt cx="0" cy="0"/>
        </a:xfrm>
      </p:grpSpPr>
      <p:sp>
        <p:nvSpPr>
          <p:cNvPr id="1088" name="Shape 10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89" name="Shape 10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3" name="Shape 1093"/>
        <p:cNvGrpSpPr/>
        <p:nvPr/>
      </p:nvGrpSpPr>
      <p:grpSpPr>
        <a:xfrm>
          <a:off x="0" y="0"/>
          <a:ext cx="0" cy="0"/>
          <a:chOff x="0" y="0"/>
          <a:chExt cx="0" cy="0"/>
        </a:xfrm>
      </p:grpSpPr>
      <p:sp>
        <p:nvSpPr>
          <p:cNvPr id="1094" name="Shape 109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95" name="Shape 10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9" name="Shape 1099"/>
        <p:cNvGrpSpPr/>
        <p:nvPr/>
      </p:nvGrpSpPr>
      <p:grpSpPr>
        <a:xfrm>
          <a:off x="0" y="0"/>
          <a:ext cx="0" cy="0"/>
          <a:chOff x="0" y="0"/>
          <a:chExt cx="0" cy="0"/>
        </a:xfrm>
      </p:grpSpPr>
      <p:sp>
        <p:nvSpPr>
          <p:cNvPr id="1100" name="Shape 11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1" name="Shape 11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5" name="Shape 1105"/>
        <p:cNvGrpSpPr/>
        <p:nvPr/>
      </p:nvGrpSpPr>
      <p:grpSpPr>
        <a:xfrm>
          <a:off x="0" y="0"/>
          <a:ext cx="0" cy="0"/>
          <a:chOff x="0" y="0"/>
          <a:chExt cx="0" cy="0"/>
        </a:xfrm>
      </p:grpSpPr>
      <p:sp>
        <p:nvSpPr>
          <p:cNvPr id="1106" name="Shape 11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7" name="Shape 11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3" name="Shape 1113"/>
        <p:cNvGrpSpPr/>
        <p:nvPr/>
      </p:nvGrpSpPr>
      <p:grpSpPr>
        <a:xfrm>
          <a:off x="0" y="0"/>
          <a:ext cx="0" cy="0"/>
          <a:chOff x="0" y="0"/>
          <a:chExt cx="0" cy="0"/>
        </a:xfrm>
      </p:grpSpPr>
      <p:sp>
        <p:nvSpPr>
          <p:cNvPr id="1114" name="Shape 111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15" name="Shape 111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9" name="Shape 1119"/>
        <p:cNvGrpSpPr/>
        <p:nvPr/>
      </p:nvGrpSpPr>
      <p:grpSpPr>
        <a:xfrm>
          <a:off x="0" y="0"/>
          <a:ext cx="0" cy="0"/>
          <a:chOff x="0" y="0"/>
          <a:chExt cx="0" cy="0"/>
        </a:xfrm>
      </p:grpSpPr>
      <p:sp>
        <p:nvSpPr>
          <p:cNvPr id="1120" name="Shape 112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21" name="Shape 112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5" name="Shape 1125"/>
        <p:cNvGrpSpPr/>
        <p:nvPr/>
      </p:nvGrpSpPr>
      <p:grpSpPr>
        <a:xfrm>
          <a:off x="0" y="0"/>
          <a:ext cx="0" cy="0"/>
          <a:chOff x="0" y="0"/>
          <a:chExt cx="0" cy="0"/>
        </a:xfrm>
      </p:grpSpPr>
      <p:sp>
        <p:nvSpPr>
          <p:cNvPr id="1126" name="Shape 11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27" name="Shape 112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1" name="Shape 1131"/>
        <p:cNvGrpSpPr/>
        <p:nvPr/>
      </p:nvGrpSpPr>
      <p:grpSpPr>
        <a:xfrm>
          <a:off x="0" y="0"/>
          <a:ext cx="0" cy="0"/>
          <a:chOff x="0" y="0"/>
          <a:chExt cx="0" cy="0"/>
        </a:xfrm>
      </p:grpSpPr>
      <p:sp>
        <p:nvSpPr>
          <p:cNvPr id="1132" name="Shape 11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33" name="Shape 113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3" name="Shape 1143"/>
        <p:cNvGrpSpPr/>
        <p:nvPr/>
      </p:nvGrpSpPr>
      <p:grpSpPr>
        <a:xfrm>
          <a:off x="0" y="0"/>
          <a:ext cx="0" cy="0"/>
          <a:chOff x="0" y="0"/>
          <a:chExt cx="0" cy="0"/>
        </a:xfrm>
      </p:grpSpPr>
      <p:sp>
        <p:nvSpPr>
          <p:cNvPr id="1144" name="Shape 11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45" name="Shape 11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Introduce the word ‘significant’ in regard to hypothesis testing.</a:t>
            </a:r>
          </a:p>
        </p:txBody>
      </p:sp>
      <p:sp>
        <p:nvSpPr>
          <p:cNvPr id="130" name="Shape 1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9" name="Shape 1149"/>
        <p:cNvGrpSpPr/>
        <p:nvPr/>
      </p:nvGrpSpPr>
      <p:grpSpPr>
        <a:xfrm>
          <a:off x="0" y="0"/>
          <a:ext cx="0" cy="0"/>
          <a:chOff x="0" y="0"/>
          <a:chExt cx="0" cy="0"/>
        </a:xfrm>
      </p:grpSpPr>
      <p:sp>
        <p:nvSpPr>
          <p:cNvPr id="1150" name="Shape 11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51" name="Shape 11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5" name="Shape 1155"/>
        <p:cNvGrpSpPr/>
        <p:nvPr/>
      </p:nvGrpSpPr>
      <p:grpSpPr>
        <a:xfrm>
          <a:off x="0" y="0"/>
          <a:ext cx="0" cy="0"/>
          <a:chOff x="0" y="0"/>
          <a:chExt cx="0" cy="0"/>
        </a:xfrm>
      </p:grpSpPr>
      <p:sp>
        <p:nvSpPr>
          <p:cNvPr id="1156" name="Shape 11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57" name="Shape 11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1" name="Shape 1161"/>
        <p:cNvGrpSpPr/>
        <p:nvPr/>
      </p:nvGrpSpPr>
      <p:grpSpPr>
        <a:xfrm>
          <a:off x="0" y="0"/>
          <a:ext cx="0" cy="0"/>
          <a:chOff x="0" y="0"/>
          <a:chExt cx="0" cy="0"/>
        </a:xfrm>
      </p:grpSpPr>
      <p:sp>
        <p:nvSpPr>
          <p:cNvPr id="1162" name="Shape 116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63" name="Shape 116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7" name="Shape 1167"/>
        <p:cNvGrpSpPr/>
        <p:nvPr/>
      </p:nvGrpSpPr>
      <p:grpSpPr>
        <a:xfrm>
          <a:off x="0" y="0"/>
          <a:ext cx="0" cy="0"/>
          <a:chOff x="0" y="0"/>
          <a:chExt cx="0" cy="0"/>
        </a:xfrm>
      </p:grpSpPr>
      <p:sp>
        <p:nvSpPr>
          <p:cNvPr id="1168" name="Shape 11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69" name="Shape 11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3" name="Shape 1173"/>
        <p:cNvGrpSpPr/>
        <p:nvPr/>
      </p:nvGrpSpPr>
      <p:grpSpPr>
        <a:xfrm>
          <a:off x="0" y="0"/>
          <a:ext cx="0" cy="0"/>
          <a:chOff x="0" y="0"/>
          <a:chExt cx="0" cy="0"/>
        </a:xfrm>
      </p:grpSpPr>
      <p:sp>
        <p:nvSpPr>
          <p:cNvPr id="1174" name="Shape 117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75" name="Shape 11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0" name="Shape 1180"/>
        <p:cNvGrpSpPr/>
        <p:nvPr/>
      </p:nvGrpSpPr>
      <p:grpSpPr>
        <a:xfrm>
          <a:off x="0" y="0"/>
          <a:ext cx="0" cy="0"/>
          <a:chOff x="0" y="0"/>
          <a:chExt cx="0" cy="0"/>
        </a:xfrm>
      </p:grpSpPr>
      <p:sp>
        <p:nvSpPr>
          <p:cNvPr id="1181" name="Shape 11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82" name="Shape 11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1" name="Shape 1191"/>
        <p:cNvGrpSpPr/>
        <p:nvPr/>
      </p:nvGrpSpPr>
      <p:grpSpPr>
        <a:xfrm>
          <a:off x="0" y="0"/>
          <a:ext cx="0" cy="0"/>
          <a:chOff x="0" y="0"/>
          <a:chExt cx="0" cy="0"/>
        </a:xfrm>
      </p:grpSpPr>
      <p:sp>
        <p:nvSpPr>
          <p:cNvPr id="1192" name="Shape 119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93" name="Shape 119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9" name="Shape 1199"/>
        <p:cNvGrpSpPr/>
        <p:nvPr/>
      </p:nvGrpSpPr>
      <p:grpSpPr>
        <a:xfrm>
          <a:off x="0" y="0"/>
          <a:ext cx="0" cy="0"/>
          <a:chOff x="0" y="0"/>
          <a:chExt cx="0" cy="0"/>
        </a:xfrm>
      </p:grpSpPr>
      <p:sp>
        <p:nvSpPr>
          <p:cNvPr id="1200" name="Shape 12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01" name="Shape 12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5" name="Shape 1205"/>
        <p:cNvGrpSpPr/>
        <p:nvPr/>
      </p:nvGrpSpPr>
      <p:grpSpPr>
        <a:xfrm>
          <a:off x="0" y="0"/>
          <a:ext cx="0" cy="0"/>
          <a:chOff x="0" y="0"/>
          <a:chExt cx="0" cy="0"/>
        </a:xfrm>
      </p:grpSpPr>
      <p:sp>
        <p:nvSpPr>
          <p:cNvPr id="1206" name="Shape 12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07" name="Shape 12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2" name="Shape 1212"/>
        <p:cNvGrpSpPr/>
        <p:nvPr/>
      </p:nvGrpSpPr>
      <p:grpSpPr>
        <a:xfrm>
          <a:off x="0" y="0"/>
          <a:ext cx="0" cy="0"/>
          <a:chOff x="0" y="0"/>
          <a:chExt cx="0" cy="0"/>
        </a:xfrm>
      </p:grpSpPr>
      <p:sp>
        <p:nvSpPr>
          <p:cNvPr id="1213" name="Shape 121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14" name="Shape 12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36" name="Shape 1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Emphasize “equal to”.</a:t>
            </a:r>
          </a:p>
        </p:txBody>
      </p:sp>
      <p:sp>
        <p:nvSpPr>
          <p:cNvPr id="141" name="Shape 14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Give examples of different ways to word </a:t>
            </a:r>
            <a:r>
              <a:rPr b="0" i="0" lang="en-US" sz="1600" u="none" cap="none" strike="noStrike">
                <a:latin typeface="Arial"/>
                <a:ea typeface="Arial"/>
                <a:cs typeface="Arial"/>
                <a:sym typeface="Arial"/>
              </a:rPr>
              <a:t>“not equal to,” </a:t>
            </a:r>
            <a:r>
              <a:rPr b="0" i="0" lang="en-US" sz="1800" u="none" cap="none" strike="noStrike"/>
              <a:t>&lt; and &gt;, such as ‘is different from’, ‘fewer than’, ‘more than’, etc.</a:t>
            </a:r>
          </a:p>
        </p:txBody>
      </p:sp>
      <p:sp>
        <p:nvSpPr>
          <p:cNvPr id="147" name="Shape 1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By examining the flowchart for the Wording of the Final Conclusion, Figure 8-7, page 403 of Elementary Statistics, 11th Edition, this requirement for support of a statement becomes clear.</a:t>
            </a:r>
          </a:p>
        </p:txBody>
      </p:sp>
      <p:sp>
        <p:nvSpPr>
          <p:cNvPr id="153" name="Shape 1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59" name="Shape 1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66" name="Shape 1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9" name="Shape 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7" name="Shape 1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89" name="Shape 1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01" name="Shape 2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13" name="Shape 2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24" name="Shape 2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54" name="Shape 25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9" name="Shape 2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88" name="Shape 2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94" name="Shape 29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5" name="Shape 6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00" name="Shape 30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06" name="Shape 30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8" name="Shape 31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6" name="Shape 32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338" name="Shape 3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345" name="Shape 3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351" name="Shape 35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357" name="Shape 35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363" name="Shape 3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0" name="Shape 3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73" name="Shape 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9" name="Shape 3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07" name="Shape 4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394 of Elementary Statistics, 10th Edition</a:t>
            </a:r>
          </a:p>
        </p:txBody>
      </p:sp>
      <p:sp>
        <p:nvSpPr>
          <p:cNvPr id="423" name="Shape 4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29" name="Shape 4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35" name="Shape 4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41" name="Shape 44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47" name="Shape 4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3" name="Shape 45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60" name="Shape 4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396 of Elementary Statistics, 10th Edition</a:t>
            </a:r>
          </a:p>
          <a:p>
            <a:pPr indent="0" lvl="0" marL="0" marR="0" rtl="0" algn="l">
              <a:spcBef>
                <a:spcPts val="0"/>
              </a:spcBef>
              <a:buSzPct val="25000"/>
              <a:buFont typeface="Arial"/>
              <a:buNone/>
            </a:pPr>
            <a:r>
              <a:rPr b="0" i="0" lang="en-US" sz="1800" u="none" cap="none" strike="noStrike"/>
              <a:t>The term ‘accept’ is somewhat misleading, implying incorrectly that the null has been proven. The phrase ‘fail to reject’ represents the result more correctly.</a:t>
            </a:r>
          </a:p>
        </p:txBody>
      </p:sp>
      <p:sp>
        <p:nvSpPr>
          <p:cNvPr id="466" name="Shape 46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79" name="Shape 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398 of Elementary Statistics, 10th Edition</a:t>
            </a:r>
          </a:p>
        </p:txBody>
      </p:sp>
      <p:sp>
        <p:nvSpPr>
          <p:cNvPr id="472" name="Shape 47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398 of Elementary Statistics, 10th Edition</a:t>
            </a:r>
          </a:p>
        </p:txBody>
      </p:sp>
      <p:sp>
        <p:nvSpPr>
          <p:cNvPr id="478" name="Shape 4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84" name="Shape 4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0" name="Shape 4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1" name="Shape 50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512" name="Shape 5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8" name="Shape 51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24" name="Shape 5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30" name="Shape 5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37" name="Shape 5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85" name="Shape 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543" name="Shape 5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7" name="Shape 547"/>
        <p:cNvGrpSpPr/>
        <p:nvPr/>
      </p:nvGrpSpPr>
      <p:grpSpPr>
        <a:xfrm>
          <a:off x="0" y="0"/>
          <a:ext cx="0" cy="0"/>
          <a:chOff x="0" y="0"/>
          <a:chExt cx="0" cy="0"/>
        </a:xfrm>
      </p:grpSpPr>
      <p:sp>
        <p:nvSpPr>
          <p:cNvPr id="548" name="Shape 5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49" name="Shape 54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56" name="Shape 5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62" name="Shape 5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69" name="Shape 5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5" name="Shape 575"/>
        <p:cNvGrpSpPr/>
        <p:nvPr/>
      </p:nvGrpSpPr>
      <p:grpSpPr>
        <a:xfrm>
          <a:off x="0" y="0"/>
          <a:ext cx="0" cy="0"/>
          <a:chOff x="0" y="0"/>
          <a:chExt cx="0" cy="0"/>
        </a:xfrm>
      </p:grpSpPr>
      <p:sp>
        <p:nvSpPr>
          <p:cNvPr id="576" name="Shape 5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77" name="Shape 5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83" name="Shape 5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589" name="Shape 5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95" name="Shape 5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08" name="Shape 6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91" name="Shape 9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19" name="Shape 6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47" name="Shape 6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54" name="Shape 65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60" name="Shape 6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4" name="Shape 664"/>
        <p:cNvGrpSpPr/>
        <p:nvPr/>
      </p:nvGrpSpPr>
      <p:grpSpPr>
        <a:xfrm>
          <a:off x="0" y="0"/>
          <a:ext cx="0" cy="0"/>
          <a:chOff x="0" y="0"/>
          <a:chExt cx="0" cy="0"/>
        </a:xfrm>
      </p:grpSpPr>
      <p:sp>
        <p:nvSpPr>
          <p:cNvPr id="665" name="Shape 66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66" name="Shape 66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0" name="Shape 670"/>
        <p:cNvGrpSpPr/>
        <p:nvPr/>
      </p:nvGrpSpPr>
      <p:grpSpPr>
        <a:xfrm>
          <a:off x="0" y="0"/>
          <a:ext cx="0" cy="0"/>
          <a:chOff x="0" y="0"/>
          <a:chExt cx="0" cy="0"/>
        </a:xfrm>
      </p:grpSpPr>
      <p:sp>
        <p:nvSpPr>
          <p:cNvPr id="671" name="Shape 6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72" name="Shape 6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79" name="Shape 67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85" name="Shape 68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2" name="Shape 692"/>
        <p:cNvGrpSpPr/>
        <p:nvPr/>
      </p:nvGrpSpPr>
      <p:grpSpPr>
        <a:xfrm>
          <a:off x="0" y="0"/>
          <a:ext cx="0" cy="0"/>
          <a:chOff x="0" y="0"/>
          <a:chExt cx="0" cy="0"/>
        </a:xfrm>
      </p:grpSpPr>
      <p:sp>
        <p:nvSpPr>
          <p:cNvPr id="693" name="Shape 6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94" name="Shape 69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3" name="Shape 703"/>
        <p:cNvGrpSpPr/>
        <p:nvPr/>
      </p:nvGrpSpPr>
      <p:grpSpPr>
        <a:xfrm>
          <a:off x="0" y="0"/>
          <a:ext cx="0" cy="0"/>
          <a:chOff x="0" y="0"/>
          <a:chExt cx="0" cy="0"/>
        </a:xfrm>
      </p:grpSpPr>
      <p:sp>
        <p:nvSpPr>
          <p:cNvPr id="704" name="Shape 7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05" name="Shape 7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97" name="Shape 9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1" name="Shape 711"/>
        <p:cNvGrpSpPr/>
        <p:nvPr/>
      </p:nvGrpSpPr>
      <p:grpSpPr>
        <a:xfrm>
          <a:off x="0" y="0"/>
          <a:ext cx="0" cy="0"/>
          <a:chOff x="0" y="0"/>
          <a:chExt cx="0" cy="0"/>
        </a:xfrm>
      </p:grpSpPr>
      <p:sp>
        <p:nvSpPr>
          <p:cNvPr id="712" name="Shape 7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13" name="Shape 7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6" name="Shape 736"/>
        <p:cNvGrpSpPr/>
        <p:nvPr/>
      </p:nvGrpSpPr>
      <p:grpSpPr>
        <a:xfrm>
          <a:off x="0" y="0"/>
          <a:ext cx="0" cy="0"/>
          <a:chOff x="0" y="0"/>
          <a:chExt cx="0" cy="0"/>
        </a:xfrm>
      </p:grpSpPr>
      <p:sp>
        <p:nvSpPr>
          <p:cNvPr id="737" name="Shape 7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738" name="Shape 7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744" name="Shape 7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8" name="Shape 748"/>
        <p:cNvGrpSpPr/>
        <p:nvPr/>
      </p:nvGrpSpPr>
      <p:grpSpPr>
        <a:xfrm>
          <a:off x="0" y="0"/>
          <a:ext cx="0" cy="0"/>
          <a:chOff x="0" y="0"/>
          <a:chExt cx="0" cy="0"/>
        </a:xfrm>
      </p:grpSpPr>
      <p:sp>
        <p:nvSpPr>
          <p:cNvPr id="749" name="Shape 7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750" name="Shape 7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5" name="Shape 755"/>
        <p:cNvGrpSpPr/>
        <p:nvPr/>
      </p:nvGrpSpPr>
      <p:grpSpPr>
        <a:xfrm>
          <a:off x="0" y="0"/>
          <a:ext cx="0" cy="0"/>
          <a:chOff x="0" y="0"/>
          <a:chExt cx="0" cy="0"/>
        </a:xfrm>
      </p:grpSpPr>
      <p:sp>
        <p:nvSpPr>
          <p:cNvPr id="756" name="Shape 7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399 of Elementary Statistics, 10th Edition</a:t>
            </a:r>
          </a:p>
        </p:txBody>
      </p:sp>
      <p:sp>
        <p:nvSpPr>
          <p:cNvPr id="757" name="Shape 75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5" name="Shape 765"/>
        <p:cNvGrpSpPr/>
        <p:nvPr/>
      </p:nvGrpSpPr>
      <p:grpSpPr>
        <a:xfrm>
          <a:off x="0" y="0"/>
          <a:ext cx="0" cy="0"/>
          <a:chOff x="0" y="0"/>
          <a:chExt cx="0" cy="0"/>
        </a:xfrm>
      </p:grpSpPr>
      <p:sp>
        <p:nvSpPr>
          <p:cNvPr id="766" name="Shape 76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67" name="Shape 7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2" name="Shape 772"/>
        <p:cNvGrpSpPr/>
        <p:nvPr/>
      </p:nvGrpSpPr>
      <p:grpSpPr>
        <a:xfrm>
          <a:off x="0" y="0"/>
          <a:ext cx="0" cy="0"/>
          <a:chOff x="0" y="0"/>
          <a:chExt cx="0" cy="0"/>
        </a:xfrm>
      </p:grpSpPr>
      <p:sp>
        <p:nvSpPr>
          <p:cNvPr id="773" name="Shape 7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74" name="Shape 77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0" name="Shape 780"/>
        <p:cNvGrpSpPr/>
        <p:nvPr/>
      </p:nvGrpSpPr>
      <p:grpSpPr>
        <a:xfrm>
          <a:off x="0" y="0"/>
          <a:ext cx="0" cy="0"/>
          <a:chOff x="0" y="0"/>
          <a:chExt cx="0" cy="0"/>
        </a:xfrm>
      </p:grpSpPr>
      <p:sp>
        <p:nvSpPr>
          <p:cNvPr id="781" name="Shape 78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82" name="Shape 78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88" name="Shape 7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7" name="Shape 797"/>
        <p:cNvGrpSpPr/>
        <p:nvPr/>
      </p:nvGrpSpPr>
      <p:grpSpPr>
        <a:xfrm>
          <a:off x="0" y="0"/>
          <a:ext cx="0" cy="0"/>
          <a:chOff x="0" y="0"/>
          <a:chExt cx="0" cy="0"/>
        </a:xfrm>
      </p:grpSpPr>
      <p:sp>
        <p:nvSpPr>
          <p:cNvPr id="798" name="Shape 7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99" name="Shape 7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386 of Elementary Statistics, 10th Edition</a:t>
            </a:r>
          </a:p>
          <a:p>
            <a:pPr indent="0" lvl="0" marL="0" marR="0" rtl="0" algn="l">
              <a:spcBef>
                <a:spcPts val="0"/>
              </a:spcBef>
              <a:buSzPct val="25000"/>
              <a:buFont typeface="Arial"/>
              <a:buNone/>
            </a:pPr>
            <a:r>
              <a:rPr b="0" i="0" lang="en-US" sz="1800" u="none" cap="none" strike="noStrike"/>
              <a:t>Various examples are provided below definition box</a:t>
            </a:r>
          </a:p>
        </p:txBody>
      </p:sp>
      <p:sp>
        <p:nvSpPr>
          <p:cNvPr id="103" name="Shape 1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3" name="Shape 803"/>
        <p:cNvGrpSpPr/>
        <p:nvPr/>
      </p:nvGrpSpPr>
      <p:grpSpPr>
        <a:xfrm>
          <a:off x="0" y="0"/>
          <a:ext cx="0" cy="0"/>
          <a:chOff x="0" y="0"/>
          <a:chExt cx="0" cy="0"/>
        </a:xfrm>
      </p:grpSpPr>
      <p:sp>
        <p:nvSpPr>
          <p:cNvPr id="804" name="Shape 8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05" name="Shape 8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23" name="Shape 8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8" name="Shape 828"/>
        <p:cNvGrpSpPr/>
        <p:nvPr/>
      </p:nvGrpSpPr>
      <p:grpSpPr>
        <a:xfrm>
          <a:off x="0" y="0"/>
          <a:ext cx="0" cy="0"/>
          <a:chOff x="0" y="0"/>
          <a:chExt cx="0" cy="0"/>
        </a:xfrm>
      </p:grpSpPr>
      <p:sp>
        <p:nvSpPr>
          <p:cNvPr id="829" name="Shape 8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30" name="Shape 8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7" name="Shape 837"/>
        <p:cNvGrpSpPr/>
        <p:nvPr/>
      </p:nvGrpSpPr>
      <p:grpSpPr>
        <a:xfrm>
          <a:off x="0" y="0"/>
          <a:ext cx="0" cy="0"/>
          <a:chOff x="0" y="0"/>
          <a:chExt cx="0" cy="0"/>
        </a:xfrm>
      </p:grpSpPr>
      <p:sp>
        <p:nvSpPr>
          <p:cNvPr id="838" name="Shape 8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39" name="Shape 8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7" name="Shape 847"/>
        <p:cNvGrpSpPr/>
        <p:nvPr/>
      </p:nvGrpSpPr>
      <p:grpSpPr>
        <a:xfrm>
          <a:off x="0" y="0"/>
          <a:ext cx="0" cy="0"/>
          <a:chOff x="0" y="0"/>
          <a:chExt cx="0" cy="0"/>
        </a:xfrm>
      </p:grpSpPr>
      <p:sp>
        <p:nvSpPr>
          <p:cNvPr id="848" name="Shape 84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49" name="Shape 8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2" name="Shape 862"/>
        <p:cNvGrpSpPr/>
        <p:nvPr/>
      </p:nvGrpSpPr>
      <p:grpSpPr>
        <a:xfrm>
          <a:off x="0" y="0"/>
          <a:ext cx="0" cy="0"/>
          <a:chOff x="0" y="0"/>
          <a:chExt cx="0" cy="0"/>
        </a:xfrm>
      </p:grpSpPr>
      <p:sp>
        <p:nvSpPr>
          <p:cNvPr id="863" name="Shape 8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64" name="Shape 8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8" name="Shape 868"/>
        <p:cNvGrpSpPr/>
        <p:nvPr/>
      </p:nvGrpSpPr>
      <p:grpSpPr>
        <a:xfrm>
          <a:off x="0" y="0"/>
          <a:ext cx="0" cy="0"/>
          <a:chOff x="0" y="0"/>
          <a:chExt cx="0" cy="0"/>
        </a:xfrm>
      </p:grpSpPr>
      <p:sp>
        <p:nvSpPr>
          <p:cNvPr id="869" name="Shape 86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70" name="Shape 8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5" name="Shape 875"/>
        <p:cNvGrpSpPr/>
        <p:nvPr/>
      </p:nvGrpSpPr>
      <p:grpSpPr>
        <a:xfrm>
          <a:off x="0" y="0"/>
          <a:ext cx="0" cy="0"/>
          <a:chOff x="0" y="0"/>
          <a:chExt cx="0" cy="0"/>
        </a:xfrm>
      </p:grpSpPr>
      <p:sp>
        <p:nvSpPr>
          <p:cNvPr id="876" name="Shape 8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77" name="Shape 8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84" name="Shape 88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8" name="Shape 888"/>
        <p:cNvGrpSpPr/>
        <p:nvPr/>
      </p:nvGrpSpPr>
      <p:grpSpPr>
        <a:xfrm>
          <a:off x="0" y="0"/>
          <a:ext cx="0" cy="0"/>
          <a:chOff x="0" y="0"/>
          <a:chExt cx="0" cy="0"/>
        </a:xfrm>
      </p:grpSpPr>
      <p:sp>
        <p:nvSpPr>
          <p:cNvPr id="889" name="Shape 8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90" name="Shape 8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x="0" y="0"/>
          <a:ext cx="0" cy="0"/>
          <a:chOff x="0" y="0"/>
          <a:chExt cx="0" cy="0"/>
        </a:xfrm>
      </p:grpSpPr>
      <p:sp>
        <p:nvSpPr>
          <p:cNvPr id="13" name="Shape 1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4" name="Shape 1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a:lvl1pPr>
            <a:lvl2pPr indent="0" lvl="1" marL="457200" marR="0" rtl="0" algn="ctr">
              <a:spcBef>
                <a:spcPts val="560"/>
              </a:spcBef>
              <a:spcAft>
                <a:spcPts val="0"/>
              </a:spcAft>
              <a:buClr>
                <a:schemeClr val="dk1"/>
              </a:buClr>
              <a:buFont typeface="Times New Roman"/>
              <a:buNone/>
              <a:defRPr/>
            </a:lvl2pPr>
            <a:lvl3pPr indent="0" lvl="2" marL="914400" marR="0" rtl="0" algn="ctr">
              <a:spcBef>
                <a:spcPts val="480"/>
              </a:spcBef>
              <a:spcAft>
                <a:spcPts val="0"/>
              </a:spcAft>
              <a:buClr>
                <a:schemeClr val="dk1"/>
              </a:buClr>
              <a:buFont typeface="Times New Roman"/>
              <a:buNone/>
              <a:defRPr/>
            </a:lvl3pPr>
            <a:lvl4pPr indent="0" lvl="3" marL="1371600" marR="0" rtl="0" algn="ctr">
              <a:spcBef>
                <a:spcPts val="400"/>
              </a:spcBef>
              <a:spcAft>
                <a:spcPts val="0"/>
              </a:spcAft>
              <a:buClr>
                <a:schemeClr val="dk1"/>
              </a:buClr>
              <a:buFont typeface="Times New Roman"/>
              <a:buNone/>
              <a:defRPr/>
            </a:lvl4pPr>
            <a:lvl5pPr indent="0" lvl="4" marL="1828800" marR="0" rtl="0" algn="ctr">
              <a:spcBef>
                <a:spcPts val="400"/>
              </a:spcBef>
              <a:spcAft>
                <a:spcPts val="0"/>
              </a:spcAft>
              <a:buClr>
                <a:schemeClr val="dk1"/>
              </a:buClr>
              <a:buFont typeface="Times New Roman"/>
              <a:buNone/>
              <a:defRPr/>
            </a:lvl5pPr>
            <a:lvl6pPr indent="0" lvl="5" marL="2286000" marR="0" rtl="0" algn="ctr">
              <a:spcBef>
                <a:spcPts val="400"/>
              </a:spcBef>
              <a:spcAft>
                <a:spcPts val="0"/>
              </a:spcAft>
              <a:buClr>
                <a:schemeClr val="dk1"/>
              </a:buClr>
              <a:buFont typeface="Times New Roman"/>
              <a:buNone/>
              <a:defRPr/>
            </a:lvl6pPr>
            <a:lvl7pPr indent="0" lvl="6" marL="2743200" marR="0" rtl="0" algn="ctr">
              <a:spcBef>
                <a:spcPts val="400"/>
              </a:spcBef>
              <a:spcAft>
                <a:spcPts val="0"/>
              </a:spcAft>
              <a:buClr>
                <a:schemeClr val="dk1"/>
              </a:buClr>
              <a:buFont typeface="Times New Roman"/>
              <a:buNone/>
              <a:defRPr/>
            </a:lvl7pPr>
            <a:lvl8pPr indent="0" lvl="7" marL="3200400" marR="0" rtl="0" algn="ctr">
              <a:spcBef>
                <a:spcPts val="400"/>
              </a:spcBef>
              <a:spcAft>
                <a:spcPts val="0"/>
              </a:spcAft>
              <a:buClr>
                <a:schemeClr val="dk1"/>
              </a:buClr>
              <a:buFont typeface="Times New Roman"/>
              <a:buNone/>
              <a:defRPr/>
            </a:lvl8pPr>
            <a:lvl9pPr indent="0" lvl="8" marL="3657600" marR="0" rtl="0" algn="ctr">
              <a:spcBef>
                <a:spcPts val="400"/>
              </a:spcBef>
              <a:spcAft>
                <a:spcPts val="0"/>
              </a:spcAft>
              <a:buClr>
                <a:schemeClr val="dk1"/>
              </a:buClr>
              <a:buFont typeface="Times New Roman"/>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2" name="Shape 42"/>
        <p:cNvGrpSpPr/>
        <p:nvPr/>
      </p:nvGrpSpPr>
      <p:grpSpPr>
        <a:xfrm>
          <a:off x="0" y="0"/>
          <a:ext cx="0" cy="0"/>
          <a:chOff x="0" y="0"/>
          <a:chExt cx="0" cy="0"/>
        </a:xfrm>
      </p:grpSpPr>
      <p:sp>
        <p:nvSpPr>
          <p:cNvPr id="43" name="Shape 43"/>
          <p:cNvSpPr txBox="1"/>
          <p:nvPr>
            <p:ph type="title"/>
          </p:nvPr>
        </p:nvSpPr>
        <p:spPr>
          <a:xfrm>
            <a:off x="646112" y="0"/>
            <a:ext cx="78485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4" name="Shape 4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5" name="Shape 45"/>
        <p:cNvGrpSpPr/>
        <p:nvPr/>
      </p:nvGrpSpPr>
      <p:grpSpPr>
        <a:xfrm>
          <a:off x="0" y="0"/>
          <a:ext cx="0" cy="0"/>
          <a:chOff x="0" y="0"/>
          <a:chExt cx="0" cy="0"/>
        </a:xfrm>
      </p:grpSpPr>
      <p:sp>
        <p:nvSpPr>
          <p:cNvPr id="46" name="Shape 46"/>
          <p:cNvSpPr txBox="1"/>
          <p:nvPr>
            <p:ph type="title"/>
          </p:nvPr>
        </p:nvSpPr>
        <p:spPr>
          <a:xfrm rot="5400000">
            <a:off x="4595018" y="2034381"/>
            <a:ext cx="6126163"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7" name="Shape 47"/>
          <p:cNvSpPr txBox="1"/>
          <p:nvPr>
            <p:ph idx="1" type="body"/>
          </p:nvPr>
        </p:nvSpPr>
        <p:spPr>
          <a:xfrm rot="5400000">
            <a:off x="404018" y="53181"/>
            <a:ext cx="6126163" cy="60197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646112" y="0"/>
            <a:ext cx="78485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8" name="Shape 18"/>
        <p:cNvGrpSpPr/>
        <p:nvPr/>
      </p:nvGrpSpPr>
      <p:grpSpPr>
        <a:xfrm>
          <a:off x="0" y="0"/>
          <a:ext cx="0" cy="0"/>
          <a:chOff x="0" y="0"/>
          <a:chExt cx="0" cy="0"/>
        </a:xfrm>
      </p:grpSpPr>
      <p:sp>
        <p:nvSpPr>
          <p:cNvPr id="19" name="Shape 19"/>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1" name="Shape 21"/>
        <p:cNvGrpSpPr/>
        <p:nvPr/>
      </p:nvGrpSpPr>
      <p:grpSpPr>
        <a:xfrm>
          <a:off x="0" y="0"/>
          <a:ext cx="0" cy="0"/>
          <a:chOff x="0" y="0"/>
          <a:chExt cx="0" cy="0"/>
        </a:xfrm>
      </p:grpSpPr>
      <p:sp>
        <p:nvSpPr>
          <p:cNvPr id="22" name="Shape 22"/>
          <p:cNvSpPr txBox="1"/>
          <p:nvPr>
            <p:ph type="title"/>
          </p:nvPr>
        </p:nvSpPr>
        <p:spPr>
          <a:xfrm>
            <a:off x="646112" y="0"/>
            <a:ext cx="78485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3" name="Shape 2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28" name="Shape 2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 name="Shape 2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30" name="Shape 3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646112" y="0"/>
            <a:ext cx="78485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4" name="Shape 34"/>
        <p:cNvGrpSpPr/>
        <p:nvPr/>
      </p:nvGrpSpPr>
      <p:grpSpPr>
        <a:xfrm>
          <a:off x="0" y="0"/>
          <a:ext cx="0" cy="0"/>
          <a:chOff x="0" y="0"/>
          <a:chExt cx="0" cy="0"/>
        </a:xfrm>
      </p:grpSpPr>
      <p:sp>
        <p:nvSpPr>
          <p:cNvPr id="35" name="Shape 35"/>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8" name="Shape 38"/>
        <p:cNvGrpSpPr/>
        <p:nvPr/>
      </p:nvGrpSpPr>
      <p:grpSpPr>
        <a:xfrm>
          <a:off x="0" y="0"/>
          <a:ext cx="0" cy="0"/>
          <a:chOff x="0" y="0"/>
          <a:chExt cx="0" cy="0"/>
        </a:xfrm>
      </p:grpSpPr>
      <p:sp>
        <p:nvSpPr>
          <p:cNvPr id="39" name="Shape 3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p:nvPr>
            <p:ph idx="2" type="pic"/>
          </p:nvPr>
        </p:nvSpPr>
        <p:spPr>
          <a:xfrm>
            <a:off x="1792288" y="612775"/>
            <a:ext cx="5486399" cy="4114800"/>
          </a:xfrm>
          <a:prstGeom prst="rect">
            <a:avLst/>
          </a:prstGeom>
          <a:noFill/>
          <a:ln>
            <a:noFill/>
          </a:ln>
        </p:spPr>
      </p:sp>
      <p:sp>
        <p:nvSpPr>
          <p:cNvPr id="41" name="Shape 4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4479925"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7" name="Shape 7"/>
          <p:cNvSpPr txBox="1"/>
          <p:nvPr>
            <p:ph type="title"/>
          </p:nvPr>
        </p:nvSpPr>
        <p:spPr>
          <a:xfrm>
            <a:off x="646112" y="0"/>
            <a:ext cx="78485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8" name="Shape 8"/>
          <p:cNvSpPr txBox="1"/>
          <p:nvPr/>
        </p:nvSpPr>
        <p:spPr>
          <a:xfrm>
            <a:off x="0" y="0"/>
            <a:ext cx="300036" cy="6873875"/>
          </a:xfrm>
          <a:prstGeom prst="rect">
            <a:avLst/>
          </a:prstGeom>
          <a:gradFill>
            <a:gsLst>
              <a:gs pos="0">
                <a:srgbClr val="003B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9" name="Shape 9"/>
          <p:cNvSpPr txBox="1"/>
          <p:nvPr/>
        </p:nvSpPr>
        <p:spPr>
          <a:xfrm>
            <a:off x="811212" y="1828800"/>
            <a:ext cx="78485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 name="Shape 1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
        <p:nvSpPr>
          <p:cNvPr id="11" name="Shape 11"/>
          <p:cNvSpPr txBox="1"/>
          <p:nvPr/>
        </p:nvSpPr>
        <p:spPr>
          <a:xfrm>
            <a:off x="7878761" y="6491287"/>
            <a:ext cx="1212850"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8.1 -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4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 Id="rId3" Type="http://schemas.openxmlformats.org/officeDocument/2006/relationships/image" Target="../media/image4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33.png"/><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 Id="rId3" Type="http://schemas.openxmlformats.org/officeDocument/2006/relationships/image" Target="../media/image3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 Id="rId3" Type="http://schemas.openxmlformats.org/officeDocument/2006/relationships/image" Target="../media/image37.png"/><Relationship Id="rId4" Type="http://schemas.openxmlformats.org/officeDocument/2006/relationships/image" Target="../media/image3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5.xml"/><Relationship Id="rId3" Type="http://schemas.openxmlformats.org/officeDocument/2006/relationships/image" Target="../media/image39.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0.xml"/><Relationship Id="rId3" Type="http://schemas.openxmlformats.org/officeDocument/2006/relationships/image" Target="../media/image4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4.xml"/><Relationship Id="rId3" Type="http://schemas.openxmlformats.org/officeDocument/2006/relationships/image" Target="../media/image40.png"/><Relationship Id="rId4" Type="http://schemas.openxmlformats.org/officeDocument/2006/relationships/image" Target="../media/image41.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8.xml"/><Relationship Id="rId3" Type="http://schemas.openxmlformats.org/officeDocument/2006/relationships/image" Target="../media/image43.png"/><Relationship Id="rId4" Type="http://schemas.openxmlformats.org/officeDocument/2006/relationships/image" Target="../media/image4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4.xml"/><Relationship Id="rId3" Type="http://schemas.openxmlformats.org/officeDocument/2006/relationships/image" Target="../media/image45.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6.xml"/><Relationship Id="rId3" Type="http://schemas.openxmlformats.org/officeDocument/2006/relationships/image" Target="../media/image46.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7.xml"/><Relationship Id="rId3" Type="http://schemas.openxmlformats.org/officeDocument/2006/relationships/image" Target="../media/image4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0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0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08.png"/><Relationship Id="rId4" Type="http://schemas.openxmlformats.org/officeDocument/2006/relationships/image" Target="../media/image0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0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22.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23.png"/><Relationship Id="rId4" Type="http://schemas.openxmlformats.org/officeDocument/2006/relationships/image" Target="../media/image2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 Id="rId3" Type="http://schemas.openxmlformats.org/officeDocument/2006/relationships/image" Target="../media/image2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 Id="rId3" Type="http://schemas.openxmlformats.org/officeDocument/2006/relationships/image" Target="../media/image2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27.png"/><Relationship Id="rId4" Type="http://schemas.openxmlformats.org/officeDocument/2006/relationships/image" Target="../media/image2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 Id="rId3" Type="http://schemas.openxmlformats.org/officeDocument/2006/relationships/image" Target="../media/image2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 Id="rId3" Type="http://schemas.openxmlformats.org/officeDocument/2006/relationships/image" Target="../media/image3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 Id="rId3" Type="http://schemas.openxmlformats.org/officeDocument/2006/relationships/image" Target="../media/image31.png"/><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 name="Shape 51"/>
        <p:cNvGrpSpPr/>
        <p:nvPr/>
      </p:nvGrpSpPr>
      <p:grpSpPr>
        <a:xfrm>
          <a:off x="0" y="0"/>
          <a:ext cx="0" cy="0"/>
          <a:chOff x="0" y="0"/>
          <a:chExt cx="0" cy="0"/>
        </a:xfrm>
      </p:grpSpPr>
      <p:sp>
        <p:nvSpPr>
          <p:cNvPr id="52" name="Shape 52"/>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3" name="Shape 53"/>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54" name="Shape 54"/>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55" name="Shape 55"/>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56" name="Shape 56"/>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grpSp>
        <p:nvGrpSpPr>
          <p:cNvPr id="111" name="Shape 111"/>
          <p:cNvGrpSpPr/>
          <p:nvPr/>
        </p:nvGrpSpPr>
        <p:grpSpPr>
          <a:xfrm>
            <a:off x="0" y="0"/>
            <a:ext cx="9144000" cy="6858000"/>
            <a:chOff x="0" y="0"/>
            <a:chExt cx="9144000" cy="6858000"/>
          </a:xfrm>
        </p:grpSpPr>
        <p:sp>
          <p:nvSpPr>
            <p:cNvPr id="112" name="Shape 112"/>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113" name="Shape 11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114" name="Shape 114"/>
          <p:cNvSpPr txBox="1"/>
          <p:nvPr/>
        </p:nvSpPr>
        <p:spPr>
          <a:xfrm>
            <a:off x="1295400" y="84772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Basics of Hypothesis Testing</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7" name="Shape 897"/>
        <p:cNvGrpSpPr/>
        <p:nvPr/>
      </p:nvGrpSpPr>
      <p:grpSpPr>
        <a:xfrm>
          <a:off x="0" y="0"/>
          <a:ext cx="0" cy="0"/>
          <a:chOff x="0" y="0"/>
          <a:chExt cx="0" cy="0"/>
        </a:xfrm>
      </p:grpSpPr>
      <p:grpSp>
        <p:nvGrpSpPr>
          <p:cNvPr id="898" name="Shape 898"/>
          <p:cNvGrpSpPr/>
          <p:nvPr/>
        </p:nvGrpSpPr>
        <p:grpSpPr>
          <a:xfrm>
            <a:off x="0" y="0"/>
            <a:ext cx="9144000" cy="6858000"/>
            <a:chOff x="0" y="0"/>
            <a:chExt cx="9144000" cy="6858000"/>
          </a:xfrm>
        </p:grpSpPr>
        <p:sp>
          <p:nvSpPr>
            <p:cNvPr id="899" name="Shape 899"/>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900" name="Shape 900"/>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901" name="Shape 901"/>
          <p:cNvSpPr txBox="1"/>
          <p:nvPr/>
        </p:nvSpPr>
        <p:spPr>
          <a:xfrm>
            <a:off x="1295400" y="59372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8-5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Testing a Claim About a Mean: </a:t>
            </a:r>
            <a:r>
              <a:rPr b="1" i="1" lang="en-US" sz="4000" u="none" cap="none" strike="noStrike">
                <a:solidFill>
                  <a:schemeClr val="dk1"/>
                </a:solidFill>
                <a:latin typeface="Arial"/>
                <a:ea typeface="Arial"/>
                <a:cs typeface="Arial"/>
                <a:sym typeface="Arial"/>
              </a:rPr>
              <a:t>σ</a:t>
            </a:r>
            <a:r>
              <a:rPr b="1" i="0" lang="en-US" sz="4000" u="none" cap="none" strike="noStrike">
                <a:solidFill>
                  <a:schemeClr val="dk1"/>
                </a:solidFill>
                <a:latin typeface="Arial"/>
                <a:ea typeface="Arial"/>
                <a:cs typeface="Arial"/>
                <a:sym typeface="Arial"/>
              </a:rPr>
              <a:t> Not Known</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5" name="Shape 905"/>
        <p:cNvGrpSpPr/>
        <p:nvPr/>
      </p:nvGrpSpPr>
      <p:grpSpPr>
        <a:xfrm>
          <a:off x="0" y="0"/>
          <a:ext cx="0" cy="0"/>
          <a:chOff x="0" y="0"/>
          <a:chExt cx="0" cy="0"/>
        </a:xfrm>
      </p:grpSpPr>
      <p:sp>
        <p:nvSpPr>
          <p:cNvPr id="906" name="Shape 906"/>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07" name="Shape 907"/>
          <p:cNvSpPr txBox="1"/>
          <p:nvPr/>
        </p:nvSpPr>
        <p:spPr>
          <a:xfrm>
            <a:off x="654050" y="2090736"/>
            <a:ext cx="8142286"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methods for testing a claim about a population mean when we do not know the value of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The methods of this section use the 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 introduced earlier.</a:t>
            </a:r>
          </a:p>
        </p:txBody>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1" name="Shape 911"/>
        <p:cNvGrpSpPr/>
        <p:nvPr/>
      </p:nvGrpSpPr>
      <p:grpSpPr>
        <a:xfrm>
          <a:off x="0" y="0"/>
          <a:ext cx="0" cy="0"/>
          <a:chOff x="0" y="0"/>
          <a:chExt cx="0" cy="0"/>
        </a:xfrm>
      </p:grpSpPr>
      <p:sp>
        <p:nvSpPr>
          <p:cNvPr id="912" name="Shape 912"/>
          <p:cNvSpPr txBox="1"/>
          <p:nvPr>
            <p:ph idx="4294967295" type="title"/>
          </p:nvPr>
        </p:nvSpPr>
        <p:spPr>
          <a:xfrm>
            <a:off x="241300" y="127000"/>
            <a:ext cx="8712199" cy="8715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913" name="Shape 913"/>
          <p:cNvSpPr txBox="1"/>
          <p:nvPr>
            <p:ph idx="1" type="body"/>
          </p:nvPr>
        </p:nvSpPr>
        <p:spPr>
          <a:xfrm>
            <a:off x="588962" y="1325562"/>
            <a:ext cx="7939086" cy="6286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Arial"/>
              <a:buNone/>
            </a:pP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sample size</a:t>
            </a:r>
          </a:p>
        </p:txBody>
      </p:sp>
      <p:sp>
        <p:nvSpPr>
          <p:cNvPr id="914" name="Shape 914"/>
          <p:cNvSpPr txBox="1"/>
          <p:nvPr/>
        </p:nvSpPr>
        <p:spPr>
          <a:xfrm>
            <a:off x="944562" y="2400300"/>
            <a:ext cx="7939086" cy="6286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 sample mean</a:t>
            </a:r>
          </a:p>
        </p:txBody>
      </p:sp>
      <p:sp>
        <p:nvSpPr>
          <p:cNvPr id="915" name="Shape 915"/>
          <p:cNvSpPr txBox="1"/>
          <p:nvPr/>
        </p:nvSpPr>
        <p:spPr>
          <a:xfrm>
            <a:off x="1058862" y="3343275"/>
            <a:ext cx="7604124" cy="628649"/>
          </a:xfrm>
          <a:prstGeom prst="rect">
            <a:avLst/>
          </a:prstGeom>
          <a:noFill/>
          <a:ln>
            <a:noFill/>
          </a:ln>
        </p:spPr>
        <p:txBody>
          <a:bodyPr anchorCtr="0" anchor="t" bIns="44450" lIns="90475" rIns="90475" tIns="44450">
            <a:noAutofit/>
          </a:bodyPr>
          <a:lstStyle/>
          <a:p>
            <a:pPr indent="-336550" lvl="0" marL="336550" marR="0" rtl="0" algn="l">
              <a:lnSpc>
                <a:spcPct val="90000"/>
              </a:lnSpc>
              <a:spcBef>
                <a:spcPts val="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 population mean of all sample means from samples of size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a:t>
            </a:r>
          </a:p>
        </p:txBody>
      </p:sp>
      <p:pic>
        <p:nvPicPr>
          <p:cNvPr id="916" name="Shape 916"/>
          <p:cNvPicPr preferRelativeResize="0"/>
          <p:nvPr/>
        </p:nvPicPr>
        <p:blipFill rotWithShape="1">
          <a:blip r:embed="rId3">
            <a:alphaModFix/>
          </a:blip>
          <a:srcRect b="0" l="0" r="0" t="0"/>
          <a:stretch/>
        </p:blipFill>
        <p:spPr>
          <a:xfrm>
            <a:off x="596900" y="3208336"/>
            <a:ext cx="482599" cy="635000"/>
          </a:xfrm>
          <a:prstGeom prst="rect">
            <a:avLst/>
          </a:prstGeom>
          <a:noFill/>
          <a:ln>
            <a:noFill/>
          </a:ln>
        </p:spPr>
      </p:pic>
      <p:pic>
        <p:nvPicPr>
          <p:cNvPr id="917" name="Shape 917"/>
          <p:cNvPicPr preferRelativeResize="0"/>
          <p:nvPr/>
        </p:nvPicPr>
        <p:blipFill rotWithShape="1">
          <a:blip r:embed="rId4">
            <a:alphaModFix/>
          </a:blip>
          <a:srcRect b="0" l="0" r="0" t="0"/>
          <a:stretch/>
        </p:blipFill>
        <p:spPr>
          <a:xfrm>
            <a:off x="622300" y="2386011"/>
            <a:ext cx="304799" cy="381000"/>
          </a:xfrm>
          <a:prstGeom prst="rect">
            <a:avLst/>
          </a:prstGeom>
          <a:noFill/>
          <a:ln>
            <a:noFill/>
          </a:ln>
        </p:spPr>
      </p:pic>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1" name="Shape 921"/>
        <p:cNvGrpSpPr/>
        <p:nvPr/>
      </p:nvGrpSpPr>
      <p:grpSpPr>
        <a:xfrm>
          <a:off x="0" y="0"/>
          <a:ext cx="0" cy="0"/>
          <a:chOff x="0" y="0"/>
          <a:chExt cx="0" cy="0"/>
        </a:xfrm>
      </p:grpSpPr>
      <p:sp>
        <p:nvSpPr>
          <p:cNvPr id="922" name="Shape 922"/>
          <p:cNvSpPr txBox="1"/>
          <p:nvPr>
            <p:ph idx="4294967295" type="title"/>
          </p:nvPr>
        </p:nvSpPr>
        <p:spPr>
          <a:xfrm>
            <a:off x="381000" y="381000"/>
            <a:ext cx="8394699" cy="15620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for Testing Claims About a Population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Mean (with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Not Known)</a:t>
            </a:r>
          </a:p>
        </p:txBody>
      </p:sp>
      <p:sp>
        <p:nvSpPr>
          <p:cNvPr id="923" name="Shape 923"/>
          <p:cNvSpPr txBox="1"/>
          <p:nvPr>
            <p:ph idx="1" type="body"/>
          </p:nvPr>
        </p:nvSpPr>
        <p:spPr>
          <a:xfrm>
            <a:off x="615950" y="2362200"/>
            <a:ext cx="8388349" cy="4114800"/>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is a simple random sample.</a:t>
            </a:r>
          </a:p>
          <a:p>
            <a:pPr indent="-457200" lvl="0" marL="457200" marR="0" rtl="0" algn="l">
              <a:lnSpc>
                <a:spcPct val="90000"/>
              </a:lnSpc>
              <a:spcBef>
                <a:spcPts val="19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value of the population standard deviation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is </a:t>
            </a:r>
            <a:r>
              <a:rPr b="1" i="0" lang="en-US" sz="2800" u="none" cap="none" strike="noStrike">
                <a:solidFill>
                  <a:schemeClr val="hlink"/>
                </a:solidFill>
                <a:latin typeface="Arial"/>
                <a:ea typeface="Arial"/>
                <a:cs typeface="Arial"/>
                <a:sym typeface="Arial"/>
              </a:rPr>
              <a:t>not</a:t>
            </a:r>
            <a:r>
              <a:rPr b="1" i="0" lang="en-US" sz="2800" u="none" cap="none" strike="noStrike">
                <a:solidFill>
                  <a:schemeClr val="dk1"/>
                </a:solidFill>
                <a:latin typeface="Arial"/>
                <a:ea typeface="Arial"/>
                <a:cs typeface="Arial"/>
                <a:sym typeface="Arial"/>
              </a:rPr>
              <a:t> known.</a:t>
            </a:r>
          </a:p>
          <a:p>
            <a:pPr indent="-457200" lvl="0" marL="457200" marR="0" rtl="0" algn="l">
              <a:lnSpc>
                <a:spcPct val="90000"/>
              </a:lnSpc>
              <a:spcBef>
                <a:spcPts val="196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3)  Either or both of these conditions is satisfied: 	The population is normally distributed or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7" name="Shape 927"/>
        <p:cNvGrpSpPr/>
        <p:nvPr/>
      </p:nvGrpSpPr>
      <p:grpSpPr>
        <a:xfrm>
          <a:off x="0" y="0"/>
          <a:ext cx="0" cy="0"/>
          <a:chOff x="0" y="0"/>
          <a:chExt cx="0" cy="0"/>
        </a:xfrm>
      </p:grpSpPr>
      <p:sp>
        <p:nvSpPr>
          <p:cNvPr id="928" name="Shape 928"/>
          <p:cNvSpPr txBox="1"/>
          <p:nvPr>
            <p:ph idx="4294967295" type="title"/>
          </p:nvPr>
        </p:nvSpPr>
        <p:spPr>
          <a:xfrm>
            <a:off x="190500" y="254000"/>
            <a:ext cx="8763000" cy="1727199"/>
          </a:xfrm>
          <a:prstGeom prst="rect">
            <a:avLst/>
          </a:prstGeom>
          <a:noFill/>
          <a:ln>
            <a:noFill/>
          </a:ln>
        </p:spPr>
        <p:txBody>
          <a:bodyPr anchorCtr="0" anchor="ctr" bIns="44450" lIns="90475" rIns="90475" tIns="44450">
            <a:noAutofit/>
          </a:bodyPr>
          <a:lstStyle/>
          <a:p>
            <a:pPr indent="0" lvl="0" marL="0" marR="0" rtl="0" algn="ctr">
              <a:lnSpc>
                <a:spcPct val="8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Testing a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Claim About a Mean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(with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Not Known)</a:t>
            </a:r>
          </a:p>
        </p:txBody>
      </p:sp>
      <p:sp>
        <p:nvSpPr>
          <p:cNvPr id="929" name="Shape 929"/>
          <p:cNvSpPr txBox="1"/>
          <p:nvPr>
            <p:ph idx="1" type="body"/>
          </p:nvPr>
        </p:nvSpPr>
        <p:spPr>
          <a:xfrm>
            <a:off x="623887" y="3970337"/>
            <a:ext cx="8229600" cy="2354261"/>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P</a:t>
            </a:r>
            <a:r>
              <a:rPr b="1" i="0" lang="en-US" sz="4000" u="none" cap="none" strike="noStrike">
                <a:solidFill>
                  <a:schemeClr val="hlink"/>
                </a:solidFill>
                <a:latin typeface="Arial"/>
                <a:ea typeface="Arial"/>
                <a:cs typeface="Arial"/>
                <a:sym typeface="Arial"/>
              </a:rPr>
              <a:t>-values and Critical Values</a:t>
            </a:r>
          </a:p>
          <a:p>
            <a:pPr indent="-342900" lvl="0" marL="342900" marR="0" rtl="0" algn="l">
              <a:lnSpc>
                <a:spcPct val="100000"/>
              </a:lnSpc>
              <a:spcBef>
                <a:spcPts val="84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Found in Table A-3</a:t>
            </a:r>
          </a:p>
          <a:p>
            <a:pPr indent="-342900" lvl="0" marL="342900" marR="0" rtl="0" algn="l">
              <a:lnSpc>
                <a:spcPct val="100000"/>
              </a:lnSpc>
              <a:spcBef>
                <a:spcPts val="168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Degrees of freedom (df)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a:t>
            </a:r>
          </a:p>
        </p:txBody>
      </p:sp>
      <p:grpSp>
        <p:nvGrpSpPr>
          <p:cNvPr id="930" name="Shape 930"/>
          <p:cNvGrpSpPr/>
          <p:nvPr/>
        </p:nvGrpSpPr>
        <p:grpSpPr>
          <a:xfrm>
            <a:off x="3454400" y="2174875"/>
            <a:ext cx="2365375" cy="1685924"/>
            <a:chOff x="3454400" y="1831975"/>
            <a:chExt cx="2365375" cy="1685924"/>
          </a:xfrm>
        </p:grpSpPr>
        <p:sp>
          <p:nvSpPr>
            <p:cNvPr id="931" name="Shape 931"/>
            <p:cNvSpPr txBox="1"/>
            <p:nvPr/>
          </p:nvSpPr>
          <p:spPr>
            <a:xfrm>
              <a:off x="4241800" y="1831975"/>
              <a:ext cx="1577975"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x</a:t>
              </a:r>
              <a:r>
                <a:rPr b="1" i="0" lang="en-US" sz="4400" u="none" cap="none" strike="noStrike">
                  <a:solidFill>
                    <a:schemeClr val="dk1"/>
                  </a:solidFill>
                  <a:latin typeface="Times New Roman"/>
                  <a:ea typeface="Times New Roman"/>
                  <a:cs typeface="Times New Roman"/>
                  <a:sym typeface="Times New Roman"/>
                </a:rPr>
                <a:t> – </a:t>
              </a:r>
              <a:r>
                <a:rPr b="1" i="1" lang="en-US" sz="4400" u="none" cap="none" strike="noStrike">
                  <a:solidFill>
                    <a:schemeClr val="dk1"/>
                  </a:solidFill>
                  <a:latin typeface="Times New Roman"/>
                  <a:ea typeface="Times New Roman"/>
                  <a:cs typeface="Times New Roman"/>
                  <a:sym typeface="Times New Roman"/>
                </a:rPr>
                <a:t>µ</a:t>
              </a:r>
              <a:r>
                <a:rPr b="1" baseline="-25000" i="1" lang="en-US" sz="4400" u="none" cap="none" strike="noStrike">
                  <a:solidFill>
                    <a:schemeClr val="dk1"/>
                  </a:solidFill>
                  <a:latin typeface="Arial"/>
                  <a:ea typeface="Arial"/>
                  <a:cs typeface="Arial"/>
                  <a:sym typeface="Arial"/>
                </a:rPr>
                <a:t>x</a:t>
              </a:r>
            </a:p>
          </p:txBody>
        </p:sp>
        <p:grpSp>
          <p:nvGrpSpPr>
            <p:cNvPr id="932" name="Shape 932"/>
            <p:cNvGrpSpPr/>
            <p:nvPr/>
          </p:nvGrpSpPr>
          <p:grpSpPr>
            <a:xfrm>
              <a:off x="3454400" y="2006600"/>
              <a:ext cx="2271711" cy="1511299"/>
              <a:chOff x="3454400" y="2006600"/>
              <a:chExt cx="2271711" cy="1511299"/>
            </a:xfrm>
          </p:grpSpPr>
          <p:sp>
            <p:nvSpPr>
              <p:cNvPr id="933" name="Shape 933"/>
              <p:cNvSpPr txBox="1"/>
              <p:nvPr/>
            </p:nvSpPr>
            <p:spPr>
              <a:xfrm>
                <a:off x="3454400" y="2195511"/>
                <a:ext cx="833436"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t</a:t>
                </a:r>
                <a:r>
                  <a:rPr b="1" i="1" lang="en-US" sz="4400" u="none" cap="none" strike="noStrike">
                    <a:solidFill>
                      <a:schemeClr val="dk1"/>
                    </a:solidFill>
                    <a:latin typeface="Times New Roman"/>
                    <a:ea typeface="Times New Roman"/>
                    <a:cs typeface="Times New Roman"/>
                    <a:sym typeface="Times New Roman"/>
                  </a:rPr>
                  <a:t> </a:t>
                </a:r>
                <a:r>
                  <a:rPr b="1" i="0" lang="en-US" sz="4400" u="none" cap="none" strike="noStrike">
                    <a:solidFill>
                      <a:schemeClr val="dk1"/>
                    </a:solidFill>
                    <a:latin typeface="Arial"/>
                    <a:ea typeface="Arial"/>
                    <a:cs typeface="Arial"/>
                    <a:sym typeface="Arial"/>
                  </a:rPr>
                  <a:t>=</a:t>
                </a:r>
              </a:p>
            </p:txBody>
          </p:sp>
          <p:cxnSp>
            <p:nvCxnSpPr>
              <p:cNvPr id="934" name="Shape 934"/>
              <p:cNvCxnSpPr/>
              <p:nvPr/>
            </p:nvCxnSpPr>
            <p:spPr>
              <a:xfrm>
                <a:off x="4287837" y="2525711"/>
                <a:ext cx="1427162" cy="1587"/>
              </a:xfrm>
              <a:prstGeom prst="straightConnector1">
                <a:avLst/>
              </a:prstGeom>
              <a:noFill/>
              <a:ln cap="rnd" cmpd="sng" w="25400">
                <a:solidFill>
                  <a:schemeClr val="dk1"/>
                </a:solidFill>
                <a:prstDash val="solid"/>
                <a:miter/>
                <a:headEnd len="med" w="med" type="none"/>
                <a:tailEnd len="med" w="med" type="none"/>
              </a:ln>
            </p:spPr>
          </p:cxnSp>
          <p:cxnSp>
            <p:nvCxnSpPr>
              <p:cNvPr id="935" name="Shape 935"/>
              <p:cNvCxnSpPr/>
              <p:nvPr/>
            </p:nvCxnSpPr>
            <p:spPr>
              <a:xfrm>
                <a:off x="4403725" y="2006600"/>
                <a:ext cx="200024" cy="6349"/>
              </a:xfrm>
              <a:prstGeom prst="straightConnector1">
                <a:avLst/>
              </a:prstGeom>
              <a:noFill/>
              <a:ln cap="rnd" cmpd="sng" w="25400">
                <a:solidFill>
                  <a:schemeClr val="dk1"/>
                </a:solidFill>
                <a:prstDash val="solid"/>
                <a:miter/>
                <a:headEnd len="med" w="med" type="none"/>
                <a:tailEnd len="med" w="med" type="none"/>
              </a:ln>
            </p:spPr>
          </p:cxnSp>
          <p:sp>
            <p:nvSpPr>
              <p:cNvPr id="936" name="Shape 936"/>
              <p:cNvSpPr/>
              <p:nvPr/>
            </p:nvSpPr>
            <p:spPr>
              <a:xfrm>
                <a:off x="5568950" y="2260600"/>
                <a:ext cx="157161" cy="1586"/>
              </a:xfrm>
              <a:custGeom>
                <a:pathLst>
                  <a:path extrusionOk="0" h="1" w="99">
                    <a:moveTo>
                      <a:pt x="0" y="0"/>
                    </a:moveTo>
                    <a:lnTo>
                      <a:pt x="99"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nvGrpSpPr>
              <p:cNvPr id="937" name="Shape 937"/>
              <p:cNvGrpSpPr/>
              <p:nvPr/>
            </p:nvGrpSpPr>
            <p:grpSpPr>
              <a:xfrm>
                <a:off x="4510087" y="2349500"/>
                <a:ext cx="614361" cy="692149"/>
                <a:chOff x="4383087" y="2070100"/>
                <a:chExt cx="614361" cy="692149"/>
              </a:xfrm>
            </p:grpSpPr>
            <p:sp>
              <p:nvSpPr>
                <p:cNvPr id="938" name="Shape 938"/>
                <p:cNvSpPr txBox="1"/>
                <p:nvPr/>
              </p:nvSpPr>
              <p:spPr>
                <a:xfrm>
                  <a:off x="4530725" y="2070100"/>
                  <a:ext cx="411161"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s</a:t>
                  </a:r>
                </a:p>
              </p:txBody>
            </p:sp>
            <p:cxnSp>
              <p:nvCxnSpPr>
                <p:cNvPr id="939" name="Shape 939"/>
                <p:cNvCxnSpPr/>
                <p:nvPr/>
              </p:nvCxnSpPr>
              <p:spPr>
                <a:xfrm>
                  <a:off x="4383087" y="2643186"/>
                  <a:ext cx="614361" cy="4762"/>
                </a:xfrm>
                <a:prstGeom prst="straightConnector1">
                  <a:avLst/>
                </a:prstGeom>
                <a:noFill/>
                <a:ln cap="rnd" cmpd="sng" w="25400">
                  <a:solidFill>
                    <a:schemeClr val="dk1"/>
                  </a:solidFill>
                  <a:prstDash val="solid"/>
                  <a:miter/>
                  <a:headEnd len="med" w="med" type="none"/>
                  <a:tailEnd len="med" w="med" type="none"/>
                </a:ln>
              </p:spPr>
            </p:cxnSp>
          </p:grpSp>
          <p:grpSp>
            <p:nvGrpSpPr>
              <p:cNvPr id="940" name="Shape 940"/>
              <p:cNvGrpSpPr/>
              <p:nvPr/>
            </p:nvGrpSpPr>
            <p:grpSpPr>
              <a:xfrm>
                <a:off x="4394200" y="3017836"/>
                <a:ext cx="685799" cy="406400"/>
                <a:chOff x="4267200" y="2738436"/>
                <a:chExt cx="685799" cy="406400"/>
              </a:xfrm>
            </p:grpSpPr>
            <p:sp>
              <p:nvSpPr>
                <p:cNvPr id="941" name="Shape 941"/>
                <p:cNvSpPr/>
                <p:nvPr/>
              </p:nvSpPr>
              <p:spPr>
                <a:xfrm>
                  <a:off x="4267200" y="2900361"/>
                  <a:ext cx="55561" cy="147637"/>
                </a:xfrm>
                <a:custGeom>
                  <a:pathLst>
                    <a:path extrusionOk="0" h="93" w="35">
                      <a:moveTo>
                        <a:pt x="0" y="93"/>
                      </a:moveTo>
                      <a:lnTo>
                        <a:pt x="35"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nvGrpSpPr>
                <p:cNvPr id="942" name="Shape 942"/>
                <p:cNvGrpSpPr/>
                <p:nvPr/>
              </p:nvGrpSpPr>
              <p:grpSpPr>
                <a:xfrm>
                  <a:off x="4322762" y="2738436"/>
                  <a:ext cx="630237" cy="406400"/>
                  <a:chOff x="4322762" y="2738436"/>
                  <a:chExt cx="630237" cy="406400"/>
                </a:xfrm>
              </p:grpSpPr>
              <p:sp>
                <p:nvSpPr>
                  <p:cNvPr id="943" name="Shape 943"/>
                  <p:cNvSpPr/>
                  <p:nvPr/>
                </p:nvSpPr>
                <p:spPr>
                  <a:xfrm>
                    <a:off x="4322762" y="2886075"/>
                    <a:ext cx="46036" cy="258762"/>
                  </a:xfrm>
                  <a:custGeom>
                    <a:pathLst>
                      <a:path extrusionOk="0" h="163" w="29">
                        <a:moveTo>
                          <a:pt x="0" y="0"/>
                        </a:moveTo>
                        <a:lnTo>
                          <a:pt x="29" y="163"/>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944" name="Shape 944"/>
                  <p:cNvSpPr/>
                  <p:nvPr/>
                </p:nvSpPr>
                <p:spPr>
                  <a:xfrm>
                    <a:off x="4373562" y="2738436"/>
                    <a:ext cx="96836" cy="385761"/>
                  </a:xfrm>
                  <a:custGeom>
                    <a:pathLst>
                      <a:path extrusionOk="0" h="243" w="61">
                        <a:moveTo>
                          <a:pt x="0" y="243"/>
                        </a:moveTo>
                        <a:lnTo>
                          <a:pt x="61"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cxnSp>
                <p:nvCxnSpPr>
                  <p:cNvPr id="945" name="Shape 945"/>
                  <p:cNvCxnSpPr/>
                  <p:nvPr/>
                </p:nvCxnSpPr>
                <p:spPr>
                  <a:xfrm>
                    <a:off x="4457700" y="2751136"/>
                    <a:ext cx="495299" cy="0"/>
                  </a:xfrm>
                  <a:prstGeom prst="straightConnector1">
                    <a:avLst/>
                  </a:prstGeom>
                  <a:noFill/>
                  <a:ln cap="rnd" cmpd="sng" w="25400">
                    <a:solidFill>
                      <a:schemeClr val="dk1"/>
                    </a:solidFill>
                    <a:prstDash val="solid"/>
                    <a:miter/>
                    <a:headEnd len="med" w="med" type="none"/>
                    <a:tailEnd len="med" w="med" type="none"/>
                  </a:ln>
                </p:spPr>
              </p:cxnSp>
            </p:grpSp>
          </p:grpSp>
          <p:sp>
            <p:nvSpPr>
              <p:cNvPr id="946" name="Shape 946"/>
              <p:cNvSpPr txBox="1"/>
              <p:nvPr/>
            </p:nvSpPr>
            <p:spPr>
              <a:xfrm>
                <a:off x="4525962" y="2825750"/>
                <a:ext cx="522286"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n</a:t>
                </a:r>
              </a:p>
            </p:txBody>
          </p:sp>
        </p:grpSp>
      </p:gr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0" name="Shape 950"/>
        <p:cNvGrpSpPr/>
        <p:nvPr/>
      </p:nvGrpSpPr>
      <p:grpSpPr>
        <a:xfrm>
          <a:off x="0" y="0"/>
          <a:ext cx="0" cy="0"/>
          <a:chOff x="0" y="0"/>
          <a:chExt cx="0" cy="0"/>
        </a:xfrm>
      </p:grpSpPr>
      <p:sp>
        <p:nvSpPr>
          <p:cNvPr id="951" name="Shape 951"/>
          <p:cNvSpPr txBox="1"/>
          <p:nvPr>
            <p:ph idx="4294967295" type="title"/>
          </p:nvPr>
        </p:nvSpPr>
        <p:spPr>
          <a:xfrm>
            <a:off x="493712" y="147636"/>
            <a:ext cx="817244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Properties of the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Student </a:t>
            </a:r>
            <a:r>
              <a:rPr b="1" i="1" lang="en-US" sz="4000" u="none" cap="none" strike="noStrike">
                <a:solidFill>
                  <a:srgbClr val="008000"/>
                </a:solidFill>
                <a:latin typeface="Arial"/>
                <a:ea typeface="Arial"/>
                <a:cs typeface="Arial"/>
                <a:sym typeface="Arial"/>
              </a:rPr>
              <a:t>t</a:t>
            </a:r>
            <a:r>
              <a:rPr b="1" i="0" lang="en-US" sz="4000" u="none" cap="none" strike="noStrike">
                <a:solidFill>
                  <a:srgbClr val="008000"/>
                </a:solidFill>
                <a:latin typeface="Arial"/>
                <a:ea typeface="Arial"/>
                <a:cs typeface="Arial"/>
                <a:sym typeface="Arial"/>
              </a:rPr>
              <a:t> Distribution</a:t>
            </a:r>
          </a:p>
        </p:txBody>
      </p:sp>
      <p:sp>
        <p:nvSpPr>
          <p:cNvPr id="952" name="Shape 952"/>
          <p:cNvSpPr txBox="1"/>
          <p:nvPr>
            <p:ph idx="1" type="body"/>
          </p:nvPr>
        </p:nvSpPr>
        <p:spPr>
          <a:xfrm>
            <a:off x="339725" y="1474787"/>
            <a:ext cx="8658225" cy="5075236"/>
          </a:xfrm>
          <a:prstGeom prst="rect">
            <a:avLst/>
          </a:prstGeom>
          <a:noFill/>
          <a:ln>
            <a:noFill/>
          </a:ln>
        </p:spPr>
        <p:txBody>
          <a:bodyPr anchorCtr="0" anchor="t" bIns="44450" lIns="90475" rIns="90475" tIns="44450">
            <a:noAutofit/>
          </a:bodyPr>
          <a:lstStyle/>
          <a:p>
            <a:pPr indent="-342900" lvl="0" marL="342900" marR="0" rtl="0" algn="l">
              <a:lnSpc>
                <a:spcPct val="85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	The Student </a:t>
            </a:r>
            <a:r>
              <a:rPr b="1" i="1" lang="en-US" sz="2400" u="none" cap="none" strike="noStrike">
                <a:solidFill>
                  <a:schemeClr val="dk1"/>
                </a:solidFill>
                <a:latin typeface="Arial"/>
                <a:ea typeface="Arial"/>
                <a:cs typeface="Arial"/>
                <a:sym typeface="Arial"/>
              </a:rPr>
              <a:t>t</a:t>
            </a:r>
            <a:r>
              <a:rPr b="1" i="0" lang="en-US" sz="2400" u="none" cap="none" strike="noStrike">
                <a:solidFill>
                  <a:schemeClr val="dk1"/>
                </a:solidFill>
                <a:latin typeface="Arial"/>
                <a:ea typeface="Arial"/>
                <a:cs typeface="Arial"/>
                <a:sym typeface="Arial"/>
              </a:rPr>
              <a:t> distribution is different for different sample sizes (see Figure 7-5 in Section 7-4).</a:t>
            </a:r>
          </a:p>
          <a:p>
            <a:pPr indent="-342900" lvl="0" marL="342900" marR="0" rtl="0" algn="l">
              <a:lnSpc>
                <a:spcPct val="85000"/>
              </a:lnSpc>
              <a:spcBef>
                <a:spcPts val="96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	The Student </a:t>
            </a:r>
            <a:r>
              <a:rPr b="1" i="1" lang="en-US" sz="2400" u="none" cap="none" strike="noStrike">
                <a:solidFill>
                  <a:schemeClr val="dk1"/>
                </a:solidFill>
                <a:latin typeface="Arial"/>
                <a:ea typeface="Arial"/>
                <a:cs typeface="Arial"/>
                <a:sym typeface="Arial"/>
              </a:rPr>
              <a:t>t</a:t>
            </a:r>
            <a:r>
              <a:rPr b="1" i="0" lang="en-US" sz="2400" u="none" cap="none" strike="noStrike">
                <a:solidFill>
                  <a:schemeClr val="dk1"/>
                </a:solidFill>
                <a:latin typeface="Arial"/>
                <a:ea typeface="Arial"/>
                <a:cs typeface="Arial"/>
                <a:sym typeface="Arial"/>
              </a:rPr>
              <a:t> distribution has the same general bell shape as the normal distribution; its wider shape reflects the greater variability that is expected when </a:t>
            </a:r>
            <a:r>
              <a:rPr b="1" i="1" lang="en-US" sz="2400" u="none" cap="none" strike="noStrike">
                <a:solidFill>
                  <a:schemeClr val="dk1"/>
                </a:solidFill>
                <a:latin typeface="Arial"/>
                <a:ea typeface="Arial"/>
                <a:cs typeface="Arial"/>
                <a:sym typeface="Arial"/>
              </a:rPr>
              <a:t>s</a:t>
            </a:r>
            <a:r>
              <a:rPr b="1" i="0" lang="en-US" sz="2400" u="none" cap="none" strike="noStrike">
                <a:solidFill>
                  <a:schemeClr val="dk1"/>
                </a:solidFill>
                <a:latin typeface="Arial"/>
                <a:ea typeface="Arial"/>
                <a:cs typeface="Arial"/>
                <a:sym typeface="Arial"/>
              </a:rPr>
              <a:t> is used to estimate </a:t>
            </a:r>
            <a:r>
              <a:rPr b="1" i="1" lang="en-US" sz="2400" u="none" cap="none" strike="noStrike">
                <a:solidFill>
                  <a:schemeClr val="dk1"/>
                </a:solidFill>
                <a:latin typeface="Noto Symbol"/>
                <a:ea typeface="Noto Symbol"/>
                <a:cs typeface="Noto Symbol"/>
                <a:sym typeface="Noto Symbol"/>
              </a:rPr>
              <a:t>σ </a:t>
            </a:r>
            <a:r>
              <a:rPr b="1" i="0" lang="en-US" sz="2400" u="none" cap="none" strike="noStrike">
                <a:solidFill>
                  <a:schemeClr val="dk1"/>
                </a:solidFill>
                <a:latin typeface="Arial"/>
                <a:ea typeface="Arial"/>
                <a:cs typeface="Arial"/>
                <a:sym typeface="Arial"/>
              </a:rPr>
              <a:t>.</a:t>
            </a:r>
          </a:p>
          <a:p>
            <a:pPr indent="-342900" lvl="0" marL="342900" marR="0" rtl="0" algn="l">
              <a:lnSpc>
                <a:spcPct val="85000"/>
              </a:lnSpc>
              <a:spcBef>
                <a:spcPts val="96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3.	The Student </a:t>
            </a:r>
            <a:r>
              <a:rPr b="1" i="1" lang="en-US" sz="2400" u="none" cap="none" strike="noStrike">
                <a:solidFill>
                  <a:schemeClr val="dk1"/>
                </a:solidFill>
                <a:latin typeface="Arial"/>
                <a:ea typeface="Arial"/>
                <a:cs typeface="Arial"/>
                <a:sym typeface="Arial"/>
              </a:rPr>
              <a:t>t</a:t>
            </a:r>
            <a:r>
              <a:rPr b="0" i="1"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distribution has a mean of </a:t>
            </a:r>
            <a:r>
              <a:rPr b="1" i="1" lang="en-US" sz="2400" u="none" cap="none" strike="noStrike">
                <a:solidFill>
                  <a:schemeClr val="dk1"/>
                </a:solidFill>
                <a:latin typeface="Arial"/>
                <a:ea typeface="Arial"/>
                <a:cs typeface="Arial"/>
                <a:sym typeface="Arial"/>
              </a:rPr>
              <a:t>t</a:t>
            </a:r>
            <a:r>
              <a:rPr b="1" i="0" lang="en-US" sz="2400" u="none" cap="none" strike="noStrike">
                <a:solidFill>
                  <a:schemeClr val="dk1"/>
                </a:solidFill>
                <a:latin typeface="Arial"/>
                <a:ea typeface="Arial"/>
                <a:cs typeface="Arial"/>
                <a:sym typeface="Arial"/>
              </a:rPr>
              <a:t> = 0 (just as the standard normal distribution has a mean of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 0).</a:t>
            </a:r>
          </a:p>
          <a:p>
            <a:pPr indent="-342900" lvl="0" marL="342900" marR="0" rtl="0" algn="l">
              <a:lnSpc>
                <a:spcPct val="85000"/>
              </a:lnSpc>
              <a:spcBef>
                <a:spcPts val="96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	The standard deviation of the Student </a:t>
            </a:r>
            <a:r>
              <a:rPr b="1" i="1" lang="en-US" sz="2400" u="none" cap="none" strike="noStrike">
                <a:solidFill>
                  <a:schemeClr val="dk1"/>
                </a:solidFill>
                <a:latin typeface="Arial"/>
                <a:ea typeface="Arial"/>
                <a:cs typeface="Arial"/>
                <a:sym typeface="Arial"/>
              </a:rPr>
              <a:t>t</a:t>
            </a:r>
            <a:r>
              <a:rPr b="1" i="0" lang="en-US" sz="2400" u="none" cap="none" strike="noStrike">
                <a:solidFill>
                  <a:schemeClr val="dk1"/>
                </a:solidFill>
                <a:latin typeface="Arial"/>
                <a:ea typeface="Arial"/>
                <a:cs typeface="Arial"/>
                <a:sym typeface="Arial"/>
              </a:rPr>
              <a:t> distribution varies with the sample size and is greater than 1 (unlike the standard normal distribution, which has </a:t>
            </a:r>
            <a:r>
              <a:rPr b="1" i="1" lang="en-US" sz="2400" u="none" cap="none" strike="noStrike">
                <a:solidFill>
                  <a:schemeClr val="dk1"/>
                </a:solidFill>
                <a:latin typeface="Noto Symbol"/>
                <a:ea typeface="Noto Symbol"/>
                <a:cs typeface="Noto Symbol"/>
                <a:sym typeface="Noto Symbol"/>
              </a:rPr>
              <a:t>σ </a:t>
            </a:r>
            <a:r>
              <a:rPr b="1" i="0" lang="en-US" sz="2400" u="none" cap="none" strike="noStrike">
                <a:solidFill>
                  <a:schemeClr val="dk1"/>
                </a:solidFill>
                <a:latin typeface="Arial"/>
                <a:ea typeface="Arial"/>
                <a:cs typeface="Arial"/>
                <a:sym typeface="Arial"/>
              </a:rPr>
              <a:t> = 1).</a:t>
            </a:r>
          </a:p>
          <a:p>
            <a:pPr indent="-342900" lvl="0" marL="342900" marR="0" rtl="0" algn="l">
              <a:lnSpc>
                <a:spcPct val="85000"/>
              </a:lnSpc>
              <a:spcBef>
                <a:spcPts val="960"/>
              </a:spcBef>
              <a:spcAft>
                <a:spcPts val="480"/>
              </a:spcAft>
              <a:buClr>
                <a:schemeClr val="dk1"/>
              </a:buClr>
              <a:buSzPct val="25000"/>
              <a:buFont typeface="Arial"/>
              <a:buNone/>
            </a:pPr>
            <a:r>
              <a:rPr b="1" i="0" lang="en-US" sz="2400" u="none" cap="none" strike="noStrike">
                <a:solidFill>
                  <a:schemeClr val="dk1"/>
                </a:solidFill>
                <a:latin typeface="Arial"/>
                <a:ea typeface="Arial"/>
                <a:cs typeface="Arial"/>
                <a:sym typeface="Arial"/>
              </a:rPr>
              <a:t>5.	As the sample size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gets larger, the Student</a:t>
            </a:r>
            <a:r>
              <a:rPr b="1" i="1" lang="en-US" sz="2400" u="none" cap="none" strike="noStrike">
                <a:solidFill>
                  <a:schemeClr val="dk1"/>
                </a:solidFill>
                <a:latin typeface="Arial"/>
                <a:ea typeface="Arial"/>
                <a:cs typeface="Arial"/>
                <a:sym typeface="Arial"/>
              </a:rPr>
              <a:t> t</a:t>
            </a:r>
            <a:r>
              <a:rPr b="1" i="0" lang="en-US" sz="2400" u="none" cap="none" strike="noStrike">
                <a:solidFill>
                  <a:schemeClr val="dk1"/>
                </a:solidFill>
                <a:latin typeface="Arial"/>
                <a:ea typeface="Arial"/>
                <a:cs typeface="Arial"/>
                <a:sym typeface="Arial"/>
              </a:rPr>
              <a:t> distribution gets closer to the standard normal distribution.</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6" name="Shape 956"/>
        <p:cNvGrpSpPr/>
        <p:nvPr/>
      </p:nvGrpSpPr>
      <p:grpSpPr>
        <a:xfrm>
          <a:off x="0" y="0"/>
          <a:ext cx="0" cy="0"/>
          <a:chOff x="0" y="0"/>
          <a:chExt cx="0" cy="0"/>
        </a:xfrm>
      </p:grpSpPr>
      <p:sp>
        <p:nvSpPr>
          <p:cNvPr id="957" name="Shape 957"/>
          <p:cNvSpPr txBox="1"/>
          <p:nvPr>
            <p:ph idx="4294967295" type="title"/>
          </p:nvPr>
        </p:nvSpPr>
        <p:spPr>
          <a:xfrm>
            <a:off x="190500" y="292100"/>
            <a:ext cx="8769350" cy="16001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chemeClr val="hlink"/>
              </a:buClr>
              <a:buSzPct val="25000"/>
              <a:buFont typeface="Arial"/>
              <a:buNone/>
            </a:pPr>
            <a:r>
              <a:rPr b="0" i="0" lang="en-US" sz="3600" u="none" cap="none" strike="noStrike">
                <a:solidFill>
                  <a:schemeClr val="hlink"/>
                </a:solidFill>
                <a:latin typeface="Arial"/>
                <a:ea typeface="Arial"/>
                <a:cs typeface="Arial"/>
                <a:sym typeface="Arial"/>
              </a:rPr>
              <a:t>   </a:t>
            </a:r>
            <a:r>
              <a:rPr b="1" i="0" lang="en-US" sz="3600" u="none" cap="none" strike="noStrike">
                <a:solidFill>
                  <a:srgbClr val="008000"/>
                </a:solidFill>
                <a:latin typeface="Arial"/>
                <a:ea typeface="Arial"/>
                <a:cs typeface="Arial"/>
                <a:sym typeface="Arial"/>
              </a:rPr>
              <a:t>Choosing between the Normal and Student </a:t>
            </a:r>
            <a:r>
              <a:rPr b="1" i="1" lang="en-US" sz="3600" u="none" cap="none" strike="noStrike">
                <a:solidFill>
                  <a:srgbClr val="008000"/>
                </a:solidFill>
                <a:latin typeface="Arial"/>
                <a:ea typeface="Arial"/>
                <a:cs typeface="Arial"/>
                <a:sym typeface="Arial"/>
              </a:rPr>
              <a:t>t</a:t>
            </a:r>
            <a:r>
              <a:rPr b="1" i="0" lang="en-US" sz="3600" u="none" cap="none" strike="noStrike">
                <a:solidFill>
                  <a:srgbClr val="008000"/>
                </a:solidFill>
                <a:latin typeface="Arial"/>
                <a:ea typeface="Arial"/>
                <a:cs typeface="Arial"/>
                <a:sym typeface="Arial"/>
              </a:rPr>
              <a:t> Distributions when Testing a Claim about a Population Mean </a:t>
            </a:r>
            <a:r>
              <a:rPr b="1" i="1" lang="en-US" sz="3600" u="none" cap="none" strike="noStrike">
                <a:solidFill>
                  <a:srgbClr val="008000"/>
                </a:solidFill>
                <a:latin typeface="Arial"/>
                <a:ea typeface="Arial"/>
                <a:cs typeface="Arial"/>
                <a:sym typeface="Arial"/>
              </a:rPr>
              <a:t>µ</a:t>
            </a:r>
          </a:p>
        </p:txBody>
      </p:sp>
      <p:sp>
        <p:nvSpPr>
          <p:cNvPr id="958" name="Shape 958"/>
          <p:cNvSpPr txBox="1"/>
          <p:nvPr/>
        </p:nvSpPr>
        <p:spPr>
          <a:xfrm>
            <a:off x="631825" y="2260600"/>
            <a:ext cx="8245475"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Use the Student </a:t>
            </a:r>
            <a:r>
              <a:rPr b="1" i="1" lang="en-US" sz="3200" u="none" cap="none" strike="noStrike">
                <a:solidFill>
                  <a:schemeClr val="dk1"/>
                </a:solidFill>
                <a:latin typeface="Arial"/>
                <a:ea typeface="Arial"/>
                <a:cs typeface="Arial"/>
                <a:sym typeface="Arial"/>
              </a:rPr>
              <a:t>t</a:t>
            </a:r>
            <a:r>
              <a:rPr b="1" i="0" lang="en-US" sz="3200" u="none" cap="none" strike="noStrike">
                <a:solidFill>
                  <a:schemeClr val="dk1"/>
                </a:solidFill>
                <a:latin typeface="Arial"/>
                <a:ea typeface="Arial"/>
                <a:cs typeface="Arial"/>
                <a:sym typeface="Arial"/>
              </a:rPr>
              <a:t> distribution when </a:t>
            </a:r>
            <a:r>
              <a:rPr b="1" i="1" lang="en-US" sz="3200" u="none" cap="none" strike="noStrike">
                <a:solidFill>
                  <a:schemeClr val="dk1"/>
                </a:solidFill>
                <a:latin typeface="Arial"/>
                <a:ea typeface="Arial"/>
                <a:cs typeface="Arial"/>
                <a:sym typeface="Arial"/>
              </a:rPr>
              <a:t>σ</a:t>
            </a:r>
            <a:r>
              <a:rPr b="1" i="0" lang="en-US" sz="3200" u="none" cap="none" strike="noStrike">
                <a:solidFill>
                  <a:schemeClr val="dk1"/>
                </a:solidFill>
                <a:latin typeface="Arial"/>
                <a:ea typeface="Arial"/>
                <a:cs typeface="Arial"/>
                <a:sym typeface="Arial"/>
              </a:rPr>
              <a:t> is not known and either or both of these conditions is satisfied:</a:t>
            </a:r>
            <a:br>
              <a:rPr b="1" i="0" lang="en-US" sz="3200" u="none" cap="none" strike="noStrike">
                <a:solidFill>
                  <a:schemeClr val="dk1"/>
                </a:solidFill>
                <a:latin typeface="Arial"/>
                <a:ea typeface="Arial"/>
                <a:cs typeface="Arial"/>
                <a:sym typeface="Arial"/>
              </a:rPr>
            </a:br>
            <a:r>
              <a:rPr b="1" i="0" lang="en-US" sz="3200" u="none" cap="none" strike="noStrike">
                <a:solidFill>
                  <a:schemeClr val="dk1"/>
                </a:solidFill>
                <a:latin typeface="Arial"/>
                <a:ea typeface="Arial"/>
                <a:cs typeface="Arial"/>
                <a:sym typeface="Arial"/>
              </a:rPr>
              <a:t>The population is normally distributed or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&gt; 30.</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2" name="Shape 962"/>
        <p:cNvGrpSpPr/>
        <p:nvPr/>
      </p:nvGrpSpPr>
      <p:grpSpPr>
        <a:xfrm>
          <a:off x="0" y="0"/>
          <a:ext cx="0" cy="0"/>
          <a:chOff x="0" y="0"/>
          <a:chExt cx="0" cy="0"/>
        </a:xfrm>
      </p:grpSpPr>
      <p:sp>
        <p:nvSpPr>
          <p:cNvPr id="963" name="Shape 963"/>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64" name="Shape 964"/>
          <p:cNvSpPr txBox="1"/>
          <p:nvPr/>
        </p:nvSpPr>
        <p:spPr>
          <a:xfrm>
            <a:off x="635000" y="720725"/>
            <a:ext cx="8131175" cy="5251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People have died in boat accidents because an obsolete estimate of the mean weight of men was used. Using the weights of the simple random sample of men from Data Set 1 in Appendix B, we obtain these sample statistics: </a:t>
            </a:r>
            <a:r>
              <a:rPr b="1" i="1" lang="en-US" sz="2600" u="none" cap="none" strike="noStrike">
                <a:solidFill>
                  <a:schemeClr val="dk1"/>
                </a:solidFill>
                <a:latin typeface="Arial"/>
                <a:ea typeface="Arial"/>
                <a:cs typeface="Arial"/>
                <a:sym typeface="Arial"/>
              </a:rPr>
              <a:t>n</a:t>
            </a:r>
            <a:r>
              <a:rPr b="1" i="0" lang="en-US" sz="2600" u="none" cap="none" strike="noStrike">
                <a:solidFill>
                  <a:schemeClr val="dk1"/>
                </a:solidFill>
                <a:latin typeface="Arial"/>
                <a:ea typeface="Arial"/>
                <a:cs typeface="Arial"/>
                <a:sym typeface="Arial"/>
              </a:rPr>
              <a:t> = 40 and     = 172.55 lb, and </a:t>
            </a:r>
            <a:r>
              <a:rPr b="1" i="1" lang="en-US" sz="2600" u="none" cap="none" strike="noStrike">
                <a:solidFill>
                  <a:schemeClr val="dk1"/>
                </a:solidFill>
                <a:latin typeface="Noto Symbol"/>
                <a:ea typeface="Noto Symbol"/>
                <a:cs typeface="Noto Symbol"/>
                <a:sym typeface="Noto Symbol"/>
              </a:rPr>
              <a:t>σ</a:t>
            </a:r>
            <a:r>
              <a:rPr b="1" i="1" lang="en-US" sz="2600" u="none" cap="none" strike="noStrike">
                <a:solidFill>
                  <a:schemeClr val="dk1"/>
                </a:solidFill>
                <a:latin typeface="Arial"/>
                <a:ea typeface="Arial"/>
                <a:cs typeface="Arial"/>
                <a:sym typeface="Arial"/>
              </a:rPr>
              <a:t> </a:t>
            </a:r>
            <a:r>
              <a:rPr b="1" i="0" lang="en-US" sz="2600" u="none" cap="none" strike="noStrike">
                <a:solidFill>
                  <a:schemeClr val="dk1"/>
                </a:solidFill>
                <a:latin typeface="Arial"/>
                <a:ea typeface="Arial"/>
                <a:cs typeface="Arial"/>
                <a:sym typeface="Arial"/>
              </a:rPr>
              <a:t>= 26.33 lb. Do not assume that the value of </a:t>
            </a:r>
            <a:r>
              <a:rPr b="1" i="1" lang="en-US" sz="2600" u="none" cap="none" strike="noStrike">
                <a:solidFill>
                  <a:schemeClr val="dk1"/>
                </a:solidFill>
                <a:latin typeface="Noto Symbol"/>
                <a:ea typeface="Noto Symbol"/>
                <a:cs typeface="Noto Symbol"/>
                <a:sym typeface="Noto Symbol"/>
              </a:rPr>
              <a:t>σ</a:t>
            </a:r>
            <a:r>
              <a:rPr b="1" i="0" lang="en-US" sz="2600" u="none" cap="none" strike="noStrike">
                <a:solidFill>
                  <a:schemeClr val="dk1"/>
                </a:solidFill>
                <a:latin typeface="Arial"/>
                <a:ea typeface="Arial"/>
                <a:cs typeface="Arial"/>
                <a:sym typeface="Arial"/>
              </a:rPr>
              <a:t> is known. Use these results to test the claim that men have a mean weight greater than 166.3 lb, which was the weight in the National Transportation and Safety Board’s recommendation M-04-04. Use a 0.05 significance level, and the traditional method outlined in Figure 8-9. </a:t>
            </a:r>
          </a:p>
        </p:txBody>
      </p:sp>
      <p:pic>
        <p:nvPicPr>
          <p:cNvPr id="965" name="Shape 965"/>
          <p:cNvPicPr preferRelativeResize="0"/>
          <p:nvPr/>
        </p:nvPicPr>
        <p:blipFill rotWithShape="1">
          <a:blip r:embed="rId3">
            <a:alphaModFix/>
          </a:blip>
          <a:srcRect b="0" l="0" r="0" t="0"/>
          <a:stretch/>
        </p:blipFill>
        <p:spPr>
          <a:xfrm>
            <a:off x="7364411" y="2368550"/>
            <a:ext cx="254000" cy="317500"/>
          </a:xfrm>
          <a:prstGeom prst="rect">
            <a:avLst/>
          </a:prstGeom>
          <a:noFill/>
          <a:ln>
            <a:noFill/>
          </a:ln>
        </p:spPr>
      </p:pic>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9" name="Shape 969"/>
        <p:cNvGrpSpPr/>
        <p:nvPr/>
      </p:nvGrpSpPr>
      <p:grpSpPr>
        <a:xfrm>
          <a:off x="0" y="0"/>
          <a:ext cx="0" cy="0"/>
          <a:chOff x="0" y="0"/>
          <a:chExt cx="0" cy="0"/>
        </a:xfrm>
      </p:grpSpPr>
      <p:sp>
        <p:nvSpPr>
          <p:cNvPr id="970" name="Shape 970"/>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71" name="Shape 971"/>
          <p:cNvSpPr txBox="1"/>
          <p:nvPr/>
        </p:nvSpPr>
        <p:spPr>
          <a:xfrm>
            <a:off x="635000" y="720725"/>
            <a:ext cx="7964487"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population standard deviation is not known, sample size is 40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
        <p:nvSpPr>
          <p:cNvPr id="972" name="Shape 972"/>
          <p:cNvSpPr txBox="1"/>
          <p:nvPr/>
        </p:nvSpPr>
        <p:spPr>
          <a:xfrm>
            <a:off x="654050" y="2201861"/>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claim as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a:t>
            </a:r>
          </a:p>
        </p:txBody>
      </p:sp>
      <p:sp>
        <p:nvSpPr>
          <p:cNvPr id="973" name="Shape 973"/>
          <p:cNvSpPr txBox="1"/>
          <p:nvPr/>
        </p:nvSpPr>
        <p:spPr>
          <a:xfrm>
            <a:off x="650875" y="2976561"/>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alternative to claim is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166.3 lb</a:t>
            </a:r>
          </a:p>
        </p:txBody>
      </p:sp>
      <p:sp>
        <p:nvSpPr>
          <p:cNvPr id="974" name="Shape 974"/>
          <p:cNvSpPr txBox="1"/>
          <p:nvPr/>
        </p:nvSpPr>
        <p:spPr>
          <a:xfrm>
            <a:off x="669925" y="3692525"/>
            <a:ext cx="7964487" cy="222726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 does not contain equality, it is the alternative hypothesis:</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166.3 lb  null hypothesis</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  alternative hypothesis and original claim</a:t>
            </a:r>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8" name="Shape 978"/>
        <p:cNvGrpSpPr/>
        <p:nvPr/>
      </p:nvGrpSpPr>
      <p:grpSpPr>
        <a:xfrm>
          <a:off x="0" y="0"/>
          <a:ext cx="0" cy="0"/>
          <a:chOff x="0" y="0"/>
          <a:chExt cx="0" cy="0"/>
        </a:xfrm>
      </p:grpSpPr>
      <p:sp>
        <p:nvSpPr>
          <p:cNvPr id="979" name="Shape 979"/>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80" name="Shape 980"/>
          <p:cNvSpPr txBox="1"/>
          <p:nvPr/>
        </p:nvSpPr>
        <p:spPr>
          <a:xfrm>
            <a:off x="635000" y="720725"/>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
        <p:nvSpPr>
          <p:cNvPr id="981" name="Shape 981"/>
          <p:cNvSpPr txBox="1"/>
          <p:nvPr/>
        </p:nvSpPr>
        <p:spPr>
          <a:xfrm>
            <a:off x="635000" y="1339850"/>
            <a:ext cx="7964487"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claim is about the population mean, so the relevant statistic is the sample mean, 172.55 lb</a:t>
            </a:r>
          </a:p>
        </p:txBody>
      </p:sp>
      <p:sp>
        <p:nvSpPr>
          <p:cNvPr id="982" name="Shape 982"/>
          <p:cNvSpPr txBox="1"/>
          <p:nvPr/>
        </p:nvSpPr>
        <p:spPr>
          <a:xfrm>
            <a:off x="635000" y="3144836"/>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a:t>
            </a:r>
            <a:r>
              <a:rPr b="1" i="1" lang="en-US" sz="2800" u="none" cap="none" strike="noStrike">
                <a:solidFill>
                  <a:schemeClr val="dk1"/>
                </a:solidFill>
                <a:latin typeface="Arial"/>
                <a:ea typeface="Arial"/>
                <a:cs typeface="Arial"/>
                <a:sym typeface="Arial"/>
              </a:rPr>
              <a:t>t</a:t>
            </a:r>
          </a:p>
        </p:txBody>
      </p:sp>
      <p:pic>
        <p:nvPicPr>
          <p:cNvPr id="983" name="Shape 983"/>
          <p:cNvPicPr preferRelativeResize="0"/>
          <p:nvPr/>
        </p:nvPicPr>
        <p:blipFill rotWithShape="1">
          <a:blip r:embed="rId3">
            <a:alphaModFix/>
          </a:blip>
          <a:srcRect b="0" l="0" r="0" t="0"/>
          <a:stretch/>
        </p:blipFill>
        <p:spPr>
          <a:xfrm>
            <a:off x="2366961" y="3886200"/>
            <a:ext cx="5360986" cy="1498599"/>
          </a:xfrm>
          <a:prstGeom prst="rect">
            <a:avLst/>
          </a:prstGeom>
          <a:noFill/>
          <a:ln>
            <a:noFill/>
          </a:ln>
        </p:spPr>
      </p:pic>
      <p:sp>
        <p:nvSpPr>
          <p:cNvPr id="984" name="Shape 984"/>
          <p:cNvSpPr txBox="1"/>
          <p:nvPr/>
        </p:nvSpPr>
        <p:spPr>
          <a:xfrm>
            <a:off x="655637" y="5657850"/>
            <a:ext cx="7964487" cy="946150"/>
          </a:xfrm>
          <a:prstGeom prst="rect">
            <a:avLst/>
          </a:prstGeom>
          <a:noFill/>
          <a:ln>
            <a:noFill/>
          </a:ln>
        </p:spPr>
        <p:txBody>
          <a:bodyPr anchorCtr="0" anchor="t" bIns="45700" lIns="91425" rIns="91425" tIns="45700">
            <a:noAutofit/>
          </a:bodyPr>
          <a:lstStyle/>
          <a:p>
            <a:pPr indent="-63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df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 = 39, area of 0.05, one-tail yields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1.685;</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 name="Shape 118"/>
        <p:cNvGrpSpPr/>
        <p:nvPr/>
      </p:nvGrpSpPr>
      <p:grpSpPr>
        <a:xfrm>
          <a:off x="0" y="0"/>
          <a:ext cx="0" cy="0"/>
          <a:chOff x="0" y="0"/>
          <a:chExt cx="0" cy="0"/>
        </a:xfrm>
      </p:grpSpPr>
      <p:sp>
        <p:nvSpPr>
          <p:cNvPr id="119" name="Shape 119"/>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20" name="Shape 120"/>
          <p:cNvSpPr txBox="1"/>
          <p:nvPr/>
        </p:nvSpPr>
        <p:spPr>
          <a:xfrm>
            <a:off x="627062" y="1135062"/>
            <a:ext cx="7808911"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individual components of a hypothesis test. We should know and understand the following:</a:t>
            </a:r>
          </a:p>
        </p:txBody>
      </p:sp>
      <p:sp>
        <p:nvSpPr>
          <p:cNvPr id="121" name="Shape 121"/>
          <p:cNvSpPr txBox="1"/>
          <p:nvPr/>
        </p:nvSpPr>
        <p:spPr>
          <a:xfrm>
            <a:off x="622300" y="2522536"/>
            <a:ext cx="8299449" cy="3852862"/>
          </a:xfrm>
          <a:prstGeom prst="rect">
            <a:avLst/>
          </a:prstGeom>
          <a:noFill/>
          <a:ln>
            <a:noFill/>
          </a:ln>
        </p:spPr>
        <p:txBody>
          <a:bodyPr anchorCtr="0" anchor="t" bIns="45700" lIns="91425" rIns="91425" tIns="45700">
            <a:noAutofit/>
          </a:bodyPr>
          <a:lstStyle/>
          <a:p>
            <a:pPr indent="-227011" lvl="0" marL="227011" marR="0" rtl="0" algn="l">
              <a:lnSpc>
                <a:spcPct val="90000"/>
              </a:lnSpc>
              <a:spcBef>
                <a:spcPts val="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How to identify the null hypothesis and alternative hypothesis from a given claim, and how to express both in symbolic form</a:t>
            </a:r>
          </a:p>
          <a:p>
            <a:pPr indent="-227011" lvl="0" marL="227011" marR="0" rtl="0" algn="l">
              <a:lnSpc>
                <a:spcPct val="90000"/>
              </a:lnSpc>
              <a:spcBef>
                <a:spcPts val="24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How to calculate the value of the test statistic, given a claim and sample data</a:t>
            </a:r>
          </a:p>
          <a:p>
            <a:pPr indent="-227011" lvl="0" marL="227011" marR="0" rtl="0" algn="l">
              <a:lnSpc>
                <a:spcPct val="90000"/>
              </a:lnSpc>
              <a:spcBef>
                <a:spcPts val="24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How to identify the critical value(s), given a significance level</a:t>
            </a:r>
          </a:p>
          <a:p>
            <a:pPr indent="-227011" lvl="0" marL="227011" marR="0" rtl="0" algn="l">
              <a:lnSpc>
                <a:spcPct val="90000"/>
              </a:lnSpc>
              <a:spcBef>
                <a:spcPts val="24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How to identify the P-value, given a value of the test statistic</a:t>
            </a:r>
          </a:p>
          <a:p>
            <a:pPr indent="-227011" lvl="0" marL="227011" marR="0" rtl="0" algn="l">
              <a:lnSpc>
                <a:spcPct val="90000"/>
              </a:lnSpc>
              <a:spcBef>
                <a:spcPts val="240"/>
              </a:spcBef>
              <a:spcAft>
                <a:spcPts val="0"/>
              </a:spcAft>
              <a:buClr>
                <a:srgbClr val="008000"/>
              </a:buClr>
              <a:buSzPct val="100000"/>
              <a:buFont typeface="Arial"/>
              <a:buChar char="•"/>
            </a:pPr>
            <a:r>
              <a:rPr b="1" i="0" lang="en-US" sz="2400" u="none" cap="none" strike="noStrike">
                <a:solidFill>
                  <a:schemeClr val="dk1"/>
                </a:solidFill>
                <a:latin typeface="Arial"/>
                <a:ea typeface="Arial"/>
                <a:cs typeface="Arial"/>
                <a:sym typeface="Arial"/>
              </a:rPr>
              <a:t>How to state the conclusion about a claim in simple and nontechnical terms</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8" name="Shape 988"/>
        <p:cNvGrpSpPr/>
        <p:nvPr/>
      </p:nvGrpSpPr>
      <p:grpSpPr>
        <a:xfrm>
          <a:off x="0" y="0"/>
          <a:ext cx="0" cy="0"/>
          <a:chOff x="0" y="0"/>
          <a:chExt cx="0" cy="0"/>
        </a:xfrm>
      </p:grpSpPr>
      <p:sp>
        <p:nvSpPr>
          <p:cNvPr id="989" name="Shape 989"/>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90" name="Shape 990"/>
          <p:cNvSpPr txBox="1"/>
          <p:nvPr/>
        </p:nvSpPr>
        <p:spPr>
          <a:xfrm>
            <a:off x="611187" y="868362"/>
            <a:ext cx="7964487"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1.501 does not fall in the critical region bounded by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1.685, we fail to reject the null hypothesis.</a:t>
            </a:r>
          </a:p>
        </p:txBody>
      </p:sp>
      <p:grpSp>
        <p:nvGrpSpPr>
          <p:cNvPr id="991" name="Shape 991"/>
          <p:cNvGrpSpPr/>
          <p:nvPr/>
        </p:nvGrpSpPr>
        <p:grpSpPr>
          <a:xfrm>
            <a:off x="2749550" y="2328861"/>
            <a:ext cx="5276848" cy="4275137"/>
            <a:chOff x="2749550" y="2328861"/>
            <a:chExt cx="5276848" cy="4275137"/>
          </a:xfrm>
        </p:grpSpPr>
        <p:sp>
          <p:nvSpPr>
            <p:cNvPr id="992" name="Shape 992"/>
            <p:cNvSpPr txBox="1"/>
            <p:nvPr/>
          </p:nvSpPr>
          <p:spPr>
            <a:xfrm>
              <a:off x="4029075" y="5057775"/>
              <a:ext cx="1360487" cy="8604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 </a:t>
              </a:r>
              <a:r>
                <a:rPr b="0" i="1" lang="en-US" sz="1800" u="none" cap="none" strike="noStrike">
                  <a:solidFill>
                    <a:schemeClr val="dk1"/>
                  </a:solidFill>
                  <a:latin typeface="Noto Symbol"/>
                  <a:ea typeface="Noto Symbol"/>
                  <a:cs typeface="Noto Symbol"/>
                  <a:sym typeface="Noto Symbol"/>
                </a:rPr>
                <a:t>μ</a:t>
              </a:r>
              <a:r>
                <a:rPr b="0" i="1" lang="en-US" sz="1800" u="none" cap="none" strike="noStrike">
                  <a:solidFill>
                    <a:schemeClr val="dk1"/>
                  </a:solidFill>
                  <a:latin typeface="Galdeano"/>
                  <a:ea typeface="Galdeano"/>
                  <a:cs typeface="Galdeano"/>
                  <a:sym typeface="Galdeano"/>
                </a:rPr>
                <a:t> = 166.3</a:t>
              </a:r>
            </a:p>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or</a:t>
              </a:r>
            </a:p>
            <a:p>
              <a:pPr indent="0" lvl="0" marL="0" marR="0" rtl="0" algn="ctr">
                <a:lnSpc>
                  <a:spcPct val="8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z = </a:t>
              </a:r>
              <a:r>
                <a:rPr b="0" i="0" lang="en-US" sz="1800" u="none" cap="none" strike="noStrike">
                  <a:solidFill>
                    <a:schemeClr val="dk1"/>
                  </a:solidFill>
                  <a:latin typeface="Arial"/>
                  <a:ea typeface="Arial"/>
                  <a:cs typeface="Arial"/>
                  <a:sym typeface="Arial"/>
                </a:rPr>
                <a:t>0</a:t>
              </a:r>
            </a:p>
          </p:txBody>
        </p:sp>
        <p:grpSp>
          <p:nvGrpSpPr>
            <p:cNvPr id="993" name="Shape 993"/>
            <p:cNvGrpSpPr/>
            <p:nvPr/>
          </p:nvGrpSpPr>
          <p:grpSpPr>
            <a:xfrm>
              <a:off x="5091112" y="5875337"/>
              <a:ext cx="1360487" cy="728661"/>
              <a:chOff x="5786437" y="5514975"/>
              <a:chExt cx="1360487" cy="728661"/>
            </a:xfrm>
          </p:grpSpPr>
          <p:pic>
            <p:nvPicPr>
              <p:cNvPr id="994" name="Shape 994"/>
              <p:cNvPicPr preferRelativeResize="0"/>
              <p:nvPr/>
            </p:nvPicPr>
            <p:blipFill rotWithShape="1">
              <a:blip r:embed="rId3">
                <a:alphaModFix/>
              </a:blip>
              <a:srcRect b="0" l="0" r="0" t="0"/>
              <a:stretch/>
            </p:blipFill>
            <p:spPr>
              <a:xfrm>
                <a:off x="6021387" y="5514975"/>
                <a:ext cx="977899" cy="203199"/>
              </a:xfrm>
              <a:prstGeom prst="rect">
                <a:avLst/>
              </a:prstGeom>
              <a:noFill/>
              <a:ln>
                <a:noFill/>
              </a:ln>
            </p:spPr>
          </p:pic>
          <p:sp>
            <p:nvSpPr>
              <p:cNvPr id="995" name="Shape 995"/>
              <p:cNvSpPr txBox="1"/>
              <p:nvPr/>
            </p:nvSpPr>
            <p:spPr>
              <a:xfrm>
                <a:off x="5786437" y="5657850"/>
                <a:ext cx="1360487" cy="5857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or</a:t>
                </a:r>
              </a:p>
              <a:p>
                <a:pPr indent="0" lvl="0" marL="0" marR="0" rtl="0" algn="ctr">
                  <a:lnSpc>
                    <a:spcPct val="8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t = </a:t>
                </a:r>
                <a:r>
                  <a:rPr b="0" i="0" lang="en-US" sz="1800" u="none" cap="none" strike="noStrike">
                    <a:solidFill>
                      <a:schemeClr val="dk1"/>
                    </a:solidFill>
                    <a:latin typeface="Arial"/>
                    <a:ea typeface="Arial"/>
                    <a:cs typeface="Arial"/>
                    <a:sym typeface="Arial"/>
                  </a:rPr>
                  <a:t>1.52</a:t>
                </a:r>
              </a:p>
            </p:txBody>
          </p:sp>
        </p:grpSp>
        <p:sp>
          <p:nvSpPr>
            <p:cNvPr id="996" name="Shape 996"/>
            <p:cNvSpPr txBox="1"/>
            <p:nvPr/>
          </p:nvSpPr>
          <p:spPr>
            <a:xfrm>
              <a:off x="6596061" y="5314950"/>
              <a:ext cx="1430337" cy="64135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Galdeano"/>
                <a:buNone/>
              </a:pPr>
              <a:r>
                <a:rPr b="0" i="1" lang="en-US" sz="1800" u="none" cap="none" strike="noStrike">
                  <a:solidFill>
                    <a:schemeClr val="hlink"/>
                  </a:solidFill>
                  <a:latin typeface="Galdeano"/>
                  <a:ea typeface="Galdeano"/>
                  <a:cs typeface="Galdeano"/>
                  <a:sym typeface="Galdeano"/>
                </a:rPr>
                <a:t>Critical value t = 1.685</a:t>
              </a:r>
            </a:p>
          </p:txBody>
        </p:sp>
        <p:pic>
          <p:nvPicPr>
            <p:cNvPr id="997" name="Shape 997"/>
            <p:cNvPicPr preferRelativeResize="0"/>
            <p:nvPr/>
          </p:nvPicPr>
          <p:blipFill rotWithShape="1">
            <a:blip r:embed="rId4">
              <a:alphaModFix/>
            </a:blip>
            <a:srcRect b="0" l="0" r="0" t="0"/>
            <a:stretch/>
          </p:blipFill>
          <p:spPr>
            <a:xfrm>
              <a:off x="2749550" y="2328861"/>
              <a:ext cx="4102100" cy="2705100"/>
            </a:xfrm>
            <a:prstGeom prst="rect">
              <a:avLst/>
            </a:prstGeom>
            <a:noFill/>
            <a:ln>
              <a:noFill/>
            </a:ln>
          </p:spPr>
        </p:pic>
        <p:cxnSp>
          <p:nvCxnSpPr>
            <p:cNvPr id="998" name="Shape 998"/>
            <p:cNvCxnSpPr/>
            <p:nvPr/>
          </p:nvCxnSpPr>
          <p:spPr>
            <a:xfrm rot="10800000">
              <a:off x="5521325" y="4937125"/>
              <a:ext cx="1149349" cy="503236"/>
            </a:xfrm>
            <a:prstGeom prst="straightConnector1">
              <a:avLst/>
            </a:prstGeom>
            <a:noFill/>
            <a:ln cap="rnd" cmpd="sng" w="25400">
              <a:solidFill>
                <a:schemeClr val="hlink"/>
              </a:solidFill>
              <a:prstDash val="solid"/>
              <a:miter/>
              <a:headEnd len="med" w="med" type="none"/>
              <a:tailEnd len="med" w="med" type="triangle"/>
            </a:ln>
          </p:spPr>
        </p:cxnSp>
        <p:cxnSp>
          <p:nvCxnSpPr>
            <p:cNvPr id="999" name="Shape 999"/>
            <p:cNvCxnSpPr/>
            <p:nvPr/>
          </p:nvCxnSpPr>
          <p:spPr>
            <a:xfrm rot="10800000">
              <a:off x="5319712" y="4968875"/>
              <a:ext cx="346074" cy="900111"/>
            </a:xfrm>
            <a:prstGeom prst="straightConnector1">
              <a:avLst/>
            </a:prstGeom>
            <a:noFill/>
            <a:ln cap="rnd" cmpd="sng" w="25400">
              <a:solidFill>
                <a:schemeClr val="hlink"/>
              </a:solidFill>
              <a:prstDash val="solid"/>
              <a:miter/>
              <a:headEnd len="med" w="med" type="none"/>
              <a:tailEnd len="med" w="med" type="triangle"/>
            </a:ln>
          </p:spPr>
        </p:cxnSp>
      </p:gr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3" name="Shape 1003"/>
        <p:cNvGrpSpPr/>
        <p:nvPr/>
      </p:nvGrpSpPr>
      <p:grpSpPr>
        <a:xfrm>
          <a:off x="0" y="0"/>
          <a:ext cx="0" cy="0"/>
          <a:chOff x="0" y="0"/>
          <a:chExt cx="0" cy="0"/>
        </a:xfrm>
      </p:grpSpPr>
      <p:sp>
        <p:nvSpPr>
          <p:cNvPr id="1004" name="Shape 1004"/>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005" name="Shape 1005"/>
          <p:cNvSpPr txBox="1"/>
          <p:nvPr/>
        </p:nvSpPr>
        <p:spPr>
          <a:xfrm>
            <a:off x="584200" y="1044575"/>
            <a:ext cx="8347075"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Because we fail to reject the null hypothesis, we conclude that there is not sufficient evidence to support a conclusion that the population mean is greater than 166.3 lb, as in the National Transportation and Safety Board’s recommendation.</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09" name="Shape 1009"/>
        <p:cNvGrpSpPr/>
        <p:nvPr/>
      </p:nvGrpSpPr>
      <p:grpSpPr>
        <a:xfrm>
          <a:off x="0" y="0"/>
          <a:ext cx="0" cy="0"/>
          <a:chOff x="0" y="0"/>
          <a:chExt cx="0" cy="0"/>
        </a:xfrm>
      </p:grpSpPr>
      <p:sp>
        <p:nvSpPr>
          <p:cNvPr id="1010" name="Shape 1010"/>
          <p:cNvSpPr txBox="1"/>
          <p:nvPr>
            <p:ph idx="4294967295" type="title"/>
          </p:nvPr>
        </p:nvSpPr>
        <p:spPr>
          <a:xfrm>
            <a:off x="647700" y="3573462"/>
            <a:ext cx="8193087" cy="1143000"/>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critical value in the preceding example was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 1.782, but if the normal distribution were being used, the critical value would have been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1.645.</a:t>
            </a:r>
            <a:br>
              <a:rPr b="1" i="0" lang="en-US" sz="2800" u="none" cap="none" strike="noStrike">
                <a:solidFill>
                  <a:schemeClr val="dk1"/>
                </a:solidFill>
                <a:latin typeface="Arial"/>
                <a:ea typeface="Arial"/>
                <a:cs typeface="Arial"/>
                <a:sym typeface="Arial"/>
              </a:rPr>
            </a:b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The 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critical value is larger (farther to the right), showing that with the 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 the sample evidence must be </a:t>
            </a:r>
            <a:r>
              <a:rPr b="1" i="0" lang="en-US" sz="2800" u="none" cap="none" strike="noStrike">
                <a:solidFill>
                  <a:schemeClr val="hlink"/>
                </a:solidFill>
                <a:latin typeface="Arial"/>
                <a:ea typeface="Arial"/>
                <a:cs typeface="Arial"/>
                <a:sym typeface="Arial"/>
              </a:rPr>
              <a:t>more extreme</a:t>
            </a:r>
            <a:r>
              <a:rPr b="1" i="0" lang="en-US" sz="2800" u="none" cap="none" strike="noStrike">
                <a:solidFill>
                  <a:schemeClr val="dk1"/>
                </a:solidFill>
                <a:latin typeface="Arial"/>
                <a:ea typeface="Arial"/>
                <a:cs typeface="Arial"/>
                <a:sym typeface="Arial"/>
              </a:rPr>
              <a:t> before we can consider it to be significant.</a:t>
            </a:r>
            <a:br>
              <a:rPr b="1" i="0" lang="en-US" sz="2800" u="none" cap="none" strike="noStrike">
                <a:solidFill>
                  <a:schemeClr val="dk1"/>
                </a:solidFill>
                <a:latin typeface="Arial"/>
                <a:ea typeface="Arial"/>
                <a:cs typeface="Arial"/>
                <a:sym typeface="Arial"/>
              </a:rPr>
            </a:br>
          </a:p>
        </p:txBody>
      </p:sp>
      <p:sp>
        <p:nvSpPr>
          <p:cNvPr id="1011" name="Shape 1011"/>
          <p:cNvSpPr txBox="1"/>
          <p:nvPr/>
        </p:nvSpPr>
        <p:spPr>
          <a:xfrm>
            <a:off x="420687" y="201611"/>
            <a:ext cx="8288336" cy="13112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Normal Distribution Versus Student </a:t>
            </a:r>
            <a:r>
              <a:rPr b="1" i="1" lang="en-US" sz="4000" u="none" cap="none" strike="noStrike">
                <a:solidFill>
                  <a:srgbClr val="008000"/>
                </a:solidFill>
                <a:latin typeface="Arial"/>
                <a:ea typeface="Arial"/>
                <a:cs typeface="Arial"/>
                <a:sym typeface="Arial"/>
              </a:rPr>
              <a:t>t</a:t>
            </a:r>
            <a:r>
              <a:rPr b="1" i="0" lang="en-US" sz="4000" u="none" cap="none" strike="noStrike">
                <a:solidFill>
                  <a:srgbClr val="008000"/>
                </a:solidFill>
                <a:latin typeface="Arial"/>
                <a:ea typeface="Arial"/>
                <a:cs typeface="Arial"/>
                <a:sym typeface="Arial"/>
              </a:rPr>
              <a:t> Distribution</a:t>
            </a:r>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5" name="Shape 1015"/>
        <p:cNvGrpSpPr/>
        <p:nvPr/>
      </p:nvGrpSpPr>
      <p:grpSpPr>
        <a:xfrm>
          <a:off x="0" y="0"/>
          <a:ext cx="0" cy="0"/>
          <a:chOff x="0" y="0"/>
          <a:chExt cx="0" cy="0"/>
        </a:xfrm>
      </p:grpSpPr>
      <p:sp>
        <p:nvSpPr>
          <p:cNvPr id="1016" name="Shape 1016"/>
          <p:cNvSpPr txBox="1"/>
          <p:nvPr>
            <p:ph idx="4294967295" type="title"/>
          </p:nvPr>
        </p:nvSpPr>
        <p:spPr>
          <a:xfrm>
            <a:off x="652462" y="204786"/>
            <a:ext cx="7772400" cy="69691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 Method</a:t>
            </a:r>
          </a:p>
        </p:txBody>
      </p:sp>
      <p:sp>
        <p:nvSpPr>
          <p:cNvPr id="1017" name="Shape 1017"/>
          <p:cNvSpPr txBox="1"/>
          <p:nvPr>
            <p:ph idx="1" type="body"/>
          </p:nvPr>
        </p:nvSpPr>
        <p:spPr>
          <a:xfrm>
            <a:off x="603250" y="2073275"/>
            <a:ext cx="8267699"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accent2"/>
              </a:buClr>
              <a:buSzPct val="100000"/>
              <a:buFont typeface="Arial"/>
              <a:buChar char="❖"/>
            </a:pPr>
            <a:r>
              <a:rPr b="1" i="0" lang="en-US" sz="3100" u="none" cap="none" strike="noStrike">
                <a:solidFill>
                  <a:schemeClr val="dk1"/>
                </a:solidFill>
                <a:latin typeface="Arial"/>
                <a:ea typeface="Arial"/>
                <a:cs typeface="Arial"/>
                <a:sym typeface="Arial"/>
              </a:rPr>
              <a:t> Use software or a TI-83/84 Plus 	calculator.</a:t>
            </a:r>
          </a:p>
          <a:p>
            <a:pPr indent="-342900" lvl="0" marL="342900" marR="0" rtl="0" algn="l">
              <a:lnSpc>
                <a:spcPct val="95000"/>
              </a:lnSpc>
              <a:spcBef>
                <a:spcPts val="1860"/>
              </a:spcBef>
              <a:spcAft>
                <a:spcPts val="775"/>
              </a:spcAft>
              <a:buClr>
                <a:schemeClr val="accent2"/>
              </a:buClr>
              <a:buSzPct val="100000"/>
              <a:buFont typeface="Arial"/>
              <a:buChar char="❖"/>
            </a:pPr>
            <a:r>
              <a:rPr b="1" i="0" lang="en-US" sz="3100" u="none" cap="none" strike="noStrike">
                <a:solidFill>
                  <a:schemeClr val="dk1"/>
                </a:solidFill>
                <a:latin typeface="Arial"/>
                <a:ea typeface="Arial"/>
                <a:cs typeface="Arial"/>
                <a:sym typeface="Arial"/>
              </a:rPr>
              <a:t> If technology is not available, use Table 	A-3 to identify a range of </a:t>
            </a:r>
            <a:r>
              <a:rPr b="1" i="1" lang="en-US" sz="3100" u="none" cap="none" strike="noStrike">
                <a:solidFill>
                  <a:schemeClr val="dk1"/>
                </a:solidFill>
                <a:latin typeface="Arial"/>
                <a:ea typeface="Arial"/>
                <a:cs typeface="Arial"/>
                <a:sym typeface="Arial"/>
              </a:rPr>
              <a:t>P</a:t>
            </a:r>
            <a:r>
              <a:rPr b="1" i="0" lang="en-US" sz="3100" u="none" cap="none" strike="noStrike">
                <a:solidFill>
                  <a:schemeClr val="dk1"/>
                </a:solidFill>
                <a:latin typeface="Arial"/>
                <a:ea typeface="Arial"/>
                <a:cs typeface="Arial"/>
                <a:sym typeface="Arial"/>
              </a:rPr>
              <a:t>-values.</a:t>
            </a:r>
          </a:p>
        </p:txBody>
      </p:sp>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1" name="Shape 1021"/>
        <p:cNvGrpSpPr/>
        <p:nvPr/>
      </p:nvGrpSpPr>
      <p:grpSpPr>
        <a:xfrm>
          <a:off x="0" y="0"/>
          <a:ext cx="0" cy="0"/>
          <a:chOff x="0" y="0"/>
          <a:chExt cx="0" cy="0"/>
        </a:xfrm>
      </p:grpSpPr>
      <p:sp>
        <p:nvSpPr>
          <p:cNvPr id="1022" name="Shape 1022"/>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23" name="Shape 1023"/>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24" name="Shape 1024"/>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25" name="Shape 1025"/>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26" name="Shape 102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27" name="Shape 1027"/>
          <p:cNvSpPr txBox="1"/>
          <p:nvPr/>
        </p:nvSpPr>
        <p:spPr>
          <a:xfrm>
            <a:off x="644525" y="2833686"/>
            <a:ext cx="8118475" cy="2473325"/>
          </a:xfrm>
          <a:prstGeom prst="rect">
            <a:avLst/>
          </a:prstGeom>
          <a:noFill/>
          <a:ln>
            <a:noFill/>
          </a:ln>
        </p:spPr>
        <p:txBody>
          <a:bodyPr anchorCtr="0" anchor="ctr" bIns="45700" lIns="91425" rIns="91425" tIns="45700">
            <a:noAutofit/>
          </a:bodyPr>
          <a:lstStyle/>
          <a:p>
            <a:pPr indent="-406400" lvl="0" marL="40640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a) In a left-tailed hypothesis test, the sample size   is 	</a:t>
            </a:r>
            <a:r>
              <a:rPr b="1" i="1" lang="en-US" sz="2600" u="none" cap="none" strike="noStrike">
                <a:solidFill>
                  <a:schemeClr val="dk1"/>
                </a:solidFill>
                <a:latin typeface="Arial"/>
                <a:ea typeface="Arial"/>
                <a:cs typeface="Arial"/>
                <a:sym typeface="Arial"/>
              </a:rPr>
              <a:t>n</a:t>
            </a:r>
            <a:r>
              <a:rPr b="1" i="0" lang="en-US" sz="2600" u="none" cap="none" strike="noStrike">
                <a:solidFill>
                  <a:schemeClr val="dk1"/>
                </a:solidFill>
                <a:latin typeface="Arial"/>
                <a:ea typeface="Arial"/>
                <a:cs typeface="Arial"/>
                <a:sym typeface="Arial"/>
              </a:rPr>
              <a:t> = 12, and the test statistic is </a:t>
            </a:r>
            <a:r>
              <a:rPr b="1" i="1" lang="en-US" sz="2600" u="none" cap="none" strike="noStrike">
                <a:solidFill>
                  <a:schemeClr val="dk1"/>
                </a:solidFill>
                <a:latin typeface="Arial"/>
                <a:ea typeface="Arial"/>
                <a:cs typeface="Arial"/>
                <a:sym typeface="Arial"/>
              </a:rPr>
              <a:t>t</a:t>
            </a:r>
            <a:r>
              <a:rPr b="1" i="0" lang="en-US" sz="2600" u="none" cap="none" strike="noStrike">
                <a:solidFill>
                  <a:schemeClr val="dk1"/>
                </a:solidFill>
                <a:latin typeface="Arial"/>
                <a:ea typeface="Arial"/>
                <a:cs typeface="Arial"/>
                <a:sym typeface="Arial"/>
              </a:rPr>
              <a:t> = –2.007. </a:t>
            </a:r>
          </a:p>
          <a:p>
            <a:pPr indent="-406400" lvl="0" marL="40640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b) In a right-tailed hypothesis test, the sample size is </a:t>
            </a:r>
            <a:r>
              <a:rPr b="1" i="1" lang="en-US" sz="2600" u="none" cap="none" strike="noStrike">
                <a:solidFill>
                  <a:schemeClr val="dk1"/>
                </a:solidFill>
                <a:latin typeface="Arial"/>
                <a:ea typeface="Arial"/>
                <a:cs typeface="Arial"/>
                <a:sym typeface="Arial"/>
              </a:rPr>
              <a:t>n</a:t>
            </a:r>
            <a:r>
              <a:rPr b="1" i="0" lang="en-US" sz="2600" u="none" cap="none" strike="noStrike">
                <a:solidFill>
                  <a:schemeClr val="dk1"/>
                </a:solidFill>
                <a:latin typeface="Arial"/>
                <a:ea typeface="Arial"/>
                <a:cs typeface="Arial"/>
                <a:sym typeface="Arial"/>
              </a:rPr>
              <a:t> = 12, and the test statistic is </a:t>
            </a:r>
            <a:r>
              <a:rPr b="1" i="1" lang="en-US" sz="2600" u="none" cap="none" strike="noStrike">
                <a:solidFill>
                  <a:schemeClr val="dk1"/>
                </a:solidFill>
                <a:latin typeface="Arial"/>
                <a:ea typeface="Arial"/>
                <a:cs typeface="Arial"/>
                <a:sym typeface="Arial"/>
              </a:rPr>
              <a:t>t </a:t>
            </a:r>
            <a:r>
              <a:rPr b="1" i="0" lang="en-US" sz="2600" u="none" cap="none" strike="noStrike">
                <a:solidFill>
                  <a:schemeClr val="dk1"/>
                </a:solidFill>
                <a:latin typeface="Arial"/>
                <a:ea typeface="Arial"/>
                <a:cs typeface="Arial"/>
                <a:sym typeface="Arial"/>
              </a:rPr>
              <a:t>= 1.222.</a:t>
            </a:r>
          </a:p>
          <a:p>
            <a:pPr indent="-406400" lvl="0" marL="40640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c) In a two-tailed hypothesis test, the sample size is 	n = 12, and the test statistic is </a:t>
            </a:r>
            <a:r>
              <a:rPr b="1" i="1" lang="en-US" sz="2600" u="none" cap="none" strike="noStrike">
                <a:solidFill>
                  <a:schemeClr val="dk1"/>
                </a:solidFill>
                <a:latin typeface="Arial"/>
                <a:ea typeface="Arial"/>
                <a:cs typeface="Arial"/>
                <a:sym typeface="Arial"/>
              </a:rPr>
              <a:t>t</a:t>
            </a:r>
            <a:r>
              <a:rPr b="1" i="0" lang="en-US" sz="2600" u="none" cap="none" strike="noStrike">
                <a:solidFill>
                  <a:schemeClr val="dk1"/>
                </a:solidFill>
                <a:latin typeface="Arial"/>
                <a:ea typeface="Arial"/>
                <a:cs typeface="Arial"/>
                <a:sym typeface="Arial"/>
              </a:rPr>
              <a:t> = –3.456.</a:t>
            </a:r>
          </a:p>
        </p:txBody>
      </p:sp>
      <p:sp>
        <p:nvSpPr>
          <p:cNvPr id="1028" name="Shape 1028"/>
          <p:cNvSpPr txBox="1"/>
          <p:nvPr/>
        </p:nvSpPr>
        <p:spPr>
          <a:xfrm>
            <a:off x="622300" y="633412"/>
            <a:ext cx="8331200"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2800" u="none" cap="none" strike="noStrike">
                <a:solidFill>
                  <a:srgbClr val="008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Assuming that neither software nor a TI-83 Plus calculator is available, use Table   A-3 to find a range of values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given results.</a:t>
            </a:r>
          </a:p>
        </p:txBody>
      </p:sp>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2" name="Shape 1032"/>
        <p:cNvGrpSpPr/>
        <p:nvPr/>
      </p:nvGrpSpPr>
      <p:grpSpPr>
        <a:xfrm>
          <a:off x="0" y="0"/>
          <a:ext cx="0" cy="0"/>
          <a:chOff x="0" y="0"/>
          <a:chExt cx="0" cy="0"/>
        </a:xfrm>
      </p:grpSpPr>
      <p:sp>
        <p:nvSpPr>
          <p:cNvPr id="1033" name="Shape 1033"/>
          <p:cNvSpPr txBox="1"/>
          <p:nvPr>
            <p:ph idx="4294967295" type="title"/>
          </p:nvPr>
        </p:nvSpPr>
        <p:spPr>
          <a:xfrm>
            <a:off x="622300" y="617537"/>
            <a:ext cx="8331200"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2800" u="none" cap="none" strike="noStrike">
                <a:solidFill>
                  <a:srgbClr val="008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Assuming that neither software nor a TI-83 Plus calculator is available, use Table  A-3 to find a range of values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given results.</a:t>
            </a:r>
          </a:p>
        </p:txBody>
      </p:sp>
      <p:sp>
        <p:nvSpPr>
          <p:cNvPr id="1034" name="Shape 1034"/>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35" name="Shape 1035"/>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36" name="Shape 1036"/>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37" name="Shape 1037"/>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38" name="Shape 1038"/>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1039" name="Shape 1039"/>
          <p:cNvPicPr preferRelativeResize="0"/>
          <p:nvPr/>
        </p:nvPicPr>
        <p:blipFill rotWithShape="1">
          <a:blip r:embed="rId3">
            <a:alphaModFix/>
          </a:blip>
          <a:srcRect b="0" l="0" r="0" t="0"/>
          <a:stretch/>
        </p:blipFill>
        <p:spPr>
          <a:xfrm>
            <a:off x="546100" y="2643186"/>
            <a:ext cx="8113712" cy="3409949"/>
          </a:xfrm>
          <a:prstGeom prst="rect">
            <a:avLst/>
          </a:prstGeom>
          <a:noFill/>
          <a:ln>
            <a:noFill/>
          </a:ln>
        </p:spPr>
      </p:pic>
    </p:spTree>
  </p:cSld>
  <p:clrMapOvr>
    <a:masterClrMapping/>
  </p:clrMapOvr>
  <p:transition spd="slow">
    <p:cut/>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3" name="Shape 1043"/>
        <p:cNvGrpSpPr/>
        <p:nvPr/>
      </p:nvGrpSpPr>
      <p:grpSpPr>
        <a:xfrm>
          <a:off x="0" y="0"/>
          <a:ext cx="0" cy="0"/>
          <a:chOff x="0" y="0"/>
          <a:chExt cx="0" cy="0"/>
        </a:xfrm>
      </p:grpSpPr>
      <p:sp>
        <p:nvSpPr>
          <p:cNvPr id="1044" name="Shape 1044"/>
          <p:cNvSpPr txBox="1"/>
          <p:nvPr>
            <p:ph idx="4294967295" type="title"/>
          </p:nvPr>
        </p:nvSpPr>
        <p:spPr>
          <a:xfrm>
            <a:off x="619125" y="620712"/>
            <a:ext cx="8191499"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2800" u="none" cap="none" strike="noStrike">
                <a:solidFill>
                  <a:srgbClr val="008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Assuming that neither software nor a TI-83 Plus calculator is available, use Table A-3 to find a range of values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given results.</a:t>
            </a:r>
          </a:p>
        </p:txBody>
      </p:sp>
      <p:sp>
        <p:nvSpPr>
          <p:cNvPr id="1045" name="Shape 1045"/>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46" name="Shape 1046"/>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47" name="Shape 1047"/>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48" name="Shape 1048"/>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49" name="Shape 1049"/>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50" name="Shape 1050"/>
          <p:cNvSpPr txBox="1"/>
          <p:nvPr/>
        </p:nvSpPr>
        <p:spPr>
          <a:xfrm>
            <a:off x="619125" y="2374900"/>
            <a:ext cx="8042274" cy="3935412"/>
          </a:xfrm>
          <a:prstGeom prst="rect">
            <a:avLst/>
          </a:prstGeom>
          <a:noFill/>
          <a:ln>
            <a:noFill/>
          </a:ln>
        </p:spPr>
        <p:txBody>
          <a:bodyPr anchorCtr="0" anchor="ctr" bIns="45700" lIns="91425" rIns="91425" tIns="45700">
            <a:noAutofit/>
          </a:bodyPr>
          <a:lstStyle/>
          <a:p>
            <a:pPr indent="-455612" lvl="0" marL="455612"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a) The test is a left-tailed test with test statistic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 –2.007, so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is the area to the left of –2.007.  Because of the symmetry of 	the</a:t>
            </a:r>
            <a:r>
              <a:rPr b="1" i="1" lang="en-US" sz="2800" u="none" cap="none" strike="noStrike">
                <a:solidFill>
                  <a:schemeClr val="dk2"/>
                </a:solidFill>
                <a:latin typeface="Arial"/>
                <a:ea typeface="Arial"/>
                <a:cs typeface="Arial"/>
                <a:sym typeface="Arial"/>
              </a:rPr>
              <a:t> t</a:t>
            </a:r>
            <a:r>
              <a:rPr b="1" i="0" lang="en-US" sz="2800" u="none" cap="none" strike="noStrike">
                <a:solidFill>
                  <a:schemeClr val="dk2"/>
                </a:solidFill>
                <a:latin typeface="Arial"/>
                <a:ea typeface="Arial"/>
                <a:cs typeface="Arial"/>
                <a:sym typeface="Arial"/>
              </a:rPr>
              <a:t> distribution, that is the same as the area to the right of +2.007. Any test statistic between 2.201 and 1.796 has a right-tailed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that is between 0.025 and 0.05.  We conclude that </a:t>
            </a:r>
            <a:br>
              <a:rPr b="1" i="0" lang="en-US" sz="2800" u="none" cap="none" strike="noStrike">
                <a:solidFill>
                  <a:schemeClr val="dk2"/>
                </a:solidFill>
                <a:latin typeface="Arial"/>
                <a:ea typeface="Arial"/>
                <a:cs typeface="Arial"/>
                <a:sym typeface="Arial"/>
              </a:rPr>
            </a:br>
            <a:r>
              <a:rPr b="1" i="0" lang="en-US" sz="2800" u="none" cap="none" strike="noStrike">
                <a:solidFill>
                  <a:schemeClr val="dk2"/>
                </a:solidFill>
                <a:latin typeface="Arial"/>
                <a:ea typeface="Arial"/>
                <a:cs typeface="Arial"/>
                <a:sym typeface="Arial"/>
              </a:rPr>
              <a:t>					0.025 &lt;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&lt; 0.05.</a:t>
            </a:r>
          </a:p>
        </p:txBody>
      </p:sp>
    </p:spTree>
  </p:cSld>
  <p:clrMapOvr>
    <a:masterClrMapping/>
  </p:clrMapOvr>
  <p:transition spd="slow">
    <p:cut/>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4" name="Shape 1054"/>
        <p:cNvGrpSpPr/>
        <p:nvPr/>
      </p:nvGrpSpPr>
      <p:grpSpPr>
        <a:xfrm>
          <a:off x="0" y="0"/>
          <a:ext cx="0" cy="0"/>
          <a:chOff x="0" y="0"/>
          <a:chExt cx="0" cy="0"/>
        </a:xfrm>
      </p:grpSpPr>
      <p:sp>
        <p:nvSpPr>
          <p:cNvPr id="1055" name="Shape 1055"/>
          <p:cNvSpPr txBox="1"/>
          <p:nvPr>
            <p:ph idx="4294967295" type="title"/>
          </p:nvPr>
        </p:nvSpPr>
        <p:spPr>
          <a:xfrm>
            <a:off x="623887" y="628650"/>
            <a:ext cx="8153399" cy="1143000"/>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2800" u="none" cap="none" strike="noStrike">
                <a:solidFill>
                  <a:srgbClr val="008000"/>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Assuming that neither software nor a TI-83 Plus calculator is available, use Table A-3 to find a range of values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given results.</a:t>
            </a:r>
          </a:p>
        </p:txBody>
      </p:sp>
      <p:sp>
        <p:nvSpPr>
          <p:cNvPr id="1056" name="Shape 1056"/>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57" name="Shape 105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58" name="Shape 105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59" name="Shape 1059"/>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60" name="Shape 1060"/>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61" name="Shape 1061"/>
          <p:cNvSpPr txBox="1"/>
          <p:nvPr/>
        </p:nvSpPr>
        <p:spPr>
          <a:xfrm>
            <a:off x="619125" y="2746375"/>
            <a:ext cx="7851774" cy="2654299"/>
          </a:xfrm>
          <a:prstGeom prst="rect">
            <a:avLst/>
          </a:prstGeom>
          <a:noFill/>
          <a:ln>
            <a:noFill/>
          </a:ln>
        </p:spPr>
        <p:txBody>
          <a:bodyPr anchorCtr="0" anchor="ctr" bIns="45700" lIns="91425" rIns="91425" tIns="45700">
            <a:noAutofit/>
          </a:bodyPr>
          <a:lstStyle/>
          <a:p>
            <a:pPr indent="-454025" lvl="0" marL="454025"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b) The test is a right-tailed test with test statistic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 1.222, so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is the area to the right of 1.222.  Any test statistic less than 1.363 has a right-tailed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that is greater than 0.10. We conclude that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&gt; 0.10.</a:t>
            </a:r>
          </a:p>
        </p:txBody>
      </p:sp>
    </p:spTree>
  </p:cSld>
  <p:clrMapOvr>
    <a:masterClrMapping/>
  </p:clrMapOvr>
  <p:transition spd="slow">
    <p:cut/>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5" name="Shape 1065"/>
        <p:cNvGrpSpPr/>
        <p:nvPr/>
      </p:nvGrpSpPr>
      <p:grpSpPr>
        <a:xfrm>
          <a:off x="0" y="0"/>
          <a:ext cx="0" cy="0"/>
          <a:chOff x="0" y="0"/>
          <a:chExt cx="0" cy="0"/>
        </a:xfrm>
      </p:grpSpPr>
      <p:sp>
        <p:nvSpPr>
          <p:cNvPr id="1066" name="Shape 1066"/>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67" name="Shape 106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68" name="Shape 106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69" name="Shape 1069"/>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70" name="Shape 1070"/>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071" name="Shape 1071"/>
          <p:cNvSpPr txBox="1"/>
          <p:nvPr/>
        </p:nvSpPr>
        <p:spPr>
          <a:xfrm>
            <a:off x="598487" y="2527300"/>
            <a:ext cx="8229600" cy="2684462"/>
          </a:xfrm>
          <a:prstGeom prst="rect">
            <a:avLst/>
          </a:prstGeom>
          <a:noFill/>
          <a:ln>
            <a:noFill/>
          </a:ln>
        </p:spPr>
        <p:txBody>
          <a:bodyPr anchorCtr="0" anchor="ctr" bIns="45700" lIns="91425" rIns="91425" tIns="45700">
            <a:noAutofit/>
          </a:bodyPr>
          <a:lstStyle/>
          <a:p>
            <a:pPr indent="-455612" lvl="0" marL="455612"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c) The test is a two-tailed test with test statistic </a:t>
            </a:r>
            <a:br>
              <a:rPr b="1" i="0" lang="en-US" sz="2800" u="none" cap="none" strike="noStrike">
                <a:solidFill>
                  <a:schemeClr val="dk2"/>
                </a:solidFill>
                <a:latin typeface="Arial"/>
                <a:ea typeface="Arial"/>
                <a:cs typeface="Arial"/>
                <a:sym typeface="Arial"/>
              </a:rPr>
            </a:br>
            <a:r>
              <a:rPr b="1" i="0" lang="en-US" sz="2800" u="none" cap="none" strike="noStrike">
                <a:solidFill>
                  <a:schemeClr val="dk2"/>
                </a:solidFill>
                <a:latin typeface="Arial"/>
                <a:ea typeface="Arial"/>
                <a:cs typeface="Arial"/>
                <a:sym typeface="Arial"/>
              </a:rPr>
              <a:t>	</a:t>
            </a:r>
            <a:r>
              <a:rPr b="1" i="1" lang="en-US" sz="2800" u="none" cap="none" strike="noStrike">
                <a:solidFill>
                  <a:schemeClr val="dk2"/>
                </a:solidFill>
                <a:latin typeface="Arial"/>
                <a:ea typeface="Arial"/>
                <a:cs typeface="Arial"/>
                <a:sym typeface="Arial"/>
              </a:rPr>
              <a:t>t</a:t>
            </a:r>
            <a:r>
              <a:rPr b="1" i="0" lang="en-US" sz="2800" u="none" cap="none" strike="noStrike">
                <a:solidFill>
                  <a:schemeClr val="dk2"/>
                </a:solidFill>
                <a:latin typeface="Arial"/>
                <a:ea typeface="Arial"/>
                <a:cs typeface="Arial"/>
                <a:sym typeface="Arial"/>
              </a:rPr>
              <a:t> = –3.456.  The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is twice the area 	to 	the right of </a:t>
            </a:r>
            <a:r>
              <a:rPr b="1" i="0" lang="en-US" sz="3000" u="none" cap="none" strike="noStrike">
                <a:solidFill>
                  <a:schemeClr val="dk2"/>
                </a:solidFill>
                <a:latin typeface="Times New Roman"/>
                <a:ea typeface="Times New Roman"/>
                <a:cs typeface="Times New Roman"/>
                <a:sym typeface="Times New Roman"/>
              </a:rPr>
              <a:t>–</a:t>
            </a:r>
            <a:r>
              <a:rPr b="1" i="0" lang="en-US" sz="2800" u="none" cap="none" strike="noStrike">
                <a:solidFill>
                  <a:schemeClr val="dk2"/>
                </a:solidFill>
                <a:latin typeface="Arial"/>
                <a:ea typeface="Arial"/>
                <a:cs typeface="Arial"/>
                <a:sym typeface="Arial"/>
              </a:rPr>
              <a:t>3.456.  Any test statistic 	greater than 3.106 has a two-tailed </a:t>
            </a: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that is less than 0.01.  We conclude that</a:t>
            </a:r>
            <a:br>
              <a:rPr b="1" i="0" lang="en-US" sz="2800" u="none" cap="none" strike="noStrike">
                <a:solidFill>
                  <a:schemeClr val="dk2"/>
                </a:solidFill>
                <a:latin typeface="Arial"/>
                <a:ea typeface="Arial"/>
                <a:cs typeface="Arial"/>
                <a:sym typeface="Arial"/>
              </a:rPr>
            </a:br>
            <a:r>
              <a:rPr b="1" i="1" lang="en-US" sz="2800" u="none" cap="none" strike="noStrike">
                <a:solidFill>
                  <a:schemeClr val="dk2"/>
                </a:solidFill>
                <a:latin typeface="Arial"/>
                <a:ea typeface="Arial"/>
                <a:cs typeface="Arial"/>
                <a:sym typeface="Arial"/>
              </a:rPr>
              <a:t>P</a:t>
            </a:r>
            <a:r>
              <a:rPr b="1" i="0" lang="en-US" sz="2800" u="none" cap="none" strike="noStrike">
                <a:solidFill>
                  <a:schemeClr val="dk2"/>
                </a:solidFill>
                <a:latin typeface="Arial"/>
                <a:ea typeface="Arial"/>
                <a:cs typeface="Arial"/>
                <a:sym typeface="Arial"/>
              </a:rPr>
              <a:t>-value &lt; 0.01.</a:t>
            </a:r>
          </a:p>
        </p:txBody>
      </p:sp>
      <p:sp>
        <p:nvSpPr>
          <p:cNvPr id="1072" name="Shape 1072"/>
          <p:cNvSpPr txBox="1"/>
          <p:nvPr>
            <p:ph idx="4294967295" type="title"/>
          </p:nvPr>
        </p:nvSpPr>
        <p:spPr>
          <a:xfrm>
            <a:off x="608012" y="625475"/>
            <a:ext cx="8280399"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r>
              <a:rPr b="1" i="0" lang="en-US" sz="32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Assuming that neither software nor a TI-83 Plus calculator is available, use Table  A-3 to find a range of values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corresponding to the given results.</a:t>
            </a:r>
          </a:p>
        </p:txBody>
      </p:sp>
    </p:spTree>
  </p:cSld>
  <p:clrMapOvr>
    <a:masterClrMapping/>
  </p:clrMapOvr>
  <p:transition spd="slow">
    <p:cut/>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76" name="Shape 1076"/>
        <p:cNvGrpSpPr/>
        <p:nvPr/>
      </p:nvGrpSpPr>
      <p:grpSpPr>
        <a:xfrm>
          <a:off x="0" y="0"/>
          <a:ext cx="0" cy="0"/>
          <a:chOff x="0" y="0"/>
          <a:chExt cx="0" cy="0"/>
        </a:xfrm>
      </p:grpSpPr>
      <p:sp>
        <p:nvSpPr>
          <p:cNvPr id="1077" name="Shape 1077"/>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078" name="Shape 1078"/>
          <p:cNvSpPr txBox="1"/>
          <p:nvPr/>
        </p:nvSpPr>
        <p:spPr>
          <a:xfrm>
            <a:off x="600075" y="1868486"/>
            <a:ext cx="7781925" cy="351154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Assumptions for testing claims about 	population means,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unknown.</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a:t>
            </a:r>
          </a:p>
          <a:p>
            <a:pPr indent="-455612" lvl="0" marL="455612" marR="0" rtl="0" algn="l">
              <a:lnSpc>
                <a:spcPct val="100000"/>
              </a:lnSpc>
              <a:spcBef>
                <a:spcPts val="1400"/>
              </a:spcBef>
              <a:spcAft>
                <a:spcPts val="0"/>
              </a:spcAft>
              <a:buClr>
                <a:srgbClr val="008000"/>
              </a:buClr>
              <a:buSzPct val="100000"/>
              <a:buFont typeface="Arial"/>
              <a:buChar char="❖"/>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a:t>
            </a: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5" name="Shape 125"/>
        <p:cNvGrpSpPr/>
        <p:nvPr/>
      </p:nvGrpSpPr>
      <p:grpSpPr>
        <a:xfrm>
          <a:off x="0" y="0"/>
          <a:ext cx="0" cy="0"/>
          <a:chOff x="0" y="0"/>
          <a:chExt cx="0" cy="0"/>
        </a:xfrm>
      </p:grpSpPr>
      <p:sp>
        <p:nvSpPr>
          <p:cNvPr id="126" name="Shape 126"/>
          <p:cNvSpPr txBox="1"/>
          <p:nvPr>
            <p:ph idx="4294967295" type="title"/>
          </p:nvPr>
        </p:nvSpPr>
        <p:spPr>
          <a:xfrm>
            <a:off x="330200" y="288925"/>
            <a:ext cx="84709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Part 1:</a:t>
            </a:r>
          </a:p>
        </p:txBody>
      </p:sp>
      <p:sp>
        <p:nvSpPr>
          <p:cNvPr id="127" name="Shape 127"/>
          <p:cNvSpPr txBox="1"/>
          <p:nvPr>
            <p:ph idx="1" type="body"/>
          </p:nvPr>
        </p:nvSpPr>
        <p:spPr>
          <a:xfrm>
            <a:off x="757237" y="1808161"/>
            <a:ext cx="7673975" cy="4114800"/>
          </a:xfrm>
          <a:prstGeom prst="rect">
            <a:avLst/>
          </a:prstGeom>
          <a:noFill/>
          <a:ln>
            <a:noFill/>
          </a:ln>
        </p:spPr>
        <p:txBody>
          <a:bodyPr anchorCtr="0" anchor="t" bIns="44450" lIns="90475" rIns="90475" tIns="44450">
            <a:noAutofit/>
          </a:bodyPr>
          <a:lstStyle/>
          <a:p>
            <a:pPr indent="-1587" lvl="0" marL="1587" marR="0" rtl="0" algn="ctr">
              <a:lnSpc>
                <a:spcPct val="90000"/>
              </a:lnSpc>
              <a:spcBef>
                <a:spcPts val="0"/>
              </a:spcBef>
              <a:spcAft>
                <a:spcPts val="1620"/>
              </a:spcAft>
              <a:buClr>
                <a:schemeClr val="dk1"/>
              </a:buClr>
              <a:buSzPct val="25000"/>
              <a:buFont typeface="Arial"/>
              <a:buNone/>
            </a:pPr>
            <a:r>
              <a:rPr b="1" i="0" lang="en-US" sz="3600" u="none" cap="none" strike="noStrike">
                <a:solidFill>
                  <a:schemeClr val="dk1"/>
                </a:solidFill>
                <a:latin typeface="Arial"/>
                <a:ea typeface="Arial"/>
                <a:cs typeface="Arial"/>
                <a:sym typeface="Arial"/>
              </a:rPr>
              <a:t>The Basics of Hypothesis Testing</a:t>
            </a:r>
          </a:p>
        </p:txBody>
      </p:sp>
    </p:spTree>
  </p:cSld>
  <p:clrMapOvr>
    <a:masterClrMapping/>
  </p:clrMapOvr>
  <p:transition spd="slow">
    <p:cut/>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2" name="Shape 1082"/>
        <p:cNvGrpSpPr/>
        <p:nvPr/>
      </p:nvGrpSpPr>
      <p:grpSpPr>
        <a:xfrm>
          <a:off x="0" y="0"/>
          <a:ext cx="0" cy="0"/>
          <a:chOff x="0" y="0"/>
          <a:chExt cx="0" cy="0"/>
        </a:xfrm>
      </p:grpSpPr>
      <p:grpSp>
        <p:nvGrpSpPr>
          <p:cNvPr id="1083" name="Shape 1083"/>
          <p:cNvGrpSpPr/>
          <p:nvPr/>
        </p:nvGrpSpPr>
        <p:grpSpPr>
          <a:xfrm>
            <a:off x="0" y="0"/>
            <a:ext cx="9144000" cy="6858000"/>
            <a:chOff x="0" y="0"/>
            <a:chExt cx="9144000" cy="6858000"/>
          </a:xfrm>
        </p:grpSpPr>
        <p:sp>
          <p:nvSpPr>
            <p:cNvPr id="1084" name="Shape 108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1085" name="Shape 108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1086" name="Shape 1086"/>
          <p:cNvSpPr txBox="1"/>
          <p:nvPr/>
        </p:nvSpPr>
        <p:spPr>
          <a:xfrm>
            <a:off x="1295400" y="501650"/>
            <a:ext cx="6553200" cy="25273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8-6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Testing a Claim About a Standard Deviation or Variance</a:t>
            </a:r>
          </a:p>
        </p:txBody>
      </p:sp>
    </p:spTree>
  </p:cSld>
  <p:clrMapOvr>
    <a:masterClrMapping/>
  </p:clrMapOvr>
  <p:transition spd="slow">
    <p:cut/>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0" name="Shape 1090"/>
        <p:cNvGrpSpPr/>
        <p:nvPr/>
      </p:nvGrpSpPr>
      <p:grpSpPr>
        <a:xfrm>
          <a:off x="0" y="0"/>
          <a:ext cx="0" cy="0"/>
          <a:chOff x="0" y="0"/>
          <a:chExt cx="0" cy="0"/>
        </a:xfrm>
      </p:grpSpPr>
      <p:sp>
        <p:nvSpPr>
          <p:cNvPr id="1091" name="Shape 1091"/>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092" name="Shape 1092"/>
          <p:cNvSpPr txBox="1"/>
          <p:nvPr/>
        </p:nvSpPr>
        <p:spPr>
          <a:xfrm>
            <a:off x="638175" y="2152650"/>
            <a:ext cx="8156574"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introduces methods for testing a claim made about a population standard deviation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or population variance </a:t>
            </a:r>
            <a:r>
              <a:rPr b="1" i="1" lang="en-US" sz="2800" u="none" cap="none" strike="noStrike">
                <a:solidFill>
                  <a:schemeClr val="dk1"/>
                </a:solidFill>
                <a:latin typeface="Arial"/>
                <a:ea typeface="Arial"/>
                <a:cs typeface="Arial"/>
                <a:sym typeface="Arial"/>
              </a:rPr>
              <a:t>σ</a:t>
            </a:r>
            <a:r>
              <a:rPr b="1" i="1" lang="en-US" sz="1400" u="none" cap="none" strike="noStrike">
                <a:solidFill>
                  <a:schemeClr val="dk1"/>
                </a:solidFill>
                <a:latin typeface="Arial"/>
                <a:ea typeface="Arial"/>
                <a:cs typeface="Arial"/>
                <a:sym typeface="Arial"/>
              </a:rPr>
              <a:t>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The methods of this section use the chi-square distribution that was first introduced in Section 7-5.</a:t>
            </a:r>
          </a:p>
        </p:txBody>
      </p:sp>
    </p:spTree>
  </p:cSld>
  <p:clrMapOvr>
    <a:masterClrMapping/>
  </p:clrMapOvr>
  <p:transition spd="slow">
    <p:cut/>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6" name="Shape 1096"/>
        <p:cNvGrpSpPr/>
        <p:nvPr/>
      </p:nvGrpSpPr>
      <p:grpSpPr>
        <a:xfrm>
          <a:off x="0" y="0"/>
          <a:ext cx="0" cy="0"/>
          <a:chOff x="0" y="0"/>
          <a:chExt cx="0" cy="0"/>
        </a:xfrm>
      </p:grpSpPr>
      <p:sp>
        <p:nvSpPr>
          <p:cNvPr id="1097" name="Shape 1097"/>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for Testing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Claims About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or </a:t>
            </a:r>
            <a:r>
              <a:rPr b="1" i="1" lang="en-US" sz="4000" u="none" cap="none" strike="noStrike">
                <a:solidFill>
                  <a:srgbClr val="008000"/>
                </a:solidFill>
                <a:latin typeface="Arial"/>
                <a:ea typeface="Arial"/>
                <a:cs typeface="Arial"/>
                <a:sym typeface="Arial"/>
              </a:rPr>
              <a:t>σ </a:t>
            </a:r>
            <a:r>
              <a:rPr b="1" baseline="30000" i="0" lang="en-US" sz="4000" u="none" cap="none" strike="noStrike">
                <a:solidFill>
                  <a:srgbClr val="008000"/>
                </a:solidFill>
                <a:latin typeface="Arial"/>
                <a:ea typeface="Arial"/>
                <a:cs typeface="Arial"/>
                <a:sym typeface="Arial"/>
              </a:rPr>
              <a:t>2</a:t>
            </a:r>
          </a:p>
        </p:txBody>
      </p:sp>
      <p:sp>
        <p:nvSpPr>
          <p:cNvPr id="1098" name="Shape 1098"/>
          <p:cNvSpPr txBox="1"/>
          <p:nvPr>
            <p:ph idx="1" type="body"/>
          </p:nvPr>
        </p:nvSpPr>
        <p:spPr>
          <a:xfrm>
            <a:off x="473075" y="2003425"/>
            <a:ext cx="8408987" cy="4114800"/>
          </a:xfrm>
          <a:prstGeom prst="rect">
            <a:avLst/>
          </a:prstGeom>
          <a:noFill/>
          <a:ln>
            <a:noFill/>
          </a:ln>
        </p:spPr>
        <p:txBody>
          <a:bodyPr anchorCtr="0" anchor="t" bIns="44450" lIns="90475" rIns="90475" tIns="44450">
            <a:noAutofit/>
          </a:bodyPr>
          <a:lstStyle/>
          <a:p>
            <a:pPr indent="-798512" lvl="0" marL="798512" marR="0" rtl="0" algn="l">
              <a:lnSpc>
                <a:spcPct val="13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1" lang="en-US" sz="3200" u="none" cap="none" strike="noStrike">
                <a:solidFill>
                  <a:schemeClr val="dk1"/>
                </a:solidFill>
                <a:latin typeface="Times New Roman"/>
                <a:ea typeface="Times New Roman"/>
                <a:cs typeface="Times New Roman"/>
                <a:sym typeface="Times New Roman"/>
              </a:rPr>
              <a:t> 	</a:t>
            </a:r>
            <a:r>
              <a:rPr b="1" i="0" lang="en-US" sz="3000" u="none" cap="none" strike="noStrike">
                <a:solidFill>
                  <a:schemeClr val="dk1"/>
                </a:solidFill>
                <a:latin typeface="Arial"/>
                <a:ea typeface="Arial"/>
                <a:cs typeface="Arial"/>
                <a:sym typeface="Arial"/>
              </a:rPr>
              <a:t>= sample size</a:t>
            </a:r>
          </a:p>
          <a:p>
            <a:pPr indent="-798512" lvl="0" marL="798512" marR="0" rtl="0" algn="l">
              <a:lnSpc>
                <a:spcPct val="13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s</a:t>
            </a:r>
            <a:r>
              <a:rPr b="1" baseline="30000" i="0" lang="en-US" sz="2400" u="none" cap="none" strike="noStrike">
                <a:solidFill>
                  <a:schemeClr val="dk1"/>
                </a:solidFill>
                <a:latin typeface="Arial"/>
                <a:ea typeface="Arial"/>
                <a:cs typeface="Arial"/>
                <a:sym typeface="Arial"/>
              </a:rPr>
              <a:t>	</a:t>
            </a:r>
            <a:r>
              <a:rPr b="1" i="0" lang="en-US" sz="3000" u="none" cap="none" strike="noStrike">
                <a:solidFill>
                  <a:schemeClr val="dk1"/>
                </a:solidFill>
                <a:latin typeface="Arial"/>
                <a:ea typeface="Arial"/>
                <a:cs typeface="Arial"/>
                <a:sym typeface="Arial"/>
              </a:rPr>
              <a:t>= </a:t>
            </a:r>
            <a:r>
              <a:rPr b="1" i="1" lang="en-US" sz="3000" u="none" cap="none" strike="noStrike">
                <a:solidFill>
                  <a:schemeClr val="dk1"/>
                </a:solidFill>
                <a:latin typeface="Arial"/>
                <a:ea typeface="Arial"/>
                <a:cs typeface="Arial"/>
                <a:sym typeface="Arial"/>
              </a:rPr>
              <a:t>sample</a:t>
            </a:r>
            <a:r>
              <a:rPr b="1" i="0" lang="en-US" sz="3000" u="none" cap="none" strike="noStrike">
                <a:solidFill>
                  <a:schemeClr val="dk1"/>
                </a:solidFill>
                <a:latin typeface="Arial"/>
                <a:ea typeface="Arial"/>
                <a:cs typeface="Arial"/>
                <a:sym typeface="Arial"/>
              </a:rPr>
              <a:t> standard deviation</a:t>
            </a:r>
          </a:p>
          <a:p>
            <a:pPr indent="-798512" lvl="0" marL="798512" marR="0" rtl="0" algn="l">
              <a:lnSpc>
                <a:spcPct val="13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s</a:t>
            </a:r>
            <a:r>
              <a:rPr b="1" baseline="30000" i="0" lang="en-US" sz="2400" u="none" cap="none" strike="noStrike">
                <a:solidFill>
                  <a:schemeClr val="dk1"/>
                </a:solidFill>
                <a:latin typeface="Arial"/>
                <a:ea typeface="Arial"/>
                <a:cs typeface="Arial"/>
                <a:sym typeface="Arial"/>
              </a:rPr>
              <a:t>2	</a:t>
            </a:r>
            <a:r>
              <a:rPr b="1" i="0" lang="en-US" sz="3000" u="none" cap="none" strike="noStrike">
                <a:solidFill>
                  <a:schemeClr val="dk1"/>
                </a:solidFill>
                <a:latin typeface="Arial"/>
                <a:ea typeface="Arial"/>
                <a:cs typeface="Arial"/>
                <a:sym typeface="Arial"/>
              </a:rPr>
              <a:t>= </a:t>
            </a:r>
            <a:r>
              <a:rPr b="1" i="1" lang="en-US" sz="3000" u="none" cap="none" strike="noStrike">
                <a:solidFill>
                  <a:schemeClr val="dk1"/>
                </a:solidFill>
                <a:latin typeface="Arial"/>
                <a:ea typeface="Arial"/>
                <a:cs typeface="Arial"/>
                <a:sym typeface="Arial"/>
              </a:rPr>
              <a:t>sample</a:t>
            </a:r>
            <a:r>
              <a:rPr b="1" i="0" lang="en-US" sz="3000" u="none" cap="none" strike="noStrike">
                <a:solidFill>
                  <a:schemeClr val="dk1"/>
                </a:solidFill>
                <a:latin typeface="Arial"/>
                <a:ea typeface="Arial"/>
                <a:cs typeface="Arial"/>
                <a:sym typeface="Arial"/>
              </a:rPr>
              <a:t> variance</a:t>
            </a:r>
          </a:p>
          <a:p>
            <a:pPr indent="-798512" lvl="0" marL="798512" marR="0" rtl="0" algn="l">
              <a:lnSpc>
                <a:spcPct val="130000"/>
              </a:lnSpc>
              <a:spcBef>
                <a:spcPts val="0"/>
              </a:spcBef>
              <a:spcAft>
                <a:spcPts val="0"/>
              </a:spcAft>
              <a:buClr>
                <a:schemeClr val="dk1"/>
              </a:buClr>
              <a:buSzPct val="25000"/>
              <a:buFont typeface="Noto Symbol"/>
              <a:buNone/>
            </a:pPr>
            <a:r>
              <a:rPr b="1" i="1" lang="en-US" sz="3200" u="none" cap="none" strike="noStrike">
                <a:solidFill>
                  <a:schemeClr val="dk1"/>
                </a:solidFill>
                <a:latin typeface="Noto Symbol"/>
                <a:ea typeface="Noto Symbol"/>
                <a:cs typeface="Noto Symbol"/>
                <a:sym typeface="Noto Symbol"/>
              </a:rPr>
              <a:t>σ </a:t>
            </a:r>
            <a:r>
              <a:rPr b="1" i="0" lang="en-US" sz="3000" u="none" cap="none" strike="noStrike">
                <a:solidFill>
                  <a:schemeClr val="dk1"/>
                </a:solidFill>
                <a:latin typeface="Arial"/>
                <a:ea typeface="Arial"/>
                <a:cs typeface="Arial"/>
                <a:sym typeface="Arial"/>
              </a:rPr>
              <a:t>	= claimed value of the </a:t>
            </a:r>
            <a:r>
              <a:rPr b="1" i="1" lang="en-US" sz="3000" u="none" cap="none" strike="noStrike">
                <a:solidFill>
                  <a:schemeClr val="dk1"/>
                </a:solidFill>
                <a:latin typeface="Arial"/>
                <a:ea typeface="Arial"/>
                <a:cs typeface="Arial"/>
                <a:sym typeface="Arial"/>
              </a:rPr>
              <a:t>population</a:t>
            </a:r>
            <a:r>
              <a:rPr b="1" i="0" lang="en-US" sz="3000" u="none" cap="none" strike="noStrike">
                <a:solidFill>
                  <a:schemeClr val="dk1"/>
                </a:solidFill>
                <a:latin typeface="Arial"/>
                <a:ea typeface="Arial"/>
                <a:cs typeface="Arial"/>
                <a:sym typeface="Arial"/>
              </a:rPr>
              <a:t> standard deviation</a:t>
            </a:r>
          </a:p>
          <a:p>
            <a:pPr indent="-798512" lvl="0" marL="798512" marR="0" rtl="0" algn="l">
              <a:lnSpc>
                <a:spcPct val="130000"/>
              </a:lnSpc>
              <a:spcBef>
                <a:spcPts val="0"/>
              </a:spcBef>
              <a:spcAft>
                <a:spcPts val="0"/>
              </a:spcAft>
              <a:buClr>
                <a:schemeClr val="dk1"/>
              </a:buClr>
              <a:buSzPct val="25000"/>
              <a:buFont typeface="Noto Symbol"/>
              <a:buNone/>
            </a:pPr>
            <a:r>
              <a:rPr b="1" i="1" lang="en-US" sz="3200" u="none" cap="none" strike="noStrike">
                <a:solidFill>
                  <a:schemeClr val="dk1"/>
                </a:solidFill>
                <a:latin typeface="Noto Symbol"/>
                <a:ea typeface="Noto Symbol"/>
                <a:cs typeface="Noto Symbol"/>
                <a:sym typeface="Noto Symbol"/>
              </a:rPr>
              <a:t>σ </a:t>
            </a:r>
            <a:r>
              <a:rPr b="1" baseline="30000" i="0" lang="en-US" sz="2400" u="none" cap="none" strike="noStrike">
                <a:solidFill>
                  <a:schemeClr val="dk1"/>
                </a:solidFill>
                <a:latin typeface="Arial"/>
                <a:ea typeface="Arial"/>
                <a:cs typeface="Arial"/>
                <a:sym typeface="Arial"/>
              </a:rPr>
              <a:t>2</a:t>
            </a:r>
            <a:r>
              <a:rPr b="1" i="0" lang="en-US" sz="3000" u="none" cap="none" strike="noStrike">
                <a:solidFill>
                  <a:schemeClr val="dk1"/>
                </a:solidFill>
                <a:latin typeface="Arial"/>
                <a:ea typeface="Arial"/>
                <a:cs typeface="Arial"/>
                <a:sym typeface="Arial"/>
              </a:rPr>
              <a:t>	= claimed value of the </a:t>
            </a:r>
            <a:r>
              <a:rPr b="1" i="1" lang="en-US" sz="3000" u="none" cap="none" strike="noStrike">
                <a:solidFill>
                  <a:schemeClr val="dk1"/>
                </a:solidFill>
                <a:latin typeface="Arial"/>
                <a:ea typeface="Arial"/>
                <a:cs typeface="Arial"/>
                <a:sym typeface="Arial"/>
              </a:rPr>
              <a:t>population</a:t>
            </a:r>
            <a:r>
              <a:rPr b="1" i="0" lang="en-US" sz="3000" u="none" cap="none" strike="noStrike">
                <a:solidFill>
                  <a:schemeClr val="dk1"/>
                </a:solidFill>
                <a:latin typeface="Arial"/>
                <a:ea typeface="Arial"/>
                <a:cs typeface="Arial"/>
                <a:sym typeface="Arial"/>
              </a:rPr>
              <a:t> variance</a:t>
            </a:r>
          </a:p>
        </p:txBody>
      </p:sp>
    </p:spTree>
  </p:cSld>
  <p:clrMapOvr>
    <a:masterClrMapping/>
  </p:clrMapOvr>
  <p:transition spd="slow">
    <p:cut/>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2" name="Shape 1102"/>
        <p:cNvGrpSpPr/>
        <p:nvPr/>
      </p:nvGrpSpPr>
      <p:grpSpPr>
        <a:xfrm>
          <a:off x="0" y="0"/>
          <a:ext cx="0" cy="0"/>
          <a:chOff x="0" y="0"/>
          <a:chExt cx="0" cy="0"/>
        </a:xfrm>
      </p:grpSpPr>
      <p:sp>
        <p:nvSpPr>
          <p:cNvPr id="1103" name="Shape 1103"/>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for Testing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Claims About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or </a:t>
            </a:r>
            <a:r>
              <a:rPr b="1" i="1" lang="en-US" sz="4000" u="none" cap="none" strike="noStrike">
                <a:solidFill>
                  <a:srgbClr val="008000"/>
                </a:solidFill>
                <a:latin typeface="Arial"/>
                <a:ea typeface="Arial"/>
                <a:cs typeface="Arial"/>
                <a:sym typeface="Arial"/>
              </a:rPr>
              <a:t>σ </a:t>
            </a:r>
            <a:r>
              <a:rPr b="1" baseline="30000" i="0" lang="en-US" sz="4000" u="none" cap="none" strike="noStrike">
                <a:solidFill>
                  <a:srgbClr val="008000"/>
                </a:solidFill>
                <a:latin typeface="Arial"/>
                <a:ea typeface="Arial"/>
                <a:cs typeface="Arial"/>
                <a:sym typeface="Arial"/>
              </a:rPr>
              <a:t>2</a:t>
            </a:r>
          </a:p>
        </p:txBody>
      </p:sp>
      <p:sp>
        <p:nvSpPr>
          <p:cNvPr id="1104" name="Shape 1104"/>
          <p:cNvSpPr txBox="1"/>
          <p:nvPr>
            <p:ph idx="1" type="body"/>
          </p:nvPr>
        </p:nvSpPr>
        <p:spPr>
          <a:xfrm>
            <a:off x="604837" y="2003425"/>
            <a:ext cx="8277224" cy="4114800"/>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The sample is a simple random sample.</a:t>
            </a:r>
          </a:p>
          <a:p>
            <a:pPr indent="-450850" lvl="0" marL="450850" marR="0" rtl="0" algn="l">
              <a:lnSpc>
                <a:spcPct val="90000"/>
              </a:lnSpc>
              <a:spcBef>
                <a:spcPts val="224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2. The population has a normal distribution. (This is a much stricter 	requirement than the requirement of a normal distribution when testing claims about means.)</a:t>
            </a:r>
          </a:p>
        </p:txBody>
      </p:sp>
    </p:spTree>
  </p:cSld>
  <p:clrMapOvr>
    <a:masterClrMapping/>
  </p:clrMapOvr>
  <p:transition spd="slow">
    <p:cut/>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8" name="Shape 1108"/>
        <p:cNvGrpSpPr/>
        <p:nvPr/>
      </p:nvGrpSpPr>
      <p:grpSpPr>
        <a:xfrm>
          <a:off x="0" y="0"/>
          <a:ext cx="0" cy="0"/>
          <a:chOff x="0" y="0"/>
          <a:chExt cx="0" cy="0"/>
        </a:xfrm>
      </p:grpSpPr>
      <p:sp>
        <p:nvSpPr>
          <p:cNvPr id="1109" name="Shape 1109"/>
          <p:cNvSpPr txBox="1"/>
          <p:nvPr>
            <p:ph idx="4294967295" type="title"/>
          </p:nvPr>
        </p:nvSpPr>
        <p:spPr>
          <a:xfrm>
            <a:off x="660400" y="215900"/>
            <a:ext cx="7772400" cy="6730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Chi-Square Distribution</a:t>
            </a:r>
          </a:p>
        </p:txBody>
      </p:sp>
      <p:sp>
        <p:nvSpPr>
          <p:cNvPr id="1110" name="Shape 1110"/>
          <p:cNvSpPr txBox="1"/>
          <p:nvPr/>
        </p:nvSpPr>
        <p:spPr>
          <a:xfrm>
            <a:off x="3071811" y="1414462"/>
            <a:ext cx="3027362"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Test Statistic</a:t>
            </a:r>
          </a:p>
        </p:txBody>
      </p:sp>
      <p:pic>
        <p:nvPicPr>
          <p:cNvPr id="1111" name="Shape 1111"/>
          <p:cNvPicPr preferRelativeResize="0"/>
          <p:nvPr/>
        </p:nvPicPr>
        <p:blipFill rotWithShape="1">
          <a:blip r:embed="rId3">
            <a:alphaModFix/>
          </a:blip>
          <a:srcRect b="0" l="0" r="0" t="0"/>
          <a:stretch/>
        </p:blipFill>
        <p:spPr>
          <a:xfrm>
            <a:off x="4165600" y="2333625"/>
            <a:ext cx="319087" cy="668337"/>
          </a:xfrm>
          <a:prstGeom prst="rect">
            <a:avLst/>
          </a:prstGeom>
          <a:noFill/>
          <a:ln>
            <a:noFill/>
          </a:ln>
        </p:spPr>
      </p:pic>
      <p:pic>
        <p:nvPicPr>
          <p:cNvPr id="1112" name="Shape 1112"/>
          <p:cNvPicPr preferRelativeResize="0"/>
          <p:nvPr/>
        </p:nvPicPr>
        <p:blipFill rotWithShape="1">
          <a:blip r:embed="rId4">
            <a:alphaModFix/>
          </a:blip>
          <a:srcRect b="0" l="0" r="0" t="0"/>
          <a:stretch/>
        </p:blipFill>
        <p:spPr>
          <a:xfrm>
            <a:off x="3159125" y="2957511"/>
            <a:ext cx="2730500" cy="1257299"/>
          </a:xfrm>
          <a:prstGeom prst="rect">
            <a:avLst/>
          </a:prstGeom>
          <a:noFill/>
          <a:ln>
            <a:noFill/>
          </a:ln>
        </p:spPr>
      </p:pic>
    </p:spTree>
  </p:cSld>
  <p:clrMapOvr>
    <a:masterClrMapping/>
  </p:clrMapOvr>
  <p:transition spd="slow">
    <p:cut/>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6" name="Shape 1116"/>
        <p:cNvGrpSpPr/>
        <p:nvPr/>
      </p:nvGrpSpPr>
      <p:grpSpPr>
        <a:xfrm>
          <a:off x="0" y="0"/>
          <a:ext cx="0" cy="0"/>
          <a:chOff x="0" y="0"/>
          <a:chExt cx="0" cy="0"/>
        </a:xfrm>
      </p:grpSpPr>
      <p:sp>
        <p:nvSpPr>
          <p:cNvPr id="1117" name="Shape 1117"/>
          <p:cNvSpPr txBox="1"/>
          <p:nvPr>
            <p:ph idx="4294967295" type="title"/>
          </p:nvPr>
        </p:nvSpPr>
        <p:spPr>
          <a:xfrm>
            <a:off x="723900" y="114300"/>
            <a:ext cx="7842249" cy="1498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-Values and Critical Values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Chi-Square Distribution</a:t>
            </a:r>
          </a:p>
        </p:txBody>
      </p:sp>
      <p:sp>
        <p:nvSpPr>
          <p:cNvPr id="1118" name="Shape 1118"/>
          <p:cNvSpPr txBox="1"/>
          <p:nvPr>
            <p:ph idx="1" type="body"/>
          </p:nvPr>
        </p:nvSpPr>
        <p:spPr>
          <a:xfrm>
            <a:off x="606425" y="2520950"/>
            <a:ext cx="6724649" cy="25145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Use Table A-4.</a:t>
            </a:r>
          </a:p>
          <a:p>
            <a:pPr indent="-342900" lvl="0" marL="342900" marR="0" rtl="0" algn="l">
              <a:lnSpc>
                <a:spcPct val="100000"/>
              </a:lnSpc>
              <a:spcBef>
                <a:spcPts val="1920"/>
              </a:spcBef>
              <a:spcAft>
                <a:spcPts val="96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The degrees of freedom =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–1.</a:t>
            </a:r>
          </a:p>
        </p:txBody>
      </p:sp>
    </p:spTree>
  </p:cSld>
  <p:clrMapOvr>
    <a:masterClrMapping/>
  </p:clrMapOvr>
  <p:transition spd="slow">
    <p:cut/>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2" name="Shape 1122"/>
        <p:cNvGrpSpPr/>
        <p:nvPr/>
      </p:nvGrpSpPr>
      <p:grpSpPr>
        <a:xfrm>
          <a:off x="0" y="0"/>
          <a:ext cx="0" cy="0"/>
          <a:chOff x="0" y="0"/>
          <a:chExt cx="0" cy="0"/>
        </a:xfrm>
      </p:grpSpPr>
      <p:sp>
        <p:nvSpPr>
          <p:cNvPr id="1123" name="Shape 1123"/>
          <p:cNvSpPr txBox="1"/>
          <p:nvPr>
            <p:ph idx="4294967295" type="title"/>
          </p:nvPr>
        </p:nvSpPr>
        <p:spPr>
          <a:xfrm>
            <a:off x="723900" y="114300"/>
            <a:ext cx="7842249" cy="12096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1124" name="Shape 1124"/>
          <p:cNvSpPr txBox="1"/>
          <p:nvPr>
            <p:ph idx="1" type="body"/>
          </p:nvPr>
        </p:nvSpPr>
        <p:spPr>
          <a:xfrm>
            <a:off x="750887" y="1285875"/>
            <a:ext cx="7970837" cy="4864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Noto Symbol"/>
                <a:ea typeface="Noto Symbol"/>
                <a:cs typeface="Noto Symbol"/>
                <a:sym typeface="Noto Symbol"/>
              </a:rPr>
              <a:t>χ</a:t>
            </a:r>
            <a:r>
              <a:rPr b="1" i="1" lang="en-US" sz="2600" u="none" cap="none" strike="noStrike">
                <a:solidFill>
                  <a:schemeClr val="dk1"/>
                </a:solidFill>
                <a:latin typeface="Noto Symbol"/>
                <a:ea typeface="Noto Symbol"/>
                <a:cs typeface="Noto Symbol"/>
                <a:sym typeface="Noto Symbol"/>
              </a:rPr>
              <a:t> </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test of this section is not </a:t>
            </a:r>
            <a:r>
              <a:rPr b="1" i="1" lang="en-US" sz="3200" u="none" cap="none" strike="noStrike">
                <a:solidFill>
                  <a:schemeClr val="dk1"/>
                </a:solidFill>
                <a:latin typeface="Arial"/>
                <a:ea typeface="Arial"/>
                <a:cs typeface="Arial"/>
                <a:sym typeface="Arial"/>
              </a:rPr>
              <a:t>robust</a:t>
            </a:r>
            <a:r>
              <a:rPr b="1" i="0" lang="en-US" sz="3200" u="none" cap="none" strike="noStrike">
                <a:solidFill>
                  <a:schemeClr val="dk1"/>
                </a:solidFill>
                <a:latin typeface="Arial"/>
                <a:ea typeface="Arial"/>
                <a:cs typeface="Arial"/>
                <a:sym typeface="Arial"/>
              </a:rPr>
              <a:t> against a departure from normality, meaning that the test does not work well if the population has a distribution that is far from normal. The condition of a normally distributed population is therefore a much stricter requirement in this section than it was in Sections 8-4 and 8-5.</a:t>
            </a:r>
          </a:p>
        </p:txBody>
      </p:sp>
    </p:spTree>
  </p:cSld>
  <p:clrMapOvr>
    <a:masterClrMapping/>
  </p:clrMapOvr>
  <p:transition spd="slow">
    <p:cut/>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8" name="Shape 1128"/>
        <p:cNvGrpSpPr/>
        <p:nvPr/>
      </p:nvGrpSpPr>
      <p:grpSpPr>
        <a:xfrm>
          <a:off x="0" y="0"/>
          <a:ext cx="0" cy="0"/>
          <a:chOff x="0" y="0"/>
          <a:chExt cx="0" cy="0"/>
        </a:xfrm>
      </p:grpSpPr>
      <p:sp>
        <p:nvSpPr>
          <p:cNvPr id="1129" name="Shape 1129"/>
          <p:cNvSpPr txBox="1"/>
          <p:nvPr>
            <p:ph idx="4294967295" type="title"/>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Chi-Square Distribution</a:t>
            </a:r>
          </a:p>
        </p:txBody>
      </p:sp>
      <p:sp>
        <p:nvSpPr>
          <p:cNvPr id="1130" name="Shape 1130"/>
          <p:cNvSpPr txBox="1"/>
          <p:nvPr>
            <p:ph idx="1" type="body"/>
          </p:nvPr>
        </p:nvSpPr>
        <p:spPr>
          <a:xfrm>
            <a:off x="596900" y="1647825"/>
            <a:ext cx="8216900" cy="4864099"/>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000" u="none" cap="none" strike="noStrike">
                <a:solidFill>
                  <a:schemeClr val="dk1"/>
                </a:solidFill>
                <a:latin typeface="Arial"/>
                <a:ea typeface="Arial"/>
                <a:cs typeface="Arial"/>
                <a:sym typeface="Arial"/>
              </a:rPr>
              <a:t>All values of </a:t>
            </a:r>
            <a:r>
              <a:rPr b="1" i="1" lang="en-US" sz="3000" u="none" cap="none" strike="noStrike">
                <a:solidFill>
                  <a:schemeClr val="dk1"/>
                </a:solidFill>
                <a:latin typeface="Arial"/>
                <a:ea typeface="Arial"/>
                <a:cs typeface="Arial"/>
                <a:sym typeface="Arial"/>
              </a:rPr>
              <a:t>χ</a:t>
            </a:r>
            <a:r>
              <a:rPr b="1" i="1" lang="en-US" sz="1500" u="none" cap="none" strike="noStrike">
                <a:solidFill>
                  <a:schemeClr val="dk1"/>
                </a:solidFill>
                <a:latin typeface="Arial"/>
                <a:ea typeface="Arial"/>
                <a:cs typeface="Arial"/>
                <a:sym typeface="Arial"/>
              </a:rPr>
              <a:t> </a:t>
            </a:r>
            <a:r>
              <a:rPr b="1" baseline="30000" i="0" lang="en-US" sz="3000" u="none" cap="none" strike="noStrike">
                <a:solidFill>
                  <a:schemeClr val="dk1"/>
                </a:solidFill>
                <a:latin typeface="Arial"/>
                <a:ea typeface="Arial"/>
                <a:cs typeface="Arial"/>
                <a:sym typeface="Arial"/>
              </a:rPr>
              <a:t>2</a:t>
            </a:r>
            <a:r>
              <a:rPr b="1" i="0" lang="en-US" sz="3000" u="none" cap="none" strike="noStrike">
                <a:solidFill>
                  <a:schemeClr val="dk1"/>
                </a:solidFill>
                <a:latin typeface="Arial"/>
                <a:ea typeface="Arial"/>
                <a:cs typeface="Arial"/>
                <a:sym typeface="Arial"/>
              </a:rPr>
              <a:t> are nonnegative, and the   distribution is not symmetric                          (see Figure 8-13, following).</a:t>
            </a:r>
          </a:p>
          <a:p>
            <a:pPr indent="-457200" lvl="0" marL="457200" marR="0" rtl="0" algn="l">
              <a:lnSpc>
                <a:spcPct val="100000"/>
              </a:lnSpc>
              <a:spcBef>
                <a:spcPts val="2010"/>
              </a:spcBef>
              <a:spcAft>
                <a:spcPts val="0"/>
              </a:spcAft>
              <a:buClr>
                <a:schemeClr val="accent2"/>
              </a:buClr>
              <a:buSzPct val="100000"/>
              <a:buFont typeface="Arial"/>
              <a:buChar char="•"/>
            </a:pPr>
            <a:r>
              <a:rPr b="1" i="0" lang="en-US" sz="3000" u="none" cap="none" strike="noStrike">
                <a:solidFill>
                  <a:schemeClr val="dk1"/>
                </a:solidFill>
                <a:latin typeface="Arial"/>
                <a:ea typeface="Arial"/>
                <a:cs typeface="Arial"/>
                <a:sym typeface="Arial"/>
              </a:rPr>
              <a:t>There is a different distribution for each number of degrees of freedom                   (see Figure 8-14, following).</a:t>
            </a:r>
          </a:p>
          <a:p>
            <a:pPr indent="-457200" lvl="0" marL="457200" marR="0" rtl="0" algn="l">
              <a:lnSpc>
                <a:spcPct val="100000"/>
              </a:lnSpc>
              <a:spcBef>
                <a:spcPts val="2010"/>
              </a:spcBef>
              <a:spcAft>
                <a:spcPts val="0"/>
              </a:spcAft>
              <a:buClr>
                <a:schemeClr val="accent2"/>
              </a:buClr>
              <a:buSzPct val="100000"/>
              <a:buFont typeface="Arial"/>
              <a:buChar char="•"/>
            </a:pPr>
            <a:r>
              <a:rPr b="1" i="0" lang="en-US" sz="3000" u="none" cap="none" strike="noStrike">
                <a:solidFill>
                  <a:schemeClr val="dk1"/>
                </a:solidFill>
                <a:latin typeface="Arial"/>
                <a:ea typeface="Arial"/>
                <a:cs typeface="Arial"/>
                <a:sym typeface="Arial"/>
              </a:rPr>
              <a:t>The critical values are found in Table A-4 using </a:t>
            </a:r>
            <a:r>
              <a:rPr b="1" i="1" lang="en-US" sz="3000" u="none" cap="none" strike="noStrike">
                <a:solidFill>
                  <a:schemeClr val="dk1"/>
                </a:solidFill>
                <a:latin typeface="Arial"/>
                <a:ea typeface="Arial"/>
                <a:cs typeface="Arial"/>
                <a:sym typeface="Arial"/>
              </a:rPr>
              <a:t>n – </a:t>
            </a:r>
            <a:r>
              <a:rPr b="1" i="0" lang="en-US" sz="3000" u="none" cap="none" strike="noStrike">
                <a:solidFill>
                  <a:schemeClr val="dk1"/>
                </a:solidFill>
                <a:latin typeface="Arial"/>
                <a:ea typeface="Arial"/>
                <a:cs typeface="Arial"/>
                <a:sym typeface="Arial"/>
              </a:rPr>
              <a:t>1 degrees of freedom.</a:t>
            </a:r>
          </a:p>
        </p:txBody>
      </p:sp>
    </p:spTree>
  </p:cSld>
  <p:clrMapOvr>
    <a:masterClrMapping/>
  </p:clrMapOvr>
  <p:transition spd="slow">
    <p:cut/>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4" name="Shape 1134"/>
        <p:cNvGrpSpPr/>
        <p:nvPr/>
      </p:nvGrpSpPr>
      <p:grpSpPr>
        <a:xfrm>
          <a:off x="0" y="0"/>
          <a:ext cx="0" cy="0"/>
          <a:chOff x="0" y="0"/>
          <a:chExt cx="0" cy="0"/>
        </a:xfrm>
      </p:grpSpPr>
      <p:sp>
        <p:nvSpPr>
          <p:cNvPr id="1135" name="Shape 1135"/>
          <p:cNvSpPr txBox="1"/>
          <p:nvPr/>
        </p:nvSpPr>
        <p:spPr>
          <a:xfrm>
            <a:off x="685800"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Chi-Square Distribution - cont</a:t>
            </a:r>
          </a:p>
        </p:txBody>
      </p:sp>
      <p:sp>
        <p:nvSpPr>
          <p:cNvPr id="1136" name="Shape 1136"/>
          <p:cNvSpPr txBox="1"/>
          <p:nvPr/>
        </p:nvSpPr>
        <p:spPr>
          <a:xfrm>
            <a:off x="1622425" y="6102350"/>
            <a:ext cx="1400174" cy="3635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1800" u="none" cap="none" strike="noStrike">
                <a:solidFill>
                  <a:schemeClr val="hlink"/>
                </a:solidFill>
                <a:latin typeface="Arial"/>
                <a:ea typeface="Arial"/>
                <a:cs typeface="Arial"/>
                <a:sym typeface="Arial"/>
              </a:rPr>
              <a:t>Figure 8-13</a:t>
            </a:r>
          </a:p>
        </p:txBody>
      </p:sp>
      <p:sp>
        <p:nvSpPr>
          <p:cNvPr id="1137" name="Shape 1137"/>
          <p:cNvSpPr txBox="1"/>
          <p:nvPr/>
        </p:nvSpPr>
        <p:spPr>
          <a:xfrm>
            <a:off x="733425" y="1644650"/>
            <a:ext cx="3836986" cy="8191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Properties of the Chi-Square Distribution</a:t>
            </a:r>
          </a:p>
        </p:txBody>
      </p:sp>
      <p:pic>
        <p:nvPicPr>
          <p:cNvPr id="1138" name="Shape 1138"/>
          <p:cNvPicPr preferRelativeResize="0"/>
          <p:nvPr/>
        </p:nvPicPr>
        <p:blipFill rotWithShape="1">
          <a:blip r:embed="rId3">
            <a:alphaModFix/>
          </a:blip>
          <a:srcRect b="0" l="0" r="0" t="0"/>
          <a:stretch/>
        </p:blipFill>
        <p:spPr>
          <a:xfrm>
            <a:off x="596900" y="2941636"/>
            <a:ext cx="3692524" cy="2320924"/>
          </a:xfrm>
          <a:prstGeom prst="rect">
            <a:avLst/>
          </a:prstGeom>
          <a:noFill/>
          <a:ln>
            <a:noFill/>
          </a:ln>
        </p:spPr>
      </p:pic>
      <p:sp>
        <p:nvSpPr>
          <p:cNvPr id="1139" name="Shape 1139"/>
          <p:cNvSpPr txBox="1"/>
          <p:nvPr/>
        </p:nvSpPr>
        <p:spPr>
          <a:xfrm>
            <a:off x="4857750" y="5297487"/>
            <a:ext cx="4103687" cy="8191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Different distribution for each number of df.</a:t>
            </a:r>
          </a:p>
        </p:txBody>
      </p:sp>
      <p:sp>
        <p:nvSpPr>
          <p:cNvPr id="1140" name="Shape 1140"/>
          <p:cNvSpPr txBox="1"/>
          <p:nvPr/>
        </p:nvSpPr>
        <p:spPr>
          <a:xfrm>
            <a:off x="4897437" y="1624012"/>
            <a:ext cx="4011611" cy="8191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Chi-Square  Distribution for 10 and 20 df</a:t>
            </a:r>
          </a:p>
        </p:txBody>
      </p:sp>
      <p:sp>
        <p:nvSpPr>
          <p:cNvPr id="1141" name="Shape 1141"/>
          <p:cNvSpPr txBox="1"/>
          <p:nvPr/>
        </p:nvSpPr>
        <p:spPr>
          <a:xfrm>
            <a:off x="6103937" y="6097587"/>
            <a:ext cx="1400174" cy="3635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1800" u="none" cap="none" strike="noStrike">
                <a:solidFill>
                  <a:schemeClr val="hlink"/>
                </a:solidFill>
                <a:latin typeface="Arial"/>
                <a:ea typeface="Arial"/>
                <a:cs typeface="Arial"/>
                <a:sym typeface="Arial"/>
              </a:rPr>
              <a:t>Figure 8-14</a:t>
            </a:r>
          </a:p>
        </p:txBody>
      </p:sp>
      <p:pic>
        <p:nvPicPr>
          <p:cNvPr id="1142" name="Shape 1142"/>
          <p:cNvPicPr preferRelativeResize="0"/>
          <p:nvPr/>
        </p:nvPicPr>
        <p:blipFill rotWithShape="1">
          <a:blip r:embed="rId4">
            <a:alphaModFix/>
          </a:blip>
          <a:srcRect b="0" l="0" r="0" t="0"/>
          <a:stretch/>
        </p:blipFill>
        <p:spPr>
          <a:xfrm>
            <a:off x="4832350" y="2765425"/>
            <a:ext cx="3702049" cy="2497136"/>
          </a:xfrm>
          <a:prstGeom prst="rect">
            <a:avLst/>
          </a:prstGeom>
          <a:noFill/>
          <a:ln>
            <a:noFill/>
          </a:ln>
        </p:spPr>
      </p:pic>
    </p:spTree>
  </p:cSld>
  <p:clrMapOvr>
    <a:masterClrMapping/>
  </p:clrMapOvr>
  <p:transition spd="slow">
    <p:cut/>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6" name="Shape 1146"/>
        <p:cNvGrpSpPr/>
        <p:nvPr/>
      </p:nvGrpSpPr>
      <p:grpSpPr>
        <a:xfrm>
          <a:off x="0" y="0"/>
          <a:ext cx="0" cy="0"/>
          <a:chOff x="0" y="0"/>
          <a:chExt cx="0" cy="0"/>
        </a:xfrm>
      </p:grpSpPr>
      <p:sp>
        <p:nvSpPr>
          <p:cNvPr id="1147" name="Shape 1147"/>
          <p:cNvSpPr txBox="1"/>
          <p:nvPr>
            <p:ph idx="4294967295" type="title"/>
          </p:nvPr>
        </p:nvSpPr>
        <p:spPr>
          <a:xfrm>
            <a:off x="685800" y="292100"/>
            <a:ext cx="7772400" cy="4349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Table A-4</a:t>
            </a:r>
          </a:p>
        </p:txBody>
      </p:sp>
      <p:sp>
        <p:nvSpPr>
          <p:cNvPr id="1148" name="Shape 1148"/>
          <p:cNvSpPr txBox="1"/>
          <p:nvPr>
            <p:ph idx="1" type="body"/>
          </p:nvPr>
        </p:nvSpPr>
        <p:spPr>
          <a:xfrm>
            <a:off x="596900" y="1012825"/>
            <a:ext cx="8216900" cy="5499099"/>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Table A-4 is based on cumulative areas from the right (unlike the entries in Table</a:t>
            </a:r>
            <a:r>
              <a:rPr b="1" i="0" lang="en-US" sz="3000" u="none" cap="none" strike="noStrike">
                <a:solidFill>
                  <a:schemeClr val="dk1"/>
                </a:solidFill>
                <a:latin typeface="Helvetica Neue"/>
                <a:ea typeface="Helvetica Neue"/>
                <a:cs typeface="Helvetica Neue"/>
                <a:sym typeface="Helvetica Neue"/>
              </a:rPr>
              <a:t> </a:t>
            </a:r>
            <a:r>
              <a:rPr b="1" i="0" lang="en-US" sz="3000" u="none" cap="none" strike="noStrike">
                <a:solidFill>
                  <a:schemeClr val="dk1"/>
                </a:solidFill>
                <a:latin typeface="Arial"/>
                <a:ea typeface="Arial"/>
                <a:cs typeface="Arial"/>
                <a:sym typeface="Arial"/>
              </a:rPr>
              <a:t>A-2, which are cumulative areas from the left). Critical values are found in Table A-4</a:t>
            </a:r>
            <a:r>
              <a:rPr b="1" i="0" lang="en-US" sz="3000" u="none" cap="none" strike="noStrike">
                <a:solidFill>
                  <a:schemeClr val="dk1"/>
                </a:solidFill>
                <a:latin typeface="Helvetica Neue"/>
                <a:ea typeface="Helvetica Neue"/>
                <a:cs typeface="Helvetica Neue"/>
                <a:sym typeface="Helvetica Neue"/>
              </a:rPr>
              <a:t> </a:t>
            </a:r>
            <a:r>
              <a:rPr b="1" i="0" lang="en-US" sz="3000" u="none" cap="none" strike="noStrike">
                <a:solidFill>
                  <a:schemeClr val="dk1"/>
                </a:solidFill>
                <a:latin typeface="Arial"/>
                <a:ea typeface="Arial"/>
                <a:cs typeface="Arial"/>
                <a:sym typeface="Arial"/>
              </a:rPr>
              <a:t>by first locating the row corresponding to the appropriate number of degrees of freedom (where df = </a:t>
            </a:r>
            <a:r>
              <a:rPr b="1" i="1" lang="en-US" sz="3000" u="none" cap="none" strike="noStrike">
                <a:solidFill>
                  <a:schemeClr val="dk1"/>
                </a:solidFill>
                <a:latin typeface="Arial"/>
                <a:ea typeface="Arial"/>
                <a:cs typeface="Arial"/>
                <a:sym typeface="Arial"/>
              </a:rPr>
              <a:t>n</a:t>
            </a:r>
            <a:r>
              <a:rPr b="1" i="0" lang="en-US" sz="3000" u="none" cap="none" strike="noStrike">
                <a:solidFill>
                  <a:schemeClr val="dk1"/>
                </a:solidFill>
                <a:latin typeface="Arial"/>
                <a:ea typeface="Arial"/>
                <a:cs typeface="Arial"/>
                <a:sym typeface="Arial"/>
              </a:rPr>
              <a:t> –1). Next, the significance level </a:t>
            </a:r>
            <a:r>
              <a:rPr b="1" i="1" lang="en-US" sz="30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is used to determine the</a:t>
            </a:r>
            <a:r>
              <a:rPr b="1" i="0" lang="en-US" sz="3000" u="none" cap="none" strike="noStrike">
                <a:solidFill>
                  <a:schemeClr val="dk1"/>
                </a:solidFill>
                <a:latin typeface="Helvetica Neue"/>
                <a:ea typeface="Helvetica Neue"/>
                <a:cs typeface="Helvetica Neue"/>
                <a:sym typeface="Helvetica Neue"/>
              </a:rPr>
              <a:t> </a:t>
            </a:r>
            <a:r>
              <a:rPr b="1" i="0" lang="en-US" sz="3000" u="none" cap="none" strike="noStrike">
                <a:solidFill>
                  <a:schemeClr val="dk1"/>
                </a:solidFill>
                <a:latin typeface="Arial"/>
                <a:ea typeface="Arial"/>
                <a:cs typeface="Arial"/>
                <a:sym typeface="Arial"/>
              </a:rPr>
              <a:t>correct column. The following examples are based on a significance level of</a:t>
            </a:r>
            <a:r>
              <a:rPr b="1" i="0" lang="en-US" sz="3000" u="none" cap="none" strike="noStrike">
                <a:solidFill>
                  <a:schemeClr val="dk1"/>
                </a:solidFill>
                <a:latin typeface="Helvetica Neue"/>
                <a:ea typeface="Helvetica Neue"/>
                <a:cs typeface="Helvetica Neue"/>
                <a:sym typeface="Helvetica Neue"/>
              </a:rPr>
              <a:t> </a:t>
            </a:r>
            <a:r>
              <a:rPr b="1" i="1" lang="en-US" sz="30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 0.05</a:t>
            </a:r>
            <a:r>
              <a:rPr b="1" i="0" lang="en-US" sz="3000" u="none" cap="none" strike="noStrike">
                <a:solidFill>
                  <a:schemeClr val="dk1"/>
                </a:solidFill>
                <a:latin typeface="Helvetica Neue"/>
                <a:ea typeface="Helvetica Neue"/>
                <a:cs typeface="Helvetica Neue"/>
                <a:sym typeface="Helvetica Neue"/>
              </a:rPr>
              <a:t>, </a:t>
            </a:r>
            <a:r>
              <a:rPr b="1" i="0" lang="en-US" sz="3000" u="none" cap="none" strike="noStrike">
                <a:solidFill>
                  <a:schemeClr val="dk1"/>
                </a:solidFill>
                <a:latin typeface="Arial"/>
                <a:ea typeface="Arial"/>
                <a:cs typeface="Arial"/>
                <a:sym typeface="Arial"/>
              </a:rPr>
              <a:t>but any other significance level can be used in a similar manner.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ph idx="4294967295" type="title"/>
          </p:nvPr>
        </p:nvSpPr>
        <p:spPr>
          <a:xfrm>
            <a:off x="196850" y="184150"/>
            <a:ext cx="8743949" cy="13652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Rare Event Rule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Inferential Statistics</a:t>
            </a:r>
          </a:p>
        </p:txBody>
      </p:sp>
      <p:sp>
        <p:nvSpPr>
          <p:cNvPr id="133" name="Shape 133"/>
          <p:cNvSpPr txBox="1"/>
          <p:nvPr>
            <p:ph idx="1" type="body"/>
          </p:nvPr>
        </p:nvSpPr>
        <p:spPr>
          <a:xfrm>
            <a:off x="266700" y="2419350"/>
            <a:ext cx="8610599" cy="264795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If, under a given assumption, the probability of a particular observed event is exceptionally small, we conclude that the assumption is probably not correct.</a:t>
            </a:r>
          </a:p>
        </p:txBody>
      </p:sp>
    </p:spTree>
  </p:cSld>
  <p:clrMapOvr>
    <a:masterClrMapping/>
  </p:clrMapOvr>
  <p:transition spd="slow">
    <p:cut/>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2" name="Shape 1152"/>
        <p:cNvGrpSpPr/>
        <p:nvPr/>
      </p:nvGrpSpPr>
      <p:grpSpPr>
        <a:xfrm>
          <a:off x="0" y="0"/>
          <a:ext cx="0" cy="0"/>
          <a:chOff x="0" y="0"/>
          <a:chExt cx="0" cy="0"/>
        </a:xfrm>
      </p:grpSpPr>
      <p:sp>
        <p:nvSpPr>
          <p:cNvPr id="1153" name="Shape 1153"/>
          <p:cNvSpPr txBox="1"/>
          <p:nvPr>
            <p:ph idx="4294967295" type="title"/>
          </p:nvPr>
        </p:nvSpPr>
        <p:spPr>
          <a:xfrm>
            <a:off x="685800" y="292100"/>
            <a:ext cx="7772400" cy="4349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Table A-4</a:t>
            </a:r>
          </a:p>
        </p:txBody>
      </p:sp>
      <p:sp>
        <p:nvSpPr>
          <p:cNvPr id="1154" name="Shape 1154"/>
          <p:cNvSpPr txBox="1"/>
          <p:nvPr>
            <p:ph idx="1" type="body"/>
          </p:nvPr>
        </p:nvSpPr>
        <p:spPr>
          <a:xfrm>
            <a:off x="596900" y="1012825"/>
            <a:ext cx="8216900" cy="5499099"/>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Right-tailed test:</a:t>
            </a:r>
          </a:p>
          <a:p>
            <a:pPr indent="-1587" lvl="0" marL="1587"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Because the area to the right of the critical value is 0.05, locate 0.05 at the top of Table A-4.</a:t>
            </a:r>
          </a:p>
          <a:p>
            <a:pPr indent="-1587" lvl="0" marL="1587" marR="0" rtl="0" algn="l">
              <a:lnSpc>
                <a:spcPct val="90000"/>
              </a:lnSpc>
              <a:spcBef>
                <a:spcPts val="2144"/>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1587" lvl="0" marL="1587"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Left-tailed test:</a:t>
            </a:r>
          </a:p>
          <a:p>
            <a:pPr indent="-1587" lvl="0" marL="1587"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With a left-tailed area of 0.05, the area to the right of the critical value is 0.95, so locate 0.95 at the top of Table A-4.</a:t>
            </a:r>
          </a:p>
        </p:txBody>
      </p:sp>
    </p:spTree>
  </p:cSld>
  <p:clrMapOvr>
    <a:masterClrMapping/>
  </p:clrMapOvr>
  <p:transition spd="slow">
    <p:cut/>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8" name="Shape 1158"/>
        <p:cNvGrpSpPr/>
        <p:nvPr/>
      </p:nvGrpSpPr>
      <p:grpSpPr>
        <a:xfrm>
          <a:off x="0" y="0"/>
          <a:ext cx="0" cy="0"/>
          <a:chOff x="0" y="0"/>
          <a:chExt cx="0" cy="0"/>
        </a:xfrm>
      </p:grpSpPr>
      <p:sp>
        <p:nvSpPr>
          <p:cNvPr id="1159" name="Shape 1159"/>
          <p:cNvSpPr txBox="1"/>
          <p:nvPr>
            <p:ph idx="4294967295" type="title"/>
          </p:nvPr>
        </p:nvSpPr>
        <p:spPr>
          <a:xfrm>
            <a:off x="685800" y="292100"/>
            <a:ext cx="7772400" cy="4349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Table A-4</a:t>
            </a:r>
          </a:p>
        </p:txBody>
      </p:sp>
      <p:sp>
        <p:nvSpPr>
          <p:cNvPr id="1160" name="Shape 1160"/>
          <p:cNvSpPr txBox="1"/>
          <p:nvPr>
            <p:ph idx="1" type="body"/>
          </p:nvPr>
        </p:nvSpPr>
        <p:spPr>
          <a:xfrm>
            <a:off x="596900" y="1012825"/>
            <a:ext cx="8216900" cy="5499099"/>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Two-tailed test:</a:t>
            </a:r>
          </a:p>
          <a:p>
            <a:pPr indent="-1587" lvl="0" marL="1587" marR="0" rtl="0" algn="l">
              <a:lnSpc>
                <a:spcPct val="90000"/>
              </a:lnSpc>
              <a:spcBef>
                <a:spcPts val="2144"/>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Unlike the normal and Student </a:t>
            </a:r>
            <a:r>
              <a:rPr b="1" i="1" lang="en-US" sz="3200" u="none" cap="none" strike="noStrike">
                <a:solidFill>
                  <a:schemeClr val="dk1"/>
                </a:solidFill>
                <a:latin typeface="Arial"/>
                <a:ea typeface="Arial"/>
                <a:cs typeface="Arial"/>
                <a:sym typeface="Arial"/>
              </a:rPr>
              <a:t>t</a:t>
            </a:r>
            <a:r>
              <a:rPr b="1" i="0" lang="en-US" sz="3200" u="none" cap="none" strike="noStrike">
                <a:solidFill>
                  <a:schemeClr val="dk1"/>
                </a:solidFill>
                <a:latin typeface="Arial"/>
                <a:ea typeface="Arial"/>
                <a:cs typeface="Arial"/>
                <a:sym typeface="Arial"/>
              </a:rPr>
              <a:t> distributions, the critical values in this </a:t>
            </a:r>
            <a:r>
              <a:rPr b="1" i="1" lang="en-US" sz="3200" u="none" cap="none" strike="noStrike">
                <a:solidFill>
                  <a:schemeClr val="dk1"/>
                </a:solidFill>
                <a:latin typeface="Noto Symbol"/>
                <a:ea typeface="Noto Symbol"/>
                <a:cs typeface="Noto Symbol"/>
                <a:sym typeface="Noto Symbol"/>
              </a:rPr>
              <a:t>χ</a:t>
            </a:r>
            <a:r>
              <a:rPr b="1" baseline="30000" i="0" lang="en-US" sz="3200" u="none" cap="none" strike="noStrike">
                <a:solidFill>
                  <a:schemeClr val="dk1"/>
                </a:solidFill>
                <a:latin typeface="Arial"/>
                <a:ea typeface="Arial"/>
                <a:cs typeface="Arial"/>
                <a:sym typeface="Arial"/>
              </a:rPr>
              <a:t>2 </a:t>
            </a:r>
            <a:r>
              <a:rPr b="1" i="0" lang="en-US" sz="3200" u="none" cap="none" strike="noStrike">
                <a:solidFill>
                  <a:schemeClr val="dk1"/>
                </a:solidFill>
                <a:latin typeface="Arial"/>
                <a:ea typeface="Arial"/>
                <a:cs typeface="Arial"/>
                <a:sym typeface="Arial"/>
              </a:rPr>
              <a:t>test will be two different positive values (instead of something like ±1.96 ). Divide a significance level of 0.05 between the left and right tails, so the areas to the right of the two critical values are 0.975 and 0.025, respectively. Locate 0.975 and 0.025 at the top of Table A-4</a:t>
            </a:r>
          </a:p>
        </p:txBody>
      </p:sp>
    </p:spTree>
  </p:cSld>
  <p:clrMapOvr>
    <a:masterClrMapping/>
  </p:clrMapOvr>
  <p:transition spd="slow">
    <p:cut/>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4" name="Shape 1164"/>
        <p:cNvGrpSpPr/>
        <p:nvPr/>
      </p:nvGrpSpPr>
      <p:grpSpPr>
        <a:xfrm>
          <a:off x="0" y="0"/>
          <a:ext cx="0" cy="0"/>
          <a:chOff x="0" y="0"/>
          <a:chExt cx="0" cy="0"/>
        </a:xfrm>
      </p:grpSpPr>
      <p:sp>
        <p:nvSpPr>
          <p:cNvPr id="1165" name="Shape 1165"/>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66" name="Shape 1166"/>
          <p:cNvSpPr txBox="1"/>
          <p:nvPr/>
        </p:nvSpPr>
        <p:spPr>
          <a:xfrm>
            <a:off x="746125" y="925512"/>
            <a:ext cx="8054974"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common goal in business and industry is to improve the quality of goods or services by reducing variation. Quality control engineers want to ensure that a product has an acceptable mean, but they also want to produce items of consistent quality so that there will be few defects. If weights of coins have a specified mean but too much variation, some will have weights that are too low or too high, so that vending machines will not work correctly (unlike the stellar performance that they now provide). </a:t>
            </a:r>
          </a:p>
        </p:txBody>
      </p:sp>
    </p:spTree>
  </p:cSld>
  <p:clrMapOvr>
    <a:masterClrMapping/>
  </p:clrMapOvr>
  <p:transition spd="slow">
    <p:cut/>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0" name="Shape 1170"/>
        <p:cNvGrpSpPr/>
        <p:nvPr/>
      </p:nvGrpSpPr>
      <p:grpSpPr>
        <a:xfrm>
          <a:off x="0" y="0"/>
          <a:ext cx="0" cy="0"/>
          <a:chOff x="0" y="0"/>
          <a:chExt cx="0" cy="0"/>
        </a:xfrm>
      </p:grpSpPr>
      <p:sp>
        <p:nvSpPr>
          <p:cNvPr id="1171" name="Shape 1171"/>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72" name="Shape 1172"/>
          <p:cNvSpPr txBox="1"/>
          <p:nvPr/>
        </p:nvSpPr>
        <p:spPr>
          <a:xfrm>
            <a:off x="685800" y="841375"/>
            <a:ext cx="8054974" cy="5643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Consider the simple random sample of the 37 weights of post-1983 pennies listed in Data Set 20 in Appendix B. Those 37 weights have a mean of 2.49910 g and a standard deviation of 0.01648 g. U.S. Mint specifications require that pennies be manufactured so that the mean weight is 2.500 g. A hypothesis test will verify that the sample appears to come from a population with a mean of 2.500 g as required, but use a 0.05 significance level to test the claim that the population of weights has a standard deviation less than the specification of 0.0230 g.</a:t>
            </a:r>
          </a:p>
        </p:txBody>
      </p:sp>
    </p:spTree>
  </p:cSld>
  <p:clrMapOvr>
    <a:masterClrMapping/>
  </p:clrMapOvr>
  <p:transition spd="slow">
    <p:cut/>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76" name="Shape 1176"/>
        <p:cNvGrpSpPr/>
        <p:nvPr/>
      </p:nvGrpSpPr>
      <p:grpSpPr>
        <a:xfrm>
          <a:off x="0" y="0"/>
          <a:ext cx="0" cy="0"/>
          <a:chOff x="0" y="0"/>
          <a:chExt cx="0" cy="0"/>
        </a:xfrm>
      </p:grpSpPr>
      <p:sp>
        <p:nvSpPr>
          <p:cNvPr id="1177" name="Shape 1177"/>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78" name="Shape 1178"/>
          <p:cNvSpPr txBox="1"/>
          <p:nvPr/>
        </p:nvSpPr>
        <p:spPr>
          <a:xfrm>
            <a:off x="685800" y="841375"/>
            <a:ext cx="8054974"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and STATDISK generated the histogram and quantile plot - sample appears to come from a population having a normal distribution. </a:t>
            </a:r>
          </a:p>
        </p:txBody>
      </p:sp>
      <p:pic>
        <p:nvPicPr>
          <p:cNvPr id="1179" name="Shape 1179"/>
          <p:cNvPicPr preferRelativeResize="0"/>
          <p:nvPr/>
        </p:nvPicPr>
        <p:blipFill rotWithShape="1">
          <a:blip r:embed="rId3">
            <a:alphaModFix/>
          </a:blip>
          <a:srcRect b="0" l="0" r="0" t="0"/>
          <a:stretch/>
        </p:blipFill>
        <p:spPr>
          <a:xfrm>
            <a:off x="552450" y="3429000"/>
            <a:ext cx="8064499" cy="2324099"/>
          </a:xfrm>
          <a:prstGeom prst="rect">
            <a:avLst/>
          </a:prstGeom>
          <a:noFill/>
          <a:ln>
            <a:noFill/>
          </a:ln>
        </p:spPr>
      </p:pic>
    </p:spTree>
  </p:cSld>
  <p:clrMapOvr>
    <a:masterClrMapping/>
  </p:clrMapOvr>
  <p:transition spd="slow">
    <p:cut/>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3" name="Shape 1183"/>
        <p:cNvGrpSpPr/>
        <p:nvPr/>
      </p:nvGrpSpPr>
      <p:grpSpPr>
        <a:xfrm>
          <a:off x="0" y="0"/>
          <a:ext cx="0" cy="0"/>
          <a:chOff x="0" y="0"/>
          <a:chExt cx="0" cy="0"/>
        </a:xfrm>
      </p:grpSpPr>
      <p:sp>
        <p:nvSpPr>
          <p:cNvPr id="1184" name="Shape 1184"/>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85" name="Shape 1185"/>
          <p:cNvSpPr txBox="1"/>
          <p:nvPr/>
        </p:nvSpPr>
        <p:spPr>
          <a:xfrm>
            <a:off x="584200" y="841375"/>
            <a:ext cx="80549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claim as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&lt; 0.0230 g </a:t>
            </a:r>
          </a:p>
        </p:txBody>
      </p:sp>
      <p:sp>
        <p:nvSpPr>
          <p:cNvPr id="1186" name="Shape 1186"/>
          <p:cNvSpPr txBox="1"/>
          <p:nvPr/>
        </p:nvSpPr>
        <p:spPr>
          <a:xfrm>
            <a:off x="584200" y="1600200"/>
            <a:ext cx="8426450"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&lt; 0.0230 g is false, then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0.0230 g</a:t>
            </a:r>
          </a:p>
        </p:txBody>
      </p:sp>
      <p:sp>
        <p:nvSpPr>
          <p:cNvPr id="1187" name="Shape 1187"/>
          <p:cNvSpPr txBox="1"/>
          <p:nvPr/>
        </p:nvSpPr>
        <p:spPr>
          <a:xfrm>
            <a:off x="584200" y="2316161"/>
            <a:ext cx="8054974"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&lt; 0.0230 g does not contain equality so it is the alternative hypothesis; null hypothesis is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0.0230 g </a:t>
            </a:r>
          </a:p>
        </p:txBody>
      </p:sp>
      <p:sp>
        <p:nvSpPr>
          <p:cNvPr id="1188" name="Shape 1188"/>
          <p:cNvSpPr txBox="1"/>
          <p:nvPr/>
        </p:nvSpPr>
        <p:spPr>
          <a:xfrm>
            <a:off x="3287712" y="3965575"/>
            <a:ext cx="2914649"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0.0230 g</a:t>
            </a:r>
          </a:p>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&lt; 0.0230 g </a:t>
            </a:r>
          </a:p>
        </p:txBody>
      </p:sp>
      <p:sp>
        <p:nvSpPr>
          <p:cNvPr id="1189" name="Shape 1189"/>
          <p:cNvSpPr txBox="1"/>
          <p:nvPr/>
        </p:nvSpPr>
        <p:spPr>
          <a:xfrm>
            <a:off x="520700" y="4983162"/>
            <a:ext cx="80549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a:t>
            </a:r>
          </a:p>
        </p:txBody>
      </p:sp>
      <p:sp>
        <p:nvSpPr>
          <p:cNvPr id="1190" name="Shape 1190"/>
          <p:cNvSpPr txBox="1"/>
          <p:nvPr/>
        </p:nvSpPr>
        <p:spPr>
          <a:xfrm>
            <a:off x="520700" y="5741987"/>
            <a:ext cx="8426450"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Claim is about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so use chi-square</a:t>
            </a:r>
          </a:p>
        </p:txBody>
      </p:sp>
    </p:spTree>
  </p:cSld>
  <p:clrMapOvr>
    <a:masterClrMapping/>
  </p:clrMapOvr>
  <p:transition spd="slow">
    <p:cut/>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94" name="Shape 1194"/>
        <p:cNvGrpSpPr/>
        <p:nvPr/>
      </p:nvGrpSpPr>
      <p:grpSpPr>
        <a:xfrm>
          <a:off x="0" y="0"/>
          <a:ext cx="0" cy="0"/>
          <a:chOff x="0" y="0"/>
          <a:chExt cx="0" cy="0"/>
        </a:xfrm>
      </p:grpSpPr>
      <p:sp>
        <p:nvSpPr>
          <p:cNvPr id="1195" name="Shape 1195"/>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96" name="Shape 1196"/>
          <p:cNvSpPr txBox="1"/>
          <p:nvPr/>
        </p:nvSpPr>
        <p:spPr>
          <a:xfrm>
            <a:off x="584200" y="841375"/>
            <a:ext cx="80549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The test statistic is </a:t>
            </a:r>
          </a:p>
        </p:txBody>
      </p:sp>
      <p:sp>
        <p:nvSpPr>
          <p:cNvPr id="1197" name="Shape 1197"/>
          <p:cNvSpPr txBox="1"/>
          <p:nvPr/>
        </p:nvSpPr>
        <p:spPr>
          <a:xfrm>
            <a:off x="635000" y="2800350"/>
            <a:ext cx="8054974"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critical value from Table A-4 corresponds to 36 degrees of freedom and an “area to the right” of 0.95 (based on the significance level of 0.05 for a left-tailed test). Table A-4 does not include 36 degrees of freedom, but Table A-4 shows that the critical value is between 18.493 and 26.509. (Using technology, the critical value is 23.269.) </a:t>
            </a:r>
          </a:p>
        </p:txBody>
      </p:sp>
      <p:pic>
        <p:nvPicPr>
          <p:cNvPr id="1198" name="Shape 1198"/>
          <p:cNvPicPr preferRelativeResize="0"/>
          <p:nvPr/>
        </p:nvPicPr>
        <p:blipFill rotWithShape="1">
          <a:blip r:embed="rId3">
            <a:alphaModFix/>
          </a:blip>
          <a:srcRect b="0" l="0" r="0" t="0"/>
          <a:stretch/>
        </p:blipFill>
        <p:spPr>
          <a:xfrm>
            <a:off x="427037" y="1352550"/>
            <a:ext cx="8548687" cy="1219199"/>
          </a:xfrm>
          <a:prstGeom prst="rect">
            <a:avLst/>
          </a:prstGeom>
          <a:noFill/>
          <a:ln>
            <a:noFill/>
          </a:ln>
        </p:spPr>
      </p:pic>
    </p:spTree>
  </p:cSld>
  <p:clrMapOvr>
    <a:masterClrMapping/>
  </p:clrMapOvr>
  <p:transition spd="slow">
    <p:cut/>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2" name="Shape 1202"/>
        <p:cNvGrpSpPr/>
        <p:nvPr/>
      </p:nvGrpSpPr>
      <p:grpSpPr>
        <a:xfrm>
          <a:off x="0" y="0"/>
          <a:ext cx="0" cy="0"/>
          <a:chOff x="0" y="0"/>
          <a:chExt cx="0" cy="0"/>
        </a:xfrm>
      </p:grpSpPr>
      <p:sp>
        <p:nvSpPr>
          <p:cNvPr id="1203" name="Shape 1203"/>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1204" name="Shape 1204"/>
          <p:cNvPicPr preferRelativeResize="0"/>
          <p:nvPr/>
        </p:nvPicPr>
        <p:blipFill rotWithShape="1">
          <a:blip r:embed="rId3">
            <a:alphaModFix/>
          </a:blip>
          <a:srcRect b="0" l="0" r="0" t="0"/>
          <a:stretch/>
        </p:blipFill>
        <p:spPr>
          <a:xfrm>
            <a:off x="1992311" y="788987"/>
            <a:ext cx="5233986" cy="5672137"/>
          </a:xfrm>
          <a:prstGeom prst="rect">
            <a:avLst/>
          </a:prstGeom>
          <a:noFill/>
          <a:ln>
            <a:noFill/>
          </a:ln>
        </p:spPr>
      </p:pic>
    </p:spTree>
  </p:cSld>
  <p:clrMapOvr>
    <a:masterClrMapping/>
  </p:clrMapOvr>
  <p:transition spd="slow">
    <p:cut/>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8" name="Shape 1208"/>
        <p:cNvGrpSpPr/>
        <p:nvPr/>
      </p:nvGrpSpPr>
      <p:grpSpPr>
        <a:xfrm>
          <a:off x="0" y="0"/>
          <a:ext cx="0" cy="0"/>
          <a:chOff x="0" y="0"/>
          <a:chExt cx="0" cy="0"/>
        </a:xfrm>
      </p:grpSpPr>
      <p:sp>
        <p:nvSpPr>
          <p:cNvPr id="1209" name="Shape 1209"/>
          <p:cNvSpPr txBox="1"/>
          <p:nvPr/>
        </p:nvSpPr>
        <p:spPr>
          <a:xfrm>
            <a:off x="569912" y="152400"/>
            <a:ext cx="8208962"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210" name="Shape 1210"/>
          <p:cNvSpPr txBox="1"/>
          <p:nvPr/>
        </p:nvSpPr>
        <p:spPr>
          <a:xfrm>
            <a:off x="584200" y="841375"/>
            <a:ext cx="8054974"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Because the test statistic is in the critical region, reject the null hypothesis. </a:t>
            </a:r>
          </a:p>
        </p:txBody>
      </p:sp>
      <p:sp>
        <p:nvSpPr>
          <p:cNvPr id="1211" name="Shape 1211"/>
          <p:cNvSpPr txBox="1"/>
          <p:nvPr/>
        </p:nvSpPr>
        <p:spPr>
          <a:xfrm>
            <a:off x="571500" y="2724150"/>
            <a:ext cx="8054974"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sufficient evidence to support the claim that the standard deviation of weights is less than 0.0230 g. It appears that the variation is less than 0.0230 g as specified, so the manufacturing process is acceptable.</a:t>
            </a:r>
          </a:p>
        </p:txBody>
      </p:sp>
    </p:spTree>
  </p:cSld>
  <p:clrMapOvr>
    <a:masterClrMapping/>
  </p:clrMapOvr>
  <p:transition spd="slow">
    <p:cut/>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15" name="Shape 1215"/>
        <p:cNvGrpSpPr/>
        <p:nvPr/>
      </p:nvGrpSpPr>
      <p:grpSpPr>
        <a:xfrm>
          <a:off x="0" y="0"/>
          <a:ext cx="0" cy="0"/>
          <a:chOff x="0" y="0"/>
          <a:chExt cx="0" cy="0"/>
        </a:xfrm>
      </p:grpSpPr>
      <p:sp>
        <p:nvSpPr>
          <p:cNvPr id="1216" name="Shape 1216"/>
          <p:cNvSpPr txBox="1"/>
          <p:nvPr>
            <p:ph idx="4294967295" type="title"/>
          </p:nvPr>
        </p:nvSpPr>
        <p:spPr>
          <a:xfrm>
            <a:off x="646112" y="177800"/>
            <a:ext cx="7848599" cy="7572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217" name="Shape 1217"/>
          <p:cNvSpPr txBox="1"/>
          <p:nvPr>
            <p:ph idx="1" type="body"/>
          </p:nvPr>
        </p:nvSpPr>
        <p:spPr>
          <a:xfrm>
            <a:off x="457200" y="1600200"/>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p>
        </p:txBody>
      </p:sp>
      <p:sp>
        <p:nvSpPr>
          <p:cNvPr id="1218" name="Shape 1218"/>
          <p:cNvSpPr txBox="1"/>
          <p:nvPr/>
        </p:nvSpPr>
        <p:spPr>
          <a:xfrm>
            <a:off x="600075" y="1530350"/>
            <a:ext cx="7781925" cy="4152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Tests for claims about standard deviation 	and variance.</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Test statistic.</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Chi-square distribution.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Critical values.</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7" name="Shape 137"/>
        <p:cNvGrpSpPr/>
        <p:nvPr/>
      </p:nvGrpSpPr>
      <p:grpSpPr>
        <a:xfrm>
          <a:off x="0" y="0"/>
          <a:ext cx="0" cy="0"/>
          <a:chOff x="0" y="0"/>
          <a:chExt cx="0" cy="0"/>
        </a:xfrm>
      </p:grpSpPr>
      <p:sp>
        <p:nvSpPr>
          <p:cNvPr id="138" name="Shape 138"/>
          <p:cNvSpPr txBox="1"/>
          <p:nvPr>
            <p:ph idx="4294967295" type="ctrTitle"/>
          </p:nvPr>
        </p:nvSpPr>
        <p:spPr>
          <a:xfrm>
            <a:off x="685800" y="22860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5400" u="none" cap="none" strike="noStrike">
                <a:solidFill>
                  <a:schemeClr val="hlink"/>
                </a:solidFill>
                <a:latin typeface="Arial"/>
                <a:ea typeface="Arial"/>
                <a:cs typeface="Arial"/>
                <a:sym typeface="Arial"/>
              </a:rPr>
              <a:t>Components of a</a:t>
            </a:r>
            <a:br>
              <a:rPr b="1" i="0" lang="en-US" sz="5400" u="none" cap="none" strike="noStrike">
                <a:solidFill>
                  <a:schemeClr val="hlink"/>
                </a:solidFill>
                <a:latin typeface="Arial"/>
                <a:ea typeface="Arial"/>
                <a:cs typeface="Arial"/>
                <a:sym typeface="Arial"/>
              </a:rPr>
            </a:br>
            <a:r>
              <a:rPr b="1" i="0" lang="en-US" sz="5400" u="none" cap="none" strike="noStrike">
                <a:solidFill>
                  <a:schemeClr val="hlink"/>
                </a:solidFill>
                <a:latin typeface="Arial"/>
                <a:ea typeface="Arial"/>
                <a:cs typeface="Arial"/>
                <a:sym typeface="Arial"/>
              </a:rPr>
              <a:t>Formal Hypothesis Test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ph idx="4294967295" type="title"/>
          </p:nvPr>
        </p:nvSpPr>
        <p:spPr>
          <a:xfrm>
            <a:off x="682625" y="304800"/>
            <a:ext cx="7772400" cy="1117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Null Hypothesis: </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H</a:t>
            </a:r>
            <a:r>
              <a:rPr b="1" baseline="-25000" i="0" lang="en-US" sz="4000" u="none" cap="none" strike="noStrike">
                <a:solidFill>
                  <a:srgbClr val="008000"/>
                </a:solidFill>
                <a:latin typeface="Arial"/>
                <a:ea typeface="Arial"/>
                <a:cs typeface="Arial"/>
                <a:sym typeface="Arial"/>
              </a:rPr>
              <a:t>0</a:t>
            </a:r>
          </a:p>
        </p:txBody>
      </p:sp>
      <p:sp>
        <p:nvSpPr>
          <p:cNvPr id="144" name="Shape 144"/>
          <p:cNvSpPr txBox="1"/>
          <p:nvPr>
            <p:ph idx="1" type="body"/>
          </p:nvPr>
        </p:nvSpPr>
        <p:spPr>
          <a:xfrm>
            <a:off x="593725" y="1879600"/>
            <a:ext cx="8380411" cy="4654549"/>
          </a:xfrm>
          <a:prstGeom prst="rect">
            <a:avLst/>
          </a:prstGeom>
          <a:noFill/>
          <a:ln>
            <a:noFill/>
          </a:ln>
        </p:spPr>
        <p:txBody>
          <a:bodyPr anchorCtr="0" anchor="t" bIns="44450" lIns="90475" rIns="90475" tIns="44450">
            <a:noAutofit/>
          </a:bodyPr>
          <a:lstStyle/>
          <a:p>
            <a:pPr indent="-457200" lvl="0" marL="457200" marR="0" rtl="0" algn="l">
              <a:lnSpc>
                <a:spcPct val="85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null hypothesis</a:t>
            </a:r>
            <a:r>
              <a:rPr b="1" i="0" lang="en-US" sz="3200" u="none" cap="none" strike="noStrike">
                <a:solidFill>
                  <a:schemeClr val="dk1"/>
                </a:solidFill>
                <a:latin typeface="Arial"/>
                <a:ea typeface="Arial"/>
                <a:cs typeface="Arial"/>
                <a:sym typeface="Arial"/>
              </a:rPr>
              <a:t> (denoted by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is  a statement that the value of a population parameter (such as proportion, mean, or standard deviation) is </a:t>
            </a:r>
            <a:r>
              <a:rPr b="1" i="0" lang="en-US" sz="3200" u="none" cap="none" strike="noStrike">
                <a:solidFill>
                  <a:schemeClr val="hlink"/>
                </a:solidFill>
                <a:latin typeface="Arial"/>
                <a:ea typeface="Arial"/>
                <a:cs typeface="Arial"/>
                <a:sym typeface="Arial"/>
              </a:rPr>
              <a:t>equal</a:t>
            </a:r>
            <a:r>
              <a:rPr b="1" i="0" lang="en-US" sz="32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to</a:t>
            </a:r>
            <a:r>
              <a:rPr b="1" i="0" lang="en-US" sz="3200" u="none" cap="none" strike="noStrike">
                <a:solidFill>
                  <a:schemeClr val="dk1"/>
                </a:solidFill>
                <a:latin typeface="Arial"/>
                <a:ea typeface="Arial"/>
                <a:cs typeface="Arial"/>
                <a:sym typeface="Arial"/>
              </a:rPr>
              <a:t> some claimed value.</a:t>
            </a:r>
          </a:p>
          <a:p>
            <a:pPr indent="-457200" lvl="0" marL="457200" marR="0" rtl="0" algn="l">
              <a:lnSpc>
                <a:spcPct val="14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We test the null hypothesis directly.</a:t>
            </a:r>
          </a:p>
          <a:p>
            <a:pPr indent="-457200" lvl="0" marL="457200" marR="0" rtl="0" algn="l">
              <a:lnSpc>
                <a:spcPct val="14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Either reject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or fail to reject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 name="Shape 148"/>
        <p:cNvGrpSpPr/>
        <p:nvPr/>
      </p:nvGrpSpPr>
      <p:grpSpPr>
        <a:xfrm>
          <a:off x="0" y="0"/>
          <a:ext cx="0" cy="0"/>
          <a:chOff x="0" y="0"/>
          <a:chExt cx="0" cy="0"/>
        </a:xfrm>
      </p:grpSpPr>
      <p:sp>
        <p:nvSpPr>
          <p:cNvPr id="149" name="Shape 149"/>
          <p:cNvSpPr txBox="1"/>
          <p:nvPr>
            <p:ph idx="4294967295" type="title"/>
          </p:nvPr>
        </p:nvSpPr>
        <p:spPr>
          <a:xfrm>
            <a:off x="546100" y="368300"/>
            <a:ext cx="8045449" cy="990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Alternative Hypothesis: </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H</a:t>
            </a:r>
            <a:r>
              <a:rPr b="1" baseline="-25000" i="0" lang="en-US" sz="4000" u="none" cap="none" strike="noStrike">
                <a:solidFill>
                  <a:srgbClr val="008000"/>
                </a:solidFill>
                <a:latin typeface="Arial"/>
                <a:ea typeface="Arial"/>
                <a:cs typeface="Arial"/>
                <a:sym typeface="Arial"/>
              </a:rPr>
              <a:t>1</a:t>
            </a:r>
          </a:p>
        </p:txBody>
      </p:sp>
      <p:sp>
        <p:nvSpPr>
          <p:cNvPr id="150" name="Shape 150"/>
          <p:cNvSpPr txBox="1"/>
          <p:nvPr>
            <p:ph idx="1" type="body"/>
          </p:nvPr>
        </p:nvSpPr>
        <p:spPr>
          <a:xfrm>
            <a:off x="579437" y="1752600"/>
            <a:ext cx="8189912" cy="4114800"/>
          </a:xfrm>
          <a:prstGeom prst="rect">
            <a:avLst/>
          </a:prstGeom>
          <a:noFill/>
          <a:ln>
            <a:noFill/>
          </a:ln>
        </p:spPr>
        <p:txBody>
          <a:bodyPr anchorCtr="0" anchor="t" bIns="44450" lIns="90475" rIns="90475" tIns="44450">
            <a:noAutofit/>
          </a:bodyPr>
          <a:lstStyle/>
          <a:p>
            <a:pPr indent="-520700" lvl="0" marL="52070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alternative hypothesis</a:t>
            </a:r>
            <a:r>
              <a:rPr b="1" i="0" lang="en-US" sz="3200" u="none" cap="none" strike="noStrike">
                <a:solidFill>
                  <a:schemeClr val="dk1"/>
                </a:solidFill>
                <a:latin typeface="Arial"/>
                <a:ea typeface="Arial"/>
                <a:cs typeface="Arial"/>
                <a:sym typeface="Arial"/>
              </a:rPr>
              <a:t> (denoted by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or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a </a:t>
            </a:r>
            <a:r>
              <a:rPr b="1" i="0" lang="en-US" sz="3200" u="none" cap="none" strike="noStrike">
                <a:solidFill>
                  <a:schemeClr val="dk1"/>
                </a:solidFill>
                <a:latin typeface="Arial"/>
                <a:ea typeface="Arial"/>
                <a:cs typeface="Arial"/>
                <a:sym typeface="Arial"/>
              </a:rPr>
              <a:t>or </a:t>
            </a: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is the statement that the parameter has a value that somehow differs from the null hypothesis.</a:t>
            </a:r>
          </a:p>
          <a:p>
            <a:pPr indent="-520700" lvl="0" marL="520700" marR="0" rtl="0" algn="l">
              <a:lnSpc>
                <a:spcPct val="90000"/>
              </a:lnSpc>
              <a:spcBef>
                <a:spcPts val="2240"/>
              </a:spcBef>
              <a:spcAft>
                <a:spcPts val="112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symbolic form of the alternative hypothesis must use one of these symbols: ≠, &lt;, &gt;.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ph idx="4294967295" type="title"/>
          </p:nvPr>
        </p:nvSpPr>
        <p:spPr>
          <a:xfrm>
            <a:off x="488950" y="288925"/>
            <a:ext cx="8194674" cy="11461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Note about Forming Your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Own Claims (Hypotheses)</a:t>
            </a:r>
          </a:p>
        </p:txBody>
      </p:sp>
      <p:sp>
        <p:nvSpPr>
          <p:cNvPr id="156" name="Shape 156"/>
          <p:cNvSpPr txBox="1"/>
          <p:nvPr>
            <p:ph idx="1" type="body"/>
          </p:nvPr>
        </p:nvSpPr>
        <p:spPr>
          <a:xfrm>
            <a:off x="277812" y="2306636"/>
            <a:ext cx="8732836" cy="2576511"/>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3400" u="none" cap="none" strike="noStrike">
                <a:solidFill>
                  <a:schemeClr val="dk1"/>
                </a:solidFill>
                <a:latin typeface="Arial"/>
                <a:ea typeface="Arial"/>
                <a:cs typeface="Arial"/>
                <a:sym typeface="Arial"/>
              </a:rPr>
              <a:t>   If you are conducting a study and want to use a hypothesis test to </a:t>
            </a:r>
            <a:r>
              <a:rPr b="1" i="0" lang="en-US" sz="3400" u="none" cap="none" strike="noStrike">
                <a:solidFill>
                  <a:schemeClr val="hlink"/>
                </a:solidFill>
                <a:latin typeface="Arial"/>
                <a:ea typeface="Arial"/>
                <a:cs typeface="Arial"/>
                <a:sym typeface="Arial"/>
              </a:rPr>
              <a:t>support</a:t>
            </a:r>
            <a:r>
              <a:rPr b="1" i="0" lang="en-US" sz="3400" u="none" cap="none" strike="noStrike">
                <a:solidFill>
                  <a:schemeClr val="dk1"/>
                </a:solidFill>
                <a:latin typeface="Arial"/>
                <a:ea typeface="Arial"/>
                <a:cs typeface="Arial"/>
                <a:sym typeface="Arial"/>
              </a:rPr>
              <a:t> your claim, the claim must be worded so that it becomes the alternative hypothesis.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0" name="Shape 160"/>
        <p:cNvGrpSpPr/>
        <p:nvPr/>
      </p:nvGrpSpPr>
      <p:grpSpPr>
        <a:xfrm>
          <a:off x="0" y="0"/>
          <a:ext cx="0" cy="0"/>
          <a:chOff x="0" y="0"/>
          <a:chExt cx="0" cy="0"/>
        </a:xfrm>
      </p:grpSpPr>
      <p:sp>
        <p:nvSpPr>
          <p:cNvPr id="161" name="Shape 161"/>
          <p:cNvSpPr txBox="1"/>
          <p:nvPr>
            <p:ph idx="4294967295" type="title"/>
          </p:nvPr>
        </p:nvSpPr>
        <p:spPr>
          <a:xfrm>
            <a:off x="723900" y="288925"/>
            <a:ext cx="7686675" cy="11588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Note about Identifying </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H</a:t>
            </a:r>
            <a:r>
              <a:rPr b="1" baseline="-25000" i="0" lang="en-US" sz="4000" u="none" cap="none" strike="noStrike">
                <a:solidFill>
                  <a:srgbClr val="008000"/>
                </a:solidFill>
                <a:latin typeface="Arial"/>
                <a:ea typeface="Arial"/>
                <a:cs typeface="Arial"/>
                <a:sym typeface="Arial"/>
              </a:rPr>
              <a:t>0</a:t>
            </a:r>
            <a:r>
              <a:rPr b="1" i="0" lang="en-US" sz="4000" u="none" cap="none" strike="noStrike">
                <a:solidFill>
                  <a:srgbClr val="008000"/>
                </a:solidFill>
                <a:latin typeface="Arial"/>
                <a:ea typeface="Arial"/>
                <a:cs typeface="Arial"/>
                <a:sym typeface="Arial"/>
              </a:rPr>
              <a:t> and </a:t>
            </a:r>
            <a:r>
              <a:rPr b="1" i="1" lang="en-US" sz="4000" u="none" cap="none" strike="noStrike">
                <a:solidFill>
                  <a:srgbClr val="008000"/>
                </a:solidFill>
                <a:latin typeface="Arial"/>
                <a:ea typeface="Arial"/>
                <a:cs typeface="Arial"/>
                <a:sym typeface="Arial"/>
              </a:rPr>
              <a:t>H</a:t>
            </a:r>
            <a:r>
              <a:rPr b="1" baseline="-25000" i="0" lang="en-US" sz="4000" u="none" cap="none" strike="noStrike">
                <a:solidFill>
                  <a:srgbClr val="008000"/>
                </a:solidFill>
                <a:latin typeface="Arial"/>
                <a:ea typeface="Arial"/>
                <a:cs typeface="Arial"/>
                <a:sym typeface="Arial"/>
              </a:rPr>
              <a:t>1</a:t>
            </a:r>
          </a:p>
        </p:txBody>
      </p:sp>
      <p:sp>
        <p:nvSpPr>
          <p:cNvPr id="162" name="Shape 162"/>
          <p:cNvSpPr txBox="1"/>
          <p:nvPr/>
        </p:nvSpPr>
        <p:spPr>
          <a:xfrm>
            <a:off x="6527800" y="1779586"/>
            <a:ext cx="17526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8-2</a:t>
            </a:r>
          </a:p>
        </p:txBody>
      </p:sp>
      <p:pic>
        <p:nvPicPr>
          <p:cNvPr id="163" name="Shape 163"/>
          <p:cNvPicPr preferRelativeResize="0"/>
          <p:nvPr/>
        </p:nvPicPr>
        <p:blipFill rotWithShape="1">
          <a:blip r:embed="rId3">
            <a:alphaModFix/>
          </a:blip>
          <a:srcRect b="0" l="0" r="0" t="0"/>
          <a:stretch/>
        </p:blipFill>
        <p:spPr>
          <a:xfrm>
            <a:off x="2636836" y="1671636"/>
            <a:ext cx="3836986" cy="485616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ph idx="4294967295" type="title"/>
          </p:nvPr>
        </p:nvSpPr>
        <p:spPr>
          <a:xfrm>
            <a:off x="603250" y="157161"/>
            <a:ext cx="8286749" cy="471487"/>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69" name="Shape 169"/>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0" name="Shape 170"/>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1" name="Shape 171"/>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2" name="Shape 172"/>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3" name="Shape 173"/>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74" name="Shape 174"/>
          <p:cNvSpPr txBox="1"/>
          <p:nvPr/>
        </p:nvSpPr>
        <p:spPr>
          <a:xfrm>
            <a:off x="676275" y="954087"/>
            <a:ext cx="7870825" cy="3081337"/>
          </a:xfrm>
          <a:prstGeom prst="rect">
            <a:avLst/>
          </a:prstGeom>
          <a:noFill/>
          <a:ln>
            <a:noFill/>
          </a:ln>
        </p:spPr>
        <p:txBody>
          <a:bodyPr anchorCtr="0" anchor="t" bIns="45700" lIns="91425" rIns="91425" tIns="45700">
            <a:noAutofit/>
          </a:bodyPr>
          <a:lstStyle/>
          <a:p>
            <a:pPr indent="-1587" lvl="0" marL="15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Consider the claim that the mean weight of airline passengers (including carry-on baggage) is at most 195 lb (the current value used by the Federal Aviation Administration). Follow the three-step procedure outlined in Figure 8-2 to identify the null hypothesis and the alternative hypothesis.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1016000" y="196850"/>
            <a:ext cx="7112000" cy="13652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8</a:t>
            </a:r>
            <a:br>
              <a:rPr b="1" i="0" lang="en-US" sz="4000" u="none" cap="none" strike="noStrike">
                <a:solidFill>
                  <a:schemeClr val="hlink"/>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Hypothesis Testing</a:t>
            </a:r>
          </a:p>
        </p:txBody>
      </p:sp>
      <p:sp>
        <p:nvSpPr>
          <p:cNvPr id="62" name="Shape 62"/>
          <p:cNvSpPr txBox="1"/>
          <p:nvPr/>
        </p:nvSpPr>
        <p:spPr>
          <a:xfrm>
            <a:off x="642937" y="1916111"/>
            <a:ext cx="8229600" cy="410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8-1  Review and Preview</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8-2  Basics of Hypothesis Testing</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8-3  Testing a Claim about a Proportion</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8-4  Testing a Claim About a Mean:  </a:t>
            </a:r>
            <a:r>
              <a:rPr b="1" i="1" lang="en-US" sz="2400" u="none" cap="none" strike="noStrike">
                <a:solidFill>
                  <a:schemeClr val="dk1"/>
                </a:solidFill>
                <a:latin typeface="Arial"/>
                <a:ea typeface="Arial"/>
                <a:cs typeface="Arial"/>
                <a:sym typeface="Arial"/>
              </a:rPr>
              <a:t>σ </a:t>
            </a:r>
            <a:r>
              <a:rPr b="1" i="0" lang="en-US" sz="2400" u="none" cap="none" strike="noStrike">
                <a:solidFill>
                  <a:schemeClr val="dk1"/>
                </a:solidFill>
                <a:latin typeface="Arial"/>
                <a:ea typeface="Arial"/>
                <a:cs typeface="Arial"/>
                <a:sym typeface="Arial"/>
              </a:rPr>
              <a:t>Known</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8-5  Testing a Claim About a Mean:  </a:t>
            </a:r>
            <a:r>
              <a:rPr b="1" i="1" lang="en-US" sz="2400" u="none" cap="none" strike="noStrike">
                <a:solidFill>
                  <a:schemeClr val="dk1"/>
                </a:solidFill>
                <a:latin typeface="Arial"/>
                <a:ea typeface="Arial"/>
                <a:cs typeface="Arial"/>
                <a:sym typeface="Arial"/>
              </a:rPr>
              <a:t>σ </a:t>
            </a:r>
            <a:r>
              <a:rPr b="1" i="0" lang="en-US" sz="2400" u="none" cap="none" strike="noStrike">
                <a:solidFill>
                  <a:schemeClr val="dk1"/>
                </a:solidFill>
                <a:latin typeface="Arial"/>
                <a:ea typeface="Arial"/>
                <a:cs typeface="Arial"/>
                <a:sym typeface="Arial"/>
              </a:rPr>
              <a:t>Not</a:t>
            </a:r>
            <a:r>
              <a:rPr b="1" i="1"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Known</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8-6  Testing a Claim About a Standard Deviation or 	Variance</a:t>
            </a:r>
          </a:p>
          <a:p>
            <a:pPr indent="0" lvl="0" marL="0" marR="0" rtl="0" algn="l">
              <a:lnSpc>
                <a:spcPct val="100000"/>
              </a:lnSpc>
              <a:spcBef>
                <a:spcPts val="0"/>
              </a:spcBef>
              <a:spcAft>
                <a:spcPts val="0"/>
              </a:spcAft>
              <a:buNone/>
            </a:pPr>
            <a:r>
              <a:t/>
            </a:r>
            <a:endParaRPr b="1" i="1" sz="2400" u="none" cap="none" strike="noStrike">
              <a:solidFill>
                <a:schemeClr val="hlink"/>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8" name="Shape 178"/>
        <p:cNvGrpSpPr/>
        <p:nvPr/>
      </p:nvGrpSpPr>
      <p:grpSpPr>
        <a:xfrm>
          <a:off x="0" y="0"/>
          <a:ext cx="0" cy="0"/>
          <a:chOff x="0" y="0"/>
          <a:chExt cx="0" cy="0"/>
        </a:xfrm>
      </p:grpSpPr>
      <p:sp>
        <p:nvSpPr>
          <p:cNvPr id="179" name="Shape 179"/>
          <p:cNvSpPr txBox="1"/>
          <p:nvPr>
            <p:ph idx="4294967295" type="title"/>
          </p:nvPr>
        </p:nvSpPr>
        <p:spPr>
          <a:xfrm>
            <a:off x="603250" y="157161"/>
            <a:ext cx="8286749" cy="471487"/>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80" name="Shape 180"/>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81" name="Shape 181"/>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82" name="Shape 182"/>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83" name="Shape 183"/>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84" name="Shape 184"/>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85" name="Shape 185"/>
          <p:cNvSpPr txBox="1"/>
          <p:nvPr/>
        </p:nvSpPr>
        <p:spPr>
          <a:xfrm>
            <a:off x="658812" y="1457325"/>
            <a:ext cx="7870825" cy="1800225"/>
          </a:xfrm>
          <a:prstGeom prst="rect">
            <a:avLst/>
          </a:prstGeom>
          <a:noFill/>
          <a:ln>
            <a:noFill/>
          </a:ln>
        </p:spPr>
        <p:txBody>
          <a:bodyPr anchorCtr="0" anchor="t" bIns="45700" lIns="91425" rIns="91425" tIns="45700">
            <a:noAutofit/>
          </a:bodyPr>
          <a:lstStyle/>
          <a:p>
            <a:pPr indent="-1366837" lvl="0" marL="13668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the given claim in symbolic form. The claim that the mean is at most 195 lb is expressed in symbolic form as</a:t>
            </a:r>
            <a:r>
              <a:rPr b="0"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195 lb.</a:t>
            </a:r>
          </a:p>
        </p:txBody>
      </p:sp>
      <p:sp>
        <p:nvSpPr>
          <p:cNvPr id="186" name="Shape 186"/>
          <p:cNvSpPr txBox="1"/>
          <p:nvPr/>
        </p:nvSpPr>
        <p:spPr>
          <a:xfrm>
            <a:off x="623887" y="3970337"/>
            <a:ext cx="7870825" cy="946150"/>
          </a:xfrm>
          <a:prstGeom prst="rect">
            <a:avLst/>
          </a:prstGeom>
          <a:noFill/>
          <a:ln>
            <a:noFill/>
          </a:ln>
        </p:spPr>
        <p:txBody>
          <a:bodyPr anchorCtr="0" anchor="t" bIns="45700" lIns="91425" rIns="91425" tIns="45700">
            <a:noAutofit/>
          </a:bodyPr>
          <a:lstStyle/>
          <a:p>
            <a:pPr indent="-1366837" lvl="0" marL="13668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If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195 lb is false, then</a:t>
            </a:r>
            <a:r>
              <a:rPr b="0" i="0" lang="en-US" sz="24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195 lb</a:t>
            </a:r>
            <a:r>
              <a:rPr b="0"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must be true.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0" name="Shape 190"/>
        <p:cNvGrpSpPr/>
        <p:nvPr/>
      </p:nvGrpSpPr>
      <p:grpSpPr>
        <a:xfrm>
          <a:off x="0" y="0"/>
          <a:ext cx="0" cy="0"/>
          <a:chOff x="0" y="0"/>
          <a:chExt cx="0" cy="0"/>
        </a:xfrm>
      </p:grpSpPr>
      <p:sp>
        <p:nvSpPr>
          <p:cNvPr id="191" name="Shape 191"/>
          <p:cNvSpPr txBox="1"/>
          <p:nvPr>
            <p:ph idx="4294967295" type="title"/>
          </p:nvPr>
        </p:nvSpPr>
        <p:spPr>
          <a:xfrm>
            <a:off x="603250" y="157161"/>
            <a:ext cx="8286749" cy="471487"/>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92" name="Shape 192"/>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3" name="Shape 193"/>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4" name="Shape 194"/>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5" name="Shape 195"/>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6" name="Shape 19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97" name="Shape 197"/>
          <p:cNvSpPr txBox="1"/>
          <p:nvPr/>
        </p:nvSpPr>
        <p:spPr>
          <a:xfrm>
            <a:off x="671512" y="809625"/>
            <a:ext cx="7870825" cy="3508375"/>
          </a:xfrm>
          <a:prstGeom prst="rect">
            <a:avLst/>
          </a:prstGeom>
          <a:noFill/>
          <a:ln>
            <a:noFill/>
          </a:ln>
        </p:spPr>
        <p:txBody>
          <a:bodyPr anchorCtr="0" anchor="t" bIns="45700" lIns="91425" rIns="91425" tIns="45700">
            <a:noAutofit/>
          </a:bodyPr>
          <a:lstStyle/>
          <a:p>
            <a:pPr indent="-1366837" lvl="0" marL="13668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Of the two symbolic expressions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195 lb and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195 lb, we see that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195 lb does not contain equality, so we let the alternative hypothesis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be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195 lb. Also, the null hypothesis must be a statement that the mean equals 195 lb, so we let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be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195 lb.</a:t>
            </a:r>
          </a:p>
        </p:txBody>
      </p:sp>
      <p:sp>
        <p:nvSpPr>
          <p:cNvPr id="198" name="Shape 198"/>
          <p:cNvSpPr txBox="1"/>
          <p:nvPr/>
        </p:nvSpPr>
        <p:spPr>
          <a:xfrm>
            <a:off x="509587" y="4360862"/>
            <a:ext cx="8516937" cy="2227262"/>
          </a:xfrm>
          <a:prstGeom prst="rect">
            <a:avLst/>
          </a:prstGeom>
          <a:noFill/>
          <a:ln>
            <a:noFill/>
          </a:ln>
        </p:spPr>
        <p:txBody>
          <a:bodyPr anchorCtr="0" anchor="t" bIns="45700" lIns="91425" rIns="91425" tIns="45700">
            <a:noAutofit/>
          </a:bodyPr>
          <a:lstStyle/>
          <a:p>
            <a:pPr indent="-1587" lvl="0" marL="158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Note that the original claim that the mean is at most 195 lb is neither the alternative hypothesis nor the null hypothesis. (However, we would be able to address the original claim upon completion of a hypothesis test.)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2" name="Shape 202"/>
        <p:cNvGrpSpPr/>
        <p:nvPr/>
      </p:nvGrpSpPr>
      <p:grpSpPr>
        <a:xfrm>
          <a:off x="0" y="0"/>
          <a:ext cx="0" cy="0"/>
          <a:chOff x="0" y="0"/>
          <a:chExt cx="0" cy="0"/>
        </a:xfrm>
      </p:grpSpPr>
      <p:sp>
        <p:nvSpPr>
          <p:cNvPr id="203" name="Shape 203"/>
          <p:cNvSpPr txBox="1"/>
          <p:nvPr/>
        </p:nvSpPr>
        <p:spPr>
          <a:xfrm>
            <a:off x="630237" y="1920875"/>
            <a:ext cx="8169274" cy="23780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The </a:t>
            </a:r>
            <a:r>
              <a:rPr b="1" i="0" lang="en-US" sz="3000" u="none" cap="none" strike="noStrike">
                <a:solidFill>
                  <a:schemeClr val="hlink"/>
                </a:solidFill>
                <a:latin typeface="Arial"/>
                <a:ea typeface="Arial"/>
                <a:cs typeface="Arial"/>
                <a:sym typeface="Arial"/>
              </a:rPr>
              <a:t>test statistic</a:t>
            </a:r>
            <a:r>
              <a:rPr b="1" i="0" lang="en-US" sz="3000" u="none" cap="none" strike="noStrike">
                <a:solidFill>
                  <a:schemeClr val="dk1"/>
                </a:solidFill>
                <a:latin typeface="Arial"/>
                <a:ea typeface="Arial"/>
                <a:cs typeface="Arial"/>
                <a:sym typeface="Arial"/>
              </a:rPr>
              <a:t> is a value used in making a decision about the null hypothesis, and is found by converting the sample statistic to a score with the assumption that the null hypothesis is true.</a:t>
            </a:r>
          </a:p>
        </p:txBody>
      </p:sp>
      <p:cxnSp>
        <p:nvCxnSpPr>
          <p:cNvPr id="204" name="Shape 204"/>
          <p:cNvCxnSpPr/>
          <p:nvPr/>
        </p:nvCxnSpPr>
        <p:spPr>
          <a:xfrm>
            <a:off x="2171700" y="4521200"/>
            <a:ext cx="682625" cy="0"/>
          </a:xfrm>
          <a:prstGeom prst="straightConnector1">
            <a:avLst/>
          </a:prstGeom>
          <a:noFill/>
          <a:ln>
            <a:noFill/>
          </a:ln>
        </p:spPr>
      </p:cxnSp>
      <p:cxnSp>
        <p:nvCxnSpPr>
          <p:cNvPr id="205" name="Shape 205"/>
          <p:cNvCxnSpPr/>
          <p:nvPr/>
        </p:nvCxnSpPr>
        <p:spPr>
          <a:xfrm>
            <a:off x="3317875" y="4922837"/>
            <a:ext cx="412749" cy="0"/>
          </a:xfrm>
          <a:prstGeom prst="straightConnector1">
            <a:avLst/>
          </a:prstGeom>
          <a:noFill/>
          <a:ln>
            <a:noFill/>
          </a:ln>
        </p:spPr>
      </p:cxnSp>
      <p:cxnSp>
        <p:nvCxnSpPr>
          <p:cNvPr id="206" name="Shape 206"/>
          <p:cNvCxnSpPr/>
          <p:nvPr/>
        </p:nvCxnSpPr>
        <p:spPr>
          <a:xfrm>
            <a:off x="3317875" y="4922837"/>
            <a:ext cx="0" cy="0"/>
          </a:xfrm>
          <a:prstGeom prst="straightConnector1">
            <a:avLst/>
          </a:prstGeom>
          <a:noFill/>
          <a:ln cap="rnd" cmpd="sng" w="25400">
            <a:solidFill>
              <a:schemeClr val="dk1"/>
            </a:solidFill>
            <a:prstDash val="solid"/>
            <a:miter/>
            <a:headEnd len="med" w="med" type="none"/>
            <a:tailEnd len="med" w="med" type="none"/>
          </a:ln>
        </p:spPr>
      </p:cxnSp>
      <p:cxnSp>
        <p:nvCxnSpPr>
          <p:cNvPr id="207" name="Shape 207"/>
          <p:cNvCxnSpPr/>
          <p:nvPr/>
        </p:nvCxnSpPr>
        <p:spPr>
          <a:xfrm>
            <a:off x="3619500" y="4922837"/>
            <a:ext cx="0" cy="0"/>
          </a:xfrm>
          <a:prstGeom prst="straightConnector1">
            <a:avLst/>
          </a:prstGeom>
          <a:noFill/>
          <a:ln>
            <a:noFill/>
          </a:ln>
        </p:spPr>
      </p:cxnSp>
      <p:cxnSp>
        <p:nvCxnSpPr>
          <p:cNvPr id="208" name="Shape 208"/>
          <p:cNvCxnSpPr/>
          <p:nvPr/>
        </p:nvCxnSpPr>
        <p:spPr>
          <a:xfrm>
            <a:off x="3619500" y="4922837"/>
            <a:ext cx="381000" cy="0"/>
          </a:xfrm>
          <a:prstGeom prst="straightConnector1">
            <a:avLst/>
          </a:prstGeom>
          <a:noFill/>
          <a:ln>
            <a:noFill/>
          </a:ln>
        </p:spPr>
      </p:cxnSp>
      <p:sp>
        <p:nvSpPr>
          <p:cNvPr id="209" name="Shape 209"/>
          <p:cNvSpPr txBox="1"/>
          <p:nvPr/>
        </p:nvSpPr>
        <p:spPr>
          <a:xfrm>
            <a:off x="3495675" y="46942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10" name="Shape 210"/>
          <p:cNvSpPr txBox="1"/>
          <p:nvPr/>
        </p:nvSpPr>
        <p:spPr>
          <a:xfrm>
            <a:off x="687387" y="234950"/>
            <a:ext cx="7772400" cy="6540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nvSpPr>
        <p:spPr>
          <a:xfrm>
            <a:off x="687387" y="234950"/>
            <a:ext cx="7772400" cy="6540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 Formulas</a:t>
            </a:r>
          </a:p>
        </p:txBody>
      </p:sp>
      <p:sp>
        <p:nvSpPr>
          <p:cNvPr id="216" name="Shape 216"/>
          <p:cNvSpPr txBox="1"/>
          <p:nvPr/>
        </p:nvSpPr>
        <p:spPr>
          <a:xfrm>
            <a:off x="349250" y="1223962"/>
            <a:ext cx="3679824" cy="1066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Test statistic for proportion</a:t>
            </a:r>
          </a:p>
        </p:txBody>
      </p:sp>
      <p:sp>
        <p:nvSpPr>
          <p:cNvPr id="217" name="Shape 217"/>
          <p:cNvSpPr txBox="1"/>
          <p:nvPr/>
        </p:nvSpPr>
        <p:spPr>
          <a:xfrm>
            <a:off x="252412" y="5392737"/>
            <a:ext cx="4011611" cy="1066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Test statistic for standard deviation</a:t>
            </a:r>
          </a:p>
        </p:txBody>
      </p:sp>
      <p:pic>
        <p:nvPicPr>
          <p:cNvPr id="218" name="Shape 218"/>
          <p:cNvPicPr preferRelativeResize="0"/>
          <p:nvPr/>
        </p:nvPicPr>
        <p:blipFill rotWithShape="1">
          <a:blip r:embed="rId3">
            <a:alphaModFix/>
          </a:blip>
          <a:srcRect b="0" l="0" r="0" t="0"/>
          <a:stretch/>
        </p:blipFill>
        <p:spPr>
          <a:xfrm>
            <a:off x="5357812" y="952500"/>
            <a:ext cx="1752600" cy="1739899"/>
          </a:xfrm>
          <a:prstGeom prst="rect">
            <a:avLst/>
          </a:prstGeom>
          <a:noFill/>
          <a:ln>
            <a:noFill/>
          </a:ln>
        </p:spPr>
      </p:pic>
      <p:sp>
        <p:nvSpPr>
          <p:cNvPr id="219" name="Shape 219"/>
          <p:cNvSpPr txBox="1"/>
          <p:nvPr/>
        </p:nvSpPr>
        <p:spPr>
          <a:xfrm>
            <a:off x="355600" y="3357562"/>
            <a:ext cx="3103561" cy="10667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Test statistic for mean</a:t>
            </a:r>
          </a:p>
        </p:txBody>
      </p:sp>
      <p:pic>
        <p:nvPicPr>
          <p:cNvPr id="220" name="Shape 220"/>
          <p:cNvPicPr preferRelativeResize="0"/>
          <p:nvPr/>
        </p:nvPicPr>
        <p:blipFill rotWithShape="1">
          <a:blip r:embed="rId4">
            <a:alphaModFix/>
          </a:blip>
          <a:srcRect b="0" l="0" r="0" t="0"/>
          <a:stretch/>
        </p:blipFill>
        <p:spPr>
          <a:xfrm>
            <a:off x="4202112" y="3175000"/>
            <a:ext cx="4305299" cy="1663700"/>
          </a:xfrm>
          <a:prstGeom prst="rect">
            <a:avLst/>
          </a:prstGeom>
          <a:noFill/>
          <a:ln>
            <a:noFill/>
          </a:ln>
        </p:spPr>
      </p:pic>
      <p:pic>
        <p:nvPicPr>
          <p:cNvPr id="221" name="Shape 221"/>
          <p:cNvPicPr preferRelativeResize="0"/>
          <p:nvPr/>
        </p:nvPicPr>
        <p:blipFill rotWithShape="1">
          <a:blip r:embed="rId5">
            <a:alphaModFix/>
          </a:blip>
          <a:srcRect b="0" l="0" r="0" t="0"/>
          <a:stretch/>
        </p:blipFill>
        <p:spPr>
          <a:xfrm>
            <a:off x="5280025" y="5351462"/>
            <a:ext cx="2641600" cy="11175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idx="4294967295" type="title"/>
          </p:nvPr>
        </p:nvSpPr>
        <p:spPr>
          <a:xfrm>
            <a:off x="493712" y="193675"/>
            <a:ext cx="8061324" cy="4254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27" name="Shape 227"/>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28" name="Shape 228"/>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29" name="Shape 229"/>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0" name="Shape 230"/>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1" name="Shape 231"/>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2" name="Shape 232"/>
          <p:cNvSpPr txBox="1"/>
          <p:nvPr/>
        </p:nvSpPr>
        <p:spPr>
          <a:xfrm>
            <a:off x="555625" y="969962"/>
            <a:ext cx="8247061"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3" name="Shape 233"/>
          <p:cNvSpPr txBox="1"/>
          <p:nvPr/>
        </p:nvSpPr>
        <p:spPr>
          <a:xfrm>
            <a:off x="590550"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4" name="Shape 234"/>
          <p:cNvSpPr txBox="1"/>
          <p:nvPr/>
        </p:nvSpPr>
        <p:spPr>
          <a:xfrm>
            <a:off x="579437"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35" name="Shape 235"/>
          <p:cNvSpPr txBox="1"/>
          <p:nvPr/>
        </p:nvSpPr>
        <p:spPr>
          <a:xfrm>
            <a:off x="534987" y="792162"/>
            <a:ext cx="8281986"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Let’s again consider the claim that the XSORT method of gender selection increases the likelihood of having a baby girl. Preliminary results from a test of the XSORT method of gender selection involved 14 couples who gave birth to 13 girls and 1 boy. Use the given claim and the preliminary results to calculate the value of the test statistic. Use the format of the test statistic given above, so that a normal distribution is used to approximate a binomial distribution. (There are other exact methods that do not use the normal approximation.)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ph idx="4294967295" type="title"/>
          </p:nvPr>
        </p:nvSpPr>
        <p:spPr>
          <a:xfrm>
            <a:off x="493712" y="193675"/>
            <a:ext cx="8061324" cy="4254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41" name="Shape 241"/>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2" name="Shape 242"/>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3" name="Shape 243"/>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4" name="Shape 244"/>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5" name="Shape 245"/>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6" name="Shape 246"/>
          <p:cNvSpPr txBox="1"/>
          <p:nvPr/>
        </p:nvSpPr>
        <p:spPr>
          <a:xfrm>
            <a:off x="555625" y="969962"/>
            <a:ext cx="8247061"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7" name="Shape 247"/>
          <p:cNvSpPr txBox="1"/>
          <p:nvPr/>
        </p:nvSpPr>
        <p:spPr>
          <a:xfrm>
            <a:off x="590550"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8" name="Shape 248"/>
          <p:cNvSpPr txBox="1"/>
          <p:nvPr/>
        </p:nvSpPr>
        <p:spPr>
          <a:xfrm>
            <a:off x="579437"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49" name="Shape 249"/>
          <p:cNvSpPr txBox="1"/>
          <p:nvPr/>
        </p:nvSpPr>
        <p:spPr>
          <a:xfrm>
            <a:off x="534987" y="792162"/>
            <a:ext cx="8281986"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claim that the XSORT method of gender selection increases the likelihood of having a baby girl results in the following null and alternative hypotheses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and</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 We work under the assumption that the null hypothesis is true with </a:t>
            </a:r>
            <a:r>
              <a:rPr b="1" i="1" lang="en-US" sz="2800" u="none" cap="none" strike="noStrike">
                <a:solidFill>
                  <a:schemeClr val="dk1"/>
                </a:solidFill>
                <a:latin typeface="Arial"/>
                <a:ea typeface="Arial"/>
                <a:cs typeface="Arial"/>
                <a:sym typeface="Arial"/>
              </a:rPr>
              <a:t>p = 0.5.</a:t>
            </a:r>
            <a:r>
              <a:rPr b="1" i="0" lang="en-US" sz="2800" u="none" cap="none" strike="noStrike">
                <a:solidFill>
                  <a:schemeClr val="dk1"/>
                </a:solidFill>
                <a:latin typeface="Arial"/>
                <a:ea typeface="Arial"/>
                <a:cs typeface="Arial"/>
                <a:sym typeface="Arial"/>
              </a:rPr>
              <a:t> The sample proportion of 13 girls in 14 births results in                              . Using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14, we find the value of the test statistic as follows:</a:t>
            </a:r>
          </a:p>
        </p:txBody>
      </p:sp>
      <p:pic>
        <p:nvPicPr>
          <p:cNvPr id="250" name="Shape 250"/>
          <p:cNvPicPr preferRelativeResize="0"/>
          <p:nvPr/>
        </p:nvPicPr>
        <p:blipFill rotWithShape="1">
          <a:blip r:embed="rId3">
            <a:alphaModFix/>
          </a:blip>
          <a:srcRect b="0" l="0" r="0" t="0"/>
          <a:stretch/>
        </p:blipFill>
        <p:spPr>
          <a:xfrm>
            <a:off x="2239961" y="3803650"/>
            <a:ext cx="2933700" cy="457200"/>
          </a:xfrm>
          <a:prstGeom prst="rect">
            <a:avLst/>
          </a:prstGeom>
          <a:noFill/>
          <a:ln>
            <a:noFill/>
          </a:ln>
        </p:spPr>
      </p:pic>
      <p:pic>
        <p:nvPicPr>
          <p:cNvPr id="251" name="Shape 251"/>
          <p:cNvPicPr preferRelativeResize="0"/>
          <p:nvPr/>
        </p:nvPicPr>
        <p:blipFill rotWithShape="1">
          <a:blip r:embed="rId4">
            <a:alphaModFix/>
          </a:blip>
          <a:srcRect b="0" l="0" r="0" t="0"/>
          <a:stretch/>
        </p:blipFill>
        <p:spPr>
          <a:xfrm>
            <a:off x="550862" y="4262437"/>
            <a:ext cx="1625599" cy="4445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x="0" y="0"/>
          <a:ext cx="0" cy="0"/>
          <a:chOff x="0" y="0"/>
          <a:chExt cx="0" cy="0"/>
        </a:xfrm>
      </p:grpSpPr>
      <p:sp>
        <p:nvSpPr>
          <p:cNvPr id="256" name="Shape 256"/>
          <p:cNvSpPr txBox="1"/>
          <p:nvPr>
            <p:ph idx="4294967295" type="title"/>
          </p:nvPr>
        </p:nvSpPr>
        <p:spPr>
          <a:xfrm>
            <a:off x="493712" y="193675"/>
            <a:ext cx="8061324" cy="4254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57" name="Shape 257"/>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58" name="Shape 258"/>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59" name="Shape 259"/>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0" name="Shape 260"/>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1" name="Shape 261"/>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2" name="Shape 262"/>
          <p:cNvSpPr txBox="1"/>
          <p:nvPr/>
        </p:nvSpPr>
        <p:spPr>
          <a:xfrm>
            <a:off x="555625" y="969962"/>
            <a:ext cx="8247061"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3" name="Shape 263"/>
          <p:cNvSpPr txBox="1"/>
          <p:nvPr/>
        </p:nvSpPr>
        <p:spPr>
          <a:xfrm>
            <a:off x="590550"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4" name="Shape 264"/>
          <p:cNvSpPr txBox="1"/>
          <p:nvPr/>
        </p:nvSpPr>
        <p:spPr>
          <a:xfrm>
            <a:off x="579437"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65" name="Shape 265"/>
          <p:cNvSpPr txBox="1"/>
          <p:nvPr/>
        </p:nvSpPr>
        <p:spPr>
          <a:xfrm>
            <a:off x="511175" y="3035300"/>
            <a:ext cx="8281986"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know from previous chapters that a z score of 3.21 is “unusual” (because it is greater than 2). It appears that in addition to being greater than 0.5, the sample proportion of 13/14 or 0.929 is significantly greater than 0.5. The figure on the next slide shows that the sample proportion of 0.929 does fall within the range of values considered to be significant because</a:t>
            </a:r>
          </a:p>
        </p:txBody>
      </p:sp>
      <p:pic>
        <p:nvPicPr>
          <p:cNvPr id="266" name="Shape 266"/>
          <p:cNvPicPr preferRelativeResize="0"/>
          <p:nvPr/>
        </p:nvPicPr>
        <p:blipFill rotWithShape="1">
          <a:blip r:embed="rId3">
            <a:alphaModFix/>
          </a:blip>
          <a:srcRect b="0" l="0" r="0" t="0"/>
          <a:stretch/>
        </p:blipFill>
        <p:spPr>
          <a:xfrm>
            <a:off x="1500187" y="1016000"/>
            <a:ext cx="5805486" cy="1778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0" name="Shape 270"/>
        <p:cNvGrpSpPr/>
        <p:nvPr/>
      </p:nvGrpSpPr>
      <p:grpSpPr>
        <a:xfrm>
          <a:off x="0" y="0"/>
          <a:ext cx="0" cy="0"/>
          <a:chOff x="0" y="0"/>
          <a:chExt cx="0" cy="0"/>
        </a:xfrm>
      </p:grpSpPr>
      <p:sp>
        <p:nvSpPr>
          <p:cNvPr id="271" name="Shape 271"/>
          <p:cNvSpPr txBox="1"/>
          <p:nvPr>
            <p:ph idx="4294967295" type="title"/>
          </p:nvPr>
        </p:nvSpPr>
        <p:spPr>
          <a:xfrm>
            <a:off x="493712" y="193675"/>
            <a:ext cx="8061324" cy="4254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72" name="Shape 272"/>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3" name="Shape 273"/>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4" name="Shape 274"/>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5" name="Shape 275"/>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6" name="Shape 27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7" name="Shape 277"/>
          <p:cNvSpPr txBox="1"/>
          <p:nvPr/>
        </p:nvSpPr>
        <p:spPr>
          <a:xfrm>
            <a:off x="555625" y="969962"/>
            <a:ext cx="8247061"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8" name="Shape 278"/>
          <p:cNvSpPr txBox="1"/>
          <p:nvPr/>
        </p:nvSpPr>
        <p:spPr>
          <a:xfrm>
            <a:off x="590550"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79" name="Shape 279"/>
          <p:cNvSpPr txBox="1"/>
          <p:nvPr/>
        </p:nvSpPr>
        <p:spPr>
          <a:xfrm>
            <a:off x="579437" y="896937"/>
            <a:ext cx="1841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280" name="Shape 280"/>
          <p:cNvSpPr txBox="1"/>
          <p:nvPr/>
        </p:nvSpPr>
        <p:spPr>
          <a:xfrm>
            <a:off x="522287" y="628650"/>
            <a:ext cx="8281986"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they are so far above 0.5 that they are not likely to occur by chance (assuming that the population proportion is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a:t>
            </a:r>
          </a:p>
        </p:txBody>
      </p:sp>
      <p:grpSp>
        <p:nvGrpSpPr>
          <p:cNvPr id="281" name="Shape 281"/>
          <p:cNvGrpSpPr/>
          <p:nvPr/>
        </p:nvGrpSpPr>
        <p:grpSpPr>
          <a:xfrm>
            <a:off x="1154112" y="2006600"/>
            <a:ext cx="7119936" cy="4737099"/>
            <a:chOff x="1154112" y="2006600"/>
            <a:chExt cx="7119936" cy="4737099"/>
          </a:xfrm>
        </p:grpSpPr>
        <p:pic>
          <p:nvPicPr>
            <p:cNvPr id="282" name="Shape 282"/>
            <p:cNvPicPr preferRelativeResize="0"/>
            <p:nvPr/>
          </p:nvPicPr>
          <p:blipFill rotWithShape="1">
            <a:blip r:embed="rId3">
              <a:alphaModFix/>
            </a:blip>
            <a:srcRect b="0" l="0" r="0" t="0"/>
            <a:stretch/>
          </p:blipFill>
          <p:spPr>
            <a:xfrm>
              <a:off x="1154112" y="2006600"/>
              <a:ext cx="7119936" cy="4698999"/>
            </a:xfrm>
            <a:prstGeom prst="rect">
              <a:avLst/>
            </a:prstGeom>
            <a:noFill/>
            <a:ln>
              <a:noFill/>
            </a:ln>
          </p:spPr>
        </p:pic>
        <p:sp>
          <p:nvSpPr>
            <p:cNvPr id="283" name="Shape 283"/>
            <p:cNvSpPr txBox="1"/>
            <p:nvPr/>
          </p:nvSpPr>
          <p:spPr>
            <a:xfrm>
              <a:off x="5165725" y="5113337"/>
              <a:ext cx="3101975" cy="984250"/>
            </a:xfrm>
            <a:prstGeom prst="rect">
              <a:avLst/>
            </a:prstGeom>
            <a:solidFill>
              <a:srgbClr val="FEC8C3"/>
            </a:solidFill>
            <a:ln cap="rnd" cmpd="sng" w="1270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Galdeano"/>
                <a:buNone/>
              </a:pPr>
              <a:r>
                <a:rPr b="0" i="1" lang="en-US" sz="1600" u="none" cap="none" strike="noStrike">
                  <a:solidFill>
                    <a:schemeClr val="dk1"/>
                  </a:solidFill>
                  <a:latin typeface="Galdeano"/>
                  <a:ea typeface="Galdeano"/>
                  <a:cs typeface="Galdeano"/>
                  <a:sym typeface="Galdeano"/>
                </a:rPr>
                <a:t>Sample proportion of: </a:t>
              </a:r>
            </a:p>
            <a:p>
              <a:pPr indent="0" lvl="0" marL="0" marR="0" rtl="0" algn="l">
                <a:lnSpc>
                  <a:spcPct val="100000"/>
                </a:lnSpc>
                <a:spcBef>
                  <a:spcPts val="0"/>
                </a:spcBef>
                <a:spcAft>
                  <a:spcPts val="0"/>
                </a:spcAft>
                <a:buClr>
                  <a:schemeClr val="dk1"/>
                </a:buClr>
                <a:buSzPct val="25000"/>
                <a:buFont typeface="Galdeano"/>
                <a:buNone/>
              </a:pPr>
              <a:r>
                <a:rPr b="0" i="1" lang="en-US" sz="1600" u="none" cap="none" strike="noStrike">
                  <a:solidFill>
                    <a:schemeClr val="dk1"/>
                  </a:solidFill>
                  <a:latin typeface="Galdeano"/>
                  <a:ea typeface="Galdeano"/>
                  <a:cs typeface="Galdeano"/>
                  <a:sym typeface="Galdeano"/>
                </a:rPr>
                <a:t>or</a:t>
              </a:r>
            </a:p>
            <a:p>
              <a:pPr indent="0" lvl="0" marL="0" marR="0" rtl="0" algn="l">
                <a:lnSpc>
                  <a:spcPct val="100000"/>
                </a:lnSpc>
                <a:spcBef>
                  <a:spcPts val="0"/>
                </a:spcBef>
                <a:spcAft>
                  <a:spcPts val="0"/>
                </a:spcAft>
                <a:buClr>
                  <a:schemeClr val="dk1"/>
                </a:buClr>
                <a:buSzPct val="25000"/>
                <a:buFont typeface="Galdeano"/>
                <a:buNone/>
              </a:pPr>
              <a:r>
                <a:rPr b="0" i="1" lang="en-US" sz="1600" u="none" cap="none" strike="noStrike">
                  <a:solidFill>
                    <a:schemeClr val="dk1"/>
                  </a:solidFill>
                  <a:latin typeface="Galdeano"/>
                  <a:ea typeface="Galdeano"/>
                  <a:cs typeface="Galdeano"/>
                  <a:sym typeface="Galdeano"/>
                </a:rPr>
                <a:t>Test Statistic z = 3.21</a:t>
              </a:r>
            </a:p>
            <a:p>
              <a:pPr indent="0" lvl="0" marL="0" marR="0" rtl="0" algn="l">
                <a:lnSpc>
                  <a:spcPct val="100000"/>
                </a:lnSpc>
                <a:spcBef>
                  <a:spcPts val="0"/>
                </a:spcBef>
                <a:spcAft>
                  <a:spcPts val="0"/>
                </a:spcAft>
                <a:buClr>
                  <a:schemeClr val="dk1"/>
                </a:buClr>
                <a:buSzPct val="25000"/>
                <a:buFont typeface="Galdeano"/>
                <a:buNone/>
              </a:pPr>
              <a:r>
                <a:rPr b="0" i="1" lang="en-US" sz="1000" u="none" cap="none" strike="noStrike">
                  <a:solidFill>
                    <a:schemeClr val="dk1"/>
                  </a:solidFill>
                  <a:latin typeface="Galdeano"/>
                  <a:ea typeface="Galdeano"/>
                  <a:cs typeface="Galdeano"/>
                  <a:sym typeface="Galdeano"/>
                </a:rPr>
                <a:t> </a:t>
              </a:r>
            </a:p>
          </p:txBody>
        </p:sp>
        <p:pic>
          <p:nvPicPr>
            <p:cNvPr id="284" name="Shape 284"/>
            <p:cNvPicPr preferRelativeResize="0"/>
            <p:nvPr/>
          </p:nvPicPr>
          <p:blipFill rotWithShape="1">
            <a:blip r:embed="rId4">
              <a:alphaModFix/>
            </a:blip>
            <a:srcRect b="0" l="0" r="0" t="0"/>
            <a:stretch/>
          </p:blipFill>
          <p:spPr>
            <a:xfrm>
              <a:off x="7213600" y="5140325"/>
              <a:ext cx="927100" cy="279399"/>
            </a:xfrm>
            <a:prstGeom prst="rect">
              <a:avLst/>
            </a:prstGeom>
            <a:noFill/>
            <a:ln>
              <a:noFill/>
            </a:ln>
          </p:spPr>
        </p:pic>
        <p:sp>
          <p:nvSpPr>
            <p:cNvPr id="285" name="Shape 285"/>
            <p:cNvSpPr txBox="1"/>
            <p:nvPr/>
          </p:nvSpPr>
          <p:spPr>
            <a:xfrm>
              <a:off x="1701800" y="6169025"/>
              <a:ext cx="3557586" cy="574674"/>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9" name="Shape 289"/>
        <p:cNvGrpSpPr/>
        <p:nvPr/>
      </p:nvGrpSpPr>
      <p:grpSpPr>
        <a:xfrm>
          <a:off x="0" y="0"/>
          <a:ext cx="0" cy="0"/>
          <a:chOff x="0" y="0"/>
          <a:chExt cx="0" cy="0"/>
        </a:xfrm>
      </p:grpSpPr>
      <p:sp>
        <p:nvSpPr>
          <p:cNvPr id="290" name="Shape 290"/>
          <p:cNvSpPr txBox="1"/>
          <p:nvPr>
            <p:ph idx="4294967295" type="title"/>
          </p:nvPr>
        </p:nvSpPr>
        <p:spPr>
          <a:xfrm>
            <a:off x="628650" y="520700"/>
            <a:ext cx="7772400" cy="7080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Region</a:t>
            </a:r>
            <a:br>
              <a:rPr b="1" i="0" lang="en-US" sz="4000" u="none" cap="none" strike="noStrike">
                <a:solidFill>
                  <a:srgbClr val="008000"/>
                </a:solidFill>
                <a:latin typeface="Arial"/>
                <a:ea typeface="Arial"/>
                <a:cs typeface="Arial"/>
                <a:sym typeface="Arial"/>
              </a:rPr>
            </a:br>
          </a:p>
        </p:txBody>
      </p:sp>
      <p:sp>
        <p:nvSpPr>
          <p:cNvPr id="291" name="Shape 291"/>
          <p:cNvSpPr txBox="1"/>
          <p:nvPr/>
        </p:nvSpPr>
        <p:spPr>
          <a:xfrm>
            <a:off x="642937" y="2160586"/>
            <a:ext cx="7883525" cy="22272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critical region</a:t>
            </a:r>
            <a:r>
              <a:rPr b="1" i="0" lang="en-US" sz="2800" u="none" cap="none" strike="noStrike">
                <a:solidFill>
                  <a:schemeClr val="dk1"/>
                </a:solidFill>
                <a:latin typeface="Arial"/>
                <a:ea typeface="Arial"/>
                <a:cs typeface="Arial"/>
                <a:sym typeface="Arial"/>
              </a:rPr>
              <a:t> (or </a:t>
            </a:r>
            <a:r>
              <a:rPr b="1" i="0" lang="en-US" sz="2800" u="none" cap="none" strike="noStrike">
                <a:solidFill>
                  <a:schemeClr val="hlink"/>
                </a:solidFill>
                <a:latin typeface="Arial"/>
                <a:ea typeface="Arial"/>
                <a:cs typeface="Arial"/>
                <a:sym typeface="Arial"/>
              </a:rPr>
              <a:t>rejection region</a:t>
            </a:r>
            <a:r>
              <a:rPr b="1" i="0" lang="en-US" sz="2800" u="none" cap="none" strike="noStrike">
                <a:solidFill>
                  <a:schemeClr val="dk1"/>
                </a:solidFill>
                <a:latin typeface="Arial"/>
                <a:ea typeface="Arial"/>
                <a:cs typeface="Arial"/>
                <a:sym typeface="Arial"/>
              </a:rPr>
              <a:t>) is the set of all values of the test statistic that cause us to reject the null hypothesis.  For example, see the red-shaded region in the previous figure.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ph idx="4294967295" type="title"/>
          </p:nvPr>
        </p:nvSpPr>
        <p:spPr>
          <a:xfrm>
            <a:off x="641350" y="158750"/>
            <a:ext cx="7772400" cy="7937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Significance Level</a:t>
            </a:r>
          </a:p>
        </p:txBody>
      </p:sp>
      <p:sp>
        <p:nvSpPr>
          <p:cNvPr id="297" name="Shape 297"/>
          <p:cNvSpPr txBox="1"/>
          <p:nvPr/>
        </p:nvSpPr>
        <p:spPr>
          <a:xfrm>
            <a:off x="649287" y="1708150"/>
            <a:ext cx="7912100" cy="26542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significance level</a:t>
            </a:r>
            <a:r>
              <a:rPr b="1" i="0" lang="en-US" sz="2800" u="none" cap="none" strike="noStrike">
                <a:solidFill>
                  <a:schemeClr val="dk1"/>
                </a:solidFill>
                <a:latin typeface="Arial"/>
                <a:ea typeface="Arial"/>
                <a:cs typeface="Arial"/>
                <a:sym typeface="Arial"/>
              </a:rPr>
              <a:t> (denoted by</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is the probability that the test statistic will fall in the critical region when the null hypothesis</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is actually true.  This is the same</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introduced in Section 7-2.  Common</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choices for</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are 0.05, 0.01, and 0.10.</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 name="Shape 66"/>
        <p:cNvGrpSpPr/>
        <p:nvPr/>
      </p:nvGrpSpPr>
      <p:grpSpPr>
        <a:xfrm>
          <a:off x="0" y="0"/>
          <a:ext cx="0" cy="0"/>
          <a:chOff x="0" y="0"/>
          <a:chExt cx="0" cy="0"/>
        </a:xfrm>
      </p:grpSpPr>
      <p:grpSp>
        <p:nvGrpSpPr>
          <p:cNvPr id="67" name="Shape 67"/>
          <p:cNvGrpSpPr/>
          <p:nvPr/>
        </p:nvGrpSpPr>
        <p:grpSpPr>
          <a:xfrm>
            <a:off x="0" y="0"/>
            <a:ext cx="9144000" cy="6858000"/>
            <a:chOff x="0" y="0"/>
            <a:chExt cx="9144000" cy="6858000"/>
          </a:xfrm>
        </p:grpSpPr>
        <p:sp>
          <p:nvSpPr>
            <p:cNvPr id="68" name="Shape 68"/>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69" name="Shape 69"/>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0" name="Shape 70"/>
          <p:cNvSpPr txBox="1"/>
          <p:nvPr/>
        </p:nvSpPr>
        <p:spPr>
          <a:xfrm>
            <a:off x="1295400" y="8477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1" name="Shape 301"/>
        <p:cNvGrpSpPr/>
        <p:nvPr/>
      </p:nvGrpSpPr>
      <p:grpSpPr>
        <a:xfrm>
          <a:off x="0" y="0"/>
          <a:ext cx="0" cy="0"/>
          <a:chOff x="0" y="0"/>
          <a:chExt cx="0" cy="0"/>
        </a:xfrm>
      </p:grpSpPr>
      <p:sp>
        <p:nvSpPr>
          <p:cNvPr id="302" name="Shape 302"/>
          <p:cNvSpPr txBox="1"/>
          <p:nvPr>
            <p:ph idx="4294967295" type="title"/>
          </p:nvPr>
        </p:nvSpPr>
        <p:spPr>
          <a:xfrm>
            <a:off x="647700" y="215900"/>
            <a:ext cx="7772400" cy="6730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Value</a:t>
            </a:r>
          </a:p>
        </p:txBody>
      </p:sp>
      <p:sp>
        <p:nvSpPr>
          <p:cNvPr id="303" name="Shape 303"/>
          <p:cNvSpPr txBox="1"/>
          <p:nvPr/>
        </p:nvSpPr>
        <p:spPr>
          <a:xfrm>
            <a:off x="627062" y="1341437"/>
            <a:ext cx="8107362" cy="43624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a:t>
            </a:r>
            <a:r>
              <a:rPr b="1" i="0" lang="en-US" sz="2800" u="none" cap="none" strike="noStrike">
                <a:solidFill>
                  <a:schemeClr val="hlink"/>
                </a:solidFill>
                <a:latin typeface="Arial"/>
                <a:ea typeface="Arial"/>
                <a:cs typeface="Arial"/>
                <a:sym typeface="Arial"/>
              </a:rPr>
              <a:t>critical value</a:t>
            </a:r>
            <a:r>
              <a:rPr b="1" i="0" lang="en-US" sz="2800" u="none" cap="none" strike="noStrike">
                <a:solidFill>
                  <a:schemeClr val="dk1"/>
                </a:solidFill>
                <a:latin typeface="Arial"/>
                <a:ea typeface="Arial"/>
                <a:cs typeface="Arial"/>
                <a:sym typeface="Arial"/>
              </a:rPr>
              <a:t> is any value that separates the critical region (where we reject the null hypothesis) from the values of the test statistic that do not lead to rejection of the null hypothesis.  The critical values depend on the nature of the null hypothesis, the sampling distribution</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that applies, and</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the significance level</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See the previous figure where the critical value of</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 1.645</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corresponds to a significance level of</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 0.05.</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7" name="Shape 307"/>
        <p:cNvGrpSpPr/>
        <p:nvPr/>
      </p:nvGrpSpPr>
      <p:grpSpPr>
        <a:xfrm>
          <a:off x="0" y="0"/>
          <a:ext cx="0" cy="0"/>
          <a:chOff x="0" y="0"/>
          <a:chExt cx="0" cy="0"/>
        </a:xfrm>
      </p:grpSpPr>
      <p:sp>
        <p:nvSpPr>
          <p:cNvPr id="308" name="Shape 308"/>
          <p:cNvSpPr txBox="1"/>
          <p:nvPr>
            <p:ph idx="4294967295" type="title"/>
          </p:nvPr>
        </p:nvSpPr>
        <p:spPr>
          <a:xfrm>
            <a:off x="641350" y="146050"/>
            <a:ext cx="7772400" cy="8318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a:t>
            </a:r>
          </a:p>
        </p:txBody>
      </p:sp>
      <p:sp>
        <p:nvSpPr>
          <p:cNvPr id="309" name="Shape 309"/>
          <p:cNvSpPr txBox="1"/>
          <p:nvPr/>
        </p:nvSpPr>
        <p:spPr>
          <a:xfrm>
            <a:off x="576262" y="1038225"/>
            <a:ext cx="7904161"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-value</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-value</a:t>
            </a:r>
            <a:r>
              <a:rPr b="1" i="0" lang="en-US" sz="2800" u="none" cap="none" strike="noStrike">
                <a:solidFill>
                  <a:schemeClr val="dk1"/>
                </a:solidFill>
                <a:latin typeface="Arial"/>
                <a:ea typeface="Arial"/>
                <a:cs typeface="Arial"/>
                <a:sym typeface="Arial"/>
              </a:rPr>
              <a:t> or </a:t>
            </a:r>
            <a:r>
              <a:rPr b="1" i="0" lang="en-US" sz="2800" u="none" cap="none" strike="noStrike">
                <a:solidFill>
                  <a:schemeClr val="hlink"/>
                </a:solidFill>
                <a:latin typeface="Arial"/>
                <a:ea typeface="Arial"/>
                <a:cs typeface="Arial"/>
                <a:sym typeface="Arial"/>
              </a:rPr>
              <a:t>probability</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value</a:t>
            </a:r>
            <a:r>
              <a:rPr b="1" i="0" lang="en-US" sz="2800" u="none" cap="none" strike="noStrike">
                <a:solidFill>
                  <a:schemeClr val="dk1"/>
                </a:solidFill>
                <a:latin typeface="Arial"/>
                <a:ea typeface="Arial"/>
                <a:cs typeface="Arial"/>
                <a:sym typeface="Arial"/>
              </a:rPr>
              <a:t>) is the probability of getting a value of the test statistic that is </a:t>
            </a:r>
            <a:r>
              <a:rPr b="1" i="0" lang="en-US" sz="2800" u="none" cap="none" strike="noStrike">
                <a:solidFill>
                  <a:schemeClr val="hlink"/>
                </a:solidFill>
                <a:latin typeface="Arial"/>
                <a:ea typeface="Arial"/>
                <a:cs typeface="Arial"/>
                <a:sym typeface="Arial"/>
              </a:rPr>
              <a:t>at least as extreme</a:t>
            </a:r>
            <a:r>
              <a:rPr b="1" i="0" lang="en-US" sz="2800" u="none" cap="none" strike="noStrike">
                <a:solidFill>
                  <a:schemeClr val="dk1"/>
                </a:solidFill>
                <a:latin typeface="Arial"/>
                <a:ea typeface="Arial"/>
                <a:cs typeface="Arial"/>
                <a:sym typeface="Arial"/>
              </a:rPr>
              <a:t> as the one representing the sample data, assuming that the null hypothesis is true.</a:t>
            </a:r>
          </a:p>
        </p:txBody>
      </p:sp>
      <p:sp>
        <p:nvSpPr>
          <p:cNvPr id="310" name="Shape 310"/>
          <p:cNvSpPr txBox="1"/>
          <p:nvPr/>
        </p:nvSpPr>
        <p:spPr>
          <a:xfrm>
            <a:off x="588962" y="3317875"/>
            <a:ext cx="2908299"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region in the </a:t>
            </a:r>
            <a:r>
              <a:rPr b="1" i="0" lang="en-US" sz="2800" u="none" cap="none" strike="noStrike">
                <a:solidFill>
                  <a:schemeClr val="hlink"/>
                </a:solidFill>
                <a:latin typeface="Arial"/>
                <a:ea typeface="Arial"/>
                <a:cs typeface="Arial"/>
                <a:sym typeface="Arial"/>
              </a:rPr>
              <a:t>left</a:t>
            </a:r>
            <a:r>
              <a:rPr b="1" i="0" lang="en-US" sz="2800" u="none" cap="none" strike="noStrike">
                <a:solidFill>
                  <a:schemeClr val="dk1"/>
                </a:solidFill>
                <a:latin typeface="Arial"/>
                <a:ea typeface="Arial"/>
                <a:cs typeface="Arial"/>
                <a:sym typeface="Arial"/>
              </a:rPr>
              <a:t> tail:</a:t>
            </a:r>
          </a:p>
        </p:txBody>
      </p:sp>
      <p:sp>
        <p:nvSpPr>
          <p:cNvPr id="311" name="Shape 311"/>
          <p:cNvSpPr txBox="1"/>
          <p:nvPr/>
        </p:nvSpPr>
        <p:spPr>
          <a:xfrm>
            <a:off x="588962" y="4487862"/>
            <a:ext cx="2908299"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region in the </a:t>
            </a:r>
            <a:r>
              <a:rPr b="1" i="0" lang="en-US" sz="2800" u="none" cap="none" strike="noStrike">
                <a:solidFill>
                  <a:schemeClr val="hlink"/>
                </a:solidFill>
                <a:latin typeface="Arial"/>
                <a:ea typeface="Arial"/>
                <a:cs typeface="Arial"/>
                <a:sym typeface="Arial"/>
              </a:rPr>
              <a:t>right</a:t>
            </a:r>
            <a:r>
              <a:rPr b="1" i="0" lang="en-US" sz="2800" u="none" cap="none" strike="noStrike">
                <a:solidFill>
                  <a:schemeClr val="dk1"/>
                </a:solidFill>
                <a:latin typeface="Arial"/>
                <a:ea typeface="Arial"/>
                <a:cs typeface="Arial"/>
                <a:sym typeface="Arial"/>
              </a:rPr>
              <a:t> tail:</a:t>
            </a:r>
          </a:p>
        </p:txBody>
      </p:sp>
      <p:sp>
        <p:nvSpPr>
          <p:cNvPr id="312" name="Shape 312"/>
          <p:cNvSpPr txBox="1"/>
          <p:nvPr/>
        </p:nvSpPr>
        <p:spPr>
          <a:xfrm>
            <a:off x="588962" y="5611812"/>
            <a:ext cx="2908299"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region in </a:t>
            </a:r>
            <a:r>
              <a:rPr b="1" i="0" lang="en-US" sz="2800" u="none" cap="none" strike="noStrike">
                <a:solidFill>
                  <a:schemeClr val="hlink"/>
                </a:solidFill>
                <a:latin typeface="Arial"/>
                <a:ea typeface="Arial"/>
                <a:cs typeface="Arial"/>
                <a:sym typeface="Arial"/>
              </a:rPr>
              <a:t>two</a:t>
            </a:r>
            <a:r>
              <a:rPr b="1" i="0" lang="en-US" sz="2800" u="none" cap="none" strike="noStrike">
                <a:solidFill>
                  <a:schemeClr val="dk1"/>
                </a:solidFill>
                <a:latin typeface="Arial"/>
                <a:ea typeface="Arial"/>
                <a:cs typeface="Arial"/>
                <a:sym typeface="Arial"/>
              </a:rPr>
              <a:t> tails:</a:t>
            </a:r>
          </a:p>
        </p:txBody>
      </p:sp>
      <p:sp>
        <p:nvSpPr>
          <p:cNvPr id="313" name="Shape 313"/>
          <p:cNvSpPr txBox="1"/>
          <p:nvPr/>
        </p:nvSpPr>
        <p:spPr>
          <a:xfrm>
            <a:off x="3617912" y="3362325"/>
            <a:ext cx="5291136"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area to the </a:t>
            </a:r>
            <a:r>
              <a:rPr b="1" i="0" lang="en-US" sz="2800" u="none" cap="none" strike="noStrike">
                <a:solidFill>
                  <a:schemeClr val="hlink"/>
                </a:solidFill>
                <a:latin typeface="Arial"/>
                <a:ea typeface="Arial"/>
                <a:cs typeface="Arial"/>
                <a:sym typeface="Arial"/>
              </a:rPr>
              <a:t>left </a:t>
            </a:r>
            <a:r>
              <a:rPr b="1" i="0" lang="en-US" sz="2800" u="none" cap="none" strike="noStrike">
                <a:solidFill>
                  <a:schemeClr val="dk1"/>
                </a:solidFill>
                <a:latin typeface="Arial"/>
                <a:ea typeface="Arial"/>
                <a:cs typeface="Arial"/>
                <a:sym typeface="Arial"/>
              </a:rPr>
              <a:t>of the test statistic</a:t>
            </a:r>
          </a:p>
        </p:txBody>
      </p:sp>
      <p:sp>
        <p:nvSpPr>
          <p:cNvPr id="314" name="Shape 314"/>
          <p:cNvSpPr txBox="1"/>
          <p:nvPr/>
        </p:nvSpPr>
        <p:spPr>
          <a:xfrm>
            <a:off x="3617912" y="4532312"/>
            <a:ext cx="5291136"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area to the </a:t>
            </a:r>
            <a:r>
              <a:rPr b="1" i="0" lang="en-US" sz="2800" u="none" cap="none" strike="noStrike">
                <a:solidFill>
                  <a:schemeClr val="hlink"/>
                </a:solidFill>
                <a:latin typeface="Arial"/>
                <a:ea typeface="Arial"/>
                <a:cs typeface="Arial"/>
                <a:sym typeface="Arial"/>
              </a:rPr>
              <a:t>right </a:t>
            </a:r>
            <a:r>
              <a:rPr b="1" i="0" lang="en-US" sz="2800" u="none" cap="none" strike="noStrike">
                <a:solidFill>
                  <a:schemeClr val="dk1"/>
                </a:solidFill>
                <a:latin typeface="Arial"/>
                <a:ea typeface="Arial"/>
                <a:cs typeface="Arial"/>
                <a:sym typeface="Arial"/>
              </a:rPr>
              <a:t>of the test statistic</a:t>
            </a:r>
          </a:p>
        </p:txBody>
      </p:sp>
      <p:sp>
        <p:nvSpPr>
          <p:cNvPr id="315" name="Shape 315"/>
          <p:cNvSpPr txBox="1"/>
          <p:nvPr/>
        </p:nvSpPr>
        <p:spPr>
          <a:xfrm>
            <a:off x="3617912" y="5611812"/>
            <a:ext cx="5291136"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a:t>
            </a:r>
            <a:r>
              <a:rPr b="1" i="0" lang="en-US" sz="2800" u="none" cap="none" strike="noStrike">
                <a:solidFill>
                  <a:schemeClr val="hlink"/>
                </a:solidFill>
                <a:latin typeface="Arial"/>
                <a:ea typeface="Arial"/>
                <a:cs typeface="Arial"/>
                <a:sym typeface="Arial"/>
              </a:rPr>
              <a:t>twice</a:t>
            </a:r>
            <a:r>
              <a:rPr b="1" i="0" lang="en-US" sz="2800" u="none" cap="none" strike="noStrike">
                <a:solidFill>
                  <a:schemeClr val="dk1"/>
                </a:solidFill>
                <a:latin typeface="Arial"/>
                <a:ea typeface="Arial"/>
                <a:cs typeface="Arial"/>
                <a:sym typeface="Arial"/>
              </a:rPr>
              <a:t> the area in the tail beyond the test statistic</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9" name="Shape 319"/>
        <p:cNvGrpSpPr/>
        <p:nvPr/>
      </p:nvGrpSpPr>
      <p:grpSpPr>
        <a:xfrm>
          <a:off x="0" y="0"/>
          <a:ext cx="0" cy="0"/>
          <a:chOff x="0" y="0"/>
          <a:chExt cx="0" cy="0"/>
        </a:xfrm>
      </p:grpSpPr>
      <p:sp>
        <p:nvSpPr>
          <p:cNvPr id="320" name="Shape 320"/>
          <p:cNvSpPr txBox="1"/>
          <p:nvPr>
            <p:ph idx="4294967295" type="title"/>
          </p:nvPr>
        </p:nvSpPr>
        <p:spPr>
          <a:xfrm>
            <a:off x="641350" y="146050"/>
            <a:ext cx="7772400" cy="8318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a:t>
            </a:r>
          </a:p>
        </p:txBody>
      </p:sp>
      <p:sp>
        <p:nvSpPr>
          <p:cNvPr id="321" name="Shape 321"/>
          <p:cNvSpPr txBox="1"/>
          <p:nvPr/>
        </p:nvSpPr>
        <p:spPr>
          <a:xfrm>
            <a:off x="636587" y="1360487"/>
            <a:ext cx="7904161"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null hypothesis is rejected if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very small, such as 0.05 or less.</a:t>
            </a:r>
          </a:p>
        </p:txBody>
      </p:sp>
      <p:sp>
        <p:nvSpPr>
          <p:cNvPr id="322" name="Shape 322"/>
          <p:cNvSpPr txBox="1"/>
          <p:nvPr/>
        </p:nvSpPr>
        <p:spPr>
          <a:xfrm>
            <a:off x="625475" y="2733675"/>
            <a:ext cx="7904161"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Here is a memory tool useful for interpreting the P-value:</a:t>
            </a:r>
          </a:p>
        </p:txBody>
      </p:sp>
      <p:sp>
        <p:nvSpPr>
          <p:cNvPr id="323" name="Shape 323"/>
          <p:cNvSpPr txBox="1"/>
          <p:nvPr/>
        </p:nvSpPr>
        <p:spPr>
          <a:xfrm>
            <a:off x="1773236" y="4122737"/>
            <a:ext cx="5711824"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P is low, the null must go.</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the P is high, the null will fly.</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7"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b="0" l="0" r="0" t="0"/>
          <a:stretch/>
        </p:blipFill>
        <p:spPr>
          <a:xfrm>
            <a:off x="542925" y="831850"/>
            <a:ext cx="7777162" cy="5703886"/>
          </a:xfrm>
          <a:prstGeom prst="rect">
            <a:avLst/>
          </a:prstGeom>
          <a:noFill/>
          <a:ln>
            <a:noFill/>
          </a:ln>
        </p:spPr>
      </p:pic>
      <p:sp>
        <p:nvSpPr>
          <p:cNvPr id="329" name="Shape 329"/>
          <p:cNvSpPr txBox="1"/>
          <p:nvPr>
            <p:ph idx="4294967295" type="title"/>
          </p:nvPr>
        </p:nvSpPr>
        <p:spPr>
          <a:xfrm>
            <a:off x="550862" y="250825"/>
            <a:ext cx="8064499" cy="646112"/>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Finding </a:t>
            </a: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-Values</a:t>
            </a:r>
          </a:p>
        </p:txBody>
      </p:sp>
      <p:sp>
        <p:nvSpPr>
          <p:cNvPr id="330" name="Shape 330"/>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331" name="Shape 331"/>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332" name="Shape 332"/>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333" name="Shape 333"/>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334" name="Shape 334"/>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335" name="Shape 335"/>
          <p:cNvSpPr txBox="1"/>
          <p:nvPr/>
        </p:nvSpPr>
        <p:spPr>
          <a:xfrm>
            <a:off x="6896100" y="1054100"/>
            <a:ext cx="1908174"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8-5</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9" name="Shape 339"/>
        <p:cNvGrpSpPr/>
        <p:nvPr/>
      </p:nvGrpSpPr>
      <p:grpSpPr>
        <a:xfrm>
          <a:off x="0" y="0"/>
          <a:ext cx="0" cy="0"/>
          <a:chOff x="0" y="0"/>
          <a:chExt cx="0" cy="0"/>
        </a:xfrm>
      </p:grpSpPr>
      <p:sp>
        <p:nvSpPr>
          <p:cNvPr id="340" name="Shape 340"/>
          <p:cNvSpPr txBox="1"/>
          <p:nvPr>
            <p:ph idx="4294967295" type="ctrTitle"/>
          </p:nvPr>
        </p:nvSpPr>
        <p:spPr>
          <a:xfrm>
            <a:off x="323850" y="144461"/>
            <a:ext cx="8648699" cy="9017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341" name="Shape 341"/>
          <p:cNvSpPr txBox="1"/>
          <p:nvPr>
            <p:ph idx="1" type="subTitle"/>
          </p:nvPr>
        </p:nvSpPr>
        <p:spPr>
          <a:xfrm>
            <a:off x="344487" y="1568450"/>
            <a:ext cx="8736011" cy="11747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Don’t confuse a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with a proportion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Know this distinction:</a:t>
            </a:r>
          </a:p>
        </p:txBody>
      </p:sp>
      <p:sp>
        <p:nvSpPr>
          <p:cNvPr id="342" name="Shape 342"/>
          <p:cNvSpPr txBox="1"/>
          <p:nvPr/>
        </p:nvSpPr>
        <p:spPr>
          <a:xfrm>
            <a:off x="600075" y="2800350"/>
            <a:ext cx="8147049" cy="2924175"/>
          </a:xfrm>
          <a:prstGeom prst="rect">
            <a:avLst/>
          </a:prstGeom>
          <a:noFill/>
          <a:ln>
            <a:noFill/>
          </a:ln>
        </p:spPr>
        <p:txBody>
          <a:bodyPr anchorCtr="0" anchor="t" bIns="44450" lIns="90475" rIns="90475" tIns="44450">
            <a:noAutofit/>
          </a:bodyPr>
          <a:lstStyle/>
          <a:p>
            <a:pPr indent="-1941511" lvl="0" marL="1941511"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	probability of getting a test statistic at least as extreme as the one representing sample data</a:t>
            </a:r>
          </a:p>
          <a:p>
            <a:pPr indent="-1941511" lvl="0" marL="1941511" marR="0" rtl="0" algn="l">
              <a:lnSpc>
                <a:spcPct val="100000"/>
              </a:lnSpc>
              <a:spcBef>
                <a:spcPts val="0"/>
              </a:spcBef>
              <a:spcAft>
                <a:spcPts val="0"/>
              </a:spcAft>
              <a:buClr>
                <a:schemeClr val="dk1"/>
              </a:buClr>
              <a:buFont typeface="Arial"/>
              <a:buNone/>
            </a:pPr>
            <a:r>
              <a:t/>
            </a:r>
            <a:endParaRPr b="1" i="0" sz="3200" u="none" cap="none" strike="noStrike">
              <a:solidFill>
                <a:schemeClr val="dk1"/>
              </a:solidFill>
              <a:latin typeface="Arial"/>
              <a:ea typeface="Arial"/>
              <a:cs typeface="Arial"/>
              <a:sym typeface="Arial"/>
            </a:endParaRPr>
          </a:p>
          <a:p>
            <a:pPr indent="-1941511" lvl="0" marL="1941511"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	p</a:t>
            </a:r>
            <a:r>
              <a:rPr b="1" i="0" lang="en-US" sz="3200" u="none" cap="none" strike="noStrike">
                <a:solidFill>
                  <a:schemeClr val="dk1"/>
                </a:solidFill>
                <a:latin typeface="Arial"/>
                <a:ea typeface="Arial"/>
                <a:cs typeface="Arial"/>
                <a:sym typeface="Arial"/>
              </a:rPr>
              <a:t> = population proportion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6" name="Shape 346"/>
        <p:cNvGrpSpPr/>
        <p:nvPr/>
      </p:nvGrpSpPr>
      <p:grpSpPr>
        <a:xfrm>
          <a:off x="0" y="0"/>
          <a:ext cx="0" cy="0"/>
          <a:chOff x="0" y="0"/>
          <a:chExt cx="0" cy="0"/>
        </a:xfrm>
      </p:grpSpPr>
      <p:sp>
        <p:nvSpPr>
          <p:cNvPr id="347" name="Shape 347"/>
          <p:cNvSpPr txBox="1"/>
          <p:nvPr>
            <p:ph idx="4294967295" type="ctrTitle"/>
          </p:nvPr>
        </p:nvSpPr>
        <p:spPr>
          <a:xfrm>
            <a:off x="503237" y="155575"/>
            <a:ext cx="8158161" cy="5175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48" name="Shape 348"/>
          <p:cNvSpPr txBox="1"/>
          <p:nvPr>
            <p:ph idx="1" type="subTitle"/>
          </p:nvPr>
        </p:nvSpPr>
        <p:spPr>
          <a:xfrm>
            <a:off x="500062" y="873125"/>
            <a:ext cx="8421687" cy="3619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Consider the claim that with the XSORT method of gender selection, the likelihood of having a baby girl is different from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and use the test statistic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3.21 found from 13 girls in 14 births. First determine whether the given conditions result in a critical region in the right tail, left tail, or two tails, then use Figure 8-5 to find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Interpret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2" name="Shape 352"/>
        <p:cNvGrpSpPr/>
        <p:nvPr/>
      </p:nvGrpSpPr>
      <p:grpSpPr>
        <a:xfrm>
          <a:off x="0" y="0"/>
          <a:ext cx="0" cy="0"/>
          <a:chOff x="0" y="0"/>
          <a:chExt cx="0" cy="0"/>
        </a:xfrm>
      </p:grpSpPr>
      <p:sp>
        <p:nvSpPr>
          <p:cNvPr id="353" name="Shape 353"/>
          <p:cNvSpPr txBox="1"/>
          <p:nvPr>
            <p:ph idx="4294967295" type="ctrTitle"/>
          </p:nvPr>
        </p:nvSpPr>
        <p:spPr>
          <a:xfrm>
            <a:off x="503237" y="155575"/>
            <a:ext cx="8158161" cy="5175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54" name="Shape 354"/>
          <p:cNvSpPr txBox="1"/>
          <p:nvPr>
            <p:ph idx="1" type="subTitle"/>
          </p:nvPr>
        </p:nvSpPr>
        <p:spPr>
          <a:xfrm>
            <a:off x="500062" y="873125"/>
            <a:ext cx="8421687" cy="51895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claim that the likelihood of having a baby girl is different from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can be expressed as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so the critical region is in two tails. Using Figure 8-5 to find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for a two-tailed test, we see that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a:t>
            </a:r>
            <a:r>
              <a:rPr b="1" i="1" lang="en-US" sz="2800" u="none" cap="none" strike="noStrike">
                <a:solidFill>
                  <a:schemeClr val="dk1"/>
                </a:solidFill>
                <a:latin typeface="Arial"/>
                <a:ea typeface="Arial"/>
                <a:cs typeface="Arial"/>
                <a:sym typeface="Arial"/>
              </a:rPr>
              <a:t>twice</a:t>
            </a:r>
            <a:r>
              <a:rPr b="1" i="0" lang="en-US" sz="2800" u="none" cap="none" strike="noStrike">
                <a:solidFill>
                  <a:schemeClr val="dk1"/>
                </a:solidFill>
                <a:latin typeface="Arial"/>
                <a:ea typeface="Arial"/>
                <a:cs typeface="Arial"/>
                <a:sym typeface="Arial"/>
              </a:rPr>
              <a:t> the area to the right of the test statistic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3.21. We refer to Table A-2 (or use technology) to find that the area to the right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3.21 is 0.0007. In this case,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twice the area to the right of the test statistic, so we have:</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 2 × 0.0007 = 0.0014</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8" name="Shape 358"/>
        <p:cNvGrpSpPr/>
        <p:nvPr/>
      </p:nvGrpSpPr>
      <p:grpSpPr>
        <a:xfrm>
          <a:off x="0" y="0"/>
          <a:ext cx="0" cy="0"/>
          <a:chOff x="0" y="0"/>
          <a:chExt cx="0" cy="0"/>
        </a:xfrm>
      </p:grpSpPr>
      <p:sp>
        <p:nvSpPr>
          <p:cNvPr id="359" name="Shape 359"/>
          <p:cNvSpPr txBox="1"/>
          <p:nvPr>
            <p:ph idx="4294967295" type="ctrTitle"/>
          </p:nvPr>
        </p:nvSpPr>
        <p:spPr>
          <a:xfrm>
            <a:off x="503237" y="155575"/>
            <a:ext cx="8158161" cy="5175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60" name="Shape 360"/>
          <p:cNvSpPr txBox="1"/>
          <p:nvPr>
            <p:ph idx="1" type="subTitle"/>
          </p:nvPr>
        </p:nvSpPr>
        <p:spPr>
          <a:xfrm>
            <a:off x="500062" y="873125"/>
            <a:ext cx="8421687" cy="51895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0.0014 (or 0.0013 if greater precision is used for the calculations). The small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0.0014 shows that there is a very small chance of getting the sample results that led to a test statistic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3.21. This suggests that with the XSORT method of gender selection, the likelihood of having a baby girl is different from 0.5.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4" name="Shape 364"/>
        <p:cNvGrpSpPr/>
        <p:nvPr/>
      </p:nvGrpSpPr>
      <p:grpSpPr>
        <a:xfrm>
          <a:off x="0" y="0"/>
          <a:ext cx="0" cy="0"/>
          <a:chOff x="0" y="0"/>
          <a:chExt cx="0" cy="0"/>
        </a:xfrm>
      </p:grpSpPr>
      <p:sp>
        <p:nvSpPr>
          <p:cNvPr id="365" name="Shape 365"/>
          <p:cNvSpPr txBox="1"/>
          <p:nvPr>
            <p:ph idx="4294967295" type="ctrTitle"/>
          </p:nvPr>
        </p:nvSpPr>
        <p:spPr>
          <a:xfrm>
            <a:off x="312737" y="147636"/>
            <a:ext cx="8648699" cy="15986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Types of Hypothesis Tests:</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Two-tailed, Left-tailed, Right-tailed</a:t>
            </a:r>
          </a:p>
        </p:txBody>
      </p:sp>
      <p:sp>
        <p:nvSpPr>
          <p:cNvPr id="366" name="Shape 366"/>
          <p:cNvSpPr txBox="1"/>
          <p:nvPr>
            <p:ph idx="1" type="subTitle"/>
          </p:nvPr>
        </p:nvSpPr>
        <p:spPr>
          <a:xfrm>
            <a:off x="622300" y="2062161"/>
            <a:ext cx="8147049" cy="11779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0" lang="en-US" sz="3200" u="none" cap="none" strike="noStrike">
                <a:solidFill>
                  <a:schemeClr val="hlink"/>
                </a:solidFill>
                <a:latin typeface="Arial"/>
                <a:ea typeface="Arial"/>
                <a:cs typeface="Arial"/>
                <a:sym typeface="Arial"/>
              </a:rPr>
              <a:t>tails</a:t>
            </a:r>
            <a:r>
              <a:rPr b="1" i="0" lang="en-US" sz="3200" u="none" cap="none" strike="noStrike">
                <a:solidFill>
                  <a:schemeClr val="dk1"/>
                </a:solidFill>
                <a:latin typeface="Arial"/>
                <a:ea typeface="Arial"/>
                <a:cs typeface="Arial"/>
                <a:sym typeface="Arial"/>
              </a:rPr>
              <a:t> in a distribution are the extreme regions bounded by critical values.</a:t>
            </a:r>
          </a:p>
        </p:txBody>
      </p:sp>
      <p:sp>
        <p:nvSpPr>
          <p:cNvPr id="367" name="Shape 367"/>
          <p:cNvSpPr txBox="1"/>
          <p:nvPr/>
        </p:nvSpPr>
        <p:spPr>
          <a:xfrm>
            <a:off x="666750" y="3281362"/>
            <a:ext cx="8147049" cy="29876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Determinations of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 and critical values are affected by whether a critical region is in two tails, the left tail, or the right tail. It therefore becomes important to correctly characterize a hypothesis test as two-tailed, left-tailed, or right-tailed.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1" name="Shape 371"/>
        <p:cNvGrpSpPr/>
        <p:nvPr/>
      </p:nvGrpSpPr>
      <p:grpSpPr>
        <a:xfrm>
          <a:off x="0" y="0"/>
          <a:ext cx="0" cy="0"/>
          <a:chOff x="0" y="0"/>
          <a:chExt cx="0" cy="0"/>
        </a:xfrm>
      </p:grpSpPr>
      <p:sp>
        <p:nvSpPr>
          <p:cNvPr id="372" name="Shape 372"/>
          <p:cNvSpPr txBox="1"/>
          <p:nvPr>
            <p:ph idx="4294967295" type="title"/>
          </p:nvPr>
        </p:nvSpPr>
        <p:spPr>
          <a:xfrm>
            <a:off x="647700" y="169861"/>
            <a:ext cx="7772400" cy="7699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Two-tailed Test</a:t>
            </a:r>
          </a:p>
        </p:txBody>
      </p:sp>
      <p:sp>
        <p:nvSpPr>
          <p:cNvPr id="373" name="Shape 373"/>
          <p:cNvSpPr txBox="1"/>
          <p:nvPr>
            <p:ph idx="1" type="body"/>
          </p:nvPr>
        </p:nvSpPr>
        <p:spPr>
          <a:xfrm>
            <a:off x="2087561" y="1044575"/>
            <a:ext cx="2482850" cy="1431924"/>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  = </a:t>
            </a:r>
          </a:p>
          <a:p>
            <a:pPr indent="-342900" lvl="0" marL="342900" marR="0" rtl="0" algn="l">
              <a:lnSpc>
                <a:spcPct val="95000"/>
              </a:lnSpc>
              <a:spcBef>
                <a:spcPts val="800"/>
              </a:spcBef>
              <a:spcAft>
                <a:spcPts val="44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1</a:t>
            </a:r>
            <a:r>
              <a:rPr b="1" i="0" lang="en-US" sz="3600" u="none" cap="none" strike="noStrike">
                <a:solidFill>
                  <a:schemeClr val="dk1"/>
                </a:solidFill>
                <a:latin typeface="Arial"/>
                <a:ea typeface="Arial"/>
                <a:cs typeface="Arial"/>
                <a:sym typeface="Arial"/>
              </a:rPr>
              <a:t>:  </a:t>
            </a:r>
            <a:r>
              <a:rPr b="1" i="0" lang="en-US" sz="4400" u="none" cap="none" strike="noStrike">
                <a:solidFill>
                  <a:schemeClr val="dk1"/>
                </a:solidFill>
                <a:latin typeface="Arial"/>
                <a:ea typeface="Arial"/>
                <a:cs typeface="Arial"/>
                <a:sym typeface="Arial"/>
              </a:rPr>
              <a:t>≠</a:t>
            </a:r>
            <a:r>
              <a:rPr b="1" i="0" lang="en-US" sz="3600" u="none" cap="none" strike="noStrike">
                <a:solidFill>
                  <a:schemeClr val="dk1"/>
                </a:solidFill>
                <a:latin typeface="Arial"/>
                <a:ea typeface="Arial"/>
                <a:cs typeface="Arial"/>
                <a:sym typeface="Arial"/>
              </a:rPr>
              <a:t> </a:t>
            </a:r>
          </a:p>
        </p:txBody>
      </p:sp>
      <p:sp>
        <p:nvSpPr>
          <p:cNvPr id="374" name="Shape 374"/>
          <p:cNvSpPr txBox="1"/>
          <p:nvPr/>
        </p:nvSpPr>
        <p:spPr>
          <a:xfrm>
            <a:off x="4043362" y="1117600"/>
            <a:ext cx="4462461" cy="1130299"/>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α </a:t>
            </a:r>
            <a:r>
              <a:rPr b="1" i="0" lang="en-US" sz="2400" u="none" cap="none" strike="noStrike">
                <a:solidFill>
                  <a:schemeClr val="dk1"/>
                </a:solidFill>
                <a:latin typeface="Arial"/>
                <a:ea typeface="Arial"/>
                <a:cs typeface="Arial"/>
                <a:sym typeface="Arial"/>
              </a:rPr>
              <a:t> is divided equally between </a:t>
            </a:r>
          </a:p>
          <a:p>
            <a:pPr indent="0" lvl="0" marL="0" marR="0" rtl="0" algn="ctr">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the two tails of the critical </a:t>
            </a:r>
          </a:p>
          <a:p>
            <a:pPr indent="0" lvl="0" marL="0" marR="0" rtl="0" algn="ctr">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region</a:t>
            </a:r>
          </a:p>
        </p:txBody>
      </p:sp>
      <p:grpSp>
        <p:nvGrpSpPr>
          <p:cNvPr id="375" name="Shape 375"/>
          <p:cNvGrpSpPr/>
          <p:nvPr/>
        </p:nvGrpSpPr>
        <p:grpSpPr>
          <a:xfrm>
            <a:off x="722312" y="2285999"/>
            <a:ext cx="5159374" cy="887411"/>
            <a:chOff x="366712" y="2285999"/>
            <a:chExt cx="5159374" cy="887411"/>
          </a:xfrm>
        </p:grpSpPr>
        <p:sp>
          <p:nvSpPr>
            <p:cNvPr id="376" name="Shape 376"/>
            <p:cNvSpPr txBox="1"/>
            <p:nvPr/>
          </p:nvSpPr>
          <p:spPr>
            <a:xfrm>
              <a:off x="612775" y="2755900"/>
              <a:ext cx="4772024"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Means less than or greater than</a:t>
              </a:r>
            </a:p>
          </p:txBody>
        </p:sp>
        <p:sp>
          <p:nvSpPr>
            <p:cNvPr id="377" name="Shape 377"/>
            <p:cNvSpPr/>
            <p:nvPr/>
          </p:nvSpPr>
          <p:spPr>
            <a:xfrm>
              <a:off x="366712" y="2649536"/>
              <a:ext cx="5159374" cy="295274"/>
            </a:xfrm>
            <a:custGeom>
              <a:pathLst>
                <a:path extrusionOk="0" h="185" w="3249">
                  <a:moveTo>
                    <a:pt x="0" y="185"/>
                  </a:moveTo>
                  <a:lnTo>
                    <a:pt x="0" y="0"/>
                  </a:lnTo>
                  <a:lnTo>
                    <a:pt x="3249" y="0"/>
                  </a:lnTo>
                  <a:lnTo>
                    <a:pt x="3249" y="158"/>
                  </a:lnTo>
                </a:path>
              </a:pathLst>
            </a:custGeom>
            <a:noFill/>
            <a:ln cap="rnd" cmpd="sng" w="50800">
              <a:solidFill>
                <a:schemeClr val="hlink"/>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cxnSp>
          <p:nvCxnSpPr>
            <p:cNvPr id="378" name="Shape 378"/>
            <p:cNvCxnSpPr/>
            <p:nvPr/>
          </p:nvCxnSpPr>
          <p:spPr>
            <a:xfrm rot="10800000">
              <a:off x="2971800" y="2285999"/>
              <a:ext cx="0" cy="381000"/>
            </a:xfrm>
            <a:prstGeom prst="straightConnector1">
              <a:avLst/>
            </a:prstGeom>
            <a:noFill/>
            <a:ln cap="rnd" cmpd="sng" w="50800">
              <a:solidFill>
                <a:schemeClr val="hlink"/>
              </a:solidFill>
              <a:prstDash val="solid"/>
              <a:miter/>
              <a:headEnd len="med" w="med" type="none"/>
              <a:tailEnd len="med" w="med" type="triangle"/>
            </a:ln>
          </p:spPr>
        </p:cxnSp>
      </p:grpSp>
      <p:grpSp>
        <p:nvGrpSpPr>
          <p:cNvPr id="379" name="Shape 379"/>
          <p:cNvGrpSpPr/>
          <p:nvPr/>
        </p:nvGrpSpPr>
        <p:grpSpPr>
          <a:xfrm>
            <a:off x="2044700" y="3546475"/>
            <a:ext cx="5657849" cy="2968624"/>
            <a:chOff x="1625600" y="3101975"/>
            <a:chExt cx="5657849" cy="2968624"/>
          </a:xfrm>
        </p:grpSpPr>
        <p:pic>
          <p:nvPicPr>
            <p:cNvPr id="380" name="Shape 380"/>
            <p:cNvPicPr preferRelativeResize="0"/>
            <p:nvPr/>
          </p:nvPicPr>
          <p:blipFill rotWithShape="1">
            <a:blip r:embed="rId3">
              <a:alphaModFix/>
            </a:blip>
            <a:srcRect b="0" l="0" r="0" t="0"/>
            <a:stretch/>
          </p:blipFill>
          <p:spPr>
            <a:xfrm>
              <a:off x="1625600" y="3101975"/>
              <a:ext cx="5657849" cy="2968624"/>
            </a:xfrm>
            <a:prstGeom prst="rect">
              <a:avLst/>
            </a:prstGeom>
            <a:noFill/>
            <a:ln>
              <a:noFill/>
            </a:ln>
          </p:spPr>
        </p:pic>
        <p:grpSp>
          <p:nvGrpSpPr>
            <p:cNvPr id="381" name="Shape 381"/>
            <p:cNvGrpSpPr/>
            <p:nvPr/>
          </p:nvGrpSpPr>
          <p:grpSpPr>
            <a:xfrm>
              <a:off x="1828800" y="5562600"/>
              <a:ext cx="1068386" cy="190500"/>
              <a:chOff x="1828800" y="5562600"/>
              <a:chExt cx="1068386" cy="190500"/>
            </a:xfrm>
          </p:grpSpPr>
          <p:cxnSp>
            <p:nvCxnSpPr>
              <p:cNvPr id="382" name="Shape 382"/>
              <p:cNvCxnSpPr/>
              <p:nvPr/>
            </p:nvCxnSpPr>
            <p:spPr>
              <a:xfrm rot="10800000">
                <a:off x="1828800" y="5715000"/>
                <a:ext cx="1066799" cy="0"/>
              </a:xfrm>
              <a:prstGeom prst="straightConnector1">
                <a:avLst/>
              </a:prstGeom>
              <a:noFill/>
              <a:ln cap="rnd" cmpd="sng" w="57150">
                <a:solidFill>
                  <a:schemeClr val="hlink"/>
                </a:solidFill>
                <a:prstDash val="solid"/>
                <a:miter/>
                <a:headEnd len="med" w="med" type="none"/>
                <a:tailEnd len="med" w="med" type="triangle"/>
              </a:ln>
            </p:spPr>
          </p:cxnSp>
          <p:sp>
            <p:nvSpPr>
              <p:cNvPr id="383" name="Shape 383"/>
              <p:cNvSpPr/>
              <p:nvPr/>
            </p:nvSpPr>
            <p:spPr>
              <a:xfrm>
                <a:off x="2895600" y="5562600"/>
                <a:ext cx="1586" cy="190500"/>
              </a:xfrm>
              <a:custGeom>
                <a:pathLst>
                  <a:path extrusionOk="0" h="120" w="1">
                    <a:moveTo>
                      <a:pt x="0" y="0"/>
                    </a:moveTo>
                    <a:lnTo>
                      <a:pt x="0" y="120"/>
                    </a:lnTo>
                  </a:path>
                </a:pathLst>
              </a:custGeom>
              <a:noFill/>
              <a:ln cap="rnd" cmpd="sng" w="5715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grpSp>
          <p:nvGrpSpPr>
            <p:cNvPr id="384" name="Shape 384"/>
            <p:cNvGrpSpPr/>
            <p:nvPr/>
          </p:nvGrpSpPr>
          <p:grpSpPr>
            <a:xfrm>
              <a:off x="6011862" y="5570537"/>
              <a:ext cx="1074737" cy="182561"/>
              <a:chOff x="6011862" y="5570537"/>
              <a:chExt cx="1074737" cy="182561"/>
            </a:xfrm>
          </p:grpSpPr>
          <p:cxnSp>
            <p:nvCxnSpPr>
              <p:cNvPr id="385" name="Shape 385"/>
              <p:cNvCxnSpPr/>
              <p:nvPr/>
            </p:nvCxnSpPr>
            <p:spPr>
              <a:xfrm>
                <a:off x="6019800" y="5715000"/>
                <a:ext cx="1066799" cy="0"/>
              </a:xfrm>
              <a:prstGeom prst="straightConnector1">
                <a:avLst/>
              </a:prstGeom>
              <a:noFill/>
              <a:ln cap="rnd" cmpd="sng" w="57150">
                <a:solidFill>
                  <a:schemeClr val="hlink"/>
                </a:solidFill>
                <a:prstDash val="solid"/>
                <a:miter/>
                <a:headEnd len="med" w="med" type="none"/>
                <a:tailEnd len="med" w="med" type="triangle"/>
              </a:ln>
            </p:spPr>
          </p:cxnSp>
          <p:sp>
            <p:nvSpPr>
              <p:cNvPr id="386" name="Shape 386"/>
              <p:cNvSpPr/>
              <p:nvPr/>
            </p:nvSpPr>
            <p:spPr>
              <a:xfrm>
                <a:off x="6011862" y="5570537"/>
                <a:ext cx="1586" cy="182561"/>
              </a:xfrm>
              <a:custGeom>
                <a:pathLst>
                  <a:path extrusionOk="0" h="115" w="1">
                    <a:moveTo>
                      <a:pt x="0" y="0"/>
                    </a:moveTo>
                    <a:lnTo>
                      <a:pt x="0" y="115"/>
                    </a:lnTo>
                  </a:path>
                </a:pathLst>
              </a:custGeom>
              <a:noFill/>
              <a:ln cap="rnd" cmpd="sng" w="5715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1185862" y="111125"/>
            <a:ext cx="6686549" cy="882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a:t>
            </a:r>
          </a:p>
        </p:txBody>
      </p:sp>
      <p:sp>
        <p:nvSpPr>
          <p:cNvPr id="76" name="Shape 76"/>
          <p:cNvSpPr txBox="1"/>
          <p:nvPr>
            <p:ph idx="1" type="body"/>
          </p:nvPr>
        </p:nvSpPr>
        <p:spPr>
          <a:xfrm>
            <a:off x="542925" y="1000125"/>
            <a:ext cx="8220075" cy="54927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In Chapters 2 and 3 we used “descriptive statistics” when we summarized data using tools such as graphs, and statistics such as the mean and standard deviation. Methods of inferential statistics use sample data to make an inference or conclusion about a population. The two main activities of inferential statistics are using sample data to (1) estimate a population parameter (such as estimating a population parameter with a confidence interval), and (2) test a hypothesis or claim about a population parameter. In Chapter 7 we presented methods for estimating a population parameter with a confidence interval, and in this chapter we present the method of hypothesis testing.</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0" name="Shape 390"/>
        <p:cNvGrpSpPr/>
        <p:nvPr/>
      </p:nvGrpSpPr>
      <p:grpSpPr>
        <a:xfrm>
          <a:off x="0" y="0"/>
          <a:ext cx="0" cy="0"/>
          <a:chOff x="0" y="0"/>
          <a:chExt cx="0" cy="0"/>
        </a:xfrm>
      </p:grpSpPr>
      <p:sp>
        <p:nvSpPr>
          <p:cNvPr id="391" name="Shape 391"/>
          <p:cNvSpPr txBox="1"/>
          <p:nvPr>
            <p:ph idx="4294967295" type="title"/>
          </p:nvPr>
        </p:nvSpPr>
        <p:spPr>
          <a:xfrm>
            <a:off x="647700" y="139700"/>
            <a:ext cx="77724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Left-tailed Test</a:t>
            </a:r>
          </a:p>
        </p:txBody>
      </p:sp>
      <p:sp>
        <p:nvSpPr>
          <p:cNvPr id="392" name="Shape 392"/>
          <p:cNvSpPr txBox="1"/>
          <p:nvPr>
            <p:ph idx="1" type="body"/>
          </p:nvPr>
        </p:nvSpPr>
        <p:spPr>
          <a:xfrm>
            <a:off x="2765425" y="1211262"/>
            <a:ext cx="2022475" cy="1622424"/>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 = </a:t>
            </a:r>
          </a:p>
          <a:p>
            <a:pPr indent="-342900" lvl="0" marL="342900" marR="0" rtl="0" algn="l">
              <a:lnSpc>
                <a:spcPct val="95000"/>
              </a:lnSpc>
              <a:spcBef>
                <a:spcPts val="2160"/>
              </a:spcBef>
              <a:spcAft>
                <a:spcPts val="108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1</a:t>
            </a:r>
            <a:r>
              <a:rPr b="1" i="0" lang="en-US" sz="3600" u="none" cap="none" strike="noStrike">
                <a:solidFill>
                  <a:schemeClr val="dk1"/>
                </a:solidFill>
                <a:latin typeface="Arial"/>
                <a:ea typeface="Arial"/>
                <a:cs typeface="Arial"/>
                <a:sym typeface="Arial"/>
              </a:rPr>
              <a:t>: &lt; </a:t>
            </a:r>
          </a:p>
        </p:txBody>
      </p:sp>
      <p:grpSp>
        <p:nvGrpSpPr>
          <p:cNvPr id="393" name="Shape 393"/>
          <p:cNvGrpSpPr/>
          <p:nvPr/>
        </p:nvGrpSpPr>
        <p:grpSpPr>
          <a:xfrm>
            <a:off x="1739900" y="3490912"/>
            <a:ext cx="5662612" cy="3019424"/>
            <a:chOff x="2768600" y="3490912"/>
            <a:chExt cx="5662612" cy="3019424"/>
          </a:xfrm>
        </p:grpSpPr>
        <p:pic>
          <p:nvPicPr>
            <p:cNvPr id="394" name="Shape 394"/>
            <p:cNvPicPr preferRelativeResize="0"/>
            <p:nvPr/>
          </p:nvPicPr>
          <p:blipFill rotWithShape="1">
            <a:blip r:embed="rId3">
              <a:alphaModFix/>
            </a:blip>
            <a:srcRect b="0" l="0" r="0" t="0"/>
            <a:stretch/>
          </p:blipFill>
          <p:spPr>
            <a:xfrm>
              <a:off x="2946400" y="3490912"/>
              <a:ext cx="5484812" cy="3019424"/>
            </a:xfrm>
            <a:prstGeom prst="rect">
              <a:avLst/>
            </a:prstGeom>
            <a:noFill/>
            <a:ln>
              <a:noFill/>
            </a:ln>
          </p:spPr>
        </p:pic>
        <p:grpSp>
          <p:nvGrpSpPr>
            <p:cNvPr id="395" name="Shape 395"/>
            <p:cNvGrpSpPr/>
            <p:nvPr/>
          </p:nvGrpSpPr>
          <p:grpSpPr>
            <a:xfrm>
              <a:off x="2768600" y="5943600"/>
              <a:ext cx="1479549" cy="174625"/>
              <a:chOff x="2971800" y="5943600"/>
              <a:chExt cx="1479549" cy="174625"/>
            </a:xfrm>
          </p:grpSpPr>
          <p:sp>
            <p:nvSpPr>
              <p:cNvPr id="396" name="Shape 396"/>
              <p:cNvSpPr/>
              <p:nvPr/>
            </p:nvSpPr>
            <p:spPr>
              <a:xfrm>
                <a:off x="4449762" y="5943600"/>
                <a:ext cx="1586" cy="174625"/>
              </a:xfrm>
              <a:custGeom>
                <a:pathLst>
                  <a:path extrusionOk="0" h="110" w="1">
                    <a:moveTo>
                      <a:pt x="1" y="0"/>
                    </a:moveTo>
                    <a:lnTo>
                      <a:pt x="0" y="110"/>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cxnSp>
            <p:nvCxnSpPr>
              <p:cNvPr id="397" name="Shape 397"/>
              <p:cNvCxnSpPr/>
              <p:nvPr/>
            </p:nvCxnSpPr>
            <p:spPr>
              <a:xfrm>
                <a:off x="2971800" y="6096000"/>
                <a:ext cx="1454149" cy="0"/>
              </a:xfrm>
              <a:prstGeom prst="straightConnector1">
                <a:avLst/>
              </a:prstGeom>
              <a:noFill/>
              <a:ln cap="rnd" cmpd="sng" w="50800">
                <a:solidFill>
                  <a:schemeClr val="hlink"/>
                </a:solidFill>
                <a:prstDash val="solid"/>
                <a:miter/>
                <a:headEnd len="med" w="med" type="triangle"/>
                <a:tailEnd len="med" w="med" type="none"/>
              </a:ln>
            </p:spPr>
          </p:cxnSp>
        </p:grpSp>
      </p:grpSp>
      <p:sp>
        <p:nvSpPr>
          <p:cNvPr id="398" name="Shape 398"/>
          <p:cNvSpPr txBox="1"/>
          <p:nvPr/>
        </p:nvSpPr>
        <p:spPr>
          <a:xfrm>
            <a:off x="4805362" y="4268787"/>
            <a:ext cx="474661" cy="284162"/>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nvGrpSpPr>
          <p:cNvPr id="399" name="Shape 399"/>
          <p:cNvGrpSpPr/>
          <p:nvPr/>
        </p:nvGrpSpPr>
        <p:grpSpPr>
          <a:xfrm>
            <a:off x="723900" y="2514600"/>
            <a:ext cx="3557587" cy="779461"/>
            <a:chOff x="177800" y="2743200"/>
            <a:chExt cx="3557587" cy="779461"/>
          </a:xfrm>
        </p:grpSpPr>
        <p:sp>
          <p:nvSpPr>
            <p:cNvPr id="400" name="Shape 400"/>
            <p:cNvSpPr txBox="1"/>
            <p:nvPr/>
          </p:nvSpPr>
          <p:spPr>
            <a:xfrm>
              <a:off x="177800" y="3049586"/>
              <a:ext cx="201771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Points Left</a:t>
              </a:r>
            </a:p>
          </p:txBody>
        </p:sp>
        <p:grpSp>
          <p:nvGrpSpPr>
            <p:cNvPr id="401" name="Shape 401"/>
            <p:cNvGrpSpPr/>
            <p:nvPr/>
          </p:nvGrpSpPr>
          <p:grpSpPr>
            <a:xfrm>
              <a:off x="2460624" y="2743200"/>
              <a:ext cx="1274762" cy="642936"/>
              <a:chOff x="2460624" y="2743200"/>
              <a:chExt cx="1274762" cy="642936"/>
            </a:xfrm>
          </p:grpSpPr>
          <p:cxnSp>
            <p:nvCxnSpPr>
              <p:cNvPr id="402" name="Shape 402"/>
              <p:cNvCxnSpPr/>
              <p:nvPr/>
            </p:nvCxnSpPr>
            <p:spPr>
              <a:xfrm rot="10800000">
                <a:off x="2460624" y="3351212"/>
                <a:ext cx="1270000" cy="0"/>
              </a:xfrm>
              <a:prstGeom prst="straightConnector1">
                <a:avLst/>
              </a:prstGeom>
              <a:noFill/>
              <a:ln cap="rnd" cmpd="sng" w="76200">
                <a:solidFill>
                  <a:schemeClr val="hlink"/>
                </a:solidFill>
                <a:prstDash val="solid"/>
                <a:miter/>
                <a:headEnd len="med" w="med" type="none"/>
                <a:tailEnd len="med" w="med" type="triangle"/>
              </a:ln>
            </p:spPr>
          </p:cxnSp>
          <p:cxnSp>
            <p:nvCxnSpPr>
              <p:cNvPr id="403" name="Shape 403"/>
              <p:cNvCxnSpPr/>
              <p:nvPr/>
            </p:nvCxnSpPr>
            <p:spPr>
              <a:xfrm flipH="1" rot="10800000">
                <a:off x="3733800" y="2743200"/>
                <a:ext cx="1587" cy="642936"/>
              </a:xfrm>
              <a:prstGeom prst="straightConnector1">
                <a:avLst/>
              </a:prstGeom>
              <a:noFill/>
              <a:ln cap="rnd" cmpd="sng" w="76200">
                <a:solidFill>
                  <a:schemeClr val="hlink"/>
                </a:solidFill>
                <a:prstDash val="solid"/>
                <a:miter/>
                <a:headEnd len="med" w="med" type="none"/>
                <a:tailEnd len="med" w="med" type="none"/>
              </a:ln>
            </p:spPr>
          </p:cxnSp>
        </p:grpSp>
      </p:grpSp>
      <p:sp>
        <p:nvSpPr>
          <p:cNvPr id="404" name="Shape 404"/>
          <p:cNvSpPr txBox="1"/>
          <p:nvPr/>
        </p:nvSpPr>
        <p:spPr>
          <a:xfrm>
            <a:off x="4851400" y="1117600"/>
            <a:ext cx="3970337" cy="473075"/>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α </a:t>
            </a:r>
            <a:r>
              <a:rPr b="1" i="0" lang="en-US" sz="2400" u="none" cap="none" strike="noStrike">
                <a:solidFill>
                  <a:schemeClr val="dk1"/>
                </a:solidFill>
                <a:latin typeface="Arial"/>
                <a:ea typeface="Arial"/>
                <a:cs typeface="Arial"/>
                <a:sym typeface="Arial"/>
              </a:rPr>
              <a:t> the left tail</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8" name="Shape 408"/>
        <p:cNvGrpSpPr/>
        <p:nvPr/>
      </p:nvGrpSpPr>
      <p:grpSpPr>
        <a:xfrm>
          <a:off x="0" y="0"/>
          <a:ext cx="0" cy="0"/>
          <a:chOff x="0" y="0"/>
          <a:chExt cx="0" cy="0"/>
        </a:xfrm>
      </p:grpSpPr>
      <p:sp>
        <p:nvSpPr>
          <p:cNvPr id="409" name="Shape 409"/>
          <p:cNvSpPr txBox="1"/>
          <p:nvPr>
            <p:ph idx="4294967295" type="title"/>
          </p:nvPr>
        </p:nvSpPr>
        <p:spPr>
          <a:xfrm>
            <a:off x="647700" y="215900"/>
            <a:ext cx="7772400" cy="685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Right-tailed Test</a:t>
            </a:r>
          </a:p>
        </p:txBody>
      </p:sp>
      <p:sp>
        <p:nvSpPr>
          <p:cNvPr id="410" name="Shape 410"/>
          <p:cNvSpPr txBox="1"/>
          <p:nvPr>
            <p:ph idx="1" type="body"/>
          </p:nvPr>
        </p:nvSpPr>
        <p:spPr>
          <a:xfrm>
            <a:off x="2528886" y="1201737"/>
            <a:ext cx="1903411" cy="1828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  = </a:t>
            </a:r>
          </a:p>
          <a:p>
            <a:pPr indent="-342900" lvl="0" marL="342900" marR="0" rtl="0" algn="l">
              <a:lnSpc>
                <a:spcPct val="95000"/>
              </a:lnSpc>
              <a:spcBef>
                <a:spcPts val="2160"/>
              </a:spcBef>
              <a:spcAft>
                <a:spcPts val="1080"/>
              </a:spcAft>
              <a:buClr>
                <a:schemeClr val="dk1"/>
              </a:buClr>
              <a:buSzPct val="25000"/>
              <a:buFont typeface="Arial"/>
              <a:buNone/>
            </a:pPr>
            <a:r>
              <a:rPr b="1" i="1" lang="en-US" sz="3600" u="none" cap="none" strike="noStrike">
                <a:solidFill>
                  <a:schemeClr val="dk1"/>
                </a:solidFill>
                <a:latin typeface="Arial"/>
                <a:ea typeface="Arial"/>
                <a:cs typeface="Arial"/>
                <a:sym typeface="Arial"/>
              </a:rPr>
              <a:t>H</a:t>
            </a:r>
            <a:r>
              <a:rPr b="1" baseline="-25000" i="0" lang="en-US" sz="3600" u="none" cap="none" strike="noStrike">
                <a:solidFill>
                  <a:schemeClr val="dk1"/>
                </a:solidFill>
                <a:latin typeface="Arial"/>
                <a:ea typeface="Arial"/>
                <a:cs typeface="Arial"/>
                <a:sym typeface="Arial"/>
              </a:rPr>
              <a:t>1</a:t>
            </a:r>
            <a:r>
              <a:rPr b="1" i="0" lang="en-US" sz="3600" u="none" cap="none" strike="noStrike">
                <a:solidFill>
                  <a:schemeClr val="dk1"/>
                </a:solidFill>
                <a:latin typeface="Arial"/>
                <a:ea typeface="Arial"/>
                <a:cs typeface="Arial"/>
                <a:sym typeface="Arial"/>
              </a:rPr>
              <a:t>:  &gt; </a:t>
            </a:r>
          </a:p>
        </p:txBody>
      </p:sp>
      <p:grpSp>
        <p:nvGrpSpPr>
          <p:cNvPr id="411" name="Shape 411"/>
          <p:cNvGrpSpPr/>
          <p:nvPr/>
        </p:nvGrpSpPr>
        <p:grpSpPr>
          <a:xfrm>
            <a:off x="4054475" y="2387599"/>
            <a:ext cx="3613148" cy="825500"/>
            <a:chOff x="4054475" y="2387599"/>
            <a:chExt cx="3613148" cy="825500"/>
          </a:xfrm>
        </p:grpSpPr>
        <p:sp>
          <p:nvSpPr>
            <p:cNvPr id="412" name="Shape 412"/>
            <p:cNvSpPr txBox="1"/>
            <p:nvPr/>
          </p:nvSpPr>
          <p:spPr>
            <a:xfrm>
              <a:off x="5392737" y="2740025"/>
              <a:ext cx="2274886"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Points Right</a:t>
              </a:r>
            </a:p>
          </p:txBody>
        </p:sp>
        <p:grpSp>
          <p:nvGrpSpPr>
            <p:cNvPr id="413" name="Shape 413"/>
            <p:cNvGrpSpPr/>
            <p:nvPr/>
          </p:nvGrpSpPr>
          <p:grpSpPr>
            <a:xfrm>
              <a:off x="4054475" y="2387599"/>
              <a:ext cx="1192211" cy="665162"/>
              <a:chOff x="4054475" y="2387599"/>
              <a:chExt cx="1192211" cy="665162"/>
            </a:xfrm>
          </p:grpSpPr>
          <p:cxnSp>
            <p:nvCxnSpPr>
              <p:cNvPr id="414" name="Shape 414"/>
              <p:cNvCxnSpPr/>
              <p:nvPr/>
            </p:nvCxnSpPr>
            <p:spPr>
              <a:xfrm flipH="1">
                <a:off x="4054475" y="3051175"/>
                <a:ext cx="1192211" cy="1587"/>
              </a:xfrm>
              <a:prstGeom prst="straightConnector1">
                <a:avLst/>
              </a:prstGeom>
              <a:noFill/>
              <a:ln cap="rnd" cmpd="sng" w="76200">
                <a:solidFill>
                  <a:schemeClr val="hlink"/>
                </a:solidFill>
                <a:prstDash val="solid"/>
                <a:miter/>
                <a:headEnd len="med" w="med" type="triangle"/>
                <a:tailEnd len="med" w="med" type="none"/>
              </a:ln>
            </p:spPr>
          </p:cxnSp>
          <p:cxnSp>
            <p:nvCxnSpPr>
              <p:cNvPr id="415" name="Shape 415"/>
              <p:cNvCxnSpPr/>
              <p:nvPr/>
            </p:nvCxnSpPr>
            <p:spPr>
              <a:xfrm flipH="1" rot="10800000">
                <a:off x="4076700" y="2387599"/>
                <a:ext cx="1587" cy="642936"/>
              </a:xfrm>
              <a:prstGeom prst="straightConnector1">
                <a:avLst/>
              </a:prstGeom>
              <a:noFill/>
              <a:ln cap="rnd" cmpd="sng" w="76200">
                <a:solidFill>
                  <a:schemeClr val="hlink"/>
                </a:solidFill>
                <a:prstDash val="solid"/>
                <a:miter/>
                <a:headEnd len="med" w="med" type="none"/>
                <a:tailEnd len="med" w="med" type="none"/>
              </a:ln>
            </p:spPr>
          </p:cxnSp>
        </p:grpSp>
      </p:grpSp>
      <p:grpSp>
        <p:nvGrpSpPr>
          <p:cNvPr id="416" name="Shape 416"/>
          <p:cNvGrpSpPr/>
          <p:nvPr/>
        </p:nvGrpSpPr>
        <p:grpSpPr>
          <a:xfrm>
            <a:off x="1727200" y="3402012"/>
            <a:ext cx="5688011" cy="3106736"/>
            <a:chOff x="1727200" y="3402012"/>
            <a:chExt cx="5688011" cy="3106736"/>
          </a:xfrm>
        </p:grpSpPr>
        <p:pic>
          <p:nvPicPr>
            <p:cNvPr id="417" name="Shape 417"/>
            <p:cNvPicPr preferRelativeResize="0"/>
            <p:nvPr/>
          </p:nvPicPr>
          <p:blipFill rotWithShape="1">
            <a:blip r:embed="rId3">
              <a:alphaModFix/>
            </a:blip>
            <a:srcRect b="0" l="0" r="0" t="0"/>
            <a:stretch/>
          </p:blipFill>
          <p:spPr>
            <a:xfrm>
              <a:off x="1727200" y="3402012"/>
              <a:ext cx="5688011" cy="3106736"/>
            </a:xfrm>
            <a:prstGeom prst="rect">
              <a:avLst/>
            </a:prstGeom>
            <a:noFill/>
            <a:ln>
              <a:noFill/>
            </a:ln>
          </p:spPr>
        </p:pic>
        <p:grpSp>
          <p:nvGrpSpPr>
            <p:cNvPr id="418" name="Shape 418"/>
            <p:cNvGrpSpPr/>
            <p:nvPr/>
          </p:nvGrpSpPr>
          <p:grpSpPr>
            <a:xfrm>
              <a:off x="6138862" y="5927725"/>
              <a:ext cx="1125537" cy="214311"/>
              <a:chOff x="5935662" y="5927725"/>
              <a:chExt cx="1125537" cy="214311"/>
            </a:xfrm>
          </p:grpSpPr>
          <p:cxnSp>
            <p:nvCxnSpPr>
              <p:cNvPr id="419" name="Shape 419"/>
              <p:cNvCxnSpPr/>
              <p:nvPr/>
            </p:nvCxnSpPr>
            <p:spPr>
              <a:xfrm rot="10800000">
                <a:off x="5943600" y="6121400"/>
                <a:ext cx="1117599" cy="0"/>
              </a:xfrm>
              <a:prstGeom prst="straightConnector1">
                <a:avLst/>
              </a:prstGeom>
              <a:noFill/>
              <a:ln cap="rnd" cmpd="sng" w="50800">
                <a:solidFill>
                  <a:schemeClr val="hlink"/>
                </a:solidFill>
                <a:prstDash val="solid"/>
                <a:miter/>
                <a:headEnd len="med" w="med" type="triangle"/>
                <a:tailEnd len="med" w="med" type="none"/>
              </a:ln>
            </p:spPr>
          </p:cxnSp>
          <p:sp>
            <p:nvSpPr>
              <p:cNvPr id="420" name="Shape 420"/>
              <p:cNvSpPr/>
              <p:nvPr/>
            </p:nvSpPr>
            <p:spPr>
              <a:xfrm>
                <a:off x="5935662" y="5927725"/>
                <a:ext cx="1586" cy="214311"/>
              </a:xfrm>
              <a:custGeom>
                <a:pathLst>
                  <a:path extrusionOk="0" h="135" w="1">
                    <a:moveTo>
                      <a:pt x="0" y="0"/>
                    </a:moveTo>
                    <a:lnTo>
                      <a:pt x="0" y="135"/>
                    </a:lnTo>
                  </a:path>
                </a:pathLst>
              </a:custGeom>
              <a:noFill/>
              <a:ln cap="rnd" cmpd="sng" w="5715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gr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4" name="Shape 424"/>
        <p:cNvGrpSpPr/>
        <p:nvPr/>
      </p:nvGrpSpPr>
      <p:grpSpPr>
        <a:xfrm>
          <a:off x="0" y="0"/>
          <a:ext cx="0" cy="0"/>
          <a:chOff x="0" y="0"/>
          <a:chExt cx="0" cy="0"/>
        </a:xfrm>
      </p:grpSpPr>
      <p:sp>
        <p:nvSpPr>
          <p:cNvPr id="425" name="Shape 425"/>
          <p:cNvSpPr txBox="1"/>
          <p:nvPr>
            <p:ph idx="4294967295" type="title"/>
          </p:nvPr>
        </p:nvSpPr>
        <p:spPr>
          <a:xfrm>
            <a:off x="715962" y="2921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Conclusions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in Hypothesis Testing</a:t>
            </a:r>
          </a:p>
        </p:txBody>
      </p:sp>
      <p:sp>
        <p:nvSpPr>
          <p:cNvPr id="426" name="Shape 426"/>
          <p:cNvSpPr txBox="1"/>
          <p:nvPr>
            <p:ph idx="1" type="body"/>
          </p:nvPr>
        </p:nvSpPr>
        <p:spPr>
          <a:xfrm>
            <a:off x="303212" y="1885950"/>
            <a:ext cx="7651750" cy="4114800"/>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We always test the null hypothesis.  The initial conclusion will always be one of the following:</a:t>
            </a:r>
          </a:p>
          <a:p>
            <a:pPr indent="-342900" lvl="0" marL="342900" marR="0" rtl="0" algn="l">
              <a:lnSpc>
                <a:spcPct val="105000"/>
              </a:lnSpc>
              <a:spcBef>
                <a:spcPts val="22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1. Reject</a:t>
            </a:r>
            <a:r>
              <a:rPr b="1" i="0" lang="en-US" sz="3200" u="none" cap="none" strike="noStrike">
                <a:solidFill>
                  <a:schemeClr val="hlink"/>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the null hypothesis.</a:t>
            </a:r>
          </a:p>
          <a:p>
            <a:pPr indent="-342900" lvl="0" marL="342900" marR="0" rtl="0" algn="l">
              <a:lnSpc>
                <a:spcPct val="105000"/>
              </a:lnSpc>
              <a:spcBef>
                <a:spcPts val="224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	2. Fail to reject the null hypothesis.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0" name="Shape 430"/>
        <p:cNvGrpSpPr/>
        <p:nvPr/>
      </p:nvGrpSpPr>
      <p:grpSpPr>
        <a:xfrm>
          <a:off x="0" y="0"/>
          <a:ext cx="0" cy="0"/>
          <a:chOff x="0" y="0"/>
          <a:chExt cx="0" cy="0"/>
        </a:xfrm>
      </p:grpSpPr>
      <p:sp>
        <p:nvSpPr>
          <p:cNvPr id="431" name="Shape 431"/>
          <p:cNvSpPr txBox="1"/>
          <p:nvPr/>
        </p:nvSpPr>
        <p:spPr>
          <a:xfrm>
            <a:off x="623887" y="1752600"/>
            <a:ext cx="8042274" cy="33877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-value method</a:t>
            </a:r>
            <a:r>
              <a:rPr b="0" i="0" lang="en-US" sz="3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Using the significance level </a:t>
            </a:r>
            <a:r>
              <a:rPr b="1" i="1" lang="en-US" sz="3600" u="none" cap="none" strike="noStrike">
                <a:solidFill>
                  <a:schemeClr val="dk1"/>
                </a:solidFill>
                <a:latin typeface="Arial"/>
                <a:ea typeface="Arial"/>
                <a:cs typeface="Arial"/>
                <a:sym typeface="Arial"/>
              </a:rPr>
              <a:t>α</a:t>
            </a:r>
            <a:r>
              <a:rPr b="1" i="0" lang="en-US" sz="3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If </a:t>
            </a: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-value ≤ </a:t>
            </a:r>
            <a:r>
              <a:rPr b="1" i="1" lang="en-US" sz="3600" u="none" cap="none" strike="noStrike">
                <a:solidFill>
                  <a:schemeClr val="dk1"/>
                </a:solidFill>
                <a:latin typeface="Arial"/>
                <a:ea typeface="Arial"/>
                <a:cs typeface="Arial"/>
                <a:sym typeface="Arial"/>
              </a:rPr>
              <a:t>α </a:t>
            </a:r>
            <a:r>
              <a:rPr b="1" i="0" lang="en-US" sz="3600" u="none" cap="none" strike="noStrike">
                <a:solidFill>
                  <a:schemeClr val="dk1"/>
                </a:solidFill>
                <a:latin typeface="Arial"/>
                <a:ea typeface="Arial"/>
                <a:cs typeface="Arial"/>
                <a:sym typeface="Arial"/>
              </a:rPr>
              <a:t>,</a:t>
            </a:r>
            <a:r>
              <a:rPr b="1" i="1" lang="en-US" sz="3600" u="none" cap="none" strike="noStrike">
                <a:solidFill>
                  <a:schemeClr val="dk1"/>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reject</a:t>
            </a:r>
            <a:r>
              <a:rPr b="1" i="1" lang="en-US" sz="3600" u="none" cap="none" strike="noStrike">
                <a:solidFill>
                  <a:schemeClr val="hlink"/>
                </a:solidFill>
                <a:latin typeface="Arial"/>
                <a:ea typeface="Arial"/>
                <a:cs typeface="Arial"/>
                <a:sym typeface="Arial"/>
              </a:rPr>
              <a:t> H</a:t>
            </a:r>
            <a:r>
              <a:rPr b="1" baseline="-25000" i="0" lang="en-US" sz="3600" u="none" cap="none" strike="noStrike">
                <a:solidFill>
                  <a:schemeClr val="hlink"/>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If </a:t>
            </a: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-value &gt; </a:t>
            </a:r>
            <a:r>
              <a:rPr b="1" i="1" lang="en-US" sz="3600" u="none" cap="none" strike="noStrike">
                <a:solidFill>
                  <a:schemeClr val="dk1"/>
                </a:solidFill>
                <a:latin typeface="Arial"/>
                <a:ea typeface="Arial"/>
                <a:cs typeface="Arial"/>
                <a:sym typeface="Arial"/>
              </a:rPr>
              <a:t>α </a:t>
            </a:r>
            <a:r>
              <a:rPr b="1" i="0" lang="en-US" sz="3600" u="none" cap="none" strike="noStrike">
                <a:solidFill>
                  <a:schemeClr val="dk1"/>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fail to reject </a:t>
            </a:r>
            <a:r>
              <a:rPr b="1" i="1" lang="en-US" sz="3600" u="none" cap="none" strike="noStrike">
                <a:solidFill>
                  <a:schemeClr val="hlink"/>
                </a:solidFill>
                <a:latin typeface="Arial"/>
                <a:ea typeface="Arial"/>
                <a:cs typeface="Arial"/>
                <a:sym typeface="Arial"/>
              </a:rPr>
              <a:t>H</a:t>
            </a:r>
            <a:r>
              <a:rPr b="1" baseline="-25000" i="0" lang="en-US" sz="3600" u="none" cap="none" strike="noStrike">
                <a:solidFill>
                  <a:schemeClr val="hlink"/>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a:t>
            </a:r>
          </a:p>
        </p:txBody>
      </p:sp>
      <p:sp>
        <p:nvSpPr>
          <p:cNvPr id="432" name="Shape 432"/>
          <p:cNvSpPr txBox="1"/>
          <p:nvPr/>
        </p:nvSpPr>
        <p:spPr>
          <a:xfrm>
            <a:off x="690562"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Decision Criterion</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6" name="Shape 436"/>
        <p:cNvGrpSpPr/>
        <p:nvPr/>
      </p:nvGrpSpPr>
      <p:grpSpPr>
        <a:xfrm>
          <a:off x="0" y="0"/>
          <a:ext cx="0" cy="0"/>
          <a:chOff x="0" y="0"/>
          <a:chExt cx="0" cy="0"/>
        </a:xfrm>
      </p:grpSpPr>
      <p:sp>
        <p:nvSpPr>
          <p:cNvPr id="437" name="Shape 437"/>
          <p:cNvSpPr txBox="1"/>
          <p:nvPr/>
        </p:nvSpPr>
        <p:spPr>
          <a:xfrm>
            <a:off x="622300" y="1211262"/>
            <a:ext cx="7843837" cy="44862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Traditional method</a:t>
            </a:r>
            <a:r>
              <a:rPr b="0" i="0" lang="en-US" sz="3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If the test statistic falls within the critical region, </a:t>
            </a:r>
            <a:r>
              <a:rPr b="1" i="0" lang="en-US" sz="3600" u="none" cap="none" strike="noStrike">
                <a:solidFill>
                  <a:schemeClr val="hlink"/>
                </a:solidFill>
                <a:latin typeface="Arial"/>
                <a:ea typeface="Arial"/>
                <a:cs typeface="Arial"/>
                <a:sym typeface="Arial"/>
              </a:rPr>
              <a:t>reject</a:t>
            </a:r>
            <a:r>
              <a:rPr b="1" i="1" lang="en-US" sz="3600" u="none" cap="none" strike="noStrike">
                <a:solidFill>
                  <a:schemeClr val="hlink"/>
                </a:solidFill>
                <a:latin typeface="Arial"/>
                <a:ea typeface="Arial"/>
                <a:cs typeface="Arial"/>
                <a:sym typeface="Arial"/>
              </a:rPr>
              <a:t> H</a:t>
            </a:r>
            <a:r>
              <a:rPr b="1" baseline="-25000" i="0" lang="en-US" sz="3600" u="none" cap="none" strike="noStrike">
                <a:solidFill>
                  <a:schemeClr val="hlink"/>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If the test statistic does not fall within the critical region, </a:t>
            </a:r>
            <a:r>
              <a:rPr b="1" i="0" lang="en-US" sz="3600" u="none" cap="none" strike="noStrike">
                <a:solidFill>
                  <a:schemeClr val="hlink"/>
                </a:solidFill>
                <a:latin typeface="Arial"/>
                <a:ea typeface="Arial"/>
                <a:cs typeface="Arial"/>
                <a:sym typeface="Arial"/>
              </a:rPr>
              <a:t>fail to reject </a:t>
            </a:r>
            <a:r>
              <a:rPr b="1" i="1" lang="en-US" sz="3600" u="none" cap="none" strike="noStrike">
                <a:solidFill>
                  <a:schemeClr val="hlink"/>
                </a:solidFill>
                <a:latin typeface="Arial"/>
                <a:ea typeface="Arial"/>
                <a:cs typeface="Arial"/>
                <a:sym typeface="Arial"/>
              </a:rPr>
              <a:t>H</a:t>
            </a:r>
            <a:r>
              <a:rPr b="1" baseline="-25000" i="0" lang="en-US" sz="3600" u="none" cap="none" strike="noStrike">
                <a:solidFill>
                  <a:schemeClr val="hlink"/>
                </a:solidFill>
                <a:latin typeface="Arial"/>
                <a:ea typeface="Arial"/>
                <a:cs typeface="Arial"/>
                <a:sym typeface="Arial"/>
              </a:rPr>
              <a:t>0</a:t>
            </a:r>
            <a:r>
              <a:rPr b="1" i="0" lang="en-US" sz="3600" u="none" cap="none" strike="noStrike">
                <a:solidFill>
                  <a:schemeClr val="dk1"/>
                </a:solidFill>
                <a:latin typeface="Arial"/>
                <a:ea typeface="Arial"/>
                <a:cs typeface="Arial"/>
                <a:sym typeface="Arial"/>
              </a:rPr>
              <a:t>.</a:t>
            </a:r>
          </a:p>
        </p:txBody>
      </p:sp>
      <p:sp>
        <p:nvSpPr>
          <p:cNvPr id="438" name="Shape 438"/>
          <p:cNvSpPr txBox="1"/>
          <p:nvPr/>
        </p:nvSpPr>
        <p:spPr>
          <a:xfrm>
            <a:off x="690562"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Decision Criterion</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2" name="Shape 442"/>
        <p:cNvGrpSpPr/>
        <p:nvPr/>
      </p:nvGrpSpPr>
      <p:grpSpPr>
        <a:xfrm>
          <a:off x="0" y="0"/>
          <a:ext cx="0" cy="0"/>
          <a:chOff x="0" y="0"/>
          <a:chExt cx="0" cy="0"/>
        </a:xfrm>
      </p:grpSpPr>
      <p:sp>
        <p:nvSpPr>
          <p:cNvPr id="443" name="Shape 443"/>
          <p:cNvSpPr txBox="1"/>
          <p:nvPr/>
        </p:nvSpPr>
        <p:spPr>
          <a:xfrm>
            <a:off x="647700" y="1544637"/>
            <a:ext cx="7866062" cy="33877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Another option</a:t>
            </a:r>
            <a:r>
              <a:rPr b="0" i="0" lang="en-US" sz="3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Instead of using a significance level such as 0.05, simply identify the</a:t>
            </a:r>
            <a:r>
              <a:rPr b="0" i="0" lang="en-US" sz="3600" u="none" cap="none" strike="noStrike">
                <a:solidFill>
                  <a:schemeClr val="dk1"/>
                </a:solidFill>
                <a:latin typeface="Arial"/>
                <a:ea typeface="Arial"/>
                <a:cs typeface="Arial"/>
                <a:sym typeface="Arial"/>
              </a:rPr>
              <a:t> </a:t>
            </a: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-value and leave the decision to the reader.</a:t>
            </a:r>
          </a:p>
        </p:txBody>
      </p:sp>
      <p:sp>
        <p:nvSpPr>
          <p:cNvPr id="444" name="Shape 444"/>
          <p:cNvSpPr txBox="1"/>
          <p:nvPr/>
        </p:nvSpPr>
        <p:spPr>
          <a:xfrm>
            <a:off x="690562"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Decision Criterion</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8" name="Shape 448"/>
        <p:cNvGrpSpPr/>
        <p:nvPr/>
      </p:nvGrpSpPr>
      <p:grpSpPr>
        <a:xfrm>
          <a:off x="0" y="0"/>
          <a:ext cx="0" cy="0"/>
          <a:chOff x="0" y="0"/>
          <a:chExt cx="0" cy="0"/>
        </a:xfrm>
      </p:grpSpPr>
      <p:sp>
        <p:nvSpPr>
          <p:cNvPr id="449" name="Shape 449"/>
          <p:cNvSpPr txBox="1"/>
          <p:nvPr>
            <p:ph idx="4294967295" type="title"/>
          </p:nvPr>
        </p:nvSpPr>
        <p:spPr>
          <a:xfrm>
            <a:off x="690562"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Decision Criterion</a:t>
            </a:r>
          </a:p>
        </p:txBody>
      </p:sp>
      <p:sp>
        <p:nvSpPr>
          <p:cNvPr id="450" name="Shape 450"/>
          <p:cNvSpPr txBox="1"/>
          <p:nvPr/>
        </p:nvSpPr>
        <p:spPr>
          <a:xfrm>
            <a:off x="609600" y="1127125"/>
            <a:ext cx="8120062" cy="50784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Confidence Intervals</a:t>
            </a:r>
            <a:r>
              <a:rPr b="0" i="0" lang="en-US" sz="3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A confidence interval estimate of a population parameter contains the likely values of that parameter. </a:t>
            </a:r>
          </a:p>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If a confidence interval does not include a claimed value of a population parameter, reject that claim.</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4" name="Shape 454"/>
        <p:cNvGrpSpPr/>
        <p:nvPr/>
      </p:nvGrpSpPr>
      <p:grpSpPr>
        <a:xfrm>
          <a:off x="0" y="0"/>
          <a:ext cx="0" cy="0"/>
          <a:chOff x="0" y="0"/>
          <a:chExt cx="0" cy="0"/>
        </a:xfrm>
      </p:grpSpPr>
      <p:sp>
        <p:nvSpPr>
          <p:cNvPr id="455" name="Shape 455"/>
          <p:cNvSpPr txBox="1"/>
          <p:nvPr>
            <p:ph idx="4294967295" type="title"/>
          </p:nvPr>
        </p:nvSpPr>
        <p:spPr>
          <a:xfrm>
            <a:off x="817562" y="220662"/>
            <a:ext cx="7502524" cy="67786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Wording of Final Conclusion</a:t>
            </a:r>
          </a:p>
        </p:txBody>
      </p:sp>
      <p:sp>
        <p:nvSpPr>
          <p:cNvPr id="456" name="Shape 456"/>
          <p:cNvSpPr txBox="1"/>
          <p:nvPr/>
        </p:nvSpPr>
        <p:spPr>
          <a:xfrm>
            <a:off x="3752850" y="6096000"/>
            <a:ext cx="1641475"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8-7</a:t>
            </a:r>
          </a:p>
        </p:txBody>
      </p:sp>
      <p:pic>
        <p:nvPicPr>
          <p:cNvPr id="457" name="Shape 457"/>
          <p:cNvPicPr preferRelativeResize="0"/>
          <p:nvPr/>
        </p:nvPicPr>
        <p:blipFill rotWithShape="1">
          <a:blip r:embed="rId3">
            <a:alphaModFix/>
          </a:blip>
          <a:srcRect b="0" l="0" r="0" t="0"/>
          <a:stretch/>
        </p:blipFill>
        <p:spPr>
          <a:xfrm>
            <a:off x="327025" y="1085850"/>
            <a:ext cx="8651875" cy="5021261"/>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1" name="Shape 461"/>
        <p:cNvGrpSpPr/>
        <p:nvPr/>
      </p:nvGrpSpPr>
      <p:grpSpPr>
        <a:xfrm>
          <a:off x="0" y="0"/>
          <a:ext cx="0" cy="0"/>
          <a:chOff x="0" y="0"/>
          <a:chExt cx="0" cy="0"/>
        </a:xfrm>
      </p:grpSpPr>
      <p:sp>
        <p:nvSpPr>
          <p:cNvPr id="462" name="Shape 462"/>
          <p:cNvSpPr txBox="1"/>
          <p:nvPr>
            <p:ph idx="4294967295" type="title"/>
          </p:nvPr>
        </p:nvSpPr>
        <p:spPr>
          <a:xfrm>
            <a:off x="690562" y="228600"/>
            <a:ext cx="7772400" cy="660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463" name="Shape 463"/>
          <p:cNvSpPr txBox="1"/>
          <p:nvPr/>
        </p:nvSpPr>
        <p:spPr>
          <a:xfrm>
            <a:off x="609600" y="1893886"/>
            <a:ext cx="8120062" cy="3503611"/>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Never conclude a hypothesis test with a statement of “reject the null hypothesis” or “fail to reject the null hypothesis.” Always make sense of the conclusion with a statement that uses simple nontechnical wording that addresses the original claim.</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7" name="Shape 467"/>
        <p:cNvGrpSpPr/>
        <p:nvPr/>
      </p:nvGrpSpPr>
      <p:grpSpPr>
        <a:xfrm>
          <a:off x="0" y="0"/>
          <a:ext cx="0" cy="0"/>
          <a:chOff x="0" y="0"/>
          <a:chExt cx="0" cy="0"/>
        </a:xfrm>
      </p:grpSpPr>
      <p:sp>
        <p:nvSpPr>
          <p:cNvPr id="468" name="Shape 468"/>
          <p:cNvSpPr txBox="1"/>
          <p:nvPr>
            <p:ph idx="4294967295" type="title"/>
          </p:nvPr>
        </p:nvSpPr>
        <p:spPr>
          <a:xfrm>
            <a:off x="368300" y="155575"/>
            <a:ext cx="8397874" cy="8032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Accept Versus Fail to Reject</a:t>
            </a:r>
          </a:p>
        </p:txBody>
      </p:sp>
      <p:sp>
        <p:nvSpPr>
          <p:cNvPr id="469" name="Shape 469"/>
          <p:cNvSpPr txBox="1"/>
          <p:nvPr>
            <p:ph idx="1" type="body"/>
          </p:nvPr>
        </p:nvSpPr>
        <p:spPr>
          <a:xfrm>
            <a:off x="590550" y="1606550"/>
            <a:ext cx="8294687" cy="4864099"/>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Some texts use “accept the null  hypothesis.”</a:t>
            </a:r>
          </a:p>
          <a:p>
            <a:pPr indent="-457200" lvl="0" marL="457200" marR="0" rtl="0" algn="l">
              <a:lnSpc>
                <a:spcPct val="90000"/>
              </a:lnSpc>
              <a:spcBef>
                <a:spcPts val="2144"/>
              </a:spcBef>
              <a:spcAft>
                <a:spcPts val="0"/>
              </a:spcAft>
              <a:buClr>
                <a:schemeClr val="accent2"/>
              </a:buClr>
              <a:buSzPct val="100000"/>
              <a:buFont typeface="Arial"/>
              <a:buChar char="•"/>
            </a:pPr>
            <a:r>
              <a:rPr b="1" i="0" lang="en-US" sz="3200" u="none" cap="none" strike="noStrike">
                <a:solidFill>
                  <a:schemeClr val="hlink"/>
                </a:solidFill>
                <a:latin typeface="Arial"/>
                <a:ea typeface="Arial"/>
                <a:cs typeface="Arial"/>
                <a:sym typeface="Arial"/>
              </a:rPr>
              <a:t>We are not proving the null hypothesis.</a:t>
            </a:r>
          </a:p>
          <a:p>
            <a:pPr indent="-457200" lvl="0" marL="457200" marR="0" rtl="0" algn="l">
              <a:lnSpc>
                <a:spcPct val="90000"/>
              </a:lnSpc>
              <a:spcBef>
                <a:spcPts val="214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Fail to reject</a:t>
            </a:r>
            <a:r>
              <a:rPr b="1" i="0" lang="en-US" sz="3200" u="none" cap="none" strike="noStrike">
                <a:solidFill>
                  <a:schemeClr val="hlink"/>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says more correctly</a:t>
            </a:r>
          </a:p>
          <a:p>
            <a:pPr indent="-457200" lvl="0" marL="457200" marR="0" rtl="0" algn="l">
              <a:lnSpc>
                <a:spcPct val="90000"/>
              </a:lnSpc>
              <a:spcBef>
                <a:spcPts val="2144"/>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available evidence is not strong enough to warrant rejection of the null hypothesis (such as not enough evidence to convict a suspect).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1185862" y="111125"/>
            <a:ext cx="6686549" cy="882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Definitions</a:t>
            </a:r>
          </a:p>
        </p:txBody>
      </p:sp>
      <p:sp>
        <p:nvSpPr>
          <p:cNvPr id="82" name="Shape 82"/>
          <p:cNvSpPr txBox="1"/>
          <p:nvPr>
            <p:ph idx="1" type="body"/>
          </p:nvPr>
        </p:nvSpPr>
        <p:spPr>
          <a:xfrm>
            <a:off x="266700" y="1455737"/>
            <a:ext cx="8496299" cy="4114800"/>
          </a:xfrm>
          <a:prstGeom prst="rect">
            <a:avLst/>
          </a:prstGeom>
          <a:noFill/>
          <a:ln>
            <a:noFill/>
          </a:ln>
        </p:spPr>
        <p:txBody>
          <a:bodyPr anchorCtr="0" anchor="t" bIns="44450" lIns="90475" rIns="90475" tIns="44450">
            <a:noAutofit/>
          </a:bodyPr>
          <a:lstStyle/>
          <a:p>
            <a:pPr indent="-342900" lvl="0" marL="342900" marR="0" rtl="0" algn="ctr">
              <a:lnSpc>
                <a:spcPct val="95000"/>
              </a:lnSpc>
              <a:spcBef>
                <a:spcPts val="0"/>
              </a:spcBef>
              <a:spcAft>
                <a:spcPts val="0"/>
              </a:spcAft>
              <a:buClr>
                <a:schemeClr val="dk1"/>
              </a:buClr>
              <a:buSzPct val="25000"/>
              <a:buFont typeface="Times New Roman"/>
              <a:buNone/>
            </a:pPr>
            <a:r>
              <a:t/>
            </a:r>
            <a:endParaRPr b="1" i="0" sz="2800" u="none" cap="none" strike="noStrike">
              <a:solidFill>
                <a:schemeClr val="dk1"/>
              </a:solidFill>
              <a:latin typeface="Arial"/>
              <a:ea typeface="Arial"/>
              <a:cs typeface="Arial"/>
              <a:sym typeface="Arial"/>
            </a:endParaRPr>
          </a:p>
          <a:p>
            <a:pPr indent="-342900" lvl="0" marL="342900" marR="0" rtl="0" algn="l">
              <a:lnSpc>
                <a:spcPct val="95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In statistics, a </a:t>
            </a:r>
            <a:r>
              <a:rPr b="1" i="0" lang="en-US" sz="2800" u="none" cap="none" strike="noStrike">
                <a:solidFill>
                  <a:schemeClr val="hlink"/>
                </a:solidFill>
                <a:latin typeface="Arial"/>
                <a:ea typeface="Arial"/>
                <a:cs typeface="Arial"/>
                <a:sym typeface="Arial"/>
              </a:rPr>
              <a:t>hypothesis</a:t>
            </a:r>
            <a:r>
              <a:rPr b="1" i="0" lang="en-US" sz="2800" u="none" cap="none" strike="noStrike">
                <a:solidFill>
                  <a:schemeClr val="dk1"/>
                </a:solidFill>
                <a:latin typeface="Arial"/>
                <a:ea typeface="Arial"/>
                <a:cs typeface="Arial"/>
                <a:sym typeface="Arial"/>
              </a:rPr>
              <a:t> is a claim or statement about a property of a population.</a:t>
            </a:r>
          </a:p>
          <a:p>
            <a:pPr indent="-342900" lvl="0" marL="342900" marR="0" rtl="0" algn="l">
              <a:lnSpc>
                <a:spcPct val="95000"/>
              </a:lnSpc>
              <a:spcBef>
                <a:spcPts val="1400"/>
              </a:spcBef>
              <a:spcAft>
                <a:spcPts val="700"/>
              </a:spcAft>
              <a:buClr>
                <a:schemeClr val="dk1"/>
              </a:buClr>
              <a:buSzPct val="25000"/>
              <a:buFont typeface="Arial"/>
              <a:buNone/>
            </a:pPr>
            <a:r>
              <a:rPr b="1" i="0" lang="en-US" sz="2800" u="none" cap="none" strike="noStrike">
                <a:solidFill>
                  <a:schemeClr val="dk1"/>
                </a:solidFill>
                <a:latin typeface="Arial"/>
                <a:ea typeface="Arial"/>
                <a:cs typeface="Arial"/>
                <a:sym typeface="Arial"/>
              </a:rPr>
              <a:t>	A </a:t>
            </a:r>
            <a:r>
              <a:rPr b="1" i="0" lang="en-US" sz="2800" u="none" cap="none" strike="noStrike">
                <a:solidFill>
                  <a:schemeClr val="hlink"/>
                </a:solidFill>
                <a:latin typeface="Arial"/>
                <a:ea typeface="Arial"/>
                <a:cs typeface="Arial"/>
                <a:sym typeface="Arial"/>
              </a:rPr>
              <a:t>hypothesis test</a:t>
            </a:r>
            <a:r>
              <a:rPr b="1" i="0" lang="en-US" sz="2800" u="none" cap="none" strike="noStrike">
                <a:solidFill>
                  <a:schemeClr val="dk1"/>
                </a:solidFill>
                <a:latin typeface="Arial"/>
                <a:ea typeface="Arial"/>
                <a:cs typeface="Arial"/>
                <a:sym typeface="Arial"/>
              </a:rPr>
              <a:t> (or </a:t>
            </a:r>
            <a:r>
              <a:rPr b="1" i="0" lang="en-US" sz="2800" u="none" cap="none" strike="noStrike">
                <a:solidFill>
                  <a:schemeClr val="hlink"/>
                </a:solidFill>
                <a:latin typeface="Arial"/>
                <a:ea typeface="Arial"/>
                <a:cs typeface="Arial"/>
                <a:sym typeface="Arial"/>
              </a:rPr>
              <a:t>test of significance</a:t>
            </a:r>
            <a:r>
              <a:rPr b="1" i="0" lang="en-US" sz="2800" u="none" cap="none" strike="noStrike">
                <a:solidFill>
                  <a:schemeClr val="dk1"/>
                </a:solidFill>
                <a:latin typeface="Arial"/>
                <a:ea typeface="Arial"/>
                <a:cs typeface="Arial"/>
                <a:sym typeface="Arial"/>
              </a:rPr>
              <a:t>) is a standard procedure for testing a claim about a property of a population.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3" name="Shape 473"/>
        <p:cNvGrpSpPr/>
        <p:nvPr/>
      </p:nvGrpSpPr>
      <p:grpSpPr>
        <a:xfrm>
          <a:off x="0" y="0"/>
          <a:ext cx="0" cy="0"/>
          <a:chOff x="0" y="0"/>
          <a:chExt cx="0" cy="0"/>
        </a:xfrm>
      </p:grpSpPr>
      <p:sp>
        <p:nvSpPr>
          <p:cNvPr id="474" name="Shape 474"/>
          <p:cNvSpPr txBox="1"/>
          <p:nvPr>
            <p:ph idx="4294967295" type="title"/>
          </p:nvPr>
        </p:nvSpPr>
        <p:spPr>
          <a:xfrm>
            <a:off x="587375" y="177800"/>
            <a:ext cx="7772400" cy="7492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Type I Error</a:t>
            </a:r>
          </a:p>
        </p:txBody>
      </p:sp>
      <p:sp>
        <p:nvSpPr>
          <p:cNvPr id="475" name="Shape 475"/>
          <p:cNvSpPr txBox="1"/>
          <p:nvPr>
            <p:ph idx="1" type="body"/>
          </p:nvPr>
        </p:nvSpPr>
        <p:spPr>
          <a:xfrm>
            <a:off x="630237" y="1439862"/>
            <a:ext cx="7800975" cy="41148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Type I error</a:t>
            </a:r>
            <a:r>
              <a:rPr b="1" i="0" lang="en-US" sz="3200" u="none" cap="none" strike="noStrike">
                <a:solidFill>
                  <a:schemeClr val="dk1"/>
                </a:solidFill>
                <a:latin typeface="Arial"/>
                <a:ea typeface="Arial"/>
                <a:cs typeface="Arial"/>
                <a:sym typeface="Arial"/>
              </a:rPr>
              <a:t> is the mistake of rejecting the null hypothesis when it is actually true.</a:t>
            </a:r>
          </a:p>
          <a:p>
            <a:pPr indent="-457200" lvl="0" marL="457200" marR="0" rtl="0" algn="l">
              <a:lnSpc>
                <a:spcPct val="100000"/>
              </a:lnSpc>
              <a:spcBef>
                <a:spcPts val="2880"/>
              </a:spcBef>
              <a:spcAft>
                <a:spcPts val="144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symbol </a:t>
            </a:r>
            <a:r>
              <a:rPr b="1" i="1" lang="en-US" sz="3200" u="none" cap="none" strike="noStrike">
                <a:solidFill>
                  <a:schemeClr val="dk1"/>
                </a:solidFill>
                <a:latin typeface="Noto Symbol"/>
                <a:ea typeface="Noto Symbol"/>
                <a:cs typeface="Noto Symbol"/>
                <a:sym typeface="Noto Symbol"/>
              </a:rPr>
              <a:t>α</a:t>
            </a:r>
            <a:r>
              <a:rPr b="1" i="1" lang="en-US" sz="3000" u="none" cap="none" strike="noStrike">
                <a:solidFill>
                  <a:schemeClr val="dk1"/>
                </a:solidFill>
                <a:latin typeface="Noto Symbol"/>
                <a:ea typeface="Noto Symbol"/>
                <a:cs typeface="Noto Symbol"/>
                <a:sym typeface="Noto Symbol"/>
              </a:rPr>
              <a:t>  </a:t>
            </a:r>
            <a:r>
              <a:rPr b="1" i="0" lang="en-US" sz="3000" u="none" cap="none" strike="noStrike">
                <a:solidFill>
                  <a:schemeClr val="dk1"/>
                </a:solidFill>
                <a:latin typeface="Arial"/>
                <a:ea typeface="Arial"/>
                <a:cs typeface="Arial"/>
                <a:sym typeface="Arial"/>
              </a:rPr>
              <a:t>(alpha) </a:t>
            </a:r>
            <a:r>
              <a:rPr b="1" i="0" lang="en-US" sz="3200" u="none" cap="none" strike="noStrike">
                <a:solidFill>
                  <a:schemeClr val="dk1"/>
                </a:solidFill>
                <a:latin typeface="Arial"/>
                <a:ea typeface="Arial"/>
                <a:cs typeface="Arial"/>
                <a:sym typeface="Arial"/>
              </a:rPr>
              <a:t>is used to represent the probability of a type I error.</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9" name="Shape 479"/>
        <p:cNvGrpSpPr/>
        <p:nvPr/>
      </p:nvGrpSpPr>
      <p:grpSpPr>
        <a:xfrm>
          <a:off x="0" y="0"/>
          <a:ext cx="0" cy="0"/>
          <a:chOff x="0" y="0"/>
          <a:chExt cx="0" cy="0"/>
        </a:xfrm>
      </p:grpSpPr>
      <p:sp>
        <p:nvSpPr>
          <p:cNvPr id="480" name="Shape 480"/>
          <p:cNvSpPr txBox="1"/>
          <p:nvPr>
            <p:ph idx="4294967295" type="title"/>
          </p:nvPr>
        </p:nvSpPr>
        <p:spPr>
          <a:xfrm>
            <a:off x="650875" y="190500"/>
            <a:ext cx="7772400" cy="736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Type II Error</a:t>
            </a:r>
          </a:p>
        </p:txBody>
      </p:sp>
      <p:sp>
        <p:nvSpPr>
          <p:cNvPr id="481" name="Shape 481"/>
          <p:cNvSpPr txBox="1"/>
          <p:nvPr>
            <p:ph idx="1" type="body"/>
          </p:nvPr>
        </p:nvSpPr>
        <p:spPr>
          <a:xfrm>
            <a:off x="625475" y="1481137"/>
            <a:ext cx="8042274" cy="41148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Type II error</a:t>
            </a:r>
            <a:r>
              <a:rPr b="1" i="0" lang="en-US" sz="3200" u="none" cap="none" strike="noStrike">
                <a:solidFill>
                  <a:schemeClr val="dk1"/>
                </a:solidFill>
                <a:latin typeface="Arial"/>
                <a:ea typeface="Arial"/>
                <a:cs typeface="Arial"/>
                <a:sym typeface="Arial"/>
              </a:rPr>
              <a:t> is the mistake of failing to reject the null hypothesis when it is actually false</a:t>
            </a:r>
            <a:r>
              <a:rPr b="1" i="0" lang="en-US" sz="3000" u="none" cap="none" strike="noStrike">
                <a:solidFill>
                  <a:schemeClr val="dk1"/>
                </a:solidFill>
                <a:latin typeface="Arial"/>
                <a:ea typeface="Arial"/>
                <a:cs typeface="Arial"/>
                <a:sym typeface="Arial"/>
              </a:rPr>
              <a:t>.</a:t>
            </a:r>
          </a:p>
          <a:p>
            <a:pPr indent="-457200" lvl="0" marL="457200" marR="0" rtl="0" algn="l">
              <a:lnSpc>
                <a:spcPct val="100000"/>
              </a:lnSpc>
              <a:spcBef>
                <a:spcPts val="2880"/>
              </a:spcBef>
              <a:spcAft>
                <a:spcPts val="144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 symbol</a:t>
            </a:r>
            <a:r>
              <a:rPr b="1" i="1" lang="en-US" sz="3200" u="none" cap="none" strike="noStrike">
                <a:solidFill>
                  <a:schemeClr val="dk1"/>
                </a:solidFill>
                <a:latin typeface="Arial"/>
                <a:ea typeface="Arial"/>
                <a:cs typeface="Arial"/>
                <a:sym typeface="Arial"/>
              </a:rPr>
              <a:t> β </a:t>
            </a:r>
            <a:r>
              <a:rPr b="1" i="0" lang="en-US" sz="3200" u="none" cap="none" strike="noStrike">
                <a:solidFill>
                  <a:schemeClr val="dk1"/>
                </a:solidFill>
                <a:latin typeface="Arial"/>
                <a:ea typeface="Arial"/>
                <a:cs typeface="Arial"/>
                <a:sym typeface="Arial"/>
              </a:rPr>
              <a:t>(beta) is used to represent the probability of a type II error</a:t>
            </a:r>
            <a:r>
              <a:rPr b="1" i="0" lang="en-US" sz="30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5" name="Shape 485"/>
        <p:cNvGrpSpPr/>
        <p:nvPr/>
      </p:nvGrpSpPr>
      <p:grpSpPr>
        <a:xfrm>
          <a:off x="0" y="0"/>
          <a:ext cx="0" cy="0"/>
          <a:chOff x="0" y="0"/>
          <a:chExt cx="0" cy="0"/>
        </a:xfrm>
      </p:grpSpPr>
      <p:sp>
        <p:nvSpPr>
          <p:cNvPr id="486" name="Shape 486"/>
          <p:cNvSpPr txBox="1"/>
          <p:nvPr/>
        </p:nvSpPr>
        <p:spPr>
          <a:xfrm>
            <a:off x="919162" y="212725"/>
            <a:ext cx="7272336"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Type I and Type II Errors</a:t>
            </a:r>
          </a:p>
        </p:txBody>
      </p:sp>
      <p:pic>
        <p:nvPicPr>
          <p:cNvPr id="487" name="Shape 487"/>
          <p:cNvPicPr preferRelativeResize="0"/>
          <p:nvPr/>
        </p:nvPicPr>
        <p:blipFill rotWithShape="1">
          <a:blip r:embed="rId3">
            <a:alphaModFix/>
          </a:blip>
          <a:srcRect b="0" l="0" r="0" t="0"/>
          <a:stretch/>
        </p:blipFill>
        <p:spPr>
          <a:xfrm>
            <a:off x="288925" y="1744661"/>
            <a:ext cx="8816975" cy="3375025"/>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1" name="Shape 491"/>
        <p:cNvGrpSpPr/>
        <p:nvPr/>
      </p:nvGrpSpPr>
      <p:grpSpPr>
        <a:xfrm>
          <a:off x="0" y="0"/>
          <a:ext cx="0" cy="0"/>
          <a:chOff x="0" y="0"/>
          <a:chExt cx="0" cy="0"/>
        </a:xfrm>
      </p:grpSpPr>
      <p:sp>
        <p:nvSpPr>
          <p:cNvPr id="492" name="Shape 492"/>
          <p:cNvSpPr txBox="1"/>
          <p:nvPr>
            <p:ph idx="4294967295" type="title"/>
          </p:nvPr>
        </p:nvSpPr>
        <p:spPr>
          <a:xfrm>
            <a:off x="525462" y="87311"/>
            <a:ext cx="8239125" cy="608011"/>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93" name="Shape 493"/>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494" name="Shape 494"/>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495" name="Shape 495"/>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496" name="Shape 49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497" name="Shape 497"/>
          <p:cNvSpPr txBox="1"/>
          <p:nvPr/>
        </p:nvSpPr>
        <p:spPr>
          <a:xfrm>
            <a:off x="736600" y="3765550"/>
            <a:ext cx="7035799" cy="9461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Identify a type I error.</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 Identify a type II error.</a:t>
            </a:r>
          </a:p>
        </p:txBody>
      </p:sp>
      <p:sp>
        <p:nvSpPr>
          <p:cNvPr id="498" name="Shape 498"/>
          <p:cNvSpPr txBox="1"/>
          <p:nvPr/>
        </p:nvSpPr>
        <p:spPr>
          <a:xfrm>
            <a:off x="576262" y="933450"/>
            <a:ext cx="8270874"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Assume that we are conducting a hypothesis test of the claim that a method of gender selection increases the likelihood of a baby girl, so that the probability of a baby girls is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  Here are the null and alternative hypotheses: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and 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2" name="Shape 502"/>
        <p:cNvGrpSpPr/>
        <p:nvPr/>
      </p:nvGrpSpPr>
      <p:grpSpPr>
        <a:xfrm>
          <a:off x="0" y="0"/>
          <a:ext cx="0" cy="0"/>
          <a:chOff x="0" y="0"/>
          <a:chExt cx="0" cy="0"/>
        </a:xfrm>
      </p:grpSpPr>
      <p:sp>
        <p:nvSpPr>
          <p:cNvPr id="503" name="Shape 503"/>
          <p:cNvSpPr txBox="1"/>
          <p:nvPr>
            <p:ph idx="4294967295" type="title"/>
          </p:nvPr>
        </p:nvSpPr>
        <p:spPr>
          <a:xfrm>
            <a:off x="525462" y="87311"/>
            <a:ext cx="8239125" cy="608011"/>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04" name="Shape 504"/>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05" name="Shape 505"/>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06" name="Shape 506"/>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07" name="Shape 507"/>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08" name="Shape 508"/>
          <p:cNvSpPr txBox="1"/>
          <p:nvPr/>
        </p:nvSpPr>
        <p:spPr>
          <a:xfrm>
            <a:off x="576262" y="933450"/>
            <a:ext cx="8270874" cy="1800225"/>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A type I error is the mistake of rejecting a true null hypothesis, so this is a type I error: Conclude that there is sufficient evidence to support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 when in reality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a:t>
            </a:r>
          </a:p>
        </p:txBody>
      </p:sp>
      <p:sp>
        <p:nvSpPr>
          <p:cNvPr id="509" name="Shape 509"/>
          <p:cNvSpPr txBox="1"/>
          <p:nvPr/>
        </p:nvSpPr>
        <p:spPr>
          <a:xfrm>
            <a:off x="573087" y="3124200"/>
            <a:ext cx="8270874" cy="2227262"/>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 A type II error is the mistake of failing to reject the null hypothesis when it is false, so this is a type II error: Fail to reject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 (and therefore fail to support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 when in reality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&gt; 0.5.</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3" name="Shape 513"/>
        <p:cNvGrpSpPr/>
        <p:nvPr/>
      </p:nvGrpSpPr>
      <p:grpSpPr>
        <a:xfrm>
          <a:off x="0" y="0"/>
          <a:ext cx="0" cy="0"/>
          <a:chOff x="0" y="0"/>
          <a:chExt cx="0" cy="0"/>
        </a:xfrm>
      </p:grpSpPr>
      <p:sp>
        <p:nvSpPr>
          <p:cNvPr id="514" name="Shape 514"/>
          <p:cNvSpPr txBox="1"/>
          <p:nvPr>
            <p:ph idx="4294967295" type="title"/>
          </p:nvPr>
        </p:nvSpPr>
        <p:spPr>
          <a:xfrm>
            <a:off x="330200" y="288925"/>
            <a:ext cx="84709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Controlling Type I and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Type II Errors</a:t>
            </a:r>
          </a:p>
        </p:txBody>
      </p:sp>
      <p:sp>
        <p:nvSpPr>
          <p:cNvPr id="515" name="Shape 515"/>
          <p:cNvSpPr txBox="1"/>
          <p:nvPr>
            <p:ph idx="1" type="body"/>
          </p:nvPr>
        </p:nvSpPr>
        <p:spPr>
          <a:xfrm>
            <a:off x="603250" y="1735136"/>
            <a:ext cx="8223250" cy="4114800"/>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106666"/>
              <a:buFont typeface="Arial"/>
              <a:buChar char="•"/>
            </a:pPr>
            <a:r>
              <a:rPr b="1" i="0" lang="en-US" sz="3000" u="none" cap="none" strike="noStrike">
                <a:solidFill>
                  <a:schemeClr val="dk1"/>
                </a:solidFill>
                <a:latin typeface="Arial"/>
                <a:ea typeface="Arial"/>
                <a:cs typeface="Arial"/>
                <a:sym typeface="Arial"/>
              </a:rPr>
              <a:t>For any fixed </a:t>
            </a:r>
            <a:r>
              <a:rPr b="1" i="1" lang="en-US" sz="32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an increase in the sample  size </a:t>
            </a:r>
            <a:r>
              <a:rPr b="1" i="1" lang="en-US" sz="2800" u="none" cap="none" strike="noStrike">
                <a:solidFill>
                  <a:schemeClr val="dk1"/>
                </a:solidFill>
                <a:latin typeface="Arial"/>
                <a:ea typeface="Arial"/>
                <a:cs typeface="Arial"/>
                <a:sym typeface="Arial"/>
              </a:rPr>
              <a:t>n</a:t>
            </a:r>
            <a:r>
              <a:rPr b="1" i="1" lang="en-US" sz="3200" u="none" cap="none" strike="noStrike">
                <a:solidFill>
                  <a:schemeClr val="dk1"/>
                </a:solidFill>
                <a:latin typeface="Times New Roman"/>
                <a:ea typeface="Times New Roman"/>
                <a:cs typeface="Times New Roman"/>
                <a:sym typeface="Times New Roman"/>
              </a:rPr>
              <a:t> </a:t>
            </a:r>
            <a:r>
              <a:rPr b="1" i="0" lang="en-US" sz="3000" u="none" cap="none" strike="noStrike">
                <a:solidFill>
                  <a:schemeClr val="dk1"/>
                </a:solidFill>
                <a:latin typeface="Arial"/>
                <a:ea typeface="Arial"/>
                <a:cs typeface="Arial"/>
                <a:sym typeface="Arial"/>
              </a:rPr>
              <a:t>will cause a decrease in </a:t>
            </a:r>
            <a:r>
              <a:rPr b="1" i="1" lang="en-US" sz="2800" u="none" cap="none" strike="noStrike">
                <a:solidFill>
                  <a:schemeClr val="dk1"/>
                </a:solidFill>
                <a:latin typeface="Noto Symbol"/>
                <a:ea typeface="Noto Symbol"/>
                <a:cs typeface="Noto Symbol"/>
                <a:sym typeface="Noto Symbol"/>
              </a:rPr>
              <a:t>β.</a:t>
            </a:r>
          </a:p>
          <a:p>
            <a:pPr indent="-457200" lvl="0" marL="457200" marR="0" rtl="0" algn="l">
              <a:lnSpc>
                <a:spcPct val="90000"/>
              </a:lnSpc>
              <a:spcBef>
                <a:spcPts val="2790"/>
              </a:spcBef>
              <a:spcAft>
                <a:spcPts val="0"/>
              </a:spcAft>
              <a:buClr>
                <a:schemeClr val="accent2"/>
              </a:buClr>
              <a:buSzPct val="100000"/>
              <a:buFont typeface="Arial"/>
              <a:buChar char="•"/>
            </a:pPr>
            <a:r>
              <a:rPr b="1" i="0" lang="en-US" sz="3000" u="none" cap="none" strike="noStrike">
                <a:solidFill>
                  <a:schemeClr val="dk1"/>
                </a:solidFill>
                <a:latin typeface="Arial"/>
                <a:ea typeface="Arial"/>
                <a:cs typeface="Arial"/>
                <a:sym typeface="Arial"/>
              </a:rPr>
              <a:t>For any fixed sample size </a:t>
            </a:r>
            <a:r>
              <a:rPr b="1" i="1" lang="en-US" sz="2800" u="none" cap="none" strike="noStrike">
                <a:solidFill>
                  <a:schemeClr val="dk1"/>
                </a:solidFill>
                <a:latin typeface="Arial"/>
                <a:ea typeface="Arial"/>
                <a:cs typeface="Arial"/>
                <a:sym typeface="Arial"/>
              </a:rPr>
              <a:t>n</a:t>
            </a:r>
            <a:r>
              <a:rPr b="1" i="0" lang="en-US" sz="3000" u="none" cap="none" strike="noStrike">
                <a:solidFill>
                  <a:schemeClr val="dk1"/>
                </a:solidFill>
                <a:latin typeface="Arial"/>
                <a:ea typeface="Arial"/>
                <a:cs typeface="Arial"/>
                <a:sym typeface="Arial"/>
              </a:rPr>
              <a:t>, a decrease in </a:t>
            </a:r>
            <a:r>
              <a:rPr b="1" i="1" lang="en-US" sz="28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will cause an increase in </a:t>
            </a:r>
            <a:r>
              <a:rPr b="1" i="1" lang="en-US" sz="2800" u="none" cap="none" strike="noStrike">
                <a:solidFill>
                  <a:schemeClr val="dk1"/>
                </a:solidFill>
                <a:latin typeface="Noto Symbol"/>
                <a:ea typeface="Noto Symbol"/>
                <a:cs typeface="Noto Symbol"/>
                <a:sym typeface="Noto Symbol"/>
              </a:rPr>
              <a:t>β</a:t>
            </a:r>
            <a:r>
              <a:rPr b="1" i="0" lang="en-US" sz="3000" u="none" cap="none" strike="noStrike">
                <a:solidFill>
                  <a:schemeClr val="dk1"/>
                </a:solidFill>
                <a:latin typeface="Arial"/>
                <a:ea typeface="Arial"/>
                <a:cs typeface="Arial"/>
                <a:sym typeface="Arial"/>
              </a:rPr>
              <a:t>.  Conversely, an increase in </a:t>
            </a:r>
            <a:r>
              <a:rPr b="1" i="1" lang="en-US" sz="28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will cause a decrease in </a:t>
            </a:r>
            <a:r>
              <a:rPr b="1" i="1" lang="en-US" sz="2800" u="none" cap="none" strike="noStrike">
                <a:solidFill>
                  <a:schemeClr val="dk1"/>
                </a:solidFill>
                <a:latin typeface="Noto Symbol"/>
                <a:ea typeface="Noto Symbol"/>
                <a:cs typeface="Noto Symbol"/>
                <a:sym typeface="Noto Symbol"/>
              </a:rPr>
              <a:t>β</a:t>
            </a:r>
            <a:r>
              <a:rPr b="1" i="0" lang="en-US" sz="3000" u="none" cap="none" strike="noStrike">
                <a:solidFill>
                  <a:schemeClr val="dk1"/>
                </a:solidFill>
                <a:latin typeface="Arial"/>
                <a:ea typeface="Arial"/>
                <a:cs typeface="Arial"/>
                <a:sym typeface="Arial"/>
              </a:rPr>
              <a:t>.</a:t>
            </a:r>
          </a:p>
          <a:p>
            <a:pPr indent="-457200" lvl="0" marL="457200" marR="0" rtl="0" algn="l">
              <a:lnSpc>
                <a:spcPct val="90000"/>
              </a:lnSpc>
              <a:spcBef>
                <a:spcPts val="2700"/>
              </a:spcBef>
              <a:spcAft>
                <a:spcPts val="1350"/>
              </a:spcAft>
              <a:buClr>
                <a:schemeClr val="accent2"/>
              </a:buClr>
              <a:buSzPct val="100000"/>
              <a:buFont typeface="Arial"/>
              <a:buChar char="•"/>
            </a:pPr>
            <a:r>
              <a:rPr b="1" i="0" lang="en-US" sz="3000" u="none" cap="none" strike="noStrike">
                <a:solidFill>
                  <a:schemeClr val="dk1"/>
                </a:solidFill>
                <a:latin typeface="Arial"/>
                <a:ea typeface="Arial"/>
                <a:cs typeface="Arial"/>
                <a:sym typeface="Arial"/>
              </a:rPr>
              <a:t>To decrease both </a:t>
            </a:r>
            <a:r>
              <a:rPr b="1" i="1" lang="en-US" sz="2800" u="none" cap="none" strike="noStrike">
                <a:solidFill>
                  <a:schemeClr val="dk1"/>
                </a:solidFill>
                <a:latin typeface="Noto Symbol"/>
                <a:ea typeface="Noto Symbol"/>
                <a:cs typeface="Noto Symbol"/>
                <a:sym typeface="Noto Symbol"/>
              </a:rPr>
              <a:t>α</a:t>
            </a:r>
            <a:r>
              <a:rPr b="1" i="0" lang="en-US" sz="30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Noto Symbol"/>
                <a:ea typeface="Noto Symbol"/>
                <a:cs typeface="Noto Symbol"/>
                <a:sym typeface="Noto Symbol"/>
              </a:rPr>
              <a:t>β</a:t>
            </a:r>
            <a:r>
              <a:rPr b="1" i="0" lang="en-US" sz="3000" u="none" cap="none" strike="noStrike">
                <a:solidFill>
                  <a:schemeClr val="dk1"/>
                </a:solidFill>
                <a:latin typeface="Arial"/>
                <a:ea typeface="Arial"/>
                <a:cs typeface="Arial"/>
                <a:sym typeface="Arial"/>
              </a:rPr>
              <a:t>, increase the sample size.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ph idx="4294967295" type="title"/>
          </p:nvPr>
        </p:nvSpPr>
        <p:spPr>
          <a:xfrm>
            <a:off x="4521200" y="314325"/>
            <a:ext cx="4241799" cy="16160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Comprehensive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Hypothesis Test –</a:t>
            </a:r>
            <a:br>
              <a:rPr b="1" i="0" lang="en-US" sz="3600" u="none" cap="none" strike="noStrike">
                <a:solidFill>
                  <a:srgbClr val="008000"/>
                </a:solidFill>
                <a:latin typeface="Arial"/>
                <a:ea typeface="Arial"/>
                <a:cs typeface="Arial"/>
                <a:sym typeface="Arial"/>
              </a:rPr>
            </a:br>
            <a:r>
              <a:rPr b="1" i="1" lang="en-US" sz="3600" u="none" cap="none" strike="noStrike">
                <a:solidFill>
                  <a:srgbClr val="008000"/>
                </a:solidFill>
                <a:latin typeface="Arial"/>
                <a:ea typeface="Arial"/>
                <a:cs typeface="Arial"/>
                <a:sym typeface="Arial"/>
              </a:rPr>
              <a:t>P</a:t>
            </a:r>
            <a:r>
              <a:rPr b="1" i="0" lang="en-US" sz="3600" u="none" cap="none" strike="noStrike">
                <a:solidFill>
                  <a:srgbClr val="008000"/>
                </a:solidFill>
                <a:latin typeface="Arial"/>
                <a:ea typeface="Arial"/>
                <a:cs typeface="Arial"/>
                <a:sym typeface="Arial"/>
              </a:rPr>
              <a:t>-Value Method</a:t>
            </a:r>
          </a:p>
        </p:txBody>
      </p:sp>
      <p:pic>
        <p:nvPicPr>
          <p:cNvPr id="521" name="Shape 521"/>
          <p:cNvPicPr preferRelativeResize="0"/>
          <p:nvPr/>
        </p:nvPicPr>
        <p:blipFill rotWithShape="1">
          <a:blip r:embed="rId3">
            <a:alphaModFix/>
          </a:blip>
          <a:srcRect b="0" l="0" r="0" t="0"/>
          <a:stretch/>
        </p:blipFill>
        <p:spPr>
          <a:xfrm>
            <a:off x="749300" y="38100"/>
            <a:ext cx="3111500" cy="6564311"/>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5" name="Shape 525"/>
        <p:cNvGrpSpPr/>
        <p:nvPr/>
      </p:nvGrpSpPr>
      <p:grpSpPr>
        <a:xfrm>
          <a:off x="0" y="0"/>
          <a:ext cx="0" cy="0"/>
          <a:chOff x="0" y="0"/>
          <a:chExt cx="0" cy="0"/>
        </a:xfrm>
      </p:grpSpPr>
      <p:sp>
        <p:nvSpPr>
          <p:cNvPr id="526" name="Shape 526"/>
          <p:cNvSpPr txBox="1"/>
          <p:nvPr/>
        </p:nvSpPr>
        <p:spPr>
          <a:xfrm>
            <a:off x="4318000" y="327025"/>
            <a:ext cx="4724400" cy="16160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Comprehensive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Hypothesis Test – Traditional Method</a:t>
            </a:r>
          </a:p>
        </p:txBody>
      </p:sp>
      <p:pic>
        <p:nvPicPr>
          <p:cNvPr id="527" name="Shape 527"/>
          <p:cNvPicPr preferRelativeResize="0"/>
          <p:nvPr/>
        </p:nvPicPr>
        <p:blipFill rotWithShape="1">
          <a:blip r:embed="rId3">
            <a:alphaModFix/>
          </a:blip>
          <a:srcRect b="0" l="0" r="0" t="0"/>
          <a:stretch/>
        </p:blipFill>
        <p:spPr>
          <a:xfrm>
            <a:off x="749300" y="76200"/>
            <a:ext cx="3105150" cy="6505574"/>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1" name="Shape 531"/>
        <p:cNvGrpSpPr/>
        <p:nvPr/>
      </p:nvGrpSpPr>
      <p:grpSpPr>
        <a:xfrm>
          <a:off x="0" y="0"/>
          <a:ext cx="0" cy="0"/>
          <a:chOff x="0" y="0"/>
          <a:chExt cx="0" cy="0"/>
        </a:xfrm>
      </p:grpSpPr>
      <p:pic>
        <p:nvPicPr>
          <p:cNvPr id="532" name="Shape 532"/>
          <p:cNvPicPr preferRelativeResize="0"/>
          <p:nvPr/>
        </p:nvPicPr>
        <p:blipFill rotWithShape="1">
          <a:blip r:embed="rId3">
            <a:alphaModFix/>
          </a:blip>
          <a:srcRect b="0" l="0" r="0" t="0"/>
          <a:stretch/>
        </p:blipFill>
        <p:spPr>
          <a:xfrm>
            <a:off x="1638300" y="4071937"/>
            <a:ext cx="6035674" cy="2484437"/>
          </a:xfrm>
          <a:prstGeom prst="rect">
            <a:avLst/>
          </a:prstGeom>
          <a:noFill/>
          <a:ln>
            <a:noFill/>
          </a:ln>
        </p:spPr>
      </p:pic>
      <p:sp>
        <p:nvSpPr>
          <p:cNvPr id="533" name="Shape 533"/>
          <p:cNvSpPr txBox="1"/>
          <p:nvPr>
            <p:ph idx="4294967295" type="title"/>
          </p:nvPr>
        </p:nvSpPr>
        <p:spPr>
          <a:xfrm>
            <a:off x="215900" y="288925"/>
            <a:ext cx="86995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Comprehensive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Hypothesis Test - cont</a:t>
            </a:r>
          </a:p>
        </p:txBody>
      </p:sp>
      <p:sp>
        <p:nvSpPr>
          <p:cNvPr id="534" name="Shape 534"/>
          <p:cNvSpPr txBox="1"/>
          <p:nvPr/>
        </p:nvSpPr>
        <p:spPr>
          <a:xfrm>
            <a:off x="661987" y="1752600"/>
            <a:ext cx="8293099" cy="22272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confidence interval estimate of a population parameter contains the likely values of that parameter.  We should therefore reject a claim that the population parameter has a value that is not included in the confidence interval.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8" name="Shape 538"/>
        <p:cNvGrpSpPr/>
        <p:nvPr/>
      </p:nvGrpSpPr>
      <p:grpSpPr>
        <a:xfrm>
          <a:off x="0" y="0"/>
          <a:ext cx="0" cy="0"/>
          <a:chOff x="0" y="0"/>
          <a:chExt cx="0" cy="0"/>
        </a:xfrm>
      </p:grpSpPr>
      <p:sp>
        <p:nvSpPr>
          <p:cNvPr id="539" name="Shape 539"/>
          <p:cNvSpPr txBox="1"/>
          <p:nvPr/>
        </p:nvSpPr>
        <p:spPr>
          <a:xfrm>
            <a:off x="633412" y="2032000"/>
            <a:ext cx="8013700" cy="25288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some cases, a conclusion based on a confidence interval may be different from a conclusion based on a hypothesis test.  See the comments in the individual sections.</a:t>
            </a:r>
          </a:p>
        </p:txBody>
      </p:sp>
      <p:sp>
        <p:nvSpPr>
          <p:cNvPr id="540" name="Shape 540"/>
          <p:cNvSpPr txBox="1"/>
          <p:nvPr>
            <p:ph idx="4294967295" type="title"/>
          </p:nvPr>
        </p:nvSpPr>
        <p:spPr>
          <a:xfrm>
            <a:off x="215900" y="288925"/>
            <a:ext cx="86995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1185862" y="111125"/>
            <a:ext cx="6686549" cy="882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Main Objective</a:t>
            </a:r>
          </a:p>
        </p:txBody>
      </p:sp>
      <p:sp>
        <p:nvSpPr>
          <p:cNvPr id="88" name="Shape 88"/>
          <p:cNvSpPr txBox="1"/>
          <p:nvPr>
            <p:ph idx="1" type="body"/>
          </p:nvPr>
        </p:nvSpPr>
        <p:spPr>
          <a:xfrm>
            <a:off x="614362" y="1455737"/>
            <a:ext cx="8148636"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main objective of this chapter is to develop the ability to conduct hypothesis tests for claims made about a population proportion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a population mean </a:t>
            </a:r>
            <a:r>
              <a:rPr b="1" i="1" lang="en-US" sz="3200" u="none" cap="none" strike="noStrike">
                <a:solidFill>
                  <a:schemeClr val="dk1"/>
                </a:solidFill>
                <a:latin typeface="Noto Symbol"/>
                <a:ea typeface="Noto Symbol"/>
                <a:cs typeface="Noto Symbol"/>
                <a:sym typeface="Noto Symbol"/>
              </a:rPr>
              <a:t>μ</a:t>
            </a:r>
            <a:r>
              <a:rPr b="1" i="0" lang="en-US" sz="3200" u="none" cap="none" strike="noStrike">
                <a:solidFill>
                  <a:schemeClr val="dk1"/>
                </a:solidFill>
                <a:latin typeface="Arial"/>
                <a:ea typeface="Arial"/>
                <a:cs typeface="Arial"/>
                <a:sym typeface="Arial"/>
              </a:rPr>
              <a:t>, or a population standard deviation </a:t>
            </a: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4" name="Shape 544"/>
        <p:cNvGrpSpPr/>
        <p:nvPr/>
      </p:nvGrpSpPr>
      <p:grpSpPr>
        <a:xfrm>
          <a:off x="0" y="0"/>
          <a:ext cx="0" cy="0"/>
          <a:chOff x="0" y="0"/>
          <a:chExt cx="0" cy="0"/>
        </a:xfrm>
      </p:grpSpPr>
      <p:sp>
        <p:nvSpPr>
          <p:cNvPr id="545" name="Shape 545"/>
          <p:cNvSpPr txBox="1"/>
          <p:nvPr>
            <p:ph idx="4294967295" type="title"/>
          </p:nvPr>
        </p:nvSpPr>
        <p:spPr>
          <a:xfrm>
            <a:off x="330200" y="288925"/>
            <a:ext cx="84709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Part 2:</a:t>
            </a:r>
          </a:p>
        </p:txBody>
      </p:sp>
      <p:sp>
        <p:nvSpPr>
          <p:cNvPr id="546" name="Shape 546"/>
          <p:cNvSpPr txBox="1"/>
          <p:nvPr>
            <p:ph idx="1" type="body"/>
          </p:nvPr>
        </p:nvSpPr>
        <p:spPr>
          <a:xfrm>
            <a:off x="1057275" y="1735136"/>
            <a:ext cx="7362824" cy="4114800"/>
          </a:xfrm>
          <a:prstGeom prst="rect">
            <a:avLst/>
          </a:prstGeom>
          <a:noFill/>
          <a:ln>
            <a:noFill/>
          </a:ln>
        </p:spPr>
        <p:txBody>
          <a:bodyPr anchorCtr="0" anchor="t" bIns="44450" lIns="90475" rIns="90475" tIns="44450">
            <a:noAutofit/>
          </a:bodyPr>
          <a:lstStyle/>
          <a:p>
            <a:pPr indent="-1587" lvl="0" marL="1587" marR="0" rtl="0" algn="ctr">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Beyond the Basics of Hypothesis Testing:</a:t>
            </a:r>
          </a:p>
          <a:p>
            <a:pPr indent="-1587" lvl="0" marL="1587" marR="0" rtl="0" algn="ctr">
              <a:lnSpc>
                <a:spcPct val="90000"/>
              </a:lnSpc>
              <a:spcBef>
                <a:spcPts val="3240"/>
              </a:spcBef>
              <a:spcAft>
                <a:spcPts val="1620"/>
              </a:spcAft>
              <a:buClr>
                <a:schemeClr val="dk1"/>
              </a:buClr>
              <a:buSzPct val="25000"/>
              <a:buFont typeface="Arial"/>
              <a:buNone/>
            </a:pPr>
            <a:r>
              <a:rPr b="1" i="0" lang="en-US" sz="3600" u="none" cap="none" strike="noStrike">
                <a:solidFill>
                  <a:schemeClr val="dk1"/>
                </a:solidFill>
                <a:latin typeface="Arial"/>
                <a:ea typeface="Arial"/>
                <a:cs typeface="Arial"/>
                <a:sym typeface="Arial"/>
              </a:rPr>
              <a:t>The </a:t>
            </a:r>
            <a:r>
              <a:rPr b="1" i="1" lang="en-US" sz="3600" u="none" cap="none" strike="noStrike">
                <a:solidFill>
                  <a:schemeClr val="dk1"/>
                </a:solidFill>
                <a:latin typeface="Arial"/>
                <a:ea typeface="Arial"/>
                <a:cs typeface="Arial"/>
                <a:sym typeface="Arial"/>
              </a:rPr>
              <a:t>Power</a:t>
            </a:r>
            <a:r>
              <a:rPr b="1" i="0" lang="en-US" sz="3600" u="none" cap="none" strike="noStrike">
                <a:solidFill>
                  <a:schemeClr val="dk1"/>
                </a:solidFill>
                <a:latin typeface="Arial"/>
                <a:ea typeface="Arial"/>
                <a:cs typeface="Arial"/>
                <a:sym typeface="Arial"/>
              </a:rPr>
              <a:t> of a Test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0" name="Shape 550"/>
        <p:cNvGrpSpPr/>
        <p:nvPr/>
      </p:nvGrpSpPr>
      <p:grpSpPr>
        <a:xfrm>
          <a:off x="0" y="0"/>
          <a:ext cx="0" cy="0"/>
          <a:chOff x="0" y="0"/>
          <a:chExt cx="0" cy="0"/>
        </a:xfrm>
      </p:grpSpPr>
      <p:sp>
        <p:nvSpPr>
          <p:cNvPr id="551" name="Shape 551"/>
          <p:cNvSpPr txBox="1"/>
          <p:nvPr>
            <p:ph idx="4294967295" type="title"/>
          </p:nvPr>
        </p:nvSpPr>
        <p:spPr>
          <a:xfrm>
            <a:off x="711200" y="212725"/>
            <a:ext cx="7708899" cy="6889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552" name="Shape 552"/>
          <p:cNvSpPr txBox="1"/>
          <p:nvPr>
            <p:ph idx="1" type="body"/>
          </p:nvPr>
        </p:nvSpPr>
        <p:spPr>
          <a:xfrm>
            <a:off x="636587" y="1552575"/>
            <a:ext cx="8147049" cy="30972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26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0" lang="en-US" sz="2800" u="none" cap="none" strike="noStrike">
                <a:solidFill>
                  <a:schemeClr val="hlink"/>
                </a:solidFill>
                <a:latin typeface="Arial"/>
                <a:ea typeface="Arial"/>
                <a:cs typeface="Arial"/>
                <a:sym typeface="Arial"/>
              </a:rPr>
              <a:t>power</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of a hypothesis test</a:t>
            </a:r>
            <a:r>
              <a:rPr b="1" i="0" lang="en-US" sz="2800" u="none" cap="none" strike="noStrike">
                <a:solidFill>
                  <a:schemeClr val="dk1"/>
                </a:solidFill>
                <a:latin typeface="Arial"/>
                <a:ea typeface="Arial"/>
                <a:cs typeface="Arial"/>
                <a:sym typeface="Arial"/>
              </a:rPr>
              <a:t> is the probability (1 – </a:t>
            </a:r>
            <a:r>
              <a:rPr b="1" i="1" lang="en-US" sz="2800" u="none" cap="none" strike="noStrike">
                <a:solidFill>
                  <a:schemeClr val="dk1"/>
                </a:solidFill>
                <a:latin typeface="Noto Symbol"/>
                <a:ea typeface="Noto Symbol"/>
                <a:cs typeface="Noto Symbol"/>
                <a:sym typeface="Noto Symbol"/>
              </a:rPr>
              <a:t>β </a:t>
            </a:r>
            <a:r>
              <a:rPr b="1" i="0" lang="en-US" sz="2800" u="none" cap="none" strike="noStrike">
                <a:solidFill>
                  <a:schemeClr val="dk1"/>
                </a:solidFill>
                <a:latin typeface="Arial"/>
                <a:ea typeface="Arial"/>
                <a:cs typeface="Arial"/>
                <a:sym typeface="Arial"/>
              </a:rPr>
              <a:t>) of rejecting a false null hypothesis. The value of the power is computed by using a particular significance level </a:t>
            </a:r>
            <a:r>
              <a:rPr b="1" i="1" lang="en-US" sz="2800" u="none" cap="none" strike="noStrike">
                <a:solidFill>
                  <a:schemeClr val="dk1"/>
                </a:solidFill>
                <a:latin typeface="Noto Symbol"/>
                <a:ea typeface="Noto Symbol"/>
                <a:cs typeface="Noto Symbol"/>
                <a:sym typeface="Noto Symbol"/>
              </a:rPr>
              <a:t>α   </a:t>
            </a:r>
            <a:r>
              <a:rPr b="1" i="0" lang="en-US" sz="2800" u="none" cap="none" strike="noStrike">
                <a:solidFill>
                  <a:schemeClr val="dk1"/>
                </a:solidFill>
                <a:latin typeface="Arial"/>
                <a:ea typeface="Arial"/>
                <a:cs typeface="Arial"/>
                <a:sym typeface="Arial"/>
              </a:rPr>
              <a:t>and a particular value of the population parameter that is an alternative to the value assumed true in the null hypothesis.</a:t>
            </a:r>
          </a:p>
        </p:txBody>
      </p:sp>
      <p:sp>
        <p:nvSpPr>
          <p:cNvPr id="553" name="Shape 553"/>
          <p:cNvSpPr txBox="1"/>
          <p:nvPr/>
        </p:nvSpPr>
        <p:spPr>
          <a:xfrm>
            <a:off x="636587" y="4832350"/>
            <a:ext cx="8147049" cy="16113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260"/>
              </a:spcAft>
              <a:buClr>
                <a:schemeClr val="dk1"/>
              </a:buClr>
              <a:buSzPct val="25000"/>
              <a:buFont typeface="Arial"/>
              <a:buNone/>
            </a:pPr>
            <a:r>
              <a:rPr b="1" i="0" lang="en-US" sz="2800" u="none" cap="none" strike="noStrike">
                <a:solidFill>
                  <a:schemeClr val="dk1"/>
                </a:solidFill>
                <a:latin typeface="Arial"/>
                <a:ea typeface="Arial"/>
                <a:cs typeface="Arial"/>
                <a:sym typeface="Arial"/>
              </a:rPr>
              <a:t>That is, the power of the hypothesis test is the probability of supporting an alternative hypothesis that is true.</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ph idx="4294967295" type="title"/>
          </p:nvPr>
        </p:nvSpPr>
        <p:spPr>
          <a:xfrm>
            <a:off x="711200" y="88900"/>
            <a:ext cx="7708899" cy="12128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Power and the</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Design of Experiments</a:t>
            </a:r>
          </a:p>
        </p:txBody>
      </p:sp>
      <p:sp>
        <p:nvSpPr>
          <p:cNvPr id="559" name="Shape 559"/>
          <p:cNvSpPr txBox="1"/>
          <p:nvPr>
            <p:ph idx="1" type="body"/>
          </p:nvPr>
        </p:nvSpPr>
        <p:spPr>
          <a:xfrm>
            <a:off x="484187" y="1552575"/>
            <a:ext cx="8507411" cy="498951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170"/>
              </a:spcAft>
              <a:buClr>
                <a:schemeClr val="dk1"/>
              </a:buClr>
              <a:buSzPct val="25000"/>
              <a:buFont typeface="Arial"/>
              <a:buNone/>
            </a:pPr>
            <a:r>
              <a:rPr b="1" i="0" lang="en-US" sz="2600" u="none" cap="none" strike="noStrike">
                <a:solidFill>
                  <a:schemeClr val="dk1"/>
                </a:solidFill>
                <a:latin typeface="Arial"/>
                <a:ea typeface="Arial"/>
                <a:cs typeface="Arial"/>
                <a:sym typeface="Arial"/>
              </a:rPr>
              <a:t>Just as 0.05 is a common choice for a significance level, a power of at least 0.80 is a common requirement for determining that a hypothesis test is effective. (Some statisticians argue that the power should be higher, such as 0.85 or 0.90.) When designing an experiment, we might consider how much of a difference between the claimed value of a parameter and its true value is an important amount of difference. When designing an experiment, a goal of having a power value of at least 0.80 can often be used to determine the minimum required sample size.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3" name="Shape 563"/>
        <p:cNvGrpSpPr/>
        <p:nvPr/>
      </p:nvGrpSpPr>
      <p:grpSpPr>
        <a:xfrm>
          <a:off x="0" y="0"/>
          <a:ext cx="0" cy="0"/>
          <a:chOff x="0" y="0"/>
          <a:chExt cx="0" cy="0"/>
        </a:xfrm>
      </p:grpSpPr>
      <p:sp>
        <p:nvSpPr>
          <p:cNvPr id="564" name="Shape 564"/>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565" name="Shape 565"/>
          <p:cNvSpPr txBox="1"/>
          <p:nvPr/>
        </p:nvSpPr>
        <p:spPr>
          <a:xfrm>
            <a:off x="811212" y="1758950"/>
            <a:ext cx="6956424"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566" name="Shape 566"/>
          <p:cNvSpPr txBox="1"/>
          <p:nvPr/>
        </p:nvSpPr>
        <p:spPr>
          <a:xfrm>
            <a:off x="617537" y="1214437"/>
            <a:ext cx="7781925" cy="5008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Null and alternative hypotheses.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Test statistics.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Significance levels.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Decision criteria.</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Type I and II errors.</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Power of a hypothesis test.</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0" name="Shape 570"/>
        <p:cNvGrpSpPr/>
        <p:nvPr/>
      </p:nvGrpSpPr>
      <p:grpSpPr>
        <a:xfrm>
          <a:off x="0" y="0"/>
          <a:ext cx="0" cy="0"/>
          <a:chOff x="0" y="0"/>
          <a:chExt cx="0" cy="0"/>
        </a:xfrm>
      </p:grpSpPr>
      <p:grpSp>
        <p:nvGrpSpPr>
          <p:cNvPr id="571" name="Shape 571"/>
          <p:cNvGrpSpPr/>
          <p:nvPr/>
        </p:nvGrpSpPr>
        <p:grpSpPr>
          <a:xfrm>
            <a:off x="0" y="0"/>
            <a:ext cx="9144000" cy="6858000"/>
            <a:chOff x="0" y="0"/>
            <a:chExt cx="9144000" cy="6858000"/>
          </a:xfrm>
        </p:grpSpPr>
        <p:sp>
          <p:nvSpPr>
            <p:cNvPr id="572" name="Shape 572"/>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573" name="Shape 57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574" name="Shape 574"/>
          <p:cNvSpPr txBox="1"/>
          <p:nvPr/>
        </p:nvSpPr>
        <p:spPr>
          <a:xfrm>
            <a:off x="1295400" y="62547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Testing a Claim About a Proportion</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8" name="Shape 578"/>
        <p:cNvGrpSpPr/>
        <p:nvPr/>
      </p:nvGrpSpPr>
      <p:grpSpPr>
        <a:xfrm>
          <a:off x="0" y="0"/>
          <a:ext cx="0" cy="0"/>
          <a:chOff x="0" y="0"/>
          <a:chExt cx="0" cy="0"/>
        </a:xfrm>
      </p:grpSpPr>
      <p:sp>
        <p:nvSpPr>
          <p:cNvPr id="579" name="Shape 579"/>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80" name="Shape 580"/>
          <p:cNvSpPr txBox="1"/>
          <p:nvPr/>
        </p:nvSpPr>
        <p:spPr>
          <a:xfrm>
            <a:off x="652462" y="2011361"/>
            <a:ext cx="8040686"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complete procedures for testing a hypothesis (or claim) made about a population proportion.  This section uses the components introduced in the previous section for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the traditional method or the use of confidence intervals.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4" name="Shape 584"/>
        <p:cNvGrpSpPr/>
        <p:nvPr/>
      </p:nvGrpSpPr>
      <p:grpSpPr>
        <a:xfrm>
          <a:off x="0" y="0"/>
          <a:ext cx="0" cy="0"/>
          <a:chOff x="0" y="0"/>
          <a:chExt cx="0" cy="0"/>
        </a:xfrm>
      </p:grpSpPr>
      <p:sp>
        <p:nvSpPr>
          <p:cNvPr id="585" name="Shape 585"/>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86" name="Shape 586"/>
          <p:cNvSpPr txBox="1"/>
          <p:nvPr/>
        </p:nvSpPr>
        <p:spPr>
          <a:xfrm>
            <a:off x="663575" y="1760536"/>
            <a:ext cx="8040686"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Two common methods for testing a claim about a population proportion are (1) to use a normal distribution as an approximation to the binomial distribution, and (2) to use an exact method based on the binomial probability distribution. Part 1 of this section uses the approximate method with the normal distribution, and Part 2 of this section briefly describes the exact method.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0" name="Shape 590"/>
        <p:cNvGrpSpPr/>
        <p:nvPr/>
      </p:nvGrpSpPr>
      <p:grpSpPr>
        <a:xfrm>
          <a:off x="0" y="0"/>
          <a:ext cx="0" cy="0"/>
          <a:chOff x="0" y="0"/>
          <a:chExt cx="0" cy="0"/>
        </a:xfrm>
      </p:grpSpPr>
      <p:sp>
        <p:nvSpPr>
          <p:cNvPr id="591" name="Shape 591"/>
          <p:cNvSpPr txBox="1"/>
          <p:nvPr>
            <p:ph idx="4294967295" type="title"/>
          </p:nvPr>
        </p:nvSpPr>
        <p:spPr>
          <a:xfrm>
            <a:off x="330200" y="288925"/>
            <a:ext cx="84709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Part 1:</a:t>
            </a:r>
          </a:p>
        </p:txBody>
      </p:sp>
      <p:sp>
        <p:nvSpPr>
          <p:cNvPr id="592" name="Shape 592"/>
          <p:cNvSpPr txBox="1"/>
          <p:nvPr>
            <p:ph idx="1" type="body"/>
          </p:nvPr>
        </p:nvSpPr>
        <p:spPr>
          <a:xfrm>
            <a:off x="1057275" y="1735136"/>
            <a:ext cx="7362824" cy="4114800"/>
          </a:xfrm>
          <a:prstGeom prst="rect">
            <a:avLst/>
          </a:prstGeom>
          <a:noFill/>
          <a:ln>
            <a:noFill/>
          </a:ln>
        </p:spPr>
        <p:txBody>
          <a:bodyPr anchorCtr="0" anchor="t" bIns="44450" lIns="90475" rIns="90475" tIns="44450">
            <a:noAutofit/>
          </a:bodyPr>
          <a:lstStyle/>
          <a:p>
            <a:pPr indent="-1587" lvl="0" marL="1587" marR="0" rtl="0" algn="ctr">
              <a:lnSpc>
                <a:spcPct val="90000"/>
              </a:lnSpc>
              <a:spcBef>
                <a:spcPts val="0"/>
              </a:spcBef>
              <a:spcAft>
                <a:spcPts val="1620"/>
              </a:spcAft>
              <a:buClr>
                <a:schemeClr val="dk1"/>
              </a:buClr>
              <a:buSzPct val="25000"/>
              <a:buFont typeface="Arial"/>
              <a:buNone/>
            </a:pPr>
            <a:r>
              <a:rPr b="1" i="0" lang="en-US" sz="3600" u="none" cap="none" strike="noStrike">
                <a:solidFill>
                  <a:schemeClr val="dk1"/>
                </a:solidFill>
                <a:latin typeface="Arial"/>
                <a:ea typeface="Arial"/>
                <a:cs typeface="Arial"/>
                <a:sym typeface="Arial"/>
              </a:rPr>
              <a:t>Basic Methods of Testing Claims about a Population Proportion </a:t>
            </a:r>
            <a:r>
              <a:rPr b="1" i="1" lang="en-US" sz="3600" u="none" cap="none" strike="noStrike">
                <a:solidFill>
                  <a:schemeClr val="dk1"/>
                </a:solidFill>
                <a:latin typeface="Arial"/>
                <a:ea typeface="Arial"/>
                <a:cs typeface="Arial"/>
                <a:sym typeface="Arial"/>
              </a:rPr>
              <a:t>p</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6" name="Shape 596"/>
        <p:cNvGrpSpPr/>
        <p:nvPr/>
      </p:nvGrpSpPr>
      <p:grpSpPr>
        <a:xfrm>
          <a:off x="0" y="0"/>
          <a:ext cx="0" cy="0"/>
          <a:chOff x="0" y="0"/>
          <a:chExt cx="0" cy="0"/>
        </a:xfrm>
      </p:grpSpPr>
      <p:sp>
        <p:nvSpPr>
          <p:cNvPr id="597" name="Shape 597"/>
          <p:cNvSpPr txBox="1"/>
          <p:nvPr>
            <p:ph idx="4294967295" type="title"/>
          </p:nvPr>
        </p:nvSpPr>
        <p:spPr>
          <a:xfrm>
            <a:off x="658812" y="184150"/>
            <a:ext cx="7772400" cy="7429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598" name="Shape 598"/>
          <p:cNvSpPr txBox="1"/>
          <p:nvPr>
            <p:ph idx="1" type="body"/>
          </p:nvPr>
        </p:nvSpPr>
        <p:spPr>
          <a:xfrm>
            <a:off x="663575" y="3197225"/>
            <a:ext cx="7772400" cy="2614611"/>
          </a:xfrm>
          <a:prstGeom prst="rect">
            <a:avLst/>
          </a:prstGeom>
          <a:noFill/>
          <a:ln>
            <a:noFill/>
          </a:ln>
        </p:spPr>
        <p:txBody>
          <a:bodyPr anchorCtr="0" anchor="t" bIns="44450" lIns="90475" rIns="90475" tIns="44450">
            <a:noAutofit/>
          </a:bodyPr>
          <a:lstStyle/>
          <a:p>
            <a:pPr indent="-342900" lvl="0" marL="342900" marR="0" rtl="0" algn="l">
              <a:lnSpc>
                <a:spcPct val="12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 population proportion (used in the          	null hypothesis)</a:t>
            </a:r>
          </a:p>
          <a:p>
            <a:pPr indent="-342900" lvl="0" marL="342900" marR="0" rtl="0" algn="l">
              <a:lnSpc>
                <a:spcPct val="12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q</a:t>
            </a:r>
            <a:r>
              <a:rPr b="1" i="0" lang="en-US" sz="40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1 – </a:t>
            </a:r>
            <a:r>
              <a:rPr b="1" i="1" lang="en-US" sz="4000" u="none" cap="none" strike="noStrike">
                <a:solidFill>
                  <a:schemeClr val="dk1"/>
                </a:solidFill>
                <a:latin typeface="Arial"/>
                <a:ea typeface="Arial"/>
                <a:cs typeface="Arial"/>
                <a:sym typeface="Arial"/>
              </a:rPr>
              <a:t>p</a:t>
            </a:r>
          </a:p>
        </p:txBody>
      </p:sp>
      <p:sp>
        <p:nvSpPr>
          <p:cNvPr id="599" name="Shape 599"/>
          <p:cNvSpPr txBox="1"/>
          <p:nvPr/>
        </p:nvSpPr>
        <p:spPr>
          <a:xfrm>
            <a:off x="2216150" y="2514600"/>
            <a:ext cx="6007100" cy="37496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00" name="Shape 600"/>
          <p:cNvSpPr txBox="1"/>
          <p:nvPr/>
        </p:nvSpPr>
        <p:spPr>
          <a:xfrm>
            <a:off x="808037" y="2252661"/>
            <a:ext cx="395287" cy="622299"/>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a:t>
            </a:r>
          </a:p>
        </p:txBody>
      </p:sp>
      <p:sp>
        <p:nvSpPr>
          <p:cNvPr id="601" name="Shape 601"/>
          <p:cNvSpPr txBox="1"/>
          <p:nvPr/>
        </p:nvSpPr>
        <p:spPr>
          <a:xfrm>
            <a:off x="679450" y="1438275"/>
            <a:ext cx="4025899" cy="850899"/>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 number of trials</a:t>
            </a:r>
          </a:p>
        </p:txBody>
      </p:sp>
      <p:sp>
        <p:nvSpPr>
          <p:cNvPr id="602" name="Shape 602"/>
          <p:cNvSpPr txBox="1"/>
          <p:nvPr/>
        </p:nvSpPr>
        <p:spPr>
          <a:xfrm>
            <a:off x="735012" y="2368550"/>
            <a:ext cx="5370512" cy="850899"/>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p</a:t>
            </a:r>
            <a:r>
              <a:rPr b="1" i="1" lang="en-US" sz="40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sample</a:t>
            </a:r>
            <a:r>
              <a:rPr b="1" i="0" lang="en-US" sz="3200" u="none" cap="none" strike="noStrike">
                <a:solidFill>
                  <a:schemeClr val="dk1"/>
                </a:solidFill>
                <a:latin typeface="Arial"/>
                <a:ea typeface="Arial"/>
                <a:cs typeface="Arial"/>
                <a:sym typeface="Arial"/>
              </a:rPr>
              <a:t> proportion)</a:t>
            </a:r>
          </a:p>
        </p:txBody>
      </p:sp>
      <p:grpSp>
        <p:nvGrpSpPr>
          <p:cNvPr id="603" name="Shape 603"/>
          <p:cNvGrpSpPr/>
          <p:nvPr/>
        </p:nvGrpSpPr>
        <p:grpSpPr>
          <a:xfrm>
            <a:off x="1617662" y="2362199"/>
            <a:ext cx="493711" cy="946150"/>
            <a:chOff x="2565400" y="2554286"/>
            <a:chExt cx="493711" cy="946150"/>
          </a:xfrm>
        </p:grpSpPr>
        <p:cxnSp>
          <p:nvCxnSpPr>
            <p:cNvPr id="604" name="Shape 604"/>
            <p:cNvCxnSpPr/>
            <p:nvPr/>
          </p:nvCxnSpPr>
          <p:spPr>
            <a:xfrm>
              <a:off x="2619375" y="3030536"/>
              <a:ext cx="360362" cy="0"/>
            </a:xfrm>
            <a:prstGeom prst="straightConnector1">
              <a:avLst/>
            </a:prstGeom>
            <a:noFill/>
            <a:ln cap="rnd" cmpd="sng" w="38100">
              <a:solidFill>
                <a:schemeClr val="dk1"/>
              </a:solidFill>
              <a:prstDash val="solid"/>
              <a:miter/>
              <a:headEnd len="med" w="med" type="none"/>
              <a:tailEnd len="med" w="med" type="none"/>
            </a:ln>
          </p:spPr>
        </p:cxnSp>
        <p:sp>
          <p:nvSpPr>
            <p:cNvPr id="605" name="Shape 605"/>
            <p:cNvSpPr txBox="1"/>
            <p:nvPr/>
          </p:nvSpPr>
          <p:spPr>
            <a:xfrm>
              <a:off x="2565400" y="2554286"/>
              <a:ext cx="493711" cy="946150"/>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x</a:t>
              </a:r>
            </a:p>
            <a:p>
              <a:pPr indent="0" lvl="0" marL="0" marR="0" rtl="0" algn="l">
                <a:lnSpc>
                  <a:spcPct val="75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n</a:t>
              </a:r>
            </a:p>
          </p:txBody>
        </p:sp>
      </p:gr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9" name="Shape 609"/>
        <p:cNvGrpSpPr/>
        <p:nvPr/>
      </p:nvGrpSpPr>
      <p:grpSpPr>
        <a:xfrm>
          <a:off x="0" y="0"/>
          <a:ext cx="0" cy="0"/>
          <a:chOff x="0" y="0"/>
          <a:chExt cx="0" cy="0"/>
        </a:xfrm>
      </p:grpSpPr>
      <p:sp>
        <p:nvSpPr>
          <p:cNvPr id="610" name="Shape 610"/>
          <p:cNvSpPr txBox="1"/>
          <p:nvPr>
            <p:ph idx="1" type="body"/>
          </p:nvPr>
        </p:nvSpPr>
        <p:spPr>
          <a:xfrm>
            <a:off x="638175" y="1697036"/>
            <a:ext cx="7991475" cy="4989512"/>
          </a:xfrm>
          <a:prstGeom prst="rect">
            <a:avLst/>
          </a:prstGeom>
          <a:noFill/>
          <a:ln>
            <a:noFill/>
          </a:ln>
        </p:spPr>
        <p:txBody>
          <a:bodyPr anchorCtr="0" anchor="t" bIns="44450" lIns="90475" rIns="90475" tIns="44450">
            <a:noAutofit/>
          </a:bodyPr>
          <a:lstStyle/>
          <a:p>
            <a:pPr indent="-450850" lvl="0" marL="45085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observations are a simple random sample.</a:t>
            </a:r>
          </a:p>
          <a:p>
            <a:pPr indent="-450850" lvl="0" marL="450850" marR="0" rtl="0" algn="l">
              <a:lnSpc>
                <a:spcPct val="90000"/>
              </a:lnSpc>
              <a:spcBef>
                <a:spcPts val="19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conditions for a </a:t>
            </a:r>
            <a:r>
              <a:rPr b="1" i="0" lang="en-US" sz="2800" u="none" cap="none" strike="noStrike">
                <a:solidFill>
                  <a:schemeClr val="hlink"/>
                </a:solidFill>
                <a:latin typeface="Arial"/>
                <a:ea typeface="Arial"/>
                <a:cs typeface="Arial"/>
                <a:sym typeface="Arial"/>
              </a:rPr>
              <a:t>binomial distribution</a:t>
            </a:r>
            <a:r>
              <a:rPr b="1" i="0" lang="en-US" sz="2800" u="none" cap="none" strike="noStrike">
                <a:solidFill>
                  <a:schemeClr val="dk1"/>
                </a:solidFill>
                <a:latin typeface="Arial"/>
                <a:ea typeface="Arial"/>
                <a:cs typeface="Arial"/>
                <a:sym typeface="Arial"/>
              </a:rPr>
              <a:t> are satisfied.</a:t>
            </a:r>
          </a:p>
          <a:p>
            <a:pPr indent="-450850" lvl="0" marL="450850" marR="0" rtl="0" algn="l">
              <a:lnSpc>
                <a:spcPct val="90000"/>
              </a:lnSpc>
              <a:spcBef>
                <a:spcPts val="196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3)	The conditions </a:t>
            </a:r>
            <a:r>
              <a:rPr b="1" i="1" lang="en-US" sz="2800" u="none" cap="none" strike="noStrike">
                <a:solidFill>
                  <a:schemeClr val="dk1"/>
                </a:solidFill>
                <a:latin typeface="Arial"/>
                <a:ea typeface="Arial"/>
                <a:cs typeface="Arial"/>
                <a:sym typeface="Arial"/>
              </a:rPr>
              <a:t>np</a:t>
            </a:r>
            <a:r>
              <a:rPr b="1" i="0" lang="en-US" sz="2800" u="none" cap="none" strike="noStrike">
                <a:solidFill>
                  <a:schemeClr val="dk1"/>
                </a:solidFill>
                <a:latin typeface="Arial"/>
                <a:ea typeface="Arial"/>
                <a:cs typeface="Arial"/>
                <a:sym typeface="Arial"/>
              </a:rPr>
              <a:t> ≥ 5 and </a:t>
            </a:r>
            <a:r>
              <a:rPr b="1" i="1" lang="en-US" sz="2800" u="none" cap="none" strike="noStrike">
                <a:solidFill>
                  <a:schemeClr val="dk1"/>
                </a:solidFill>
                <a:latin typeface="Arial"/>
                <a:ea typeface="Arial"/>
                <a:cs typeface="Arial"/>
                <a:sym typeface="Arial"/>
              </a:rPr>
              <a:t>nq</a:t>
            </a:r>
            <a:r>
              <a:rPr b="1" i="0" lang="en-US" sz="2800" u="none" cap="none" strike="noStrike">
                <a:solidFill>
                  <a:schemeClr val="dk1"/>
                </a:solidFill>
                <a:latin typeface="Arial"/>
                <a:ea typeface="Arial"/>
                <a:cs typeface="Arial"/>
                <a:sym typeface="Arial"/>
              </a:rPr>
              <a:t> ≥ 5 are both satisfied, </a:t>
            </a:r>
            <a:r>
              <a:rPr b="1" i="0" lang="en-US" sz="2800" u="none" cap="none" strike="noStrike">
                <a:solidFill>
                  <a:schemeClr val="hlink"/>
                </a:solidFill>
                <a:latin typeface="Arial"/>
                <a:ea typeface="Arial"/>
                <a:cs typeface="Arial"/>
                <a:sym typeface="Arial"/>
              </a:rPr>
              <a:t>so the binomial distribution of sample proportions can be approximated by a normal distribution with </a:t>
            </a:r>
            <a:r>
              <a:rPr b="1" i="1" lang="en-US" sz="2800" u="none" cap="none" strike="noStrike">
                <a:solidFill>
                  <a:schemeClr val="hlink"/>
                </a:solidFill>
                <a:latin typeface="Times New Roman"/>
                <a:ea typeface="Times New Roman"/>
                <a:cs typeface="Times New Roman"/>
                <a:sym typeface="Times New Roman"/>
              </a:rPr>
              <a:t>µ</a:t>
            </a:r>
            <a:r>
              <a:rPr b="1" i="0" lang="en-US" sz="2800" u="none" cap="none" strike="noStrike">
                <a:solidFill>
                  <a:schemeClr val="hlink"/>
                </a:solidFill>
                <a:latin typeface="Arial"/>
                <a:ea typeface="Arial"/>
                <a:cs typeface="Arial"/>
                <a:sym typeface="Arial"/>
              </a:rPr>
              <a:t> = </a:t>
            </a:r>
            <a:r>
              <a:rPr b="1" i="1" lang="en-US" sz="2800" u="none" cap="none" strike="noStrike">
                <a:solidFill>
                  <a:schemeClr val="hlink"/>
                </a:solidFill>
                <a:latin typeface="Arial"/>
                <a:ea typeface="Arial"/>
                <a:cs typeface="Arial"/>
                <a:sym typeface="Arial"/>
              </a:rPr>
              <a:t>np</a:t>
            </a:r>
            <a:r>
              <a:rPr b="1" i="0" lang="en-US" sz="2800" u="none" cap="none" strike="noStrike">
                <a:solidFill>
                  <a:schemeClr val="hlink"/>
                </a:solidFill>
                <a:latin typeface="Arial"/>
                <a:ea typeface="Arial"/>
                <a:cs typeface="Arial"/>
                <a:sym typeface="Arial"/>
              </a:rPr>
              <a:t> and</a:t>
            </a:r>
            <a:br>
              <a:rPr b="1" i="0" lang="en-US" sz="2800" u="none" cap="none" strike="noStrike">
                <a:solidFill>
                  <a:schemeClr val="hlink"/>
                </a:solidFill>
                <a:latin typeface="Arial"/>
                <a:ea typeface="Arial"/>
                <a:cs typeface="Arial"/>
                <a:sym typeface="Arial"/>
              </a:rPr>
            </a:br>
            <a:r>
              <a:rPr b="1" i="1" lang="en-US" sz="2800" u="none" cap="none" strike="noStrike">
                <a:solidFill>
                  <a:schemeClr val="hlink"/>
                </a:solidFill>
                <a:latin typeface="Noto Symbol"/>
                <a:ea typeface="Noto Symbol"/>
                <a:cs typeface="Noto Symbol"/>
                <a:sym typeface="Noto Symbol"/>
              </a:rPr>
              <a:t>σ</a:t>
            </a:r>
            <a:r>
              <a:rPr b="1" i="0" lang="en-US" sz="2800" u="none" cap="none" strike="noStrike">
                <a:solidFill>
                  <a:schemeClr val="hlink"/>
                </a:solidFill>
                <a:latin typeface="Arial"/>
                <a:ea typeface="Arial"/>
                <a:cs typeface="Arial"/>
                <a:sym typeface="Arial"/>
              </a:rPr>
              <a:t> =    </a:t>
            </a:r>
            <a:r>
              <a:rPr b="1" i="1" lang="en-US" sz="2800" u="none" cap="none" strike="noStrike">
                <a:solidFill>
                  <a:schemeClr val="hlink"/>
                </a:solidFill>
                <a:latin typeface="Arial"/>
                <a:ea typeface="Arial"/>
                <a:cs typeface="Arial"/>
                <a:sym typeface="Arial"/>
              </a:rPr>
              <a:t>npq</a:t>
            </a:r>
            <a:r>
              <a:rPr b="1"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 Note: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is the assumed proportion not the sample proportion.</a:t>
            </a:r>
          </a:p>
        </p:txBody>
      </p:sp>
      <p:grpSp>
        <p:nvGrpSpPr>
          <p:cNvPr id="611" name="Shape 611"/>
          <p:cNvGrpSpPr/>
          <p:nvPr/>
        </p:nvGrpSpPr>
        <p:grpSpPr>
          <a:xfrm>
            <a:off x="1787525" y="5365750"/>
            <a:ext cx="1096962" cy="504825"/>
            <a:chOff x="6081712" y="5559425"/>
            <a:chExt cx="1096962" cy="504825"/>
          </a:xfrm>
        </p:grpSpPr>
        <p:sp>
          <p:nvSpPr>
            <p:cNvPr id="612" name="Shape 612"/>
            <p:cNvSpPr/>
            <p:nvPr/>
          </p:nvSpPr>
          <p:spPr>
            <a:xfrm>
              <a:off x="6081712" y="5646737"/>
              <a:ext cx="55561" cy="166686"/>
            </a:xfrm>
            <a:custGeom>
              <a:pathLst>
                <a:path extrusionOk="0" h="105" w="35">
                  <a:moveTo>
                    <a:pt x="0" y="105"/>
                  </a:moveTo>
                  <a:lnTo>
                    <a:pt x="35" y="0"/>
                  </a:lnTo>
                </a:path>
              </a:pathLst>
            </a:custGeom>
            <a:noFill/>
            <a:ln cap="rnd" cmpd="sng" w="254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13" name="Shape 613"/>
            <p:cNvSpPr/>
            <p:nvPr/>
          </p:nvSpPr>
          <p:spPr>
            <a:xfrm>
              <a:off x="6140450" y="5641975"/>
              <a:ext cx="107950" cy="415925"/>
            </a:xfrm>
            <a:custGeom>
              <a:pathLst>
                <a:path extrusionOk="0" h="262" w="68">
                  <a:moveTo>
                    <a:pt x="0" y="0"/>
                  </a:moveTo>
                  <a:lnTo>
                    <a:pt x="68" y="262"/>
                  </a:lnTo>
                </a:path>
              </a:pathLst>
            </a:custGeom>
            <a:noFill/>
            <a:ln cap="rnd" cmpd="sng" w="254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14" name="Shape 614"/>
            <p:cNvSpPr/>
            <p:nvPr/>
          </p:nvSpPr>
          <p:spPr>
            <a:xfrm>
              <a:off x="6246812" y="5559425"/>
              <a:ext cx="127000" cy="504825"/>
            </a:xfrm>
            <a:custGeom>
              <a:pathLst>
                <a:path extrusionOk="0" h="318" w="80">
                  <a:moveTo>
                    <a:pt x="0" y="318"/>
                  </a:moveTo>
                  <a:lnTo>
                    <a:pt x="80" y="0"/>
                  </a:lnTo>
                </a:path>
              </a:pathLst>
            </a:custGeom>
            <a:noFill/>
            <a:ln cap="rnd" cmpd="sng" w="254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15" name="Shape 615"/>
            <p:cNvSpPr/>
            <p:nvPr/>
          </p:nvSpPr>
          <p:spPr>
            <a:xfrm>
              <a:off x="6373812" y="5559425"/>
              <a:ext cx="804862" cy="3175"/>
            </a:xfrm>
            <a:custGeom>
              <a:pathLst>
                <a:path extrusionOk="0" h="2" w="507">
                  <a:moveTo>
                    <a:pt x="0" y="2"/>
                  </a:moveTo>
                  <a:lnTo>
                    <a:pt x="507" y="0"/>
                  </a:lnTo>
                </a:path>
              </a:pathLst>
            </a:custGeom>
            <a:noFill/>
            <a:ln cap="rnd" cmpd="sng" w="28575">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sp>
        <p:nvSpPr>
          <p:cNvPr id="616" name="Shape 616"/>
          <p:cNvSpPr txBox="1"/>
          <p:nvPr>
            <p:ph idx="4294967295" type="title"/>
          </p:nvPr>
        </p:nvSpPr>
        <p:spPr>
          <a:xfrm>
            <a:off x="406400" y="152400"/>
            <a:ext cx="8496299" cy="14097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 for Testing Claims About a Population Proportion </a:t>
            </a:r>
            <a:r>
              <a:rPr b="1" i="1" lang="en-US" sz="4000" u="none" cap="none" strike="noStrike">
                <a:solidFill>
                  <a:srgbClr val="008000"/>
                </a:solidFill>
                <a:latin typeface="Arial"/>
                <a:ea typeface="Arial"/>
                <a:cs typeface="Arial"/>
                <a:sym typeface="Arial"/>
              </a:rPr>
              <a:t>p</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 name="Shape 92"/>
        <p:cNvGrpSpPr/>
        <p:nvPr/>
      </p:nvGrpSpPr>
      <p:grpSpPr>
        <a:xfrm>
          <a:off x="0" y="0"/>
          <a:ext cx="0" cy="0"/>
          <a:chOff x="0" y="0"/>
          <a:chExt cx="0" cy="0"/>
        </a:xfrm>
      </p:grpSpPr>
      <p:sp>
        <p:nvSpPr>
          <p:cNvPr id="93" name="Shape 93"/>
          <p:cNvSpPr txBox="1"/>
          <p:nvPr>
            <p:ph type="title"/>
          </p:nvPr>
        </p:nvSpPr>
        <p:spPr>
          <a:xfrm>
            <a:off x="336550" y="103186"/>
            <a:ext cx="8731249" cy="73818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Examples of Hypotheses that can be Tested</a:t>
            </a:r>
          </a:p>
        </p:txBody>
      </p:sp>
      <p:sp>
        <p:nvSpPr>
          <p:cNvPr id="94" name="Shape 94"/>
          <p:cNvSpPr txBox="1"/>
          <p:nvPr>
            <p:ph idx="1" type="body"/>
          </p:nvPr>
        </p:nvSpPr>
        <p:spPr>
          <a:xfrm>
            <a:off x="482600" y="1206500"/>
            <a:ext cx="8472486" cy="4605337"/>
          </a:xfrm>
          <a:prstGeom prst="rect">
            <a:avLst/>
          </a:prstGeom>
          <a:noFill/>
          <a:ln>
            <a:noFill/>
          </a:ln>
        </p:spPr>
        <p:txBody>
          <a:bodyPr anchorCtr="0" anchor="t" bIns="44450" lIns="90475" rIns="90475" tIns="44450">
            <a:noAutofit/>
          </a:bodyPr>
          <a:lstStyle/>
          <a:p>
            <a:pPr indent="-347662" lvl="0" marL="347662" marR="0" rtl="0" algn="l">
              <a:lnSpc>
                <a:spcPct val="90000"/>
              </a:lnSpc>
              <a:spcBef>
                <a:spcPts val="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Genetics:  </a:t>
            </a:r>
            <a:r>
              <a:rPr b="0" i="0" lang="en-US" sz="2800" u="none" cap="none" strike="noStrike">
                <a:solidFill>
                  <a:schemeClr val="dk1"/>
                </a:solidFill>
                <a:latin typeface="Arial"/>
                <a:ea typeface="Arial"/>
                <a:cs typeface="Arial"/>
                <a:sym typeface="Arial"/>
              </a:rPr>
              <a:t>The Genetics &amp; IVF Institute claims that its XSORT method allows couples to increase the probability of having a baby girl.</a:t>
            </a:r>
          </a:p>
          <a:p>
            <a:pPr indent="-347662" lvl="0" marL="347662" marR="0" rtl="0" algn="l">
              <a:lnSpc>
                <a:spcPct val="90000"/>
              </a:lnSpc>
              <a:spcBef>
                <a:spcPts val="560"/>
              </a:spcBef>
              <a:spcAft>
                <a:spcPts val="0"/>
              </a:spcAft>
              <a:buClr>
                <a:schemeClr val="dk1"/>
              </a:buClr>
              <a:buSzPct val="25000"/>
              <a:buFont typeface="Times New Roman"/>
              <a:buNone/>
            </a:pPr>
            <a:r>
              <a:t/>
            </a:r>
            <a:endParaRPr b="0" i="0" sz="2800" u="none" cap="none" strike="noStrike">
              <a:solidFill>
                <a:schemeClr val="dk1"/>
              </a:solidFill>
              <a:latin typeface="Arial"/>
              <a:ea typeface="Arial"/>
              <a:cs typeface="Arial"/>
              <a:sym typeface="Arial"/>
            </a:endParaRPr>
          </a:p>
          <a:p>
            <a:pPr indent="-347662" lvl="0" marL="347662" marR="0" rtl="0" algn="l">
              <a:lnSpc>
                <a:spcPct val="90000"/>
              </a:lnSpc>
              <a:spcBef>
                <a:spcPts val="56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Business:</a:t>
            </a:r>
            <a:r>
              <a:rPr b="0" i="0" lang="en-US" sz="2800" u="none" cap="none" strike="noStrike">
                <a:solidFill>
                  <a:schemeClr val="dk1"/>
                </a:solidFill>
                <a:latin typeface="Arial"/>
                <a:ea typeface="Arial"/>
                <a:cs typeface="Arial"/>
                <a:sym typeface="Arial"/>
              </a:rPr>
              <a:t>  A newspaper headline makes the claim that most workers get their jobs through networking.</a:t>
            </a:r>
          </a:p>
          <a:p>
            <a:pPr indent="-347662" lvl="0" marL="347662" marR="0" rtl="0" algn="l">
              <a:lnSpc>
                <a:spcPct val="90000"/>
              </a:lnSpc>
              <a:spcBef>
                <a:spcPts val="560"/>
              </a:spcBef>
              <a:spcAft>
                <a:spcPts val="0"/>
              </a:spcAft>
              <a:buClr>
                <a:schemeClr val="dk1"/>
              </a:buClr>
              <a:buSzPct val="25000"/>
              <a:buFont typeface="Times New Roman"/>
              <a:buNone/>
            </a:pPr>
            <a:r>
              <a:t/>
            </a:r>
            <a:endParaRPr b="0" i="0" sz="2800" u="none" cap="none" strike="noStrike">
              <a:solidFill>
                <a:schemeClr val="dk1"/>
              </a:solidFill>
              <a:latin typeface="Arial"/>
              <a:ea typeface="Arial"/>
              <a:cs typeface="Arial"/>
              <a:sym typeface="Arial"/>
            </a:endParaRPr>
          </a:p>
          <a:p>
            <a:pPr indent="-347662" lvl="0" marL="347662" marR="0" rtl="0" algn="l">
              <a:lnSpc>
                <a:spcPct val="90000"/>
              </a:lnSpc>
              <a:spcBef>
                <a:spcPts val="56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Medicine: </a:t>
            </a:r>
            <a:r>
              <a:rPr b="0" i="0" lang="en-US" sz="2800" u="none" cap="none" strike="noStrike">
                <a:solidFill>
                  <a:schemeClr val="dk1"/>
                </a:solidFill>
                <a:latin typeface="Arial"/>
                <a:ea typeface="Arial"/>
                <a:cs typeface="Arial"/>
                <a:sym typeface="Arial"/>
              </a:rPr>
              <a:t> Medical researchers claim that when people with colds are treated with echinacea, the treatment has no effect.</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0" name="Shape 620"/>
        <p:cNvGrpSpPr/>
        <p:nvPr/>
      </p:nvGrpSpPr>
      <p:grpSpPr>
        <a:xfrm>
          <a:off x="0" y="0"/>
          <a:ext cx="0" cy="0"/>
          <a:chOff x="0" y="0"/>
          <a:chExt cx="0" cy="0"/>
        </a:xfrm>
      </p:grpSpPr>
      <p:grpSp>
        <p:nvGrpSpPr>
          <p:cNvPr id="621" name="Shape 621"/>
          <p:cNvGrpSpPr/>
          <p:nvPr/>
        </p:nvGrpSpPr>
        <p:grpSpPr>
          <a:xfrm>
            <a:off x="1992312" y="1674811"/>
            <a:ext cx="6488111" cy="2466975"/>
            <a:chOff x="1189037" y="2760661"/>
            <a:chExt cx="6488111" cy="2466975"/>
          </a:xfrm>
        </p:grpSpPr>
        <p:sp>
          <p:nvSpPr>
            <p:cNvPr id="622" name="Shape 622"/>
            <p:cNvSpPr txBox="1"/>
            <p:nvPr/>
          </p:nvSpPr>
          <p:spPr>
            <a:xfrm>
              <a:off x="3787775" y="2833686"/>
              <a:ext cx="1484312" cy="927100"/>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p</a:t>
              </a:r>
              <a:r>
                <a:rPr b="0" i="1"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Arial"/>
                  <a:ea typeface="Arial"/>
                  <a:cs typeface="Arial"/>
                  <a:sym typeface="Arial"/>
                </a:rPr>
                <a:t>–</a:t>
              </a:r>
              <a:r>
                <a:rPr b="0" i="1" lang="en-US" sz="4400" u="none" cap="none" strike="noStrike">
                  <a:solidFill>
                    <a:schemeClr val="dk1"/>
                  </a:solidFill>
                  <a:latin typeface="Arial"/>
                  <a:ea typeface="Arial"/>
                  <a:cs typeface="Arial"/>
                  <a:sym typeface="Arial"/>
                </a:rPr>
                <a:t> </a:t>
              </a:r>
              <a:r>
                <a:rPr b="1" i="1" lang="en-US" sz="4400" u="none" cap="none" strike="noStrike">
                  <a:solidFill>
                    <a:schemeClr val="dk1"/>
                  </a:solidFill>
                  <a:latin typeface="Arial"/>
                  <a:ea typeface="Arial"/>
                  <a:cs typeface="Arial"/>
                  <a:sym typeface="Arial"/>
                </a:rPr>
                <a:t>p</a:t>
              </a:r>
            </a:p>
          </p:txBody>
        </p:sp>
        <p:sp>
          <p:nvSpPr>
            <p:cNvPr id="623" name="Shape 623"/>
            <p:cNvSpPr txBox="1"/>
            <p:nvPr/>
          </p:nvSpPr>
          <p:spPr>
            <a:xfrm>
              <a:off x="4125912" y="3659187"/>
              <a:ext cx="863599" cy="927100"/>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pq</a:t>
              </a:r>
            </a:p>
          </p:txBody>
        </p:sp>
        <p:sp>
          <p:nvSpPr>
            <p:cNvPr id="624" name="Shape 624"/>
            <p:cNvSpPr txBox="1"/>
            <p:nvPr/>
          </p:nvSpPr>
          <p:spPr>
            <a:xfrm>
              <a:off x="4200525" y="4300537"/>
              <a:ext cx="522286" cy="927100"/>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n</a:t>
              </a:r>
            </a:p>
          </p:txBody>
        </p:sp>
        <p:sp>
          <p:nvSpPr>
            <p:cNvPr id="625" name="Shape 625"/>
            <p:cNvSpPr txBox="1"/>
            <p:nvPr/>
          </p:nvSpPr>
          <p:spPr>
            <a:xfrm>
              <a:off x="2209800" y="2873375"/>
              <a:ext cx="1193800" cy="1460500"/>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Arial"/>
                <a:buNone/>
              </a:pPr>
              <a:r>
                <a:rPr b="1" i="1" lang="en-US" sz="7200" u="none" cap="none" strike="noStrike">
                  <a:solidFill>
                    <a:schemeClr val="dk1"/>
                  </a:solidFill>
                  <a:latin typeface="Arial"/>
                  <a:ea typeface="Arial"/>
                  <a:cs typeface="Arial"/>
                  <a:sym typeface="Arial"/>
                </a:rPr>
                <a:t>z</a:t>
              </a:r>
              <a:r>
                <a:rPr b="0" i="1" lang="en-US" sz="7200" u="none" cap="none" strike="noStrike">
                  <a:solidFill>
                    <a:schemeClr val="dk1"/>
                  </a:solidFill>
                  <a:latin typeface="Times New Roman"/>
                  <a:ea typeface="Times New Roman"/>
                  <a:cs typeface="Times New Roman"/>
                  <a:sym typeface="Times New Roman"/>
                </a:rPr>
                <a:t> </a:t>
              </a:r>
              <a:r>
                <a:rPr b="0" i="0" lang="en-US" sz="4400" u="none" cap="none" strike="noStrike">
                  <a:solidFill>
                    <a:schemeClr val="dk1"/>
                  </a:solidFill>
                  <a:latin typeface="Arial"/>
                  <a:ea typeface="Arial"/>
                  <a:cs typeface="Arial"/>
                  <a:sym typeface="Arial"/>
                </a:rPr>
                <a:t>=</a:t>
              </a:r>
            </a:p>
          </p:txBody>
        </p:sp>
        <p:cxnSp>
          <p:nvCxnSpPr>
            <p:cNvPr id="626" name="Shape 626"/>
            <p:cNvCxnSpPr/>
            <p:nvPr/>
          </p:nvCxnSpPr>
          <p:spPr>
            <a:xfrm>
              <a:off x="3551237" y="3762375"/>
              <a:ext cx="1649411" cy="0"/>
            </a:xfrm>
            <a:prstGeom prst="straightConnector1">
              <a:avLst/>
            </a:prstGeom>
            <a:noFill/>
            <a:ln cap="rnd" cmpd="sng" w="50800">
              <a:solidFill>
                <a:schemeClr val="dk1"/>
              </a:solidFill>
              <a:prstDash val="solid"/>
              <a:miter/>
              <a:headEnd len="med" w="med" type="none"/>
              <a:tailEnd len="med" w="med" type="none"/>
            </a:ln>
          </p:spPr>
        </p:cxnSp>
        <p:cxnSp>
          <p:nvCxnSpPr>
            <p:cNvPr id="627" name="Shape 627"/>
            <p:cNvCxnSpPr/>
            <p:nvPr/>
          </p:nvCxnSpPr>
          <p:spPr>
            <a:xfrm>
              <a:off x="4114800" y="4572000"/>
              <a:ext cx="609599" cy="0"/>
            </a:xfrm>
            <a:prstGeom prst="straightConnector1">
              <a:avLst/>
            </a:prstGeom>
            <a:noFill/>
            <a:ln cap="rnd" cmpd="sng" w="25400">
              <a:solidFill>
                <a:schemeClr val="dk1"/>
              </a:solidFill>
              <a:prstDash val="solid"/>
              <a:miter/>
              <a:headEnd len="med" w="med" type="none"/>
              <a:tailEnd len="med" w="med" type="none"/>
            </a:ln>
          </p:spPr>
        </p:cxnSp>
        <p:sp>
          <p:nvSpPr>
            <p:cNvPr id="628" name="Shape 628"/>
            <p:cNvSpPr/>
            <p:nvPr/>
          </p:nvSpPr>
          <p:spPr>
            <a:xfrm>
              <a:off x="3638550" y="3935412"/>
              <a:ext cx="1333499" cy="1057275"/>
            </a:xfrm>
            <a:custGeom>
              <a:pathLst>
                <a:path extrusionOk="0" h="665" w="839">
                  <a:moveTo>
                    <a:pt x="0" y="465"/>
                  </a:moveTo>
                  <a:lnTo>
                    <a:pt x="62" y="300"/>
                  </a:lnTo>
                  <a:lnTo>
                    <a:pt x="124" y="665"/>
                  </a:lnTo>
                  <a:lnTo>
                    <a:pt x="205" y="0"/>
                  </a:lnTo>
                  <a:lnTo>
                    <a:pt x="839"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29" name="Shape 629"/>
            <p:cNvSpPr txBox="1"/>
            <p:nvPr/>
          </p:nvSpPr>
          <p:spPr>
            <a:xfrm>
              <a:off x="3824287" y="2760661"/>
              <a:ext cx="395287" cy="622299"/>
            </a:xfrm>
            <a:prstGeom prst="rect">
              <a:avLst/>
            </a:prstGeom>
            <a:noFill/>
            <a:ln>
              <a:noFill/>
            </a:ln>
          </p:spPr>
          <p:txBody>
            <a:bodyPr anchorCtr="0" anchor="t" bIns="44450" lIns="90475" rIns="90475" tIns="44450">
              <a:noAutofit/>
            </a:bodyPr>
            <a:lstStyle/>
            <a:p>
              <a:pPr indent="0" lvl="0" marL="0" marR="0" rtl="0" algn="l">
                <a:lnSpc>
                  <a:spcPct val="125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a:t>
              </a:r>
            </a:p>
          </p:txBody>
        </p:sp>
        <p:sp>
          <p:nvSpPr>
            <p:cNvPr id="630" name="Shape 630"/>
            <p:cNvSpPr txBox="1"/>
            <p:nvPr/>
          </p:nvSpPr>
          <p:spPr>
            <a:xfrm>
              <a:off x="2622550" y="4418012"/>
              <a:ext cx="398461" cy="6254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1" name="Shape 631"/>
            <p:cNvSpPr txBox="1"/>
            <p:nvPr/>
          </p:nvSpPr>
          <p:spPr>
            <a:xfrm>
              <a:off x="1189037" y="3984625"/>
              <a:ext cx="361950"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2" name="Shape 632"/>
            <p:cNvSpPr txBox="1"/>
            <p:nvPr/>
          </p:nvSpPr>
          <p:spPr>
            <a:xfrm>
              <a:off x="2046286" y="3775075"/>
              <a:ext cx="5630861" cy="7794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3" name="Shape 633"/>
            <p:cNvSpPr txBox="1"/>
            <p:nvPr/>
          </p:nvSpPr>
          <p:spPr>
            <a:xfrm>
              <a:off x="2922586" y="3662362"/>
              <a:ext cx="3602036" cy="6254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4" name="Shape 634"/>
            <p:cNvSpPr txBox="1"/>
            <p:nvPr/>
          </p:nvSpPr>
          <p:spPr>
            <a:xfrm>
              <a:off x="5113337" y="3700462"/>
              <a:ext cx="1004887"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5" name="Shape 635"/>
            <p:cNvSpPr txBox="1"/>
            <p:nvPr/>
          </p:nvSpPr>
          <p:spPr>
            <a:xfrm>
              <a:off x="2179636" y="4233862"/>
              <a:ext cx="428625" cy="7016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6" name="Shape 636"/>
            <p:cNvSpPr txBox="1"/>
            <p:nvPr/>
          </p:nvSpPr>
          <p:spPr>
            <a:xfrm>
              <a:off x="3627437" y="4346575"/>
              <a:ext cx="717550" cy="6254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7" name="Shape 637"/>
            <p:cNvSpPr txBox="1"/>
            <p:nvPr/>
          </p:nvSpPr>
          <p:spPr>
            <a:xfrm>
              <a:off x="5297487" y="4340225"/>
              <a:ext cx="641350"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8" name="Shape 638"/>
            <p:cNvSpPr txBox="1"/>
            <p:nvPr/>
          </p:nvSpPr>
          <p:spPr>
            <a:xfrm>
              <a:off x="6808786" y="4308475"/>
              <a:ext cx="488949"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39" name="Shape 639"/>
            <p:cNvSpPr txBox="1"/>
            <p:nvPr/>
          </p:nvSpPr>
          <p:spPr>
            <a:xfrm>
              <a:off x="5386387" y="4676775"/>
              <a:ext cx="336549"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40" name="Shape 640"/>
            <p:cNvSpPr txBox="1"/>
            <p:nvPr/>
          </p:nvSpPr>
          <p:spPr>
            <a:xfrm>
              <a:off x="6859586" y="4594225"/>
              <a:ext cx="336549" cy="5492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641" name="Shape 641"/>
            <p:cNvSpPr txBox="1"/>
            <p:nvPr/>
          </p:nvSpPr>
          <p:spPr>
            <a:xfrm>
              <a:off x="6770686" y="3800475"/>
              <a:ext cx="336549" cy="4730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pSp>
      <p:sp>
        <p:nvSpPr>
          <p:cNvPr id="642" name="Shape 642"/>
          <p:cNvSpPr txBox="1"/>
          <p:nvPr>
            <p:ph idx="4294967295" type="title"/>
          </p:nvPr>
        </p:nvSpPr>
        <p:spPr>
          <a:xfrm>
            <a:off x="238125" y="293687"/>
            <a:ext cx="8675687"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Testing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 Claim About a Proportion</a:t>
            </a:r>
          </a:p>
        </p:txBody>
      </p:sp>
      <p:sp>
        <p:nvSpPr>
          <p:cNvPr id="643" name="Shape 643"/>
          <p:cNvSpPr txBox="1"/>
          <p:nvPr/>
        </p:nvSpPr>
        <p:spPr>
          <a:xfrm>
            <a:off x="1062037" y="4302125"/>
            <a:ext cx="2386011"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-values:</a:t>
            </a:r>
          </a:p>
          <a:p>
            <a:pPr indent="0" lvl="0" marL="0" marR="0" rtl="0" algn="l">
              <a:lnSpc>
                <a:spcPct val="100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Critical Values:</a:t>
            </a:r>
          </a:p>
        </p:txBody>
      </p:sp>
      <p:sp>
        <p:nvSpPr>
          <p:cNvPr id="644" name="Shape 644"/>
          <p:cNvSpPr txBox="1"/>
          <p:nvPr/>
        </p:nvSpPr>
        <p:spPr>
          <a:xfrm>
            <a:off x="3568700" y="4298950"/>
            <a:ext cx="5392737" cy="22828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Use the standard normal distribution (Table A-2) and refer to Figure 8-5</a:t>
            </a:r>
          </a:p>
          <a:p>
            <a:pPr indent="0" lvl="0" marL="0" marR="0" rtl="0" algn="l">
              <a:lnSpc>
                <a:spcPct val="100000"/>
              </a:lnSpc>
              <a:spcBef>
                <a:spcPts val="0"/>
              </a:spcBef>
              <a:spcAft>
                <a:spcPts val="0"/>
              </a:spcAft>
              <a:buClr>
                <a:schemeClr val="dk1"/>
              </a:buClr>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Use the standard normal distribution (Table A-2).</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nvSpPr>
        <p:spPr>
          <a:xfrm>
            <a:off x="684212" y="185736"/>
            <a:ext cx="7772400" cy="7540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650" name="Shape 650"/>
          <p:cNvSpPr txBox="1"/>
          <p:nvPr/>
        </p:nvSpPr>
        <p:spPr>
          <a:xfrm>
            <a:off x="344487" y="1568450"/>
            <a:ext cx="8736011" cy="11747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Don’t confuse a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with a proportion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a:t>
            </a:r>
          </a:p>
        </p:txBody>
      </p:sp>
      <p:sp>
        <p:nvSpPr>
          <p:cNvPr id="651" name="Shape 651"/>
          <p:cNvSpPr txBox="1"/>
          <p:nvPr/>
        </p:nvSpPr>
        <p:spPr>
          <a:xfrm>
            <a:off x="600075" y="2800350"/>
            <a:ext cx="8147049" cy="2924175"/>
          </a:xfrm>
          <a:prstGeom prst="rect">
            <a:avLst/>
          </a:prstGeom>
          <a:noFill/>
          <a:ln>
            <a:noFill/>
          </a:ln>
        </p:spPr>
        <p:txBody>
          <a:bodyPr anchorCtr="0" anchor="t" bIns="44450" lIns="90475" rIns="90475" tIns="44450">
            <a:noAutofit/>
          </a:bodyPr>
          <a:lstStyle/>
          <a:p>
            <a:pPr indent="-1941511" lvl="0" marL="1941511"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	probability of getting a test statistic at least as extreme as the one representing sample data</a:t>
            </a:r>
          </a:p>
          <a:p>
            <a:pPr indent="-1941511" lvl="0" marL="1941511" marR="0" rtl="0" algn="l">
              <a:lnSpc>
                <a:spcPct val="100000"/>
              </a:lnSpc>
              <a:spcBef>
                <a:spcPts val="0"/>
              </a:spcBef>
              <a:spcAft>
                <a:spcPts val="0"/>
              </a:spcAft>
              <a:buClr>
                <a:schemeClr val="dk1"/>
              </a:buClr>
              <a:buFont typeface="Arial"/>
              <a:buNone/>
            </a:pPr>
            <a:r>
              <a:t/>
            </a:r>
            <a:endParaRPr b="1" i="0" sz="3200" u="none" cap="none" strike="noStrike">
              <a:solidFill>
                <a:schemeClr val="dk1"/>
              </a:solidFill>
              <a:latin typeface="Arial"/>
              <a:ea typeface="Arial"/>
              <a:cs typeface="Arial"/>
              <a:sym typeface="Arial"/>
            </a:endParaRPr>
          </a:p>
          <a:p>
            <a:pPr indent="-1941511" lvl="0" marL="1941511"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	p</a:t>
            </a:r>
            <a:r>
              <a:rPr b="1" i="0" lang="en-US" sz="3200" u="none" cap="none" strike="noStrike">
                <a:solidFill>
                  <a:schemeClr val="dk1"/>
                </a:solidFill>
                <a:latin typeface="Arial"/>
                <a:ea typeface="Arial"/>
                <a:cs typeface="Arial"/>
                <a:sym typeface="Arial"/>
              </a:rPr>
              <a:t> = population proportion</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5" name="Shape 655"/>
        <p:cNvGrpSpPr/>
        <p:nvPr/>
      </p:nvGrpSpPr>
      <p:grpSpPr>
        <a:xfrm>
          <a:off x="0" y="0"/>
          <a:ext cx="0" cy="0"/>
          <a:chOff x="0" y="0"/>
          <a:chExt cx="0" cy="0"/>
        </a:xfrm>
      </p:grpSpPr>
      <p:sp>
        <p:nvSpPr>
          <p:cNvPr id="656" name="Shape 656"/>
          <p:cNvSpPr txBox="1"/>
          <p:nvPr/>
        </p:nvSpPr>
        <p:spPr>
          <a:xfrm>
            <a:off x="684212" y="223837"/>
            <a:ext cx="7772400" cy="67786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 Method:</a:t>
            </a:r>
          </a:p>
        </p:txBody>
      </p:sp>
      <p:sp>
        <p:nvSpPr>
          <p:cNvPr id="657" name="Shape 657"/>
          <p:cNvSpPr txBox="1"/>
          <p:nvPr/>
        </p:nvSpPr>
        <p:spPr>
          <a:xfrm>
            <a:off x="609600" y="2019300"/>
            <a:ext cx="8162924" cy="239553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Use the same method as described in Section 8-2 and in Figure 8-8.</a:t>
            </a:r>
          </a:p>
          <a:p>
            <a:pPr indent="0" lvl="0" marL="0" marR="0" rtl="0" algn="l">
              <a:lnSpc>
                <a:spcPct val="100000"/>
              </a:lnSpc>
              <a:spcBef>
                <a:spcPts val="72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Use the standard normal distribution (Table A-2).</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1" name="Shape 661"/>
        <p:cNvGrpSpPr/>
        <p:nvPr/>
      </p:nvGrpSpPr>
      <p:grpSpPr>
        <a:xfrm>
          <a:off x="0" y="0"/>
          <a:ext cx="0" cy="0"/>
          <a:chOff x="0" y="0"/>
          <a:chExt cx="0" cy="0"/>
        </a:xfrm>
      </p:grpSpPr>
      <p:sp>
        <p:nvSpPr>
          <p:cNvPr id="662" name="Shape 662"/>
          <p:cNvSpPr txBox="1"/>
          <p:nvPr/>
        </p:nvSpPr>
        <p:spPr>
          <a:xfrm>
            <a:off x="684212" y="185736"/>
            <a:ext cx="7772400" cy="7540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Traditional Method</a:t>
            </a:r>
          </a:p>
        </p:txBody>
      </p:sp>
      <p:sp>
        <p:nvSpPr>
          <p:cNvPr id="663" name="Shape 663"/>
          <p:cNvSpPr txBox="1"/>
          <p:nvPr/>
        </p:nvSpPr>
        <p:spPr>
          <a:xfrm>
            <a:off x="608012" y="2284411"/>
            <a:ext cx="8112125" cy="11874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Use the same method as described in Section 8-2 and in Figure 8-9.</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7" name="Shape 667"/>
        <p:cNvGrpSpPr/>
        <p:nvPr/>
      </p:nvGrpSpPr>
      <p:grpSpPr>
        <a:xfrm>
          <a:off x="0" y="0"/>
          <a:ext cx="0" cy="0"/>
          <a:chOff x="0" y="0"/>
          <a:chExt cx="0" cy="0"/>
        </a:xfrm>
      </p:grpSpPr>
      <p:sp>
        <p:nvSpPr>
          <p:cNvPr id="668" name="Shape 668"/>
          <p:cNvSpPr txBox="1"/>
          <p:nvPr/>
        </p:nvSpPr>
        <p:spPr>
          <a:xfrm>
            <a:off x="685800" y="139700"/>
            <a:ext cx="77724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Method</a:t>
            </a:r>
          </a:p>
        </p:txBody>
      </p:sp>
      <p:sp>
        <p:nvSpPr>
          <p:cNvPr id="669" name="Shape 669"/>
          <p:cNvSpPr txBox="1"/>
          <p:nvPr/>
        </p:nvSpPr>
        <p:spPr>
          <a:xfrm>
            <a:off x="604837" y="2311400"/>
            <a:ext cx="8201025" cy="11874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Use the same method as described in Section 8-2 and in Table 8-2.</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3" name="Shape 673"/>
        <p:cNvGrpSpPr/>
        <p:nvPr/>
      </p:nvGrpSpPr>
      <p:grpSpPr>
        <a:xfrm>
          <a:off x="0" y="0"/>
          <a:ext cx="0" cy="0"/>
          <a:chOff x="0" y="0"/>
          <a:chExt cx="0" cy="0"/>
        </a:xfrm>
      </p:grpSpPr>
      <p:sp>
        <p:nvSpPr>
          <p:cNvPr id="674" name="Shape 674"/>
          <p:cNvSpPr txBox="1"/>
          <p:nvPr>
            <p:ph idx="4294967295" type="title"/>
          </p:nvPr>
        </p:nvSpPr>
        <p:spPr>
          <a:xfrm>
            <a:off x="671512" y="182561"/>
            <a:ext cx="7772400" cy="7445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675" name="Shape 675"/>
          <p:cNvSpPr txBox="1"/>
          <p:nvPr>
            <p:ph idx="1" type="body"/>
          </p:nvPr>
        </p:nvSpPr>
        <p:spPr>
          <a:xfrm>
            <a:off x="338137" y="1190625"/>
            <a:ext cx="8705849" cy="5430837"/>
          </a:xfrm>
          <a:prstGeom prst="rect">
            <a:avLst/>
          </a:prstGeom>
          <a:noFill/>
          <a:ln>
            <a:noFill/>
          </a:ln>
        </p:spPr>
        <p:txBody>
          <a:bodyPr anchorCtr="0" anchor="t" bIns="44450" lIns="90475" rIns="90475" tIns="44450">
            <a:noAutofit/>
          </a:bodyPr>
          <a:lstStyle/>
          <a:p>
            <a:pPr indent="-285750" lvl="0" marL="28575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When testing claims about a population proportion,    the traditional method and the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-value method are equivalent and will yield the same result since they    use the same standard deviation based on the </a:t>
            </a:r>
            <a:r>
              <a:rPr b="1" i="0" lang="en-US" sz="2400" u="none" cap="none" strike="noStrike">
                <a:solidFill>
                  <a:schemeClr val="hlink"/>
                </a:solidFill>
                <a:latin typeface="Arial"/>
                <a:ea typeface="Arial"/>
                <a:cs typeface="Arial"/>
                <a:sym typeface="Arial"/>
              </a:rPr>
              <a:t>claimed proportion </a:t>
            </a: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However, the confidence interval uses    an estimated standard deviation based upon the </a:t>
            </a:r>
            <a:r>
              <a:rPr b="1" i="0" lang="en-US" sz="2400" u="none" cap="none" strike="noStrike">
                <a:solidFill>
                  <a:schemeClr val="hlink"/>
                </a:solidFill>
                <a:latin typeface="Arial"/>
                <a:ea typeface="Arial"/>
                <a:cs typeface="Arial"/>
                <a:sym typeface="Arial"/>
              </a:rPr>
              <a:t>sample proportion </a:t>
            </a: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Consequently, it is possible that the traditional and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-value methods may yield a different conclusion than the confidence interval method.</a:t>
            </a:r>
          </a:p>
          <a:p>
            <a:pPr indent="-285750" lvl="0" marL="285750" marR="0" rtl="0" algn="l">
              <a:lnSpc>
                <a:spcPct val="100000"/>
              </a:lnSpc>
              <a:spcBef>
                <a:spcPts val="2160"/>
              </a:spcBef>
              <a:spcAft>
                <a:spcPts val="1080"/>
              </a:spcAft>
              <a:buClr>
                <a:schemeClr val="dk1"/>
              </a:buClr>
              <a:buSzPct val="25000"/>
              <a:buFont typeface="Arial"/>
              <a:buNone/>
            </a:pPr>
            <a:r>
              <a:rPr b="1" i="0" lang="en-US" sz="2400" u="none" cap="none" strike="noStrike">
                <a:solidFill>
                  <a:schemeClr val="dk1"/>
                </a:solidFill>
                <a:latin typeface="Arial"/>
                <a:ea typeface="Arial"/>
                <a:cs typeface="Arial"/>
                <a:sym typeface="Arial"/>
              </a:rPr>
              <a:t>	A good strategy is to use a confidence interval to estimate a population proportion, but use the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-value   or traditional method for testing a claim about the proportion.</a:t>
            </a:r>
          </a:p>
        </p:txBody>
      </p:sp>
      <p:sp>
        <p:nvSpPr>
          <p:cNvPr id="676" name="Shape 676"/>
          <p:cNvSpPr txBox="1"/>
          <p:nvPr/>
        </p:nvSpPr>
        <p:spPr>
          <a:xfrm>
            <a:off x="2266950" y="3230561"/>
            <a:ext cx="395287"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Noto Symbol"/>
              <a:buNone/>
            </a:pPr>
            <a:r>
              <a:rPr b="1" i="0" lang="en-US" sz="2400" u="none" cap="none" strike="noStrike">
                <a:solidFill>
                  <a:schemeClr val="hlink"/>
                </a:solidFill>
                <a:latin typeface="Noto Symbol"/>
                <a:ea typeface="Noto Symbol"/>
                <a:cs typeface="Noto Symbol"/>
                <a:sym typeface="Noto Symbol"/>
              </a:rPr>
              <a:t>∧</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0" name="Shape 680"/>
        <p:cNvGrpSpPr/>
        <p:nvPr/>
      </p:nvGrpSpPr>
      <p:grpSpPr>
        <a:xfrm>
          <a:off x="0" y="0"/>
          <a:ext cx="0" cy="0"/>
          <a:chOff x="0" y="0"/>
          <a:chExt cx="0" cy="0"/>
        </a:xfrm>
      </p:grpSpPr>
      <p:sp>
        <p:nvSpPr>
          <p:cNvPr id="681" name="Shape 681"/>
          <p:cNvSpPr txBox="1"/>
          <p:nvPr>
            <p:ph idx="4294967295" type="title"/>
          </p:nvPr>
        </p:nvSpPr>
        <p:spPr>
          <a:xfrm>
            <a:off x="623887" y="257175"/>
            <a:ext cx="7961312" cy="566736"/>
          </a:xfrm>
          <a:prstGeom prst="rect">
            <a:avLst/>
          </a:prstGeom>
          <a:noFill/>
          <a:ln>
            <a:noFill/>
          </a:ln>
        </p:spPr>
        <p:txBody>
          <a:bodyPr anchorCtr="0" anchor="ctr" bIns="44450" lIns="90475" rIns="90475" tIns="44450">
            <a:noAutofit/>
          </a:bodyPr>
          <a:lstStyle/>
          <a:p>
            <a:pPr indent="0" lvl="0" marL="0" marR="0" rtl="0" algn="l">
              <a:lnSpc>
                <a:spcPct val="105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82" name="Shape 682"/>
          <p:cNvSpPr txBox="1"/>
          <p:nvPr/>
        </p:nvSpPr>
        <p:spPr>
          <a:xfrm>
            <a:off x="757237" y="1077912"/>
            <a:ext cx="8042274"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text refers to a study in which 57 out of 104 pregnant women correctly guessed the sex of their babies. Use these sample data to test the claim that the success rate of such guesses is no different from the 50% success rate expected with random chance guesses. Use a 0.05 significance level.</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6" name="Shape 686"/>
        <p:cNvGrpSpPr/>
        <p:nvPr/>
      </p:nvGrpSpPr>
      <p:grpSpPr>
        <a:xfrm>
          <a:off x="0" y="0"/>
          <a:ext cx="0" cy="0"/>
          <a:chOff x="0" y="0"/>
          <a:chExt cx="0" cy="0"/>
        </a:xfrm>
      </p:grpSpPr>
      <p:sp>
        <p:nvSpPr>
          <p:cNvPr id="687" name="Shape 687"/>
          <p:cNvSpPr txBox="1"/>
          <p:nvPr>
            <p:ph idx="4294967295" type="title"/>
          </p:nvPr>
        </p:nvSpPr>
        <p:spPr>
          <a:xfrm>
            <a:off x="623887" y="257175"/>
            <a:ext cx="7961312" cy="566736"/>
          </a:xfrm>
          <a:prstGeom prst="rect">
            <a:avLst/>
          </a:prstGeom>
          <a:noFill/>
          <a:ln>
            <a:noFill/>
          </a:ln>
        </p:spPr>
        <p:txBody>
          <a:bodyPr anchorCtr="0" anchor="ctr" bIns="44450" lIns="90475" rIns="90475" tIns="44450">
            <a:noAutofit/>
          </a:bodyPr>
          <a:lstStyle/>
          <a:p>
            <a:pPr indent="0" lvl="0" marL="0" marR="0" rtl="0" algn="l">
              <a:lnSpc>
                <a:spcPct val="105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88" name="Shape 688"/>
          <p:cNvSpPr txBox="1"/>
          <p:nvPr/>
        </p:nvSpPr>
        <p:spPr>
          <a:xfrm>
            <a:off x="690562" y="922337"/>
            <a:ext cx="8042274"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fixed number of trials (104) with two categories (guess correctly or do not); </a:t>
            </a:r>
            <a:r>
              <a:rPr b="1" i="1" lang="en-US" sz="2800" u="none" cap="none" strike="noStrike">
                <a:solidFill>
                  <a:schemeClr val="dk1"/>
                </a:solidFill>
                <a:latin typeface="Arial"/>
                <a:ea typeface="Arial"/>
                <a:cs typeface="Arial"/>
                <a:sym typeface="Arial"/>
              </a:rPr>
              <a:t>np</a:t>
            </a:r>
            <a:r>
              <a:rPr b="1" i="0" lang="en-US" sz="2800" u="none" cap="none" strike="noStrike">
                <a:solidFill>
                  <a:schemeClr val="dk1"/>
                </a:solidFill>
                <a:latin typeface="Arial"/>
                <a:ea typeface="Arial"/>
                <a:cs typeface="Arial"/>
                <a:sym typeface="Arial"/>
              </a:rPr>
              <a:t> = (104)(0.5) = 52 ≥ 5 and </a:t>
            </a:r>
            <a:r>
              <a:rPr b="1" i="1" lang="en-US" sz="2800" u="none" cap="none" strike="noStrike">
                <a:solidFill>
                  <a:schemeClr val="dk1"/>
                </a:solidFill>
                <a:latin typeface="Arial"/>
                <a:ea typeface="Arial"/>
                <a:cs typeface="Arial"/>
                <a:sym typeface="Arial"/>
              </a:rPr>
              <a:t>nq</a:t>
            </a:r>
            <a:r>
              <a:rPr b="1" i="0" lang="en-US" sz="2800" u="none" cap="none" strike="noStrike">
                <a:solidFill>
                  <a:schemeClr val="dk1"/>
                </a:solidFill>
                <a:latin typeface="Arial"/>
                <a:ea typeface="Arial"/>
                <a:cs typeface="Arial"/>
                <a:sym typeface="Arial"/>
              </a:rPr>
              <a:t> = (104)(0.5) = 52 ≥ 5</a:t>
            </a:r>
          </a:p>
        </p:txBody>
      </p:sp>
      <p:sp>
        <p:nvSpPr>
          <p:cNvPr id="689" name="Shape 689"/>
          <p:cNvSpPr txBox="1"/>
          <p:nvPr/>
        </p:nvSpPr>
        <p:spPr>
          <a:xfrm>
            <a:off x="690562" y="2835275"/>
            <a:ext cx="8042274" cy="946150"/>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original claim is that the success rate is no different from 50%: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0.50</a:t>
            </a:r>
          </a:p>
        </p:txBody>
      </p:sp>
      <p:sp>
        <p:nvSpPr>
          <p:cNvPr id="690" name="Shape 690"/>
          <p:cNvSpPr txBox="1"/>
          <p:nvPr/>
        </p:nvSpPr>
        <p:spPr>
          <a:xfrm>
            <a:off x="690562" y="3790950"/>
            <a:ext cx="80422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opposite of original claim is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0.50</a:t>
            </a:r>
          </a:p>
        </p:txBody>
      </p:sp>
      <p:sp>
        <p:nvSpPr>
          <p:cNvPr id="691" name="Shape 691"/>
          <p:cNvSpPr txBox="1"/>
          <p:nvPr/>
        </p:nvSpPr>
        <p:spPr>
          <a:xfrm>
            <a:off x="690562" y="4589462"/>
            <a:ext cx="8042274" cy="1800225"/>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0.50 does not contain equality so it is </a:t>
            </a: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0.50 null hypothesis and original claim</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 0.50  alternative hypothesis</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5" name="Shape 695"/>
        <p:cNvGrpSpPr/>
        <p:nvPr/>
      </p:nvGrpSpPr>
      <p:grpSpPr>
        <a:xfrm>
          <a:off x="0" y="0"/>
          <a:ext cx="0" cy="0"/>
          <a:chOff x="0" y="0"/>
          <a:chExt cx="0" cy="0"/>
        </a:xfrm>
      </p:grpSpPr>
      <p:sp>
        <p:nvSpPr>
          <p:cNvPr id="696" name="Shape 696"/>
          <p:cNvSpPr txBox="1"/>
          <p:nvPr>
            <p:ph idx="4294967295" type="title"/>
          </p:nvPr>
        </p:nvSpPr>
        <p:spPr>
          <a:xfrm>
            <a:off x="623887" y="257175"/>
            <a:ext cx="7961312" cy="566736"/>
          </a:xfrm>
          <a:prstGeom prst="rect">
            <a:avLst/>
          </a:prstGeom>
          <a:noFill/>
          <a:ln>
            <a:noFill/>
          </a:ln>
        </p:spPr>
        <p:txBody>
          <a:bodyPr anchorCtr="0" anchor="ctr" bIns="44450" lIns="90475" rIns="90475" tIns="44450">
            <a:noAutofit/>
          </a:bodyPr>
          <a:lstStyle/>
          <a:p>
            <a:pPr indent="0" lvl="0" marL="0" marR="0" rtl="0" algn="l">
              <a:lnSpc>
                <a:spcPct val="105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697" name="Shape 697"/>
          <p:cNvSpPr txBox="1"/>
          <p:nvPr/>
        </p:nvSpPr>
        <p:spPr>
          <a:xfrm>
            <a:off x="642937" y="906462"/>
            <a:ext cx="80422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0.50</a:t>
            </a:r>
          </a:p>
        </p:txBody>
      </p:sp>
      <p:sp>
        <p:nvSpPr>
          <p:cNvPr id="698" name="Shape 698"/>
          <p:cNvSpPr txBox="1"/>
          <p:nvPr/>
        </p:nvSpPr>
        <p:spPr>
          <a:xfrm>
            <a:off x="642937" y="1562100"/>
            <a:ext cx="8042274"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sample involves proportion so the relevant statistic is the sample proportion, </a:t>
            </a:r>
          </a:p>
        </p:txBody>
      </p:sp>
      <p:sp>
        <p:nvSpPr>
          <p:cNvPr id="699" name="Shape 699"/>
          <p:cNvSpPr txBox="1"/>
          <p:nvPr/>
        </p:nvSpPr>
        <p:spPr>
          <a:xfrm>
            <a:off x="642937" y="2971800"/>
            <a:ext cx="8042274"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a:t>
            </a:r>
          </a:p>
        </p:txBody>
      </p:sp>
      <p:pic>
        <p:nvPicPr>
          <p:cNvPr id="700" name="Shape 700"/>
          <p:cNvPicPr preferRelativeResize="0"/>
          <p:nvPr/>
        </p:nvPicPr>
        <p:blipFill rotWithShape="1">
          <a:blip r:embed="rId3">
            <a:alphaModFix/>
          </a:blip>
          <a:srcRect b="0" l="0" r="0" t="0"/>
          <a:stretch/>
        </p:blipFill>
        <p:spPr>
          <a:xfrm>
            <a:off x="4090987" y="2471736"/>
            <a:ext cx="279399" cy="444500"/>
          </a:xfrm>
          <a:prstGeom prst="rect">
            <a:avLst/>
          </a:prstGeom>
          <a:noFill/>
          <a:ln>
            <a:noFill/>
          </a:ln>
        </p:spPr>
      </p:pic>
      <p:pic>
        <p:nvPicPr>
          <p:cNvPr id="701" name="Shape 701"/>
          <p:cNvPicPr preferRelativeResize="0"/>
          <p:nvPr/>
        </p:nvPicPr>
        <p:blipFill rotWithShape="1">
          <a:blip r:embed="rId4">
            <a:alphaModFix/>
          </a:blip>
          <a:srcRect b="0" l="0" r="0" t="0"/>
          <a:stretch/>
        </p:blipFill>
        <p:spPr>
          <a:xfrm>
            <a:off x="2036761" y="3403600"/>
            <a:ext cx="5614987" cy="2057400"/>
          </a:xfrm>
          <a:prstGeom prst="rect">
            <a:avLst/>
          </a:prstGeom>
          <a:noFill/>
          <a:ln>
            <a:noFill/>
          </a:ln>
        </p:spPr>
      </p:pic>
      <p:sp>
        <p:nvSpPr>
          <p:cNvPr id="702" name="Shape 702"/>
          <p:cNvSpPr txBox="1"/>
          <p:nvPr/>
        </p:nvSpPr>
        <p:spPr>
          <a:xfrm>
            <a:off x="2112961" y="5589587"/>
            <a:ext cx="6592886"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two-tailed test,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twice the area to the right of test statistic</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6" name="Shape 706"/>
        <p:cNvGrpSpPr/>
        <p:nvPr/>
      </p:nvGrpSpPr>
      <p:grpSpPr>
        <a:xfrm>
          <a:off x="0" y="0"/>
          <a:ext cx="0" cy="0"/>
          <a:chOff x="0" y="0"/>
          <a:chExt cx="0" cy="0"/>
        </a:xfrm>
      </p:grpSpPr>
      <p:sp>
        <p:nvSpPr>
          <p:cNvPr id="707" name="Shape 707"/>
          <p:cNvSpPr txBox="1"/>
          <p:nvPr>
            <p:ph idx="4294967295" type="title"/>
          </p:nvPr>
        </p:nvSpPr>
        <p:spPr>
          <a:xfrm>
            <a:off x="623887" y="257175"/>
            <a:ext cx="7961312" cy="566736"/>
          </a:xfrm>
          <a:prstGeom prst="rect">
            <a:avLst/>
          </a:prstGeom>
          <a:noFill/>
          <a:ln>
            <a:noFill/>
          </a:ln>
        </p:spPr>
        <p:txBody>
          <a:bodyPr anchorCtr="0" anchor="ctr" bIns="44450" lIns="90475" rIns="90475" tIns="44450">
            <a:noAutofit/>
          </a:bodyPr>
          <a:lstStyle/>
          <a:p>
            <a:pPr indent="0" lvl="0" marL="0" marR="0" rtl="0" algn="l">
              <a:lnSpc>
                <a:spcPct val="105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708" name="Shape 708"/>
          <p:cNvSpPr txBox="1"/>
          <p:nvPr/>
        </p:nvSpPr>
        <p:spPr>
          <a:xfrm>
            <a:off x="519112" y="906462"/>
            <a:ext cx="8042274"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A-2: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0.98 has an area of 0.8365 to its left, so area to the right is 1 – 0.8365 = 0.1635, doubles yields 0.3270 (technology provides a more accurate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0.3268</a:t>
            </a:r>
          </a:p>
        </p:txBody>
      </p:sp>
      <p:sp>
        <p:nvSpPr>
          <p:cNvPr id="709" name="Shape 709"/>
          <p:cNvSpPr txBox="1"/>
          <p:nvPr/>
        </p:nvSpPr>
        <p:spPr>
          <a:xfrm>
            <a:off x="519112" y="2832100"/>
            <a:ext cx="8042274"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0.3270 is greater than the significance level of 0.50, so fail to  reject the null hypothesis</a:t>
            </a:r>
          </a:p>
        </p:txBody>
      </p:sp>
      <p:sp>
        <p:nvSpPr>
          <p:cNvPr id="710" name="Shape 710"/>
          <p:cNvSpPr txBox="1"/>
          <p:nvPr/>
        </p:nvSpPr>
        <p:spPr>
          <a:xfrm>
            <a:off x="519112" y="4322762"/>
            <a:ext cx="8186737"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Here is the correct conclusion: There is not sufficient evidence to warrant rejection of the claim that women who guess the sex of their babies have a success rate equal to 50%.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36550" y="103186"/>
            <a:ext cx="8731249" cy="73818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Examples of Hypotheses that can be Tested</a:t>
            </a:r>
          </a:p>
        </p:txBody>
      </p:sp>
      <p:sp>
        <p:nvSpPr>
          <p:cNvPr id="100" name="Shape 100"/>
          <p:cNvSpPr txBox="1"/>
          <p:nvPr>
            <p:ph idx="1" type="body"/>
          </p:nvPr>
        </p:nvSpPr>
        <p:spPr>
          <a:xfrm>
            <a:off x="482600" y="1206500"/>
            <a:ext cx="8472486" cy="5264149"/>
          </a:xfrm>
          <a:prstGeom prst="rect">
            <a:avLst/>
          </a:prstGeom>
          <a:noFill/>
          <a:ln>
            <a:noFill/>
          </a:ln>
        </p:spPr>
        <p:txBody>
          <a:bodyPr anchorCtr="0" anchor="t" bIns="44450" lIns="90475" rIns="90475" tIns="44450">
            <a:noAutofit/>
          </a:bodyPr>
          <a:lstStyle/>
          <a:p>
            <a:pPr indent="-347662" lvl="0" marL="347662" marR="0" rtl="0" algn="l">
              <a:lnSpc>
                <a:spcPct val="90000"/>
              </a:lnSpc>
              <a:spcBef>
                <a:spcPts val="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Aircraft Safety: </a:t>
            </a:r>
            <a:r>
              <a:rPr b="0" i="0" lang="en-US" sz="2800" u="none" cap="none" strike="noStrike">
                <a:solidFill>
                  <a:schemeClr val="dk1"/>
                </a:solidFill>
                <a:latin typeface="Arial"/>
                <a:ea typeface="Arial"/>
                <a:cs typeface="Arial"/>
                <a:sym typeface="Arial"/>
              </a:rPr>
              <a:t> The Federal Aviation Administration claims that the mean weight of an airline passenger (including carry-on baggage) is greater than 185 lb, which it was 20 years ago.</a:t>
            </a:r>
          </a:p>
          <a:p>
            <a:pPr indent="-347662" lvl="0" marL="347662" marR="0" rtl="0" algn="l">
              <a:lnSpc>
                <a:spcPct val="90000"/>
              </a:lnSpc>
              <a:spcBef>
                <a:spcPts val="560"/>
              </a:spcBef>
              <a:spcAft>
                <a:spcPts val="0"/>
              </a:spcAft>
              <a:buClr>
                <a:schemeClr val="dk1"/>
              </a:buClr>
              <a:buSzPct val="25000"/>
              <a:buFont typeface="Times New Roman"/>
              <a:buNone/>
            </a:pPr>
            <a:r>
              <a:t/>
            </a:r>
            <a:endParaRPr b="0" i="0" sz="2800" u="none" cap="none" strike="noStrike">
              <a:solidFill>
                <a:schemeClr val="dk1"/>
              </a:solidFill>
              <a:latin typeface="Arial"/>
              <a:ea typeface="Arial"/>
              <a:cs typeface="Arial"/>
              <a:sym typeface="Arial"/>
            </a:endParaRPr>
          </a:p>
          <a:p>
            <a:pPr indent="-347662" lvl="0" marL="347662" marR="0" rtl="0" algn="l">
              <a:lnSpc>
                <a:spcPct val="90000"/>
              </a:lnSpc>
              <a:spcBef>
                <a:spcPts val="56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Quality Control: </a:t>
            </a:r>
            <a:r>
              <a:rPr b="0" i="0" lang="en-US" sz="2800" u="none" cap="none" strike="noStrike">
                <a:solidFill>
                  <a:schemeClr val="dk1"/>
                </a:solidFill>
                <a:latin typeface="Arial"/>
                <a:ea typeface="Arial"/>
                <a:cs typeface="Arial"/>
                <a:sym typeface="Arial"/>
              </a:rPr>
              <a:t> When new equipment is used to manufacture aircraft altimeters, the new altimeters are better because the variation in the errors is reduced so that the readings are more consistent. (In many industries, the quality of goods and services can often be improved by reducing variation.)</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4" name="Shape 714"/>
        <p:cNvGrpSpPr/>
        <p:nvPr/>
      </p:nvGrpSpPr>
      <p:grpSpPr>
        <a:xfrm>
          <a:off x="0" y="0"/>
          <a:ext cx="0" cy="0"/>
          <a:chOff x="0" y="0"/>
          <a:chExt cx="0" cy="0"/>
        </a:xfrm>
      </p:grpSpPr>
      <p:sp>
        <p:nvSpPr>
          <p:cNvPr id="715" name="Shape 715"/>
          <p:cNvSpPr txBox="1"/>
          <p:nvPr>
            <p:ph idx="1" type="body"/>
          </p:nvPr>
        </p:nvSpPr>
        <p:spPr>
          <a:xfrm>
            <a:off x="260350" y="5827712"/>
            <a:ext cx="8785225" cy="446086"/>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(determining the sample proportion of households with cable TV)</a:t>
            </a:r>
          </a:p>
        </p:txBody>
      </p:sp>
      <p:grpSp>
        <p:nvGrpSpPr>
          <p:cNvPr id="716" name="Shape 716"/>
          <p:cNvGrpSpPr/>
          <p:nvPr/>
        </p:nvGrpSpPr>
        <p:grpSpPr>
          <a:xfrm>
            <a:off x="2559050" y="4738687"/>
            <a:ext cx="4267199" cy="985836"/>
            <a:chOff x="2559050" y="5043487"/>
            <a:chExt cx="4267199" cy="985836"/>
          </a:xfrm>
        </p:grpSpPr>
        <p:sp>
          <p:nvSpPr>
            <p:cNvPr id="717" name="Shape 717"/>
            <p:cNvSpPr txBox="1"/>
            <p:nvPr/>
          </p:nvSpPr>
          <p:spPr>
            <a:xfrm>
              <a:off x="2559050" y="5214937"/>
              <a:ext cx="42671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1" lang="en-US" sz="4000" u="none" cap="none" strike="noStrike">
                  <a:solidFill>
                    <a:schemeClr val="dk1"/>
                  </a:solidFill>
                  <a:latin typeface="Arial"/>
                  <a:ea typeface="Arial"/>
                  <a:cs typeface="Arial"/>
                  <a:sym typeface="Arial"/>
                </a:rPr>
                <a:t>p</a:t>
              </a:r>
              <a:r>
                <a:rPr b="1" i="1" lang="en-US" sz="40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Arial"/>
                  <a:ea typeface="Arial"/>
                  <a:cs typeface="Arial"/>
                  <a:sym typeface="Arial"/>
                </a:rPr>
                <a:t>=      =           = 0.64</a:t>
              </a:r>
            </a:p>
          </p:txBody>
        </p:sp>
        <p:sp>
          <p:nvSpPr>
            <p:cNvPr id="718" name="Shape 718"/>
            <p:cNvSpPr txBox="1"/>
            <p:nvPr/>
          </p:nvSpPr>
          <p:spPr>
            <a:xfrm>
              <a:off x="3473450" y="5148262"/>
              <a:ext cx="379412"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x</a:t>
              </a:r>
            </a:p>
          </p:txBody>
        </p:sp>
        <p:sp>
          <p:nvSpPr>
            <p:cNvPr id="719" name="Shape 719"/>
            <p:cNvSpPr txBox="1"/>
            <p:nvPr/>
          </p:nvSpPr>
          <p:spPr>
            <a:xfrm>
              <a:off x="3435350" y="5510212"/>
              <a:ext cx="39846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n</a:t>
              </a:r>
            </a:p>
          </p:txBody>
        </p:sp>
        <p:cxnSp>
          <p:nvCxnSpPr>
            <p:cNvPr id="720" name="Shape 720"/>
            <p:cNvCxnSpPr/>
            <p:nvPr/>
          </p:nvCxnSpPr>
          <p:spPr>
            <a:xfrm>
              <a:off x="3505200" y="5562600"/>
              <a:ext cx="314324" cy="4762"/>
            </a:xfrm>
            <a:prstGeom prst="straightConnector1">
              <a:avLst/>
            </a:prstGeom>
            <a:noFill/>
            <a:ln cap="rnd" cmpd="sng" w="25400">
              <a:solidFill>
                <a:schemeClr val="dk1"/>
              </a:solidFill>
              <a:prstDash val="solid"/>
              <a:miter/>
              <a:headEnd len="med" w="med" type="none"/>
              <a:tailEnd len="med" w="med" type="none"/>
            </a:ln>
          </p:spPr>
        </p:cxnSp>
        <p:cxnSp>
          <p:nvCxnSpPr>
            <p:cNvPr id="721" name="Shape 721"/>
            <p:cNvCxnSpPr/>
            <p:nvPr/>
          </p:nvCxnSpPr>
          <p:spPr>
            <a:xfrm>
              <a:off x="4495800" y="5562600"/>
              <a:ext cx="863599" cy="6349"/>
            </a:xfrm>
            <a:prstGeom prst="straightConnector1">
              <a:avLst/>
            </a:prstGeom>
            <a:noFill/>
            <a:ln cap="rnd" cmpd="sng" w="25400">
              <a:solidFill>
                <a:schemeClr val="dk1"/>
              </a:solidFill>
              <a:prstDash val="solid"/>
              <a:miter/>
              <a:headEnd len="med" w="med" type="none"/>
              <a:tailEnd len="med" w="med" type="none"/>
            </a:ln>
          </p:spPr>
        </p:cxnSp>
        <p:sp>
          <p:nvSpPr>
            <p:cNvPr id="722" name="Shape 722"/>
            <p:cNvSpPr txBox="1"/>
            <p:nvPr/>
          </p:nvSpPr>
          <p:spPr>
            <a:xfrm>
              <a:off x="4597400" y="5189537"/>
              <a:ext cx="604837"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96</a:t>
              </a:r>
            </a:p>
          </p:txBody>
        </p:sp>
        <p:sp>
          <p:nvSpPr>
            <p:cNvPr id="723" name="Shape 723"/>
            <p:cNvSpPr txBox="1"/>
            <p:nvPr/>
          </p:nvSpPr>
          <p:spPr>
            <a:xfrm>
              <a:off x="4214812" y="5611812"/>
              <a:ext cx="1323975" cy="4175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(96+54)</a:t>
              </a:r>
            </a:p>
          </p:txBody>
        </p:sp>
        <p:sp>
          <p:nvSpPr>
            <p:cNvPr id="724" name="Shape 724"/>
            <p:cNvSpPr txBox="1"/>
            <p:nvPr/>
          </p:nvSpPr>
          <p:spPr>
            <a:xfrm>
              <a:off x="2740025" y="5043487"/>
              <a:ext cx="395287"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a:t>
              </a:r>
            </a:p>
          </p:txBody>
        </p:sp>
      </p:grpSp>
      <p:grpSp>
        <p:nvGrpSpPr>
          <p:cNvPr id="725" name="Shape 725"/>
          <p:cNvGrpSpPr/>
          <p:nvPr/>
        </p:nvGrpSpPr>
        <p:grpSpPr>
          <a:xfrm>
            <a:off x="655637" y="3054350"/>
            <a:ext cx="8251825" cy="1679574"/>
            <a:chOff x="655637" y="3333750"/>
            <a:chExt cx="8251825" cy="1679574"/>
          </a:xfrm>
        </p:grpSpPr>
        <p:sp>
          <p:nvSpPr>
            <p:cNvPr id="726" name="Shape 726"/>
            <p:cNvSpPr txBox="1"/>
            <p:nvPr/>
          </p:nvSpPr>
          <p:spPr>
            <a:xfrm>
              <a:off x="1235075" y="4513262"/>
              <a:ext cx="6362699" cy="5000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and 54 do not” is calculated using</a:t>
              </a:r>
            </a:p>
          </p:txBody>
        </p:sp>
        <p:grpSp>
          <p:nvGrpSpPr>
            <p:cNvPr id="727" name="Shape 727"/>
            <p:cNvGrpSpPr/>
            <p:nvPr/>
          </p:nvGrpSpPr>
          <p:grpSpPr>
            <a:xfrm>
              <a:off x="655637" y="3333750"/>
              <a:ext cx="8251825" cy="1262062"/>
              <a:chOff x="655637" y="3346450"/>
              <a:chExt cx="8251825" cy="1262062"/>
            </a:xfrm>
          </p:grpSpPr>
          <p:sp>
            <p:nvSpPr>
              <p:cNvPr id="728" name="Shape 728"/>
              <p:cNvSpPr txBox="1"/>
              <p:nvPr/>
            </p:nvSpPr>
            <p:spPr>
              <a:xfrm>
                <a:off x="655637" y="3532187"/>
                <a:ext cx="8251825" cy="10763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 sometimes must be calculated</a:t>
                </a:r>
              </a:p>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0" lang="en-US" sz="3000" u="none" cap="none" strike="noStrike">
                    <a:solidFill>
                      <a:schemeClr val="dk1"/>
                    </a:solidFill>
                    <a:latin typeface="Arial"/>
                    <a:ea typeface="Arial"/>
                    <a:cs typeface="Arial"/>
                    <a:sym typeface="Arial"/>
                  </a:rPr>
                  <a:t>“96 surveyed households have cable TV</a:t>
                </a:r>
              </a:p>
            </p:txBody>
          </p:sp>
          <p:sp>
            <p:nvSpPr>
              <p:cNvPr id="729" name="Shape 729"/>
              <p:cNvSpPr txBox="1"/>
              <p:nvPr/>
            </p:nvSpPr>
            <p:spPr>
              <a:xfrm>
                <a:off x="692150" y="3346450"/>
                <a:ext cx="395287"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Noto Symbol"/>
                  <a:buNone/>
                </a:pPr>
                <a:r>
                  <a:rPr b="1" i="0" lang="en-US" sz="2800" u="none" cap="none" strike="noStrike">
                    <a:solidFill>
                      <a:schemeClr val="hlink"/>
                    </a:solidFill>
                    <a:latin typeface="Noto Symbol"/>
                    <a:ea typeface="Noto Symbol"/>
                    <a:cs typeface="Noto Symbol"/>
                    <a:sym typeface="Noto Symbol"/>
                  </a:rPr>
                  <a:t>∧</a:t>
                </a:r>
              </a:p>
            </p:txBody>
          </p:sp>
        </p:grpSp>
      </p:grpSp>
      <p:sp>
        <p:nvSpPr>
          <p:cNvPr id="730" name="Shape 730"/>
          <p:cNvSpPr txBox="1"/>
          <p:nvPr/>
        </p:nvSpPr>
        <p:spPr>
          <a:xfrm>
            <a:off x="669925" y="688975"/>
            <a:ext cx="395287"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Noto Symbol"/>
              <a:buNone/>
            </a:pPr>
            <a:r>
              <a:rPr b="1" i="0" lang="en-US" sz="2800" u="none" cap="none" strike="noStrike">
                <a:solidFill>
                  <a:schemeClr val="hlink"/>
                </a:solidFill>
                <a:latin typeface="Noto Symbol"/>
                <a:ea typeface="Noto Symbol"/>
                <a:cs typeface="Noto Symbol"/>
                <a:sym typeface="Noto Symbol"/>
              </a:rPr>
              <a:t>∧</a:t>
            </a:r>
          </a:p>
        </p:txBody>
      </p:sp>
      <p:grpSp>
        <p:nvGrpSpPr>
          <p:cNvPr id="731" name="Shape 731"/>
          <p:cNvGrpSpPr/>
          <p:nvPr/>
        </p:nvGrpSpPr>
        <p:grpSpPr>
          <a:xfrm>
            <a:off x="620712" y="844550"/>
            <a:ext cx="8193087" cy="2219325"/>
            <a:chOff x="620712" y="844550"/>
            <a:chExt cx="8193087" cy="2219325"/>
          </a:xfrm>
        </p:grpSpPr>
        <p:sp>
          <p:nvSpPr>
            <p:cNvPr id="732" name="Shape 732"/>
            <p:cNvSpPr txBox="1"/>
            <p:nvPr/>
          </p:nvSpPr>
          <p:spPr>
            <a:xfrm>
              <a:off x="620712" y="844550"/>
              <a:ext cx="8193087" cy="221932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p</a:t>
              </a:r>
              <a:r>
                <a:rPr b="1" i="0" lang="en-US" sz="3200" u="none" cap="none" strike="noStrike">
                  <a:solidFill>
                    <a:schemeClr val="hlink"/>
                  </a:solidFill>
                  <a:latin typeface="Arial"/>
                  <a:ea typeface="Arial"/>
                  <a:cs typeface="Arial"/>
                  <a:sym typeface="Arial"/>
                </a:rPr>
                <a:t> sometimes is given directly</a:t>
              </a:r>
            </a:p>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t>
              </a:r>
              <a:r>
                <a:rPr b="1" i="0" lang="en-US" sz="3000" u="none" cap="none" strike="noStrike">
                  <a:solidFill>
                    <a:schemeClr val="dk1"/>
                  </a:solidFill>
                  <a:latin typeface="Arial"/>
                  <a:ea typeface="Arial"/>
                  <a:cs typeface="Arial"/>
                  <a:sym typeface="Arial"/>
                </a:rPr>
                <a:t>“10% of the observed sports cars are red”       is expressed as </a:t>
              </a:r>
            </a:p>
            <a:p>
              <a:pPr indent="0" lvl="0" marL="0" marR="0" rtl="0" algn="l">
                <a:lnSpc>
                  <a:spcPct val="90000"/>
                </a:lnSpc>
                <a:spcBef>
                  <a:spcPts val="120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			</a:t>
              </a:r>
              <a:r>
                <a:rPr b="1" i="1" lang="en-US" sz="40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 0.10</a:t>
              </a:r>
            </a:p>
          </p:txBody>
        </p:sp>
        <p:sp>
          <p:nvSpPr>
            <p:cNvPr id="733" name="Shape 733"/>
            <p:cNvSpPr txBox="1"/>
            <p:nvPr/>
          </p:nvSpPr>
          <p:spPr>
            <a:xfrm>
              <a:off x="3409950" y="2282825"/>
              <a:ext cx="395287"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i="0" lang="en-US" sz="2800" u="none" cap="none" strike="noStrike">
                  <a:solidFill>
                    <a:schemeClr val="dk1"/>
                  </a:solidFill>
                  <a:latin typeface="Noto Symbol"/>
                  <a:ea typeface="Noto Symbol"/>
                  <a:cs typeface="Noto Symbol"/>
                  <a:sym typeface="Noto Symbol"/>
                </a:rPr>
                <a:t>∧</a:t>
              </a:r>
            </a:p>
          </p:txBody>
        </p:sp>
      </p:grpSp>
      <p:sp>
        <p:nvSpPr>
          <p:cNvPr id="734" name="Shape 734"/>
          <p:cNvSpPr txBox="1"/>
          <p:nvPr/>
        </p:nvSpPr>
        <p:spPr>
          <a:xfrm>
            <a:off x="676275" y="165100"/>
            <a:ext cx="7772400" cy="782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Obtaining </a:t>
            </a:r>
            <a:r>
              <a:rPr b="1" i="1" lang="en-US" sz="4000" u="none" cap="none" strike="noStrike">
                <a:solidFill>
                  <a:srgbClr val="008000"/>
                </a:solidFill>
                <a:latin typeface="Arial"/>
                <a:ea typeface="Arial"/>
                <a:cs typeface="Arial"/>
                <a:sym typeface="Arial"/>
              </a:rPr>
              <a:t>P</a:t>
            </a:r>
          </a:p>
        </p:txBody>
      </p:sp>
      <p:sp>
        <p:nvSpPr>
          <p:cNvPr id="735" name="Shape 735"/>
          <p:cNvSpPr txBox="1"/>
          <p:nvPr/>
        </p:nvSpPr>
        <p:spPr>
          <a:xfrm>
            <a:off x="5654675" y="-49211"/>
            <a:ext cx="395287"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Noto Symbol"/>
              <a:buNone/>
            </a:pPr>
            <a:r>
              <a:rPr b="1" i="0" lang="en-US" sz="2800" u="none" cap="none" strike="noStrike">
                <a:solidFill>
                  <a:srgbClr val="008000"/>
                </a:solidFill>
                <a:latin typeface="Noto Symbol"/>
                <a:ea typeface="Noto Symbol"/>
                <a:cs typeface="Noto Symbol"/>
                <a:sym typeface="Noto Symbol"/>
              </a:rPr>
              <a:t>∧</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9" name="Shape 739"/>
        <p:cNvGrpSpPr/>
        <p:nvPr/>
      </p:nvGrpSpPr>
      <p:grpSpPr>
        <a:xfrm>
          <a:off x="0" y="0"/>
          <a:ext cx="0" cy="0"/>
          <a:chOff x="0" y="0"/>
          <a:chExt cx="0" cy="0"/>
        </a:xfrm>
      </p:grpSpPr>
      <p:sp>
        <p:nvSpPr>
          <p:cNvPr id="740" name="Shape 740"/>
          <p:cNvSpPr txBox="1"/>
          <p:nvPr>
            <p:ph idx="4294967295" type="title"/>
          </p:nvPr>
        </p:nvSpPr>
        <p:spPr>
          <a:xfrm>
            <a:off x="330200" y="288925"/>
            <a:ext cx="84709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Part 2:</a:t>
            </a:r>
          </a:p>
        </p:txBody>
      </p:sp>
      <p:sp>
        <p:nvSpPr>
          <p:cNvPr id="741" name="Shape 741"/>
          <p:cNvSpPr txBox="1"/>
          <p:nvPr>
            <p:ph idx="1" type="body"/>
          </p:nvPr>
        </p:nvSpPr>
        <p:spPr>
          <a:xfrm>
            <a:off x="1057275" y="1735136"/>
            <a:ext cx="7362824" cy="4114800"/>
          </a:xfrm>
          <a:prstGeom prst="rect">
            <a:avLst/>
          </a:prstGeom>
          <a:noFill/>
          <a:ln>
            <a:noFill/>
          </a:ln>
        </p:spPr>
        <p:txBody>
          <a:bodyPr anchorCtr="0" anchor="t" bIns="44450" lIns="90475" rIns="90475" tIns="44450">
            <a:noAutofit/>
          </a:bodyPr>
          <a:lstStyle/>
          <a:p>
            <a:pPr indent="-1587" lvl="0" marL="1587" marR="0" rtl="0" algn="ctr">
              <a:lnSpc>
                <a:spcPct val="90000"/>
              </a:lnSpc>
              <a:spcBef>
                <a:spcPts val="0"/>
              </a:spcBef>
              <a:spcAft>
                <a:spcPts val="1620"/>
              </a:spcAft>
              <a:buClr>
                <a:schemeClr val="dk1"/>
              </a:buClr>
              <a:buSzPct val="25000"/>
              <a:buFont typeface="Arial"/>
              <a:buNone/>
            </a:pPr>
            <a:r>
              <a:rPr b="1" i="0" lang="en-US" sz="3600" u="none" cap="none" strike="noStrike">
                <a:solidFill>
                  <a:schemeClr val="dk1"/>
                </a:solidFill>
                <a:latin typeface="Arial"/>
                <a:ea typeface="Arial"/>
                <a:cs typeface="Arial"/>
                <a:sym typeface="Arial"/>
              </a:rPr>
              <a:t>Exact Method for Testing Claims about a Proportion </a:t>
            </a:r>
            <a:r>
              <a:rPr b="1" i="1" lang="en-US" sz="3600" u="none" cap="none" strike="noStrike">
                <a:solidFill>
                  <a:schemeClr val="dk1"/>
                </a:solidFill>
                <a:latin typeface="Arial"/>
                <a:ea typeface="Arial"/>
                <a:cs typeface="Arial"/>
                <a:sym typeface="Arial"/>
              </a:rPr>
              <a:t>p</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5" name="Shape 745"/>
        <p:cNvGrpSpPr/>
        <p:nvPr/>
      </p:nvGrpSpPr>
      <p:grpSpPr>
        <a:xfrm>
          <a:off x="0" y="0"/>
          <a:ext cx="0" cy="0"/>
          <a:chOff x="0" y="0"/>
          <a:chExt cx="0" cy="0"/>
        </a:xfrm>
      </p:grpSpPr>
      <p:sp>
        <p:nvSpPr>
          <p:cNvPr id="746" name="Shape 746"/>
          <p:cNvSpPr txBox="1"/>
          <p:nvPr>
            <p:ph idx="4294967295" type="title"/>
          </p:nvPr>
        </p:nvSpPr>
        <p:spPr>
          <a:xfrm>
            <a:off x="330200" y="157161"/>
            <a:ext cx="8470900" cy="5683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Testing Claims</a:t>
            </a:r>
          </a:p>
        </p:txBody>
      </p:sp>
      <p:sp>
        <p:nvSpPr>
          <p:cNvPr id="747" name="Shape 747"/>
          <p:cNvSpPr txBox="1"/>
          <p:nvPr>
            <p:ph idx="1" type="body"/>
          </p:nvPr>
        </p:nvSpPr>
        <p:spPr>
          <a:xfrm>
            <a:off x="554037" y="1219200"/>
            <a:ext cx="8189912" cy="4821237"/>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126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can get exact results by using the binomial probability distribution. Binomial probabilities are a nuisance to calculate manually, but technology makes this approach quite simple. Also, this exact approach does not require that </a:t>
            </a:r>
            <a:r>
              <a:rPr b="1" i="1" lang="en-US" sz="2800" u="none" cap="none" strike="noStrike">
                <a:solidFill>
                  <a:schemeClr val="dk1"/>
                </a:solidFill>
                <a:latin typeface="Arial"/>
                <a:ea typeface="Arial"/>
                <a:cs typeface="Arial"/>
                <a:sym typeface="Arial"/>
              </a:rPr>
              <a:t>np</a:t>
            </a:r>
            <a:r>
              <a:rPr b="1" i="0" lang="en-US" sz="2800" u="none" cap="none" strike="noStrike">
                <a:solidFill>
                  <a:schemeClr val="dk1"/>
                </a:solidFill>
                <a:latin typeface="Arial"/>
                <a:ea typeface="Arial"/>
                <a:cs typeface="Arial"/>
                <a:sym typeface="Arial"/>
              </a:rPr>
              <a:t> ≥ 5 and </a:t>
            </a:r>
            <a:r>
              <a:rPr b="1" i="1" lang="en-US" sz="2800" u="none" cap="none" strike="noStrike">
                <a:solidFill>
                  <a:schemeClr val="dk1"/>
                </a:solidFill>
                <a:latin typeface="Arial"/>
                <a:ea typeface="Arial"/>
                <a:cs typeface="Arial"/>
                <a:sym typeface="Arial"/>
              </a:rPr>
              <a:t>nq</a:t>
            </a:r>
            <a:r>
              <a:rPr b="1" i="0" lang="en-US" sz="2800" u="none" cap="none" strike="noStrike">
                <a:solidFill>
                  <a:schemeClr val="dk1"/>
                </a:solidFill>
                <a:latin typeface="Arial"/>
                <a:ea typeface="Arial"/>
                <a:cs typeface="Arial"/>
                <a:sym typeface="Arial"/>
              </a:rPr>
              <a:t> ≥ 5 so we have a method that applies when that requirement is not satisfied. To test hypotheses using the exact binomial distribution, use the binomial probability distribution with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 use the value of p assumed in the null hypothesis, and find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 as follows:</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1" name="Shape 751"/>
        <p:cNvGrpSpPr/>
        <p:nvPr/>
      </p:nvGrpSpPr>
      <p:grpSpPr>
        <a:xfrm>
          <a:off x="0" y="0"/>
          <a:ext cx="0" cy="0"/>
          <a:chOff x="0" y="0"/>
          <a:chExt cx="0" cy="0"/>
        </a:xfrm>
      </p:grpSpPr>
      <p:sp>
        <p:nvSpPr>
          <p:cNvPr id="752" name="Shape 752"/>
          <p:cNvSpPr txBox="1"/>
          <p:nvPr>
            <p:ph idx="4294967295" type="title"/>
          </p:nvPr>
        </p:nvSpPr>
        <p:spPr>
          <a:xfrm>
            <a:off x="330200" y="157161"/>
            <a:ext cx="8470900" cy="5683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Testing Claims</a:t>
            </a:r>
          </a:p>
        </p:txBody>
      </p:sp>
      <p:sp>
        <p:nvSpPr>
          <p:cNvPr id="753" name="Shape 753"/>
          <p:cNvSpPr txBox="1"/>
          <p:nvPr>
            <p:ph idx="1" type="body"/>
          </p:nvPr>
        </p:nvSpPr>
        <p:spPr>
          <a:xfrm>
            <a:off x="554037" y="1219200"/>
            <a:ext cx="8237536" cy="1885950"/>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Left-tailed test:</a:t>
            </a:r>
          </a:p>
          <a:p>
            <a:pPr indent="-1587" lvl="0" marL="1587" marR="0" rtl="0" algn="l">
              <a:lnSpc>
                <a:spcPct val="90000"/>
              </a:lnSpc>
              <a:spcBef>
                <a:spcPts val="288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the probability of getting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fewer successes among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trials.</a:t>
            </a:r>
          </a:p>
        </p:txBody>
      </p:sp>
      <p:sp>
        <p:nvSpPr>
          <p:cNvPr id="754" name="Shape 754"/>
          <p:cNvSpPr txBox="1"/>
          <p:nvPr/>
        </p:nvSpPr>
        <p:spPr>
          <a:xfrm>
            <a:off x="622300" y="3635375"/>
            <a:ext cx="8237536" cy="1885950"/>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Right-tailed test:</a:t>
            </a:r>
          </a:p>
          <a:p>
            <a:pPr indent="-1587" lvl="0" marL="1587" marR="0" rtl="0" algn="l">
              <a:lnSpc>
                <a:spcPct val="90000"/>
              </a:lnSpc>
              <a:spcBef>
                <a:spcPts val="288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the probability of getting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more successes among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trials.</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8" name="Shape 758"/>
        <p:cNvGrpSpPr/>
        <p:nvPr/>
      </p:nvGrpSpPr>
      <p:grpSpPr>
        <a:xfrm>
          <a:off x="0" y="0"/>
          <a:ext cx="0" cy="0"/>
          <a:chOff x="0" y="0"/>
          <a:chExt cx="0" cy="0"/>
        </a:xfrm>
      </p:grpSpPr>
      <p:sp>
        <p:nvSpPr>
          <p:cNvPr id="759" name="Shape 759"/>
          <p:cNvSpPr txBox="1"/>
          <p:nvPr>
            <p:ph idx="4294967295" type="title"/>
          </p:nvPr>
        </p:nvSpPr>
        <p:spPr>
          <a:xfrm>
            <a:off x="330200" y="157161"/>
            <a:ext cx="8470900" cy="5683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Testing Claims</a:t>
            </a:r>
          </a:p>
        </p:txBody>
      </p:sp>
      <p:sp>
        <p:nvSpPr>
          <p:cNvPr id="760" name="Shape 760"/>
          <p:cNvSpPr txBox="1"/>
          <p:nvPr>
            <p:ph idx="1" type="body"/>
          </p:nvPr>
        </p:nvSpPr>
        <p:spPr>
          <a:xfrm>
            <a:off x="554037" y="1219200"/>
            <a:ext cx="8237536" cy="700086"/>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Two-tailed test:</a:t>
            </a:r>
          </a:p>
        </p:txBody>
      </p:sp>
      <p:sp>
        <p:nvSpPr>
          <p:cNvPr id="761" name="Shape 761"/>
          <p:cNvSpPr txBox="1"/>
          <p:nvPr/>
        </p:nvSpPr>
        <p:spPr>
          <a:xfrm>
            <a:off x="2068511" y="2305050"/>
            <a:ext cx="6991350" cy="1084261"/>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twice the probability of getting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more successes</a:t>
            </a:r>
          </a:p>
        </p:txBody>
      </p:sp>
      <p:sp>
        <p:nvSpPr>
          <p:cNvPr id="762" name="Shape 762"/>
          <p:cNvSpPr txBox="1"/>
          <p:nvPr/>
        </p:nvSpPr>
        <p:spPr>
          <a:xfrm>
            <a:off x="2022475" y="3990975"/>
            <a:ext cx="6992937" cy="700086"/>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 is twice the probability of getting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or fewer successes</a:t>
            </a:r>
          </a:p>
        </p:txBody>
      </p:sp>
      <p:pic>
        <p:nvPicPr>
          <p:cNvPr id="763" name="Shape 763"/>
          <p:cNvPicPr preferRelativeResize="0"/>
          <p:nvPr/>
        </p:nvPicPr>
        <p:blipFill rotWithShape="1">
          <a:blip r:embed="rId3">
            <a:alphaModFix/>
          </a:blip>
          <a:srcRect b="0" l="0" r="0" t="0"/>
          <a:stretch/>
        </p:blipFill>
        <p:spPr>
          <a:xfrm>
            <a:off x="608012" y="2305050"/>
            <a:ext cx="1587499" cy="508000"/>
          </a:xfrm>
          <a:prstGeom prst="rect">
            <a:avLst/>
          </a:prstGeom>
          <a:noFill/>
          <a:ln>
            <a:noFill/>
          </a:ln>
        </p:spPr>
      </p:pic>
      <p:pic>
        <p:nvPicPr>
          <p:cNvPr id="764" name="Shape 764"/>
          <p:cNvPicPr preferRelativeResize="0"/>
          <p:nvPr/>
        </p:nvPicPr>
        <p:blipFill rotWithShape="1">
          <a:blip r:embed="rId4">
            <a:alphaModFix/>
          </a:blip>
          <a:srcRect b="0" l="0" r="0" t="0"/>
          <a:stretch/>
        </p:blipFill>
        <p:spPr>
          <a:xfrm>
            <a:off x="579437" y="3965575"/>
            <a:ext cx="1587499" cy="508000"/>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8" name="Shape 768"/>
        <p:cNvGrpSpPr/>
        <p:nvPr/>
      </p:nvGrpSpPr>
      <p:grpSpPr>
        <a:xfrm>
          <a:off x="0" y="0"/>
          <a:ext cx="0" cy="0"/>
          <a:chOff x="0" y="0"/>
          <a:chExt cx="0" cy="0"/>
        </a:xfrm>
      </p:grpSpPr>
      <p:sp>
        <p:nvSpPr>
          <p:cNvPr id="769" name="Shape 769"/>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770" name="Shape 770"/>
          <p:cNvSpPr txBox="1"/>
          <p:nvPr/>
        </p:nvSpPr>
        <p:spPr>
          <a:xfrm>
            <a:off x="625475" y="1944686"/>
            <a:ext cx="8131175" cy="37258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Test statistics for claims about a proportion.</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Confidence interval method.</a:t>
            </a:r>
          </a:p>
          <a:p>
            <a:pPr indent="0" lvl="0" marL="0"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 Obtaining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pic>
        <p:nvPicPr>
          <p:cNvPr id="771" name="Shape 771"/>
          <p:cNvPicPr preferRelativeResize="0"/>
          <p:nvPr/>
        </p:nvPicPr>
        <p:blipFill rotWithShape="1">
          <a:blip r:embed="rId3">
            <a:alphaModFix/>
          </a:blip>
          <a:srcRect b="0" l="0" r="0" t="0"/>
          <a:stretch/>
        </p:blipFill>
        <p:spPr>
          <a:xfrm>
            <a:off x="2933700" y="4387850"/>
            <a:ext cx="196850" cy="377824"/>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5" name="Shape 775"/>
        <p:cNvGrpSpPr/>
        <p:nvPr/>
      </p:nvGrpSpPr>
      <p:grpSpPr>
        <a:xfrm>
          <a:off x="0" y="0"/>
          <a:ext cx="0" cy="0"/>
          <a:chOff x="0" y="0"/>
          <a:chExt cx="0" cy="0"/>
        </a:xfrm>
      </p:grpSpPr>
      <p:grpSp>
        <p:nvGrpSpPr>
          <p:cNvPr id="776" name="Shape 776"/>
          <p:cNvGrpSpPr/>
          <p:nvPr/>
        </p:nvGrpSpPr>
        <p:grpSpPr>
          <a:xfrm>
            <a:off x="0" y="0"/>
            <a:ext cx="9144000" cy="6858000"/>
            <a:chOff x="0" y="0"/>
            <a:chExt cx="9144000" cy="6858000"/>
          </a:xfrm>
        </p:grpSpPr>
        <p:sp>
          <p:nvSpPr>
            <p:cNvPr id="777" name="Shape 777"/>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pic>
          <p:nvPicPr>
            <p:cNvPr id="778" name="Shape 778"/>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79" name="Shape 779"/>
          <p:cNvSpPr txBox="1"/>
          <p:nvPr/>
        </p:nvSpPr>
        <p:spPr>
          <a:xfrm>
            <a:off x="1295400" y="56197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8-4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Testing a Claim About a Mean: </a:t>
            </a:r>
            <a:r>
              <a:rPr b="1" i="1" lang="en-US" sz="4000" u="none" cap="none" strike="noStrike">
                <a:solidFill>
                  <a:schemeClr val="dk1"/>
                </a:solidFill>
                <a:latin typeface="Arial"/>
                <a:ea typeface="Arial"/>
                <a:cs typeface="Arial"/>
                <a:sym typeface="Arial"/>
              </a:rPr>
              <a:t>σ</a:t>
            </a:r>
            <a:r>
              <a:rPr b="1" i="0" lang="en-US" sz="4000" u="none" cap="none" strike="noStrike">
                <a:solidFill>
                  <a:schemeClr val="dk1"/>
                </a:solidFill>
                <a:latin typeface="Arial"/>
                <a:ea typeface="Arial"/>
                <a:cs typeface="Arial"/>
                <a:sym typeface="Arial"/>
              </a:rPr>
              <a:t> Known</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3" name="Shape 783"/>
        <p:cNvGrpSpPr/>
        <p:nvPr/>
      </p:nvGrpSpPr>
      <p:grpSpPr>
        <a:xfrm>
          <a:off x="0" y="0"/>
          <a:ext cx="0" cy="0"/>
          <a:chOff x="0" y="0"/>
          <a:chExt cx="0" cy="0"/>
        </a:xfrm>
      </p:grpSpPr>
      <p:sp>
        <p:nvSpPr>
          <p:cNvPr id="784" name="Shape 784"/>
          <p:cNvSpPr txBox="1"/>
          <p:nvPr>
            <p:ph idx="4294967295" type="title"/>
          </p:nvPr>
        </p:nvSpPr>
        <p:spPr>
          <a:xfrm>
            <a:off x="646112" y="0"/>
            <a:ext cx="78485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85" name="Shape 785"/>
          <p:cNvSpPr txBox="1"/>
          <p:nvPr/>
        </p:nvSpPr>
        <p:spPr>
          <a:xfrm>
            <a:off x="649287" y="2019300"/>
            <a:ext cx="8026400"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methods for testing a claim about a population mean, given that the population standard deviation is a known value.  This section uses the normal distribution with the same components of hypothesis tests that were introduced in Section 8-2.</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9" name="Shape 789"/>
        <p:cNvGrpSpPr/>
        <p:nvPr/>
      </p:nvGrpSpPr>
      <p:grpSpPr>
        <a:xfrm>
          <a:off x="0" y="0"/>
          <a:ext cx="0" cy="0"/>
          <a:chOff x="0" y="0"/>
          <a:chExt cx="0" cy="0"/>
        </a:xfrm>
      </p:grpSpPr>
      <p:sp>
        <p:nvSpPr>
          <p:cNvPr id="790" name="Shape 790"/>
          <p:cNvSpPr txBox="1"/>
          <p:nvPr>
            <p:ph idx="4294967295" type="title"/>
          </p:nvPr>
        </p:nvSpPr>
        <p:spPr>
          <a:xfrm>
            <a:off x="241300" y="127000"/>
            <a:ext cx="8712199" cy="8715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791" name="Shape 791"/>
          <p:cNvSpPr txBox="1"/>
          <p:nvPr>
            <p:ph idx="1" type="body"/>
          </p:nvPr>
        </p:nvSpPr>
        <p:spPr>
          <a:xfrm>
            <a:off x="588962" y="1325562"/>
            <a:ext cx="7939086" cy="6286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Arial"/>
              <a:buNone/>
            </a:pP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sample size</a:t>
            </a:r>
          </a:p>
        </p:txBody>
      </p:sp>
      <p:sp>
        <p:nvSpPr>
          <p:cNvPr id="792" name="Shape 792"/>
          <p:cNvSpPr txBox="1"/>
          <p:nvPr/>
        </p:nvSpPr>
        <p:spPr>
          <a:xfrm>
            <a:off x="944562" y="2400300"/>
            <a:ext cx="7939086" cy="6286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 sample mean</a:t>
            </a:r>
          </a:p>
        </p:txBody>
      </p:sp>
      <p:sp>
        <p:nvSpPr>
          <p:cNvPr id="793" name="Shape 793"/>
          <p:cNvSpPr txBox="1"/>
          <p:nvPr/>
        </p:nvSpPr>
        <p:spPr>
          <a:xfrm>
            <a:off x="1058862" y="3343275"/>
            <a:ext cx="7604124" cy="628649"/>
          </a:xfrm>
          <a:prstGeom prst="rect">
            <a:avLst/>
          </a:prstGeom>
          <a:noFill/>
          <a:ln>
            <a:noFill/>
          </a:ln>
        </p:spPr>
        <p:txBody>
          <a:bodyPr anchorCtr="0" anchor="t" bIns="44450" lIns="90475" rIns="90475" tIns="44450">
            <a:noAutofit/>
          </a:bodyPr>
          <a:lstStyle/>
          <a:p>
            <a:pPr indent="-336550" lvl="0" marL="336550" marR="0" rtl="0" algn="l">
              <a:lnSpc>
                <a:spcPct val="90000"/>
              </a:lnSpc>
              <a:spcBef>
                <a:spcPts val="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 population mean of all sample means from samples of size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a:t>
            </a:r>
          </a:p>
        </p:txBody>
      </p:sp>
      <p:sp>
        <p:nvSpPr>
          <p:cNvPr id="794" name="Shape 794"/>
          <p:cNvSpPr txBox="1"/>
          <p:nvPr/>
        </p:nvSpPr>
        <p:spPr>
          <a:xfrm>
            <a:off x="577850" y="4745037"/>
            <a:ext cx="7939086" cy="628649"/>
          </a:xfrm>
          <a:prstGeom prst="rect">
            <a:avLst/>
          </a:prstGeom>
          <a:noFill/>
          <a:ln>
            <a:noFill/>
          </a:ln>
        </p:spPr>
        <p:txBody>
          <a:bodyPr anchorCtr="0" anchor="t" bIns="44450" lIns="90475" rIns="90475" tIns="44450">
            <a:noAutofit/>
          </a:bodyPr>
          <a:lstStyle/>
          <a:p>
            <a:pPr indent="-684212" lvl="0" marL="684212" marR="0" rtl="0" algn="l">
              <a:lnSpc>
                <a:spcPct val="90000"/>
              </a:lnSpc>
              <a:spcBef>
                <a:spcPts val="0"/>
              </a:spcBef>
              <a:spcAft>
                <a:spcPts val="1120"/>
              </a:spcAft>
              <a:buClr>
                <a:schemeClr val="dk1"/>
              </a:buClr>
              <a:buSzPct val="25000"/>
              <a:buFont typeface="Noto Symbol"/>
              <a:buNone/>
            </a:pP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Arial"/>
                <a:ea typeface="Arial"/>
                <a:cs typeface="Arial"/>
                <a:sym typeface="Arial"/>
              </a:rPr>
              <a:t> = known value of the population standard deviation</a:t>
            </a:r>
          </a:p>
        </p:txBody>
      </p:sp>
      <p:pic>
        <p:nvPicPr>
          <p:cNvPr id="795" name="Shape 795"/>
          <p:cNvPicPr preferRelativeResize="0"/>
          <p:nvPr/>
        </p:nvPicPr>
        <p:blipFill rotWithShape="1">
          <a:blip r:embed="rId3">
            <a:alphaModFix/>
          </a:blip>
          <a:srcRect b="0" l="0" r="0" t="0"/>
          <a:stretch/>
        </p:blipFill>
        <p:spPr>
          <a:xfrm>
            <a:off x="596900" y="3208336"/>
            <a:ext cx="482599" cy="635000"/>
          </a:xfrm>
          <a:prstGeom prst="rect">
            <a:avLst/>
          </a:prstGeom>
          <a:noFill/>
          <a:ln>
            <a:noFill/>
          </a:ln>
        </p:spPr>
      </p:pic>
      <p:pic>
        <p:nvPicPr>
          <p:cNvPr id="796" name="Shape 796"/>
          <p:cNvPicPr preferRelativeResize="0"/>
          <p:nvPr/>
        </p:nvPicPr>
        <p:blipFill rotWithShape="1">
          <a:blip r:embed="rId4">
            <a:alphaModFix/>
          </a:blip>
          <a:srcRect b="0" l="0" r="0" t="0"/>
          <a:stretch/>
        </p:blipFill>
        <p:spPr>
          <a:xfrm>
            <a:off x="622300" y="2386011"/>
            <a:ext cx="304799" cy="381000"/>
          </a:xfrm>
          <a:prstGeom prst="rect">
            <a:avLst/>
          </a:prstGeom>
          <a:noFill/>
          <a:ln>
            <a:noFill/>
          </a:ln>
        </p:spPr>
      </p:pic>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0" name="Shape 800"/>
        <p:cNvGrpSpPr/>
        <p:nvPr/>
      </p:nvGrpSpPr>
      <p:grpSpPr>
        <a:xfrm>
          <a:off x="0" y="0"/>
          <a:ext cx="0" cy="0"/>
          <a:chOff x="0" y="0"/>
          <a:chExt cx="0" cy="0"/>
        </a:xfrm>
      </p:grpSpPr>
      <p:sp>
        <p:nvSpPr>
          <p:cNvPr id="801" name="Shape 801"/>
          <p:cNvSpPr txBox="1"/>
          <p:nvPr>
            <p:ph idx="4294967295" type="title"/>
          </p:nvPr>
        </p:nvSpPr>
        <p:spPr>
          <a:xfrm>
            <a:off x="241300" y="127000"/>
            <a:ext cx="8712199" cy="14351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500" u="none" cap="none" strike="noStrike">
                <a:solidFill>
                  <a:srgbClr val="008000"/>
                </a:solidFill>
                <a:latin typeface="Arial"/>
                <a:ea typeface="Arial"/>
                <a:cs typeface="Arial"/>
                <a:sym typeface="Arial"/>
              </a:rPr>
              <a:t>Requirements for Testing Claims About a Population Mean (with </a:t>
            </a:r>
            <a:r>
              <a:rPr b="1" i="1" lang="en-US" sz="3500" u="none" cap="none" strike="noStrike">
                <a:solidFill>
                  <a:srgbClr val="008000"/>
                </a:solidFill>
                <a:latin typeface="Arial"/>
                <a:ea typeface="Arial"/>
                <a:cs typeface="Arial"/>
                <a:sym typeface="Arial"/>
              </a:rPr>
              <a:t>σ</a:t>
            </a:r>
            <a:r>
              <a:rPr b="1" i="0" lang="en-US" sz="3500" u="none" cap="none" strike="noStrike">
                <a:solidFill>
                  <a:srgbClr val="008000"/>
                </a:solidFill>
                <a:latin typeface="Arial"/>
                <a:ea typeface="Arial"/>
                <a:cs typeface="Arial"/>
                <a:sym typeface="Arial"/>
              </a:rPr>
              <a:t> Known)</a:t>
            </a:r>
          </a:p>
        </p:txBody>
      </p:sp>
      <p:sp>
        <p:nvSpPr>
          <p:cNvPr id="802" name="Shape 802"/>
          <p:cNvSpPr txBox="1"/>
          <p:nvPr>
            <p:ph idx="1" type="body"/>
          </p:nvPr>
        </p:nvSpPr>
        <p:spPr>
          <a:xfrm>
            <a:off x="614362" y="1973261"/>
            <a:ext cx="7961312" cy="4114800"/>
          </a:xfrm>
          <a:prstGeom prst="rect">
            <a:avLst/>
          </a:prstGeom>
          <a:noFill/>
          <a:ln>
            <a:noFill/>
          </a:ln>
        </p:spPr>
        <p:txBody>
          <a:bodyPr anchorCtr="0" anchor="t" bIns="44450" lIns="90475" rIns="90475" tIns="44450">
            <a:noAutofit/>
          </a:bodyPr>
          <a:lstStyle/>
          <a:p>
            <a:pPr indent="-677862" lvl="0" marL="677862"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The sample is a simple random sample.</a:t>
            </a:r>
          </a:p>
          <a:p>
            <a:pPr indent="-677862" lvl="0" marL="677862" marR="0" rtl="0" algn="l">
              <a:lnSpc>
                <a:spcPct val="90000"/>
              </a:lnSpc>
              <a:spcBef>
                <a:spcPts val="22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2)  The value of the population standard deviation </a:t>
            </a:r>
            <a:r>
              <a:rPr b="1" i="1" lang="en-US" sz="3200" u="none" cap="none" strike="noStrike">
                <a:solidFill>
                  <a:schemeClr val="dk1"/>
                </a:solidFill>
                <a:latin typeface="Arial"/>
                <a:ea typeface="Arial"/>
                <a:cs typeface="Arial"/>
                <a:sym typeface="Arial"/>
              </a:rPr>
              <a:t>σ</a:t>
            </a:r>
            <a:r>
              <a:rPr b="1" i="0" lang="en-US" sz="3200" u="none" cap="none" strike="noStrike">
                <a:solidFill>
                  <a:schemeClr val="dk1"/>
                </a:solidFill>
                <a:latin typeface="Arial"/>
                <a:ea typeface="Arial"/>
                <a:cs typeface="Arial"/>
                <a:sym typeface="Arial"/>
              </a:rPr>
              <a:t> is known.</a:t>
            </a:r>
          </a:p>
          <a:p>
            <a:pPr indent="-677862" lvl="0" marL="677862" marR="0" rtl="0" algn="l">
              <a:lnSpc>
                <a:spcPct val="90000"/>
              </a:lnSpc>
              <a:spcBef>
                <a:spcPts val="2240"/>
              </a:spcBef>
              <a:spcAft>
                <a:spcPts val="1120"/>
              </a:spcAft>
              <a:buClr>
                <a:schemeClr val="dk1"/>
              </a:buClr>
              <a:buSzPct val="25000"/>
              <a:buFont typeface="Arial"/>
              <a:buNone/>
            </a:pPr>
            <a:r>
              <a:rPr b="1" i="0" lang="en-US" sz="3200" u="none" cap="none" strike="noStrike">
                <a:solidFill>
                  <a:schemeClr val="dk1"/>
                </a:solidFill>
                <a:latin typeface="Arial"/>
                <a:ea typeface="Arial"/>
                <a:cs typeface="Arial"/>
                <a:sym typeface="Arial"/>
              </a:rPr>
              <a:t>3)  Either or both of these conditions is satisfied: The population is normally distributed or</a:t>
            </a:r>
            <a:r>
              <a:rPr b="1" i="1" lang="en-US" sz="3200" u="none" cap="none" strike="noStrike">
                <a:solidFill>
                  <a:schemeClr val="dk1"/>
                </a:solidFill>
                <a:latin typeface="Arial"/>
                <a:ea typeface="Arial"/>
                <a:cs typeface="Arial"/>
                <a:sym typeface="Arial"/>
              </a:rPr>
              <a:t> n</a:t>
            </a:r>
            <a:r>
              <a:rPr b="1" i="0" lang="en-US" sz="3200" u="none" cap="none" strike="noStrike">
                <a:solidFill>
                  <a:schemeClr val="dk1"/>
                </a:solidFill>
                <a:latin typeface="Arial"/>
                <a:ea typeface="Arial"/>
                <a:cs typeface="Arial"/>
                <a:sym typeface="Arial"/>
              </a:rPr>
              <a:t> &gt; 30.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1185862" y="111125"/>
            <a:ext cx="6686549" cy="8826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106" name="Shape 106"/>
          <p:cNvSpPr txBox="1"/>
          <p:nvPr>
            <p:ph idx="1" type="body"/>
          </p:nvPr>
        </p:nvSpPr>
        <p:spPr>
          <a:xfrm>
            <a:off x="614362" y="1455737"/>
            <a:ext cx="8148636"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conducting hypothesis tests as described in this chapter and the following chapters, instead of jumping directly to procedures and calculations, be sure to consider the context of the data, the source of the data, and the sampling method used to obtain the sample data.</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6" name="Shape 806"/>
        <p:cNvGrpSpPr/>
        <p:nvPr/>
      </p:nvGrpSpPr>
      <p:grpSpPr>
        <a:xfrm>
          <a:off x="0" y="0"/>
          <a:ext cx="0" cy="0"/>
          <a:chOff x="0" y="0"/>
          <a:chExt cx="0" cy="0"/>
        </a:xfrm>
      </p:grpSpPr>
      <p:sp>
        <p:nvSpPr>
          <p:cNvPr id="807" name="Shape 807"/>
          <p:cNvSpPr txBox="1"/>
          <p:nvPr>
            <p:ph idx="4294967295" type="title"/>
          </p:nvPr>
        </p:nvSpPr>
        <p:spPr>
          <a:xfrm>
            <a:off x="322262" y="241300"/>
            <a:ext cx="8542337" cy="12191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 for Testing a Claim About a Mean  (with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Known)</a:t>
            </a:r>
          </a:p>
        </p:txBody>
      </p:sp>
      <p:sp>
        <p:nvSpPr>
          <p:cNvPr id="808" name="Shape 808"/>
          <p:cNvSpPr txBox="1"/>
          <p:nvPr/>
        </p:nvSpPr>
        <p:spPr>
          <a:xfrm>
            <a:off x="4557712" y="3970337"/>
            <a:ext cx="600075" cy="86994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1" lang="en-US" sz="5400" u="none" cap="none" strike="noStrike">
                <a:solidFill>
                  <a:schemeClr val="dk1"/>
                </a:solidFill>
                <a:latin typeface="Arial"/>
                <a:ea typeface="Arial"/>
                <a:cs typeface="Arial"/>
                <a:sym typeface="Arial"/>
              </a:rPr>
              <a:t>n</a:t>
            </a:r>
          </a:p>
        </p:txBody>
      </p:sp>
      <p:sp>
        <p:nvSpPr>
          <p:cNvPr id="809" name="Shape 809"/>
          <p:cNvSpPr txBox="1"/>
          <p:nvPr/>
        </p:nvSpPr>
        <p:spPr>
          <a:xfrm>
            <a:off x="4210050" y="2374900"/>
            <a:ext cx="2085975" cy="7477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800" u="none" cap="none" strike="noStrike">
                <a:solidFill>
                  <a:schemeClr val="dk1"/>
                </a:solidFill>
                <a:latin typeface="Arial"/>
                <a:ea typeface="Arial"/>
                <a:cs typeface="Arial"/>
                <a:sym typeface="Arial"/>
              </a:rPr>
              <a:t>x</a:t>
            </a:r>
            <a:r>
              <a:rPr b="1" i="1" lang="en-US" sz="4800" u="none" cap="none" strike="noStrike">
                <a:solidFill>
                  <a:schemeClr val="dk1"/>
                </a:solidFill>
                <a:latin typeface="Times New Roman"/>
                <a:ea typeface="Times New Roman"/>
                <a:cs typeface="Times New Roman"/>
                <a:sym typeface="Times New Roman"/>
              </a:rPr>
              <a:t> – µ</a:t>
            </a:r>
            <a:r>
              <a:rPr b="1" baseline="-25000" i="1" lang="en-US" sz="4800" u="none" cap="none" strike="noStrike">
                <a:solidFill>
                  <a:schemeClr val="dk1"/>
                </a:solidFill>
                <a:latin typeface="Arial"/>
                <a:ea typeface="Arial"/>
                <a:cs typeface="Arial"/>
                <a:sym typeface="Arial"/>
              </a:rPr>
              <a:t>x</a:t>
            </a:r>
          </a:p>
        </p:txBody>
      </p:sp>
      <p:sp>
        <p:nvSpPr>
          <p:cNvPr id="810" name="Shape 810"/>
          <p:cNvSpPr txBox="1"/>
          <p:nvPr/>
        </p:nvSpPr>
        <p:spPr>
          <a:xfrm>
            <a:off x="3003550" y="3506787"/>
            <a:ext cx="184149" cy="920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811" name="Shape 811"/>
          <p:cNvSpPr txBox="1"/>
          <p:nvPr/>
        </p:nvSpPr>
        <p:spPr>
          <a:xfrm>
            <a:off x="2816225" y="2649536"/>
            <a:ext cx="1081086" cy="9953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600" u="none" cap="none" strike="noStrike">
                <a:solidFill>
                  <a:schemeClr val="dk1"/>
                </a:solidFill>
                <a:latin typeface="Arial"/>
                <a:ea typeface="Arial"/>
                <a:cs typeface="Arial"/>
                <a:sym typeface="Arial"/>
              </a:rPr>
              <a:t>z</a:t>
            </a:r>
            <a:r>
              <a:rPr b="1" baseline="-25000" i="0" lang="en-US" sz="6600" u="none" cap="none" strike="noStrike">
                <a:solidFill>
                  <a:schemeClr val="dk1"/>
                </a:solidFill>
                <a:latin typeface="Arial"/>
                <a:ea typeface="Arial"/>
                <a:cs typeface="Arial"/>
                <a:sym typeface="Arial"/>
              </a:rPr>
              <a:t> </a:t>
            </a:r>
            <a:r>
              <a:rPr b="1" i="0" lang="en-US" sz="4400" u="none" cap="none" strike="noStrike">
                <a:solidFill>
                  <a:schemeClr val="dk1"/>
                </a:solidFill>
                <a:latin typeface="Arial"/>
                <a:ea typeface="Arial"/>
                <a:cs typeface="Arial"/>
                <a:sym typeface="Arial"/>
              </a:rPr>
              <a:t>=</a:t>
            </a:r>
          </a:p>
        </p:txBody>
      </p:sp>
      <p:sp>
        <p:nvSpPr>
          <p:cNvPr id="812" name="Shape 812"/>
          <p:cNvSpPr txBox="1"/>
          <p:nvPr/>
        </p:nvSpPr>
        <p:spPr>
          <a:xfrm>
            <a:off x="4470400" y="3106736"/>
            <a:ext cx="595311" cy="86994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i="1" lang="en-US" sz="5400" u="none" cap="none" strike="noStrike">
                <a:solidFill>
                  <a:schemeClr val="dk1"/>
                </a:solidFill>
                <a:latin typeface="Noto Symbol"/>
                <a:ea typeface="Noto Symbol"/>
                <a:cs typeface="Noto Symbol"/>
                <a:sym typeface="Noto Symbol"/>
              </a:rPr>
              <a:t>σ</a:t>
            </a:r>
          </a:p>
        </p:txBody>
      </p:sp>
      <p:cxnSp>
        <p:nvCxnSpPr>
          <p:cNvPr id="813" name="Shape 813"/>
          <p:cNvCxnSpPr/>
          <p:nvPr/>
        </p:nvCxnSpPr>
        <p:spPr>
          <a:xfrm>
            <a:off x="4030662" y="3170236"/>
            <a:ext cx="2020886" cy="0"/>
          </a:xfrm>
          <a:prstGeom prst="straightConnector1">
            <a:avLst/>
          </a:prstGeom>
          <a:noFill/>
          <a:ln cap="rnd" cmpd="sng" w="50800">
            <a:solidFill>
              <a:schemeClr val="dk1"/>
            </a:solidFill>
            <a:prstDash val="solid"/>
            <a:miter/>
            <a:headEnd len="med" w="med" type="none"/>
            <a:tailEnd len="med" w="med" type="none"/>
          </a:ln>
        </p:spPr>
      </p:cxnSp>
      <p:cxnSp>
        <p:nvCxnSpPr>
          <p:cNvPr id="814" name="Shape 814"/>
          <p:cNvCxnSpPr/>
          <p:nvPr/>
        </p:nvCxnSpPr>
        <p:spPr>
          <a:xfrm rot="10800000">
            <a:off x="4241800" y="3886200"/>
            <a:ext cx="1022349" cy="0"/>
          </a:xfrm>
          <a:prstGeom prst="straightConnector1">
            <a:avLst/>
          </a:prstGeom>
          <a:noFill/>
          <a:ln cap="rnd" cmpd="sng" w="50800">
            <a:solidFill>
              <a:schemeClr val="dk1"/>
            </a:solidFill>
            <a:prstDash val="solid"/>
            <a:miter/>
            <a:headEnd len="med" w="med" type="none"/>
            <a:tailEnd len="med" w="med" type="none"/>
          </a:ln>
        </p:spPr>
      </p:cxnSp>
      <p:sp>
        <p:nvSpPr>
          <p:cNvPr id="815" name="Shape 815"/>
          <p:cNvSpPr/>
          <p:nvPr/>
        </p:nvSpPr>
        <p:spPr>
          <a:xfrm>
            <a:off x="4251325" y="4327525"/>
            <a:ext cx="76200" cy="165100"/>
          </a:xfrm>
          <a:custGeom>
            <a:pathLst>
              <a:path extrusionOk="0" h="104" w="48">
                <a:moveTo>
                  <a:pt x="0" y="104"/>
                </a:moveTo>
                <a:lnTo>
                  <a:pt x="48" y="0"/>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816" name="Shape 816"/>
          <p:cNvSpPr/>
          <p:nvPr/>
        </p:nvSpPr>
        <p:spPr>
          <a:xfrm>
            <a:off x="4332287" y="4321175"/>
            <a:ext cx="87312" cy="346075"/>
          </a:xfrm>
          <a:custGeom>
            <a:pathLst>
              <a:path extrusionOk="0" h="218" w="55">
                <a:moveTo>
                  <a:pt x="0" y="0"/>
                </a:moveTo>
                <a:lnTo>
                  <a:pt x="55" y="218"/>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817" name="Shape 817"/>
          <p:cNvSpPr/>
          <p:nvPr/>
        </p:nvSpPr>
        <p:spPr>
          <a:xfrm>
            <a:off x="4419600" y="4130675"/>
            <a:ext cx="193675" cy="560386"/>
          </a:xfrm>
          <a:custGeom>
            <a:pathLst>
              <a:path extrusionOk="0" h="353" w="122">
                <a:moveTo>
                  <a:pt x="0" y="353"/>
                </a:moveTo>
                <a:lnTo>
                  <a:pt x="38" y="237"/>
                </a:lnTo>
                <a:lnTo>
                  <a:pt x="122" y="0"/>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818" name="Shape 818"/>
          <p:cNvSpPr/>
          <p:nvPr/>
        </p:nvSpPr>
        <p:spPr>
          <a:xfrm>
            <a:off x="4598987" y="4141787"/>
            <a:ext cx="509587" cy="3175"/>
          </a:xfrm>
          <a:custGeom>
            <a:pathLst>
              <a:path extrusionOk="0" h="2" w="321">
                <a:moveTo>
                  <a:pt x="0" y="2"/>
                </a:moveTo>
                <a:lnTo>
                  <a:pt x="321" y="0"/>
                </a:lnTo>
              </a:path>
            </a:pathLst>
          </a:custGeom>
          <a:noFill/>
          <a:ln cap="rnd" cmpd="sng" w="508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cxnSp>
        <p:nvCxnSpPr>
          <p:cNvPr id="819" name="Shape 819"/>
          <p:cNvCxnSpPr/>
          <p:nvPr/>
        </p:nvCxnSpPr>
        <p:spPr>
          <a:xfrm>
            <a:off x="5610225" y="2838450"/>
            <a:ext cx="228600" cy="0"/>
          </a:xfrm>
          <a:prstGeom prst="straightConnector1">
            <a:avLst/>
          </a:prstGeom>
          <a:noFill/>
          <a:ln cap="rnd" cmpd="sng" w="50800">
            <a:solidFill>
              <a:schemeClr val="dk1"/>
            </a:solidFill>
            <a:prstDash val="solid"/>
            <a:miter/>
            <a:headEnd len="med" w="med" type="none"/>
            <a:tailEnd len="med" w="med" type="none"/>
          </a:ln>
        </p:spPr>
      </p:cxnSp>
      <p:sp>
        <p:nvSpPr>
          <p:cNvPr id="820" name="Shape 820"/>
          <p:cNvSpPr/>
          <p:nvPr/>
        </p:nvSpPr>
        <p:spPr>
          <a:xfrm>
            <a:off x="4375150" y="2581275"/>
            <a:ext cx="233361" cy="1586"/>
          </a:xfrm>
          <a:custGeom>
            <a:pathLst>
              <a:path extrusionOk="0" h="1" w="147">
                <a:moveTo>
                  <a:pt x="0" y="0"/>
                </a:moveTo>
                <a:lnTo>
                  <a:pt x="147" y="0"/>
                </a:lnTo>
              </a:path>
            </a:pathLst>
          </a:custGeom>
          <a:noFill/>
          <a:ln cap="rnd"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4" name="Shape 824"/>
        <p:cNvGrpSpPr/>
        <p:nvPr/>
      </p:nvGrpSpPr>
      <p:grpSpPr>
        <a:xfrm>
          <a:off x="0" y="0"/>
          <a:ext cx="0" cy="0"/>
          <a:chOff x="0" y="0"/>
          <a:chExt cx="0" cy="0"/>
        </a:xfrm>
      </p:grpSpPr>
      <p:sp>
        <p:nvSpPr>
          <p:cNvPr id="825" name="Shape 825"/>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26" name="Shape 826"/>
          <p:cNvSpPr txBox="1"/>
          <p:nvPr/>
        </p:nvSpPr>
        <p:spPr>
          <a:xfrm>
            <a:off x="635000" y="720725"/>
            <a:ext cx="8131175" cy="5648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People have died in boat accidents because an obsolete estimate of the mean weight of men was used. Using the weights of the simple random sample of men from Data Set 1 in Appendix B, we obtain these sample statistics: </a:t>
            </a:r>
            <a:r>
              <a:rPr b="1" i="1" lang="en-US" sz="2600" u="none" cap="none" strike="noStrike">
                <a:solidFill>
                  <a:schemeClr val="dk1"/>
                </a:solidFill>
                <a:latin typeface="Arial"/>
                <a:ea typeface="Arial"/>
                <a:cs typeface="Arial"/>
                <a:sym typeface="Arial"/>
              </a:rPr>
              <a:t>n</a:t>
            </a:r>
            <a:r>
              <a:rPr b="1" i="0" lang="en-US" sz="2600" u="none" cap="none" strike="noStrike">
                <a:solidFill>
                  <a:schemeClr val="dk1"/>
                </a:solidFill>
                <a:latin typeface="Arial"/>
                <a:ea typeface="Arial"/>
                <a:cs typeface="Arial"/>
                <a:sym typeface="Arial"/>
              </a:rPr>
              <a:t> = 40 and</a:t>
            </a:r>
            <a:br>
              <a:rPr b="1" i="0" lang="en-US" sz="2600" u="none" cap="none" strike="noStrike">
                <a:solidFill>
                  <a:schemeClr val="dk1"/>
                </a:solidFill>
                <a:latin typeface="Arial"/>
                <a:ea typeface="Arial"/>
                <a:cs typeface="Arial"/>
                <a:sym typeface="Arial"/>
              </a:rPr>
            </a:br>
            <a:r>
              <a:rPr b="1" i="0" lang="en-US" sz="2600" u="none" cap="none" strike="noStrike">
                <a:solidFill>
                  <a:schemeClr val="dk1"/>
                </a:solidFill>
                <a:latin typeface="Arial"/>
                <a:ea typeface="Arial"/>
                <a:cs typeface="Arial"/>
                <a:sym typeface="Arial"/>
              </a:rPr>
              <a:t>     = 172.55 lb. Research from several other sources suggests that the population of weights of men has a standard deviation given by </a:t>
            </a:r>
            <a:r>
              <a:rPr b="1" i="1" lang="en-US" sz="2600" u="none" cap="none" strike="noStrike">
                <a:solidFill>
                  <a:schemeClr val="dk1"/>
                </a:solidFill>
                <a:latin typeface="Noto Symbol"/>
                <a:ea typeface="Noto Symbol"/>
                <a:cs typeface="Noto Symbol"/>
                <a:sym typeface="Noto Symbol"/>
              </a:rPr>
              <a:t>σ</a:t>
            </a:r>
            <a:r>
              <a:rPr b="1" i="0" lang="en-US" sz="2600" u="none" cap="none" strike="noStrike">
                <a:solidFill>
                  <a:schemeClr val="dk1"/>
                </a:solidFill>
                <a:latin typeface="Arial"/>
                <a:ea typeface="Arial"/>
                <a:cs typeface="Arial"/>
                <a:sym typeface="Arial"/>
              </a:rPr>
              <a:t> = 26 lb. Use these results to test the claim that men have a mean weight greater than 166.3 lb, which was the weight in the National Transportation and Safety Board’s recommendation M-04-04. Use a 0.05 significance level, and use the </a:t>
            </a:r>
            <a:r>
              <a:rPr b="1" i="1" lang="en-US" sz="2600" u="none" cap="none" strike="noStrike">
                <a:solidFill>
                  <a:schemeClr val="dk1"/>
                </a:solidFill>
                <a:latin typeface="Arial"/>
                <a:ea typeface="Arial"/>
                <a:cs typeface="Arial"/>
                <a:sym typeface="Arial"/>
              </a:rPr>
              <a:t>P</a:t>
            </a:r>
            <a:r>
              <a:rPr b="1" i="0" lang="en-US" sz="2600" u="none" cap="none" strike="noStrike">
                <a:solidFill>
                  <a:schemeClr val="dk1"/>
                </a:solidFill>
                <a:latin typeface="Arial"/>
                <a:ea typeface="Arial"/>
                <a:cs typeface="Arial"/>
                <a:sym typeface="Arial"/>
              </a:rPr>
              <a:t>-value method outlined in Figure 8-8. </a:t>
            </a:r>
          </a:p>
        </p:txBody>
      </p:sp>
      <p:pic>
        <p:nvPicPr>
          <p:cNvPr id="827" name="Shape 827"/>
          <p:cNvPicPr preferRelativeResize="0"/>
          <p:nvPr/>
        </p:nvPicPr>
        <p:blipFill rotWithShape="1">
          <a:blip r:embed="rId3">
            <a:alphaModFix/>
          </a:blip>
          <a:srcRect b="0" l="0" r="0" t="0"/>
          <a:stretch/>
        </p:blipFill>
        <p:spPr>
          <a:xfrm>
            <a:off x="763587" y="2763836"/>
            <a:ext cx="254000" cy="317500"/>
          </a:xfrm>
          <a:prstGeom prst="rect">
            <a:avLst/>
          </a:prstGeom>
          <a:noFill/>
          <a:ln>
            <a:noFill/>
          </a:ln>
        </p:spPr>
      </p:pic>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1" name="Shape 831"/>
        <p:cNvGrpSpPr/>
        <p:nvPr/>
      </p:nvGrpSpPr>
      <p:grpSpPr>
        <a:xfrm>
          <a:off x="0" y="0"/>
          <a:ext cx="0" cy="0"/>
          <a:chOff x="0" y="0"/>
          <a:chExt cx="0" cy="0"/>
        </a:xfrm>
      </p:grpSpPr>
      <p:sp>
        <p:nvSpPr>
          <p:cNvPr id="832" name="Shape 832"/>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33" name="Shape 833"/>
          <p:cNvSpPr txBox="1"/>
          <p:nvPr/>
        </p:nvSpPr>
        <p:spPr>
          <a:xfrm>
            <a:off x="635000" y="720725"/>
            <a:ext cx="7964487"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is known (26 lb), sample size is 40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
        <p:nvSpPr>
          <p:cNvPr id="834" name="Shape 834"/>
          <p:cNvSpPr txBox="1"/>
          <p:nvPr/>
        </p:nvSpPr>
        <p:spPr>
          <a:xfrm>
            <a:off x="654050" y="2201861"/>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Express claim as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a:t>
            </a:r>
          </a:p>
        </p:txBody>
      </p:sp>
      <p:sp>
        <p:nvSpPr>
          <p:cNvPr id="835" name="Shape 835"/>
          <p:cNvSpPr txBox="1"/>
          <p:nvPr/>
        </p:nvSpPr>
        <p:spPr>
          <a:xfrm>
            <a:off x="650875" y="2976561"/>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alternative to claim is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166.3 lb</a:t>
            </a:r>
          </a:p>
        </p:txBody>
      </p:sp>
      <p:sp>
        <p:nvSpPr>
          <p:cNvPr id="836" name="Shape 836"/>
          <p:cNvSpPr txBox="1"/>
          <p:nvPr/>
        </p:nvSpPr>
        <p:spPr>
          <a:xfrm>
            <a:off x="669925" y="3692525"/>
            <a:ext cx="7964487" cy="222726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 does not contain equality, it is the alternative hypothesis:</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166.3 lb  null hypothesis</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&gt; 166.3 lb  alternative hypothesis and original claim</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0" name="Shape 840"/>
        <p:cNvGrpSpPr/>
        <p:nvPr/>
      </p:nvGrpSpPr>
      <p:grpSpPr>
        <a:xfrm>
          <a:off x="0" y="0"/>
          <a:ext cx="0" cy="0"/>
          <a:chOff x="0" y="0"/>
          <a:chExt cx="0" cy="0"/>
        </a:xfrm>
      </p:grpSpPr>
      <p:sp>
        <p:nvSpPr>
          <p:cNvPr id="841" name="Shape 841"/>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42" name="Shape 842"/>
          <p:cNvSpPr txBox="1"/>
          <p:nvPr/>
        </p:nvSpPr>
        <p:spPr>
          <a:xfrm>
            <a:off x="635000" y="720725"/>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
        <p:nvSpPr>
          <p:cNvPr id="843" name="Shape 843"/>
          <p:cNvSpPr txBox="1"/>
          <p:nvPr/>
        </p:nvSpPr>
        <p:spPr>
          <a:xfrm>
            <a:off x="635000" y="1339850"/>
            <a:ext cx="7964487" cy="1800225"/>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claim is about the population mean, so the relevant statistic is the sample mean (172.55 lb),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is known (26 lb), sample size greater than 30</a:t>
            </a:r>
          </a:p>
        </p:txBody>
      </p:sp>
      <p:sp>
        <p:nvSpPr>
          <p:cNvPr id="844" name="Shape 844"/>
          <p:cNvSpPr txBox="1"/>
          <p:nvPr/>
        </p:nvSpPr>
        <p:spPr>
          <a:xfrm>
            <a:off x="635000" y="3144836"/>
            <a:ext cx="7964487"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calculate </a:t>
            </a:r>
            <a:r>
              <a:rPr b="1" i="1" lang="en-US" sz="2800" u="none" cap="none" strike="noStrike">
                <a:solidFill>
                  <a:schemeClr val="dk1"/>
                </a:solidFill>
                <a:latin typeface="Arial"/>
                <a:ea typeface="Arial"/>
                <a:cs typeface="Arial"/>
                <a:sym typeface="Arial"/>
              </a:rPr>
              <a:t>z</a:t>
            </a:r>
          </a:p>
        </p:txBody>
      </p:sp>
      <p:pic>
        <p:nvPicPr>
          <p:cNvPr id="845" name="Shape 845"/>
          <p:cNvPicPr preferRelativeResize="0"/>
          <p:nvPr/>
        </p:nvPicPr>
        <p:blipFill rotWithShape="1">
          <a:blip r:embed="rId3">
            <a:alphaModFix/>
          </a:blip>
          <a:srcRect b="0" l="0" r="0" t="0"/>
          <a:stretch/>
        </p:blipFill>
        <p:spPr>
          <a:xfrm>
            <a:off x="2405061" y="3886200"/>
            <a:ext cx="5284787" cy="1498599"/>
          </a:xfrm>
          <a:prstGeom prst="rect">
            <a:avLst/>
          </a:prstGeom>
          <a:noFill/>
          <a:ln>
            <a:noFill/>
          </a:ln>
        </p:spPr>
      </p:pic>
      <p:sp>
        <p:nvSpPr>
          <p:cNvPr id="846" name="Shape 846"/>
          <p:cNvSpPr txBox="1"/>
          <p:nvPr/>
        </p:nvSpPr>
        <p:spPr>
          <a:xfrm>
            <a:off x="655637" y="5657850"/>
            <a:ext cx="7964487" cy="946150"/>
          </a:xfrm>
          <a:prstGeom prst="rect">
            <a:avLst/>
          </a:prstGeom>
          <a:noFill/>
          <a:ln>
            <a:noFill/>
          </a:ln>
        </p:spPr>
        <p:txBody>
          <a:bodyPr anchorCtr="0" anchor="t" bIns="45700" lIns="91425" rIns="91425" tIns="45700">
            <a:noAutofit/>
          </a:bodyPr>
          <a:lstStyle/>
          <a:p>
            <a:pPr indent="-63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right-tailed test, so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the</a:t>
            </a: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area is to the right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1.52;</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0" name="Shape 850"/>
        <p:cNvGrpSpPr/>
        <p:nvPr/>
      </p:nvGrpSpPr>
      <p:grpSpPr>
        <a:xfrm>
          <a:off x="0" y="0"/>
          <a:ext cx="0" cy="0"/>
          <a:chOff x="0" y="0"/>
          <a:chExt cx="0" cy="0"/>
        </a:xfrm>
      </p:grpSpPr>
      <p:sp>
        <p:nvSpPr>
          <p:cNvPr id="851" name="Shape 851"/>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52" name="Shape 852"/>
          <p:cNvSpPr txBox="1"/>
          <p:nvPr/>
        </p:nvSpPr>
        <p:spPr>
          <a:xfrm>
            <a:off x="635000" y="720725"/>
            <a:ext cx="7964487" cy="1800225"/>
          </a:xfrm>
          <a:prstGeom prst="rect">
            <a:avLst/>
          </a:prstGeom>
          <a:noFill/>
          <a:ln>
            <a:noFill/>
          </a:ln>
        </p:spPr>
        <p:txBody>
          <a:bodyPr anchorCtr="0" anchor="t" bIns="45700" lIns="91425" rIns="91425" tIns="45700">
            <a:noAutofit/>
          </a:bodyPr>
          <a:lstStyle/>
          <a:p>
            <a:pPr indent="-63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A-2: area to the left of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1.52 is 0.9357, so the area to the right is</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1 – 0.9357 = 0.0643.</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0.0643</a:t>
            </a:r>
          </a:p>
        </p:txBody>
      </p:sp>
      <p:sp>
        <p:nvSpPr>
          <p:cNvPr id="853" name="Shape 853"/>
          <p:cNvSpPr txBox="1"/>
          <p:nvPr/>
        </p:nvSpPr>
        <p:spPr>
          <a:xfrm>
            <a:off x="611187" y="2522536"/>
            <a:ext cx="7964487"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0.0643 is greater than the significance level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we fail to reject the null hypothesis.</a:t>
            </a:r>
          </a:p>
        </p:txBody>
      </p:sp>
      <p:pic>
        <p:nvPicPr>
          <p:cNvPr id="854" name="Shape 854"/>
          <p:cNvPicPr preferRelativeResize="0"/>
          <p:nvPr/>
        </p:nvPicPr>
        <p:blipFill rotWithShape="1">
          <a:blip r:embed="rId3">
            <a:alphaModFix/>
          </a:blip>
          <a:srcRect b="0" l="0" r="0" t="0"/>
          <a:stretch/>
        </p:blipFill>
        <p:spPr>
          <a:xfrm>
            <a:off x="6056312" y="6030912"/>
            <a:ext cx="977899" cy="203199"/>
          </a:xfrm>
          <a:prstGeom prst="rect">
            <a:avLst/>
          </a:prstGeom>
          <a:noFill/>
          <a:ln>
            <a:noFill/>
          </a:ln>
        </p:spPr>
      </p:pic>
      <p:grpSp>
        <p:nvGrpSpPr>
          <p:cNvPr id="855" name="Shape 855"/>
          <p:cNvGrpSpPr/>
          <p:nvPr/>
        </p:nvGrpSpPr>
        <p:grpSpPr>
          <a:xfrm>
            <a:off x="2295525" y="4092575"/>
            <a:ext cx="5664199" cy="2627311"/>
            <a:chOff x="2295525" y="4092575"/>
            <a:chExt cx="5664199" cy="2627311"/>
          </a:xfrm>
        </p:grpSpPr>
        <p:pic>
          <p:nvPicPr>
            <p:cNvPr id="856" name="Shape 856"/>
            <p:cNvPicPr preferRelativeResize="0"/>
            <p:nvPr/>
          </p:nvPicPr>
          <p:blipFill rotWithShape="1">
            <a:blip r:embed="rId4">
              <a:alphaModFix/>
            </a:blip>
            <a:srcRect b="0" l="0" r="0" t="0"/>
            <a:stretch/>
          </p:blipFill>
          <p:spPr>
            <a:xfrm>
              <a:off x="2295525" y="4092575"/>
              <a:ext cx="4889500" cy="1498599"/>
            </a:xfrm>
            <a:prstGeom prst="rect">
              <a:avLst/>
            </a:prstGeom>
            <a:noFill/>
            <a:ln>
              <a:noFill/>
            </a:ln>
          </p:spPr>
        </p:pic>
        <p:sp>
          <p:nvSpPr>
            <p:cNvPr id="857" name="Shape 857"/>
            <p:cNvSpPr txBox="1"/>
            <p:nvPr/>
          </p:nvSpPr>
          <p:spPr>
            <a:xfrm>
              <a:off x="4065587" y="5597525"/>
              <a:ext cx="1360487" cy="8604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 </a:t>
              </a:r>
              <a:r>
                <a:rPr b="0" i="1" lang="en-US" sz="1800" u="none" cap="none" strike="noStrike">
                  <a:solidFill>
                    <a:schemeClr val="dk1"/>
                  </a:solidFill>
                  <a:latin typeface="Noto Symbol"/>
                  <a:ea typeface="Noto Symbol"/>
                  <a:cs typeface="Noto Symbol"/>
                  <a:sym typeface="Noto Symbol"/>
                </a:rPr>
                <a:t>μ</a:t>
              </a:r>
              <a:r>
                <a:rPr b="0" i="1" lang="en-US" sz="1800" u="none" cap="none" strike="noStrike">
                  <a:solidFill>
                    <a:schemeClr val="dk1"/>
                  </a:solidFill>
                  <a:latin typeface="Galdeano"/>
                  <a:ea typeface="Galdeano"/>
                  <a:cs typeface="Galdeano"/>
                  <a:sym typeface="Galdeano"/>
                </a:rPr>
                <a:t> = 166.3</a:t>
              </a:r>
            </a:p>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or</a:t>
              </a:r>
            </a:p>
            <a:p>
              <a:pPr indent="0" lvl="0" marL="0" marR="0" rtl="0" algn="ctr">
                <a:lnSpc>
                  <a:spcPct val="8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z = </a:t>
              </a:r>
              <a:r>
                <a:rPr b="0" i="0" lang="en-US" sz="1800" u="none" cap="none" strike="noStrike">
                  <a:solidFill>
                    <a:schemeClr val="dk1"/>
                  </a:solidFill>
                  <a:latin typeface="Arial"/>
                  <a:ea typeface="Arial"/>
                  <a:cs typeface="Arial"/>
                  <a:sym typeface="Arial"/>
                </a:rPr>
                <a:t>0</a:t>
              </a:r>
            </a:p>
          </p:txBody>
        </p:sp>
        <p:sp>
          <p:nvSpPr>
            <p:cNvPr id="858" name="Shape 858"/>
            <p:cNvSpPr txBox="1"/>
            <p:nvPr/>
          </p:nvSpPr>
          <p:spPr>
            <a:xfrm>
              <a:off x="5822950" y="6134100"/>
              <a:ext cx="1360487" cy="5857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or</a:t>
              </a:r>
            </a:p>
            <a:p>
              <a:pPr indent="0" lvl="0" marL="0" marR="0" rtl="0" algn="ctr">
                <a:lnSpc>
                  <a:spcPct val="80000"/>
                </a:lnSpc>
                <a:spcBef>
                  <a:spcPts val="0"/>
                </a:spcBef>
                <a:spcAft>
                  <a:spcPts val="0"/>
                </a:spcAft>
                <a:buClr>
                  <a:schemeClr val="dk1"/>
                </a:buClr>
                <a:buSzPct val="25000"/>
                <a:buFont typeface="Galdeano"/>
                <a:buNone/>
              </a:pPr>
              <a:r>
                <a:rPr b="0" i="1" lang="en-US" sz="1800" u="none" cap="none" strike="noStrike">
                  <a:solidFill>
                    <a:schemeClr val="dk1"/>
                  </a:solidFill>
                  <a:latin typeface="Galdeano"/>
                  <a:ea typeface="Galdeano"/>
                  <a:cs typeface="Galdeano"/>
                  <a:sym typeface="Galdeano"/>
                </a:rPr>
                <a:t>z = </a:t>
              </a:r>
              <a:r>
                <a:rPr b="0" i="0" lang="en-US" sz="1800" u="none" cap="none" strike="noStrike">
                  <a:solidFill>
                    <a:schemeClr val="dk1"/>
                  </a:solidFill>
                  <a:latin typeface="Arial"/>
                  <a:ea typeface="Arial"/>
                  <a:cs typeface="Arial"/>
                  <a:sym typeface="Arial"/>
                </a:rPr>
                <a:t>1.52</a:t>
              </a:r>
            </a:p>
          </p:txBody>
        </p:sp>
        <p:sp>
          <p:nvSpPr>
            <p:cNvPr id="859" name="Shape 859"/>
            <p:cNvSpPr txBox="1"/>
            <p:nvPr/>
          </p:nvSpPr>
          <p:spPr>
            <a:xfrm>
              <a:off x="6024562" y="4483100"/>
              <a:ext cx="1935161" cy="366711"/>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Galdeano"/>
                <a:buNone/>
              </a:pPr>
              <a:r>
                <a:rPr b="0" i="1" lang="en-US" sz="1800" u="none" cap="none" strike="noStrike">
                  <a:solidFill>
                    <a:schemeClr val="hlink"/>
                  </a:solidFill>
                  <a:latin typeface="Galdeano"/>
                  <a:ea typeface="Galdeano"/>
                  <a:cs typeface="Galdeano"/>
                  <a:sym typeface="Galdeano"/>
                </a:rPr>
                <a:t>P-value = 0.0643</a:t>
              </a:r>
            </a:p>
          </p:txBody>
        </p:sp>
        <p:cxnSp>
          <p:nvCxnSpPr>
            <p:cNvPr id="860" name="Shape 860"/>
            <p:cNvCxnSpPr/>
            <p:nvPr/>
          </p:nvCxnSpPr>
          <p:spPr>
            <a:xfrm rot="10800000">
              <a:off x="5822950" y="5546724"/>
              <a:ext cx="503236" cy="444500"/>
            </a:xfrm>
            <a:prstGeom prst="straightConnector1">
              <a:avLst/>
            </a:prstGeom>
            <a:noFill/>
            <a:ln cap="rnd" cmpd="sng" w="25400">
              <a:solidFill>
                <a:schemeClr val="hlink"/>
              </a:solidFill>
              <a:prstDash val="solid"/>
              <a:miter/>
              <a:headEnd len="med" w="med" type="none"/>
              <a:tailEnd len="med" w="med" type="triangle"/>
            </a:ln>
          </p:spPr>
        </p:cxnSp>
        <p:cxnSp>
          <p:nvCxnSpPr>
            <p:cNvPr id="861" name="Shape 861"/>
            <p:cNvCxnSpPr/>
            <p:nvPr/>
          </p:nvCxnSpPr>
          <p:spPr>
            <a:xfrm flipH="1">
              <a:off x="6299199" y="4829175"/>
              <a:ext cx="358775" cy="371474"/>
            </a:xfrm>
            <a:prstGeom prst="straightConnector1">
              <a:avLst/>
            </a:prstGeom>
            <a:noFill/>
            <a:ln cap="rnd" cmpd="sng" w="25400">
              <a:solidFill>
                <a:schemeClr val="hlink"/>
              </a:solidFill>
              <a:prstDash val="solid"/>
              <a:miter/>
              <a:headEnd len="med" w="med" type="none"/>
              <a:tailEnd len="med" w="med" type="triangle"/>
            </a:ln>
          </p:spPr>
        </p:cxnSp>
      </p:gr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5" name="Shape 865"/>
        <p:cNvGrpSpPr/>
        <p:nvPr/>
      </p:nvGrpSpPr>
      <p:grpSpPr>
        <a:xfrm>
          <a:off x="0" y="0"/>
          <a:ext cx="0" cy="0"/>
          <a:chOff x="0" y="0"/>
          <a:chExt cx="0" cy="0"/>
        </a:xfrm>
      </p:grpSpPr>
      <p:sp>
        <p:nvSpPr>
          <p:cNvPr id="866" name="Shape 866"/>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67" name="Shape 867"/>
          <p:cNvSpPr txBox="1"/>
          <p:nvPr/>
        </p:nvSpPr>
        <p:spPr>
          <a:xfrm>
            <a:off x="584200" y="1044575"/>
            <a:ext cx="8347075"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0.0643 tells us that if men have a mean weight</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given by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166.3 lb,</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there is a good chance (0.0643) of getting a sample mean of</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172.55 lb. A sample mean such as 172.55 lb could easily occur by chance. There is not</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sufficient evidence to support a conclusion that the population mean is greater than</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166.3 lb, as in the National Transportation and Safety Board’s recommendation.</a:t>
            </a:r>
            <a:r>
              <a:rPr b="1" i="0" lang="en-US" sz="2800" u="none" cap="none" strike="noStrike">
                <a:solidFill>
                  <a:schemeClr val="dk1"/>
                </a:solidFill>
                <a:latin typeface="Helvetica Neue"/>
                <a:ea typeface="Helvetica Neue"/>
                <a:cs typeface="Helvetica Neue"/>
                <a:sym typeface="Helvetica Neue"/>
              </a:rPr>
              <a:t> </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1" name="Shape 871"/>
        <p:cNvGrpSpPr/>
        <p:nvPr/>
      </p:nvGrpSpPr>
      <p:grpSpPr>
        <a:xfrm>
          <a:off x="0" y="0"/>
          <a:ext cx="0" cy="0"/>
          <a:chOff x="0" y="0"/>
          <a:chExt cx="0" cy="0"/>
        </a:xfrm>
      </p:grpSpPr>
      <p:sp>
        <p:nvSpPr>
          <p:cNvPr id="872" name="Shape 872"/>
          <p:cNvSpPr txBox="1"/>
          <p:nvPr>
            <p:ph idx="4294967295" type="title"/>
          </p:nvPr>
        </p:nvSpPr>
        <p:spPr>
          <a:xfrm>
            <a:off x="625475" y="192086"/>
            <a:ext cx="82042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73" name="Shape 873"/>
          <p:cNvSpPr txBox="1"/>
          <p:nvPr/>
        </p:nvSpPr>
        <p:spPr>
          <a:xfrm>
            <a:off x="584200" y="1044575"/>
            <a:ext cx="8347075"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traditional method: Use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1.645 instead of finding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Since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 1.52 does not fall in the critical region, again fail to reject the null hypothesis.</a:t>
            </a:r>
          </a:p>
        </p:txBody>
      </p:sp>
      <p:sp>
        <p:nvSpPr>
          <p:cNvPr id="874" name="Shape 874"/>
          <p:cNvSpPr txBox="1"/>
          <p:nvPr/>
        </p:nvSpPr>
        <p:spPr>
          <a:xfrm>
            <a:off x="555625" y="3041650"/>
            <a:ext cx="8347075"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Confidence Interval method: Use a one-tailed test with a = 0.05, so construct a 90% confidence interval:</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165.8 &lt; </a:t>
            </a:r>
            <a:r>
              <a:rPr b="1" i="0" lang="en-US" sz="2800" u="none" cap="none" strike="noStrike">
                <a:solidFill>
                  <a:schemeClr val="dk1"/>
                </a:solidFill>
                <a:latin typeface="Helvetica Neue"/>
                <a:ea typeface="Helvetica Neue"/>
                <a:cs typeface="Helvetica Neue"/>
                <a:sym typeface="Helvetica Neue"/>
              </a:rPr>
              <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&lt; 179.3</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confidence interval contains 166.3 lb, we cannot support a claim that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is greater than 166.3. Again, fail to reject the null hypothesis.</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8" name="Shape 878"/>
        <p:cNvGrpSpPr/>
        <p:nvPr/>
      </p:nvGrpSpPr>
      <p:grpSpPr>
        <a:xfrm>
          <a:off x="0" y="0"/>
          <a:ext cx="0" cy="0"/>
          <a:chOff x="0" y="0"/>
          <a:chExt cx="0" cy="0"/>
        </a:xfrm>
      </p:grpSpPr>
      <p:sp>
        <p:nvSpPr>
          <p:cNvPr id="879" name="Shape 879"/>
          <p:cNvSpPr txBox="1"/>
          <p:nvPr>
            <p:ph idx="4294967295" type="title"/>
          </p:nvPr>
        </p:nvSpPr>
        <p:spPr>
          <a:xfrm>
            <a:off x="433387" y="295275"/>
            <a:ext cx="8239125"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Underlying Rationale of Hypothesis Testing</a:t>
            </a:r>
          </a:p>
        </p:txBody>
      </p:sp>
      <p:sp>
        <p:nvSpPr>
          <p:cNvPr id="880" name="Shape 880"/>
          <p:cNvSpPr txBox="1"/>
          <p:nvPr>
            <p:ph idx="1" type="body"/>
          </p:nvPr>
        </p:nvSpPr>
        <p:spPr>
          <a:xfrm>
            <a:off x="614362" y="1622425"/>
            <a:ext cx="8020050" cy="169545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If, under a given assumption, there is an extremely small probability of getting sample results at least as extreme as the results that were obtained, we conclude that the assumption is probably not correct.</a:t>
            </a:r>
          </a:p>
        </p:txBody>
      </p:sp>
      <p:sp>
        <p:nvSpPr>
          <p:cNvPr id="881" name="Shape 881"/>
          <p:cNvSpPr txBox="1"/>
          <p:nvPr/>
        </p:nvSpPr>
        <p:spPr>
          <a:xfrm>
            <a:off x="612775" y="4248150"/>
            <a:ext cx="7931149" cy="2459037"/>
          </a:xfrm>
          <a:prstGeom prst="rect">
            <a:avLst/>
          </a:prstGeom>
          <a:noFill/>
          <a:ln>
            <a:noFill/>
          </a:ln>
        </p:spPr>
        <p:txBody>
          <a:bodyPr anchorCtr="0" anchor="t" bIns="45700" lIns="91425" rIns="91425" tIns="45700">
            <a:noAutofit/>
          </a:bodyPr>
          <a:lstStyle/>
          <a:p>
            <a:pPr indent="-3175" lvl="0" marL="3175" marR="0" rtl="0" algn="l">
              <a:lnSpc>
                <a:spcPct val="105000"/>
              </a:lnSpc>
              <a:spcBef>
                <a:spcPts val="0"/>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testing a claim, we make an assumption (null hypothesis) of equality. We then compare the assumption and the sample results and we form one of the following conclusions:</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5" name="Shape 885"/>
        <p:cNvGrpSpPr/>
        <p:nvPr/>
      </p:nvGrpSpPr>
      <p:grpSpPr>
        <a:xfrm>
          <a:off x="0" y="0"/>
          <a:ext cx="0" cy="0"/>
          <a:chOff x="0" y="0"/>
          <a:chExt cx="0" cy="0"/>
        </a:xfrm>
      </p:grpSpPr>
      <p:sp>
        <p:nvSpPr>
          <p:cNvPr id="886" name="Shape 886"/>
          <p:cNvSpPr txBox="1"/>
          <p:nvPr>
            <p:ph idx="1" type="body"/>
          </p:nvPr>
        </p:nvSpPr>
        <p:spPr>
          <a:xfrm>
            <a:off x="620712" y="1617662"/>
            <a:ext cx="8145461" cy="5080000"/>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If the sample results (or more extreme results) can easily occur when the assumption (null hypothesis) is true, we attribute the relatively small discrepancy between the assumption and the sample results to chance.</a:t>
            </a:r>
          </a:p>
          <a:p>
            <a:pPr indent="-342900" lvl="0" marL="342900" marR="0" rtl="0" algn="l">
              <a:lnSpc>
                <a:spcPct val="105000"/>
              </a:lnSpc>
              <a:spcBef>
                <a:spcPts val="1560"/>
              </a:spcBef>
              <a:spcAft>
                <a:spcPts val="780"/>
              </a:spcAft>
              <a:buClr>
                <a:schemeClr val="accent2"/>
              </a:buClr>
              <a:buSzPct val="100000"/>
              <a:buFont typeface="Arial"/>
              <a:buChar char="•"/>
            </a:pPr>
            <a:r>
              <a:rPr b="1" i="0" lang="en-US" sz="2600" u="none" cap="none" strike="noStrike">
                <a:solidFill>
                  <a:schemeClr val="dk1"/>
                </a:solidFill>
                <a:latin typeface="Arial"/>
                <a:ea typeface="Arial"/>
                <a:cs typeface="Arial"/>
                <a:sym typeface="Arial"/>
              </a:rPr>
              <a:t>If the sample results cannot easily occur when that assumption (null hypothesis) is true, we explain the relatively large discrepancy between the assumption and the sample results by concluding that the assumption is not true, so we reject the assumption.</a:t>
            </a:r>
          </a:p>
        </p:txBody>
      </p:sp>
      <p:sp>
        <p:nvSpPr>
          <p:cNvPr id="887" name="Shape 887"/>
          <p:cNvSpPr txBox="1"/>
          <p:nvPr>
            <p:ph idx="4294967295" type="title"/>
          </p:nvPr>
        </p:nvSpPr>
        <p:spPr>
          <a:xfrm>
            <a:off x="690562" y="295275"/>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Underlying Rationale of Hypotheses Testing - cont</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1" name="Shape 891"/>
        <p:cNvGrpSpPr/>
        <p:nvPr/>
      </p:nvGrpSpPr>
      <p:grpSpPr>
        <a:xfrm>
          <a:off x="0" y="0"/>
          <a:ext cx="0" cy="0"/>
          <a:chOff x="0" y="0"/>
          <a:chExt cx="0" cy="0"/>
        </a:xfrm>
      </p:grpSpPr>
      <p:sp>
        <p:nvSpPr>
          <p:cNvPr id="892" name="Shape 892"/>
          <p:cNvSpPr txBox="1"/>
          <p:nvPr>
            <p:ph idx="4294967295" type="title"/>
          </p:nvPr>
        </p:nvSpPr>
        <p:spPr>
          <a:xfrm>
            <a:off x="646112" y="177800"/>
            <a:ext cx="7848599" cy="7572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893" name="Shape 893"/>
          <p:cNvSpPr txBox="1"/>
          <p:nvPr/>
        </p:nvSpPr>
        <p:spPr>
          <a:xfrm>
            <a:off x="638175" y="1701800"/>
            <a:ext cx="7781925" cy="4794250"/>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Requirements for testing claims about population means,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known.</a:t>
            </a:r>
          </a:p>
          <a:p>
            <a:pPr indent="-455612" lvl="0" marL="455612" marR="0" rtl="0" algn="l">
              <a:lnSpc>
                <a:spcPct val="100000"/>
              </a:lnSpc>
              <a:spcBef>
                <a:spcPts val="1400"/>
              </a:spcBef>
              <a:spcAft>
                <a:spcPts val="0"/>
              </a:spcAft>
              <a:buClr>
                <a:srgbClr val="008000"/>
              </a:buClr>
              <a:buSzPct val="100000"/>
              <a:buFont typeface="Arial"/>
              <a:buChar char="❖"/>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method.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Traditional method.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Confidence interval method.</a:t>
            </a:r>
          </a:p>
          <a:p>
            <a:pPr indent="-455612" lvl="0" marL="455612" marR="0" rtl="0" algn="l">
              <a:lnSpc>
                <a:spcPct val="100000"/>
              </a:lnSpc>
              <a:spcBef>
                <a:spcPts val="1400"/>
              </a:spcBef>
              <a:spcAft>
                <a:spcPts val="0"/>
              </a:spcAft>
              <a:buClr>
                <a:srgbClr val="008000"/>
              </a:buClr>
              <a:buSzPct val="100000"/>
              <a:buFont typeface="Arial"/>
              <a:buChar char="❖"/>
            </a:pPr>
            <a:r>
              <a:rPr b="1" i="0" lang="en-US" sz="2800" u="none" cap="none" strike="noStrike">
                <a:solidFill>
                  <a:schemeClr val="dk1"/>
                </a:solidFill>
                <a:latin typeface="Arial"/>
                <a:ea typeface="Arial"/>
                <a:cs typeface="Arial"/>
                <a:sym typeface="Arial"/>
              </a:rPr>
              <a:t>Rationale for hypothesis testing.</a:t>
            </a: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
      <a:dk1>
        <a:srgbClr val="000000"/>
      </a:dk1>
      <a:lt1>
        <a:srgbClr val="FFFFFF"/>
      </a:lt1>
      <a:dk2>
        <a:srgbClr val="00279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