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8" r:id="rId2"/>
    <p:sldId id="257" r:id="rId3"/>
    <p:sldId id="258" r:id="rId4"/>
    <p:sldId id="259" r:id="rId5"/>
    <p:sldId id="260" r:id="rId6"/>
    <p:sldId id="261" r:id="rId7"/>
    <p:sldId id="289" r:id="rId8"/>
    <p:sldId id="351" r:id="rId9"/>
    <p:sldId id="291" r:id="rId10"/>
    <p:sldId id="293" r:id="rId11"/>
    <p:sldId id="294" r:id="rId12"/>
    <p:sldId id="295" r:id="rId13"/>
    <p:sldId id="297" r:id="rId14"/>
    <p:sldId id="299" r:id="rId15"/>
    <p:sldId id="300" r:id="rId16"/>
    <p:sldId id="301" r:id="rId17"/>
    <p:sldId id="302" r:id="rId18"/>
    <p:sldId id="303" r:id="rId19"/>
    <p:sldId id="304" r:id="rId20"/>
    <p:sldId id="305" r:id="rId21"/>
    <p:sldId id="307" r:id="rId22"/>
    <p:sldId id="309" r:id="rId23"/>
    <p:sldId id="310" r:id="rId24"/>
    <p:sldId id="311" r:id="rId25"/>
    <p:sldId id="328" r:id="rId26"/>
    <p:sldId id="314" r:id="rId27"/>
    <p:sldId id="352" r:id="rId28"/>
    <p:sldId id="315" r:id="rId29"/>
    <p:sldId id="316" r:id="rId30"/>
    <p:sldId id="320" r:id="rId31"/>
    <p:sldId id="321" r:id="rId32"/>
    <p:sldId id="324" r:id="rId33"/>
    <p:sldId id="325" r:id="rId34"/>
    <p:sldId id="262" r:id="rId35"/>
    <p:sldId id="329" r:id="rId36"/>
    <p:sldId id="263" r:id="rId37"/>
    <p:sldId id="264" r:id="rId38"/>
    <p:sldId id="330" r:id="rId39"/>
    <p:sldId id="353" r:id="rId40"/>
    <p:sldId id="265" r:id="rId41"/>
    <p:sldId id="354" r:id="rId42"/>
    <p:sldId id="332" r:id="rId43"/>
    <p:sldId id="333" r:id="rId44"/>
    <p:sldId id="334" r:id="rId45"/>
    <p:sldId id="267" r:id="rId46"/>
    <p:sldId id="335" r:id="rId47"/>
    <p:sldId id="268" r:id="rId48"/>
    <p:sldId id="350" r:id="rId49"/>
    <p:sldId id="337" r:id="rId50"/>
    <p:sldId id="338" r:id="rId51"/>
    <p:sldId id="355" r:id="rId52"/>
    <p:sldId id="269" r:id="rId53"/>
    <p:sldId id="339" r:id="rId54"/>
    <p:sldId id="340" r:id="rId55"/>
    <p:sldId id="341" r:id="rId56"/>
    <p:sldId id="343" r:id="rId57"/>
    <p:sldId id="344" r:id="rId58"/>
    <p:sldId id="345" r:id="rId59"/>
    <p:sldId id="346" r:id="rId60"/>
    <p:sldId id="347" r:id="rId61"/>
    <p:sldId id="348" r:id="rId62"/>
    <p:sldId id="349" r:id="rId6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33CC"/>
    <a:srgbClr val="D21E78"/>
    <a:srgbClr val="FFFFCC"/>
    <a:srgbClr val="6600CC"/>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F9D921-403F-42E9-8E4A-86B835629AA3}"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81D16A-D112-4D5F-B364-909FE57EC944}"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F9D921-403F-42E9-8E4A-86B835629AA3}" type="datetimeFigureOut">
              <a:rPr lang="ar-SA" smtClean="0"/>
              <a:pPr/>
              <a:t>24/02/1437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81D16A-D112-4D5F-B364-909FE57EC94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marefa.org/index.php/%D9%85%D9%84%D9%81:Celsius_original_thermometer.gif"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1573;&#1606;&#1578;&#1602;&#1575;&#1604;%20&#1575;&#1604;&#1591;&#1575;&#1602;&#1577;%20&#1575;&#1604;&#1581;&#1585;&#1575;&#1585;&#1610;&#1577;%20Heat%20Transfer%5b%20&#1605;&#1578;&#1585;&#1580;&#1605;%20&#1604;&#1604;&#1593;&#1585;&#1576;&#1610;&#1577;%20%5d%20-%20YouTube.flv" TargetMode="External"/><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ideo" Target="file:///F:\&#1573;&#1606;&#1578;&#1602;&#1575;&#1604;%20&#1575;&#1604;&#1591;&#1575;&#1602;&#1577;%20&#1575;&#1604;&#1581;&#1585;&#1575;&#1585;&#1610;&#1577;%20Heat%20Transfer%5b%20&#1605;&#1578;&#1585;&#1580;&#1605;%20&#1604;&#1604;&#1593;&#1585;&#1576;&#1610;&#1577;%20%5d%20-%20YouT.wm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1575;&#1604;&#1581;&#1605;&#1604;%20&#1575;&#1604;&#1581;&#1585;&#1575;&#1585;&#1610;.swf" TargetMode="External"/><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http://www.moqatel.com/openshare/Behoth/Gography11/geography/fig101.jpg" TargetMode="External"/><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file:///F:\&#1578;&#1580;&#1585;&#1576;&#1577;%20&#1578;&#1605;&#1583;&#1583;%20&#1575;&#1604;&#1576;&#1575;&#1604;&#1608;&#1606;%20&#1576;&#1575;&#1604;&#1581;&#1585;&#1575;&#1585;&#1577;.wmv"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1575;&#1604;&#1578;&#1587;&#1582;&#1610;&#1606;%20&#1608;&#1581;&#1585;&#1603;&#1577;%20&#1575;&#1604;&#1580;&#1586;&#1610;&#1574;&#1575;&#1578;.swf" TargetMode="External"/><Relationship Id="rId2" Type="http://schemas.openxmlformats.org/officeDocument/2006/relationships/image" Target="../media/image69.gif"/><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gif"/></Relationships>
</file>

<file path=ppt/slides/_rels/slide3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4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5" Type="http://schemas.openxmlformats.org/officeDocument/2006/relationships/image" Target="../media/image93.gif"/><Relationship Id="rId4" Type="http://schemas.openxmlformats.org/officeDocument/2006/relationships/image" Target="../media/image92.jpeg"/></Relationships>
</file>

<file path=ppt/slides/_rels/slide4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4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7.xml"/><Relationship Id="rId1" Type="http://schemas.openxmlformats.org/officeDocument/2006/relationships/video" Target="file:///F:\&#1575;&#1604;&#1605;&#1581;&#1585;&#1603;%20&#1581;&#1585;&#1575;&#1585;&#1610;%201%2000_00_04-00_00_40.wm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7.xml"/><Relationship Id="rId1" Type="http://schemas.openxmlformats.org/officeDocument/2006/relationships/video" Target="file:///F:\&#1603;&#1610;&#1601;&#1610;&#1577;%20&#1593;&#1605;&#1604;%20&#1575;&#1604;&#1605;&#1581;&#1585;&#1603;%20&#1575;&#1604;&#1576;&#1582;&#1575;&#1585;&#1610;%20-%20YouTube.wmv"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5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jpeg"/></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ar.wikipedia.org/w/index.php?title=%D9%85%D9%84%D9%81:Translational_motion.gif&amp;filetimestamp=20080328033120" TargetMode="External"/><Relationship Id="rId2" Type="http://schemas.openxmlformats.org/officeDocument/2006/relationships/image" Target="../media/image117.jpeg"/><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9.gif"/></Relationships>
</file>

<file path=ppt/slides/_rels/slide5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58.xml.rels><?xml version="1.0" encoding="UTF-8" standalone="yes"?>
<Relationships xmlns="http://schemas.openxmlformats.org/package/2006/relationships"><Relationship Id="rId3" Type="http://schemas.openxmlformats.org/officeDocument/2006/relationships/image" Target="../media/image121.gif"/><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file:///F:\&#1575;&#1604;&#1591;&#1575;&#1602;&#1577;%20&#1575;&#1604;&#1581;&#1585;&#1603;&#1610;&#1577;%20&#1604;&#1604;&#1605;&#1608;&#1575;&#1583;%20&#1575;&#1604;&#1589;&#1604;&#1576;&#1577;.wmv" TargetMode="Externa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6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 Id="rId4" Type="http://schemas.openxmlformats.org/officeDocument/2006/relationships/image" Target="../media/image127.jpeg"/></Relationships>
</file>

<file path=ppt/slides/_rels/slide62.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F:\&#1575;&#1579;&#1585;%20&#1583;&#1585;&#1580;&#1577;%20&#1575;&#1604;&#1581;&#1585;&#1575;&#1585;&#1577;%20&#1593;&#1604;&#1609;%20&#1581;&#1585;&#1603;&#1577;%20&#1580;&#1586;&#1610;&#1574;&#1575;&#1578;%20&#1575;&#1604;&#1605;&#1575;&#1583;&#1577;%20-%20YouTube.wm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714876" y="2857496"/>
            <a:ext cx="3857652" cy="2928958"/>
          </a:xfrm>
          <a:prstGeom prst="rect">
            <a:avLst/>
          </a:prstGeom>
          <a:noFill/>
        </p:spPr>
        <p:txBody>
          <a:bodyPr wrap="square" rtlCol="1">
            <a:prstTxWarp prst="textCascadeUp">
              <a:avLst/>
            </a:prstTxWarp>
            <a:spAutoFit/>
            <a:scene3d>
              <a:camera prst="orthographicFront"/>
              <a:lightRig rig="threePt" dir="t"/>
            </a:scene3d>
            <a:sp3d extrusionH="57150">
              <a:bevelT w="38100" h="38100" prst="convex"/>
            </a:sp3d>
          </a:bodyPr>
          <a:lstStyle/>
          <a:p>
            <a:pPr algn="ctr"/>
            <a:r>
              <a:rPr lang="ar-SA" sz="7200" dirty="0" smtClean="0">
                <a:ln>
                  <a:solidFill>
                    <a:sysClr val="windowText" lastClr="000000"/>
                  </a:solidFill>
                </a:ln>
                <a:solidFill>
                  <a:schemeClr val="accent1"/>
                </a:solidFill>
                <a:cs typeface="PT Bold Heading" pitchFamily="2" charset="-78"/>
              </a:rPr>
              <a:t>الطاقة الحراريـة</a:t>
            </a:r>
            <a:endParaRPr lang="ar-SA" sz="7200" dirty="0">
              <a:ln>
                <a:solidFill>
                  <a:sysClr val="windowText" lastClr="000000"/>
                </a:solidFill>
              </a:ln>
              <a:solidFill>
                <a:schemeClr val="accent1"/>
              </a:solidFill>
              <a:cs typeface="PT Bold Heading" pitchFamily="2" charset="-78"/>
            </a:endParaRPr>
          </a:p>
        </p:txBody>
      </p:sp>
      <p:pic>
        <p:nvPicPr>
          <p:cNvPr id="3" name="Picture 2" descr="11111"/>
          <p:cNvPicPr>
            <a:picLocks noChangeAspect="1" noChangeArrowheads="1"/>
          </p:cNvPicPr>
          <p:nvPr/>
        </p:nvPicPr>
        <p:blipFill>
          <a:blip r:embed="rId3" cstate="print"/>
          <a:srcRect/>
          <a:stretch>
            <a:fillRect/>
          </a:stretch>
        </p:blipFill>
        <p:spPr bwMode="auto">
          <a:xfrm>
            <a:off x="5072066" y="285728"/>
            <a:ext cx="1015401" cy="1357322"/>
          </a:xfrm>
          <a:prstGeom prst="rect">
            <a:avLst/>
          </a:prstGeom>
          <a:noFill/>
          <a:ln w="9525">
            <a:noFill/>
            <a:miter lim="800000"/>
            <a:headEnd/>
            <a:tailEnd/>
          </a:ln>
        </p:spPr>
      </p:pic>
      <p:sp>
        <p:nvSpPr>
          <p:cNvPr id="4" name="مربع نص 3"/>
          <p:cNvSpPr txBox="1"/>
          <p:nvPr/>
        </p:nvSpPr>
        <p:spPr>
          <a:xfrm>
            <a:off x="5286380" y="2071678"/>
            <a:ext cx="2357454" cy="523220"/>
          </a:xfrm>
          <a:prstGeom prst="rect">
            <a:avLst/>
          </a:prstGeom>
          <a:noFill/>
        </p:spPr>
        <p:txBody>
          <a:bodyPr wrap="square" rtlCol="1">
            <a:spAutoFit/>
          </a:bodyPr>
          <a:lstStyle/>
          <a:p>
            <a:r>
              <a:rPr lang="ar-SA" sz="2800" dirty="0" smtClean="0">
                <a:ln>
                  <a:solidFill>
                    <a:schemeClr val="tx1"/>
                  </a:solidFill>
                </a:ln>
                <a:solidFill>
                  <a:schemeClr val="accent5">
                    <a:lumMod val="75000"/>
                  </a:schemeClr>
                </a:solidFill>
                <a:cs typeface="PT Bold Heading" pitchFamily="2" charset="-78"/>
              </a:rPr>
              <a:t>الفصل الخامس</a:t>
            </a:r>
            <a:endParaRPr lang="ar-SA" sz="2800" dirty="0">
              <a:ln>
                <a:solidFill>
                  <a:schemeClr val="tx1"/>
                </a:solidFill>
              </a:ln>
              <a:solidFill>
                <a:schemeClr val="accent5">
                  <a:lumMod val="75000"/>
                </a:schemeClr>
              </a:solidFill>
              <a:cs typeface="PT Bold Heading" pitchFamily="2" charset="-78"/>
            </a:endParaRPr>
          </a:p>
        </p:txBody>
      </p:sp>
      <p:sp>
        <p:nvSpPr>
          <p:cNvPr id="5" name="مربع نص 4"/>
          <p:cNvSpPr txBox="1"/>
          <p:nvPr/>
        </p:nvSpPr>
        <p:spPr>
          <a:xfrm>
            <a:off x="5572132" y="526301"/>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2 </a:t>
            </a:r>
          </a:p>
          <a:p>
            <a:pPr algn="ctr"/>
            <a:r>
              <a:rPr lang="ar-SA" sz="2400" dirty="0" smtClean="0">
                <a:solidFill>
                  <a:schemeClr val="accent4">
                    <a:lumMod val="75000"/>
                  </a:schemeClr>
                </a:solidFill>
                <a:cs typeface="PT Bold Heading" pitchFamily="2" charset="-78"/>
              </a:rPr>
              <a:t>الصف الثاني ثانوي</a:t>
            </a:r>
            <a:endParaRPr lang="ar-SA" sz="2400" dirty="0">
              <a:solidFill>
                <a:schemeClr val="accent4">
                  <a:lumMod val="75000"/>
                </a:schemeClr>
              </a:solidFill>
              <a:cs typeface="PT Bold Heading" pitchFamily="2" charset="-78"/>
            </a:endParaRPr>
          </a:p>
        </p:txBody>
      </p:sp>
      <p:sp>
        <p:nvSpPr>
          <p:cNvPr id="6" name="مربع نص 5"/>
          <p:cNvSpPr txBox="1"/>
          <p:nvPr/>
        </p:nvSpPr>
        <p:spPr>
          <a:xfrm>
            <a:off x="5072066" y="5643578"/>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008000"/>
              </a:solidFill>
              <a:effectLst>
                <a:innerShdw blurRad="69850" dist="43180" dir="5400000">
                  <a:srgbClr val="000000">
                    <a:alpha val="65000"/>
                  </a:srgbClr>
                </a:innerShdw>
              </a:effectLst>
              <a:cs typeface="PT Bold Heading" pitchFamily="2" charset="-78"/>
            </a:endParaRPr>
          </a:p>
        </p:txBody>
      </p:sp>
      <p:pic>
        <p:nvPicPr>
          <p:cNvPr id="63489" name="Picture 1" descr="%D8%A7%D9%84%D8%AE%D9%84%D8%A7%D9%8A%D8%A7-%D8%A7%D9%84%D8%B4%D9%85%D8%B3%D9%8A%D8%A9"/>
          <p:cNvPicPr>
            <a:picLocks noChangeAspect="1" noChangeArrowheads="1"/>
          </p:cNvPicPr>
          <p:nvPr/>
        </p:nvPicPr>
        <p:blipFill>
          <a:blip r:embed="rId4"/>
          <a:srcRect/>
          <a:stretch>
            <a:fillRect/>
          </a:stretch>
        </p:blipFill>
        <p:spPr bwMode="auto">
          <a:xfrm>
            <a:off x="0" y="0"/>
            <a:ext cx="4357686" cy="6858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818" name="مستطيل 1"/>
          <p:cNvSpPr>
            <a:spLocks noChangeArrowheads="1"/>
          </p:cNvSpPr>
          <p:nvPr/>
        </p:nvSpPr>
        <p:spPr bwMode="auto">
          <a:xfrm>
            <a:off x="3370329" y="714356"/>
            <a:ext cx="2916183" cy="646331"/>
          </a:xfrm>
          <a:prstGeom prst="rect">
            <a:avLst/>
          </a:prstGeom>
          <a:noFill/>
          <a:ln w="9525">
            <a:noFill/>
            <a:miter lim="800000"/>
            <a:headEnd/>
            <a:tailEnd/>
          </a:ln>
        </p:spPr>
        <p:txBody>
          <a:bodyPr wrap="none">
            <a:spAutoFit/>
          </a:bodyPr>
          <a:lstStyle/>
          <a:p>
            <a:r>
              <a:rPr lang="ar-SA" sz="3600" dirty="0" smtClean="0">
                <a:solidFill>
                  <a:schemeClr val="accent4">
                    <a:lumMod val="75000"/>
                  </a:schemeClr>
                </a:solidFill>
                <a:cs typeface="PT Bold Heading" pitchFamily="2" charset="-78"/>
              </a:rPr>
              <a:t>الاتــزان </a:t>
            </a:r>
            <a:r>
              <a:rPr lang="ar-SA" sz="3600" dirty="0">
                <a:solidFill>
                  <a:schemeClr val="accent4">
                    <a:lumMod val="75000"/>
                  </a:schemeClr>
                </a:solidFill>
                <a:cs typeface="PT Bold Heading" pitchFamily="2" charset="-78"/>
              </a:rPr>
              <a:t>الحراري</a:t>
            </a:r>
            <a:endParaRPr lang="en-US" sz="3600" dirty="0">
              <a:solidFill>
                <a:schemeClr val="accent4">
                  <a:lumMod val="75000"/>
                </a:schemeClr>
              </a:solidFill>
              <a:cs typeface="PT Bold Heading" pitchFamily="2" charset="-78"/>
            </a:endParaRPr>
          </a:p>
        </p:txBody>
      </p:sp>
      <p:sp>
        <p:nvSpPr>
          <p:cNvPr id="3" name="مستطيل 2"/>
          <p:cNvSpPr/>
          <p:nvPr/>
        </p:nvSpPr>
        <p:spPr>
          <a:xfrm>
            <a:off x="1214414" y="1571612"/>
            <a:ext cx="6875943" cy="1065676"/>
          </a:xfrm>
          <a:prstGeom prst="rect">
            <a:avLst/>
          </a:prstGeom>
        </p:spPr>
        <p:txBody>
          <a:bodyPr wrap="square">
            <a:spAutoFit/>
          </a:bodyPr>
          <a:lstStyle/>
          <a:p>
            <a:pPr algn="justLow">
              <a:lnSpc>
                <a:spcPct val="150000"/>
              </a:lnSpc>
              <a:defRPr/>
            </a:pPr>
            <a:r>
              <a:rPr lang="ar-SA" sz="2200" dirty="0">
                <a:solidFill>
                  <a:schemeClr val="tx1">
                    <a:lumMod val="95000"/>
                    <a:lumOff val="5000"/>
                  </a:schemeClr>
                </a:solidFill>
                <a:cs typeface="PT Bold Heading" pitchFamily="2" charset="-78"/>
              </a:rPr>
              <a:t> هي الحالة التي يصبح عندها معدلا </a:t>
            </a:r>
            <a:r>
              <a:rPr lang="ar-SA" sz="2200" dirty="0" smtClean="0">
                <a:solidFill>
                  <a:schemeClr val="tx1">
                    <a:lumMod val="95000"/>
                    <a:lumOff val="5000"/>
                  </a:schemeClr>
                </a:solidFill>
                <a:cs typeface="PT Bold Heading" pitchFamily="2" charset="-78"/>
              </a:rPr>
              <a:t>تدفق </a:t>
            </a:r>
            <a:r>
              <a:rPr lang="ar-SA" sz="2200" dirty="0">
                <a:solidFill>
                  <a:schemeClr val="tx1">
                    <a:lumMod val="95000"/>
                    <a:lumOff val="5000"/>
                  </a:schemeClr>
                </a:solidFill>
                <a:cs typeface="PT Bold Heading" pitchFamily="2" charset="-78"/>
              </a:rPr>
              <a:t>الطاقة بين جسمين </a:t>
            </a:r>
            <a:r>
              <a:rPr lang="ar-SA" sz="2200" dirty="0" smtClean="0">
                <a:solidFill>
                  <a:schemeClr val="tx1">
                    <a:lumMod val="95000"/>
                    <a:lumOff val="5000"/>
                  </a:schemeClr>
                </a:solidFill>
                <a:cs typeface="PT Bold Heading" pitchFamily="2" charset="-78"/>
              </a:rPr>
              <a:t>متساويين </a:t>
            </a:r>
            <a:r>
              <a:rPr lang="ar-SA" sz="2200" dirty="0">
                <a:solidFill>
                  <a:schemeClr val="tx1">
                    <a:lumMod val="95000"/>
                    <a:lumOff val="5000"/>
                  </a:schemeClr>
                </a:solidFill>
                <a:cs typeface="PT Bold Heading" pitchFamily="2" charset="-78"/>
              </a:rPr>
              <a:t>ويكون </a:t>
            </a:r>
            <a:r>
              <a:rPr lang="ar-SA" sz="2200" dirty="0" smtClean="0">
                <a:solidFill>
                  <a:schemeClr val="tx1">
                    <a:lumMod val="95000"/>
                    <a:lumOff val="5000"/>
                  </a:schemeClr>
                </a:solidFill>
                <a:cs typeface="PT Bold Heading" pitchFamily="2" charset="-78"/>
              </a:rPr>
              <a:t>لكلا </a:t>
            </a:r>
            <a:r>
              <a:rPr lang="ar-SA" sz="2200" dirty="0">
                <a:solidFill>
                  <a:schemeClr val="tx1">
                    <a:lumMod val="95000"/>
                    <a:lumOff val="5000"/>
                  </a:schemeClr>
                </a:solidFill>
                <a:cs typeface="PT Bold Heading" pitchFamily="2" charset="-78"/>
              </a:rPr>
              <a:t>الجسمين درجة الحرارة </a:t>
            </a:r>
            <a:r>
              <a:rPr lang="ar-SA" sz="2200" dirty="0" smtClean="0">
                <a:solidFill>
                  <a:schemeClr val="tx1">
                    <a:lumMod val="95000"/>
                    <a:lumOff val="5000"/>
                  </a:schemeClr>
                </a:solidFill>
                <a:cs typeface="PT Bold Heading" pitchFamily="2" charset="-78"/>
              </a:rPr>
              <a:t>نفسها .</a:t>
            </a:r>
            <a:endParaRPr lang="en-US" sz="2200" dirty="0">
              <a:solidFill>
                <a:schemeClr val="tx1">
                  <a:lumMod val="95000"/>
                  <a:lumOff val="5000"/>
                </a:schemeClr>
              </a:solidFill>
              <a:cs typeface="PT Bold Heading" pitchFamily="2" charset="-78"/>
            </a:endParaRPr>
          </a:p>
        </p:txBody>
      </p:sp>
      <p:pic>
        <p:nvPicPr>
          <p:cNvPr id="73729" name="Picture 1" descr="Untitled-1%20copy"/>
          <p:cNvPicPr>
            <a:picLocks noChangeAspect="1" noChangeArrowheads="1"/>
          </p:cNvPicPr>
          <p:nvPr/>
        </p:nvPicPr>
        <p:blipFill>
          <a:blip r:embed="rId3"/>
          <a:srcRect/>
          <a:stretch>
            <a:fillRect/>
          </a:stretch>
        </p:blipFill>
        <p:spPr bwMode="auto">
          <a:xfrm>
            <a:off x="1643042" y="3071810"/>
            <a:ext cx="5929354" cy="2909350"/>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
                                  </p:iterate>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childTnLst>
                                </p:cTn>
                              </p:par>
                            </p:childTnLst>
                          </p:cTn>
                        </p:par>
                        <p:par>
                          <p:cTn id="9" fill="hold">
                            <p:stCondLst>
                              <p:cond delay="55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3729"/>
                                        </p:tgtEl>
                                        <p:attrNameLst>
                                          <p:attrName>style.visibility</p:attrName>
                                        </p:attrNameLst>
                                      </p:cBhvr>
                                      <p:to>
                                        <p:strVal val="visible"/>
                                      </p:to>
                                    </p:set>
                                    <p:animEffect transition="in" filter="fade">
                                      <p:cBhvr>
                                        <p:cTn id="15" dur="2000"/>
                                        <p:tgtEl>
                                          <p:spTgt spid="7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a:spLocks noChangeArrowheads="1"/>
          </p:cNvSpPr>
          <p:nvPr/>
        </p:nvSpPr>
        <p:spPr bwMode="auto">
          <a:xfrm>
            <a:off x="3214678" y="285728"/>
            <a:ext cx="4796506" cy="707886"/>
          </a:xfrm>
          <a:prstGeom prst="rect">
            <a:avLst/>
          </a:prstGeom>
          <a:noFill/>
          <a:ln w="9525">
            <a:noFill/>
            <a:miter lim="800000"/>
            <a:headEnd/>
            <a:tailEnd/>
          </a:ln>
        </p:spPr>
        <p:txBody>
          <a:bodyPr wrap="none">
            <a:spAutoFit/>
          </a:bodyPr>
          <a:lstStyle/>
          <a:p>
            <a:pPr algn="ctr"/>
            <a:r>
              <a:rPr lang="ar-SA" sz="4000" dirty="0">
                <a:ln>
                  <a:solidFill>
                    <a:schemeClr val="tx1"/>
                  </a:solidFill>
                </a:ln>
                <a:solidFill>
                  <a:schemeClr val="accent6">
                    <a:lumMod val="75000"/>
                  </a:schemeClr>
                </a:solidFill>
                <a:cs typeface="PT Bold Heading" pitchFamily="2" charset="-78"/>
              </a:rPr>
              <a:t>آلية عمل مقياس الحرارة</a:t>
            </a:r>
            <a:endParaRPr lang="en-US" sz="4000" dirty="0">
              <a:ln>
                <a:solidFill>
                  <a:schemeClr val="tx1"/>
                </a:solidFill>
              </a:ln>
              <a:solidFill>
                <a:schemeClr val="accent6">
                  <a:lumMod val="75000"/>
                </a:schemeClr>
              </a:solidFill>
              <a:cs typeface="PT Bold Heading" pitchFamily="2" charset="-78"/>
            </a:endParaRPr>
          </a:p>
        </p:txBody>
      </p:sp>
      <p:sp>
        <p:nvSpPr>
          <p:cNvPr id="4" name="مستطيل 3"/>
          <p:cNvSpPr>
            <a:spLocks noChangeArrowheads="1"/>
          </p:cNvSpPr>
          <p:nvPr/>
        </p:nvSpPr>
        <p:spPr bwMode="auto">
          <a:xfrm>
            <a:off x="3000364" y="1357298"/>
            <a:ext cx="5684499" cy="769441"/>
          </a:xfrm>
          <a:prstGeom prst="rect">
            <a:avLst/>
          </a:prstGeom>
          <a:noFill/>
          <a:ln w="9525">
            <a:noFill/>
            <a:miter lim="800000"/>
            <a:headEnd/>
            <a:tailEnd/>
          </a:ln>
        </p:spPr>
        <p:txBody>
          <a:bodyPr wrap="square">
            <a:spAutoFit/>
          </a:bodyPr>
          <a:lstStyle/>
          <a:p>
            <a:pPr algn="ctr"/>
            <a:r>
              <a:rPr lang="ar-SA" sz="2200" dirty="0">
                <a:cs typeface="PT Bold Heading" pitchFamily="2" charset="-78"/>
              </a:rPr>
              <a:t>*يعتمد عمل مقياس الحرارة على خاصية معينة</a:t>
            </a:r>
          </a:p>
          <a:p>
            <a:pPr algn="ctr"/>
            <a:r>
              <a:rPr lang="ar-SA" sz="2200" u="sng" dirty="0">
                <a:solidFill>
                  <a:srgbClr val="00B050"/>
                </a:solidFill>
                <a:cs typeface="PT Bold Heading" pitchFamily="2" charset="-78"/>
              </a:rPr>
              <a:t>كالحجم  </a:t>
            </a:r>
            <a:r>
              <a:rPr lang="ar-SA" sz="2200" u="sng" dirty="0" smtClean="0">
                <a:solidFill>
                  <a:srgbClr val="00B050"/>
                </a:solidFill>
                <a:cs typeface="PT Bold Heading" pitchFamily="2" charset="-78"/>
              </a:rPr>
              <a:t>والي يتغير بتغير درجة الحرارة .</a:t>
            </a:r>
            <a:endParaRPr lang="en-US" sz="2200" u="sng" dirty="0">
              <a:solidFill>
                <a:srgbClr val="00B050"/>
              </a:solidFill>
              <a:cs typeface="PT Bold Heading" pitchFamily="2" charset="-78"/>
            </a:endParaRPr>
          </a:p>
        </p:txBody>
      </p:sp>
      <p:sp>
        <p:nvSpPr>
          <p:cNvPr id="8" name="مربع نص 7"/>
          <p:cNvSpPr txBox="1"/>
          <p:nvPr/>
        </p:nvSpPr>
        <p:spPr>
          <a:xfrm>
            <a:off x="1857356" y="3143248"/>
            <a:ext cx="6929486" cy="1573508"/>
          </a:xfrm>
          <a:prstGeom prst="rect">
            <a:avLst/>
          </a:prstGeom>
          <a:noFill/>
        </p:spPr>
        <p:txBody>
          <a:bodyPr wrap="square" rtlCol="1">
            <a:spAutoFit/>
          </a:bodyPr>
          <a:lstStyle/>
          <a:p>
            <a:pPr algn="justLow">
              <a:lnSpc>
                <a:spcPct val="150000"/>
              </a:lnSpc>
            </a:pPr>
            <a:r>
              <a:rPr lang="ar-SA" sz="2200" dirty="0" smtClean="0">
                <a:cs typeface="PT Bold Heading" pitchFamily="2" charset="-78"/>
              </a:rPr>
              <a:t>تحتوي على كحول ملون يتمدد عندما يسخن ويرتفع داخل أنبوب ضيق مشيرا لدرجة الحرارة ، وكلما زادت درجة حرارة الكحول تمدد حجمه أكثر فزاد ارتفاعه في الأنبوب ، مشيراً إلى درجة حرارة أعلى .</a:t>
            </a:r>
            <a:endParaRPr lang="ar-SA" sz="2200" dirty="0">
              <a:cs typeface="PT Bold Heading" pitchFamily="2" charset="-78"/>
            </a:endParaRPr>
          </a:p>
        </p:txBody>
      </p:sp>
      <p:pic>
        <p:nvPicPr>
          <p:cNvPr id="47106" name="Picture 2" descr="2439_large"/>
          <p:cNvPicPr>
            <a:picLocks noChangeAspect="1" noChangeArrowheads="1"/>
          </p:cNvPicPr>
          <p:nvPr/>
        </p:nvPicPr>
        <p:blipFill>
          <a:blip r:embed="rId3"/>
          <a:srcRect/>
          <a:stretch>
            <a:fillRect/>
          </a:stretch>
        </p:blipFill>
        <p:spPr bwMode="auto">
          <a:xfrm>
            <a:off x="2571736" y="4814498"/>
            <a:ext cx="1785918" cy="2043502"/>
          </a:xfrm>
          <a:prstGeom prst="rect">
            <a:avLst/>
          </a:prstGeom>
          <a:noFill/>
          <a:ln w="9525">
            <a:noFill/>
            <a:miter lim="800000"/>
            <a:headEnd/>
            <a:tailEnd/>
          </a:ln>
        </p:spPr>
      </p:pic>
      <p:pic>
        <p:nvPicPr>
          <p:cNvPr id="47107" name="Picture 3" descr="fever"/>
          <p:cNvPicPr>
            <a:picLocks noChangeAspect="1" noChangeArrowheads="1"/>
          </p:cNvPicPr>
          <p:nvPr/>
        </p:nvPicPr>
        <p:blipFill>
          <a:blip r:embed="rId4" cstate="print"/>
          <a:srcRect/>
          <a:stretch>
            <a:fillRect/>
          </a:stretch>
        </p:blipFill>
        <p:spPr bwMode="auto">
          <a:xfrm>
            <a:off x="6858016" y="5140611"/>
            <a:ext cx="2285984" cy="1717389"/>
          </a:xfrm>
          <a:prstGeom prst="rect">
            <a:avLst/>
          </a:prstGeom>
          <a:noFill/>
          <a:ln w="9525">
            <a:noFill/>
            <a:miter lim="800000"/>
            <a:headEnd/>
            <a:tailEnd/>
          </a:ln>
        </p:spPr>
      </p:pic>
      <p:pic>
        <p:nvPicPr>
          <p:cNvPr id="47108" name="Picture 4" descr="aahot"/>
          <p:cNvPicPr>
            <a:picLocks noChangeAspect="1" noChangeArrowheads="1"/>
          </p:cNvPicPr>
          <p:nvPr/>
        </p:nvPicPr>
        <p:blipFill>
          <a:blip r:embed="rId5"/>
          <a:srcRect/>
          <a:stretch>
            <a:fillRect/>
          </a:stretch>
        </p:blipFill>
        <p:spPr bwMode="auto">
          <a:xfrm>
            <a:off x="1571604" y="214290"/>
            <a:ext cx="1143000" cy="1514475"/>
          </a:xfrm>
          <a:prstGeom prst="rect">
            <a:avLst/>
          </a:prstGeom>
          <a:noFill/>
          <a:ln w="9525">
            <a:noFill/>
            <a:miter lim="800000"/>
            <a:headEnd/>
            <a:tailEnd/>
          </a:ln>
        </p:spPr>
      </p:pic>
      <p:sp>
        <p:nvSpPr>
          <p:cNvPr id="9" name="مستطيل 8"/>
          <p:cNvSpPr/>
          <p:nvPr/>
        </p:nvSpPr>
        <p:spPr>
          <a:xfrm>
            <a:off x="5357818" y="2571744"/>
            <a:ext cx="3478837" cy="523220"/>
          </a:xfrm>
          <a:prstGeom prst="rect">
            <a:avLst/>
          </a:prstGeom>
        </p:spPr>
        <p:txBody>
          <a:bodyPr wrap="none">
            <a:spAutoFit/>
          </a:bodyPr>
          <a:lstStyle/>
          <a:p>
            <a:pPr algn="ctr"/>
            <a:r>
              <a:rPr lang="ar-SA" sz="2800" dirty="0" smtClean="0">
                <a:solidFill>
                  <a:schemeClr val="accent1">
                    <a:lumMod val="75000"/>
                  </a:schemeClr>
                </a:solidFill>
                <a:cs typeface="PT Bold Heading" pitchFamily="2" charset="-78"/>
              </a:rPr>
              <a:t>مقاييس الحرارة المنزلية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47108"/>
                                        </p:tgtEl>
                                        <p:attrNameLst>
                                          <p:attrName>style.visibility</p:attrName>
                                        </p:attrNameLst>
                                      </p:cBhvr>
                                      <p:to>
                                        <p:strVal val="visible"/>
                                      </p:to>
                                    </p:set>
                                    <p:animEffect transition="in" filter="fade">
                                      <p:cBhvr>
                                        <p:cTn id="14" dur="2000"/>
                                        <p:tgtEl>
                                          <p:spTgt spid="47108"/>
                                        </p:tgtEl>
                                      </p:cBhvr>
                                    </p:animEffect>
                                  </p:childTnLst>
                                </p:cTn>
                              </p:par>
                            </p:childTnLst>
                          </p:cTn>
                        </p:par>
                        <p:par>
                          <p:cTn id="15" fill="hold">
                            <p:stCondLst>
                              <p:cond delay="2500"/>
                            </p:stCondLst>
                            <p:childTnLst>
                              <p:par>
                                <p:cTn id="16" presetID="26" presetClass="entr" presetSubtype="0" fill="hold" grpId="0" nodeType="after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par>
                          <p:cTn id="32" fill="hold">
                            <p:stCondLst>
                              <p:cond delay="5100"/>
                            </p:stCondLst>
                            <p:childTnLst>
                              <p:par>
                                <p:cTn id="33" presetID="9" presetClass="entr" presetSubtype="0" fill="hold" nodeType="afterEffect">
                                  <p:stCondLst>
                                    <p:cond delay="0"/>
                                  </p:stCondLst>
                                  <p:childTnLst>
                                    <p:set>
                                      <p:cBhvr>
                                        <p:cTn id="34" dur="1" fill="hold">
                                          <p:stCondLst>
                                            <p:cond delay="0"/>
                                          </p:stCondLst>
                                        </p:cTn>
                                        <p:tgtEl>
                                          <p:spTgt spid="47106"/>
                                        </p:tgtEl>
                                        <p:attrNameLst>
                                          <p:attrName>style.visibility</p:attrName>
                                        </p:attrNameLst>
                                      </p:cBhvr>
                                      <p:to>
                                        <p:strVal val="visible"/>
                                      </p:to>
                                    </p:set>
                                    <p:animEffect transition="in" filter="dissolve">
                                      <p:cBhvr>
                                        <p:cTn id="35" dur="500"/>
                                        <p:tgtEl>
                                          <p:spTgt spid="47106"/>
                                        </p:tgtEl>
                                      </p:cBhvr>
                                    </p:animEffect>
                                  </p:childTnLst>
                                </p:cTn>
                              </p:par>
                            </p:childTnLst>
                          </p:cTn>
                        </p:par>
                        <p:par>
                          <p:cTn id="36" fill="hold">
                            <p:stCondLst>
                              <p:cond delay="5600"/>
                            </p:stCondLst>
                            <p:childTnLst>
                              <p:par>
                                <p:cTn id="37" presetID="9" presetClass="entr" presetSubtype="0" fill="hold" nodeType="afterEffect">
                                  <p:stCondLst>
                                    <p:cond delay="0"/>
                                  </p:stCondLst>
                                  <p:childTnLst>
                                    <p:set>
                                      <p:cBhvr>
                                        <p:cTn id="38" dur="1" fill="hold">
                                          <p:stCondLst>
                                            <p:cond delay="0"/>
                                          </p:stCondLst>
                                        </p:cTn>
                                        <p:tgtEl>
                                          <p:spTgt spid="47107"/>
                                        </p:tgtEl>
                                        <p:attrNameLst>
                                          <p:attrName>style.visibility</p:attrName>
                                        </p:attrNameLst>
                                      </p:cBhvr>
                                      <p:to>
                                        <p:strVal val="visible"/>
                                      </p:to>
                                    </p:set>
                                    <p:animEffect transition="in" filter="dissolve">
                                      <p:cBhvr>
                                        <p:cTn id="39" dur="500"/>
                                        <p:tgtEl>
                                          <p:spTgt spid="47107"/>
                                        </p:tgtEl>
                                      </p:cBhvr>
                                    </p:animEffect>
                                  </p:childTnLst>
                                </p:cTn>
                              </p:par>
                            </p:childTnLst>
                          </p:cTn>
                        </p:par>
                        <p:par>
                          <p:cTn id="40" fill="hold">
                            <p:stCondLst>
                              <p:cond delay="6100"/>
                            </p:stCondLst>
                            <p:childTnLst>
                              <p:par>
                                <p:cTn id="41" presetID="48" presetClass="entr" presetSubtype="0" accel="50000" fill="hold" grpId="0" nodeType="afterEffect">
                                  <p:stCondLst>
                                    <p:cond delay="0"/>
                                  </p:stCondLst>
                                  <p:iterate type="wd">
                                    <p:tmPct val="10000"/>
                                  </p:iterate>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8"/>
                                        </p:tgtEl>
                                        <p:attrNameLst>
                                          <p:attrName>ppt_y</p:attrName>
                                        </p:attrNameLst>
                                      </p:cBhvr>
                                      <p:tavLst>
                                        <p:tav tm="0">
                                          <p:val>
                                            <p:strVal val="#ppt_y"/>
                                          </p:val>
                                        </p:tav>
                                        <p:tav tm="100000">
                                          <p:val>
                                            <p:strVal val="#ppt_y"/>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مستطيل 6"/>
          <p:cNvSpPr>
            <a:spLocks noChangeArrowheads="1"/>
          </p:cNvSpPr>
          <p:nvPr/>
        </p:nvSpPr>
        <p:spPr bwMode="auto">
          <a:xfrm>
            <a:off x="1500166" y="2928934"/>
            <a:ext cx="7148506" cy="2800767"/>
          </a:xfrm>
          <a:prstGeom prst="rect">
            <a:avLst/>
          </a:prstGeom>
          <a:noFill/>
          <a:ln w="9525">
            <a:noFill/>
            <a:miter lim="800000"/>
            <a:headEnd/>
            <a:tailEnd/>
          </a:ln>
        </p:spPr>
        <p:txBody>
          <a:bodyPr wrap="square">
            <a:spAutoFit/>
          </a:bodyPr>
          <a:lstStyle/>
          <a:p>
            <a:pPr algn="justLow"/>
            <a:r>
              <a:rPr lang="ar-SA" sz="2200" dirty="0">
                <a:cs typeface="PT Bold Heading" pitchFamily="2" charset="-78"/>
              </a:rPr>
              <a:t>في الواقع فإن البلورات السائلة هي </a:t>
            </a:r>
            <a:r>
              <a:rPr lang="ar-SA" sz="2200" dirty="0" smtClean="0">
                <a:cs typeface="PT Bold Heading" pitchFamily="2" charset="-78"/>
              </a:rPr>
              <a:t>أقرب إلى </a:t>
            </a:r>
            <a:r>
              <a:rPr lang="ar-SA" sz="2200" dirty="0">
                <a:cs typeface="PT Bold Heading" pitchFamily="2" charset="-78"/>
              </a:rPr>
              <a:t>الحالة السائلة منها </a:t>
            </a:r>
            <a:r>
              <a:rPr lang="ar-SA" sz="2200" dirty="0" smtClean="0">
                <a:cs typeface="PT Bold Heading" pitchFamily="2" charset="-78"/>
              </a:rPr>
              <a:t>إلى </a:t>
            </a:r>
            <a:r>
              <a:rPr lang="ar-SA" sz="2200" dirty="0">
                <a:cs typeface="PT Bold Heading" pitchFamily="2" charset="-78"/>
              </a:rPr>
              <a:t>الحالة الصلبة. فهي تأخذ </a:t>
            </a:r>
            <a:r>
              <a:rPr lang="ar-SA" sz="2200" dirty="0" smtClean="0">
                <a:cs typeface="PT Bold Heading" pitchFamily="2" charset="-78"/>
              </a:rPr>
              <a:t>قدراً بسيطاً جداً </a:t>
            </a:r>
            <a:r>
              <a:rPr lang="ar-SA" sz="2200" dirty="0">
                <a:cs typeface="PT Bold Heading" pitchFamily="2" charset="-78"/>
              </a:rPr>
              <a:t>من الحرارة لتغير حالتها من البلورات الصلبة إ</a:t>
            </a:r>
            <a:r>
              <a:rPr lang="ar-SA" sz="2200" dirty="0" smtClean="0">
                <a:cs typeface="PT Bold Heading" pitchFamily="2" charset="-78"/>
              </a:rPr>
              <a:t>لى </a:t>
            </a:r>
            <a:r>
              <a:rPr lang="ar-SA" sz="2200" dirty="0">
                <a:cs typeface="PT Bold Heading" pitchFamily="2" charset="-78"/>
              </a:rPr>
              <a:t>البلورات السائلة ، كما </a:t>
            </a:r>
            <a:r>
              <a:rPr lang="ar-SA" sz="2200" dirty="0" smtClean="0">
                <a:cs typeface="PT Bold Heading" pitchFamily="2" charset="-78"/>
              </a:rPr>
              <a:t>أنها </a:t>
            </a:r>
            <a:r>
              <a:rPr lang="ar-SA" sz="2200" dirty="0">
                <a:cs typeface="PT Bold Heading" pitchFamily="2" charset="-78"/>
              </a:rPr>
              <a:t>لا تحتاج </a:t>
            </a:r>
            <a:r>
              <a:rPr lang="ar-SA" sz="2200" dirty="0" smtClean="0">
                <a:cs typeface="PT Bold Heading" pitchFamily="2" charset="-78"/>
              </a:rPr>
              <a:t>إلى </a:t>
            </a:r>
            <a:r>
              <a:rPr lang="ar-SA" sz="2200" dirty="0">
                <a:cs typeface="PT Bold Heading" pitchFamily="2" charset="-78"/>
              </a:rPr>
              <a:t>المزيد من الحرارة لتتحول </a:t>
            </a:r>
            <a:r>
              <a:rPr lang="ar-SA" sz="2200" dirty="0" smtClean="0">
                <a:cs typeface="PT Bold Heading" pitchFamily="2" charset="-78"/>
              </a:rPr>
              <a:t>إلى </a:t>
            </a:r>
            <a:r>
              <a:rPr lang="ar-SA" sz="2200" dirty="0">
                <a:cs typeface="PT Bold Heading" pitchFamily="2" charset="-78"/>
              </a:rPr>
              <a:t>بلورات سائلة ثم </a:t>
            </a:r>
            <a:r>
              <a:rPr lang="ar-SA" sz="2200" dirty="0" smtClean="0">
                <a:cs typeface="PT Bold Heading" pitchFamily="2" charset="-78"/>
              </a:rPr>
              <a:t>إلى </a:t>
            </a:r>
            <a:r>
              <a:rPr lang="ar-SA" sz="2200" dirty="0">
                <a:cs typeface="PT Bold Heading" pitchFamily="2" charset="-78"/>
              </a:rPr>
              <a:t>سائل حقيقي. وهذا ما يفسر كون البلورات السائلة حساسة </a:t>
            </a:r>
            <a:r>
              <a:rPr lang="ar-SA" sz="2200" dirty="0" smtClean="0">
                <a:cs typeface="PT Bold Heading" pitchFamily="2" charset="-78"/>
              </a:rPr>
              <a:t>جداً </a:t>
            </a:r>
            <a:r>
              <a:rPr lang="ar-SA" sz="2200" dirty="0">
                <a:cs typeface="PT Bold Heading" pitchFamily="2" charset="-78"/>
              </a:rPr>
              <a:t>تجاه درجة الحرارة ، ولهذا فهي تستخدم في تصنيع أدوات قياس الحرارة . ويفسر هذا ما قد يظهر على شاشة جهاز الكمبيوتر المحمول بعض الغرابة أثناء الطقس البارد أو </a:t>
            </a:r>
            <a:r>
              <a:rPr lang="ar-SA" sz="2200" dirty="0" smtClean="0">
                <a:cs typeface="PT Bold Heading" pitchFamily="2" charset="-78"/>
              </a:rPr>
              <a:t>الساخن .</a:t>
            </a:r>
            <a:endParaRPr lang="ar-SA" sz="2200" dirty="0">
              <a:cs typeface="PT Bold Heading" pitchFamily="2" charset="-78"/>
            </a:endParaRPr>
          </a:p>
        </p:txBody>
      </p:sp>
      <p:sp>
        <p:nvSpPr>
          <p:cNvPr id="5" name="مستطيل 4"/>
          <p:cNvSpPr/>
          <p:nvPr/>
        </p:nvSpPr>
        <p:spPr>
          <a:xfrm>
            <a:off x="2857488" y="428604"/>
            <a:ext cx="5206875" cy="584775"/>
          </a:xfrm>
          <a:prstGeom prst="rect">
            <a:avLst/>
          </a:prstGeom>
        </p:spPr>
        <p:txBody>
          <a:bodyPr wrap="none">
            <a:spAutoFit/>
          </a:bodyPr>
          <a:lstStyle/>
          <a:p>
            <a:pPr algn="ctr"/>
            <a:r>
              <a:rPr lang="ar-SA" sz="3200" dirty="0" smtClean="0">
                <a:solidFill>
                  <a:schemeClr val="accent4">
                    <a:lumMod val="75000"/>
                  </a:schemeClr>
                </a:solidFill>
                <a:cs typeface="PT Bold Heading" pitchFamily="2" charset="-78"/>
              </a:rPr>
              <a:t>مقاييس الحرارة السائلة - البلورية</a:t>
            </a:r>
            <a:endParaRPr lang="ar-SA" sz="3200" dirty="0">
              <a:solidFill>
                <a:schemeClr val="accent4">
                  <a:lumMod val="75000"/>
                </a:schemeClr>
              </a:solidFill>
              <a:cs typeface="PT Bold Heading" pitchFamily="2" charset="-78"/>
            </a:endParaRPr>
          </a:p>
        </p:txBody>
      </p:sp>
      <p:sp>
        <p:nvSpPr>
          <p:cNvPr id="6" name="مستطيل 5"/>
          <p:cNvSpPr/>
          <p:nvPr/>
        </p:nvSpPr>
        <p:spPr>
          <a:xfrm>
            <a:off x="2428860" y="1500174"/>
            <a:ext cx="6215074" cy="1107996"/>
          </a:xfrm>
          <a:prstGeom prst="rect">
            <a:avLst/>
          </a:prstGeom>
        </p:spPr>
        <p:txBody>
          <a:bodyPr wrap="square">
            <a:spAutoFit/>
          </a:bodyPr>
          <a:lstStyle/>
          <a:p>
            <a:pPr algn="justLow">
              <a:defRPr/>
            </a:pPr>
            <a:r>
              <a:rPr lang="ar-SA" sz="2200" dirty="0" smtClean="0">
                <a:cs typeface="PT Bold Heading" pitchFamily="2" charset="-78"/>
              </a:rPr>
              <a:t>تستخدم مجموعة من السوائل البلورية المختلفة بحيث تترتب الجزيئات لكل نوع عند درجة حرارة محددة فيتغير لون البلورة ومنه تعرف درجة الحرارة .</a:t>
            </a:r>
            <a:endParaRPr lang="ar-SA" sz="2200" dirty="0">
              <a:cs typeface="PT Bold Heading" pitchFamily="2" charset="-78"/>
            </a:endParaRPr>
          </a:p>
        </p:txBody>
      </p:sp>
      <p:pic>
        <p:nvPicPr>
          <p:cNvPr id="71681" name="Picture 1" descr="120px-LiquidCrystal-MesogenOrder-Nematic"/>
          <p:cNvPicPr>
            <a:picLocks noChangeAspect="1" noChangeArrowheads="1"/>
          </p:cNvPicPr>
          <p:nvPr/>
        </p:nvPicPr>
        <p:blipFill>
          <a:blip r:embed="rId3">
            <a:lum bright="10000"/>
          </a:blip>
          <a:srcRect/>
          <a:stretch>
            <a:fillRect/>
          </a:stretch>
        </p:blipFill>
        <p:spPr bwMode="auto">
          <a:xfrm>
            <a:off x="928662" y="857232"/>
            <a:ext cx="1285876" cy="17907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3800"/>
                            </p:stCondLst>
                            <p:childTnLst>
                              <p:par>
                                <p:cTn id="12" presetID="10" presetClass="entr" presetSubtype="0" fill="hold" nodeType="afterEffect">
                                  <p:stCondLst>
                                    <p:cond delay="0"/>
                                  </p:stCondLst>
                                  <p:childTnLst>
                                    <p:set>
                                      <p:cBhvr>
                                        <p:cTn id="13" dur="1" fill="hold">
                                          <p:stCondLst>
                                            <p:cond delay="0"/>
                                          </p:stCondLst>
                                        </p:cTn>
                                        <p:tgtEl>
                                          <p:spTgt spid="71681"/>
                                        </p:tgtEl>
                                        <p:attrNameLst>
                                          <p:attrName>style.visibility</p:attrName>
                                        </p:attrNameLst>
                                      </p:cBhvr>
                                      <p:to>
                                        <p:strVal val="visible"/>
                                      </p:to>
                                    </p:set>
                                    <p:animEffect transition="in" filter="fade">
                                      <p:cBhvr>
                                        <p:cTn id="14" dur="2000"/>
                                        <p:tgtEl>
                                          <p:spTgt spid="71681"/>
                                        </p:tgtEl>
                                      </p:cBhvr>
                                    </p:animEffect>
                                  </p:childTnLst>
                                </p:cTn>
                              </p:par>
                            </p:childTnLst>
                          </p:cTn>
                        </p:par>
                        <p:par>
                          <p:cTn id="15" fill="hold">
                            <p:stCondLst>
                              <p:cond delay="5800"/>
                            </p:stCondLst>
                            <p:childTnLst>
                              <p:par>
                                <p:cTn id="16" presetID="51" presetClass="entr" presetSubtype="0" fill="hold" grpId="0" nodeType="after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770" decel="100000"/>
                                        <p:tgtEl>
                                          <p:spTgt spid="6"/>
                                        </p:tgtEl>
                                      </p:cBhvr>
                                    </p:animEffect>
                                    <p:animScale>
                                      <p:cBhvr>
                                        <p:cTn id="19" dur="770" decel="100000"/>
                                        <p:tgtEl>
                                          <p:spTgt spid="6"/>
                                        </p:tgtEl>
                                      </p:cBhvr>
                                      <p:from x="10000" y="10000"/>
                                      <p:to x="200000" y="450000"/>
                                    </p:animScale>
                                    <p:animScale>
                                      <p:cBhvr>
                                        <p:cTn id="20" dur="1230" accel="100000" fill="hold">
                                          <p:stCondLst>
                                            <p:cond delay="770"/>
                                          </p:stCondLst>
                                        </p:cTn>
                                        <p:tgtEl>
                                          <p:spTgt spid="6"/>
                                        </p:tgtEl>
                                      </p:cBhvr>
                                      <p:from x="200000" y="450000"/>
                                      <p:to x="100000" y="100000"/>
                                    </p:animScale>
                                    <p:set>
                                      <p:cBhvr>
                                        <p:cTn id="21" dur="770" fill="hold"/>
                                        <p:tgtEl>
                                          <p:spTgt spid="6"/>
                                        </p:tgtEl>
                                        <p:attrNameLst>
                                          <p:attrName>ppt_x</p:attrName>
                                        </p:attrNameLst>
                                      </p:cBhvr>
                                      <p:to>
                                        <p:strVal val="(0.5)"/>
                                      </p:to>
                                    </p:set>
                                    <p:anim from="(0.5)" to="(#ppt_x)" calcmode="lin" valueType="num">
                                      <p:cBhvr>
                                        <p:cTn id="22" dur="1230" accel="100000" fill="hold">
                                          <p:stCondLst>
                                            <p:cond delay="770"/>
                                          </p:stCondLst>
                                        </p:cTn>
                                        <p:tgtEl>
                                          <p:spTgt spid="6"/>
                                        </p:tgtEl>
                                        <p:attrNameLst>
                                          <p:attrName>ppt_x</p:attrName>
                                        </p:attrNameLst>
                                      </p:cBhvr>
                                    </p:anim>
                                    <p:set>
                                      <p:cBhvr>
                                        <p:cTn id="23" dur="770" fill="hold"/>
                                        <p:tgtEl>
                                          <p:spTgt spid="6"/>
                                        </p:tgtEl>
                                        <p:attrNameLst>
                                          <p:attrName>ppt_y</p:attrName>
                                        </p:attrNameLst>
                                      </p:cBhvr>
                                      <p:to>
                                        <p:strVal val="(#ppt_y+0.4)"/>
                                      </p:to>
                                    </p:set>
                                    <p:anim from="(#ppt_y+0.4)" to="(#ppt_y)" calcmode="lin" valueType="num">
                                      <p:cBhvr>
                                        <p:cTn id="24" dur="1230" accel="100000" fill="hold">
                                          <p:stCondLst>
                                            <p:cond delay="770"/>
                                          </p:stCondLst>
                                        </p:cTn>
                                        <p:tgtEl>
                                          <p:spTgt spid="6"/>
                                        </p:tgtEl>
                                        <p:attrNameLst>
                                          <p:attrName>ppt_y</p:attrName>
                                        </p:attrNameLst>
                                      </p:cBhvr>
                                    </p:anim>
                                  </p:childTnLst>
                                </p:cTn>
                              </p:par>
                            </p:childTnLst>
                          </p:cTn>
                        </p:par>
                        <p:par>
                          <p:cTn id="25" fill="hold">
                            <p:stCondLst>
                              <p:cond delay="12200"/>
                            </p:stCondLst>
                            <p:childTnLst>
                              <p:par>
                                <p:cTn id="26" presetID="5"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a:off x="357158" y="2071678"/>
            <a:ext cx="7677176" cy="461665"/>
          </a:xfrm>
          <a:prstGeom prst="rect">
            <a:avLst/>
          </a:prstGeom>
        </p:spPr>
        <p:txBody>
          <a:bodyPr wrap="square">
            <a:spAutoFit/>
          </a:bodyPr>
          <a:lstStyle/>
          <a:p>
            <a:pPr algn="ctr">
              <a:defRPr/>
            </a:pPr>
            <a:r>
              <a:rPr lang="ar-SA" sz="2400" dirty="0">
                <a:solidFill>
                  <a:schemeClr val="tx1">
                    <a:lumMod val="95000"/>
                    <a:lumOff val="5000"/>
                  </a:schemeClr>
                </a:solidFill>
                <a:cs typeface="PT Bold Heading" pitchFamily="2" charset="-78"/>
              </a:rPr>
              <a:t>تستخدم دوائر إلكترونية حساسة للحرارة فتقيسها </a:t>
            </a:r>
            <a:r>
              <a:rPr lang="ar-SA" sz="2400" dirty="0" smtClean="0">
                <a:solidFill>
                  <a:schemeClr val="tx1">
                    <a:lumMod val="95000"/>
                    <a:lumOff val="5000"/>
                  </a:schemeClr>
                </a:solidFill>
                <a:cs typeface="PT Bold Heading" pitchFamily="2" charset="-78"/>
              </a:rPr>
              <a:t>بسرعة</a:t>
            </a:r>
            <a:r>
              <a:rPr lang="ar-SA" sz="2400" dirty="0" smtClean="0">
                <a:solidFill>
                  <a:srgbClr val="333300"/>
                </a:solidFill>
                <a:cs typeface="PT Bold Heading" pitchFamily="2" charset="-78"/>
              </a:rPr>
              <a:t> </a:t>
            </a:r>
            <a:endParaRPr lang="en-US" sz="2400" dirty="0">
              <a:solidFill>
                <a:srgbClr val="333300"/>
              </a:solidFill>
              <a:cs typeface="PT Bold Heading" pitchFamily="2" charset="-78"/>
            </a:endParaRPr>
          </a:p>
        </p:txBody>
      </p:sp>
      <p:sp>
        <p:nvSpPr>
          <p:cNvPr id="4" name="مستطيل 3"/>
          <p:cNvSpPr/>
          <p:nvPr/>
        </p:nvSpPr>
        <p:spPr>
          <a:xfrm>
            <a:off x="1214414" y="500042"/>
            <a:ext cx="5715008" cy="954107"/>
          </a:xfrm>
          <a:prstGeom prst="rect">
            <a:avLst/>
          </a:prstGeom>
        </p:spPr>
        <p:txBody>
          <a:bodyPr wrap="square">
            <a:spAutoFit/>
          </a:bodyPr>
          <a:lstStyle/>
          <a:p>
            <a:pPr algn="ctr"/>
            <a:r>
              <a:rPr lang="ar-SA" sz="2800" b="1" spc="50" dirty="0" smtClean="0">
                <a:ln w="12700" cmpd="sng">
                  <a:solidFill>
                    <a:schemeClr val="tx1"/>
                  </a:solidFill>
                  <a:prstDash val="solid"/>
                </a:ln>
                <a:solidFill>
                  <a:schemeClr val="accent6">
                    <a:tint val="1000"/>
                  </a:schemeClr>
                </a:solidFill>
                <a:effectLst>
                  <a:glow rad="53100">
                    <a:schemeClr val="accent6">
                      <a:satMod val="180000"/>
                      <a:alpha val="30000"/>
                    </a:schemeClr>
                  </a:glow>
                </a:effectLst>
                <a:cs typeface="PT Bold Heading" pitchFamily="2" charset="-78"/>
              </a:rPr>
              <a:t>المقاييس الحرارية الطبية والمستخدمة </a:t>
            </a:r>
          </a:p>
          <a:p>
            <a:pPr algn="ctr"/>
            <a:r>
              <a:rPr lang="ar-SA" sz="2800" b="1" spc="50" dirty="0" smtClean="0">
                <a:ln w="12700" cmpd="sng">
                  <a:solidFill>
                    <a:schemeClr val="tx1"/>
                  </a:solidFill>
                  <a:prstDash val="solid"/>
                </a:ln>
                <a:solidFill>
                  <a:schemeClr val="accent6">
                    <a:tint val="1000"/>
                  </a:schemeClr>
                </a:solidFill>
                <a:effectLst>
                  <a:glow rad="53100">
                    <a:schemeClr val="accent6">
                      <a:satMod val="180000"/>
                      <a:alpha val="30000"/>
                    </a:schemeClr>
                  </a:glow>
                </a:effectLst>
                <a:cs typeface="PT Bold Heading" pitchFamily="2" charset="-78"/>
              </a:rPr>
              <a:t>في محركات المركبات</a:t>
            </a:r>
            <a:endParaRPr lang="ar-SA" sz="2800" b="1" spc="50" dirty="0">
              <a:ln w="12700" cmpd="sng">
                <a:solidFill>
                  <a:schemeClr val="tx1"/>
                </a:solidFill>
                <a:prstDash val="solid"/>
              </a:ln>
              <a:solidFill>
                <a:schemeClr val="accent6">
                  <a:tint val="1000"/>
                </a:schemeClr>
              </a:solidFill>
              <a:effectLst>
                <a:glow rad="53100">
                  <a:schemeClr val="accent6">
                    <a:satMod val="180000"/>
                    <a:alpha val="30000"/>
                  </a:schemeClr>
                </a:glow>
              </a:effectLst>
              <a:cs typeface="PT Bold Heading" pitchFamily="2" charset="-78"/>
            </a:endParaRPr>
          </a:p>
        </p:txBody>
      </p:sp>
      <p:pic>
        <p:nvPicPr>
          <p:cNvPr id="51201" name="Picture 1" descr="overvie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71736" y="3500438"/>
            <a:ext cx="3429024" cy="2652641"/>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2000"/>
                                        <p:tgtEl>
                                          <p:spTgt spid="6"/>
                                        </p:tgtEl>
                                      </p:cBhvr>
                                    </p:animEffect>
                                  </p:childTnLst>
                                </p:cTn>
                              </p:par>
                              <p:par>
                                <p:cTn id="17" presetID="18" presetClass="entr" presetSubtype="12" fill="hold" nodeType="withEffect">
                                  <p:stCondLst>
                                    <p:cond delay="0"/>
                                  </p:stCondLst>
                                  <p:childTnLst>
                                    <p:set>
                                      <p:cBhvr>
                                        <p:cTn id="18" dur="1" fill="hold">
                                          <p:stCondLst>
                                            <p:cond delay="0"/>
                                          </p:stCondLst>
                                        </p:cTn>
                                        <p:tgtEl>
                                          <p:spTgt spid="51201"/>
                                        </p:tgtEl>
                                        <p:attrNameLst>
                                          <p:attrName>style.visibility</p:attrName>
                                        </p:attrNameLst>
                                      </p:cBhvr>
                                      <p:to>
                                        <p:strVal val="visible"/>
                                      </p:to>
                                    </p:set>
                                    <p:animEffect transition="in" filter="strips(downLeft)">
                                      <p:cBhvr>
                                        <p:cTn id="19"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500166" y="2071678"/>
            <a:ext cx="3778600" cy="707886"/>
          </a:xfrm>
          <a:prstGeom prst="rect">
            <a:avLst/>
          </a:prstGeom>
          <a:noFill/>
          <a:ln w="9525">
            <a:noFill/>
            <a:miter lim="800000"/>
            <a:headEnd/>
            <a:tailEnd/>
          </a:ln>
        </p:spPr>
        <p:txBody>
          <a:bodyPr wrap="none">
            <a:spAutoFit/>
          </a:bodyPr>
          <a:lstStyle/>
          <a:p>
            <a:pPr algn="ctr"/>
            <a:r>
              <a:rPr lang="ar-SA" sz="4000" dirty="0" smtClean="0">
                <a:solidFill>
                  <a:schemeClr val="tx2">
                    <a:lumMod val="75000"/>
                  </a:schemeClr>
                </a:solidFill>
                <a:cs typeface="PT Bold Heading" pitchFamily="2" charset="-78"/>
              </a:rPr>
              <a:t>المقيــاس </a:t>
            </a:r>
            <a:r>
              <a:rPr lang="ar-SA" sz="4000" dirty="0" err="1" smtClean="0">
                <a:solidFill>
                  <a:schemeClr val="tx2">
                    <a:lumMod val="75000"/>
                  </a:schemeClr>
                </a:solidFill>
                <a:cs typeface="PT Bold Heading" pitchFamily="2" charset="-78"/>
              </a:rPr>
              <a:t>سلسيوس</a:t>
            </a:r>
            <a:endParaRPr lang="ar-SA" sz="4000" dirty="0">
              <a:solidFill>
                <a:schemeClr val="tx2">
                  <a:lumMod val="75000"/>
                </a:schemeClr>
              </a:solidFill>
              <a:cs typeface="PT Bold Heading" pitchFamily="2" charset="-78"/>
            </a:endParaRPr>
          </a:p>
        </p:txBody>
      </p:sp>
      <p:pic>
        <p:nvPicPr>
          <p:cNvPr id="104450" name="Picture 2" descr="http://www.marefa.org/images/2/22/Celsius_original_thermometer.gif">
            <a:hlinkClick r:id="rId3"/>
          </p:cNvPr>
          <p:cNvPicPr>
            <a:picLocks noChangeAspect="1" noChangeArrowheads="1"/>
          </p:cNvPicPr>
          <p:nvPr/>
        </p:nvPicPr>
        <p:blipFill>
          <a:blip r:embed="rId4"/>
          <a:srcRect/>
          <a:stretch>
            <a:fillRect/>
          </a:stretch>
        </p:blipFill>
        <p:spPr bwMode="auto">
          <a:xfrm>
            <a:off x="7286644" y="2786058"/>
            <a:ext cx="921783" cy="3500462"/>
          </a:xfrm>
          <a:prstGeom prst="rect">
            <a:avLst/>
          </a:prstGeom>
          <a:noFill/>
          <a:ln w="9525">
            <a:noFill/>
            <a:miter lim="800000"/>
            <a:headEnd/>
            <a:tailEnd/>
          </a:ln>
        </p:spPr>
      </p:pic>
      <p:sp>
        <p:nvSpPr>
          <p:cNvPr id="4" name="مستطيل 3"/>
          <p:cNvSpPr>
            <a:spLocks noChangeArrowheads="1"/>
          </p:cNvSpPr>
          <p:nvPr/>
        </p:nvSpPr>
        <p:spPr bwMode="auto">
          <a:xfrm>
            <a:off x="857224" y="4464144"/>
            <a:ext cx="5872836" cy="1107996"/>
          </a:xfrm>
          <a:prstGeom prst="rect">
            <a:avLst/>
          </a:prstGeom>
          <a:noFill/>
          <a:ln w="9525">
            <a:noFill/>
            <a:miter lim="800000"/>
            <a:headEnd/>
            <a:tailEnd/>
          </a:ln>
        </p:spPr>
        <p:txBody>
          <a:bodyPr wrap="square">
            <a:spAutoFit/>
          </a:bodyPr>
          <a:lstStyle/>
          <a:p>
            <a:pPr algn="justLow"/>
            <a:r>
              <a:rPr lang="ar-SA" sz="2200" dirty="0">
                <a:cs typeface="PT Bold Heading" pitchFamily="2" charset="-78"/>
              </a:rPr>
              <a:t>رسم توضيحي لترمومتر أندرس </a:t>
            </a:r>
            <a:r>
              <a:rPr lang="ar-SA" sz="2200" dirty="0" err="1">
                <a:cs typeface="PT Bold Heading" pitchFamily="2" charset="-78"/>
              </a:rPr>
              <a:t>سلسيوس</a:t>
            </a:r>
            <a:r>
              <a:rPr lang="ar-SA" sz="2200" dirty="0">
                <a:cs typeface="PT Bold Heading" pitchFamily="2" charset="-78"/>
              </a:rPr>
              <a:t> الأصلي. لاحظ المقياس المعكوس, حيث 0 هي نقطة غليان الماء </a:t>
            </a:r>
            <a:r>
              <a:rPr lang="ar-SA" sz="2200" dirty="0" smtClean="0">
                <a:cs typeface="PT Bold Heading" pitchFamily="2" charset="-78"/>
              </a:rPr>
              <a:t>و100 </a:t>
            </a:r>
            <a:r>
              <a:rPr lang="ar-SA" sz="2200" dirty="0">
                <a:cs typeface="PT Bold Heading" pitchFamily="2" charset="-78"/>
              </a:rPr>
              <a:t>هي نقطة </a:t>
            </a:r>
            <a:r>
              <a:rPr lang="ar-SA" sz="2200" dirty="0" smtClean="0">
                <a:cs typeface="PT Bold Heading" pitchFamily="2" charset="-78"/>
              </a:rPr>
              <a:t>تجمده .</a:t>
            </a:r>
            <a:endParaRPr lang="ar-SA" sz="2200" dirty="0">
              <a:cs typeface="PT Bold Heading" pitchFamily="2" charset="-78"/>
            </a:endParaRPr>
          </a:p>
        </p:txBody>
      </p:sp>
      <p:sp>
        <p:nvSpPr>
          <p:cNvPr id="5" name="مستطيل 4"/>
          <p:cNvSpPr>
            <a:spLocks noChangeArrowheads="1"/>
          </p:cNvSpPr>
          <p:nvPr/>
        </p:nvSpPr>
        <p:spPr bwMode="auto">
          <a:xfrm>
            <a:off x="571472" y="3312383"/>
            <a:ext cx="6267448" cy="830997"/>
          </a:xfrm>
          <a:prstGeom prst="rect">
            <a:avLst/>
          </a:prstGeom>
          <a:noFill/>
          <a:ln w="9525">
            <a:noFill/>
            <a:miter lim="800000"/>
            <a:headEnd/>
            <a:tailEnd/>
          </a:ln>
        </p:spPr>
        <p:txBody>
          <a:bodyPr wrap="square">
            <a:spAutoFit/>
          </a:bodyPr>
          <a:lstStyle/>
          <a:p>
            <a:r>
              <a:rPr lang="ar-SA" sz="2400" dirty="0">
                <a:cs typeface="PT Bold Heading" pitchFamily="2" charset="-78"/>
              </a:rPr>
              <a:t>في 1742, السويدي أندرس </a:t>
            </a:r>
            <a:r>
              <a:rPr lang="ar-SA" sz="2400" dirty="0" err="1">
                <a:cs typeface="PT Bold Heading" pitchFamily="2" charset="-78"/>
              </a:rPr>
              <a:t>سلسيوس</a:t>
            </a:r>
            <a:r>
              <a:rPr lang="ar-SA" sz="2400" dirty="0">
                <a:cs typeface="PT Bold Heading" pitchFamily="2" charset="-78"/>
              </a:rPr>
              <a:t> (1701 – 1744) طوّر نسخة "معكوسة" من مقياس </a:t>
            </a:r>
            <a:r>
              <a:rPr lang="ar-SA" sz="2400" dirty="0" err="1">
                <a:cs typeface="PT Bold Heading" pitchFamily="2" charset="-78"/>
              </a:rPr>
              <a:t>سلسيوس</a:t>
            </a:r>
            <a:r>
              <a:rPr lang="ar-SA" sz="2400" dirty="0">
                <a:cs typeface="PT Bold Heading" pitchFamily="2" charset="-78"/>
              </a:rPr>
              <a:t> المعاصر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104450"/>
                                        </p:tgtEl>
                                        <p:attrNameLst>
                                          <p:attrName>style.visibility</p:attrName>
                                        </p:attrNameLst>
                                      </p:cBhvr>
                                      <p:to>
                                        <p:strVal val="visible"/>
                                      </p:to>
                                    </p:set>
                                    <p:animEffect transition="in" filter="diamond(in)">
                                      <p:cBhvr>
                                        <p:cTn id="15" dur="2000"/>
                                        <p:tgtEl>
                                          <p:spTgt spid="104450"/>
                                        </p:tgtEl>
                                      </p:cBhvr>
                                    </p:animEffect>
                                  </p:childTnLst>
                                </p:cTn>
                              </p:par>
                            </p:childTnLst>
                          </p:cTn>
                        </p:par>
                        <p:par>
                          <p:cTn id="16" fill="hold">
                            <p:stCondLst>
                              <p:cond delay="4500"/>
                            </p:stCondLst>
                            <p:childTnLst>
                              <p:par>
                                <p:cTn id="17" presetID="5"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http://www.hazemsakeek.com/Physics_Lectures/medicalphysics/medicalimages/thermomtr.jpg"/>
          <p:cNvPicPr>
            <a:picLocks noChangeAspect="1" noChangeArrowheads="1"/>
          </p:cNvPicPr>
          <p:nvPr/>
        </p:nvPicPr>
        <p:blipFill>
          <a:blip r:embed="rId3">
            <a:clrChange>
              <a:clrFrom>
                <a:srgbClr val="FBFAFF"/>
              </a:clrFrom>
              <a:clrTo>
                <a:srgbClr val="FBFAFF">
                  <a:alpha val="0"/>
                </a:srgbClr>
              </a:clrTo>
            </a:clrChange>
            <a:lum bright="-10000"/>
          </a:blip>
          <a:srcRect/>
          <a:stretch>
            <a:fillRect/>
          </a:stretch>
        </p:blipFill>
        <p:spPr bwMode="auto">
          <a:xfrm>
            <a:off x="428596" y="1857364"/>
            <a:ext cx="5000660" cy="4654787"/>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1378" name="Picture 2" descr="http://www.hazemsakeek.com/Physics_Lectures/Thermodynamics/thermoimages/thermo4.jpg"/>
          <p:cNvPicPr>
            <a:picLocks noChangeAspect="1" noChangeArrowheads="1"/>
          </p:cNvPicPr>
          <p:nvPr/>
        </p:nvPicPr>
        <p:blipFill>
          <a:blip r:embed="rId3"/>
          <a:srcRect/>
          <a:stretch>
            <a:fillRect/>
          </a:stretch>
        </p:blipFill>
        <p:spPr bwMode="auto">
          <a:xfrm>
            <a:off x="2428860" y="1214422"/>
            <a:ext cx="4733924" cy="2163551"/>
          </a:xfrm>
          <a:prstGeom prst="rect">
            <a:avLst/>
          </a:prstGeom>
          <a:noFill/>
          <a:ln w="9525">
            <a:noFill/>
            <a:miter lim="800000"/>
            <a:headEnd/>
            <a:tailEnd/>
          </a:ln>
        </p:spPr>
      </p:pic>
      <p:sp>
        <p:nvSpPr>
          <p:cNvPr id="3" name="مستطيل 2"/>
          <p:cNvSpPr>
            <a:spLocks noChangeArrowheads="1"/>
          </p:cNvSpPr>
          <p:nvPr/>
        </p:nvSpPr>
        <p:spPr bwMode="auto">
          <a:xfrm>
            <a:off x="2285984" y="214290"/>
            <a:ext cx="5045612" cy="646331"/>
          </a:xfrm>
          <a:prstGeom prst="rect">
            <a:avLst/>
          </a:prstGeom>
          <a:noFill/>
          <a:ln w="9525">
            <a:noFill/>
            <a:miter lim="800000"/>
            <a:headEnd/>
            <a:tailEnd/>
          </a:ln>
        </p:spPr>
        <p:txBody>
          <a:bodyPr wrap="none">
            <a:spAutoFit/>
          </a:bodyPr>
          <a:lstStyle/>
          <a:p>
            <a:r>
              <a:rPr lang="ar-SA" sz="3600" dirty="0" smtClean="0">
                <a:ln>
                  <a:solidFill>
                    <a:schemeClr val="tx1"/>
                  </a:solidFill>
                </a:ln>
                <a:solidFill>
                  <a:srgbClr val="00B050"/>
                </a:solidFill>
                <a:cs typeface="PT Bold Heading" pitchFamily="2" charset="-78"/>
              </a:rPr>
              <a:t>المقيـاس المطلـق </a:t>
            </a:r>
            <a:r>
              <a:rPr lang="en-US" sz="3600" dirty="0">
                <a:ln>
                  <a:solidFill>
                    <a:schemeClr val="tx1"/>
                  </a:solidFill>
                </a:ln>
                <a:solidFill>
                  <a:srgbClr val="00B050"/>
                </a:solidFill>
                <a:cs typeface="PT Bold Heading" pitchFamily="2" charset="-78"/>
              </a:rPr>
              <a:t>Kelvin scale</a:t>
            </a:r>
          </a:p>
        </p:txBody>
      </p:sp>
      <p:sp>
        <p:nvSpPr>
          <p:cNvPr id="4" name="مستطيل 3"/>
          <p:cNvSpPr>
            <a:spLocks noChangeArrowheads="1"/>
          </p:cNvSpPr>
          <p:nvPr/>
        </p:nvSpPr>
        <p:spPr bwMode="auto">
          <a:xfrm>
            <a:off x="928662" y="3643314"/>
            <a:ext cx="7781924" cy="1785104"/>
          </a:xfrm>
          <a:prstGeom prst="rect">
            <a:avLst/>
          </a:prstGeom>
          <a:noFill/>
          <a:ln w="9525">
            <a:noFill/>
            <a:miter lim="800000"/>
            <a:headEnd/>
            <a:tailEnd/>
          </a:ln>
        </p:spPr>
        <p:txBody>
          <a:bodyPr wrap="square">
            <a:spAutoFit/>
          </a:bodyPr>
          <a:lstStyle/>
          <a:p>
            <a:pPr algn="justLow"/>
            <a:r>
              <a:rPr lang="ar-SA" sz="2200" dirty="0">
                <a:cs typeface="PT Bold Heading" pitchFamily="2" charset="-78"/>
              </a:rPr>
              <a:t>مما سبق نجد أن كلا </a:t>
            </a:r>
            <a:r>
              <a:rPr lang="ar-SA" sz="2200" dirty="0" err="1">
                <a:cs typeface="PT Bold Heading" pitchFamily="2" charset="-78"/>
              </a:rPr>
              <a:t>التدريجين</a:t>
            </a:r>
            <a:r>
              <a:rPr lang="ar-SA" sz="2200" dirty="0">
                <a:cs typeface="PT Bold Heading" pitchFamily="2" charset="-78"/>
              </a:rPr>
              <a:t> اعتمدا على نوع مادة السائل وهو الماء حيث تم اعتبار نقطة الانصهار ونقطة الغليان كأساس للتدريج، وحيث أن هاتين النقطتين تعتمدان على الضغط وعدد من العوامل الأخرى، لذا فإننا بحاجة إلى تدريج مطلق لا يعتمد على طبيعة المادة وهذا ما قام </a:t>
            </a:r>
            <a:r>
              <a:rPr lang="ar-SA" sz="2200" dirty="0" err="1">
                <a:cs typeface="PT Bold Heading" pitchFamily="2" charset="-78"/>
              </a:rPr>
              <a:t>به</a:t>
            </a:r>
            <a:r>
              <a:rPr lang="ar-SA" sz="2200" dirty="0">
                <a:cs typeface="PT Bold Heading" pitchFamily="2" charset="-78"/>
              </a:rPr>
              <a:t> العالم كلفن </a:t>
            </a:r>
            <a:r>
              <a:rPr lang="en-US" sz="2200" dirty="0">
                <a:cs typeface="PT Bold Heading" pitchFamily="2" charset="-78"/>
              </a:rPr>
              <a:t>Kelvin  </a:t>
            </a:r>
            <a:r>
              <a:rPr lang="ar-SA" sz="2200" dirty="0">
                <a:cs typeface="PT Bold Heading" pitchFamily="2" charset="-78"/>
              </a:rPr>
              <a:t>في تحديد تدريج مطلق لدرجة الحرارة.</a:t>
            </a:r>
          </a:p>
        </p:txBody>
      </p:sp>
      <p:sp>
        <p:nvSpPr>
          <p:cNvPr id="5" name="مستطيل 4"/>
          <p:cNvSpPr>
            <a:spLocks noChangeArrowheads="1"/>
          </p:cNvSpPr>
          <p:nvPr/>
        </p:nvSpPr>
        <p:spPr bwMode="auto">
          <a:xfrm>
            <a:off x="785786" y="5657850"/>
            <a:ext cx="7877188" cy="830997"/>
          </a:xfrm>
          <a:prstGeom prst="rect">
            <a:avLst/>
          </a:prstGeom>
          <a:noFill/>
          <a:ln w="9525">
            <a:noFill/>
            <a:miter lim="800000"/>
            <a:headEnd/>
            <a:tailEnd/>
          </a:ln>
        </p:spPr>
        <p:txBody>
          <a:bodyPr wrap="square">
            <a:spAutoFit/>
          </a:bodyPr>
          <a:lstStyle/>
          <a:p>
            <a:pPr algn="justLow"/>
            <a:r>
              <a:rPr lang="ar-SA" sz="2400" dirty="0">
                <a:solidFill>
                  <a:srgbClr val="C00000"/>
                </a:solidFill>
                <a:cs typeface="PT Bold Heading" pitchFamily="2" charset="-78"/>
              </a:rPr>
              <a:t>قام العالم كلفن باستخدام </a:t>
            </a:r>
            <a:r>
              <a:rPr lang="ar-SA" sz="2400" dirty="0" err="1">
                <a:solidFill>
                  <a:srgbClr val="C00000"/>
                </a:solidFill>
                <a:cs typeface="PT Bold Heading" pitchFamily="2" charset="-78"/>
              </a:rPr>
              <a:t>الثيرمومتر</a:t>
            </a:r>
            <a:r>
              <a:rPr lang="ar-SA" sz="2400" dirty="0">
                <a:solidFill>
                  <a:srgbClr val="C00000"/>
                </a:solidFill>
                <a:cs typeface="PT Bold Heading" pitchFamily="2" charset="-78"/>
              </a:rPr>
              <a:t> المعتمد على التغير في الضغط </a:t>
            </a:r>
            <a:r>
              <a:rPr lang="en-US" sz="2400" dirty="0">
                <a:solidFill>
                  <a:srgbClr val="C00000"/>
                </a:solidFill>
                <a:cs typeface="PT Bold Heading" pitchFamily="2" charset="-78"/>
              </a:rPr>
              <a:t>Gas thermometer </a:t>
            </a:r>
            <a:r>
              <a:rPr lang="ar-SA" sz="2400" dirty="0">
                <a:solidFill>
                  <a:srgbClr val="C00000"/>
                </a:solidFill>
                <a:cs typeface="PT Bold Heading" pitchFamily="2" charset="-78"/>
              </a:rPr>
              <a:t>ودرس العلاقة بين الضغط ودرجة الحرارة،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01378"/>
                                        </p:tgtEl>
                                        <p:attrNameLst>
                                          <p:attrName>style.visibility</p:attrName>
                                        </p:attrNameLst>
                                      </p:cBhvr>
                                      <p:to>
                                        <p:strVal val="visible"/>
                                      </p:to>
                                    </p:set>
                                    <p:animEffect transition="in" filter="diamond(in)">
                                      <p:cBhvr>
                                        <p:cTn id="11" dur="2000"/>
                                        <p:tgtEl>
                                          <p:spTgt spid="101378"/>
                                        </p:tgtEl>
                                      </p:cBhvr>
                                    </p:animEffect>
                                  </p:childTnLst>
                                </p:cTn>
                              </p:par>
                            </p:childTnLst>
                          </p:cTn>
                        </p:par>
                        <p:par>
                          <p:cTn id="12" fill="hold">
                            <p:stCondLst>
                              <p:cond delay="2500"/>
                            </p:stCondLst>
                            <p:childTnLst>
                              <p:par>
                                <p:cTn id="13" presetID="35" presetClass="entr" presetSubtype="0" fill="hold" grpId="0"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par>
                          <p:cTn id="19" fill="hold">
                            <p:stCondLst>
                              <p:cond delay="16300"/>
                            </p:stCondLst>
                            <p:childTnLst>
                              <p:par>
                                <p:cTn id="20" presetID="3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857224" y="357166"/>
            <a:ext cx="7925568"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ar-SA" sz="2800" dirty="0">
                <a:ln>
                  <a:solidFill>
                    <a:schemeClr val="tx1"/>
                  </a:solidFill>
                </a:ln>
                <a:solidFill>
                  <a:srgbClr val="CC0000"/>
                </a:solidFill>
                <a:latin typeface="Tahoma" pitchFamily="34" charset="0"/>
                <a:cs typeface="PT Bold Heading" pitchFamily="2" charset="-78"/>
              </a:rPr>
              <a:t>وعليه فإن العلاقة بين التدريج المئوي والتدريج المطلق هي:</a:t>
            </a:r>
            <a:r>
              <a:rPr lang="ar-SA" sz="2800" dirty="0">
                <a:ln>
                  <a:solidFill>
                    <a:schemeClr val="tx1"/>
                  </a:solidFill>
                </a:ln>
                <a:cs typeface="PT Bold Heading" pitchFamily="2" charset="-78"/>
              </a:rPr>
              <a:t> </a:t>
            </a:r>
          </a:p>
          <a:p>
            <a:pPr algn="ctr" rtl="0" eaLnBrk="0" hangingPunct="0">
              <a:defRPr/>
            </a:pPr>
            <a:r>
              <a:rPr lang="ar-SA" sz="1400" dirty="0">
                <a:ln>
                  <a:solidFill>
                    <a:schemeClr val="tx1"/>
                  </a:solidFill>
                </a:ln>
                <a:cs typeface="PT Bold Heading" pitchFamily="2" charset="-78"/>
              </a:rPr>
              <a:t>  </a:t>
            </a:r>
            <a:endParaRPr lang="ar-SA" sz="1600" dirty="0">
              <a:ln>
                <a:solidFill>
                  <a:schemeClr val="tx1"/>
                </a:solidFill>
              </a:ln>
              <a:cs typeface="PT Bold Heading" pitchFamily="2" charset="-78"/>
            </a:endParaRPr>
          </a:p>
        </p:txBody>
      </p:sp>
      <p:pic>
        <p:nvPicPr>
          <p:cNvPr id="102402" name="Picture 2" descr="http://www.hazemsakeek.com/Physics_Lectures/medicalphysics/medicalimages/thermo6.jpg"/>
          <p:cNvPicPr>
            <a:picLocks noChangeAspect="1" noChangeArrowheads="1"/>
          </p:cNvPicPr>
          <p:nvPr/>
        </p:nvPicPr>
        <p:blipFill>
          <a:blip r:embed="rId3"/>
          <a:srcRect/>
          <a:stretch>
            <a:fillRect/>
          </a:stretch>
        </p:blipFill>
        <p:spPr bwMode="auto">
          <a:xfrm>
            <a:off x="3071802" y="1428736"/>
            <a:ext cx="3714776" cy="628640"/>
          </a:xfrm>
          <a:prstGeom prst="rect">
            <a:avLst/>
          </a:prstGeom>
          <a:noFill/>
          <a:ln w="9525">
            <a:noFill/>
            <a:miter lim="800000"/>
            <a:headEnd/>
            <a:tailEnd/>
          </a:ln>
        </p:spPr>
      </p:pic>
      <p:pic>
        <p:nvPicPr>
          <p:cNvPr id="102404" name="Picture 4" descr="http://www.hazemsakeek.com/Physics_Lectures/medicalphysics/medicalimages/kelvin_scale.gif"/>
          <p:cNvPicPr>
            <a:picLocks noChangeAspect="1" noChangeArrowheads="1"/>
          </p:cNvPicPr>
          <p:nvPr/>
        </p:nvPicPr>
        <p:blipFill>
          <a:blip r:embed="rId4"/>
          <a:srcRect/>
          <a:stretch>
            <a:fillRect/>
          </a:stretch>
        </p:blipFill>
        <p:spPr bwMode="auto">
          <a:xfrm>
            <a:off x="2214546" y="2928934"/>
            <a:ext cx="5347182" cy="3390896"/>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iterate type="wd">
                                    <p:tmPct val="10000"/>
                                  </p:iterate>
                                  <p:childTnLst>
                                    <p:set>
                                      <p:cBhvr>
                                        <p:cTn id="6" dur="1" fill="hold">
                                          <p:stCondLst>
                                            <p:cond delay="0"/>
                                          </p:stCondLst>
                                        </p:cTn>
                                        <p:tgtEl>
                                          <p:spTgt spid="102401"/>
                                        </p:tgtEl>
                                        <p:attrNameLst>
                                          <p:attrName>style.visibility</p:attrName>
                                        </p:attrNameLst>
                                      </p:cBhvr>
                                      <p:to>
                                        <p:strVal val="visible"/>
                                      </p:to>
                                    </p:set>
                                    <p:animEffect transition="in" filter="fade">
                                      <p:cBhvr>
                                        <p:cTn id="7" dur="770" decel="100000"/>
                                        <p:tgtEl>
                                          <p:spTgt spid="102401"/>
                                        </p:tgtEl>
                                      </p:cBhvr>
                                    </p:animEffect>
                                    <p:animScale>
                                      <p:cBhvr>
                                        <p:cTn id="8" dur="770" decel="100000"/>
                                        <p:tgtEl>
                                          <p:spTgt spid="102401"/>
                                        </p:tgtEl>
                                      </p:cBhvr>
                                      <p:from x="10000" y="10000"/>
                                      <p:to x="200000" y="450000"/>
                                    </p:animScale>
                                    <p:animScale>
                                      <p:cBhvr>
                                        <p:cTn id="9" dur="1230" accel="100000" fill="hold">
                                          <p:stCondLst>
                                            <p:cond delay="770"/>
                                          </p:stCondLst>
                                        </p:cTn>
                                        <p:tgtEl>
                                          <p:spTgt spid="102401"/>
                                        </p:tgtEl>
                                      </p:cBhvr>
                                      <p:from x="200000" y="450000"/>
                                      <p:to x="100000" y="100000"/>
                                    </p:animScale>
                                    <p:set>
                                      <p:cBhvr>
                                        <p:cTn id="10" dur="770" fill="hold"/>
                                        <p:tgtEl>
                                          <p:spTgt spid="102401"/>
                                        </p:tgtEl>
                                        <p:attrNameLst>
                                          <p:attrName>ppt_x</p:attrName>
                                        </p:attrNameLst>
                                      </p:cBhvr>
                                      <p:to>
                                        <p:strVal val="(0.5)"/>
                                      </p:to>
                                    </p:set>
                                    <p:anim from="(0.5)" to="(#ppt_x)" calcmode="lin" valueType="num">
                                      <p:cBhvr>
                                        <p:cTn id="11" dur="1230" accel="100000" fill="hold">
                                          <p:stCondLst>
                                            <p:cond delay="770"/>
                                          </p:stCondLst>
                                        </p:cTn>
                                        <p:tgtEl>
                                          <p:spTgt spid="102401"/>
                                        </p:tgtEl>
                                        <p:attrNameLst>
                                          <p:attrName>ppt_x</p:attrName>
                                        </p:attrNameLst>
                                      </p:cBhvr>
                                    </p:anim>
                                    <p:set>
                                      <p:cBhvr>
                                        <p:cTn id="12" dur="770" fill="hold"/>
                                        <p:tgtEl>
                                          <p:spTgt spid="102401"/>
                                        </p:tgtEl>
                                        <p:attrNameLst>
                                          <p:attrName>ppt_y</p:attrName>
                                        </p:attrNameLst>
                                      </p:cBhvr>
                                      <p:to>
                                        <p:strVal val="(#ppt_y+0.4)"/>
                                      </p:to>
                                    </p:set>
                                    <p:anim from="(#ppt_y+0.4)" to="(#ppt_y)" calcmode="lin" valueType="num">
                                      <p:cBhvr>
                                        <p:cTn id="13" dur="1230" accel="100000" fill="hold">
                                          <p:stCondLst>
                                            <p:cond delay="770"/>
                                          </p:stCondLst>
                                        </p:cTn>
                                        <p:tgtEl>
                                          <p:spTgt spid="102401"/>
                                        </p:tgtEl>
                                        <p:attrNameLst>
                                          <p:attrName>ppt_y</p:attrName>
                                        </p:attrNameLst>
                                      </p:cBhvr>
                                    </p:anim>
                                  </p:childTnLst>
                                </p:cTn>
                              </p:par>
                            </p:childTnLst>
                          </p:cTn>
                        </p:par>
                        <p:par>
                          <p:cTn id="14" fill="hold">
                            <p:stCondLst>
                              <p:cond delay="4000"/>
                            </p:stCondLst>
                            <p:childTnLst>
                              <p:par>
                                <p:cTn id="15" presetID="3" presetClass="entr" presetSubtype="10" fill="hold" nodeType="afterEffect">
                                  <p:stCondLst>
                                    <p:cond delay="0"/>
                                  </p:stCondLst>
                                  <p:childTnLst>
                                    <p:set>
                                      <p:cBhvr>
                                        <p:cTn id="16" dur="1" fill="hold">
                                          <p:stCondLst>
                                            <p:cond delay="0"/>
                                          </p:stCondLst>
                                        </p:cTn>
                                        <p:tgtEl>
                                          <p:spTgt spid="102402"/>
                                        </p:tgtEl>
                                        <p:attrNameLst>
                                          <p:attrName>style.visibility</p:attrName>
                                        </p:attrNameLst>
                                      </p:cBhvr>
                                      <p:to>
                                        <p:strVal val="visible"/>
                                      </p:to>
                                    </p:set>
                                    <p:animEffect transition="in" filter="blinds(horizontal)">
                                      <p:cBhvr>
                                        <p:cTn id="17" dur="500"/>
                                        <p:tgtEl>
                                          <p:spTgt spid="102402"/>
                                        </p:tgtEl>
                                      </p:cBhvr>
                                    </p:animEffect>
                                  </p:childTnLst>
                                </p:cTn>
                              </p:par>
                            </p:childTnLst>
                          </p:cTn>
                        </p:par>
                        <p:par>
                          <p:cTn id="18" fill="hold">
                            <p:stCondLst>
                              <p:cond delay="4500"/>
                            </p:stCondLst>
                            <p:childTnLst>
                              <p:par>
                                <p:cTn id="19" presetID="8" presetClass="entr" presetSubtype="16" fill="hold" nodeType="afterEffect">
                                  <p:stCondLst>
                                    <p:cond delay="0"/>
                                  </p:stCondLst>
                                  <p:childTnLst>
                                    <p:set>
                                      <p:cBhvr>
                                        <p:cTn id="20" dur="1" fill="hold">
                                          <p:stCondLst>
                                            <p:cond delay="0"/>
                                          </p:stCondLst>
                                        </p:cTn>
                                        <p:tgtEl>
                                          <p:spTgt spid="102404"/>
                                        </p:tgtEl>
                                        <p:attrNameLst>
                                          <p:attrName>style.visibility</p:attrName>
                                        </p:attrNameLst>
                                      </p:cBhvr>
                                      <p:to>
                                        <p:strVal val="visible"/>
                                      </p:to>
                                    </p:set>
                                    <p:animEffect transition="in" filter="diamond(in)">
                                      <p:cBhvr>
                                        <p:cTn id="21" dur="2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71472" y="2000240"/>
            <a:ext cx="7053290" cy="2554288"/>
          </a:xfrm>
          <a:prstGeom prst="rect">
            <a:avLst/>
          </a:prstGeom>
          <a:noFill/>
          <a:ln w="9525">
            <a:noFill/>
            <a:miter lim="800000"/>
            <a:headEnd/>
            <a:tailEnd/>
          </a:ln>
        </p:spPr>
        <p:txBody>
          <a:bodyPr wrap="square">
            <a:spAutoFit/>
          </a:bodyPr>
          <a:lstStyle/>
          <a:p>
            <a:pPr algn="ctr">
              <a:spcBef>
                <a:spcPct val="50000"/>
              </a:spcBef>
            </a:pPr>
            <a:r>
              <a:rPr lang="en-US" sz="4000" b="1" dirty="0" smtClean="0"/>
              <a:t>SI </a:t>
            </a:r>
            <a:r>
              <a:rPr lang="en-US" sz="4000" b="1" dirty="0"/>
              <a:t>unit for temp. is the </a:t>
            </a:r>
            <a:r>
              <a:rPr lang="en-US" sz="4000" b="1" dirty="0">
                <a:solidFill>
                  <a:schemeClr val="accent2"/>
                </a:solidFill>
              </a:rPr>
              <a:t>Kelvin</a:t>
            </a:r>
          </a:p>
          <a:p>
            <a:pPr algn="ctr">
              <a:spcBef>
                <a:spcPct val="50000"/>
              </a:spcBef>
            </a:pPr>
            <a:r>
              <a:rPr lang="en-US" sz="4000" b="1" dirty="0" smtClean="0"/>
              <a:t>a.  K </a:t>
            </a:r>
            <a:r>
              <a:rPr lang="en-US" sz="4000" b="1" dirty="0"/>
              <a:t>= C + 273 (10C = 283K)</a:t>
            </a:r>
          </a:p>
          <a:p>
            <a:pPr algn="ctr">
              <a:spcBef>
                <a:spcPct val="50000"/>
              </a:spcBef>
            </a:pPr>
            <a:r>
              <a:rPr lang="ar-SA" sz="4000" b="1" dirty="0" smtClean="0"/>
              <a:t>(</a:t>
            </a:r>
            <a:r>
              <a:rPr lang="en-US" sz="4000" b="1" dirty="0" smtClean="0"/>
              <a:t>b</a:t>
            </a:r>
            <a:r>
              <a:rPr lang="en-US" sz="4000" b="1" dirty="0"/>
              <a:t>.  C = K – 273 (10K = -</a:t>
            </a:r>
            <a:r>
              <a:rPr lang="en-US" sz="4000" b="1" dirty="0" smtClean="0"/>
              <a:t>263C</a:t>
            </a:r>
            <a:endParaRPr lang="en-US" b="1" dirty="0"/>
          </a:p>
        </p:txBody>
      </p:sp>
      <p:pic>
        <p:nvPicPr>
          <p:cNvPr id="3" name="Picture 3" descr="C:\All My Files\Physical Science Honors\book_images\thermometer.jpg"/>
          <p:cNvPicPr>
            <a:picLocks noChangeAspect="1" noChangeArrowheads="1"/>
          </p:cNvPicPr>
          <p:nvPr/>
        </p:nvPicPr>
        <p:blipFill>
          <a:blip r:embed="rId3">
            <a:lum bright="20000"/>
          </a:blip>
          <a:srcRect/>
          <a:stretch>
            <a:fillRect/>
          </a:stretch>
        </p:blipFill>
        <p:spPr bwMode="auto">
          <a:xfrm>
            <a:off x="7643834" y="1000108"/>
            <a:ext cx="626586" cy="4333884"/>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
                                        <p:tgtEl>
                                          <p:spTgt spid="2">
                                            <p:txEl>
                                              <p:pRg st="0" end="0"/>
                                            </p:txEl>
                                          </p:spTgt>
                                        </p:tgtEl>
                                      </p:cBhvr>
                                    </p:animEffect>
                                  </p:childTnLst>
                                </p:cTn>
                              </p:par>
                            </p:childTnLst>
                          </p:cTn>
                        </p:par>
                        <p:par>
                          <p:cTn id="8" fill="hold">
                            <p:stCondLst>
                              <p:cond delay="2400"/>
                            </p:stCondLst>
                            <p:childTnLst>
                              <p:par>
                                <p:cTn id="9" presetID="22" presetClass="entr" presetSubtype="8" fill="hold" grpId="0" nodeType="afterEffect">
                                  <p:stCondLst>
                                    <p:cond delay="0"/>
                                  </p:stCondLst>
                                  <p:iterate type="wd">
                                    <p:tmPct val="10000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300"/>
                                        <p:tgtEl>
                                          <p:spTgt spid="2">
                                            <p:txEl>
                                              <p:pRg st="1" end="1"/>
                                            </p:txEl>
                                          </p:spTgt>
                                        </p:tgtEl>
                                      </p:cBhvr>
                                    </p:animEffect>
                                  </p:childTnLst>
                                </p:cTn>
                              </p:par>
                            </p:childTnLst>
                          </p:cTn>
                        </p:par>
                        <p:par>
                          <p:cTn id="12" fill="hold">
                            <p:stCondLst>
                              <p:cond delay="6000"/>
                            </p:stCondLst>
                            <p:childTnLst>
                              <p:par>
                                <p:cTn id="13" presetID="22" presetClass="entr" presetSubtype="8" fill="hold" grpId="0" nodeType="afterEffect">
                                  <p:stCondLst>
                                    <p:cond delay="0"/>
                                  </p:stCondLst>
                                  <p:iterate type="wd">
                                    <p:tmPct val="100000"/>
                                  </p:iterate>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300"/>
                                        <p:tgtEl>
                                          <p:spTgt spid="2">
                                            <p:txEl>
                                              <p:pRg st="2" end="2"/>
                                            </p:txEl>
                                          </p:spTgt>
                                        </p:tgtEl>
                                      </p:cBhvr>
                                    </p:animEffect>
                                  </p:childTnLst>
                                </p:cTn>
                              </p:par>
                              <p:par>
                                <p:cTn id="16" presetID="1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082" name="Picture 6" descr="http://www.hazemsakeek.com/Physics_Lectures/Thermodynamics/thermoimages/thermo2.jpg"/>
          <p:cNvPicPr>
            <a:picLocks noChangeAspect="1" noChangeArrowheads="1"/>
          </p:cNvPicPr>
          <p:nvPr/>
        </p:nvPicPr>
        <p:blipFill>
          <a:blip r:embed="rId3"/>
          <a:srcRect/>
          <a:stretch>
            <a:fillRect/>
          </a:stretch>
        </p:blipFill>
        <p:spPr bwMode="auto">
          <a:xfrm>
            <a:off x="5143504" y="1357298"/>
            <a:ext cx="3226835" cy="3000396"/>
          </a:xfrm>
          <a:prstGeom prst="rect">
            <a:avLst/>
          </a:prstGeom>
          <a:ln>
            <a:noFill/>
          </a:ln>
          <a:effectLst>
            <a:outerShdw blurRad="292100" dist="139700" dir="2700000" algn="tl" rotWithShape="0">
              <a:srgbClr val="333333">
                <a:alpha val="65000"/>
              </a:srgbClr>
            </a:outerShdw>
          </a:effectLst>
        </p:spPr>
      </p:pic>
      <p:pic>
        <p:nvPicPr>
          <p:cNvPr id="2" name="Picture 2" descr="5dzbsu17"/>
          <p:cNvPicPr>
            <a:picLocks noChangeAspect="1" noChangeArrowheads="1"/>
          </p:cNvPicPr>
          <p:nvPr/>
        </p:nvPicPr>
        <p:blipFill>
          <a:blip r:embed="rId4">
            <a:clrChange>
              <a:clrFrom>
                <a:srgbClr val="FFFFFF"/>
              </a:clrFrom>
              <a:clrTo>
                <a:srgbClr val="FFFFFF">
                  <a:alpha val="0"/>
                </a:srgbClr>
              </a:clrTo>
            </a:clrChange>
            <a:lum bright="-10000" contrast="20000"/>
          </a:blip>
          <a:srcRect b="5575"/>
          <a:stretch>
            <a:fillRect/>
          </a:stretch>
        </p:blipFill>
        <p:spPr bwMode="auto">
          <a:xfrm>
            <a:off x="0" y="357166"/>
            <a:ext cx="5223113" cy="54292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800" decel="100000"/>
                                        <p:tgtEl>
                                          <p:spTgt spid="46082"/>
                                        </p:tgtEl>
                                      </p:cBhvr>
                                    </p:animEffect>
                                    <p:anim calcmode="lin" valueType="num">
                                      <p:cBhvr>
                                        <p:cTn id="15" dur="800" decel="100000" fill="hold"/>
                                        <p:tgtEl>
                                          <p:spTgt spid="46082"/>
                                        </p:tgtEl>
                                        <p:attrNameLst>
                                          <p:attrName>style.rotation</p:attrName>
                                        </p:attrNameLst>
                                      </p:cBhvr>
                                      <p:tavLst>
                                        <p:tav tm="0">
                                          <p:val>
                                            <p:fltVal val="-90"/>
                                          </p:val>
                                        </p:tav>
                                        <p:tav tm="100000">
                                          <p:val>
                                            <p:fltVal val="0"/>
                                          </p:val>
                                        </p:tav>
                                      </p:tavLst>
                                    </p:anim>
                                    <p:anim calcmode="lin" valueType="num">
                                      <p:cBhvr>
                                        <p:cTn id="16" dur="800" decel="100000" fill="hold"/>
                                        <p:tgtEl>
                                          <p:spTgt spid="46082"/>
                                        </p:tgtEl>
                                        <p:attrNameLst>
                                          <p:attrName>ppt_x</p:attrName>
                                        </p:attrNameLst>
                                      </p:cBhvr>
                                      <p:tavLst>
                                        <p:tav tm="0">
                                          <p:val>
                                            <p:strVal val="#ppt_x+0.4"/>
                                          </p:val>
                                        </p:tav>
                                        <p:tav tm="100000">
                                          <p:val>
                                            <p:strVal val="#ppt_x-0.05"/>
                                          </p:val>
                                        </p:tav>
                                      </p:tavLst>
                                    </p:anim>
                                    <p:anim calcmode="lin" valueType="num">
                                      <p:cBhvr>
                                        <p:cTn id="17" dur="800" decel="100000" fill="hold"/>
                                        <p:tgtEl>
                                          <p:spTgt spid="4608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1142976" y="2143116"/>
            <a:ext cx="7072362" cy="2123658"/>
          </a:xfrm>
          <a:prstGeom prst="rect">
            <a:avLst/>
          </a:prstGeom>
          <a:noFill/>
        </p:spPr>
        <p:txBody>
          <a:bodyPr wrap="square" rtlCol="1">
            <a:spAutoFit/>
          </a:bodyPr>
          <a:lstStyle/>
          <a:p>
            <a:pPr algn="justLow"/>
            <a:r>
              <a:rPr lang="ar-SA" sz="2200" dirty="0" smtClean="0">
                <a:cs typeface="PT Bold Heading" pitchFamily="2" charset="-78"/>
              </a:rPr>
              <a:t>تُعنى بدراسة تحولات الطاقة الحرارية إلى أشكال أخرى من الطاقة ، وبدأ هذا العلم في القرن الثامن عشر مع ظهور المحركات البخارية في القطارات والمصانع ومضخات المياه في المناجم وساهمت بشكل كبير في الثورة الصناعية في أوربا والولايات المتحدة ، ويُستخدم اليوم على نطاق واسع في التطبيقات المختلفة للمحركات والطائرات </a:t>
            </a:r>
            <a:r>
              <a:rPr lang="ar-SA" sz="2200" dirty="0" err="1" smtClean="0">
                <a:cs typeface="PT Bold Heading" pitchFamily="2" charset="-78"/>
              </a:rPr>
              <a:t>و</a:t>
            </a:r>
            <a:r>
              <a:rPr lang="ar-SA" sz="2200" dirty="0" smtClean="0">
                <a:cs typeface="PT Bold Heading" pitchFamily="2" charset="-78"/>
              </a:rPr>
              <a:t> آلات التبريد وغيرها .</a:t>
            </a:r>
            <a:endParaRPr lang="ar-SA" sz="2200" dirty="0">
              <a:cs typeface="PT Bold Heading" pitchFamily="2" charset="-78"/>
            </a:endParaRPr>
          </a:p>
        </p:txBody>
      </p:sp>
      <p:sp>
        <p:nvSpPr>
          <p:cNvPr id="3" name="مستطيل 2"/>
          <p:cNvSpPr/>
          <p:nvPr/>
        </p:nvSpPr>
        <p:spPr>
          <a:xfrm>
            <a:off x="2696579" y="642918"/>
            <a:ext cx="3804247" cy="707886"/>
          </a:xfrm>
          <a:prstGeom prst="rect">
            <a:avLst/>
          </a:prstGeom>
        </p:spPr>
        <p:txBody>
          <a:bodyPr wrap="none">
            <a:spAutoFit/>
          </a:bodyPr>
          <a:lstStyle/>
          <a:p>
            <a:r>
              <a:rPr lang="ar-SA"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PT Bold Heading" pitchFamily="2" charset="-78"/>
              </a:rPr>
              <a:t>الديناميكا الحرارية </a:t>
            </a:r>
            <a:endParaRPr lang="ar-SA"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PT Bold Heading" pitchFamily="2" charset="-78"/>
            </a:endParaRPr>
          </a:p>
        </p:txBody>
      </p:sp>
      <p:pic>
        <p:nvPicPr>
          <p:cNvPr id="81922" name="Picture 2" descr="https://upload.wikimedia.org/wikipedia/commons/thumb/8/8a/Triple_expansion_engine_animation.gif/280px-Triple_expansion_engine_animation.gif"/>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a:off x="2143108" y="4286256"/>
            <a:ext cx="3571900" cy="1830599"/>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34"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from="(-#ppt_w/2)" to="(#ppt_x)" calcmode="lin" valueType="num">
                                      <p:cBhvr>
                                        <p:cTn id="11" dur="600" fill="hold">
                                          <p:stCondLst>
                                            <p:cond delay="0"/>
                                          </p:stCondLst>
                                        </p:cTn>
                                        <p:tgtEl>
                                          <p:spTgt spid="2"/>
                                        </p:tgtEl>
                                        <p:attrNameLst>
                                          <p:attrName>ppt_x</p:attrName>
                                        </p:attrNameLst>
                                      </p:cBhvr>
                                    </p:anim>
                                    <p:anim from="0" to="-1.0" calcmode="lin" valueType="num">
                                      <p:cBhvr>
                                        <p:cTn id="12" dur="200" decel="50000" autoRev="1" fill="hold">
                                          <p:stCondLst>
                                            <p:cond delay="600"/>
                                          </p:stCondLst>
                                        </p:cTn>
                                        <p:tgtEl>
                                          <p:spTgt spid="2"/>
                                        </p:tgtEl>
                                        <p:attrNameLst>
                                          <p:attrName>xshear</p:attrName>
                                        </p:attrNameLst>
                                      </p:cBhvr>
                                    </p:anim>
                                    <p:animScale>
                                      <p:cBhvr>
                                        <p:cTn id="13" dur="200" decel="100000" autoRev="1" fill="hold">
                                          <p:stCondLst>
                                            <p:cond delay="600"/>
                                          </p:stCondLst>
                                        </p:cTn>
                                        <p:tgtEl>
                                          <p:spTgt spid="2"/>
                                        </p:tgtEl>
                                      </p:cBhvr>
                                      <p:from x="100000" y="100000"/>
                                      <p:to x="80000" y="100000"/>
                                    </p:animScale>
                                    <p:anim by="(#ppt_h/3+#ppt_w*0.1)" calcmode="lin" valueType="num">
                                      <p:cBhvr additive="sum">
                                        <p:cTn id="14" dur="200" decel="100000" autoRev="1" fill="hold">
                                          <p:stCondLst>
                                            <p:cond delay="600"/>
                                          </p:stCondLst>
                                        </p:cTn>
                                        <p:tgtEl>
                                          <p:spTgt spid="2"/>
                                        </p:tgtEl>
                                        <p:attrNameLst>
                                          <p:attrName>ppt_x</p:attrName>
                                        </p:attrNameLst>
                                      </p:cBhvr>
                                    </p:anim>
                                  </p:childTnLst>
                                </p:cTn>
                              </p:par>
                              <p:par>
                                <p:cTn id="15" presetID="4" presetClass="entr" presetSubtype="16" fill="hold" nodeType="withEffect">
                                  <p:stCondLst>
                                    <p:cond delay="0"/>
                                  </p:stCondLst>
                                  <p:childTnLst>
                                    <p:set>
                                      <p:cBhvr>
                                        <p:cTn id="16" dur="1" fill="hold">
                                          <p:stCondLst>
                                            <p:cond delay="0"/>
                                          </p:stCondLst>
                                        </p:cTn>
                                        <p:tgtEl>
                                          <p:spTgt spid="81922"/>
                                        </p:tgtEl>
                                        <p:attrNameLst>
                                          <p:attrName>style.visibility</p:attrName>
                                        </p:attrNameLst>
                                      </p:cBhvr>
                                      <p:to>
                                        <p:strVal val="visible"/>
                                      </p:to>
                                    </p:set>
                                    <p:animEffect transition="in" filter="box(in)">
                                      <p:cBhvr>
                                        <p:cTn id="17"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06" name="مستطيل 4"/>
          <p:cNvSpPr>
            <a:spLocks noChangeArrowheads="1"/>
          </p:cNvSpPr>
          <p:nvPr/>
        </p:nvSpPr>
        <p:spPr bwMode="auto">
          <a:xfrm>
            <a:off x="1785918" y="500042"/>
            <a:ext cx="5399235" cy="646331"/>
          </a:xfrm>
          <a:prstGeom prst="rect">
            <a:avLst/>
          </a:prstGeom>
          <a:noFill/>
          <a:ln w="9525">
            <a:noFill/>
            <a:miter lim="800000"/>
            <a:headEnd/>
            <a:tailEnd/>
          </a:ln>
        </p:spPr>
        <p:txBody>
          <a:bodyPr wrap="none">
            <a:spAutoFit/>
          </a:bodyPr>
          <a:lstStyle/>
          <a:p>
            <a:r>
              <a:rPr lang="ar-SA" sz="3600" dirty="0">
                <a:ln>
                  <a:solidFill>
                    <a:schemeClr val="tx1"/>
                  </a:solidFill>
                </a:ln>
                <a:solidFill>
                  <a:srgbClr val="CC0000"/>
                </a:solidFill>
                <a:latin typeface="Tahoma" pitchFamily="34" charset="0"/>
                <a:cs typeface="PT Bold Heading" pitchFamily="2" charset="-78"/>
              </a:rPr>
              <a:t>مقاييس الحرارة الثلاث الشائعة</a:t>
            </a:r>
            <a:endParaRPr lang="ar-SA" sz="3600" dirty="0">
              <a:ln>
                <a:solidFill>
                  <a:schemeClr val="tx1"/>
                </a:solidFill>
              </a:ln>
              <a:cs typeface="PT Bold Heading" pitchFamily="2" charset="-78"/>
            </a:endParaRPr>
          </a:p>
        </p:txBody>
      </p:sp>
      <p:pic>
        <p:nvPicPr>
          <p:cNvPr id="4" name="Picture 13" descr="5"/>
          <p:cNvPicPr>
            <a:picLocks noChangeAspect="1" noChangeArrowheads="1"/>
          </p:cNvPicPr>
          <p:nvPr/>
        </p:nvPicPr>
        <p:blipFill>
          <a:blip r:embed="rId3">
            <a:clrChange>
              <a:clrFrom>
                <a:srgbClr val="FFFFFF"/>
              </a:clrFrom>
              <a:clrTo>
                <a:srgbClr val="FFFFFF">
                  <a:alpha val="0"/>
                </a:srgbClr>
              </a:clrTo>
            </a:clrChange>
            <a:lum bright="-10000" contrast="20000"/>
          </a:blip>
          <a:srcRect t="1561" b="6355"/>
          <a:stretch>
            <a:fillRect/>
          </a:stretch>
        </p:blipFill>
        <p:spPr bwMode="auto">
          <a:xfrm>
            <a:off x="785786" y="1643050"/>
            <a:ext cx="7358114" cy="4272937"/>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50000"/>
                                  </p:iterate>
                                  <p:childTnLst>
                                    <p:set>
                                      <p:cBhvr>
                                        <p:cTn id="6" dur="1" fill="hold">
                                          <p:stCondLst>
                                            <p:cond delay="0"/>
                                          </p:stCondLst>
                                        </p:cTn>
                                        <p:tgtEl>
                                          <p:spTgt spid="47106"/>
                                        </p:tgtEl>
                                        <p:attrNameLst>
                                          <p:attrName>style.visibility</p:attrName>
                                        </p:attrNameLst>
                                      </p:cBhvr>
                                      <p:to>
                                        <p:strVal val="visible"/>
                                      </p:to>
                                    </p:set>
                                    <p:anim calcmode="discrete" valueType="clr">
                                      <p:cBhvr override="childStyle">
                                        <p:cTn id="7" dur="500"/>
                                        <p:tgtEl>
                                          <p:spTgt spid="4710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7106"/>
                                        </p:tgtEl>
                                        <p:attrNameLst>
                                          <p:attrName>fillcolor</p:attrName>
                                        </p:attrNameLst>
                                      </p:cBhvr>
                                      <p:tavLst>
                                        <p:tav tm="0">
                                          <p:val>
                                            <p:clrVal>
                                              <a:schemeClr val="accent2"/>
                                            </p:clrVal>
                                          </p:val>
                                        </p:tav>
                                        <p:tav tm="50000">
                                          <p:val>
                                            <p:clrVal>
                                              <a:schemeClr val="hlink"/>
                                            </p:clrVal>
                                          </p:val>
                                        </p:tav>
                                      </p:tavLst>
                                    </p:anim>
                                    <p:set>
                                      <p:cBhvr>
                                        <p:cTn id="9" dur="500"/>
                                        <p:tgtEl>
                                          <p:spTgt spid="47106"/>
                                        </p:tgtEl>
                                        <p:attrNameLst>
                                          <p:attrName>fill.type</p:attrName>
                                        </p:attrNameLst>
                                      </p:cBhvr>
                                      <p:to>
                                        <p:strVal val="solid"/>
                                      </p:to>
                                    </p:set>
                                  </p:childTnLst>
                                </p:cTn>
                              </p:par>
                            </p:childTnLst>
                          </p:cTn>
                        </p:par>
                        <p:par>
                          <p:cTn id="10" fill="hold">
                            <p:stCondLst>
                              <p:cond delay="1250"/>
                            </p:stCondLst>
                            <p:childTnLst>
                              <p:par>
                                <p:cTn id="11" presetID="24"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154" name="مستطيل 1"/>
          <p:cNvSpPr>
            <a:spLocks noChangeArrowheads="1"/>
          </p:cNvSpPr>
          <p:nvPr/>
        </p:nvSpPr>
        <p:spPr bwMode="auto">
          <a:xfrm>
            <a:off x="1785918" y="357166"/>
            <a:ext cx="6117380" cy="769441"/>
          </a:xfrm>
          <a:prstGeom prst="rect">
            <a:avLst/>
          </a:prstGeom>
          <a:noFill/>
          <a:ln w="9525">
            <a:noFill/>
            <a:miter lim="800000"/>
            <a:headEnd/>
            <a:tailEnd/>
          </a:ln>
        </p:spPr>
        <p:txBody>
          <a:bodyPr wrap="none">
            <a:spAutoFit/>
          </a:bodyPr>
          <a:lstStyle/>
          <a:p>
            <a:pPr algn="ctr"/>
            <a:r>
              <a:rPr lang="ar-SA" sz="4400" dirty="0">
                <a:ln>
                  <a:solidFill>
                    <a:schemeClr val="bg1"/>
                  </a:solidFill>
                </a:ln>
                <a:solidFill>
                  <a:schemeClr val="accent4">
                    <a:lumMod val="75000"/>
                  </a:schemeClr>
                </a:solidFill>
                <a:cs typeface="PT Bold Heading" pitchFamily="2" charset="-78"/>
              </a:rPr>
              <a:t>الحرارة وتدفق الطاقة الحرارية</a:t>
            </a:r>
            <a:endParaRPr lang="en-US" sz="4400" dirty="0">
              <a:ln>
                <a:solidFill>
                  <a:schemeClr val="bg1"/>
                </a:solidFill>
              </a:ln>
              <a:solidFill>
                <a:schemeClr val="accent4">
                  <a:lumMod val="75000"/>
                </a:schemeClr>
              </a:solidFill>
              <a:cs typeface="PT Bold Heading" pitchFamily="2" charset="-78"/>
            </a:endParaRPr>
          </a:p>
        </p:txBody>
      </p:sp>
      <p:pic>
        <p:nvPicPr>
          <p:cNvPr id="3" name="Picture 2" descr="http://www.hazemsakeek.com/Physics_Lectures/medicalphysics/medicalimages/heat_transfer.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28992" y="1428736"/>
            <a:ext cx="5286380" cy="3786214"/>
          </a:xfrm>
          <a:prstGeom prst="rect">
            <a:avLst/>
          </a:prstGeom>
          <a:noFill/>
          <a:ln w="9525">
            <a:noFill/>
            <a:miter lim="800000"/>
            <a:headEnd/>
            <a:tailEnd/>
          </a:ln>
        </p:spPr>
      </p:pic>
      <p:sp>
        <p:nvSpPr>
          <p:cNvPr id="4" name="Oval 4"/>
          <p:cNvSpPr>
            <a:spLocks noChangeArrowheads="1"/>
          </p:cNvSpPr>
          <p:nvPr/>
        </p:nvSpPr>
        <p:spPr bwMode="auto">
          <a:xfrm>
            <a:off x="2217719" y="3059121"/>
            <a:ext cx="1081088" cy="1081087"/>
          </a:xfrm>
          <a:prstGeom prst="ellipse">
            <a:avLst/>
          </a:prstGeom>
          <a:solidFill>
            <a:srgbClr val="FF0000"/>
          </a:solidFill>
          <a:ln w="9525">
            <a:solidFill>
              <a:schemeClr val="tx1"/>
            </a:solidFill>
            <a:round/>
            <a:headEnd/>
            <a:tailEnd/>
          </a:ln>
        </p:spPr>
        <p:txBody>
          <a:bodyPr wrap="none" anchor="ctr"/>
          <a:lstStyle/>
          <a:p>
            <a:pPr algn="ctr"/>
            <a:r>
              <a:rPr lang="ar-SA">
                <a:solidFill>
                  <a:schemeClr val="bg1">
                    <a:lumMod val="95000"/>
                  </a:schemeClr>
                </a:solidFill>
                <a:latin typeface="Garamond" pitchFamily="18" charset="0"/>
                <a:cs typeface="PT Bold Heading" pitchFamily="2" charset="-78"/>
              </a:rPr>
              <a:t>جسم ساخن</a:t>
            </a:r>
            <a:endParaRPr lang="en-US">
              <a:solidFill>
                <a:schemeClr val="bg1">
                  <a:lumMod val="95000"/>
                </a:schemeClr>
              </a:solidFill>
              <a:latin typeface="Garamond" pitchFamily="18" charset="0"/>
              <a:cs typeface="PT Bold Heading" pitchFamily="2" charset="-78"/>
            </a:endParaRPr>
          </a:p>
        </p:txBody>
      </p:sp>
      <p:sp>
        <p:nvSpPr>
          <p:cNvPr id="5" name="Oval 5"/>
          <p:cNvSpPr>
            <a:spLocks noChangeArrowheads="1"/>
          </p:cNvSpPr>
          <p:nvPr/>
        </p:nvSpPr>
        <p:spPr bwMode="auto">
          <a:xfrm>
            <a:off x="417494" y="3130558"/>
            <a:ext cx="1152525" cy="1081088"/>
          </a:xfrm>
          <a:prstGeom prst="ellipse">
            <a:avLst/>
          </a:prstGeom>
          <a:solidFill>
            <a:schemeClr val="accent1"/>
          </a:solidFill>
          <a:ln w="9525">
            <a:solidFill>
              <a:schemeClr val="tx1"/>
            </a:solidFill>
            <a:round/>
            <a:headEnd/>
            <a:tailEnd/>
          </a:ln>
        </p:spPr>
        <p:txBody>
          <a:bodyPr wrap="none" anchor="ctr"/>
          <a:lstStyle/>
          <a:p>
            <a:pPr algn="ctr"/>
            <a:r>
              <a:rPr lang="ar-SA">
                <a:solidFill>
                  <a:schemeClr val="bg1">
                    <a:lumMod val="95000"/>
                  </a:schemeClr>
                </a:solidFill>
                <a:latin typeface="Garamond" pitchFamily="18" charset="0"/>
                <a:cs typeface="PT Bold Heading" pitchFamily="2" charset="-78"/>
              </a:rPr>
              <a:t>جسم بارد</a:t>
            </a:r>
            <a:endParaRPr lang="en-US">
              <a:solidFill>
                <a:schemeClr val="bg1">
                  <a:lumMod val="95000"/>
                </a:schemeClr>
              </a:solidFill>
              <a:latin typeface="Garamond" pitchFamily="18" charset="0"/>
              <a:cs typeface="PT Bold Heading" pitchFamily="2" charset="-78"/>
            </a:endParaRPr>
          </a:p>
        </p:txBody>
      </p:sp>
      <p:sp>
        <p:nvSpPr>
          <p:cNvPr id="6" name="Oval 8"/>
          <p:cNvSpPr>
            <a:spLocks noChangeArrowheads="1"/>
          </p:cNvSpPr>
          <p:nvPr/>
        </p:nvSpPr>
        <p:spPr bwMode="auto">
          <a:xfrm>
            <a:off x="1928794" y="4643446"/>
            <a:ext cx="1081088" cy="1081087"/>
          </a:xfrm>
          <a:prstGeom prst="ellipse">
            <a:avLst/>
          </a:prstGeom>
          <a:solidFill>
            <a:srgbClr val="FF0000"/>
          </a:solidFill>
          <a:ln w="9525">
            <a:solidFill>
              <a:schemeClr val="tx1"/>
            </a:solidFill>
            <a:round/>
            <a:headEnd/>
            <a:tailEnd/>
          </a:ln>
        </p:spPr>
        <p:txBody>
          <a:bodyPr wrap="none" anchor="ctr"/>
          <a:lstStyle/>
          <a:p>
            <a:pPr algn="ctr"/>
            <a:r>
              <a:rPr lang="ar-SA">
                <a:solidFill>
                  <a:schemeClr val="bg1">
                    <a:lumMod val="95000"/>
                  </a:schemeClr>
                </a:solidFill>
                <a:latin typeface="Garamond" pitchFamily="18" charset="0"/>
                <a:cs typeface="PT Bold Heading" pitchFamily="2" charset="-78"/>
              </a:rPr>
              <a:t>جسم ساخن</a:t>
            </a:r>
            <a:endParaRPr lang="en-US">
              <a:solidFill>
                <a:schemeClr val="bg1">
                  <a:lumMod val="95000"/>
                </a:schemeClr>
              </a:solidFill>
              <a:latin typeface="Garamond" pitchFamily="18" charset="0"/>
              <a:cs typeface="PT Bold Heading" pitchFamily="2" charset="-78"/>
            </a:endParaRPr>
          </a:p>
        </p:txBody>
      </p:sp>
      <p:sp>
        <p:nvSpPr>
          <p:cNvPr id="7" name="Oval 10"/>
          <p:cNvSpPr>
            <a:spLocks noChangeArrowheads="1"/>
          </p:cNvSpPr>
          <p:nvPr/>
        </p:nvSpPr>
        <p:spPr bwMode="auto">
          <a:xfrm>
            <a:off x="777857" y="4643446"/>
            <a:ext cx="1152525" cy="1081087"/>
          </a:xfrm>
          <a:prstGeom prst="ellipse">
            <a:avLst/>
          </a:prstGeom>
          <a:solidFill>
            <a:schemeClr val="accent1"/>
          </a:solidFill>
          <a:ln w="9525">
            <a:solidFill>
              <a:schemeClr val="tx1"/>
            </a:solidFill>
            <a:round/>
            <a:headEnd/>
            <a:tailEnd/>
          </a:ln>
        </p:spPr>
        <p:txBody>
          <a:bodyPr wrap="none" anchor="ctr"/>
          <a:lstStyle/>
          <a:p>
            <a:pPr algn="ctr"/>
            <a:r>
              <a:rPr lang="ar-SA">
                <a:solidFill>
                  <a:schemeClr val="bg1">
                    <a:lumMod val="95000"/>
                  </a:schemeClr>
                </a:solidFill>
                <a:latin typeface="Garamond" pitchFamily="18" charset="0"/>
                <a:cs typeface="PT Bold Heading" pitchFamily="2" charset="-78"/>
              </a:rPr>
              <a:t>جسم بارد</a:t>
            </a:r>
            <a:endParaRPr lang="en-US">
              <a:solidFill>
                <a:schemeClr val="bg1">
                  <a:lumMod val="95000"/>
                </a:schemeClr>
              </a:solidFill>
              <a:latin typeface="Garamond" pitchFamily="18" charset="0"/>
              <a:cs typeface="PT Bold Heading" pitchFamily="2" charset="-78"/>
            </a:endParaRPr>
          </a:p>
        </p:txBody>
      </p:sp>
      <p:sp>
        <p:nvSpPr>
          <p:cNvPr id="8" name="AutoShape 12"/>
          <p:cNvSpPr>
            <a:spLocks noChangeArrowheads="1"/>
          </p:cNvSpPr>
          <p:nvPr/>
        </p:nvSpPr>
        <p:spPr bwMode="auto">
          <a:xfrm rot="10800000">
            <a:off x="1136632" y="5795971"/>
            <a:ext cx="1439862" cy="503237"/>
          </a:xfrm>
          <a:prstGeom prst="curvedDownArrow">
            <a:avLst>
              <a:gd name="adj1" fmla="val 57224"/>
              <a:gd name="adj2" fmla="val 114448"/>
              <a:gd name="adj3" fmla="val 33333"/>
            </a:avLst>
          </a:prstGeom>
          <a:solidFill>
            <a:schemeClr val="tx1"/>
          </a:solidFill>
          <a:ln w="9525">
            <a:solidFill>
              <a:schemeClr val="tx1"/>
            </a:solidFill>
            <a:miter lim="800000"/>
            <a:headEnd/>
            <a:tailEnd/>
          </a:ln>
        </p:spPr>
        <p:txBody>
          <a:bodyPr wrap="none" anchor="ctr"/>
          <a:lstStyle/>
          <a:p>
            <a:endParaRPr lang="ar-SA">
              <a:solidFill>
                <a:schemeClr val="bg1">
                  <a:lumMod val="95000"/>
                </a:schemeClr>
              </a:solidFill>
              <a:cs typeface="PT Bold Heading" pitchFamily="2" charset="-78"/>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par>
                          <p:cTn id="20" fill="hold">
                            <p:stCondLst>
                              <p:cond delay="3500"/>
                            </p:stCondLst>
                            <p:childTnLst>
                              <p:par>
                                <p:cTn id="21" presetID="8"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par>
                          <p:cTn id="24" fill="hold">
                            <p:stCondLst>
                              <p:cond delay="5500"/>
                            </p:stCondLst>
                            <p:childTnLst>
                              <p:par>
                                <p:cTn id="25" presetID="5"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02" name="مستطيل 1"/>
          <p:cNvSpPr>
            <a:spLocks noChangeArrowheads="1"/>
          </p:cNvSpPr>
          <p:nvPr/>
        </p:nvSpPr>
        <p:spPr bwMode="auto">
          <a:xfrm>
            <a:off x="857224" y="1440594"/>
            <a:ext cx="7373574" cy="1631216"/>
          </a:xfrm>
          <a:prstGeom prst="rect">
            <a:avLst/>
          </a:prstGeom>
          <a:noFill/>
          <a:ln w="9525">
            <a:noFill/>
            <a:miter lim="800000"/>
            <a:headEnd/>
            <a:tailEnd/>
          </a:ln>
        </p:spPr>
        <p:txBody>
          <a:bodyPr wrap="square">
            <a:spAutoFit/>
          </a:bodyPr>
          <a:lstStyle/>
          <a:p>
            <a:pPr algn="justLow"/>
            <a:r>
              <a:rPr lang="ar-SA" sz="2800" dirty="0">
                <a:ln>
                  <a:solidFill>
                    <a:schemeClr val="tx1"/>
                  </a:solidFill>
                </a:ln>
                <a:solidFill>
                  <a:srgbClr val="00B050"/>
                </a:solidFill>
                <a:cs typeface="PT Bold Heading" pitchFamily="2" charset="-78"/>
              </a:rPr>
              <a:t>وتوصف </a:t>
            </a:r>
            <a:r>
              <a:rPr lang="ar-SA" sz="2800" dirty="0" smtClean="0">
                <a:ln>
                  <a:solidFill>
                    <a:schemeClr val="tx1"/>
                  </a:solidFill>
                </a:ln>
                <a:solidFill>
                  <a:srgbClr val="00B050"/>
                </a:solidFill>
                <a:cs typeface="PT Bold Heading" pitchFamily="2" charset="-78"/>
              </a:rPr>
              <a:t>الحرارة </a:t>
            </a:r>
            <a:r>
              <a:rPr lang="ar-SA" sz="2400" dirty="0" smtClean="0">
                <a:cs typeface="PT Bold Heading" pitchFamily="2" charset="-78"/>
              </a:rPr>
              <a:t>بأنها </a:t>
            </a:r>
            <a:r>
              <a:rPr lang="ar-SA" sz="2400" dirty="0">
                <a:cs typeface="PT Bold Heading" pitchFamily="2" charset="-78"/>
              </a:rPr>
              <a:t>الطاقة التي تتدفق دائما من الجسم </a:t>
            </a:r>
            <a:r>
              <a:rPr lang="ar-SA" sz="2400" dirty="0" err="1">
                <a:cs typeface="PT Bold Heading" pitchFamily="2" charset="-78"/>
              </a:rPr>
              <a:t>الأسخن</a:t>
            </a:r>
            <a:r>
              <a:rPr lang="ar-SA" sz="2400" dirty="0">
                <a:cs typeface="PT Bold Heading" pitchFamily="2" charset="-78"/>
              </a:rPr>
              <a:t> </a:t>
            </a:r>
            <a:r>
              <a:rPr lang="ar-SA" sz="2400" dirty="0" smtClean="0">
                <a:cs typeface="PT Bold Heading" pitchFamily="2" charset="-78"/>
              </a:rPr>
              <a:t>إلى </a:t>
            </a:r>
            <a:r>
              <a:rPr lang="ar-SA" sz="2400" dirty="0">
                <a:cs typeface="PT Bold Heading" pitchFamily="2" charset="-78"/>
              </a:rPr>
              <a:t>الجسم الأبرد.. </a:t>
            </a:r>
          </a:p>
          <a:p>
            <a:pPr algn="justLow"/>
            <a:r>
              <a:rPr lang="ar-SA" sz="2400" dirty="0">
                <a:cs typeface="PT Bold Heading" pitchFamily="2" charset="-78"/>
              </a:rPr>
              <a:t>ولا تنتقل الحرارة تلقائيا من الجسم </a:t>
            </a:r>
            <a:r>
              <a:rPr lang="ar-SA" sz="2400" dirty="0" smtClean="0">
                <a:cs typeface="PT Bold Heading" pitchFamily="2" charset="-78"/>
              </a:rPr>
              <a:t>الأبرد </a:t>
            </a:r>
            <a:r>
              <a:rPr lang="ar-SA" sz="2400" dirty="0">
                <a:cs typeface="PT Bold Heading" pitchFamily="2" charset="-78"/>
              </a:rPr>
              <a:t>إلى الجسم </a:t>
            </a:r>
            <a:r>
              <a:rPr lang="ar-SA" sz="2400" dirty="0" err="1">
                <a:cs typeface="PT Bold Heading" pitchFamily="2" charset="-78"/>
              </a:rPr>
              <a:t>الأسخن</a:t>
            </a:r>
            <a:r>
              <a:rPr lang="ar-SA" sz="2400" dirty="0">
                <a:cs typeface="PT Bold Heading" pitchFamily="2" charset="-78"/>
              </a:rPr>
              <a:t> </a:t>
            </a:r>
            <a:r>
              <a:rPr lang="ar-SA" sz="2400" dirty="0" smtClean="0">
                <a:cs typeface="PT Bold Heading" pitchFamily="2" charset="-78"/>
              </a:rPr>
              <a:t>أبدا. أي </a:t>
            </a:r>
            <a:r>
              <a:rPr lang="ar-SA" sz="2400" dirty="0">
                <a:cs typeface="PT Bold Heading" pitchFamily="2" charset="-78"/>
              </a:rPr>
              <a:t>هي الطاقة التي تنتقل بين </a:t>
            </a:r>
            <a:r>
              <a:rPr lang="ar-SA" sz="2400" dirty="0" smtClean="0">
                <a:cs typeface="PT Bold Heading" pitchFamily="2" charset="-78"/>
              </a:rPr>
              <a:t>جسمين .</a:t>
            </a:r>
            <a:endParaRPr lang="ar-SA" sz="2400" dirty="0">
              <a:cs typeface="PT Bold Heading" pitchFamily="2" charset="-78"/>
            </a:endParaRPr>
          </a:p>
        </p:txBody>
      </p:sp>
      <p:sp>
        <p:nvSpPr>
          <p:cNvPr id="3" name="مستطيل 2"/>
          <p:cNvSpPr>
            <a:spLocks noChangeArrowheads="1"/>
          </p:cNvSpPr>
          <p:nvPr/>
        </p:nvSpPr>
        <p:spPr bwMode="auto">
          <a:xfrm>
            <a:off x="1071538" y="3786190"/>
            <a:ext cx="6858048" cy="461665"/>
          </a:xfrm>
          <a:prstGeom prst="rect">
            <a:avLst/>
          </a:prstGeom>
          <a:noFill/>
          <a:ln w="9525">
            <a:noFill/>
            <a:miter lim="800000"/>
            <a:headEnd/>
            <a:tailEnd/>
          </a:ln>
        </p:spPr>
        <p:txBody>
          <a:bodyPr wrap="square">
            <a:spAutoFit/>
          </a:bodyPr>
          <a:lstStyle/>
          <a:p>
            <a:pPr algn="justLow"/>
            <a:r>
              <a:rPr lang="ar-SA" sz="2000" dirty="0">
                <a:cs typeface="PT Bold Heading" pitchFamily="2" charset="-78"/>
              </a:rPr>
              <a:t>ويستخدم </a:t>
            </a:r>
            <a:r>
              <a:rPr lang="ar-SA" sz="2000" dirty="0" smtClean="0">
                <a:cs typeface="PT Bold Heading" pitchFamily="2" charset="-78"/>
              </a:rPr>
              <a:t>الرمز  </a:t>
            </a:r>
            <a:r>
              <a:rPr lang="en-US" sz="2400" dirty="0">
                <a:cs typeface="PT Bold Heading" pitchFamily="2" charset="-78"/>
              </a:rPr>
              <a:t>Q</a:t>
            </a:r>
            <a:r>
              <a:rPr lang="ar-SA" sz="2000" dirty="0">
                <a:cs typeface="PT Bold Heading" pitchFamily="2" charset="-78"/>
              </a:rPr>
              <a:t>  لتمثيل كمية الحرارة </a:t>
            </a:r>
            <a:r>
              <a:rPr lang="ar-SA" sz="2000" dirty="0" smtClean="0">
                <a:cs typeface="PT Bold Heading" pitchFamily="2" charset="-78"/>
              </a:rPr>
              <a:t>ويقاس </a:t>
            </a:r>
            <a:r>
              <a:rPr lang="ar-SA" sz="2000" dirty="0">
                <a:cs typeface="PT Bold Heading" pitchFamily="2" charset="-78"/>
              </a:rPr>
              <a:t>بوحدة </a:t>
            </a:r>
            <a:r>
              <a:rPr lang="ar-SA" sz="2000" dirty="0" err="1" smtClean="0">
                <a:cs typeface="PT Bold Heading" pitchFamily="2" charset="-78"/>
              </a:rPr>
              <a:t>الجول</a:t>
            </a:r>
            <a:r>
              <a:rPr lang="ar-SA" sz="2000" dirty="0" smtClean="0">
                <a:cs typeface="PT Bold Heading" pitchFamily="2" charset="-78"/>
              </a:rPr>
              <a:t> .  </a:t>
            </a:r>
            <a:endParaRPr lang="ar-SA" sz="2000" dirty="0">
              <a:cs typeface="PT Bold Heading" pitchFamily="2" charset="-78"/>
            </a:endParaRPr>
          </a:p>
        </p:txBody>
      </p:sp>
      <p:sp>
        <p:nvSpPr>
          <p:cNvPr id="4" name="مستطيل 3"/>
          <p:cNvSpPr>
            <a:spLocks noChangeArrowheads="1"/>
          </p:cNvSpPr>
          <p:nvPr/>
        </p:nvSpPr>
        <p:spPr bwMode="auto">
          <a:xfrm>
            <a:off x="6128304" y="3286124"/>
            <a:ext cx="2055371" cy="523220"/>
          </a:xfrm>
          <a:prstGeom prst="rect">
            <a:avLst/>
          </a:prstGeom>
          <a:noFill/>
          <a:ln w="9525">
            <a:noFill/>
            <a:miter lim="800000"/>
            <a:headEnd/>
            <a:tailEnd/>
          </a:ln>
        </p:spPr>
        <p:txBody>
          <a:bodyPr wrap="none">
            <a:spAutoFit/>
          </a:bodyPr>
          <a:lstStyle/>
          <a:p>
            <a:r>
              <a:rPr lang="ar-SA" sz="2800" dirty="0">
                <a:ln>
                  <a:solidFill>
                    <a:schemeClr val="tx1"/>
                  </a:solidFill>
                </a:ln>
                <a:solidFill>
                  <a:srgbClr val="00B050"/>
                </a:solidFill>
                <a:cs typeface="PT Bold Heading" pitchFamily="2" charset="-78"/>
              </a:rPr>
              <a:t>كمية </a:t>
            </a:r>
            <a:r>
              <a:rPr lang="ar-SA" sz="2800" dirty="0" smtClean="0">
                <a:ln>
                  <a:solidFill>
                    <a:schemeClr val="tx1"/>
                  </a:solidFill>
                </a:ln>
                <a:solidFill>
                  <a:srgbClr val="00B050"/>
                </a:solidFill>
                <a:cs typeface="PT Bold Heading" pitchFamily="2" charset="-78"/>
              </a:rPr>
              <a:t>الحرارة :</a:t>
            </a:r>
            <a:endParaRPr lang="ar-SA" sz="2800" dirty="0">
              <a:ln>
                <a:solidFill>
                  <a:schemeClr val="tx1"/>
                </a:solidFill>
              </a:ln>
              <a:solidFill>
                <a:srgbClr val="00B050"/>
              </a:solidFill>
              <a:cs typeface="PT Bold Heading" pitchFamily="2" charset="-78"/>
            </a:endParaRPr>
          </a:p>
        </p:txBody>
      </p:sp>
      <p:sp>
        <p:nvSpPr>
          <p:cNvPr id="6" name="مستطيل 5"/>
          <p:cNvSpPr>
            <a:spLocks noChangeArrowheads="1"/>
          </p:cNvSpPr>
          <p:nvPr/>
        </p:nvSpPr>
        <p:spPr bwMode="auto">
          <a:xfrm>
            <a:off x="6715140" y="4548854"/>
            <a:ext cx="1574470" cy="523220"/>
          </a:xfrm>
          <a:prstGeom prst="rect">
            <a:avLst/>
          </a:prstGeom>
          <a:noFill/>
          <a:ln w="9525">
            <a:noFill/>
            <a:miter lim="800000"/>
            <a:headEnd/>
            <a:tailEnd/>
          </a:ln>
        </p:spPr>
        <p:txBody>
          <a:bodyPr wrap="none">
            <a:spAutoFit/>
          </a:bodyPr>
          <a:lstStyle/>
          <a:p>
            <a:r>
              <a:rPr lang="ar-SA" sz="2800" dirty="0" smtClean="0">
                <a:solidFill>
                  <a:schemeClr val="accent2">
                    <a:lumMod val="75000"/>
                  </a:schemeClr>
                </a:solidFill>
                <a:cs typeface="PT Bold Heading" pitchFamily="2" charset="-78"/>
              </a:rPr>
              <a:t>ملاحظــة :</a:t>
            </a:r>
            <a:endParaRPr lang="ar-SA" sz="2800" dirty="0">
              <a:solidFill>
                <a:schemeClr val="accent2">
                  <a:lumMod val="75000"/>
                </a:schemeClr>
              </a:solidFill>
              <a:cs typeface="PT Bold Heading" pitchFamily="2" charset="-78"/>
            </a:endParaRPr>
          </a:p>
        </p:txBody>
      </p:sp>
      <p:sp>
        <p:nvSpPr>
          <p:cNvPr id="8" name="مستطيل 7"/>
          <p:cNvSpPr/>
          <p:nvPr/>
        </p:nvSpPr>
        <p:spPr>
          <a:xfrm>
            <a:off x="1500166" y="5143512"/>
            <a:ext cx="6715140" cy="938719"/>
          </a:xfrm>
          <a:prstGeom prst="rect">
            <a:avLst/>
          </a:prstGeom>
        </p:spPr>
        <p:txBody>
          <a:bodyPr wrap="square">
            <a:spAutoFit/>
          </a:bodyPr>
          <a:lstStyle/>
          <a:p>
            <a:r>
              <a:rPr lang="en-US" sz="2200" dirty="0" smtClean="0">
                <a:solidFill>
                  <a:srgbClr val="00B0F0"/>
                </a:solidFill>
                <a:cs typeface="PT Bold Heading" pitchFamily="2" charset="-78"/>
              </a:rPr>
              <a:t>Q</a:t>
            </a:r>
            <a:r>
              <a:rPr lang="ar-SA" sz="2200" dirty="0" smtClean="0">
                <a:solidFill>
                  <a:srgbClr val="C00000"/>
                </a:solidFill>
                <a:cs typeface="PT Bold Heading" pitchFamily="2" charset="-78"/>
              </a:rPr>
              <a:t>  </a:t>
            </a:r>
            <a:r>
              <a:rPr lang="ar-SA" sz="2200" dirty="0" smtClean="0">
                <a:solidFill>
                  <a:srgbClr val="002060"/>
                </a:solidFill>
                <a:cs typeface="PT Bold Heading" pitchFamily="2" charset="-78"/>
              </a:rPr>
              <a:t>إذا كانت سالبة القيمة يعني أن الحرارة تنبعث من الجسم .</a:t>
            </a:r>
          </a:p>
          <a:p>
            <a:endParaRPr lang="ar-SA" sz="1050" dirty="0" smtClean="0">
              <a:solidFill>
                <a:srgbClr val="00B0F0"/>
              </a:solidFill>
              <a:cs typeface="PT Bold Heading" pitchFamily="2" charset="-78"/>
            </a:endParaRPr>
          </a:p>
          <a:p>
            <a:r>
              <a:rPr lang="en-US" sz="2200" dirty="0" smtClean="0">
                <a:solidFill>
                  <a:srgbClr val="00B0F0"/>
                </a:solidFill>
                <a:cs typeface="PT Bold Heading" pitchFamily="2" charset="-78"/>
              </a:rPr>
              <a:t>Q</a:t>
            </a:r>
            <a:r>
              <a:rPr lang="ar-SA" sz="2200" dirty="0" smtClean="0">
                <a:solidFill>
                  <a:srgbClr val="C00000"/>
                </a:solidFill>
                <a:cs typeface="PT Bold Heading" pitchFamily="2" charset="-78"/>
              </a:rPr>
              <a:t>  </a:t>
            </a:r>
            <a:r>
              <a:rPr lang="ar-SA" sz="2200" dirty="0" smtClean="0">
                <a:solidFill>
                  <a:srgbClr val="002060"/>
                </a:solidFill>
                <a:cs typeface="PT Bold Heading" pitchFamily="2" charset="-78"/>
              </a:rPr>
              <a:t>إذا كانت موجبة القيمة يعني  أن الجسم امتص حرارة .</a:t>
            </a:r>
            <a:endParaRPr lang="ar-SA" sz="2200" dirty="0"/>
          </a:p>
        </p:txBody>
      </p:sp>
      <p:pic>
        <p:nvPicPr>
          <p:cNvPr id="41985" name="Picture 1" descr="2438048221"/>
          <p:cNvPicPr>
            <a:picLocks noChangeAspect="1" noChangeArrowheads="1"/>
          </p:cNvPicPr>
          <p:nvPr/>
        </p:nvPicPr>
        <p:blipFill>
          <a:blip r:embed="rId3" cstate="print"/>
          <a:srcRect/>
          <a:stretch>
            <a:fillRect/>
          </a:stretch>
        </p:blipFill>
        <p:spPr bwMode="auto">
          <a:xfrm>
            <a:off x="0" y="5500701"/>
            <a:ext cx="1785918" cy="1357299"/>
          </a:xfrm>
          <a:prstGeom prst="rect">
            <a:avLst/>
          </a:prstGeom>
          <a:noFill/>
          <a:ln w="9525">
            <a:noFill/>
            <a:miter lim="800000"/>
            <a:headEnd/>
            <a:tailEnd/>
          </a:ln>
        </p:spPr>
      </p:pic>
      <p:pic>
        <p:nvPicPr>
          <p:cNvPr id="9" name="صورة 8" descr="33321.jpg"/>
          <p:cNvPicPr>
            <a:picLocks noChangeAspect="1"/>
          </p:cNvPicPr>
          <p:nvPr/>
        </p:nvPicPr>
        <p:blipFill>
          <a:blip r:embed="rId4"/>
          <a:stretch>
            <a:fillRect/>
          </a:stretch>
        </p:blipFill>
        <p:spPr>
          <a:xfrm>
            <a:off x="500034" y="109523"/>
            <a:ext cx="2928958" cy="1247775"/>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wd">
                                    <p:tmPct val="10000"/>
                                  </p:iterate>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par>
                          <p:cTn id="13" fill="hold">
                            <p:stCondLst>
                              <p:cond delay="4300"/>
                            </p:stCondLst>
                            <p:childTnLst>
                              <p:par>
                                <p:cTn id="14" presetID="5"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par>
                          <p:cTn id="17" fill="hold">
                            <p:stCondLst>
                              <p:cond delay="4800"/>
                            </p:stCondLst>
                            <p:childTnLst>
                              <p:par>
                                <p:cTn id="18" presetID="5"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1000"/>
                                        <p:tgtEl>
                                          <p:spTgt spid="3"/>
                                        </p:tgtEl>
                                      </p:cBhvr>
                                    </p:animEffect>
                                  </p:childTnLst>
                                </p:cTn>
                              </p:par>
                            </p:childTnLst>
                          </p:cTn>
                        </p:par>
                        <p:par>
                          <p:cTn id="21" fill="hold">
                            <p:stCondLst>
                              <p:cond delay="58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par>
                          <p:cTn id="25" fill="hold">
                            <p:stCondLst>
                              <p:cond delay="6300"/>
                            </p:stCondLst>
                            <p:childTnLst>
                              <p:par>
                                <p:cTn id="26" presetID="2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3" grpId="0"/>
      <p:bldP spid="4"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2226" name="مستطيل 1"/>
          <p:cNvSpPr>
            <a:spLocks noChangeArrowheads="1"/>
          </p:cNvSpPr>
          <p:nvPr/>
        </p:nvSpPr>
        <p:spPr bwMode="auto">
          <a:xfrm>
            <a:off x="928662" y="1428736"/>
            <a:ext cx="7467624" cy="1785104"/>
          </a:xfrm>
          <a:prstGeom prst="rect">
            <a:avLst/>
          </a:prstGeom>
          <a:noFill/>
          <a:ln w="9525">
            <a:noFill/>
            <a:miter lim="800000"/>
            <a:headEnd/>
            <a:tailEnd/>
          </a:ln>
        </p:spPr>
        <p:txBody>
          <a:bodyPr wrap="square">
            <a:spAutoFit/>
          </a:bodyPr>
          <a:lstStyle/>
          <a:p>
            <a:pPr algn="justLow"/>
            <a:r>
              <a:rPr lang="ar-SA" sz="2200" dirty="0" smtClean="0">
                <a:solidFill>
                  <a:schemeClr val="accent2">
                    <a:lumMod val="75000"/>
                  </a:schemeClr>
                </a:solidFill>
                <a:cs typeface="PT Bold Heading" pitchFamily="2" charset="-78"/>
              </a:rPr>
              <a:t>هناك </a:t>
            </a:r>
            <a:r>
              <a:rPr lang="ar-SA" sz="2200" dirty="0">
                <a:solidFill>
                  <a:schemeClr val="accent2">
                    <a:lumMod val="75000"/>
                  </a:schemeClr>
                </a:solidFill>
                <a:cs typeface="PT Bold Heading" pitchFamily="2" charset="-78"/>
              </a:rPr>
              <a:t>فرق بين درجة الحرارة والحرارة:.</a:t>
            </a:r>
          </a:p>
          <a:p>
            <a:pPr algn="justLow"/>
            <a:endParaRPr lang="ar-SA" sz="2200" b="1" u="sng" dirty="0" smtClean="0">
              <a:solidFill>
                <a:srgbClr val="00B0F0"/>
              </a:solidFill>
              <a:cs typeface="PT Bold Heading" pitchFamily="2" charset="-78"/>
            </a:endParaRPr>
          </a:p>
          <a:p>
            <a:pPr algn="justLow"/>
            <a:r>
              <a:rPr lang="ar-SA" sz="2200" b="1" u="sng" dirty="0" smtClean="0">
                <a:solidFill>
                  <a:srgbClr val="00B0F0"/>
                </a:solidFill>
                <a:cs typeface="PT Bold Heading" pitchFamily="2" charset="-78"/>
              </a:rPr>
              <a:t> </a:t>
            </a:r>
            <a:r>
              <a:rPr lang="ar-SA" sz="2200" dirty="0">
                <a:solidFill>
                  <a:schemeClr val="tx2"/>
                </a:solidFill>
                <a:cs typeface="PT Bold Heading" pitchFamily="2" charset="-78"/>
              </a:rPr>
              <a:t>فدرجة الحرارة </a:t>
            </a:r>
            <a:r>
              <a:rPr lang="ar-SA" sz="2200" dirty="0">
                <a:cs typeface="PT Bold Heading" pitchFamily="2" charset="-78"/>
              </a:rPr>
              <a:t>هي مقياس تحرك جزيئات الجسم .</a:t>
            </a:r>
          </a:p>
          <a:p>
            <a:pPr algn="justLow"/>
            <a:endParaRPr lang="ar-SA" sz="2200" dirty="0" smtClean="0">
              <a:solidFill>
                <a:schemeClr val="tx2"/>
              </a:solidFill>
              <a:cs typeface="PT Bold Heading" pitchFamily="2" charset="-78"/>
            </a:endParaRPr>
          </a:p>
          <a:p>
            <a:pPr algn="justLow"/>
            <a:r>
              <a:rPr lang="ar-SA" sz="2200" dirty="0" smtClean="0">
                <a:solidFill>
                  <a:schemeClr val="tx2"/>
                </a:solidFill>
                <a:cs typeface="PT Bold Heading" pitchFamily="2" charset="-78"/>
              </a:rPr>
              <a:t>أما الحــــرارة </a:t>
            </a:r>
            <a:r>
              <a:rPr lang="ar-SA" sz="2200" dirty="0">
                <a:cs typeface="PT Bold Heading" pitchFamily="2" charset="-78"/>
              </a:rPr>
              <a:t>فهي طاقة الجسم المكتسبة من تحرك جزيئاته. </a:t>
            </a:r>
          </a:p>
        </p:txBody>
      </p:sp>
      <p:sp>
        <p:nvSpPr>
          <p:cNvPr id="5" name="مستطيل 4"/>
          <p:cNvSpPr/>
          <p:nvPr/>
        </p:nvSpPr>
        <p:spPr>
          <a:xfrm>
            <a:off x="2643174" y="425215"/>
            <a:ext cx="3807453" cy="646331"/>
          </a:xfrm>
          <a:prstGeom prst="rect">
            <a:avLst/>
          </a:prstGeom>
        </p:spPr>
        <p:txBody>
          <a:bodyPr wrap="none">
            <a:spAutoFit/>
          </a:bodyPr>
          <a:lstStyle/>
          <a:p>
            <a:r>
              <a:rPr lang="ar-SA" sz="3600" dirty="0" smtClean="0">
                <a:ln>
                  <a:solidFill>
                    <a:schemeClr val="tx1"/>
                  </a:solidFill>
                </a:ln>
                <a:solidFill>
                  <a:srgbClr val="00B050"/>
                </a:solidFill>
                <a:cs typeface="PT Bold Heading" pitchFamily="2" charset="-78"/>
              </a:rPr>
              <a:t>الحرارة ودرجة الحرارة</a:t>
            </a:r>
            <a:endParaRPr lang="ar-SA" sz="3600" dirty="0">
              <a:ln>
                <a:solidFill>
                  <a:schemeClr val="tx1"/>
                </a:solidFill>
              </a:ln>
            </a:endParaRPr>
          </a:p>
        </p:txBody>
      </p:sp>
      <p:pic>
        <p:nvPicPr>
          <p:cNvPr id="40961" name="Picture 1" descr="2015_5_26_10_14_51_169"/>
          <p:cNvPicPr>
            <a:picLocks noChangeAspect="1" noChangeArrowheads="1"/>
          </p:cNvPicPr>
          <p:nvPr/>
        </p:nvPicPr>
        <p:blipFill>
          <a:blip r:embed="rId3"/>
          <a:srcRect/>
          <a:stretch>
            <a:fillRect/>
          </a:stretch>
        </p:blipFill>
        <p:spPr bwMode="auto">
          <a:xfrm>
            <a:off x="1857356" y="4714884"/>
            <a:ext cx="4714908" cy="1965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ستطيل 5"/>
          <p:cNvSpPr/>
          <p:nvPr/>
        </p:nvSpPr>
        <p:spPr>
          <a:xfrm>
            <a:off x="928662" y="3357562"/>
            <a:ext cx="7429552" cy="1200329"/>
          </a:xfrm>
          <a:prstGeom prst="rect">
            <a:avLst/>
          </a:prstGeom>
        </p:spPr>
        <p:txBody>
          <a:bodyPr wrap="square">
            <a:spAutoFit/>
          </a:bodyPr>
          <a:lstStyle/>
          <a:p>
            <a:pPr algn="justLow"/>
            <a:r>
              <a:rPr lang="ar-SA" sz="2400" dirty="0" smtClean="0">
                <a:cs typeface="PT Bold Heading" pitchFamily="2" charset="-78"/>
              </a:rPr>
              <a:t>هناك كمية من الحرارة في جبل جليدي ، مثلاً ، أكثر بكثير مما في كوب ماء حار ، بالرغم من درجة حرارته العالية ، لأن جبل الجليد ، رغم أنه أبرد ، فهو أكبر بكثير ..</a:t>
            </a:r>
            <a:endParaRPr lang="ar-SA" sz="2400" dirty="0">
              <a:cs typeface="PT Bold Heading"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wd">
                                    <p:tmPct val="10000"/>
                                  </p:iterate>
                                  <p:childTnLst>
                                    <p:set>
                                      <p:cBhvr>
                                        <p:cTn id="10" dur="1" fill="hold">
                                          <p:stCondLst>
                                            <p:cond delay="0"/>
                                          </p:stCondLst>
                                        </p:cTn>
                                        <p:tgtEl>
                                          <p:spTgt spid="52226"/>
                                        </p:tgtEl>
                                        <p:attrNameLst>
                                          <p:attrName>style.visibility</p:attrName>
                                        </p:attrNameLst>
                                      </p:cBhvr>
                                      <p:to>
                                        <p:strVal val="visible"/>
                                      </p:to>
                                    </p:set>
                                    <p:anim calcmode="lin" valueType="num">
                                      <p:cBhvr>
                                        <p:cTn id="11" dur="500" fill="hold"/>
                                        <p:tgtEl>
                                          <p:spTgt spid="522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2226"/>
                                        </p:tgtEl>
                                        <p:attrNameLst>
                                          <p:attrName>ppt_y</p:attrName>
                                        </p:attrNameLst>
                                      </p:cBhvr>
                                      <p:tavLst>
                                        <p:tav tm="0">
                                          <p:val>
                                            <p:strVal val="#ppt_y"/>
                                          </p:val>
                                        </p:tav>
                                        <p:tav tm="100000">
                                          <p:val>
                                            <p:strVal val="#ppt_y"/>
                                          </p:val>
                                        </p:tav>
                                      </p:tavLst>
                                    </p:anim>
                                    <p:anim calcmode="lin" valueType="num">
                                      <p:cBhvr>
                                        <p:cTn id="13" dur="500" fill="hold"/>
                                        <p:tgtEl>
                                          <p:spTgt spid="522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22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2226"/>
                                        </p:tgtEl>
                                      </p:cBhvr>
                                    </p:animEffect>
                                  </p:childTnLst>
                                </p:cTn>
                              </p:par>
                            </p:childTnLst>
                          </p:cTn>
                        </p:par>
                        <p:par>
                          <p:cTn id="16" fill="hold">
                            <p:stCondLst>
                              <p:cond delay="3750"/>
                            </p:stCondLst>
                            <p:childTnLst>
                              <p:par>
                                <p:cTn id="17" presetID="39" presetClass="entr" presetSubtype="0" accel="100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a:hlinkClick r:id="rId3" action="ppaction://hlinkfile"/>
          </p:cNvPr>
          <p:cNvSpPr>
            <a:spLocks noChangeArrowheads="1"/>
          </p:cNvSpPr>
          <p:nvPr/>
        </p:nvSpPr>
        <p:spPr bwMode="auto">
          <a:xfrm>
            <a:off x="2357422" y="500042"/>
            <a:ext cx="4832212" cy="769441"/>
          </a:xfrm>
          <a:prstGeom prst="rect">
            <a:avLst/>
          </a:prstGeom>
          <a:noFill/>
          <a:ln w="9525">
            <a:noFill/>
            <a:miter lim="800000"/>
            <a:headEnd/>
            <a:tailEnd/>
          </a:ln>
        </p:spPr>
        <p:txBody>
          <a:bodyPr wrap="square">
            <a:spAutoFit/>
          </a:bodyPr>
          <a:lstStyle/>
          <a:p>
            <a:pPr algn="ctr"/>
            <a:r>
              <a:rPr lang="ar-SA" sz="4400" dirty="0">
                <a:solidFill>
                  <a:srgbClr val="C00000"/>
                </a:solidFill>
                <a:cs typeface="PT Bold Heading" pitchFamily="2" charset="-78"/>
              </a:rPr>
              <a:t>طرق انتقال </a:t>
            </a:r>
            <a:r>
              <a:rPr lang="ar-SA" sz="4400" dirty="0" smtClean="0">
                <a:solidFill>
                  <a:srgbClr val="C00000"/>
                </a:solidFill>
                <a:cs typeface="PT Bold Heading" pitchFamily="2" charset="-78"/>
              </a:rPr>
              <a:t>الحرارة</a:t>
            </a:r>
            <a:endParaRPr lang="en-US" sz="4400" dirty="0">
              <a:solidFill>
                <a:srgbClr val="C00000"/>
              </a:solidFill>
              <a:cs typeface="PT Bold Heading" pitchFamily="2" charset="-78"/>
            </a:endParaRPr>
          </a:p>
        </p:txBody>
      </p:sp>
      <p:pic>
        <p:nvPicPr>
          <p:cNvPr id="53251" name="Picture 4" descr="torc"/>
          <p:cNvPicPr>
            <a:picLocks noChangeAspect="1" noChangeArrowheads="1"/>
          </p:cNvPicPr>
          <p:nvPr/>
        </p:nvPicPr>
        <p:blipFill>
          <a:blip r:embed="rId4"/>
          <a:srcRect/>
          <a:stretch>
            <a:fillRect/>
          </a:stretch>
        </p:blipFill>
        <p:spPr bwMode="auto">
          <a:xfrm>
            <a:off x="500034" y="1643050"/>
            <a:ext cx="4119530" cy="4143404"/>
          </a:xfrm>
          <a:prstGeom prst="rect">
            <a:avLst/>
          </a:prstGeom>
          <a:noFill/>
          <a:ln w="9525">
            <a:solidFill>
              <a:schemeClr val="tx1"/>
            </a:solidFill>
            <a:miter lim="800000"/>
            <a:headEnd/>
            <a:tailEnd/>
          </a:ln>
        </p:spPr>
      </p:pic>
      <p:pic>
        <p:nvPicPr>
          <p:cNvPr id="4" name="Picture 4" descr="T045138A"/>
          <p:cNvPicPr>
            <a:picLocks noChangeAspect="1" noChangeArrowheads="1"/>
          </p:cNvPicPr>
          <p:nvPr/>
        </p:nvPicPr>
        <p:blipFill>
          <a:blip r:embed="rId5"/>
          <a:srcRect/>
          <a:stretch>
            <a:fillRect/>
          </a:stretch>
        </p:blipFill>
        <p:spPr bwMode="auto">
          <a:xfrm>
            <a:off x="5000628" y="1643050"/>
            <a:ext cx="3802048" cy="4214842"/>
          </a:xfrm>
          <a:prstGeom prst="rect">
            <a:avLst/>
          </a:prstGeom>
          <a:noFill/>
          <a:ln w="9525">
            <a:solidFill>
              <a:schemeClr val="tx1"/>
            </a:solid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1" presetClass="entr" presetSubtype="0" fill="hold" nodeType="afterEffect">
                                  <p:stCondLst>
                                    <p:cond delay="0"/>
                                  </p:stCondLst>
                                  <p:childTnLst>
                                    <p:set>
                                      <p:cBhvr>
                                        <p:cTn id="10" dur="1" fill="hold">
                                          <p:stCondLst>
                                            <p:cond delay="0"/>
                                          </p:stCondLst>
                                        </p:cTn>
                                        <p:tgtEl>
                                          <p:spTgt spid="53251"/>
                                        </p:tgtEl>
                                        <p:attrNameLst>
                                          <p:attrName>style.visibility</p:attrName>
                                        </p:attrNameLst>
                                      </p:cBhvr>
                                      <p:to>
                                        <p:strVal val="visible"/>
                                      </p:to>
                                    </p:set>
                                    <p:animEffect transition="in" filter="fade">
                                      <p:cBhvr>
                                        <p:cTn id="11" dur="770" decel="100000"/>
                                        <p:tgtEl>
                                          <p:spTgt spid="53251"/>
                                        </p:tgtEl>
                                      </p:cBhvr>
                                    </p:animEffect>
                                    <p:animScale>
                                      <p:cBhvr>
                                        <p:cTn id="12" dur="770" decel="100000"/>
                                        <p:tgtEl>
                                          <p:spTgt spid="53251"/>
                                        </p:tgtEl>
                                      </p:cBhvr>
                                      <p:from x="10000" y="10000"/>
                                      <p:to x="200000" y="450000"/>
                                    </p:animScale>
                                    <p:animScale>
                                      <p:cBhvr>
                                        <p:cTn id="13" dur="1230" accel="100000" fill="hold">
                                          <p:stCondLst>
                                            <p:cond delay="770"/>
                                          </p:stCondLst>
                                        </p:cTn>
                                        <p:tgtEl>
                                          <p:spTgt spid="53251"/>
                                        </p:tgtEl>
                                      </p:cBhvr>
                                      <p:from x="200000" y="450000"/>
                                      <p:to x="100000" y="100000"/>
                                    </p:animScale>
                                    <p:set>
                                      <p:cBhvr>
                                        <p:cTn id="14" dur="770" fill="hold"/>
                                        <p:tgtEl>
                                          <p:spTgt spid="53251"/>
                                        </p:tgtEl>
                                        <p:attrNameLst>
                                          <p:attrName>ppt_x</p:attrName>
                                        </p:attrNameLst>
                                      </p:cBhvr>
                                      <p:to>
                                        <p:strVal val="(0.5)"/>
                                      </p:to>
                                    </p:set>
                                    <p:anim from="(0.5)" to="(#ppt_x)" calcmode="lin" valueType="num">
                                      <p:cBhvr>
                                        <p:cTn id="15" dur="1230" accel="100000" fill="hold">
                                          <p:stCondLst>
                                            <p:cond delay="770"/>
                                          </p:stCondLst>
                                        </p:cTn>
                                        <p:tgtEl>
                                          <p:spTgt spid="53251"/>
                                        </p:tgtEl>
                                        <p:attrNameLst>
                                          <p:attrName>ppt_x</p:attrName>
                                        </p:attrNameLst>
                                      </p:cBhvr>
                                    </p:anim>
                                    <p:set>
                                      <p:cBhvr>
                                        <p:cTn id="16" dur="770" fill="hold"/>
                                        <p:tgtEl>
                                          <p:spTgt spid="53251"/>
                                        </p:tgtEl>
                                        <p:attrNameLst>
                                          <p:attrName>ppt_y</p:attrName>
                                        </p:attrNameLst>
                                      </p:cBhvr>
                                      <p:to>
                                        <p:strVal val="(#ppt_y+0.4)"/>
                                      </p:to>
                                    </p:set>
                                    <p:anim from="(#ppt_y+0.4)" to="(#ppt_y)" calcmode="lin" valueType="num">
                                      <p:cBhvr>
                                        <p:cTn id="17" dur="1230" accel="100000" fill="hold">
                                          <p:stCondLst>
                                            <p:cond delay="770"/>
                                          </p:stCondLst>
                                        </p:cTn>
                                        <p:tgtEl>
                                          <p:spTgt spid="53251"/>
                                        </p:tgtEl>
                                        <p:attrNameLst>
                                          <p:attrName>ppt_y</p:attrName>
                                        </p:attrNameLst>
                                      </p:cBhvr>
                                    </p:anim>
                                  </p:childTnLst>
                                </p:cTn>
                              </p:par>
                            </p:childTnLst>
                          </p:cTn>
                        </p:par>
                        <p:par>
                          <p:cTn id="18" fill="hold">
                            <p:stCondLst>
                              <p:cond delay="2500"/>
                            </p:stCondLst>
                            <p:childTnLst>
                              <p:par>
                                <p:cTn id="19" presetID="3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6" descr="convection_conduction_radiation"/>
          <p:cNvPicPr>
            <a:picLocks noChangeAspect="1" noChangeArrowheads="1"/>
          </p:cNvPicPr>
          <p:nvPr/>
        </p:nvPicPr>
        <p:blipFill>
          <a:blip r:embed="rId3"/>
          <a:srcRect/>
          <a:stretch>
            <a:fillRect/>
          </a:stretch>
        </p:blipFill>
        <p:spPr bwMode="auto">
          <a:xfrm>
            <a:off x="285720" y="1214422"/>
            <a:ext cx="3857652" cy="4000528"/>
          </a:xfrm>
          <a:prstGeom prst="rect">
            <a:avLst/>
          </a:prstGeom>
          <a:noFill/>
          <a:ln w="9525">
            <a:solidFill>
              <a:schemeClr val="tx1"/>
            </a:solidFill>
            <a:miter lim="800000"/>
            <a:headEnd/>
            <a:tailEnd/>
          </a:ln>
        </p:spPr>
      </p:pic>
      <p:pic>
        <p:nvPicPr>
          <p:cNvPr id="4" name="Picture 4" descr="transfer"/>
          <p:cNvPicPr>
            <a:picLocks noChangeAspect="1" noChangeArrowheads="1"/>
          </p:cNvPicPr>
          <p:nvPr/>
        </p:nvPicPr>
        <p:blipFill>
          <a:blip r:embed="rId4"/>
          <a:srcRect/>
          <a:stretch>
            <a:fillRect/>
          </a:stretch>
        </p:blipFill>
        <p:spPr bwMode="auto">
          <a:xfrm>
            <a:off x="4429124" y="642918"/>
            <a:ext cx="4429156" cy="5214974"/>
          </a:xfrm>
          <a:prstGeom prst="rect">
            <a:avLst/>
          </a:prstGeom>
          <a:noFill/>
          <a:ln w="9525">
            <a:solidFill>
              <a:schemeClr val="tx1"/>
            </a:solid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728900" y="385740"/>
            <a:ext cx="4086376" cy="769441"/>
          </a:xfrm>
          <a:prstGeom prst="rect">
            <a:avLst/>
          </a:prstGeom>
          <a:noFill/>
          <a:ln w="9525">
            <a:noFill/>
            <a:miter lim="800000"/>
            <a:headEnd/>
            <a:tailEnd/>
          </a:ln>
        </p:spPr>
        <p:txBody>
          <a:bodyPr wrap="none">
            <a:spAutoFit/>
          </a:bodyPr>
          <a:lstStyle/>
          <a:p>
            <a:pPr algn="ctr"/>
            <a:r>
              <a:rPr lang="ar-SA" sz="4400" dirty="0">
                <a:ln>
                  <a:solidFill>
                    <a:schemeClr val="tx1"/>
                  </a:solidFill>
                </a:ln>
                <a:solidFill>
                  <a:schemeClr val="accent5">
                    <a:lumMod val="75000"/>
                  </a:schemeClr>
                </a:solidFill>
                <a:cs typeface="PT Bold Heading" pitchFamily="2" charset="-78"/>
              </a:rPr>
              <a:t>التوصيل </a:t>
            </a:r>
            <a:r>
              <a:rPr lang="ar-SA" sz="4400" dirty="0" smtClean="0">
                <a:ln>
                  <a:solidFill>
                    <a:schemeClr val="tx1"/>
                  </a:solidFill>
                </a:ln>
                <a:solidFill>
                  <a:schemeClr val="accent5">
                    <a:lumMod val="75000"/>
                  </a:schemeClr>
                </a:solidFill>
                <a:cs typeface="PT Bold Heading" pitchFamily="2" charset="-78"/>
              </a:rPr>
              <a:t>الحــراري</a:t>
            </a:r>
            <a:endParaRPr lang="en-US" sz="4400" dirty="0">
              <a:ln>
                <a:solidFill>
                  <a:schemeClr val="tx1"/>
                </a:solidFill>
              </a:ln>
              <a:solidFill>
                <a:schemeClr val="accent5">
                  <a:lumMod val="75000"/>
                </a:schemeClr>
              </a:solidFill>
              <a:cs typeface="PT Bold Heading" pitchFamily="2" charset="-78"/>
            </a:endParaRPr>
          </a:p>
        </p:txBody>
      </p:sp>
      <p:sp>
        <p:nvSpPr>
          <p:cNvPr id="6" name="مربع نص 5"/>
          <p:cNvSpPr txBox="1"/>
          <p:nvPr/>
        </p:nvSpPr>
        <p:spPr>
          <a:xfrm>
            <a:off x="785786" y="1285860"/>
            <a:ext cx="6286544" cy="1708160"/>
          </a:xfrm>
          <a:prstGeom prst="rect">
            <a:avLst/>
          </a:prstGeom>
          <a:noFill/>
        </p:spPr>
        <p:txBody>
          <a:bodyPr wrap="square" rtlCol="1">
            <a:spAutoFit/>
          </a:bodyPr>
          <a:lstStyle/>
          <a:p>
            <a:pPr algn="justLow"/>
            <a:r>
              <a:rPr lang="ar-SA" sz="2100" dirty="0" smtClean="0">
                <a:cs typeface="PT Bold Heading" pitchFamily="2" charset="-78"/>
              </a:rPr>
              <a:t>إذا وضعت نهاية قضيب معدني في لهب فإن جزيئات الغاز الحارة في اللهب ستوصل الحرارة إلى القضيب ، ويصبح الطرف الآخر للقضيب دافئاً أيضاً خلال فترة زمنية قصيرة . لقد تم إيصال الحرارة لأن الجزيئات في القضيب كانت تتلامس معاً مباشرة .</a:t>
            </a:r>
            <a:endParaRPr lang="ar-SA" sz="2100" dirty="0">
              <a:cs typeface="PT Bold Heading" pitchFamily="2" charset="-78"/>
            </a:endParaRPr>
          </a:p>
        </p:txBody>
      </p:sp>
      <p:pic>
        <p:nvPicPr>
          <p:cNvPr id="7" name="Picture 6" descr="condu1ction"/>
          <p:cNvPicPr>
            <a:picLocks noChangeAspect="1" noChangeArrowheads="1" noCrop="1"/>
          </p:cNvPicPr>
          <p:nvPr/>
        </p:nvPicPr>
        <p:blipFill>
          <a:blip r:embed="rId3"/>
          <a:srcRect/>
          <a:stretch>
            <a:fillRect/>
          </a:stretch>
        </p:blipFill>
        <p:spPr bwMode="auto">
          <a:xfrm>
            <a:off x="1214414" y="4572008"/>
            <a:ext cx="3237072" cy="1714512"/>
          </a:xfrm>
          <a:prstGeom prst="rect">
            <a:avLst/>
          </a:prstGeom>
          <a:noFill/>
          <a:ln w="9525">
            <a:noFill/>
            <a:miter lim="800000"/>
            <a:headEnd/>
            <a:tailEnd/>
          </a:ln>
        </p:spPr>
      </p:pic>
      <p:pic>
        <p:nvPicPr>
          <p:cNvPr id="8" name="Picture 5" descr="conduct"/>
          <p:cNvPicPr>
            <a:picLocks noChangeAspect="1" noChangeArrowheads="1"/>
          </p:cNvPicPr>
          <p:nvPr/>
        </p:nvPicPr>
        <p:blipFill>
          <a:blip r:embed="rId4"/>
          <a:srcRect/>
          <a:stretch>
            <a:fillRect/>
          </a:stretch>
        </p:blipFill>
        <p:spPr bwMode="auto">
          <a:xfrm>
            <a:off x="5000628" y="3357562"/>
            <a:ext cx="3214678" cy="2959541"/>
          </a:xfrm>
          <a:prstGeom prst="rect">
            <a:avLst/>
          </a:prstGeom>
          <a:noFill/>
          <a:ln w="9525">
            <a:noFill/>
            <a:miter lim="800000"/>
            <a:headEnd/>
            <a:tailEnd/>
          </a:ln>
        </p:spPr>
      </p:pic>
      <p:pic>
        <p:nvPicPr>
          <p:cNvPr id="61441" name="Picture 1" descr="conduction"/>
          <p:cNvPicPr>
            <a:picLocks noChangeAspect="1" noChangeArrowheads="1"/>
          </p:cNvPicPr>
          <p:nvPr/>
        </p:nvPicPr>
        <p:blipFill>
          <a:blip r:embed="rId5"/>
          <a:srcRect/>
          <a:stretch>
            <a:fillRect/>
          </a:stretch>
        </p:blipFill>
        <p:spPr bwMode="auto">
          <a:xfrm>
            <a:off x="7211175" y="857232"/>
            <a:ext cx="1289915" cy="2143140"/>
          </a:xfrm>
          <a:prstGeom prst="rect">
            <a:avLst/>
          </a:prstGeom>
          <a:noFill/>
          <a:ln w="9525">
            <a:noFill/>
            <a:miter lim="800000"/>
            <a:headEnd/>
            <a:tailEnd/>
          </a:ln>
        </p:spPr>
      </p:pic>
      <p:pic>
        <p:nvPicPr>
          <p:cNvPr id="61442" name="Picture 2" descr="2000px-Linear_Heat_flow"/>
          <p:cNvPicPr>
            <a:picLocks noChangeAspect="1" noChangeArrowheads="1"/>
          </p:cNvPicPr>
          <p:nvPr/>
        </p:nvPicPr>
        <p:blipFill>
          <a:blip r:embed="rId6" cstate="print"/>
          <a:srcRect/>
          <a:stretch>
            <a:fillRect/>
          </a:stretch>
        </p:blipFill>
        <p:spPr bwMode="auto">
          <a:xfrm>
            <a:off x="1785918" y="2928934"/>
            <a:ext cx="2000232" cy="1285884"/>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par>
                                <p:cTn id="25" presetID="25" presetClass="entr" presetSubtype="0" fill="hold" nodeType="withEffect">
                                  <p:stCondLst>
                                    <p:cond delay="0"/>
                                  </p:stCondLst>
                                  <p:childTnLst>
                                    <p:set>
                                      <p:cBhvr>
                                        <p:cTn id="26" dur="1" fill="hold">
                                          <p:stCondLst>
                                            <p:cond delay="0"/>
                                          </p:stCondLst>
                                        </p:cTn>
                                        <p:tgtEl>
                                          <p:spTgt spid="61441"/>
                                        </p:tgtEl>
                                        <p:attrNameLst>
                                          <p:attrName>style.visibility</p:attrName>
                                        </p:attrNameLst>
                                      </p:cBhvr>
                                      <p:to>
                                        <p:strVal val="visible"/>
                                      </p:to>
                                    </p:set>
                                    <p:anim calcmode="lin" valueType="num">
                                      <p:cBhvr>
                                        <p:cTn id="27" dur="500" decel="50000" fill="hold">
                                          <p:stCondLst>
                                            <p:cond delay="0"/>
                                          </p:stCondLst>
                                        </p:cTn>
                                        <p:tgtEl>
                                          <p:spTgt spid="6144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144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1441"/>
                                        </p:tgtEl>
                                        <p:attrNameLst>
                                          <p:attrName>ppt_w</p:attrName>
                                        </p:attrNameLst>
                                      </p:cBhvr>
                                      <p:tavLst>
                                        <p:tav tm="0">
                                          <p:val>
                                            <p:strVal val="#ppt_w*.05"/>
                                          </p:val>
                                        </p:tav>
                                        <p:tav tm="100000">
                                          <p:val>
                                            <p:strVal val="#ppt_w"/>
                                          </p:val>
                                        </p:tav>
                                      </p:tavLst>
                                    </p:anim>
                                    <p:anim calcmode="lin" valueType="num">
                                      <p:cBhvr>
                                        <p:cTn id="30" dur="1000" fill="hold"/>
                                        <p:tgtEl>
                                          <p:spTgt spid="6144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144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144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144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1441"/>
                                        </p:tgtEl>
                                      </p:cBhvr>
                                    </p:animEffect>
                                  </p:childTnLst>
                                </p:cTn>
                              </p:par>
                              <p:par>
                                <p:cTn id="35" presetID="30" presetClass="entr" presetSubtype="0" fill="hold" nodeType="withEffect">
                                  <p:stCondLst>
                                    <p:cond delay="2000"/>
                                  </p:stCondLst>
                                  <p:childTnLst>
                                    <p:set>
                                      <p:cBhvr>
                                        <p:cTn id="36" dur="1" fill="hold">
                                          <p:stCondLst>
                                            <p:cond delay="0"/>
                                          </p:stCondLst>
                                        </p:cTn>
                                        <p:tgtEl>
                                          <p:spTgt spid="61442"/>
                                        </p:tgtEl>
                                        <p:attrNameLst>
                                          <p:attrName>style.visibility</p:attrName>
                                        </p:attrNameLst>
                                      </p:cBhvr>
                                      <p:to>
                                        <p:strVal val="visible"/>
                                      </p:to>
                                    </p:set>
                                    <p:animEffect transition="in" filter="fade">
                                      <p:cBhvr>
                                        <p:cTn id="37" dur="800" decel="100000"/>
                                        <p:tgtEl>
                                          <p:spTgt spid="61442"/>
                                        </p:tgtEl>
                                      </p:cBhvr>
                                    </p:animEffect>
                                    <p:anim calcmode="lin" valueType="num">
                                      <p:cBhvr>
                                        <p:cTn id="38" dur="800" decel="100000" fill="hold"/>
                                        <p:tgtEl>
                                          <p:spTgt spid="61442"/>
                                        </p:tgtEl>
                                        <p:attrNameLst>
                                          <p:attrName>style.rotation</p:attrName>
                                        </p:attrNameLst>
                                      </p:cBhvr>
                                      <p:tavLst>
                                        <p:tav tm="0">
                                          <p:val>
                                            <p:fltVal val="-90"/>
                                          </p:val>
                                        </p:tav>
                                        <p:tav tm="100000">
                                          <p:val>
                                            <p:fltVal val="0"/>
                                          </p:val>
                                        </p:tav>
                                      </p:tavLst>
                                    </p:anim>
                                    <p:anim calcmode="lin" valueType="num">
                                      <p:cBhvr>
                                        <p:cTn id="39" dur="800" decel="100000" fill="hold"/>
                                        <p:tgtEl>
                                          <p:spTgt spid="61442"/>
                                        </p:tgtEl>
                                        <p:attrNameLst>
                                          <p:attrName>ppt_x</p:attrName>
                                        </p:attrNameLst>
                                      </p:cBhvr>
                                      <p:tavLst>
                                        <p:tav tm="0">
                                          <p:val>
                                            <p:strVal val="#ppt_x+0.4"/>
                                          </p:val>
                                        </p:tav>
                                        <p:tav tm="100000">
                                          <p:val>
                                            <p:strVal val="#ppt_x-0.05"/>
                                          </p:val>
                                        </p:tav>
                                      </p:tavLst>
                                    </p:anim>
                                    <p:anim calcmode="lin" valueType="num">
                                      <p:cBhvr>
                                        <p:cTn id="40" dur="800" decel="100000" fill="hold"/>
                                        <p:tgtEl>
                                          <p:spTgt spid="6144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144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1442"/>
                                        </p:tgtEl>
                                        <p:attrNameLst>
                                          <p:attrName>ppt_y</p:attrName>
                                        </p:attrNameLst>
                                      </p:cBhvr>
                                      <p:tavLst>
                                        <p:tav tm="0">
                                          <p:val>
                                            <p:strVal val="#ppt_y+0.1"/>
                                          </p:val>
                                        </p:tav>
                                        <p:tav tm="100000">
                                          <p:val>
                                            <p:strVal val="#ppt_y"/>
                                          </p:val>
                                        </p:tav>
                                      </p:tavLst>
                                    </p:anim>
                                  </p:childTnLst>
                                </p:cTn>
                              </p:par>
                            </p:childTnLst>
                          </p:cTn>
                        </p:par>
                        <p:par>
                          <p:cTn id="43" fill="hold">
                            <p:stCondLst>
                              <p:cond delay="10700"/>
                            </p:stCondLst>
                            <p:childTnLst>
                              <p:par>
                                <p:cTn id="44" presetID="6"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par>
                          <p:cTn id="47" fill="hold">
                            <p:stCondLst>
                              <p:cond delay="12700"/>
                            </p:stCondLst>
                            <p:childTnLst>
                              <p:par>
                                <p:cTn id="48" presetID="1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plus(in)">
                                      <p:cBhvr>
                                        <p:cTn id="5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إنتقال الطاقة الحرارية Heat Transfer[ مترجم للعربية ] - YouT.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3214678" y="500042"/>
            <a:ext cx="3156633" cy="769441"/>
          </a:xfrm>
          <a:prstGeom prst="rect">
            <a:avLst/>
          </a:prstGeom>
          <a:noFill/>
          <a:ln w="9525">
            <a:noFill/>
            <a:miter lim="800000"/>
            <a:headEnd/>
            <a:tailEnd/>
          </a:ln>
        </p:spPr>
        <p:txBody>
          <a:bodyPr wrap="none">
            <a:spAutoFit/>
          </a:bodyPr>
          <a:lstStyle/>
          <a:p>
            <a:pPr algn="ctr"/>
            <a:r>
              <a:rPr lang="ar-SA" sz="4400" dirty="0">
                <a:ln>
                  <a:solidFill>
                    <a:schemeClr val="tx1"/>
                  </a:solidFill>
                </a:ln>
                <a:solidFill>
                  <a:schemeClr val="accent5">
                    <a:lumMod val="75000"/>
                  </a:schemeClr>
                </a:solidFill>
                <a:cs typeface="PT Bold Heading" pitchFamily="2" charset="-78"/>
              </a:rPr>
              <a:t>الحمل الحراري</a:t>
            </a:r>
            <a:endParaRPr lang="en-US" sz="4400" dirty="0">
              <a:ln>
                <a:solidFill>
                  <a:schemeClr val="tx1"/>
                </a:solidFill>
              </a:ln>
              <a:solidFill>
                <a:schemeClr val="accent5">
                  <a:lumMod val="75000"/>
                </a:schemeClr>
              </a:solidFill>
              <a:cs typeface="PT Bold Heading" pitchFamily="2" charset="-78"/>
            </a:endParaRPr>
          </a:p>
        </p:txBody>
      </p:sp>
      <p:pic>
        <p:nvPicPr>
          <p:cNvPr id="57347" name="Picture 4" descr="الحمل الحراري">
            <a:hlinkClick r:id="rId3" action="ppaction://hlinkfile"/>
          </p:cNvPr>
          <p:cNvPicPr>
            <a:picLocks noChangeAspect="1" noChangeArrowheads="1"/>
          </p:cNvPicPr>
          <p:nvPr/>
        </p:nvPicPr>
        <p:blipFill>
          <a:blip r:embed="rId4"/>
          <a:srcRect/>
          <a:stretch>
            <a:fillRect/>
          </a:stretch>
        </p:blipFill>
        <p:spPr bwMode="auto">
          <a:xfrm>
            <a:off x="3929058" y="3786190"/>
            <a:ext cx="3738570" cy="2262819"/>
          </a:xfrm>
          <a:prstGeom prst="rect">
            <a:avLst/>
          </a:prstGeom>
          <a:noFill/>
          <a:ln w="9525">
            <a:noFill/>
            <a:miter lim="800000"/>
            <a:headEnd/>
            <a:tailEnd/>
          </a:ln>
        </p:spPr>
      </p:pic>
      <p:sp>
        <p:nvSpPr>
          <p:cNvPr id="4" name="مربع نص 3"/>
          <p:cNvSpPr txBox="1"/>
          <p:nvPr/>
        </p:nvSpPr>
        <p:spPr>
          <a:xfrm>
            <a:off x="1000100" y="1469113"/>
            <a:ext cx="7286676" cy="2031325"/>
          </a:xfrm>
          <a:prstGeom prst="rect">
            <a:avLst/>
          </a:prstGeom>
          <a:noFill/>
        </p:spPr>
        <p:txBody>
          <a:bodyPr wrap="square" rtlCol="1">
            <a:spAutoFit/>
          </a:bodyPr>
          <a:lstStyle/>
          <a:p>
            <a:pPr algn="justLow"/>
            <a:r>
              <a:rPr lang="ar-SA" sz="2100" dirty="0" smtClean="0">
                <a:cs typeface="PT Bold Heading" pitchFamily="2" charset="-78"/>
              </a:rPr>
              <a:t>يحدث انتقال للطاقة الحرارية حتى لو لم تكن الجزيئات في الجسم يلامس بعضها بعضاً مباشرة .. فعند وضع قدر من الماء على النار يسخن الماء الموجود في القاع بفعل التوصيل ويصعد إلى أعلى ، في حين ينزل الماء الأبرد من أعلى نحو قاع الدورق .  وتتدفق الحرارة بين الماء الساخن الصاعد والماء البارد النازل ، وتسمى حركة المائع في المادة السائلة أو الغازية التي تحدث بسبب اختلاف درجة الحرارة  </a:t>
            </a:r>
            <a:r>
              <a:rPr lang="ar-SA" sz="2100" dirty="0" smtClean="0">
                <a:solidFill>
                  <a:srgbClr val="FF0000"/>
                </a:solidFill>
                <a:cs typeface="PT Bold Heading" pitchFamily="2" charset="-78"/>
              </a:rPr>
              <a:t>بالحمل الحراري </a:t>
            </a:r>
            <a:r>
              <a:rPr lang="ar-SA" sz="2100" dirty="0" smtClean="0">
                <a:cs typeface="PT Bold Heading" pitchFamily="2" charset="-78"/>
              </a:rPr>
              <a:t>.</a:t>
            </a:r>
            <a:endParaRPr lang="ar-SA" sz="2100" dirty="0">
              <a:cs typeface="PT Bold Heading" pitchFamily="2" charset="-78"/>
            </a:endParaRPr>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60417" name="Picture 1" descr="http://www.moqatel.com/openshare/Behoth/Gography11/geography/fig101.jpg"/>
          <p:cNvPicPr>
            <a:picLocks noChangeAspect="1" noChangeArrowheads="1"/>
          </p:cNvPicPr>
          <p:nvPr/>
        </p:nvPicPr>
        <p:blipFill>
          <a:blip r:embed="rId5" r:link="rId6" cstate="print"/>
          <a:srcRect l="11594" t="15266" r="9421" b="8397"/>
          <a:stretch>
            <a:fillRect/>
          </a:stretch>
        </p:blipFill>
        <p:spPr bwMode="auto">
          <a:xfrm>
            <a:off x="1857356" y="3571876"/>
            <a:ext cx="1764980" cy="2428872"/>
          </a:xfrm>
          <a:prstGeom prst="rect">
            <a:avLst/>
          </a:prstGeom>
          <a:noFill/>
        </p:spPr>
      </p:pic>
      <p:sp>
        <p:nvSpPr>
          <p:cNvPr id="60419" name="Rectangle 3"/>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7" presetClass="entr" presetSubtype="2"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39" presetClass="entr" presetSubtype="0" accel="100000" fill="hold" nodeType="withEffect">
                                  <p:stCondLst>
                                    <p:cond delay="0"/>
                                  </p:stCondLst>
                                  <p:childTnLst>
                                    <p:set>
                                      <p:cBhvr>
                                        <p:cTn id="14" dur="1" fill="hold">
                                          <p:stCondLst>
                                            <p:cond delay="0"/>
                                          </p:stCondLst>
                                        </p:cTn>
                                        <p:tgtEl>
                                          <p:spTgt spid="57347"/>
                                        </p:tgtEl>
                                        <p:attrNameLst>
                                          <p:attrName>style.visibility</p:attrName>
                                        </p:attrNameLst>
                                      </p:cBhvr>
                                      <p:to>
                                        <p:strVal val="visible"/>
                                      </p:to>
                                    </p:set>
                                    <p:anim calcmode="lin" valueType="num">
                                      <p:cBhvr>
                                        <p:cTn id="15" dur="500" fill="hold"/>
                                        <p:tgtEl>
                                          <p:spTgt spid="5734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734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734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7347"/>
                                        </p:tgtEl>
                                        <p:attrNameLst>
                                          <p:attrName>ppt_y</p:attrName>
                                        </p:attrNameLst>
                                      </p:cBhvr>
                                      <p:tavLst>
                                        <p:tav tm="0">
                                          <p:val>
                                            <p:strVal val="#ppt_y"/>
                                          </p:val>
                                        </p:tav>
                                        <p:tav tm="100000">
                                          <p:val>
                                            <p:strVal val="#ppt_y"/>
                                          </p:val>
                                        </p:tav>
                                      </p:tavLst>
                                    </p:anim>
                                  </p:childTnLst>
                                </p:cTn>
                              </p:par>
                              <p:par>
                                <p:cTn id="19" presetID="30" presetClass="entr" presetSubtype="0" fill="hold" nodeType="withEffect">
                                  <p:stCondLst>
                                    <p:cond delay="2500"/>
                                  </p:stCondLst>
                                  <p:childTnLst>
                                    <p:set>
                                      <p:cBhvr>
                                        <p:cTn id="20" dur="1" fill="hold">
                                          <p:stCondLst>
                                            <p:cond delay="0"/>
                                          </p:stCondLst>
                                        </p:cTn>
                                        <p:tgtEl>
                                          <p:spTgt spid="60417"/>
                                        </p:tgtEl>
                                        <p:attrNameLst>
                                          <p:attrName>style.visibility</p:attrName>
                                        </p:attrNameLst>
                                      </p:cBhvr>
                                      <p:to>
                                        <p:strVal val="visible"/>
                                      </p:to>
                                    </p:set>
                                    <p:animEffect transition="in" filter="fade">
                                      <p:cBhvr>
                                        <p:cTn id="21" dur="800" decel="100000"/>
                                        <p:tgtEl>
                                          <p:spTgt spid="60417"/>
                                        </p:tgtEl>
                                      </p:cBhvr>
                                    </p:animEffect>
                                    <p:anim calcmode="lin" valueType="num">
                                      <p:cBhvr>
                                        <p:cTn id="22" dur="800" decel="100000" fill="hold"/>
                                        <p:tgtEl>
                                          <p:spTgt spid="60417"/>
                                        </p:tgtEl>
                                        <p:attrNameLst>
                                          <p:attrName>style.rotation</p:attrName>
                                        </p:attrNameLst>
                                      </p:cBhvr>
                                      <p:tavLst>
                                        <p:tav tm="0">
                                          <p:val>
                                            <p:fltVal val="-90"/>
                                          </p:val>
                                        </p:tav>
                                        <p:tav tm="100000">
                                          <p:val>
                                            <p:fltVal val="0"/>
                                          </p:val>
                                        </p:tav>
                                      </p:tavLst>
                                    </p:anim>
                                    <p:anim calcmode="lin" valueType="num">
                                      <p:cBhvr>
                                        <p:cTn id="23" dur="800" decel="100000" fill="hold"/>
                                        <p:tgtEl>
                                          <p:spTgt spid="60417"/>
                                        </p:tgtEl>
                                        <p:attrNameLst>
                                          <p:attrName>ppt_x</p:attrName>
                                        </p:attrNameLst>
                                      </p:cBhvr>
                                      <p:tavLst>
                                        <p:tav tm="0">
                                          <p:val>
                                            <p:strVal val="#ppt_x+0.4"/>
                                          </p:val>
                                        </p:tav>
                                        <p:tav tm="100000">
                                          <p:val>
                                            <p:strVal val="#ppt_x-0.05"/>
                                          </p:val>
                                        </p:tav>
                                      </p:tavLst>
                                    </p:anim>
                                    <p:anim calcmode="lin" valueType="num">
                                      <p:cBhvr>
                                        <p:cTn id="24" dur="800" decel="100000" fill="hold"/>
                                        <p:tgtEl>
                                          <p:spTgt spid="6041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041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04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857488" y="642918"/>
            <a:ext cx="3643946" cy="769441"/>
          </a:xfrm>
          <a:prstGeom prst="rect">
            <a:avLst/>
          </a:prstGeom>
          <a:noFill/>
          <a:ln w="9525">
            <a:noFill/>
            <a:miter lim="800000"/>
            <a:headEnd/>
            <a:tailEnd/>
          </a:ln>
        </p:spPr>
        <p:txBody>
          <a:bodyPr wrap="none">
            <a:spAutoFit/>
          </a:bodyPr>
          <a:lstStyle/>
          <a:p>
            <a:pPr algn="ctr"/>
            <a:r>
              <a:rPr lang="ar-SA" sz="4400" dirty="0" smtClean="0">
                <a:ln>
                  <a:solidFill>
                    <a:schemeClr val="tx1"/>
                  </a:solidFill>
                </a:ln>
                <a:solidFill>
                  <a:schemeClr val="accent5">
                    <a:lumMod val="75000"/>
                  </a:schemeClr>
                </a:solidFill>
                <a:cs typeface="PT Bold Heading" pitchFamily="2" charset="-78"/>
              </a:rPr>
              <a:t>الإشعــاع </a:t>
            </a:r>
            <a:r>
              <a:rPr lang="ar-SA" sz="4400" dirty="0">
                <a:ln>
                  <a:solidFill>
                    <a:schemeClr val="tx1"/>
                  </a:solidFill>
                </a:ln>
                <a:solidFill>
                  <a:schemeClr val="accent5">
                    <a:lumMod val="75000"/>
                  </a:schemeClr>
                </a:solidFill>
                <a:cs typeface="PT Bold Heading" pitchFamily="2" charset="-78"/>
              </a:rPr>
              <a:t>الحراري</a:t>
            </a:r>
            <a:endParaRPr lang="en-US" sz="4400" dirty="0">
              <a:ln>
                <a:solidFill>
                  <a:schemeClr val="tx1"/>
                </a:solidFill>
              </a:ln>
              <a:solidFill>
                <a:schemeClr val="accent5">
                  <a:lumMod val="75000"/>
                </a:schemeClr>
              </a:solidFill>
              <a:cs typeface="PT Bold Heading" pitchFamily="2" charset="-78"/>
            </a:endParaRPr>
          </a:p>
        </p:txBody>
      </p:sp>
      <p:pic>
        <p:nvPicPr>
          <p:cNvPr id="5" name="Picture 6" descr="صورة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14678" y="4572008"/>
            <a:ext cx="2071702" cy="1697629"/>
          </a:xfrm>
          <a:prstGeom prst="rect">
            <a:avLst/>
          </a:prstGeom>
          <a:noFill/>
          <a:ln w="9525" algn="in">
            <a:noFill/>
            <a:miter lim="800000"/>
            <a:headEnd/>
            <a:tailEnd/>
          </a:ln>
        </p:spPr>
      </p:pic>
      <p:sp>
        <p:nvSpPr>
          <p:cNvPr id="4" name="مربع نص 3"/>
          <p:cNvSpPr txBox="1"/>
          <p:nvPr/>
        </p:nvSpPr>
        <p:spPr>
          <a:xfrm>
            <a:off x="4071934" y="1785926"/>
            <a:ext cx="4214842" cy="2800767"/>
          </a:xfrm>
          <a:prstGeom prst="rect">
            <a:avLst/>
          </a:prstGeom>
          <a:noFill/>
        </p:spPr>
        <p:txBody>
          <a:bodyPr wrap="square" rtlCol="1">
            <a:spAutoFit/>
          </a:bodyPr>
          <a:lstStyle/>
          <a:p>
            <a:pPr algn="justLow"/>
            <a:r>
              <a:rPr lang="ar-SA" sz="2200" dirty="0" smtClean="0">
                <a:cs typeface="PT Bold Heading" pitchFamily="2" charset="-78"/>
              </a:rPr>
              <a:t>لا يعتمد على وجود مادة ، تعمل الشمس على تسخين الأرض من بعد 150 مليون كيلومتر عن طريق الإشعاع الحراري ، والذي يمثل انتقال الطاقة عن طريق الأمواج الكهرومغناطيسية حيث تعمل هذه الأمواج على نقل الطاقة من الشمس الحارة خلال الفراغ الفضائي إلى الأرض الأكثر برودة .</a:t>
            </a:r>
            <a:endParaRPr lang="ar-SA" sz="2200" dirty="0">
              <a:cs typeface="PT Bold Heading" pitchFamily="2" charset="-78"/>
            </a:endParaRPr>
          </a:p>
        </p:txBody>
      </p:sp>
      <p:pic>
        <p:nvPicPr>
          <p:cNvPr id="59393" name="Picture 1" descr="k5"/>
          <p:cNvPicPr>
            <a:picLocks noChangeAspect="1" noChangeArrowheads="1"/>
          </p:cNvPicPr>
          <p:nvPr/>
        </p:nvPicPr>
        <p:blipFill>
          <a:blip r:embed="rId4">
            <a:lum bright="10000"/>
          </a:blip>
          <a:srcRect b="13043"/>
          <a:stretch>
            <a:fillRect/>
          </a:stretch>
        </p:blipFill>
        <p:spPr bwMode="auto">
          <a:xfrm>
            <a:off x="714348" y="1857364"/>
            <a:ext cx="3283767" cy="2286016"/>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par>
                                <p:cTn id="14" presetID="21" presetClass="entr" presetSubtype="4" fill="hold" nodeType="withEffect">
                                  <p:stCondLst>
                                    <p:cond delay="1500"/>
                                  </p:stCondLst>
                                  <p:childTnLst>
                                    <p:set>
                                      <p:cBhvr>
                                        <p:cTn id="15" dur="1" fill="hold">
                                          <p:stCondLst>
                                            <p:cond delay="0"/>
                                          </p:stCondLst>
                                        </p:cTn>
                                        <p:tgtEl>
                                          <p:spTgt spid="59393"/>
                                        </p:tgtEl>
                                        <p:attrNameLst>
                                          <p:attrName>style.visibility</p:attrName>
                                        </p:attrNameLst>
                                      </p:cBhvr>
                                      <p:to>
                                        <p:strVal val="visible"/>
                                      </p:to>
                                    </p:set>
                                    <p:animEffect transition="in" filter="wheel(4)">
                                      <p:cBhvr>
                                        <p:cTn id="16" dur="2000"/>
                                        <p:tgtEl>
                                          <p:spTgt spid="59393"/>
                                        </p:tgtEl>
                                      </p:cBhvr>
                                    </p:animEffect>
                                  </p:childTnLst>
                                </p:cTn>
                              </p:par>
                            </p:childTnLst>
                          </p:cTn>
                        </p:par>
                        <p:par>
                          <p:cTn id="17" fill="hold">
                            <p:stCondLst>
                              <p:cond delay="6100"/>
                            </p:stCondLst>
                            <p:childTnLst>
                              <p:par>
                                <p:cTn id="18" presetID="26"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500298" y="90306"/>
            <a:ext cx="5000660" cy="769441"/>
          </a:xfrm>
          <a:prstGeom prst="rect">
            <a:avLst/>
          </a:prstGeom>
          <a:noFill/>
        </p:spPr>
        <p:txBody>
          <a:bodyPr wrap="square" rtlCol="1">
            <a:spAutoFit/>
          </a:bodyPr>
          <a:lstStyle/>
          <a:p>
            <a:pPr algn="ctr"/>
            <a:r>
              <a:rPr lang="ar-SA" sz="4400" dirty="0" smtClean="0">
                <a:ln>
                  <a:solidFill>
                    <a:schemeClr val="bg1"/>
                  </a:solidFill>
                </a:ln>
                <a:solidFill>
                  <a:schemeClr val="accent2">
                    <a:lumMod val="50000"/>
                  </a:schemeClr>
                </a:solidFill>
                <a:cs typeface="PT Bold Heading" pitchFamily="2" charset="-78"/>
              </a:rPr>
              <a:t>الطاقـــة الحراريـــة</a:t>
            </a:r>
            <a:endParaRPr lang="ar-SA" sz="4400" dirty="0">
              <a:ln>
                <a:solidFill>
                  <a:schemeClr val="bg1"/>
                </a:solidFill>
              </a:ln>
              <a:solidFill>
                <a:schemeClr val="accent2">
                  <a:lumMod val="50000"/>
                </a:schemeClr>
              </a:solidFill>
              <a:cs typeface="PT Bold Heading" pitchFamily="2" charset="-78"/>
            </a:endParaRPr>
          </a:p>
        </p:txBody>
      </p:sp>
      <p:sp>
        <p:nvSpPr>
          <p:cNvPr id="4" name="مستطيل 3"/>
          <p:cNvSpPr/>
          <p:nvPr/>
        </p:nvSpPr>
        <p:spPr>
          <a:xfrm>
            <a:off x="5000628" y="4678879"/>
            <a:ext cx="3643306" cy="1900520"/>
          </a:xfrm>
          <a:prstGeom prst="rect">
            <a:avLst/>
          </a:prstGeom>
        </p:spPr>
        <p:txBody>
          <a:bodyPr wrap="square">
            <a:spAutoFit/>
          </a:bodyPr>
          <a:lstStyle/>
          <a:p>
            <a:pPr algn="justLow">
              <a:lnSpc>
                <a:spcPct val="150000"/>
              </a:lnSpc>
            </a:pPr>
            <a:r>
              <a:rPr lang="ar-SA" sz="2000" u="sng" dirty="0" smtClean="0">
                <a:solidFill>
                  <a:srgbClr val="C00000"/>
                </a:solidFill>
                <a:cs typeface="PT Bold Heading" pitchFamily="2" charset="-78"/>
              </a:rPr>
              <a:t>الملاحظة</a:t>
            </a:r>
            <a:r>
              <a:rPr lang="ar-SA" sz="2000" dirty="0" smtClean="0">
                <a:solidFill>
                  <a:srgbClr val="C00000"/>
                </a:solidFill>
                <a:cs typeface="PT Bold Heading" pitchFamily="2" charset="-78"/>
              </a:rPr>
              <a:t> : </a:t>
            </a:r>
            <a:r>
              <a:rPr lang="ar-SA" sz="2000" dirty="0" smtClean="0">
                <a:cs typeface="PT Bold Heading" pitchFamily="2" charset="-78"/>
              </a:rPr>
              <a:t>تمدد البالون عند وضع القارورة في الحوض الساخن ، وانكماشه عند وضع القارورة في الحوض البارد . </a:t>
            </a:r>
            <a:endParaRPr lang="ar-SA" sz="2000" dirty="0">
              <a:cs typeface="PT Bold Heading" pitchFamily="2" charset="-78"/>
            </a:endParaRPr>
          </a:p>
        </p:txBody>
      </p:sp>
      <p:pic>
        <p:nvPicPr>
          <p:cNvPr id="1026" name="Picture 2" descr="132163844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28860" y="4393127"/>
            <a:ext cx="2357454" cy="2250583"/>
          </a:xfrm>
          <a:prstGeom prst="rect">
            <a:avLst/>
          </a:prstGeom>
          <a:noFill/>
          <a:ln w="9525">
            <a:noFill/>
            <a:miter lim="800000"/>
            <a:headEnd/>
            <a:tailEnd/>
          </a:ln>
        </p:spPr>
      </p:pic>
      <p:pic>
        <p:nvPicPr>
          <p:cNvPr id="6" name="تجربة تمدد البالون بالحرارة.wmv">
            <a:hlinkClick r:id="" action="ppaction://media"/>
          </p:cNvPr>
          <p:cNvPicPr>
            <a:picLocks noRot="1" noChangeAspect="1"/>
          </p:cNvPicPr>
          <p:nvPr>
            <a:videoFile r:link="rId1"/>
          </p:nvPr>
        </p:nvPicPr>
        <p:blipFill>
          <a:blip r:embed="rId5"/>
          <a:stretch>
            <a:fillRect/>
          </a:stretch>
        </p:blipFill>
        <p:spPr>
          <a:xfrm>
            <a:off x="1571604" y="1000108"/>
            <a:ext cx="6596066" cy="3214710"/>
          </a:xfrm>
          <a:prstGeom prst="rect">
            <a:avLst/>
          </a:prstGeom>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50"/>
                            </p:stCondLst>
                            <p:childTnLst>
                              <p:par>
                                <p:cTn id="13" presetID="1" presetClass="mediacall" presetSubtype="0" fill="hold" nodeType="afterEffect">
                                  <p:stCondLst>
                                    <p:cond delay="0"/>
                                  </p:stCondLst>
                                  <p:childTnLst>
                                    <p:cmd type="call" cmd="playFrom(0.0)">
                                      <p:cBhvr>
                                        <p:cTn id="14" dur="27630" fill="hold"/>
                                        <p:tgtEl>
                                          <p:spTgt spid="6"/>
                                        </p:tgtEl>
                                      </p:cBhvr>
                                    </p:cmd>
                                  </p:childTnLst>
                                </p:cTn>
                              </p:par>
                              <p:par>
                                <p:cTn id="15" presetID="41" presetClass="entr" presetSubtype="0" fill="hold" grpId="0" nodeType="withEffect">
                                  <p:stCondLst>
                                    <p:cond delay="850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par>
                                <p:cTn id="22" presetID="47" presetClass="entr" presetSubtype="0" fill="hold" nodeType="withEffect">
                                  <p:stCondLst>
                                    <p:cond delay="850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6322" name="مستطيل 1"/>
          <p:cNvSpPr>
            <a:spLocks noChangeArrowheads="1"/>
          </p:cNvSpPr>
          <p:nvPr/>
        </p:nvSpPr>
        <p:spPr bwMode="auto">
          <a:xfrm>
            <a:off x="3000364" y="1357298"/>
            <a:ext cx="5643602" cy="1200329"/>
          </a:xfrm>
          <a:prstGeom prst="rect">
            <a:avLst/>
          </a:prstGeom>
          <a:noFill/>
          <a:ln w="9525">
            <a:noFill/>
            <a:miter lim="800000"/>
            <a:headEnd/>
            <a:tailEnd/>
          </a:ln>
        </p:spPr>
        <p:txBody>
          <a:bodyPr wrap="square">
            <a:spAutoFit/>
          </a:bodyPr>
          <a:lstStyle/>
          <a:p>
            <a:pPr algn="justLow"/>
            <a:r>
              <a:rPr lang="ar-SA" sz="2400" dirty="0">
                <a:cs typeface="PT Bold Heading" pitchFamily="2" charset="-78"/>
              </a:rPr>
              <a:t>هي كمية الطاقة التي يجب أن تكتسبها المادة لترتفع درجة حرارة </a:t>
            </a:r>
            <a:r>
              <a:rPr lang="ar-SA" sz="2400" dirty="0" smtClean="0">
                <a:cs typeface="PT Bold Heading" pitchFamily="2" charset="-78"/>
              </a:rPr>
              <a:t>وحدة </a:t>
            </a:r>
            <a:r>
              <a:rPr lang="ar-SA" sz="2400" dirty="0">
                <a:cs typeface="PT Bold Heading" pitchFamily="2" charset="-78"/>
              </a:rPr>
              <a:t>الكتل من هذه المادة درجة </a:t>
            </a:r>
            <a:r>
              <a:rPr lang="ar-SA" sz="2400" dirty="0" smtClean="0">
                <a:cs typeface="PT Bold Heading" pitchFamily="2" charset="-78"/>
              </a:rPr>
              <a:t>واحدة .</a:t>
            </a:r>
            <a:endParaRPr lang="ar-SA" sz="2400" dirty="0">
              <a:cs typeface="PT Bold Heading" pitchFamily="2" charset="-78"/>
            </a:endParaRPr>
          </a:p>
        </p:txBody>
      </p:sp>
      <p:sp>
        <p:nvSpPr>
          <p:cNvPr id="3" name="مستطيل 2"/>
          <p:cNvSpPr>
            <a:spLocks noChangeArrowheads="1"/>
          </p:cNvSpPr>
          <p:nvPr/>
        </p:nvSpPr>
        <p:spPr bwMode="auto">
          <a:xfrm>
            <a:off x="3714744" y="357166"/>
            <a:ext cx="4860626" cy="769441"/>
          </a:xfrm>
          <a:prstGeom prst="rect">
            <a:avLst/>
          </a:prstGeom>
          <a:noFill/>
          <a:ln w="9525">
            <a:noFill/>
            <a:miter lim="800000"/>
            <a:headEnd/>
            <a:tailEnd/>
          </a:ln>
        </p:spPr>
        <p:txBody>
          <a:bodyPr wrap="none">
            <a:spAutoFit/>
          </a:bodyPr>
          <a:lstStyle/>
          <a:p>
            <a:pPr algn="ctr"/>
            <a:r>
              <a:rPr lang="ar-SA" sz="4400" dirty="0" smtClean="0">
                <a:solidFill>
                  <a:schemeClr val="accent3">
                    <a:lumMod val="50000"/>
                  </a:schemeClr>
                </a:solidFill>
                <a:cs typeface="PT Bold Heading" pitchFamily="2" charset="-78"/>
              </a:rPr>
              <a:t>السعة الحرارية </a:t>
            </a:r>
            <a:r>
              <a:rPr lang="ar-SA" sz="4400" dirty="0">
                <a:solidFill>
                  <a:schemeClr val="accent3">
                    <a:lumMod val="50000"/>
                  </a:schemeClr>
                </a:solidFill>
                <a:cs typeface="PT Bold Heading" pitchFamily="2" charset="-78"/>
              </a:rPr>
              <a:t>النوعية</a:t>
            </a:r>
            <a:endParaRPr lang="en-US" sz="4400" dirty="0">
              <a:solidFill>
                <a:schemeClr val="accent3">
                  <a:lumMod val="50000"/>
                </a:schemeClr>
              </a:solidFill>
              <a:cs typeface="PT Bold Heading" pitchFamily="2" charset="-78"/>
            </a:endParaRPr>
          </a:p>
        </p:txBody>
      </p:sp>
      <p:sp>
        <p:nvSpPr>
          <p:cNvPr id="56324" name="مستطيل 3"/>
          <p:cNvSpPr>
            <a:spLocks noChangeArrowheads="1"/>
          </p:cNvSpPr>
          <p:nvPr/>
        </p:nvSpPr>
        <p:spPr bwMode="auto">
          <a:xfrm>
            <a:off x="5000628" y="2714620"/>
            <a:ext cx="2225289" cy="461665"/>
          </a:xfrm>
          <a:prstGeom prst="rect">
            <a:avLst/>
          </a:prstGeom>
          <a:noFill/>
          <a:ln w="9525">
            <a:noFill/>
            <a:miter lim="800000"/>
            <a:headEnd/>
            <a:tailEnd/>
          </a:ln>
        </p:spPr>
        <p:txBody>
          <a:bodyPr wrap="none">
            <a:spAutoFit/>
          </a:bodyPr>
          <a:lstStyle/>
          <a:p>
            <a:pPr algn="justLow"/>
            <a:r>
              <a:rPr lang="ar-SA" sz="2400" dirty="0">
                <a:solidFill>
                  <a:srgbClr val="0070C0"/>
                </a:solidFill>
                <a:cs typeface="PT Bold Heading" pitchFamily="2" charset="-78"/>
              </a:rPr>
              <a:t>يرمز لها </a:t>
            </a:r>
            <a:r>
              <a:rPr lang="ar-SA" sz="2400" dirty="0" smtClean="0">
                <a:solidFill>
                  <a:srgbClr val="0070C0"/>
                </a:solidFill>
                <a:cs typeface="PT Bold Heading" pitchFamily="2" charset="-78"/>
              </a:rPr>
              <a:t>بالرمز </a:t>
            </a:r>
            <a:r>
              <a:rPr lang="ar-SA" sz="2400" b="1" dirty="0" smtClean="0">
                <a:solidFill>
                  <a:srgbClr val="0070C0"/>
                </a:solidFill>
                <a:cs typeface="PT Bold Heading" pitchFamily="2" charset="-78"/>
              </a:rPr>
              <a:t> </a:t>
            </a:r>
            <a:r>
              <a:rPr lang="en-US" sz="2400" b="1" dirty="0">
                <a:solidFill>
                  <a:srgbClr val="C00000"/>
                </a:solidFill>
                <a:cs typeface="PT Bold Heading" pitchFamily="2" charset="-78"/>
              </a:rPr>
              <a:t>C</a:t>
            </a:r>
            <a:endParaRPr lang="ar-SA" sz="2400" b="1" dirty="0">
              <a:solidFill>
                <a:srgbClr val="C00000"/>
              </a:solidFill>
              <a:cs typeface="PT Bold Heading" pitchFamily="2" charset="-78"/>
            </a:endParaRPr>
          </a:p>
        </p:txBody>
      </p:sp>
      <p:sp>
        <p:nvSpPr>
          <p:cNvPr id="5" name="مستطيل 4"/>
          <p:cNvSpPr/>
          <p:nvPr/>
        </p:nvSpPr>
        <p:spPr>
          <a:xfrm>
            <a:off x="4572000" y="3429000"/>
            <a:ext cx="2937022" cy="461665"/>
          </a:xfrm>
          <a:prstGeom prst="rect">
            <a:avLst/>
          </a:prstGeom>
        </p:spPr>
        <p:txBody>
          <a:bodyPr wrap="none">
            <a:spAutoFit/>
          </a:bodyPr>
          <a:lstStyle/>
          <a:p>
            <a:pPr algn="justLow"/>
            <a:r>
              <a:rPr lang="ar-SA" sz="2400" dirty="0">
                <a:cs typeface="PT Bold Heading" pitchFamily="2" charset="-78"/>
              </a:rPr>
              <a:t>وتقاس بوحدة </a:t>
            </a:r>
            <a:r>
              <a:rPr lang="ar-SA" sz="2400" b="1" dirty="0">
                <a:solidFill>
                  <a:srgbClr val="FF0000"/>
                </a:solidFill>
                <a:cs typeface="PT Bold Heading" pitchFamily="2" charset="-78"/>
              </a:rPr>
              <a:t>J /  Kg . K</a:t>
            </a:r>
          </a:p>
        </p:txBody>
      </p:sp>
      <p:sp>
        <p:nvSpPr>
          <p:cNvPr id="6" name="Text Box 5"/>
          <p:cNvSpPr txBox="1">
            <a:spLocks noChangeArrowheads="1"/>
          </p:cNvSpPr>
          <p:nvPr/>
        </p:nvSpPr>
        <p:spPr bwMode="auto">
          <a:xfrm>
            <a:off x="142844" y="4929198"/>
            <a:ext cx="8915400" cy="830997"/>
          </a:xfrm>
          <a:prstGeom prst="rect">
            <a:avLst/>
          </a:prstGeom>
          <a:noFill/>
          <a:ln w="9525">
            <a:noFill/>
            <a:miter lim="800000"/>
            <a:headEnd/>
            <a:tailEnd/>
          </a:ln>
        </p:spPr>
        <p:txBody>
          <a:bodyPr>
            <a:spAutoFit/>
          </a:bodyPr>
          <a:lstStyle/>
          <a:p>
            <a:pPr>
              <a:spcBef>
                <a:spcPct val="50000"/>
              </a:spcBef>
            </a:pPr>
            <a:r>
              <a:rPr lang="ar-SA" sz="4800" dirty="0" smtClean="0">
                <a:solidFill>
                  <a:schemeClr val="accent2"/>
                </a:solidFill>
                <a:latin typeface="Chiller" pitchFamily="82" charset="0"/>
              </a:rPr>
              <a:t>      </a:t>
            </a:r>
            <a:r>
              <a:rPr lang="en-US" sz="4800" dirty="0" smtClean="0">
                <a:solidFill>
                  <a:schemeClr val="accent2"/>
                </a:solidFill>
                <a:latin typeface="Chiller" pitchFamily="82" charset="0"/>
              </a:rPr>
              <a:t>water                  </a:t>
            </a:r>
            <a:r>
              <a:rPr lang="en-US" sz="4800" dirty="0" smtClean="0">
                <a:solidFill>
                  <a:srgbClr val="00B050"/>
                </a:solidFill>
                <a:latin typeface="Chiller" pitchFamily="82" charset="0"/>
              </a:rPr>
              <a:t>metal</a:t>
            </a:r>
            <a:endParaRPr lang="en-US" sz="4800" dirty="0">
              <a:solidFill>
                <a:srgbClr val="00B050"/>
              </a:solidFill>
              <a:latin typeface="Chiller" pitchFamily="82" charset="0"/>
            </a:endParaRPr>
          </a:p>
        </p:txBody>
      </p:sp>
      <p:pic>
        <p:nvPicPr>
          <p:cNvPr id="7" name="Picture 3" descr="C:\All My Files\Physical Science Honors\book_images\specific heat of water.jpg"/>
          <p:cNvPicPr>
            <a:picLocks noChangeAspect="1" noChangeArrowheads="1"/>
          </p:cNvPicPr>
          <p:nvPr/>
        </p:nvPicPr>
        <p:blipFill>
          <a:blip r:embed="rId3"/>
          <a:srcRect/>
          <a:stretch>
            <a:fillRect/>
          </a:stretch>
        </p:blipFill>
        <p:spPr bwMode="auto">
          <a:xfrm>
            <a:off x="4143372" y="4357694"/>
            <a:ext cx="2714644" cy="2075815"/>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200"/>
                            </p:stCondLst>
                            <p:childTnLst>
                              <p:par>
                                <p:cTn id="11" presetID="5" presetClass="entr" presetSubtype="10" fill="hold" grpId="0" nodeType="afterEffect">
                                  <p:stCondLst>
                                    <p:cond delay="0"/>
                                  </p:stCondLst>
                                  <p:childTnLst>
                                    <p:set>
                                      <p:cBhvr>
                                        <p:cTn id="12" dur="1" fill="hold">
                                          <p:stCondLst>
                                            <p:cond delay="0"/>
                                          </p:stCondLst>
                                        </p:cTn>
                                        <p:tgtEl>
                                          <p:spTgt spid="56322"/>
                                        </p:tgtEl>
                                        <p:attrNameLst>
                                          <p:attrName>style.visibility</p:attrName>
                                        </p:attrNameLst>
                                      </p:cBhvr>
                                      <p:to>
                                        <p:strVal val="visible"/>
                                      </p:to>
                                    </p:set>
                                    <p:animEffect transition="in" filter="checkerboard(across)">
                                      <p:cBhvr>
                                        <p:cTn id="13" dur="500"/>
                                        <p:tgtEl>
                                          <p:spTgt spid="56322"/>
                                        </p:tgtEl>
                                      </p:cBhvr>
                                    </p:animEffect>
                                  </p:childTnLst>
                                </p:cTn>
                              </p:par>
                            </p:childTnLst>
                          </p:cTn>
                        </p:par>
                        <p:par>
                          <p:cTn id="14" fill="hold">
                            <p:stCondLst>
                              <p:cond delay="1700"/>
                            </p:stCondLst>
                            <p:childTnLst>
                              <p:par>
                                <p:cTn id="15" presetID="8" presetClass="entr" presetSubtype="16" fill="hold" grpId="0" nodeType="after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diamond(in)">
                                      <p:cBhvr>
                                        <p:cTn id="17" dur="2000"/>
                                        <p:tgtEl>
                                          <p:spTgt spid="56324"/>
                                        </p:tgtEl>
                                      </p:cBhvr>
                                    </p:animEffect>
                                  </p:childTnLst>
                                </p:cTn>
                              </p:par>
                            </p:childTnLst>
                          </p:cTn>
                        </p:par>
                        <p:par>
                          <p:cTn id="18" fill="hold">
                            <p:stCondLst>
                              <p:cond delay="3700"/>
                            </p:stCondLst>
                            <p:childTnLst>
                              <p:par>
                                <p:cTn id="19" presetID="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par>
                          <p:cTn id="22" fill="hold">
                            <p:stCondLst>
                              <p:cond delay="42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47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3" grpId="0"/>
      <p:bldP spid="56324" grpId="0"/>
      <p:bldP spid="5" grpId="0"/>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346" name="مستطيل 1"/>
          <p:cNvSpPr>
            <a:spLocks noChangeArrowheads="1"/>
          </p:cNvSpPr>
          <p:nvPr/>
        </p:nvSpPr>
        <p:spPr bwMode="auto">
          <a:xfrm>
            <a:off x="2000232" y="357166"/>
            <a:ext cx="6481261" cy="584775"/>
          </a:xfrm>
          <a:prstGeom prst="rect">
            <a:avLst/>
          </a:prstGeom>
          <a:noFill/>
          <a:ln w="9525">
            <a:noFill/>
            <a:miter lim="800000"/>
            <a:headEnd/>
            <a:tailEnd/>
          </a:ln>
        </p:spPr>
        <p:txBody>
          <a:bodyPr wrap="none">
            <a:spAutoFit/>
          </a:bodyPr>
          <a:lstStyle/>
          <a:p>
            <a:r>
              <a:rPr lang="ar-SA" sz="3200" dirty="0">
                <a:solidFill>
                  <a:schemeClr val="accent3">
                    <a:lumMod val="50000"/>
                  </a:schemeClr>
                </a:solidFill>
                <a:cs typeface="PT Bold Heading" pitchFamily="2" charset="-78"/>
              </a:rPr>
              <a:t>حساب كمية </a:t>
            </a:r>
            <a:r>
              <a:rPr lang="ar-SA" sz="3200" dirty="0" smtClean="0">
                <a:solidFill>
                  <a:schemeClr val="accent3">
                    <a:lumMod val="50000"/>
                  </a:schemeClr>
                </a:solidFill>
                <a:cs typeface="PT Bold Heading" pitchFamily="2" charset="-78"/>
              </a:rPr>
              <a:t>الحرارة المكتسبة أو المفقودة </a:t>
            </a:r>
            <a:r>
              <a:rPr lang="en-US" sz="3200" dirty="0">
                <a:solidFill>
                  <a:schemeClr val="accent3">
                    <a:lumMod val="50000"/>
                  </a:schemeClr>
                </a:solidFill>
                <a:cs typeface="PT Bold Heading" pitchFamily="2" charset="-78"/>
              </a:rPr>
              <a:t>Q</a:t>
            </a:r>
            <a:endParaRPr lang="ar-SA" sz="3200" dirty="0">
              <a:solidFill>
                <a:schemeClr val="accent3">
                  <a:lumMod val="50000"/>
                </a:schemeClr>
              </a:solidFill>
              <a:cs typeface="PT Bold Heading" pitchFamily="2" charset="-78"/>
            </a:endParaRPr>
          </a:p>
        </p:txBody>
      </p:sp>
      <p:sp>
        <p:nvSpPr>
          <p:cNvPr id="57348" name="مستطيل 4"/>
          <p:cNvSpPr>
            <a:spLocks noChangeArrowheads="1"/>
          </p:cNvSpPr>
          <p:nvPr/>
        </p:nvSpPr>
        <p:spPr bwMode="auto">
          <a:xfrm>
            <a:off x="3286116" y="1428736"/>
            <a:ext cx="4615367" cy="584775"/>
          </a:xfrm>
          <a:prstGeom prst="rect">
            <a:avLst/>
          </a:prstGeom>
          <a:solidFill>
            <a:srgbClr val="FFFFCC"/>
          </a:solidFill>
          <a:ln w="9525">
            <a:noFill/>
            <a:miter lim="800000"/>
            <a:headEnd/>
            <a:tailEnd/>
          </a:ln>
        </p:spPr>
        <p:txBody>
          <a:bodyPr wrap="none">
            <a:spAutoFit/>
          </a:bodyPr>
          <a:lstStyle/>
          <a:p>
            <a:pPr algn="ctr">
              <a:spcBef>
                <a:spcPct val="50000"/>
              </a:spcBef>
            </a:pPr>
            <a:r>
              <a:rPr lang="en-US" sz="3200" b="1" dirty="0">
                <a:solidFill>
                  <a:srgbClr val="FF0000"/>
                </a:solidFill>
              </a:rPr>
              <a:t>Q  =  </a:t>
            </a:r>
            <a:r>
              <a:rPr lang="en-US" sz="3200" b="1" dirty="0" err="1" smtClean="0">
                <a:solidFill>
                  <a:srgbClr val="FF0000"/>
                </a:solidFill>
              </a:rPr>
              <a:t>mC</a:t>
            </a:r>
            <a:r>
              <a:rPr lang="en-US" sz="2800" b="1" dirty="0" err="1" smtClean="0">
                <a:solidFill>
                  <a:srgbClr val="FF0000"/>
                </a:solidFill>
                <a:sym typeface="Wingdings 3" pitchFamily="18" charset="2"/>
              </a:rPr>
              <a:t></a:t>
            </a:r>
            <a:r>
              <a:rPr lang="en-US" sz="3200" b="1" dirty="0" err="1" smtClean="0">
                <a:solidFill>
                  <a:srgbClr val="FF0000"/>
                </a:solidFill>
                <a:sym typeface="Wingdings 3" pitchFamily="18" charset="2"/>
              </a:rPr>
              <a:t>T</a:t>
            </a:r>
            <a:r>
              <a:rPr lang="en-US" sz="3200" b="1" dirty="0" smtClean="0">
                <a:solidFill>
                  <a:srgbClr val="FF0000"/>
                </a:solidFill>
              </a:rPr>
              <a:t>  = </a:t>
            </a:r>
            <a:r>
              <a:rPr lang="en-US" sz="3200" b="1" dirty="0" err="1" smtClean="0">
                <a:solidFill>
                  <a:srgbClr val="FF0000"/>
                </a:solidFill>
              </a:rPr>
              <a:t>mC</a:t>
            </a:r>
            <a:r>
              <a:rPr lang="en-US" sz="3200" b="1" dirty="0" smtClean="0">
                <a:solidFill>
                  <a:srgbClr val="FF0000"/>
                </a:solidFill>
              </a:rPr>
              <a:t> (</a:t>
            </a:r>
            <a:r>
              <a:rPr lang="en-US" sz="3200" b="1" dirty="0" err="1" smtClean="0">
                <a:solidFill>
                  <a:srgbClr val="FF0000"/>
                </a:solidFill>
              </a:rPr>
              <a:t>T</a:t>
            </a:r>
            <a:r>
              <a:rPr lang="en-US" sz="3200" b="1" baseline="-25000" dirty="0" err="1" smtClean="0">
                <a:solidFill>
                  <a:srgbClr val="FF0000"/>
                </a:solidFill>
              </a:rPr>
              <a:t>f</a:t>
            </a:r>
            <a:r>
              <a:rPr lang="en-US" sz="3200" b="1" dirty="0" smtClean="0">
                <a:solidFill>
                  <a:srgbClr val="FF0000"/>
                </a:solidFill>
              </a:rPr>
              <a:t> – T</a:t>
            </a:r>
            <a:r>
              <a:rPr lang="en-US" sz="3200" b="1" baseline="-25000" dirty="0" smtClean="0">
                <a:solidFill>
                  <a:srgbClr val="FF0000"/>
                </a:solidFill>
              </a:rPr>
              <a:t>i</a:t>
            </a:r>
            <a:r>
              <a:rPr lang="en-US" sz="3200" b="1" dirty="0" smtClean="0">
                <a:solidFill>
                  <a:srgbClr val="FF0000"/>
                </a:solidFill>
              </a:rPr>
              <a:t>)</a:t>
            </a:r>
            <a:endParaRPr lang="en-US" sz="3200" b="1" dirty="0">
              <a:solidFill>
                <a:srgbClr val="FF0000"/>
              </a:solidFill>
              <a:sym typeface="Wingdings 3" pitchFamily="18" charset="2"/>
            </a:endParaRPr>
          </a:p>
        </p:txBody>
      </p:sp>
      <p:sp>
        <p:nvSpPr>
          <p:cNvPr id="57349" name="مستطيل 5"/>
          <p:cNvSpPr>
            <a:spLocks noChangeArrowheads="1"/>
          </p:cNvSpPr>
          <p:nvPr/>
        </p:nvSpPr>
        <p:spPr bwMode="auto">
          <a:xfrm>
            <a:off x="1357290" y="2428868"/>
            <a:ext cx="7315200" cy="1977464"/>
          </a:xfrm>
          <a:prstGeom prst="rect">
            <a:avLst/>
          </a:prstGeom>
          <a:noFill/>
          <a:ln w="9525">
            <a:noFill/>
            <a:miter lim="800000"/>
            <a:headEnd/>
            <a:tailEnd/>
          </a:ln>
        </p:spPr>
        <p:txBody>
          <a:bodyPr>
            <a:spAutoFit/>
          </a:bodyPr>
          <a:lstStyle/>
          <a:p>
            <a:pPr algn="justLow">
              <a:lnSpc>
                <a:spcPct val="150000"/>
              </a:lnSpc>
            </a:pPr>
            <a:r>
              <a:rPr lang="ar-SA" sz="2800" dirty="0" smtClean="0">
                <a:cs typeface="PT Bold Heading" pitchFamily="2" charset="-78"/>
              </a:rPr>
              <a:t>كمية الحرارة المكتسبة أو المفقودة تساوي </a:t>
            </a:r>
            <a:r>
              <a:rPr lang="ar-SA" sz="2800" dirty="0">
                <a:cs typeface="PT Bold Heading" pitchFamily="2" charset="-78"/>
              </a:rPr>
              <a:t>كتلة الجسم مضروبة في </a:t>
            </a:r>
            <a:r>
              <a:rPr lang="ar-SA" sz="2800" dirty="0" smtClean="0">
                <a:cs typeface="PT Bold Heading" pitchFamily="2" charset="-78"/>
              </a:rPr>
              <a:t>سعته الحرارية النوعية </a:t>
            </a:r>
            <a:r>
              <a:rPr lang="ar-SA" sz="2800" dirty="0">
                <a:cs typeface="PT Bold Heading" pitchFamily="2" charset="-78"/>
              </a:rPr>
              <a:t>وفي الفرق بين درجتي حرارته النهائية والابتدائية.</a:t>
            </a:r>
          </a:p>
        </p:txBody>
      </p:sp>
      <p:pic>
        <p:nvPicPr>
          <p:cNvPr id="5" name="صورة 4" descr="20141013-114052469-2366-contact-img.gif"/>
          <p:cNvPicPr>
            <a:picLocks noChangeAspect="1"/>
          </p:cNvPicPr>
          <p:nvPr/>
        </p:nvPicPr>
        <p:blipFill>
          <a:blip r:embed="rId3"/>
          <a:stretch>
            <a:fillRect/>
          </a:stretch>
        </p:blipFill>
        <p:spPr>
          <a:xfrm>
            <a:off x="4429124" y="4714884"/>
            <a:ext cx="1661422" cy="1762114"/>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500"/>
                                        <p:tgtEl>
                                          <p:spTgt spid="5734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checkerboard(across)">
                                      <p:cBhvr>
                                        <p:cTn id="11" dur="500"/>
                                        <p:tgtEl>
                                          <p:spTgt spid="57348"/>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57349"/>
                                        </p:tgtEl>
                                        <p:attrNameLst>
                                          <p:attrName>style.visibility</p:attrName>
                                        </p:attrNameLst>
                                      </p:cBhvr>
                                      <p:to>
                                        <p:strVal val="visible"/>
                                      </p:to>
                                    </p:set>
                                    <p:animEffect transition="in" filter="diamond(in)">
                                      <p:cBhvr>
                                        <p:cTn id="15"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animBg="1"/>
      <p:bldP spid="5734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562" name="مستطيل 1"/>
          <p:cNvSpPr>
            <a:spLocks noChangeArrowheads="1"/>
          </p:cNvSpPr>
          <p:nvPr/>
        </p:nvSpPr>
        <p:spPr bwMode="auto">
          <a:xfrm>
            <a:off x="3786182" y="214290"/>
            <a:ext cx="2715808" cy="923330"/>
          </a:xfrm>
          <a:prstGeom prst="rect">
            <a:avLst/>
          </a:prstGeom>
          <a:noFill/>
          <a:ln w="9525">
            <a:noFill/>
            <a:miter lim="800000"/>
            <a:headEnd/>
            <a:tailEnd/>
          </a:ln>
        </p:spPr>
        <p:txBody>
          <a:bodyPr wrap="none">
            <a:spAutoFit/>
          </a:bodyPr>
          <a:lstStyle/>
          <a:p>
            <a:pPr algn="justLow"/>
            <a:r>
              <a:rPr lang="ar-SA" sz="5400" dirty="0" smtClean="0">
                <a:solidFill>
                  <a:srgbClr val="C00000"/>
                </a:solidFill>
                <a:cs typeface="PT Bold Heading" pitchFamily="2" charset="-78"/>
              </a:rPr>
              <a:t>المسعـــــر</a:t>
            </a:r>
            <a:endParaRPr lang="en-US" sz="5400" dirty="0">
              <a:solidFill>
                <a:srgbClr val="C00000"/>
              </a:solidFill>
              <a:cs typeface="PT Bold Heading" pitchFamily="2" charset="-78"/>
            </a:endParaRPr>
          </a:p>
        </p:txBody>
      </p:sp>
      <p:sp>
        <p:nvSpPr>
          <p:cNvPr id="4" name="مستطيل 3"/>
          <p:cNvSpPr>
            <a:spLocks noChangeArrowheads="1"/>
          </p:cNvSpPr>
          <p:nvPr/>
        </p:nvSpPr>
        <p:spPr bwMode="auto">
          <a:xfrm>
            <a:off x="4786314" y="2143116"/>
            <a:ext cx="3700458" cy="3270126"/>
          </a:xfrm>
          <a:prstGeom prst="rect">
            <a:avLst/>
          </a:prstGeom>
          <a:noFill/>
          <a:ln w="9525">
            <a:noFill/>
            <a:miter lim="800000"/>
            <a:headEnd/>
            <a:tailEnd/>
          </a:ln>
        </p:spPr>
        <p:txBody>
          <a:bodyPr wrap="square">
            <a:spAutoFit/>
          </a:bodyPr>
          <a:lstStyle/>
          <a:p>
            <a:pPr algn="justLow">
              <a:lnSpc>
                <a:spcPct val="150000"/>
              </a:lnSpc>
            </a:pPr>
            <a:r>
              <a:rPr lang="ar-SA" sz="2800" dirty="0">
                <a:cs typeface="PT Bold Heading" pitchFamily="2" charset="-78"/>
              </a:rPr>
              <a:t>يعتمد عمل المسعر على مبدأ حفظ الطاقة في النظام المغلق والمعزول بحيث لا تدخل الطاقة هذا النظام أو تغادره </a:t>
            </a:r>
            <a:r>
              <a:rPr lang="ar-SA" sz="2800" dirty="0" smtClean="0">
                <a:cs typeface="PT Bold Heading" pitchFamily="2" charset="-78"/>
              </a:rPr>
              <a:t>.</a:t>
            </a:r>
            <a:endParaRPr lang="ar-SA" sz="2800" dirty="0">
              <a:cs typeface="PT Bold Heading" pitchFamily="2" charset="-78"/>
            </a:endParaRPr>
          </a:p>
        </p:txBody>
      </p:sp>
      <p:pic>
        <p:nvPicPr>
          <p:cNvPr id="51201" name="Picture 1" descr="domain-c1e8937c2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34" y="1500174"/>
            <a:ext cx="4358153" cy="4114804"/>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animEffect transition="in" filter="fade">
                                      <p:cBhvr>
                                        <p:cTn id="9" dur="500"/>
                                        <p:tgtEl>
                                          <p:spTgt spid="66562"/>
                                        </p:tgtEl>
                                      </p:cBhvr>
                                    </p:animEffect>
                                  </p:childTnLst>
                                </p:cTn>
                              </p:par>
                            </p:childTnLst>
                          </p:cTn>
                        </p:par>
                        <p:par>
                          <p:cTn id="10" fill="hold">
                            <p:stCondLst>
                              <p:cond delay="500"/>
                            </p:stCondLst>
                            <p:childTnLst>
                              <p:par>
                                <p:cTn id="11" presetID="5" presetClass="entr" presetSubtype="1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29" presetClass="entr" presetSubtype="0" fill="hold" nodeType="withEffect">
                                  <p:stCondLst>
                                    <p:cond delay="0"/>
                                  </p:stCondLst>
                                  <p:childTnLst>
                                    <p:set>
                                      <p:cBhvr>
                                        <p:cTn id="15" dur="1" fill="hold">
                                          <p:stCondLst>
                                            <p:cond delay="0"/>
                                          </p:stCondLst>
                                        </p:cTn>
                                        <p:tgtEl>
                                          <p:spTgt spid="51201"/>
                                        </p:tgtEl>
                                        <p:attrNameLst>
                                          <p:attrName>style.visibility</p:attrName>
                                        </p:attrNameLst>
                                      </p:cBhvr>
                                      <p:to>
                                        <p:strVal val="visible"/>
                                      </p:to>
                                    </p:set>
                                    <p:anim calcmode="lin" valueType="num">
                                      <p:cBhvr>
                                        <p:cTn id="16" dur="1000" fill="hold"/>
                                        <p:tgtEl>
                                          <p:spTgt spid="51201"/>
                                        </p:tgtEl>
                                        <p:attrNameLst>
                                          <p:attrName>ppt_x</p:attrName>
                                        </p:attrNameLst>
                                      </p:cBhvr>
                                      <p:tavLst>
                                        <p:tav tm="0">
                                          <p:val>
                                            <p:strVal val="#ppt_x-.2"/>
                                          </p:val>
                                        </p:tav>
                                        <p:tav tm="100000">
                                          <p:val>
                                            <p:strVal val="#ppt_x"/>
                                          </p:val>
                                        </p:tav>
                                      </p:tavLst>
                                    </p:anim>
                                    <p:anim calcmode="lin" valueType="num">
                                      <p:cBhvr>
                                        <p:cTn id="17" dur="1000" fill="hold"/>
                                        <p:tgtEl>
                                          <p:spTgt spid="5120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srcRect/>
          <a:stretch>
            <a:fillRect/>
          </a:stretch>
        </p:blipFill>
        <p:spPr bwMode="auto">
          <a:xfrm>
            <a:off x="428596" y="1500174"/>
            <a:ext cx="3350335" cy="3581392"/>
          </a:xfrm>
          <a:prstGeom prst="rect">
            <a:avLst/>
          </a:prstGeom>
          <a:noFill/>
          <a:ln w="9525">
            <a:noFill/>
            <a:miter lim="800000"/>
            <a:headEnd/>
            <a:tailEnd/>
          </a:ln>
        </p:spPr>
      </p:pic>
      <p:sp>
        <p:nvSpPr>
          <p:cNvPr id="4" name="مستطيل 3"/>
          <p:cNvSpPr>
            <a:spLocks noChangeArrowheads="1"/>
          </p:cNvSpPr>
          <p:nvPr/>
        </p:nvSpPr>
        <p:spPr bwMode="auto">
          <a:xfrm>
            <a:off x="4071934" y="1571612"/>
            <a:ext cx="4572000" cy="2623795"/>
          </a:xfrm>
          <a:prstGeom prst="rect">
            <a:avLst/>
          </a:prstGeom>
          <a:noFill/>
          <a:ln w="9525">
            <a:noFill/>
            <a:miter lim="800000"/>
            <a:headEnd/>
            <a:tailEnd/>
          </a:ln>
        </p:spPr>
        <p:txBody>
          <a:bodyPr>
            <a:spAutoFit/>
          </a:bodyPr>
          <a:lstStyle/>
          <a:p>
            <a:pPr algn="justLow">
              <a:lnSpc>
                <a:spcPct val="150000"/>
              </a:lnSpc>
            </a:pPr>
            <a:r>
              <a:rPr lang="ar-SA" sz="2800" dirty="0">
                <a:cs typeface="PT Bold Heading" pitchFamily="2" charset="-78"/>
              </a:rPr>
              <a:t>تكون الطاقة الحرارية في النظام المغلق والمعزول للجسم </a:t>
            </a:r>
            <a:r>
              <a:rPr lang="en-US" sz="2800" dirty="0" smtClean="0">
                <a:cs typeface="PT Bold Heading" pitchFamily="2" charset="-78"/>
              </a:rPr>
              <a:t>A</a:t>
            </a:r>
            <a:r>
              <a:rPr lang="ar-SA" sz="2800" dirty="0" smtClean="0">
                <a:cs typeface="PT Bold Heading" pitchFamily="2" charset="-78"/>
              </a:rPr>
              <a:t> مضافا </a:t>
            </a:r>
            <a:r>
              <a:rPr lang="ar-SA" sz="2800" dirty="0">
                <a:cs typeface="PT Bold Heading" pitchFamily="2" charset="-78"/>
              </a:rPr>
              <a:t>إليها الطاقة الحرارية للجسم </a:t>
            </a:r>
            <a:r>
              <a:rPr lang="en-US" sz="2800" dirty="0">
                <a:cs typeface="PT Bold Heading" pitchFamily="2" charset="-78"/>
              </a:rPr>
              <a:t>B</a:t>
            </a:r>
            <a:r>
              <a:rPr lang="ar-SA" sz="2800" dirty="0">
                <a:cs typeface="PT Bold Heading" pitchFamily="2" charset="-78"/>
              </a:rPr>
              <a:t>   </a:t>
            </a:r>
            <a:r>
              <a:rPr lang="ar-SA" sz="2800" dirty="0" smtClean="0">
                <a:cs typeface="PT Bold Heading" pitchFamily="2" charset="-78"/>
              </a:rPr>
              <a:t>مقداراً ثابتاً .</a:t>
            </a:r>
            <a:endParaRPr lang="ar-SA" sz="2800" dirty="0">
              <a:cs typeface="PT Bold Heading" pitchFamily="2" charset="-78"/>
            </a:endParaRPr>
          </a:p>
        </p:txBody>
      </p:sp>
      <p:sp>
        <p:nvSpPr>
          <p:cNvPr id="67588" name="مستطيل 4"/>
          <p:cNvSpPr>
            <a:spLocks noChangeArrowheads="1"/>
          </p:cNvSpPr>
          <p:nvPr/>
        </p:nvSpPr>
        <p:spPr bwMode="auto">
          <a:xfrm>
            <a:off x="3214678" y="428604"/>
            <a:ext cx="3244799" cy="769441"/>
          </a:xfrm>
          <a:prstGeom prst="rect">
            <a:avLst/>
          </a:prstGeom>
          <a:noFill/>
          <a:ln w="9525">
            <a:noFill/>
            <a:miter lim="800000"/>
            <a:headEnd/>
            <a:tailEnd/>
          </a:ln>
        </p:spPr>
        <p:txBody>
          <a:bodyPr wrap="none">
            <a:spAutoFit/>
          </a:bodyPr>
          <a:lstStyle/>
          <a:p>
            <a:r>
              <a:rPr lang="ar-SA" sz="4400" dirty="0" smtClean="0">
                <a:solidFill>
                  <a:srgbClr val="C00000"/>
                </a:solidFill>
                <a:cs typeface="PT Bold Heading" pitchFamily="2" charset="-78"/>
              </a:rPr>
              <a:t>حفــظ الطاقـــة</a:t>
            </a:r>
            <a:endParaRPr lang="ar-SA" sz="4400" dirty="0">
              <a:solidFill>
                <a:srgbClr val="C00000"/>
              </a:solidFill>
              <a:cs typeface="PT Bold Heading" pitchFamily="2" charset="-78"/>
            </a:endParaRPr>
          </a:p>
        </p:txBody>
      </p:sp>
      <p:sp>
        <p:nvSpPr>
          <p:cNvPr id="6" name="مستطيل 5"/>
          <p:cNvSpPr>
            <a:spLocks noChangeArrowheads="1"/>
          </p:cNvSpPr>
          <p:nvPr/>
        </p:nvSpPr>
        <p:spPr bwMode="auto">
          <a:xfrm>
            <a:off x="3714744" y="4500570"/>
            <a:ext cx="4724400" cy="1262063"/>
          </a:xfrm>
          <a:prstGeom prst="rect">
            <a:avLst/>
          </a:prstGeom>
          <a:noFill/>
          <a:ln w="9525">
            <a:noFill/>
            <a:miter lim="800000"/>
            <a:headEnd/>
            <a:tailEnd/>
          </a:ln>
        </p:spPr>
        <p:txBody>
          <a:bodyPr>
            <a:spAutoFit/>
          </a:bodyPr>
          <a:lstStyle/>
          <a:p>
            <a:pPr algn="ctr"/>
            <a:r>
              <a:rPr lang="ar-SA" sz="3600" b="1" dirty="0">
                <a:solidFill>
                  <a:schemeClr val="accent5">
                    <a:lumMod val="50000"/>
                  </a:schemeClr>
                </a:solidFill>
                <a:cs typeface="PT Bold Heading" pitchFamily="2" charset="-78"/>
              </a:rPr>
              <a:t>ثابت = </a:t>
            </a:r>
            <a:r>
              <a:rPr lang="en-US" sz="3600" b="1" dirty="0">
                <a:solidFill>
                  <a:schemeClr val="accent5">
                    <a:lumMod val="50000"/>
                  </a:schemeClr>
                </a:solidFill>
                <a:cs typeface="PT Bold Heading" pitchFamily="2" charset="-78"/>
              </a:rPr>
              <a:t> </a:t>
            </a:r>
            <a:r>
              <a:rPr lang="en-US" sz="3600" dirty="0">
                <a:solidFill>
                  <a:schemeClr val="accent5">
                    <a:lumMod val="50000"/>
                  </a:schemeClr>
                </a:solidFill>
                <a:cs typeface="PT Bold Heading" pitchFamily="2" charset="-78"/>
              </a:rPr>
              <a:t> </a:t>
            </a:r>
            <a:r>
              <a:rPr lang="en-US" sz="4000" dirty="0">
                <a:solidFill>
                  <a:schemeClr val="accent5">
                    <a:lumMod val="50000"/>
                  </a:schemeClr>
                </a:solidFill>
              </a:rPr>
              <a:t>E</a:t>
            </a:r>
            <a:r>
              <a:rPr lang="en-US" sz="4000" baseline="-25000" dirty="0">
                <a:solidFill>
                  <a:schemeClr val="accent5">
                    <a:lumMod val="50000"/>
                  </a:schemeClr>
                </a:solidFill>
              </a:rPr>
              <a:t>A</a:t>
            </a:r>
            <a:r>
              <a:rPr lang="en-US" sz="4000" dirty="0">
                <a:solidFill>
                  <a:schemeClr val="accent5">
                    <a:lumMod val="50000"/>
                  </a:schemeClr>
                </a:solidFill>
              </a:rPr>
              <a:t>+ E</a:t>
            </a:r>
            <a:r>
              <a:rPr lang="en-US" sz="4000" baseline="-25000" dirty="0">
                <a:solidFill>
                  <a:schemeClr val="accent5">
                    <a:lumMod val="50000"/>
                  </a:schemeClr>
                </a:solidFill>
              </a:rPr>
              <a:t>B</a:t>
            </a:r>
            <a:endParaRPr lang="ar-SA" sz="4000" baseline="-25000" dirty="0">
              <a:solidFill>
                <a:schemeClr val="accent5">
                  <a:lumMod val="50000"/>
                </a:schemeClr>
              </a:solidFill>
            </a:endParaRPr>
          </a:p>
          <a:p>
            <a:pPr algn="ctr"/>
            <a:r>
              <a:rPr lang="en-US" dirty="0">
                <a:solidFill>
                  <a:schemeClr val="accent5">
                    <a:lumMod val="50000"/>
                  </a:schemeClr>
                </a:solidFill>
              </a:rPr>
              <a:t>                           </a:t>
            </a:r>
            <a:endParaRPr lang="ar-SA" dirty="0">
              <a:solidFill>
                <a:schemeClr val="accent5">
                  <a:lumMod val="50000"/>
                </a:schemeClr>
              </a:solidFill>
            </a:endParaRPr>
          </a:p>
          <a:p>
            <a:pPr algn="ctr"/>
            <a:r>
              <a:rPr lang="ar-SA" b="1" dirty="0">
                <a:solidFill>
                  <a:schemeClr val="accent5">
                    <a:lumMod val="50000"/>
                  </a:schemeClr>
                </a:solidFill>
              </a:rPr>
              <a:t> </a:t>
            </a:r>
            <a:endParaRPr lang="ar-SA" dirty="0">
              <a:solidFill>
                <a:schemeClr val="accent5">
                  <a:lumMod val="50000"/>
                </a:schemeClr>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wd">
                                    <p:tmPct val="10000"/>
                                  </p:iterate>
                                  <p:childTnLst>
                                    <p:set>
                                      <p:cBhvr>
                                        <p:cTn id="6" dur="1" fill="hold">
                                          <p:stCondLst>
                                            <p:cond delay="0"/>
                                          </p:stCondLst>
                                        </p:cTn>
                                        <p:tgtEl>
                                          <p:spTgt spid="67588"/>
                                        </p:tgtEl>
                                        <p:attrNameLst>
                                          <p:attrName>style.visibility</p:attrName>
                                        </p:attrNameLst>
                                      </p:cBhvr>
                                      <p:to>
                                        <p:strVal val="visible"/>
                                      </p:to>
                                    </p:set>
                                    <p:animEffect transition="in" filter="fade">
                                      <p:cBhvr>
                                        <p:cTn id="7" dur="800" decel="100000"/>
                                        <p:tgtEl>
                                          <p:spTgt spid="67588"/>
                                        </p:tgtEl>
                                      </p:cBhvr>
                                    </p:animEffect>
                                    <p:anim calcmode="lin" valueType="num">
                                      <p:cBhvr>
                                        <p:cTn id="8" dur="800" decel="100000" fill="hold"/>
                                        <p:tgtEl>
                                          <p:spTgt spid="67588"/>
                                        </p:tgtEl>
                                        <p:attrNameLst>
                                          <p:attrName>style.rotation</p:attrName>
                                        </p:attrNameLst>
                                      </p:cBhvr>
                                      <p:tavLst>
                                        <p:tav tm="0">
                                          <p:val>
                                            <p:fltVal val="-90"/>
                                          </p:val>
                                        </p:tav>
                                        <p:tav tm="100000">
                                          <p:val>
                                            <p:fltVal val="0"/>
                                          </p:val>
                                        </p:tav>
                                      </p:tavLst>
                                    </p:anim>
                                    <p:anim calcmode="lin" valueType="num">
                                      <p:cBhvr>
                                        <p:cTn id="9" dur="800" decel="100000" fill="hold"/>
                                        <p:tgtEl>
                                          <p:spTgt spid="67588"/>
                                        </p:tgtEl>
                                        <p:attrNameLst>
                                          <p:attrName>ppt_x</p:attrName>
                                        </p:attrNameLst>
                                      </p:cBhvr>
                                      <p:tavLst>
                                        <p:tav tm="0">
                                          <p:val>
                                            <p:strVal val="#ppt_x+0.4"/>
                                          </p:val>
                                        </p:tav>
                                        <p:tav tm="100000">
                                          <p:val>
                                            <p:strVal val="#ppt_x-0.05"/>
                                          </p:val>
                                        </p:tav>
                                      </p:tavLst>
                                    </p:anim>
                                    <p:anim calcmode="lin" valueType="num">
                                      <p:cBhvr>
                                        <p:cTn id="10" dur="800" decel="100000" fill="hold"/>
                                        <p:tgtEl>
                                          <p:spTgt spid="6758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758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7588"/>
                                        </p:tgtEl>
                                        <p:attrNameLst>
                                          <p:attrName>ppt_y</p:attrName>
                                        </p:attrNameLst>
                                      </p:cBhvr>
                                      <p:tavLst>
                                        <p:tav tm="0">
                                          <p:val>
                                            <p:strVal val="#ppt_y+0.1"/>
                                          </p:val>
                                        </p:tav>
                                        <p:tav tm="100000">
                                          <p:val>
                                            <p:strVal val="#ppt_y"/>
                                          </p:val>
                                        </p:tav>
                                      </p:tavLst>
                                    </p:anim>
                                  </p:childTnLst>
                                </p:cTn>
                              </p:par>
                            </p:childTnLst>
                          </p:cTn>
                        </p:par>
                        <p:par>
                          <p:cTn id="13" fill="hold">
                            <p:stCondLst>
                              <p:cond delay="1100"/>
                            </p:stCondLst>
                            <p:childTnLst>
                              <p:par>
                                <p:cTn id="14" presetID="39" presetClass="entr" presetSubtype="0" accel="100000" fill="hold" nodeType="afterEffect">
                                  <p:stCondLst>
                                    <p:cond delay="0"/>
                                  </p:stCondLst>
                                  <p:childTnLst>
                                    <p:set>
                                      <p:cBhvr>
                                        <p:cTn id="15" dur="1" fill="hold">
                                          <p:stCondLst>
                                            <p:cond delay="0"/>
                                          </p:stCondLst>
                                        </p:cTn>
                                        <p:tgtEl>
                                          <p:spTgt spid="67586"/>
                                        </p:tgtEl>
                                        <p:attrNameLst>
                                          <p:attrName>style.visibility</p:attrName>
                                        </p:attrNameLst>
                                      </p:cBhvr>
                                      <p:to>
                                        <p:strVal val="visible"/>
                                      </p:to>
                                    </p:set>
                                    <p:anim calcmode="lin" valueType="num">
                                      <p:cBhvr>
                                        <p:cTn id="16" dur="500" fill="hold"/>
                                        <p:tgtEl>
                                          <p:spTgt spid="67586"/>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67586"/>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67586"/>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67586"/>
                                        </p:tgtEl>
                                        <p:attrNameLst>
                                          <p:attrName>ppt_y</p:attrName>
                                        </p:attrNameLst>
                                      </p:cBhvr>
                                      <p:tavLst>
                                        <p:tav tm="0">
                                          <p:val>
                                            <p:strVal val="#ppt_y"/>
                                          </p:val>
                                        </p:tav>
                                        <p:tav tm="100000">
                                          <p:val>
                                            <p:strVal val="#ppt_y"/>
                                          </p:val>
                                        </p:tav>
                                      </p:tavLst>
                                    </p:anim>
                                  </p:childTnLst>
                                </p:cTn>
                              </p:par>
                            </p:childTnLst>
                          </p:cTn>
                        </p:par>
                        <p:par>
                          <p:cTn id="20" fill="hold">
                            <p:stCondLst>
                              <p:cond delay="1600"/>
                            </p:stCondLst>
                            <p:childTnLst>
                              <p:par>
                                <p:cTn id="21" presetID="5"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par>
                          <p:cTn id="24" fill="hold">
                            <p:stCondLst>
                              <p:cond delay="2100"/>
                            </p:stCondLst>
                            <p:childTnLst>
                              <p:par>
                                <p:cTn id="25" presetID="21"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7588"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4000496" y="928670"/>
            <a:ext cx="4572000" cy="1107996"/>
          </a:xfrm>
          <a:prstGeom prst="rect">
            <a:avLst/>
          </a:prstGeom>
        </p:spPr>
        <p:txBody>
          <a:bodyPr>
            <a:spAutoFit/>
          </a:bodyPr>
          <a:lstStyle/>
          <a:p>
            <a:pPr algn="ctr"/>
            <a:r>
              <a:rPr lang="ar-SA" sz="2200" dirty="0" smtClean="0">
                <a:solidFill>
                  <a:schemeClr val="accent1">
                    <a:lumMod val="75000"/>
                  </a:schemeClr>
                </a:solidFill>
                <a:cs typeface="PT Bold Heading" pitchFamily="2" charset="-78"/>
              </a:rPr>
              <a:t>تغير حالة المــــادة</a:t>
            </a:r>
          </a:p>
          <a:p>
            <a:pPr algn="justLow"/>
            <a:r>
              <a:rPr lang="ar-SA" sz="2200" dirty="0" smtClean="0">
                <a:solidFill>
                  <a:schemeClr val="tx2">
                    <a:lumMod val="60000"/>
                    <a:lumOff val="40000"/>
                  </a:schemeClr>
                </a:solidFill>
                <a:cs typeface="PT Bold Heading" pitchFamily="2" charset="-78"/>
              </a:rPr>
              <a:t> </a:t>
            </a:r>
            <a:r>
              <a:rPr lang="ar-SA" sz="2200" dirty="0" smtClean="0">
                <a:solidFill>
                  <a:schemeClr val="accent6">
                    <a:lumMod val="50000"/>
                  </a:schemeClr>
                </a:solidFill>
                <a:cs typeface="PT Bold Heading" pitchFamily="2" charset="-78"/>
              </a:rPr>
              <a:t>حالات المادة الشائعة هي: </a:t>
            </a:r>
            <a:r>
              <a:rPr lang="ar-SA" sz="2200" dirty="0" smtClean="0">
                <a:cs typeface="PT Bold Heading" pitchFamily="2" charset="-78"/>
              </a:rPr>
              <a:t>الصلبة , السائلة, الغازية .</a:t>
            </a:r>
            <a:endParaRPr lang="ar-SA" sz="2200" dirty="0">
              <a:cs typeface="PT Bold Heading" pitchFamily="2" charset="-78"/>
            </a:endParaRPr>
          </a:p>
        </p:txBody>
      </p:sp>
      <p:sp>
        <p:nvSpPr>
          <p:cNvPr id="3" name="مربع نص 2"/>
          <p:cNvSpPr txBox="1"/>
          <p:nvPr/>
        </p:nvSpPr>
        <p:spPr>
          <a:xfrm>
            <a:off x="1500166" y="212031"/>
            <a:ext cx="6643734" cy="523220"/>
          </a:xfrm>
          <a:prstGeom prst="rect">
            <a:avLst/>
          </a:prstGeom>
          <a:noFill/>
        </p:spPr>
        <p:txBody>
          <a:bodyPr wrap="square" rtlCol="1">
            <a:spAutoFit/>
          </a:bodyPr>
          <a:lstStyle/>
          <a:p>
            <a:pPr algn="ctr"/>
            <a:r>
              <a:rPr lang="ar-SA" sz="2800" dirty="0" smtClean="0">
                <a:ln>
                  <a:solidFill>
                    <a:sysClr val="windowText" lastClr="000000"/>
                  </a:solidFill>
                </a:ln>
                <a:solidFill>
                  <a:schemeClr val="accent6">
                    <a:lumMod val="75000"/>
                  </a:schemeClr>
                </a:solidFill>
                <a:cs typeface="PT Bold Heading" pitchFamily="2" charset="-78"/>
              </a:rPr>
              <a:t>تغيرات حالة المادة وقوانين الديناميكا الحرارية</a:t>
            </a:r>
            <a:endParaRPr lang="ar-SA" sz="2800" dirty="0">
              <a:ln>
                <a:solidFill>
                  <a:sysClr val="windowText" lastClr="000000"/>
                </a:solidFill>
              </a:ln>
              <a:solidFill>
                <a:schemeClr val="accent6">
                  <a:lumMod val="75000"/>
                </a:schemeClr>
              </a:solidFill>
              <a:cs typeface="PT Bold Heading" pitchFamily="2" charset="-78"/>
            </a:endParaRPr>
          </a:p>
        </p:txBody>
      </p:sp>
      <p:sp>
        <p:nvSpPr>
          <p:cNvPr id="4" name="مستطيل 3"/>
          <p:cNvSpPr/>
          <p:nvPr/>
        </p:nvSpPr>
        <p:spPr>
          <a:xfrm>
            <a:off x="4357686" y="2100254"/>
            <a:ext cx="4071934" cy="430887"/>
          </a:xfrm>
          <a:prstGeom prst="rect">
            <a:avLst/>
          </a:prstGeom>
        </p:spPr>
        <p:txBody>
          <a:bodyPr wrap="square">
            <a:spAutoFit/>
          </a:bodyPr>
          <a:lstStyle/>
          <a:p>
            <a:pPr algn="justLow"/>
            <a:r>
              <a:rPr lang="ar-SA" sz="2100" dirty="0" smtClean="0">
                <a:solidFill>
                  <a:srgbClr val="C00000"/>
                </a:solidFill>
                <a:cs typeface="PT Bold Heading" pitchFamily="2" charset="-78"/>
              </a:rPr>
              <a:t>فكيف تتغير من حالة إلى حالة ؟</a:t>
            </a:r>
            <a:endParaRPr lang="ar-SA" sz="2100" dirty="0">
              <a:solidFill>
                <a:srgbClr val="C00000"/>
              </a:solidFill>
              <a:cs typeface="PT Bold Heading" pitchFamily="2" charset="-78"/>
            </a:endParaRPr>
          </a:p>
        </p:txBody>
      </p:sp>
      <p:sp>
        <p:nvSpPr>
          <p:cNvPr id="5" name="مستطيل 4"/>
          <p:cNvSpPr/>
          <p:nvPr/>
        </p:nvSpPr>
        <p:spPr>
          <a:xfrm>
            <a:off x="1428728" y="3071810"/>
            <a:ext cx="7000892" cy="430887"/>
          </a:xfrm>
          <a:prstGeom prst="rect">
            <a:avLst/>
          </a:prstGeom>
        </p:spPr>
        <p:txBody>
          <a:bodyPr wrap="square">
            <a:spAutoFit/>
          </a:bodyPr>
          <a:lstStyle/>
          <a:p>
            <a:pPr algn="justLow"/>
            <a:r>
              <a:rPr lang="ar-SA" sz="2100" dirty="0" smtClean="0">
                <a:solidFill>
                  <a:srgbClr val="C00000"/>
                </a:solidFill>
                <a:cs typeface="PT Bold Heading" pitchFamily="2" charset="-78"/>
              </a:rPr>
              <a:t>فكيف نفسر قدرة الحرارة على تغيير درجة الحرارة؟</a:t>
            </a:r>
          </a:p>
        </p:txBody>
      </p:sp>
      <p:pic>
        <p:nvPicPr>
          <p:cNvPr id="28674" name="Picture 2" descr="http://4.bp.blogspot.com/-mcGQU52piIc/TzmdiH4iFpI/AAAAAAAABxw/dY7Yxg4lwM8/s1600/%D8%AD%D8%A7%D9%84%D8%A7%D8%AA+%D8%A7%D9%84%D9%85%D8%A7%D8%AF%D8%A9+%D9%81%D9%8A+%D8%A7%D9%84%D8%B7%D8%A8%D9%8A%D8%B9%D8%A99.jpg"/>
          <p:cNvPicPr>
            <a:picLocks noChangeAspect="1" noChangeArrowheads="1"/>
          </p:cNvPicPr>
          <p:nvPr/>
        </p:nvPicPr>
        <p:blipFill>
          <a:blip r:embed="rId3"/>
          <a:srcRect/>
          <a:stretch>
            <a:fillRect/>
          </a:stretch>
        </p:blipFill>
        <p:spPr bwMode="auto">
          <a:xfrm>
            <a:off x="1071538" y="928670"/>
            <a:ext cx="2895600" cy="1857388"/>
          </a:xfrm>
          <a:prstGeom prst="rect">
            <a:avLst/>
          </a:prstGeom>
          <a:noFill/>
        </p:spPr>
      </p:pic>
      <p:sp>
        <p:nvSpPr>
          <p:cNvPr id="8" name="مستطيل 7"/>
          <p:cNvSpPr/>
          <p:nvPr/>
        </p:nvSpPr>
        <p:spPr>
          <a:xfrm>
            <a:off x="6159111" y="2500306"/>
            <a:ext cx="2207656" cy="415498"/>
          </a:xfrm>
          <a:prstGeom prst="rect">
            <a:avLst/>
          </a:prstGeom>
        </p:spPr>
        <p:txBody>
          <a:bodyPr wrap="none">
            <a:spAutoFit/>
          </a:bodyPr>
          <a:lstStyle/>
          <a:p>
            <a:r>
              <a:rPr lang="ar-SA" sz="2100" dirty="0" smtClean="0">
                <a:cs typeface="PT Bold Heading" pitchFamily="2" charset="-78"/>
              </a:rPr>
              <a:t>عند رفع درجة حرارة</a:t>
            </a:r>
            <a:endParaRPr lang="ar-SA" sz="2100" dirty="0"/>
          </a:p>
        </p:txBody>
      </p:sp>
      <p:sp>
        <p:nvSpPr>
          <p:cNvPr id="9" name="مستطيل 8"/>
          <p:cNvSpPr/>
          <p:nvPr/>
        </p:nvSpPr>
        <p:spPr>
          <a:xfrm>
            <a:off x="1142976" y="3500438"/>
            <a:ext cx="7215206" cy="2154436"/>
          </a:xfrm>
          <a:prstGeom prst="rect">
            <a:avLst/>
          </a:prstGeom>
        </p:spPr>
        <p:txBody>
          <a:bodyPr wrap="square">
            <a:spAutoFit/>
          </a:bodyPr>
          <a:lstStyle/>
          <a:p>
            <a:pPr algn="justLow"/>
            <a:r>
              <a:rPr lang="ar-SA" sz="2100" dirty="0" smtClean="0">
                <a:solidFill>
                  <a:schemeClr val="tx2"/>
                </a:solidFill>
                <a:cs typeface="PT Bold Heading" pitchFamily="2" charset="-78"/>
              </a:rPr>
              <a:t>*</a:t>
            </a:r>
            <a:r>
              <a:rPr lang="ar-SA" sz="2100" dirty="0" smtClean="0">
                <a:cs typeface="PT Bold Heading" pitchFamily="2" charset="-78"/>
              </a:rPr>
              <a:t> بزيادة درجة الحرارة تزداد سرعة حركة الجزيئات .</a:t>
            </a:r>
          </a:p>
          <a:p>
            <a:pPr algn="justLow"/>
            <a:r>
              <a:rPr lang="ar-SA" sz="2100" dirty="0" smtClean="0">
                <a:solidFill>
                  <a:schemeClr val="tx2"/>
                </a:solidFill>
                <a:cs typeface="PT Bold Heading" pitchFamily="2" charset="-78"/>
              </a:rPr>
              <a:t>   ( من المعلوم أن جميع الجزيئات تتحرك لكن الذي يزداد هنا سرعتها )</a:t>
            </a:r>
          </a:p>
          <a:p>
            <a:pPr algn="justLow"/>
            <a:endParaRPr lang="ar-SA" sz="400" dirty="0" smtClean="0">
              <a:solidFill>
                <a:schemeClr val="tx2"/>
              </a:solidFill>
              <a:cs typeface="PT Bold Heading" pitchFamily="2" charset="-78"/>
            </a:endParaRPr>
          </a:p>
          <a:p>
            <a:pPr algn="justLow"/>
            <a:r>
              <a:rPr lang="ar-SA" sz="2100" dirty="0" smtClean="0">
                <a:solidFill>
                  <a:schemeClr val="tx2"/>
                </a:solidFill>
                <a:cs typeface="PT Bold Heading" pitchFamily="2" charset="-78"/>
              </a:rPr>
              <a:t>*</a:t>
            </a:r>
            <a:r>
              <a:rPr lang="ar-SA" sz="2100" dirty="0" smtClean="0">
                <a:cs typeface="PT Bold Heading" pitchFamily="2" charset="-78"/>
              </a:rPr>
              <a:t> وبزيادة سرعة حركة الجزيئات تستطيع التغلب على القوى التي تعمل على تثبيت الجزيئات .</a:t>
            </a:r>
          </a:p>
          <a:p>
            <a:pPr algn="justLow"/>
            <a:r>
              <a:rPr lang="ar-SA" sz="2100" dirty="0" smtClean="0">
                <a:solidFill>
                  <a:schemeClr val="tx2"/>
                </a:solidFill>
                <a:cs typeface="PT Bold Heading" pitchFamily="2" charset="-78"/>
              </a:rPr>
              <a:t>*</a:t>
            </a:r>
            <a:r>
              <a:rPr lang="ar-SA" sz="2100" dirty="0" smtClean="0">
                <a:cs typeface="PT Bold Heading" pitchFamily="2" charset="-78"/>
              </a:rPr>
              <a:t> تصبح أكثر حرية بعد التغلب على القوى التي تثبتها فتبتعد عن بعضها فتنتقل من حالة إلى حالة .</a:t>
            </a:r>
            <a:endParaRPr lang="ar-SA" sz="2100" dirty="0">
              <a:cs typeface="PT Bold Heading"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par>
                          <p:cTn id="11" fill="hold">
                            <p:stCondLst>
                              <p:cond delay="1000"/>
                            </p:stCondLst>
                            <p:childTnLst>
                              <p:par>
                                <p:cTn id="12" presetID="25" presetClass="entr" presetSubtype="0" fill="hold" grpId="0" nodeType="afterEffect">
                                  <p:stCondLst>
                                    <p:cond delay="0"/>
                                  </p:stCondLst>
                                  <p:iterate type="wd">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8674"/>
                                        </p:tgtEl>
                                        <p:attrNameLst>
                                          <p:attrName>style.visibility</p:attrName>
                                        </p:attrNameLst>
                                      </p:cBhvr>
                                      <p:to>
                                        <p:strVal val="visible"/>
                                      </p:to>
                                    </p:set>
                                    <p:animEffect transition="in" filter="dissolve">
                                      <p:cBhvr>
                                        <p:cTn id="24" dur="500"/>
                                        <p:tgtEl>
                                          <p:spTgt spid="28674"/>
                                        </p:tgtEl>
                                      </p:cBhvr>
                                    </p:animEffect>
                                  </p:childTnLst>
                                </p:cTn>
                              </p:par>
                            </p:childTnLst>
                          </p:cTn>
                        </p:par>
                        <p:par>
                          <p:cTn id="25" fill="hold">
                            <p:stCondLst>
                              <p:cond delay="3400"/>
                            </p:stCondLst>
                            <p:childTnLst>
                              <p:par>
                                <p:cTn id="26" presetID="3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800" decel="100000"/>
                                        <p:tgtEl>
                                          <p:spTgt spid="4"/>
                                        </p:tgtEl>
                                      </p:cBhvr>
                                    </p:animEffect>
                                    <p:anim calcmode="lin" valueType="num">
                                      <p:cBhvr>
                                        <p:cTn id="29" dur="800" decel="100000" fill="hold"/>
                                        <p:tgtEl>
                                          <p:spTgt spid="4"/>
                                        </p:tgtEl>
                                        <p:attrNameLst>
                                          <p:attrName>style.rotation</p:attrName>
                                        </p:attrNameLst>
                                      </p:cBhvr>
                                      <p:tavLst>
                                        <p:tav tm="0">
                                          <p:val>
                                            <p:fltVal val="-90"/>
                                          </p:val>
                                        </p:tav>
                                        <p:tav tm="100000">
                                          <p:val>
                                            <p:fltVal val="0"/>
                                          </p:val>
                                        </p:tav>
                                      </p:tavLst>
                                    </p:anim>
                                    <p:anim calcmode="lin" valueType="num">
                                      <p:cBhvr>
                                        <p:cTn id="30" dur="800" decel="100000" fill="hold"/>
                                        <p:tgtEl>
                                          <p:spTgt spid="4"/>
                                        </p:tgtEl>
                                        <p:attrNameLst>
                                          <p:attrName>ppt_x</p:attrName>
                                        </p:attrNameLst>
                                      </p:cBhvr>
                                      <p:tavLst>
                                        <p:tav tm="0">
                                          <p:val>
                                            <p:strVal val="#ppt_x+0.4"/>
                                          </p:val>
                                        </p:tav>
                                        <p:tav tm="100000">
                                          <p:val>
                                            <p:strVal val="#ppt_x-0.05"/>
                                          </p:val>
                                        </p:tav>
                                      </p:tavLst>
                                    </p:anim>
                                    <p:anim calcmode="lin" valueType="num">
                                      <p:cBhvr>
                                        <p:cTn id="31" dur="800" decel="100000" fill="hold"/>
                                        <p:tgtEl>
                                          <p:spTgt spid="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iterate type="wd">
                                    <p:tmPct val="10000"/>
                                  </p:iterate>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fade">
                                      <p:cBhvr>
                                        <p:cTn id="41" dur="1000"/>
                                        <p:tgtEl>
                                          <p:spTgt spid="8"/>
                                        </p:tgtEl>
                                      </p:cBhvr>
                                    </p:animEffect>
                                  </p:childTnLst>
                                </p:cTn>
                              </p:par>
                            </p:childTnLst>
                          </p:cTn>
                        </p:par>
                        <p:par>
                          <p:cTn id="42" fill="hold">
                            <p:stCondLst>
                              <p:cond delay="1300"/>
                            </p:stCondLst>
                            <p:childTnLst>
                              <p:par>
                                <p:cTn id="43" presetID="23" presetClass="entr" presetSubtype="16"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 by="(-#ppt_w*2)" calcmode="lin" valueType="num">
                                      <p:cBhvr rctx="PPT">
                                        <p:cTn id="51" dur="500" autoRev="1" fill="hold">
                                          <p:stCondLst>
                                            <p:cond delay="0"/>
                                          </p:stCondLst>
                                        </p:cTn>
                                        <p:tgtEl>
                                          <p:spTgt spid="9"/>
                                        </p:tgtEl>
                                        <p:attrNameLst>
                                          <p:attrName>ppt_w</p:attrName>
                                        </p:attrNameLst>
                                      </p:cBhvr>
                                    </p:anim>
                                    <p:anim by="(#ppt_w*0.50)" calcmode="lin" valueType="num">
                                      <p:cBhvr>
                                        <p:cTn id="52" dur="500" decel="50000" autoRev="1" fill="hold">
                                          <p:stCondLst>
                                            <p:cond delay="0"/>
                                          </p:stCondLst>
                                        </p:cTn>
                                        <p:tgtEl>
                                          <p:spTgt spid="9"/>
                                        </p:tgtEl>
                                        <p:attrNameLst>
                                          <p:attrName>ppt_x</p:attrName>
                                        </p:attrNameLst>
                                      </p:cBhvr>
                                    </p:anim>
                                    <p:anim from="(-#ppt_h/2)" to="(#ppt_y)" calcmode="lin" valueType="num">
                                      <p:cBhvr>
                                        <p:cTn id="53" dur="1000" fill="hold">
                                          <p:stCondLst>
                                            <p:cond delay="0"/>
                                          </p:stCondLst>
                                        </p:cTn>
                                        <p:tgtEl>
                                          <p:spTgt spid="9"/>
                                        </p:tgtEl>
                                        <p:attrNameLst>
                                          <p:attrName>ppt_y</p:attrName>
                                        </p:attrNameLst>
                                      </p:cBhvr>
                                    </p:anim>
                                    <p:animRot by="21600000">
                                      <p:cBhvr>
                                        <p:cTn id="5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338" name="Rectangle 4">
            <a:hlinkClick r:id="rId3" action="ppaction://hlinkfile"/>
          </p:cNvPr>
          <p:cNvSpPr>
            <a:spLocks noChangeArrowheads="1"/>
          </p:cNvSpPr>
          <p:nvPr/>
        </p:nvSpPr>
        <p:spPr bwMode="auto">
          <a:xfrm>
            <a:off x="1500166" y="280080"/>
            <a:ext cx="7010400" cy="1077218"/>
          </a:xfrm>
          <a:prstGeom prst="rect">
            <a:avLst/>
          </a:prstGeom>
          <a:noFill/>
          <a:ln w="9525">
            <a:noFill/>
            <a:miter lim="800000"/>
            <a:headEnd/>
            <a:tailEnd/>
          </a:ln>
        </p:spPr>
        <p:txBody>
          <a:bodyPr anchor="ctr">
            <a:spAutoFit/>
          </a:bodyPr>
          <a:lstStyle/>
          <a:p>
            <a:pPr algn="ctr"/>
            <a:r>
              <a:rPr lang="ar-SA" sz="4400" dirty="0">
                <a:solidFill>
                  <a:schemeClr val="accent2">
                    <a:lumMod val="75000"/>
                  </a:schemeClr>
                </a:solidFill>
                <a:cs typeface="PT Bold Heading" pitchFamily="2" charset="-78"/>
              </a:rPr>
              <a:t> تغير حالة المادة</a:t>
            </a:r>
            <a:endParaRPr lang="en-US" sz="4400" dirty="0">
              <a:solidFill>
                <a:schemeClr val="accent2">
                  <a:lumMod val="75000"/>
                </a:schemeClr>
              </a:solidFill>
              <a:cs typeface="PT Bold Heading" pitchFamily="2" charset="-78"/>
            </a:endParaRPr>
          </a:p>
          <a:p>
            <a:pPr algn="ctr" rtl="0" eaLnBrk="0" hangingPunct="0"/>
            <a:r>
              <a:rPr lang="en-US" sz="2000" dirty="0">
                <a:solidFill>
                  <a:schemeClr val="accent2">
                    <a:lumMod val="75000"/>
                  </a:schemeClr>
                </a:solidFill>
                <a:cs typeface="PT Bold Heading" pitchFamily="2" charset="-78"/>
              </a:rPr>
              <a:t>                                                          </a:t>
            </a:r>
            <a:endParaRPr lang="ar-SA" sz="2000" dirty="0">
              <a:solidFill>
                <a:schemeClr val="accent2">
                  <a:lumMod val="75000"/>
                </a:schemeClr>
              </a:solidFill>
              <a:cs typeface="PT Bold Heading" pitchFamily="2" charset="-78"/>
            </a:endParaRPr>
          </a:p>
        </p:txBody>
      </p:sp>
      <p:pic>
        <p:nvPicPr>
          <p:cNvPr id="23557" name="Picture 5"/>
          <p:cNvPicPr>
            <a:picLocks noChangeAspect="1" noChangeArrowheads="1"/>
          </p:cNvPicPr>
          <p:nvPr/>
        </p:nvPicPr>
        <p:blipFill>
          <a:blip r:embed="rId4"/>
          <a:srcRect/>
          <a:stretch>
            <a:fillRect/>
          </a:stretch>
        </p:blipFill>
        <p:spPr bwMode="auto">
          <a:xfrm>
            <a:off x="1142976" y="1500174"/>
            <a:ext cx="7239000" cy="40386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4340" name="مستطيل 3"/>
          <p:cNvSpPr>
            <a:spLocks noChangeArrowheads="1"/>
          </p:cNvSpPr>
          <p:nvPr/>
        </p:nvSpPr>
        <p:spPr bwMode="auto">
          <a:xfrm>
            <a:off x="7432638" y="1957374"/>
            <a:ext cx="296876" cy="369332"/>
          </a:xfrm>
          <a:prstGeom prst="rect">
            <a:avLst/>
          </a:prstGeom>
          <a:noFill/>
          <a:ln w="9525">
            <a:noFill/>
            <a:miter lim="800000"/>
            <a:headEnd/>
            <a:tailEnd/>
          </a:ln>
        </p:spPr>
        <p:txBody>
          <a:bodyPr wrap="none">
            <a:spAutoFit/>
          </a:bodyPr>
          <a:lstStyle/>
          <a:p>
            <a:r>
              <a:rPr lang="en-US" b="1"/>
              <a:t>E</a:t>
            </a:r>
            <a:endParaRPr lang="ar-SA" b="1"/>
          </a:p>
        </p:txBody>
      </p:sp>
      <p:sp>
        <p:nvSpPr>
          <p:cNvPr id="14341" name="مستطيل 4"/>
          <p:cNvSpPr>
            <a:spLocks noChangeArrowheads="1"/>
          </p:cNvSpPr>
          <p:nvPr/>
        </p:nvSpPr>
        <p:spPr bwMode="auto">
          <a:xfrm>
            <a:off x="5646376" y="1728774"/>
            <a:ext cx="330539" cy="369332"/>
          </a:xfrm>
          <a:prstGeom prst="rect">
            <a:avLst/>
          </a:prstGeom>
          <a:noFill/>
          <a:ln w="9525">
            <a:noFill/>
            <a:miter lim="800000"/>
            <a:headEnd/>
            <a:tailEnd/>
          </a:ln>
        </p:spPr>
        <p:txBody>
          <a:bodyPr wrap="none">
            <a:spAutoFit/>
          </a:bodyPr>
          <a:lstStyle/>
          <a:p>
            <a:r>
              <a:rPr lang="en-US" b="1"/>
              <a:t>D</a:t>
            </a:r>
            <a:endParaRPr lang="ar-SA" b="1"/>
          </a:p>
        </p:txBody>
      </p:sp>
      <p:sp>
        <p:nvSpPr>
          <p:cNvPr id="14342" name="مستطيل 5"/>
          <p:cNvSpPr>
            <a:spLocks noChangeArrowheads="1"/>
          </p:cNvSpPr>
          <p:nvPr/>
        </p:nvSpPr>
        <p:spPr bwMode="auto">
          <a:xfrm>
            <a:off x="3536820" y="3709974"/>
            <a:ext cx="306494" cy="369332"/>
          </a:xfrm>
          <a:prstGeom prst="rect">
            <a:avLst/>
          </a:prstGeom>
          <a:noFill/>
          <a:ln w="9525">
            <a:noFill/>
            <a:miter lim="800000"/>
            <a:headEnd/>
            <a:tailEnd/>
          </a:ln>
        </p:spPr>
        <p:txBody>
          <a:bodyPr wrap="none">
            <a:spAutoFit/>
          </a:bodyPr>
          <a:lstStyle/>
          <a:p>
            <a:r>
              <a:rPr lang="en-US" b="1"/>
              <a:t>C</a:t>
            </a:r>
            <a:endParaRPr lang="ar-SA" b="1"/>
          </a:p>
        </p:txBody>
      </p:sp>
      <p:sp>
        <p:nvSpPr>
          <p:cNvPr id="14343" name="مستطيل 6"/>
          <p:cNvSpPr>
            <a:spLocks noChangeArrowheads="1"/>
          </p:cNvSpPr>
          <p:nvPr/>
        </p:nvSpPr>
        <p:spPr bwMode="auto">
          <a:xfrm>
            <a:off x="1776206" y="4014774"/>
            <a:ext cx="314509" cy="369332"/>
          </a:xfrm>
          <a:prstGeom prst="rect">
            <a:avLst/>
          </a:prstGeom>
          <a:noFill/>
          <a:ln w="9525">
            <a:noFill/>
            <a:miter lim="800000"/>
            <a:headEnd/>
            <a:tailEnd/>
          </a:ln>
        </p:spPr>
        <p:txBody>
          <a:bodyPr wrap="none">
            <a:spAutoFit/>
          </a:bodyPr>
          <a:lstStyle/>
          <a:p>
            <a:r>
              <a:rPr lang="en-US" b="1"/>
              <a:t>B</a:t>
            </a:r>
            <a:endParaRPr lang="ar-SA" b="1"/>
          </a:p>
        </p:txBody>
      </p:sp>
      <p:sp>
        <p:nvSpPr>
          <p:cNvPr id="14344" name="مستطيل 7"/>
          <p:cNvSpPr>
            <a:spLocks noChangeArrowheads="1"/>
          </p:cNvSpPr>
          <p:nvPr/>
        </p:nvSpPr>
        <p:spPr bwMode="auto">
          <a:xfrm>
            <a:off x="1156988" y="4700574"/>
            <a:ext cx="324127" cy="369332"/>
          </a:xfrm>
          <a:prstGeom prst="rect">
            <a:avLst/>
          </a:prstGeom>
          <a:noFill/>
          <a:ln w="9525">
            <a:noFill/>
            <a:miter lim="800000"/>
            <a:headEnd/>
            <a:tailEnd/>
          </a:ln>
        </p:spPr>
        <p:txBody>
          <a:bodyPr wrap="none">
            <a:spAutoFit/>
          </a:bodyPr>
          <a:lstStyle/>
          <a:p>
            <a:r>
              <a:rPr lang="en-US" b="1"/>
              <a:t>A</a:t>
            </a:r>
            <a:endParaRPr lang="ar-SA" b="1"/>
          </a:p>
        </p:txBody>
      </p:sp>
      <p:sp>
        <p:nvSpPr>
          <p:cNvPr id="14345" name="مستطيل 8"/>
          <p:cNvSpPr>
            <a:spLocks noChangeArrowheads="1"/>
          </p:cNvSpPr>
          <p:nvPr/>
        </p:nvSpPr>
        <p:spPr bwMode="auto">
          <a:xfrm>
            <a:off x="6897664" y="3633774"/>
            <a:ext cx="527050" cy="369888"/>
          </a:xfrm>
          <a:prstGeom prst="rect">
            <a:avLst/>
          </a:prstGeom>
          <a:noFill/>
          <a:ln w="9525">
            <a:noFill/>
            <a:miter lim="800000"/>
            <a:headEnd/>
            <a:tailEnd/>
          </a:ln>
        </p:spPr>
        <p:txBody>
          <a:bodyPr wrap="none">
            <a:spAutoFit/>
          </a:bodyPr>
          <a:lstStyle/>
          <a:p>
            <a:r>
              <a:rPr lang="ar-SA" b="1"/>
              <a:t>بخار</a:t>
            </a:r>
          </a:p>
        </p:txBody>
      </p:sp>
      <p:sp>
        <p:nvSpPr>
          <p:cNvPr id="14346" name="مستطيل 9"/>
          <p:cNvSpPr>
            <a:spLocks noChangeArrowheads="1"/>
          </p:cNvSpPr>
          <p:nvPr/>
        </p:nvSpPr>
        <p:spPr bwMode="auto">
          <a:xfrm>
            <a:off x="6095976" y="2795574"/>
            <a:ext cx="527050" cy="1477963"/>
          </a:xfrm>
          <a:prstGeom prst="rect">
            <a:avLst/>
          </a:prstGeom>
          <a:noFill/>
          <a:ln w="9525">
            <a:noFill/>
            <a:miter lim="800000"/>
            <a:headEnd/>
            <a:tailEnd/>
          </a:ln>
        </p:spPr>
        <p:txBody>
          <a:bodyPr>
            <a:spAutoFit/>
          </a:bodyPr>
          <a:lstStyle/>
          <a:p>
            <a:r>
              <a:rPr lang="ar-SA" b="1" dirty="0"/>
              <a:t>بخار</a:t>
            </a:r>
          </a:p>
          <a:p>
            <a:endParaRPr lang="ar-SA" b="1" dirty="0"/>
          </a:p>
          <a:p>
            <a:r>
              <a:rPr lang="ar-SA" b="1" dirty="0"/>
              <a:t> + </a:t>
            </a:r>
          </a:p>
          <a:p>
            <a:endParaRPr lang="ar-SA" b="1" dirty="0"/>
          </a:p>
          <a:p>
            <a:r>
              <a:rPr lang="ar-SA" b="1" dirty="0"/>
              <a:t>ماء</a:t>
            </a:r>
          </a:p>
        </p:txBody>
      </p:sp>
      <p:sp>
        <p:nvSpPr>
          <p:cNvPr id="14347" name="مستطيل 10"/>
          <p:cNvSpPr>
            <a:spLocks noChangeArrowheads="1"/>
          </p:cNvSpPr>
          <p:nvPr/>
        </p:nvSpPr>
        <p:spPr bwMode="auto">
          <a:xfrm>
            <a:off x="4106839" y="4167174"/>
            <a:ext cx="1144587" cy="369888"/>
          </a:xfrm>
          <a:prstGeom prst="rect">
            <a:avLst/>
          </a:prstGeom>
          <a:noFill/>
          <a:ln w="9525">
            <a:noFill/>
            <a:miter lim="800000"/>
            <a:headEnd/>
            <a:tailEnd/>
          </a:ln>
        </p:spPr>
        <p:txBody>
          <a:bodyPr wrap="none">
            <a:spAutoFit/>
          </a:bodyPr>
          <a:lstStyle/>
          <a:p>
            <a:r>
              <a:rPr lang="ar-SA" b="1"/>
              <a:t>مـــــــــــــــاء</a:t>
            </a:r>
          </a:p>
        </p:txBody>
      </p:sp>
      <p:sp>
        <p:nvSpPr>
          <p:cNvPr id="14348" name="مستطيل 11"/>
          <p:cNvSpPr>
            <a:spLocks noChangeArrowheads="1"/>
          </p:cNvSpPr>
          <p:nvPr/>
        </p:nvSpPr>
        <p:spPr bwMode="auto">
          <a:xfrm>
            <a:off x="2251051" y="4624374"/>
            <a:ext cx="1095375" cy="369888"/>
          </a:xfrm>
          <a:prstGeom prst="rect">
            <a:avLst/>
          </a:prstGeom>
          <a:noFill/>
          <a:ln w="9525">
            <a:noFill/>
            <a:miter lim="800000"/>
            <a:headEnd/>
            <a:tailEnd/>
          </a:ln>
        </p:spPr>
        <p:txBody>
          <a:bodyPr wrap="none">
            <a:spAutoFit/>
          </a:bodyPr>
          <a:lstStyle/>
          <a:p>
            <a:r>
              <a:rPr lang="ar-SA" b="1"/>
              <a:t>بخار + جليد</a:t>
            </a:r>
          </a:p>
        </p:txBody>
      </p:sp>
      <p:pic>
        <p:nvPicPr>
          <p:cNvPr id="27651" name="Picture 3" descr="image00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71538" y="1142984"/>
            <a:ext cx="3752850" cy="11525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dissolve">
                                      <p:cBhvr>
                                        <p:cTn id="11"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3857620" y="1071546"/>
            <a:ext cx="4572000" cy="769441"/>
          </a:xfrm>
          <a:prstGeom prst="rect">
            <a:avLst/>
          </a:prstGeom>
        </p:spPr>
        <p:txBody>
          <a:bodyPr>
            <a:spAutoFit/>
          </a:bodyPr>
          <a:lstStyle/>
          <a:p>
            <a:pPr algn="justLow"/>
            <a:r>
              <a:rPr lang="ar-SA" sz="2200" dirty="0" smtClean="0">
                <a:cs typeface="PT Bold Heading" pitchFamily="2" charset="-78"/>
              </a:rPr>
              <a:t>درجة الحرارة التي تتغير عندها المادة من الحالة الصلبة إلى السائلة </a:t>
            </a:r>
            <a:r>
              <a:rPr lang="ar-SA" sz="2200" dirty="0">
                <a:cs typeface="PT Bold Heading" pitchFamily="2" charset="-78"/>
              </a:rPr>
              <a:t>.</a:t>
            </a:r>
            <a:endParaRPr lang="ar-SA" sz="2200" dirty="0" smtClean="0">
              <a:cs typeface="PT Bold Heading" pitchFamily="2" charset="-78"/>
            </a:endParaRPr>
          </a:p>
        </p:txBody>
      </p:sp>
      <p:pic>
        <p:nvPicPr>
          <p:cNvPr id="3" name="Picture 7" descr="Melting icecubes.gif"/>
          <p:cNvPicPr>
            <a:picLocks noChangeAspect="1" noChangeArrowheads="1" noCrop="1"/>
          </p:cNvPicPr>
          <p:nvPr/>
        </p:nvPicPr>
        <p:blipFill>
          <a:blip r:embed="rId3"/>
          <a:srcRect/>
          <a:stretch>
            <a:fillRect/>
          </a:stretch>
        </p:blipFill>
        <p:spPr bwMode="auto">
          <a:xfrm>
            <a:off x="500035" y="571480"/>
            <a:ext cx="2643206" cy="3643314"/>
          </a:xfrm>
          <a:prstGeom prst="rect">
            <a:avLst/>
          </a:prstGeom>
          <a:noFill/>
          <a:ln w="9525">
            <a:noFill/>
            <a:miter lim="800000"/>
            <a:headEnd/>
            <a:tailEnd/>
          </a:ln>
        </p:spPr>
      </p:pic>
      <p:sp>
        <p:nvSpPr>
          <p:cNvPr id="4" name="مستطيل 3"/>
          <p:cNvSpPr/>
          <p:nvPr/>
        </p:nvSpPr>
        <p:spPr>
          <a:xfrm>
            <a:off x="4643438" y="214290"/>
            <a:ext cx="3203121" cy="646331"/>
          </a:xfrm>
          <a:prstGeom prst="rect">
            <a:avLst/>
          </a:prstGeom>
        </p:spPr>
        <p:txBody>
          <a:bodyPr wrap="none">
            <a:spAutoFit/>
          </a:bodyPr>
          <a:lstStyle/>
          <a:p>
            <a:r>
              <a:rPr lang="ar-SA" sz="3600" b="1" dirty="0" smtClean="0">
                <a:ln>
                  <a:solidFill>
                    <a:sysClr val="windowText" lastClr="000000"/>
                  </a:solidFill>
                </a:ln>
                <a:solidFill>
                  <a:schemeClr val="tx2">
                    <a:lumMod val="40000"/>
                    <a:lumOff val="60000"/>
                  </a:schemeClr>
                </a:solidFill>
                <a:cs typeface="PT Bold Heading" pitchFamily="2" charset="-78"/>
              </a:rPr>
              <a:t>درجــة الانصهـــار</a:t>
            </a:r>
            <a:endParaRPr lang="ar-SA" sz="3600" b="1" dirty="0">
              <a:ln>
                <a:solidFill>
                  <a:sysClr val="windowText" lastClr="000000"/>
                </a:solidFill>
              </a:ln>
              <a:solidFill>
                <a:schemeClr val="tx2">
                  <a:lumMod val="40000"/>
                  <a:lumOff val="60000"/>
                </a:schemeClr>
              </a:solidFill>
            </a:endParaRPr>
          </a:p>
        </p:txBody>
      </p:sp>
      <p:sp>
        <p:nvSpPr>
          <p:cNvPr id="5" name="مستطيل 4"/>
          <p:cNvSpPr/>
          <p:nvPr/>
        </p:nvSpPr>
        <p:spPr>
          <a:xfrm>
            <a:off x="3929058" y="1928802"/>
            <a:ext cx="4572000" cy="430887"/>
          </a:xfrm>
          <a:prstGeom prst="rect">
            <a:avLst/>
          </a:prstGeom>
        </p:spPr>
        <p:txBody>
          <a:bodyPr>
            <a:spAutoFit/>
          </a:bodyPr>
          <a:lstStyle/>
          <a:p>
            <a:pPr algn="justLow"/>
            <a:r>
              <a:rPr lang="ar-SA" sz="2200" dirty="0" smtClean="0">
                <a:solidFill>
                  <a:schemeClr val="accent2">
                    <a:lumMod val="75000"/>
                  </a:schemeClr>
                </a:solidFill>
                <a:cs typeface="PT Bold Heading" pitchFamily="2" charset="-78"/>
              </a:rPr>
              <a:t>ما الذي يحدث للمادة أثناء انصهار المادة؟</a:t>
            </a:r>
            <a:endParaRPr lang="ar-SA" sz="2200" dirty="0">
              <a:solidFill>
                <a:schemeClr val="accent2">
                  <a:lumMod val="75000"/>
                </a:schemeClr>
              </a:solidFill>
              <a:cs typeface="PT Bold Heading" pitchFamily="2" charset="-78"/>
            </a:endParaRPr>
          </a:p>
        </p:txBody>
      </p:sp>
      <p:sp>
        <p:nvSpPr>
          <p:cNvPr id="6" name="مستطيل 5"/>
          <p:cNvSpPr/>
          <p:nvPr/>
        </p:nvSpPr>
        <p:spPr>
          <a:xfrm>
            <a:off x="3500430" y="2428868"/>
            <a:ext cx="5214974" cy="2862322"/>
          </a:xfrm>
          <a:prstGeom prst="rect">
            <a:avLst/>
          </a:prstGeom>
        </p:spPr>
        <p:txBody>
          <a:bodyPr wrap="square">
            <a:spAutoFit/>
          </a:bodyPr>
          <a:lstStyle/>
          <a:p>
            <a:pPr algn="justLow"/>
            <a:r>
              <a:rPr lang="ar-SA" sz="2100" dirty="0" smtClean="0">
                <a:cs typeface="PT Bold Heading" pitchFamily="2" charset="-78"/>
              </a:rPr>
              <a:t>    الطاقة الحرارية المكتسبة يستفاد منها في التغلب على القوى التي تربط الجزيئات بعضها ببعض في الحالة الصلبة ولا تزداد الطاقة الحركية .</a:t>
            </a:r>
          </a:p>
          <a:p>
            <a:pPr algn="justLow"/>
            <a:r>
              <a:rPr lang="ar-SA" sz="1200" dirty="0" smtClean="0">
                <a:cs typeface="PT Bold Heading" pitchFamily="2" charset="-78"/>
              </a:rPr>
              <a:t/>
            </a:r>
            <a:br>
              <a:rPr lang="ar-SA" sz="1200" dirty="0" smtClean="0">
                <a:cs typeface="PT Bold Heading" pitchFamily="2" charset="-78"/>
              </a:rPr>
            </a:br>
            <a:r>
              <a:rPr lang="ar-SA" sz="1200" dirty="0" smtClean="0">
                <a:cs typeface="PT Bold Heading" pitchFamily="2" charset="-78"/>
              </a:rPr>
              <a:t>     </a:t>
            </a:r>
            <a:r>
              <a:rPr lang="ar-SA" sz="2100" dirty="0" smtClean="0">
                <a:cs typeface="PT Bold Heading" pitchFamily="2" charset="-78"/>
              </a:rPr>
              <a:t>ولهذا أثناء الانصهار لا تزداد درجة الحرارة بل تبقى </a:t>
            </a:r>
            <a:r>
              <a:rPr lang="ar-SA" sz="2100" u="sng" dirty="0" smtClean="0">
                <a:solidFill>
                  <a:srgbClr val="CC0066"/>
                </a:solidFill>
                <a:cs typeface="PT Bold Heading" pitchFamily="2" charset="-78"/>
              </a:rPr>
              <a:t>ثابتة </a:t>
            </a:r>
            <a:r>
              <a:rPr lang="ar-SA" sz="2100" dirty="0" smtClean="0">
                <a:cs typeface="PT Bold Heading" pitchFamily="2" charset="-78"/>
              </a:rPr>
              <a:t>.</a:t>
            </a:r>
          </a:p>
          <a:p>
            <a:pPr algn="justLow"/>
            <a:r>
              <a:rPr lang="ar-SA" sz="1400" dirty="0" smtClean="0">
                <a:cs typeface="PT Bold Heading" pitchFamily="2" charset="-78"/>
              </a:rPr>
              <a:t/>
            </a:r>
            <a:br>
              <a:rPr lang="ar-SA" sz="1400" dirty="0" smtClean="0">
                <a:cs typeface="PT Bold Heading" pitchFamily="2" charset="-78"/>
              </a:rPr>
            </a:br>
            <a:r>
              <a:rPr lang="ar-SA" sz="1400" dirty="0" smtClean="0">
                <a:cs typeface="PT Bold Heading" pitchFamily="2" charset="-78"/>
              </a:rPr>
              <a:t>      </a:t>
            </a:r>
            <a:r>
              <a:rPr lang="ar-SA" sz="2100" dirty="0" smtClean="0">
                <a:cs typeface="PT Bold Heading" pitchFamily="2" charset="-78"/>
              </a:rPr>
              <a:t>عندما تنصهر المادة تتلاشى جميع القوى التي في الحالة الصلبة</a:t>
            </a:r>
            <a:endParaRPr lang="ar-SA" sz="2100" dirty="0"/>
          </a:p>
        </p:txBody>
      </p:sp>
      <p:pic>
        <p:nvPicPr>
          <p:cNvPr id="26625" name="Picture 1" descr="image003"/>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5143504" y="4926495"/>
            <a:ext cx="2143140" cy="193150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iterate type="wd">
                                    <p:tmPct val="1000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downLeft)">
                                      <p:cBhvr>
                                        <p:cTn id="28" dur="500"/>
                                        <p:tgtEl>
                                          <p:spTgt spid="3"/>
                                        </p:tgtEl>
                                      </p:cBhvr>
                                    </p:animEffect>
                                  </p:childTnLst>
                                </p:cTn>
                              </p:par>
                            </p:childTnLst>
                          </p:cTn>
                        </p:par>
                        <p:par>
                          <p:cTn id="29" fill="hold">
                            <p:stCondLst>
                              <p:cond delay="3100"/>
                            </p:stCondLst>
                            <p:childTnLst>
                              <p:par>
                                <p:cTn id="30" presetID="45" presetClass="entr" presetSubtype="0" fill="hold" grpId="0" nodeType="after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iterate type="wd">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ppt_x</p:attrName>
                                        </p:attrNameLst>
                                      </p:cBhvr>
                                      <p:tavLst>
                                        <p:tav tm="0">
                                          <p:val>
                                            <p:strVal val="#ppt_x-.2"/>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877916" y="1643896"/>
            <a:ext cx="7500990" cy="830997"/>
          </a:xfrm>
          <a:prstGeom prst="rect">
            <a:avLst/>
          </a:prstGeom>
        </p:spPr>
        <p:txBody>
          <a:bodyPr wrap="square">
            <a:spAutoFit/>
          </a:bodyPr>
          <a:lstStyle/>
          <a:p>
            <a:pPr algn="justLow"/>
            <a:r>
              <a:rPr lang="ar-SA" sz="2400" dirty="0" smtClean="0">
                <a:cs typeface="PT Bold Heading" pitchFamily="2" charset="-78"/>
              </a:rPr>
              <a:t>كما هو الحال في درجة الانصهار لكن نضع بدل الحالة الصلبة الحالة السائلة وبدل الحالة السائلة الحالة الغازية .</a:t>
            </a:r>
            <a:endParaRPr lang="ar-SA" sz="2400" dirty="0">
              <a:cs typeface="PT Bold Heading" pitchFamily="2" charset="-78"/>
            </a:endParaRPr>
          </a:p>
        </p:txBody>
      </p:sp>
      <p:sp>
        <p:nvSpPr>
          <p:cNvPr id="3" name="مستطيل 4"/>
          <p:cNvSpPr>
            <a:spLocks noChangeArrowheads="1"/>
          </p:cNvSpPr>
          <p:nvPr/>
        </p:nvSpPr>
        <p:spPr bwMode="auto">
          <a:xfrm>
            <a:off x="4572000" y="3332149"/>
            <a:ext cx="3514104" cy="954107"/>
          </a:xfrm>
          <a:prstGeom prst="rect">
            <a:avLst/>
          </a:prstGeom>
          <a:noFill/>
          <a:ln w="9525">
            <a:noFill/>
            <a:miter lim="800000"/>
            <a:headEnd/>
            <a:tailEnd/>
          </a:ln>
        </p:spPr>
        <p:txBody>
          <a:bodyPr wrap="none">
            <a:spAutoFit/>
          </a:bodyPr>
          <a:lstStyle/>
          <a:p>
            <a:pPr algn="ctr"/>
            <a:r>
              <a:rPr lang="ar-SA" sz="2800" dirty="0">
                <a:solidFill>
                  <a:srgbClr val="C00000"/>
                </a:solidFill>
                <a:cs typeface="PT Bold Heading" pitchFamily="2" charset="-78"/>
              </a:rPr>
              <a:t>عندما يغلي السائل تبقى</a:t>
            </a:r>
          </a:p>
          <a:p>
            <a:pPr algn="ctr"/>
            <a:r>
              <a:rPr lang="ar-SA" sz="2800" dirty="0">
                <a:solidFill>
                  <a:srgbClr val="C00000"/>
                </a:solidFill>
                <a:cs typeface="PT Bold Heading" pitchFamily="2" charset="-78"/>
              </a:rPr>
              <a:t> درجة الحرارة ثابتة </a:t>
            </a:r>
          </a:p>
        </p:txBody>
      </p:sp>
      <p:sp>
        <p:nvSpPr>
          <p:cNvPr id="4" name="مستطيل 5"/>
          <p:cNvSpPr>
            <a:spLocks noChangeArrowheads="1"/>
          </p:cNvSpPr>
          <p:nvPr/>
        </p:nvSpPr>
        <p:spPr bwMode="auto">
          <a:xfrm>
            <a:off x="1892077" y="2584732"/>
            <a:ext cx="6394699" cy="461665"/>
          </a:xfrm>
          <a:prstGeom prst="rect">
            <a:avLst/>
          </a:prstGeom>
          <a:noFill/>
          <a:ln w="9525">
            <a:noFill/>
            <a:miter lim="800000"/>
            <a:headEnd/>
            <a:tailEnd/>
          </a:ln>
        </p:spPr>
        <p:txBody>
          <a:bodyPr wrap="none">
            <a:spAutoFit/>
          </a:bodyPr>
          <a:lstStyle/>
          <a:p>
            <a:pPr algn="justLow"/>
            <a:r>
              <a:rPr lang="ar-SA" sz="2400" dirty="0">
                <a:cs typeface="PT Bold Heading" pitchFamily="2" charset="-78"/>
              </a:rPr>
              <a:t>الطاقة الحرارية المضافة تحول المادة من السائلة إلى الغازية</a:t>
            </a:r>
          </a:p>
        </p:txBody>
      </p:sp>
      <p:pic>
        <p:nvPicPr>
          <p:cNvPr id="5" name="Picture 13" descr="chemie002"/>
          <p:cNvPicPr>
            <a:picLocks noChangeAspect="1" noChangeArrowheads="1" noCrop="1"/>
          </p:cNvPicPr>
          <p:nvPr/>
        </p:nvPicPr>
        <p:blipFill>
          <a:blip r:embed="rId3"/>
          <a:srcRect/>
          <a:stretch>
            <a:fillRect/>
          </a:stretch>
        </p:blipFill>
        <p:spPr bwMode="auto">
          <a:xfrm>
            <a:off x="1714480" y="3357562"/>
            <a:ext cx="1936216" cy="1961693"/>
          </a:xfrm>
          <a:prstGeom prst="rect">
            <a:avLst/>
          </a:prstGeom>
          <a:noFill/>
          <a:ln w="9525">
            <a:noFill/>
            <a:miter lim="800000"/>
            <a:headEnd/>
            <a:tailEnd/>
          </a:ln>
        </p:spPr>
      </p:pic>
      <p:sp>
        <p:nvSpPr>
          <p:cNvPr id="6" name="مستطيل 5"/>
          <p:cNvSpPr/>
          <p:nvPr/>
        </p:nvSpPr>
        <p:spPr>
          <a:xfrm>
            <a:off x="3014930" y="302105"/>
            <a:ext cx="3506088" cy="769441"/>
          </a:xfrm>
          <a:prstGeom prst="rect">
            <a:avLst/>
          </a:prstGeom>
        </p:spPr>
        <p:txBody>
          <a:bodyPr wrap="none">
            <a:spAutoFit/>
          </a:bodyPr>
          <a:lstStyle/>
          <a:p>
            <a:r>
              <a:rPr lang="ar-SA" sz="4400" b="1" dirty="0" smtClean="0">
                <a:ln>
                  <a:solidFill>
                    <a:sysClr val="windowText" lastClr="000000"/>
                  </a:solidFill>
                </a:ln>
                <a:solidFill>
                  <a:schemeClr val="accent6">
                    <a:lumMod val="75000"/>
                  </a:schemeClr>
                </a:solidFill>
                <a:cs typeface="PT Bold Heading" pitchFamily="2" charset="-78"/>
              </a:rPr>
              <a:t>درجة الغليــــان</a:t>
            </a:r>
          </a:p>
        </p:txBody>
      </p:sp>
      <p:pic>
        <p:nvPicPr>
          <p:cNvPr id="25601" name="Picture 1" descr="%D8%AD%D8%A7%D9%84%D8%A7%D8%AA+%D8%A7%D9%84%D9%85%D8%A7%D8%AF%D8%A9+%D9%81%D9%8A+%D8%A7%D9%84%D8%B7%D8%A8%D9%8A%D8%B9%D8%A93"/>
          <p:cNvPicPr>
            <a:picLocks noChangeAspect="1" noChangeArrowheads="1"/>
          </p:cNvPicPr>
          <p:nvPr/>
        </p:nvPicPr>
        <p:blipFill>
          <a:blip r:embed="rId4"/>
          <a:srcRect/>
          <a:stretch>
            <a:fillRect/>
          </a:stretch>
        </p:blipFill>
        <p:spPr bwMode="auto">
          <a:xfrm>
            <a:off x="2143108" y="154673"/>
            <a:ext cx="785786" cy="1131187"/>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25601"/>
                                        </p:tgtEl>
                                        <p:attrNameLst>
                                          <p:attrName>style.visibility</p:attrName>
                                        </p:attrNameLst>
                                      </p:cBhvr>
                                      <p:to>
                                        <p:strVal val="visible"/>
                                      </p:to>
                                    </p:set>
                                    <p:animEffect transition="in" filter="strips(downLeft)">
                                      <p:cBhvr>
                                        <p:cTn id="13" dur="500"/>
                                        <p:tgtEl>
                                          <p:spTgt spid="25601"/>
                                        </p:tgtEl>
                                      </p:cBhvr>
                                    </p:animEffect>
                                  </p:childTnLst>
                                </p:cTn>
                              </p:par>
                            </p:childTnLst>
                          </p:cTn>
                        </p:par>
                        <p:par>
                          <p:cTn id="14" fill="hold">
                            <p:stCondLst>
                              <p:cond delay="1500"/>
                            </p:stCondLst>
                            <p:childTnLst>
                              <p:par>
                                <p:cTn id="15" presetID="22" presetClass="entr" presetSubtype="4" fill="hold" grpId="0" nodeType="after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2900"/>
                            </p:stCondLst>
                            <p:childTnLst>
                              <p:par>
                                <p:cTn id="19" presetID="8"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amond(in)">
                                      <p:cBhvr>
                                        <p:cTn id="21" dur="2000"/>
                                        <p:tgtEl>
                                          <p:spTgt spid="4"/>
                                        </p:tgtEl>
                                      </p:cBhvr>
                                    </p:animEffect>
                                  </p:childTnLst>
                                </p:cTn>
                              </p:par>
                            </p:childTnLst>
                          </p:cTn>
                        </p:par>
                        <p:par>
                          <p:cTn id="22" fill="hold">
                            <p:stCondLst>
                              <p:cond delay="4900"/>
                            </p:stCondLst>
                            <p:childTnLst>
                              <p:par>
                                <p:cTn id="23" presetID="8" presetClass="entr" presetSubtype="16" fill="hold" grpId="0" nodeType="afterEffect">
                                  <p:stCondLst>
                                    <p:cond delay="0"/>
                                  </p:stCondLst>
                                  <p:iterate type="wd">
                                    <p:tmPct val="10000"/>
                                  </p:iterate>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par>
                                <p:cTn id="26" presetID="18" presetClass="entr" presetSubtype="1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643042" y="1000108"/>
            <a:ext cx="7143784" cy="3924151"/>
          </a:xfrm>
          <a:prstGeom prst="rect">
            <a:avLst/>
          </a:prstGeom>
        </p:spPr>
        <p:txBody>
          <a:bodyPr wrap="square">
            <a:spAutoFit/>
          </a:bodyPr>
          <a:lstStyle/>
          <a:p>
            <a:pPr algn="justLow"/>
            <a:r>
              <a:rPr lang="ar-SA" sz="2100" dirty="0" smtClean="0">
                <a:cs typeface="PT Bold Heading" pitchFamily="2" charset="-78"/>
              </a:rPr>
              <a:t>    هي كمية الطاقة اللازمة لانصهار كيلو جرام واحد من المادة</a:t>
            </a:r>
            <a:br>
              <a:rPr lang="ar-SA" sz="2100" dirty="0" smtClean="0">
                <a:cs typeface="PT Bold Heading" pitchFamily="2" charset="-78"/>
              </a:rPr>
            </a:br>
            <a:r>
              <a:rPr lang="ar-SA" sz="2100" dirty="0" smtClean="0">
                <a:cs typeface="PT Bold Heading" pitchFamily="2" charset="-78"/>
              </a:rPr>
              <a:t>وهي عدد معين لكل نوع من المادة .</a:t>
            </a:r>
          </a:p>
          <a:p>
            <a:pPr algn="justLow"/>
            <a:r>
              <a:rPr lang="ar-SA" sz="2100" dirty="0" smtClean="0">
                <a:cs typeface="PT Bold Heading" pitchFamily="2" charset="-78"/>
              </a:rPr>
              <a:t>   فإذا اكتسب كيلو جرام واحد من المادة في الحالة الصلبة أثناء درجة الانصهار مقدار معين من الطاقة ( وهو ما نسميه بالحرارة الكامنة )</a:t>
            </a:r>
            <a:br>
              <a:rPr lang="ar-SA" sz="2100" dirty="0" smtClean="0">
                <a:cs typeface="PT Bold Heading" pitchFamily="2" charset="-78"/>
              </a:rPr>
            </a:br>
            <a:r>
              <a:rPr lang="ar-SA" sz="2100" dirty="0" smtClean="0">
                <a:cs typeface="PT Bold Heading" pitchFamily="2" charset="-78"/>
              </a:rPr>
              <a:t>ستتحول إلى كيلو جرام من المادة في الحالة السائلة .</a:t>
            </a:r>
          </a:p>
          <a:p>
            <a:pPr algn="justLow"/>
            <a:endParaRPr lang="ar-SA" sz="1400" dirty="0" smtClean="0">
              <a:cs typeface="PT Bold Heading" pitchFamily="2" charset="-78"/>
            </a:endParaRPr>
          </a:p>
          <a:p>
            <a:pPr algn="justLow"/>
            <a:r>
              <a:rPr lang="ar-SA" sz="2100" dirty="0" smtClean="0">
                <a:cs typeface="PT Bold Heading" pitchFamily="2" charset="-78"/>
              </a:rPr>
              <a:t>    </a:t>
            </a:r>
            <a:r>
              <a:rPr lang="ar-SA" sz="2100" dirty="0" smtClean="0">
                <a:solidFill>
                  <a:srgbClr val="D21E78"/>
                </a:solidFill>
                <a:cs typeface="PT Bold Heading" pitchFamily="2" charset="-78"/>
              </a:rPr>
              <a:t>فهذه الطاقة تسبب تغير في الحالة وليس تغيرا في درجة الحرارة ..</a:t>
            </a:r>
          </a:p>
          <a:p>
            <a:pPr algn="justLow"/>
            <a:r>
              <a:rPr lang="ar-SA" sz="1100" dirty="0" smtClean="0">
                <a:cs typeface="PT Bold Heading" pitchFamily="2" charset="-78"/>
              </a:rPr>
              <a:t/>
            </a:r>
            <a:br>
              <a:rPr lang="ar-SA" sz="1100" dirty="0" smtClean="0">
                <a:cs typeface="PT Bold Heading" pitchFamily="2" charset="-78"/>
              </a:rPr>
            </a:br>
            <a:r>
              <a:rPr lang="ar-SA" sz="2100" dirty="0" smtClean="0">
                <a:cs typeface="PT Bold Heading" pitchFamily="2" charset="-78"/>
              </a:rPr>
              <a:t>  لكي أعرف الحرارة اللازمة لصهر كتلة صلبة فأنني أضرب الكتلة في الحرارة الكامنة للانصهار .</a:t>
            </a:r>
          </a:p>
          <a:p>
            <a:pPr algn="justLow"/>
            <a:r>
              <a:rPr lang="ar-SA" sz="1100" dirty="0" smtClean="0">
                <a:cs typeface="PT Bold Heading" pitchFamily="2" charset="-78"/>
              </a:rPr>
              <a:t/>
            </a:r>
            <a:br>
              <a:rPr lang="ar-SA" sz="1100" dirty="0" smtClean="0">
                <a:cs typeface="PT Bold Heading" pitchFamily="2" charset="-78"/>
              </a:rPr>
            </a:br>
            <a:r>
              <a:rPr lang="ar-SA" sz="2100" dirty="0" smtClean="0">
                <a:cs typeface="PT Bold Heading" pitchFamily="2" charset="-78"/>
              </a:rPr>
              <a:t>   وحينما تكون إشارة الناتج (-) يعني أن الحرارة تنتقل من العينة إلى المحيط الخارجي أي تتناقص ويتحول من سائل إلى صلب .</a:t>
            </a:r>
            <a:endParaRPr lang="ar-SA" sz="2100" dirty="0">
              <a:cs typeface="PT Bold Heading" pitchFamily="2" charset="-78"/>
            </a:endParaRPr>
          </a:p>
        </p:txBody>
      </p:sp>
      <p:sp>
        <p:nvSpPr>
          <p:cNvPr id="3" name="مستطيل 2"/>
          <p:cNvSpPr/>
          <p:nvPr/>
        </p:nvSpPr>
        <p:spPr>
          <a:xfrm>
            <a:off x="3000364" y="257154"/>
            <a:ext cx="4325223" cy="584775"/>
          </a:xfrm>
          <a:prstGeom prst="rect">
            <a:avLst/>
          </a:prstGeom>
        </p:spPr>
        <p:txBody>
          <a:bodyPr wrap="none">
            <a:spAutoFit/>
          </a:bodyPr>
          <a:lstStyle/>
          <a:p>
            <a:r>
              <a:rPr lang="ar-SA" sz="3200" dirty="0" smtClean="0">
                <a:ln>
                  <a:solidFill>
                    <a:sysClr val="windowText" lastClr="000000"/>
                  </a:solidFill>
                </a:ln>
                <a:solidFill>
                  <a:schemeClr val="accent6">
                    <a:lumMod val="75000"/>
                  </a:schemeClr>
                </a:solidFill>
                <a:cs typeface="PT Bold Heading" pitchFamily="2" charset="-78"/>
              </a:rPr>
              <a:t>الحرارة الكامنة للانصهار </a:t>
            </a:r>
            <a:r>
              <a:rPr lang="en-US" sz="3200" b="1" dirty="0" err="1" smtClean="0">
                <a:ln>
                  <a:solidFill>
                    <a:sysClr val="windowText" lastClr="000000"/>
                  </a:solidFill>
                </a:ln>
                <a:solidFill>
                  <a:schemeClr val="accent6">
                    <a:lumMod val="75000"/>
                  </a:schemeClr>
                </a:solidFill>
                <a:cs typeface="PT Bold Heading" pitchFamily="2" charset="-78"/>
              </a:rPr>
              <a:t>H</a:t>
            </a:r>
            <a:r>
              <a:rPr lang="en-US" sz="3200" b="1" baseline="-25000" dirty="0" err="1" smtClean="0">
                <a:ln>
                  <a:solidFill>
                    <a:sysClr val="windowText" lastClr="000000"/>
                  </a:solidFill>
                </a:ln>
                <a:solidFill>
                  <a:schemeClr val="accent6">
                    <a:lumMod val="75000"/>
                  </a:schemeClr>
                </a:solidFill>
                <a:cs typeface="PT Bold Heading" pitchFamily="2" charset="-78"/>
              </a:rPr>
              <a:t>f</a:t>
            </a:r>
            <a:endParaRPr lang="ar-SA" sz="3200" baseline="-25000" dirty="0">
              <a:ln>
                <a:solidFill>
                  <a:sysClr val="windowText" lastClr="000000"/>
                </a:solidFill>
              </a:ln>
              <a:solidFill>
                <a:schemeClr val="accent6">
                  <a:lumMod val="75000"/>
                </a:schemeClr>
              </a:solidFill>
            </a:endParaRPr>
          </a:p>
        </p:txBody>
      </p:sp>
      <p:pic>
        <p:nvPicPr>
          <p:cNvPr id="24577" name="Picture 1" descr="d8b4d985d8b9d8a9-1"/>
          <p:cNvPicPr>
            <a:picLocks noChangeAspect="1" noChangeArrowheads="1"/>
          </p:cNvPicPr>
          <p:nvPr/>
        </p:nvPicPr>
        <p:blipFill>
          <a:blip r:embed="rId3"/>
          <a:srcRect/>
          <a:stretch>
            <a:fillRect/>
          </a:stretch>
        </p:blipFill>
        <p:spPr bwMode="auto">
          <a:xfrm>
            <a:off x="7215206" y="4929198"/>
            <a:ext cx="1500166" cy="1500166"/>
          </a:xfrm>
          <a:prstGeom prst="rect">
            <a:avLst/>
          </a:prstGeom>
          <a:noFill/>
          <a:ln w="9525">
            <a:noFill/>
            <a:miter lim="800000"/>
            <a:headEnd/>
            <a:tailEnd/>
          </a:ln>
        </p:spPr>
      </p:pic>
      <p:pic>
        <p:nvPicPr>
          <p:cNvPr id="5" name="صورة 4" descr="0113.gif"/>
          <p:cNvPicPr>
            <a:picLocks noChangeAspect="1"/>
          </p:cNvPicPr>
          <p:nvPr/>
        </p:nvPicPr>
        <p:blipFill>
          <a:blip r:embed="rId4"/>
          <a:stretch>
            <a:fillRect/>
          </a:stretch>
        </p:blipFill>
        <p:spPr>
          <a:xfrm>
            <a:off x="1000100" y="0"/>
            <a:ext cx="657225" cy="131445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17" presetClass="entr" presetSubtype="10" fill="hold" grpId="0" nodeType="after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مستطيل 4"/>
          <p:cNvSpPr>
            <a:spLocks noChangeArrowheads="1"/>
          </p:cNvSpPr>
          <p:nvPr/>
        </p:nvSpPr>
        <p:spPr bwMode="auto">
          <a:xfrm>
            <a:off x="1871426" y="819136"/>
            <a:ext cx="6950942" cy="430887"/>
          </a:xfrm>
          <a:prstGeom prst="rect">
            <a:avLst/>
          </a:prstGeom>
          <a:noFill/>
          <a:ln w="9525">
            <a:noFill/>
            <a:miter lim="800000"/>
            <a:headEnd/>
            <a:tailEnd/>
          </a:ln>
        </p:spPr>
        <p:txBody>
          <a:bodyPr wrap="none">
            <a:spAutoFit/>
          </a:bodyPr>
          <a:lstStyle/>
          <a:p>
            <a:pPr algn="justLow"/>
            <a:r>
              <a:rPr lang="ar-SA" sz="2200" dirty="0" smtClean="0">
                <a:cs typeface="PT Bold Heading" pitchFamily="2" charset="-78"/>
              </a:rPr>
              <a:t>* الطاقة </a:t>
            </a:r>
            <a:r>
              <a:rPr lang="ar-SA" sz="2200" dirty="0">
                <a:cs typeface="PT Bold Heading" pitchFamily="2" charset="-78"/>
              </a:rPr>
              <a:t>المضافة تسبب </a:t>
            </a:r>
            <a:r>
              <a:rPr lang="ar-SA" sz="2200" dirty="0" smtClean="0">
                <a:cs typeface="PT Bold Heading" pitchFamily="2" charset="-78"/>
              </a:rPr>
              <a:t>تغيراً </a:t>
            </a:r>
            <a:r>
              <a:rPr lang="ar-SA" sz="2200" dirty="0">
                <a:cs typeface="PT Bold Heading" pitchFamily="2" charset="-78"/>
              </a:rPr>
              <a:t>في حالة المادة وليس في درجة </a:t>
            </a:r>
            <a:r>
              <a:rPr lang="ar-SA" sz="2200" dirty="0" smtClean="0">
                <a:cs typeface="PT Bold Heading" pitchFamily="2" charset="-78"/>
              </a:rPr>
              <a:t>الحرارة .</a:t>
            </a:r>
            <a:endParaRPr lang="ar-SA" sz="2200" dirty="0">
              <a:cs typeface="PT Bold Heading" pitchFamily="2" charset="-78"/>
            </a:endParaRPr>
          </a:p>
        </p:txBody>
      </p:sp>
      <p:sp>
        <p:nvSpPr>
          <p:cNvPr id="7" name="مستطيل 5"/>
          <p:cNvSpPr>
            <a:spLocks noChangeArrowheads="1"/>
          </p:cNvSpPr>
          <p:nvPr/>
        </p:nvSpPr>
        <p:spPr bwMode="auto">
          <a:xfrm>
            <a:off x="1357290" y="1428736"/>
            <a:ext cx="7407275" cy="769441"/>
          </a:xfrm>
          <a:prstGeom prst="rect">
            <a:avLst/>
          </a:prstGeom>
          <a:noFill/>
          <a:ln w="9525">
            <a:noFill/>
            <a:miter lim="800000"/>
            <a:headEnd/>
            <a:tailEnd/>
          </a:ln>
        </p:spPr>
        <p:txBody>
          <a:bodyPr>
            <a:spAutoFit/>
          </a:bodyPr>
          <a:lstStyle/>
          <a:p>
            <a:pPr algn="justLow"/>
            <a:r>
              <a:rPr lang="ar-SA" sz="2200" dirty="0" smtClean="0">
                <a:cs typeface="PT Bold Heading" pitchFamily="2" charset="-78"/>
              </a:rPr>
              <a:t>* على </a:t>
            </a:r>
            <a:r>
              <a:rPr lang="ar-SA" sz="2200" dirty="0">
                <a:cs typeface="PT Bold Heading" pitchFamily="2" charset="-78"/>
              </a:rPr>
              <a:t>التمثيل البياني يعبر الخط الأفقي بين النقطتين   </a:t>
            </a:r>
            <a:r>
              <a:rPr lang="en-US" sz="2200" dirty="0">
                <a:cs typeface="PT Bold Heading" pitchFamily="2" charset="-78"/>
              </a:rPr>
              <a:t>B</a:t>
            </a:r>
            <a:r>
              <a:rPr lang="ar-SA" sz="2200" dirty="0">
                <a:cs typeface="PT Bold Heading" pitchFamily="2" charset="-78"/>
              </a:rPr>
              <a:t> و </a:t>
            </a:r>
            <a:r>
              <a:rPr lang="en-US" sz="2200" dirty="0">
                <a:cs typeface="PT Bold Heading" pitchFamily="2" charset="-78"/>
              </a:rPr>
              <a:t>C</a:t>
            </a:r>
            <a:r>
              <a:rPr lang="ar-SA" sz="2200" dirty="0">
                <a:cs typeface="PT Bold Heading" pitchFamily="2" charset="-78"/>
              </a:rPr>
              <a:t>   عن الحرارة الكامنة </a:t>
            </a:r>
            <a:r>
              <a:rPr lang="ar-SA" sz="2200" dirty="0" smtClean="0">
                <a:cs typeface="PT Bold Heading" pitchFamily="2" charset="-78"/>
              </a:rPr>
              <a:t>للانصهار .</a:t>
            </a:r>
            <a:endParaRPr lang="ar-SA" sz="2200" dirty="0">
              <a:cs typeface="PT Bold Heading" pitchFamily="2" charset="-78"/>
            </a:endParaRPr>
          </a:p>
        </p:txBody>
      </p:sp>
      <p:sp>
        <p:nvSpPr>
          <p:cNvPr id="8" name="مستطيل 6"/>
          <p:cNvSpPr>
            <a:spLocks noChangeArrowheads="1"/>
          </p:cNvSpPr>
          <p:nvPr/>
        </p:nvSpPr>
        <p:spPr bwMode="auto">
          <a:xfrm>
            <a:off x="7582666" y="224117"/>
            <a:ext cx="1204176" cy="461665"/>
          </a:xfrm>
          <a:prstGeom prst="rect">
            <a:avLst/>
          </a:prstGeom>
          <a:noFill/>
          <a:ln w="9525">
            <a:noFill/>
            <a:miter lim="800000"/>
            <a:headEnd/>
            <a:tailEnd/>
          </a:ln>
        </p:spPr>
        <p:txBody>
          <a:bodyPr wrap="none">
            <a:spAutoFit/>
          </a:bodyPr>
          <a:lstStyle/>
          <a:p>
            <a:pPr algn="justLow"/>
            <a:r>
              <a:rPr lang="ar-SA" sz="2400" dirty="0" smtClean="0">
                <a:solidFill>
                  <a:schemeClr val="accent6">
                    <a:lumMod val="75000"/>
                  </a:schemeClr>
                </a:solidFill>
                <a:cs typeface="PT Bold Heading" pitchFamily="2" charset="-78"/>
              </a:rPr>
              <a:t>ملاحظة :</a:t>
            </a:r>
            <a:endParaRPr lang="ar-SA" sz="2400" dirty="0">
              <a:solidFill>
                <a:schemeClr val="accent6">
                  <a:lumMod val="75000"/>
                </a:schemeClr>
              </a:solidFill>
              <a:cs typeface="PT Bold Heading" pitchFamily="2" charset="-78"/>
            </a:endParaRPr>
          </a:p>
        </p:txBody>
      </p:sp>
      <p:sp>
        <p:nvSpPr>
          <p:cNvPr id="9" name="مستطيل 7"/>
          <p:cNvSpPr>
            <a:spLocks noChangeArrowheads="1"/>
          </p:cNvSpPr>
          <p:nvPr/>
        </p:nvSpPr>
        <p:spPr bwMode="auto">
          <a:xfrm>
            <a:off x="2071670" y="3929066"/>
            <a:ext cx="6519858" cy="769441"/>
          </a:xfrm>
          <a:prstGeom prst="rect">
            <a:avLst/>
          </a:prstGeom>
          <a:noFill/>
          <a:ln w="9525">
            <a:noFill/>
            <a:miter lim="800000"/>
            <a:headEnd/>
            <a:tailEnd/>
          </a:ln>
        </p:spPr>
        <p:txBody>
          <a:bodyPr wrap="square">
            <a:spAutoFit/>
          </a:bodyPr>
          <a:lstStyle/>
          <a:p>
            <a:pPr algn="justLow"/>
            <a:r>
              <a:rPr lang="ar-SA" sz="2200" dirty="0">
                <a:cs typeface="PT Bold Heading" pitchFamily="2" charset="-78"/>
              </a:rPr>
              <a:t>الحرارة اللازمة لصهر كتلة صلبة تساوي مقدار الكتلة الصلبة مضروبة في الحرارة الكامنة للانصهار للمادة الصلبة.</a:t>
            </a:r>
          </a:p>
        </p:txBody>
      </p:sp>
      <p:sp>
        <p:nvSpPr>
          <p:cNvPr id="10" name="مستطيل 8"/>
          <p:cNvSpPr>
            <a:spLocks noChangeArrowheads="1"/>
          </p:cNvSpPr>
          <p:nvPr/>
        </p:nvSpPr>
        <p:spPr bwMode="auto">
          <a:xfrm>
            <a:off x="1714480" y="2428868"/>
            <a:ext cx="6477000" cy="553998"/>
          </a:xfrm>
          <a:prstGeom prst="rect">
            <a:avLst/>
          </a:prstGeom>
          <a:noFill/>
          <a:ln w="9525">
            <a:noFill/>
            <a:miter lim="800000"/>
            <a:headEnd/>
            <a:tailEnd/>
          </a:ln>
        </p:spPr>
        <p:txBody>
          <a:bodyPr>
            <a:spAutoFit/>
          </a:bodyPr>
          <a:lstStyle/>
          <a:p>
            <a:pPr algn="ctr"/>
            <a:r>
              <a:rPr lang="ar-SA" sz="3000" dirty="0">
                <a:ln>
                  <a:solidFill>
                    <a:schemeClr val="bg1"/>
                  </a:solidFill>
                </a:ln>
                <a:solidFill>
                  <a:srgbClr val="663300"/>
                </a:solidFill>
                <a:cs typeface="PT Bold Heading" pitchFamily="2" charset="-78"/>
              </a:rPr>
              <a:t>الحرارة اللازمة لصهر الكتلة الصلبة </a:t>
            </a:r>
          </a:p>
        </p:txBody>
      </p:sp>
      <p:sp>
        <p:nvSpPr>
          <p:cNvPr id="11" name="مستطيل 9"/>
          <p:cNvSpPr>
            <a:spLocks noChangeArrowheads="1"/>
          </p:cNvSpPr>
          <p:nvPr/>
        </p:nvSpPr>
        <p:spPr bwMode="auto">
          <a:xfrm>
            <a:off x="3500430" y="3143248"/>
            <a:ext cx="3357586" cy="523220"/>
          </a:xfrm>
          <a:prstGeom prst="rect">
            <a:avLst/>
          </a:prstGeom>
          <a:solidFill>
            <a:srgbClr val="FFFFCC"/>
          </a:solidFill>
          <a:ln w="9525">
            <a:noFill/>
            <a:miter lim="800000"/>
            <a:headEnd/>
            <a:tailEnd/>
          </a:ln>
        </p:spPr>
        <p:txBody>
          <a:bodyPr wrap="square">
            <a:spAutoFit/>
          </a:bodyPr>
          <a:lstStyle/>
          <a:p>
            <a:pPr algn="ctr"/>
            <a:r>
              <a:rPr lang="ar-SA" sz="2800" b="1" dirty="0">
                <a:solidFill>
                  <a:schemeClr val="accent6">
                    <a:lumMod val="75000"/>
                  </a:schemeClr>
                </a:solidFill>
                <a:cs typeface="PT Bold Heading" pitchFamily="2" charset="-78"/>
              </a:rPr>
              <a:t> </a:t>
            </a:r>
            <a:r>
              <a:rPr lang="en-US" sz="2800" b="1" dirty="0">
                <a:solidFill>
                  <a:schemeClr val="accent6">
                    <a:lumMod val="75000"/>
                  </a:schemeClr>
                </a:solidFill>
                <a:cs typeface="PT Bold Heading" pitchFamily="2" charset="-78"/>
              </a:rPr>
              <a:t>Q  =  m </a:t>
            </a:r>
            <a:r>
              <a:rPr lang="en-US" sz="2800" b="1" dirty="0" err="1">
                <a:solidFill>
                  <a:schemeClr val="accent6">
                    <a:lumMod val="75000"/>
                  </a:schemeClr>
                </a:solidFill>
                <a:cs typeface="PT Bold Heading" pitchFamily="2" charset="-78"/>
              </a:rPr>
              <a:t>H</a:t>
            </a:r>
            <a:r>
              <a:rPr lang="en-US" sz="2800" b="1" baseline="-25000" dirty="0" err="1">
                <a:solidFill>
                  <a:schemeClr val="accent6">
                    <a:lumMod val="75000"/>
                  </a:schemeClr>
                </a:solidFill>
                <a:cs typeface="PT Bold Heading" pitchFamily="2" charset="-78"/>
              </a:rPr>
              <a:t>f</a:t>
            </a:r>
            <a:endParaRPr lang="ar-SA" sz="2800" b="1" baseline="-25000" dirty="0">
              <a:solidFill>
                <a:schemeClr val="accent6">
                  <a:lumMod val="75000"/>
                </a:schemeClr>
              </a:solidFill>
              <a:cs typeface="PT Bold Heading" pitchFamily="2" charset="-78"/>
            </a:endParaRPr>
          </a:p>
        </p:txBody>
      </p:sp>
      <p:pic>
        <p:nvPicPr>
          <p:cNvPr id="12" name="Picture 7" descr="Melting icecubes.gif"/>
          <p:cNvPicPr>
            <a:picLocks noChangeAspect="1" noChangeArrowheads="1" noCrop="1"/>
          </p:cNvPicPr>
          <p:nvPr/>
        </p:nvPicPr>
        <p:blipFill>
          <a:blip r:embed="rId3"/>
          <a:srcRect/>
          <a:stretch>
            <a:fillRect/>
          </a:stretch>
        </p:blipFill>
        <p:spPr bwMode="auto">
          <a:xfrm>
            <a:off x="1428728" y="2357430"/>
            <a:ext cx="867052" cy="1195118"/>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par>
                          <p:cTn id="16" fill="hold">
                            <p:stCondLst>
                              <p:cond delay="4500"/>
                            </p:stCondLst>
                            <p:childTnLst>
                              <p:par>
                                <p:cTn id="17" presetID="43"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
                                        <p:tgtEl>
                                          <p:spTgt spid="10"/>
                                        </p:tgtEl>
                                      </p:cBhvr>
                                    </p:animEffect>
                                    <p:anim calcmode="lin" valueType="num">
                                      <p:cBhvr>
                                        <p:cTn id="20" dur="400" fill="hold"/>
                                        <p:tgtEl>
                                          <p:spTgt spid="10"/>
                                        </p:tgtEl>
                                        <p:attrNameLst>
                                          <p:attrName>ppt_x</p:attrName>
                                        </p:attrNameLst>
                                      </p:cBhvr>
                                      <p:tavLst>
                                        <p:tav tm="0">
                                          <p:val>
                                            <p:strVal val="#ppt_x"/>
                                          </p:val>
                                        </p:tav>
                                        <p:tav tm="100000">
                                          <p:val>
                                            <p:strVal val="#ppt_x"/>
                                          </p:val>
                                        </p:tav>
                                      </p:tavLst>
                                    </p:anim>
                                    <p:anim calcmode="lin" valueType="num">
                                      <p:cBhvr>
                                        <p:cTn id="21" dur="400" fill="hold"/>
                                        <p:tgtEl>
                                          <p:spTgt spid="10"/>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5500"/>
                            </p:stCondLst>
                            <p:childTnLst>
                              <p:par>
                                <p:cTn id="25" presetID="9"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6000"/>
                            </p:stCondLst>
                            <p:childTnLst>
                              <p:par>
                                <p:cTn id="29" presetID="2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par>
                          <p:cTn id="33" fill="hold">
                            <p:stCondLst>
                              <p:cond delay="6500"/>
                            </p:stCondLst>
                            <p:childTnLst>
                              <p:par>
                                <p:cTn id="34" presetID="8"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2643174" y="428604"/>
            <a:ext cx="5857884" cy="769441"/>
          </a:xfrm>
          <a:prstGeom prst="rect">
            <a:avLst/>
          </a:prstGeom>
        </p:spPr>
        <p:txBody>
          <a:bodyPr wrap="square">
            <a:spAutoFit/>
          </a:bodyPr>
          <a:lstStyle/>
          <a:p>
            <a:pPr algn="justLow"/>
            <a:r>
              <a:rPr lang="ar-SA" sz="2200" dirty="0" smtClean="0">
                <a:cs typeface="PT Bold Heading" pitchFamily="2" charset="-78"/>
              </a:rPr>
              <a:t>انظري لحركة الجزيئات في الغاز بشكل عام وحركتها في بالون عند النفخ وعند تعريضها لأشعة الشمس : </a:t>
            </a:r>
            <a:endParaRPr lang="ar-SA" sz="2200" dirty="0">
              <a:cs typeface="PT Bold Heading" pitchFamily="2" charset="-78"/>
            </a:endParaRPr>
          </a:p>
        </p:txBody>
      </p:sp>
      <p:pic>
        <p:nvPicPr>
          <p:cNvPr id="2050" name="Picture 2" descr="1321622699"/>
          <p:cNvPicPr>
            <a:picLocks noChangeAspect="1" noChangeArrowheads="1"/>
          </p:cNvPicPr>
          <p:nvPr/>
        </p:nvPicPr>
        <p:blipFill>
          <a:blip r:embed="rId3"/>
          <a:srcRect/>
          <a:stretch>
            <a:fillRect/>
          </a:stretch>
        </p:blipFill>
        <p:spPr bwMode="auto">
          <a:xfrm>
            <a:off x="1000100" y="142850"/>
            <a:ext cx="1466760" cy="1285860"/>
          </a:xfrm>
          <a:prstGeom prst="rect">
            <a:avLst/>
          </a:prstGeom>
          <a:noFill/>
          <a:ln w="9525">
            <a:noFill/>
            <a:miter lim="800000"/>
            <a:headEnd/>
            <a:tailEnd/>
          </a:ln>
        </p:spPr>
      </p:pic>
      <p:sp>
        <p:nvSpPr>
          <p:cNvPr id="4" name="مستطيل 3"/>
          <p:cNvSpPr/>
          <p:nvPr/>
        </p:nvSpPr>
        <p:spPr>
          <a:xfrm>
            <a:off x="671486" y="1600188"/>
            <a:ext cx="7858180" cy="1061829"/>
          </a:xfrm>
          <a:prstGeom prst="rect">
            <a:avLst/>
          </a:prstGeom>
        </p:spPr>
        <p:txBody>
          <a:bodyPr wrap="square">
            <a:spAutoFit/>
          </a:bodyPr>
          <a:lstStyle/>
          <a:p>
            <a:pPr algn="justLow"/>
            <a:r>
              <a:rPr lang="ar-SA" sz="2100" dirty="0" smtClean="0">
                <a:cs typeface="PT Bold Heading" pitchFamily="2" charset="-78"/>
              </a:rPr>
              <a:t>إذن تمدد البالون هو بسبب زيادة تصادم جزيئات الغاز بجدران البالون بشكل متكرر عندما تزيد طاقته الحركية بعد التسخين ، وأمّا عند التبريد فإنّ البالون ينكمش لنقص طاقته الحركية الذي يُبطئ التصادمات .</a:t>
            </a:r>
            <a:endParaRPr lang="ar-SA" sz="2100" dirty="0">
              <a:cs typeface="PT Bold Heading" pitchFamily="2" charset="-78"/>
            </a:endParaRPr>
          </a:p>
        </p:txBody>
      </p:sp>
      <p:sp>
        <p:nvSpPr>
          <p:cNvPr id="5" name="مستطيل 4"/>
          <p:cNvSpPr/>
          <p:nvPr/>
        </p:nvSpPr>
        <p:spPr>
          <a:xfrm>
            <a:off x="642910" y="2824373"/>
            <a:ext cx="7858180" cy="738664"/>
          </a:xfrm>
          <a:prstGeom prst="rect">
            <a:avLst/>
          </a:prstGeom>
        </p:spPr>
        <p:txBody>
          <a:bodyPr wrap="square">
            <a:spAutoFit/>
          </a:bodyPr>
          <a:lstStyle/>
          <a:p>
            <a:pPr algn="justLow"/>
            <a:r>
              <a:rPr lang="ar-SA" sz="2100" dirty="0">
                <a:solidFill>
                  <a:srgbClr val="C00000"/>
                </a:solidFill>
                <a:cs typeface="PT Bold Heading" pitchFamily="2" charset="-78"/>
              </a:rPr>
              <a:t>خلاصة النشاط</a:t>
            </a:r>
            <a:r>
              <a:rPr lang="en-US" sz="2100" dirty="0">
                <a:solidFill>
                  <a:srgbClr val="C00000"/>
                </a:solidFill>
                <a:cs typeface="PT Bold Heading" pitchFamily="2" charset="-78"/>
              </a:rPr>
              <a:t> </a:t>
            </a:r>
            <a:r>
              <a:rPr lang="en-US" sz="2100" dirty="0">
                <a:cs typeface="PT Bold Heading" pitchFamily="2" charset="-78"/>
              </a:rPr>
              <a:t>: </a:t>
            </a:r>
            <a:r>
              <a:rPr lang="ar-SA" sz="2100" dirty="0" smtClean="0">
                <a:cs typeface="PT Bold Heading" pitchFamily="2" charset="-78"/>
              </a:rPr>
              <a:t>التسخين </a:t>
            </a:r>
            <a:r>
              <a:rPr lang="ar-SA" sz="2100" dirty="0">
                <a:cs typeface="PT Bold Heading" pitchFamily="2" charset="-78"/>
              </a:rPr>
              <a:t>يزيد من التصادمات ، وهذا يعني أنّ الطاقة الحركية للجزيئات في الجسم الحار أكبر من الطاقة الحركية للجزيئات في الجسم البارد</a:t>
            </a:r>
            <a:r>
              <a:rPr lang="en-US" sz="2100" dirty="0">
                <a:cs typeface="PT Bold Heading" pitchFamily="2" charset="-78"/>
              </a:rPr>
              <a:t> .</a:t>
            </a:r>
            <a:endParaRPr lang="ar-SA" sz="2100" dirty="0">
              <a:cs typeface="PT Bold Heading" pitchFamily="2" charset="-78"/>
            </a:endParaRPr>
          </a:p>
        </p:txBody>
      </p:sp>
      <p:pic>
        <p:nvPicPr>
          <p:cNvPr id="2051" name="Picture 3" descr="13216238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488" y="4143380"/>
            <a:ext cx="5500726" cy="2468716"/>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600"/>
                            </p:stCondLst>
                            <p:childTnLst>
                              <p:par>
                                <p:cTn id="12" presetID="18" presetClass="entr" presetSubtype="12"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strips(downLeft)">
                                      <p:cBhvr>
                                        <p:cTn id="14" dur="500"/>
                                        <p:tgtEl>
                                          <p:spTgt spid="2050"/>
                                        </p:tgtEl>
                                      </p:cBhvr>
                                    </p:animEffect>
                                  </p:childTnLst>
                                </p:cTn>
                              </p:par>
                            </p:childTnLst>
                          </p:cTn>
                        </p:par>
                        <p:par>
                          <p:cTn id="15" fill="hold">
                            <p:stCondLst>
                              <p:cond delay="31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par>
                          <p:cTn id="19" fill="hold">
                            <p:stCondLst>
                              <p:cond delay="11500"/>
                            </p:stCondLst>
                            <p:childTnLst>
                              <p:par>
                                <p:cTn id="20" presetID="2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12000"/>
                            </p:stCondLst>
                            <p:childTnLst>
                              <p:par>
                                <p:cTn id="25" presetID="29" presetClass="entr" presetSubtype="0"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p:cTn id="27" dur="1000" fill="hold"/>
                                        <p:tgtEl>
                                          <p:spTgt spid="2051"/>
                                        </p:tgtEl>
                                        <p:attrNameLst>
                                          <p:attrName>ppt_x</p:attrName>
                                        </p:attrNameLst>
                                      </p:cBhvr>
                                      <p:tavLst>
                                        <p:tav tm="0">
                                          <p:val>
                                            <p:strVal val="#ppt_x-.2"/>
                                          </p:val>
                                        </p:tav>
                                        <p:tav tm="100000">
                                          <p:val>
                                            <p:strVal val="#ppt_x"/>
                                          </p:val>
                                        </p:tav>
                                      </p:tavLst>
                                    </p:anim>
                                    <p:anim calcmode="lin" valueType="num">
                                      <p:cBhvr>
                                        <p:cTn id="28"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مستطيل 1"/>
          <p:cNvSpPr/>
          <p:nvPr/>
        </p:nvSpPr>
        <p:spPr>
          <a:xfrm>
            <a:off x="2643174" y="214290"/>
            <a:ext cx="4857752" cy="646331"/>
          </a:xfrm>
          <a:prstGeom prst="rect">
            <a:avLst/>
          </a:prstGeom>
        </p:spPr>
        <p:txBody>
          <a:bodyPr wrap="square">
            <a:spAutoFit/>
          </a:bodyPr>
          <a:lstStyle/>
          <a:p>
            <a:pPr algn="ctr"/>
            <a:r>
              <a:rPr lang="ar-SA" sz="3600" dirty="0" smtClean="0">
                <a:ln>
                  <a:solidFill>
                    <a:schemeClr val="tx1"/>
                  </a:solidFill>
                </a:ln>
                <a:solidFill>
                  <a:schemeClr val="accent5">
                    <a:lumMod val="75000"/>
                  </a:schemeClr>
                </a:solidFill>
                <a:cs typeface="PT Bold Heading" pitchFamily="2" charset="-78"/>
              </a:rPr>
              <a:t>الحرارة الكامنة للتبخر </a:t>
            </a:r>
            <a:r>
              <a:rPr lang="en-US" sz="3600" dirty="0" err="1" smtClean="0">
                <a:ln>
                  <a:solidFill>
                    <a:schemeClr val="tx1"/>
                  </a:solidFill>
                </a:ln>
                <a:solidFill>
                  <a:schemeClr val="accent5">
                    <a:lumMod val="75000"/>
                  </a:schemeClr>
                </a:solidFill>
                <a:cs typeface="PT Bold Heading" pitchFamily="2" charset="-78"/>
              </a:rPr>
              <a:t>H</a:t>
            </a:r>
            <a:r>
              <a:rPr lang="en-US" sz="3600" baseline="-25000" dirty="0" err="1" smtClean="0">
                <a:ln>
                  <a:solidFill>
                    <a:schemeClr val="tx1"/>
                  </a:solidFill>
                </a:ln>
                <a:solidFill>
                  <a:schemeClr val="accent5">
                    <a:lumMod val="75000"/>
                  </a:schemeClr>
                </a:solidFill>
                <a:cs typeface="PT Bold Heading" pitchFamily="2" charset="-78"/>
              </a:rPr>
              <a:t>v</a:t>
            </a:r>
            <a:endParaRPr lang="ar-SA" sz="3600" baseline="-25000" dirty="0">
              <a:ln>
                <a:solidFill>
                  <a:schemeClr val="tx1"/>
                </a:solidFill>
              </a:ln>
              <a:solidFill>
                <a:schemeClr val="accent5">
                  <a:lumMod val="75000"/>
                </a:schemeClr>
              </a:solidFill>
              <a:cs typeface="PT Bold Heading" pitchFamily="2" charset="-78"/>
            </a:endParaRPr>
          </a:p>
        </p:txBody>
      </p:sp>
      <p:sp>
        <p:nvSpPr>
          <p:cNvPr id="5" name="مستطيل 3"/>
          <p:cNvSpPr>
            <a:spLocks noChangeArrowheads="1"/>
          </p:cNvSpPr>
          <p:nvPr/>
        </p:nvSpPr>
        <p:spPr bwMode="auto">
          <a:xfrm>
            <a:off x="1787255" y="1071546"/>
            <a:ext cx="6070893" cy="430887"/>
          </a:xfrm>
          <a:prstGeom prst="rect">
            <a:avLst/>
          </a:prstGeom>
          <a:noFill/>
          <a:ln w="9525">
            <a:noFill/>
            <a:miter lim="800000"/>
            <a:headEnd/>
            <a:tailEnd/>
          </a:ln>
        </p:spPr>
        <p:txBody>
          <a:bodyPr wrap="none">
            <a:spAutoFit/>
          </a:bodyPr>
          <a:lstStyle/>
          <a:p>
            <a:pPr algn="justLow"/>
            <a:r>
              <a:rPr lang="ar-SA" sz="2200" dirty="0">
                <a:solidFill>
                  <a:srgbClr val="663300"/>
                </a:solidFill>
                <a:cs typeface="PT Bold Heading" pitchFamily="2" charset="-78"/>
              </a:rPr>
              <a:t>هي كمية الطاقة الحرارية اللازمة لتبخير </a:t>
            </a:r>
            <a:r>
              <a:rPr lang="en-US" sz="2200" dirty="0">
                <a:solidFill>
                  <a:srgbClr val="663300"/>
                </a:solidFill>
                <a:cs typeface="PT Bold Heading" pitchFamily="2" charset="-78"/>
              </a:rPr>
              <a:t>1kg</a:t>
            </a:r>
            <a:r>
              <a:rPr lang="ar-SA" sz="2200" dirty="0">
                <a:solidFill>
                  <a:srgbClr val="663300"/>
                </a:solidFill>
                <a:cs typeface="PT Bold Heading" pitchFamily="2" charset="-78"/>
              </a:rPr>
              <a:t> من السائل..</a:t>
            </a:r>
          </a:p>
        </p:txBody>
      </p:sp>
      <p:sp>
        <p:nvSpPr>
          <p:cNvPr id="6" name="مستطيل 4"/>
          <p:cNvSpPr>
            <a:spLocks noChangeArrowheads="1"/>
          </p:cNvSpPr>
          <p:nvPr/>
        </p:nvSpPr>
        <p:spPr bwMode="auto">
          <a:xfrm>
            <a:off x="3471854" y="2857492"/>
            <a:ext cx="4671472" cy="430887"/>
          </a:xfrm>
          <a:prstGeom prst="rect">
            <a:avLst/>
          </a:prstGeom>
          <a:noFill/>
          <a:ln w="9525">
            <a:noFill/>
            <a:miter lim="800000"/>
            <a:headEnd/>
            <a:tailEnd/>
          </a:ln>
        </p:spPr>
        <p:txBody>
          <a:bodyPr wrap="none">
            <a:spAutoFit/>
          </a:bodyPr>
          <a:lstStyle/>
          <a:p>
            <a:pPr algn="justLow"/>
            <a:r>
              <a:rPr lang="ar-SA" sz="2200" dirty="0" smtClean="0">
                <a:cs typeface="PT Bold Heading" pitchFamily="2" charset="-78"/>
              </a:rPr>
              <a:t>* لكل </a:t>
            </a:r>
            <a:r>
              <a:rPr lang="ar-SA" sz="2200" dirty="0">
                <a:cs typeface="PT Bold Heading" pitchFamily="2" charset="-78"/>
              </a:rPr>
              <a:t>مادة حرارة كامنة للتبخر خاصة </a:t>
            </a:r>
            <a:r>
              <a:rPr lang="ar-SA" sz="2200" dirty="0" err="1" smtClean="0">
                <a:cs typeface="PT Bold Heading" pitchFamily="2" charset="-78"/>
              </a:rPr>
              <a:t>بها</a:t>
            </a:r>
            <a:r>
              <a:rPr lang="ar-SA" sz="2200" dirty="0" smtClean="0">
                <a:cs typeface="PT Bold Heading" pitchFamily="2" charset="-78"/>
              </a:rPr>
              <a:t> .</a:t>
            </a:r>
            <a:endParaRPr lang="ar-SA" sz="2200" dirty="0">
              <a:cs typeface="PT Bold Heading" pitchFamily="2" charset="-78"/>
            </a:endParaRPr>
          </a:p>
        </p:txBody>
      </p:sp>
      <p:sp>
        <p:nvSpPr>
          <p:cNvPr id="7" name="مستطيل 5"/>
          <p:cNvSpPr>
            <a:spLocks noChangeArrowheads="1"/>
          </p:cNvSpPr>
          <p:nvPr/>
        </p:nvSpPr>
        <p:spPr bwMode="auto">
          <a:xfrm>
            <a:off x="1214414" y="3228970"/>
            <a:ext cx="6907209" cy="769441"/>
          </a:xfrm>
          <a:prstGeom prst="rect">
            <a:avLst/>
          </a:prstGeom>
          <a:noFill/>
          <a:ln w="9525">
            <a:noFill/>
            <a:miter lim="800000"/>
            <a:headEnd/>
            <a:tailEnd/>
          </a:ln>
        </p:spPr>
        <p:txBody>
          <a:bodyPr wrap="square">
            <a:spAutoFit/>
          </a:bodyPr>
          <a:lstStyle/>
          <a:p>
            <a:pPr algn="justLow"/>
            <a:r>
              <a:rPr lang="ar-SA" sz="2200" dirty="0" smtClean="0">
                <a:cs typeface="PT Bold Heading" pitchFamily="2" charset="-78"/>
              </a:rPr>
              <a:t>* على </a:t>
            </a:r>
            <a:r>
              <a:rPr lang="ar-SA" sz="2200" dirty="0">
                <a:cs typeface="PT Bold Heading" pitchFamily="2" charset="-78"/>
              </a:rPr>
              <a:t>التمثيل البياني يعبر الخط الأفقي بين النقطتين   </a:t>
            </a:r>
            <a:r>
              <a:rPr lang="en-US" sz="2200" dirty="0">
                <a:cs typeface="PT Bold Heading" pitchFamily="2" charset="-78"/>
              </a:rPr>
              <a:t>D</a:t>
            </a:r>
            <a:r>
              <a:rPr lang="ar-SA" sz="2200" dirty="0">
                <a:cs typeface="PT Bold Heading" pitchFamily="2" charset="-78"/>
              </a:rPr>
              <a:t> و </a:t>
            </a:r>
            <a:r>
              <a:rPr lang="en-US" sz="2200" dirty="0">
                <a:cs typeface="PT Bold Heading" pitchFamily="2" charset="-78"/>
              </a:rPr>
              <a:t>E</a:t>
            </a:r>
            <a:r>
              <a:rPr lang="ar-SA" sz="2200" dirty="0">
                <a:cs typeface="PT Bold Heading" pitchFamily="2" charset="-78"/>
              </a:rPr>
              <a:t>   عن الحرارة الكامنة </a:t>
            </a:r>
            <a:r>
              <a:rPr lang="ar-SA" sz="2200" dirty="0" smtClean="0">
                <a:cs typeface="PT Bold Heading" pitchFamily="2" charset="-78"/>
              </a:rPr>
              <a:t>للتبخر .</a:t>
            </a:r>
            <a:endParaRPr lang="ar-SA" sz="2200" dirty="0">
              <a:cs typeface="PT Bold Heading" pitchFamily="2" charset="-78"/>
            </a:endParaRPr>
          </a:p>
        </p:txBody>
      </p:sp>
      <p:sp>
        <p:nvSpPr>
          <p:cNvPr id="8" name="مستطيل 6"/>
          <p:cNvSpPr>
            <a:spLocks noChangeArrowheads="1"/>
          </p:cNvSpPr>
          <p:nvPr/>
        </p:nvSpPr>
        <p:spPr bwMode="auto">
          <a:xfrm>
            <a:off x="7072330" y="2400292"/>
            <a:ext cx="1204176" cy="461665"/>
          </a:xfrm>
          <a:prstGeom prst="rect">
            <a:avLst/>
          </a:prstGeom>
          <a:noFill/>
          <a:ln w="9525">
            <a:noFill/>
            <a:miter lim="800000"/>
            <a:headEnd/>
            <a:tailEnd/>
          </a:ln>
        </p:spPr>
        <p:txBody>
          <a:bodyPr wrap="none">
            <a:spAutoFit/>
          </a:bodyPr>
          <a:lstStyle/>
          <a:p>
            <a:pPr algn="justLow"/>
            <a:r>
              <a:rPr lang="ar-SA" sz="2400" dirty="0" smtClean="0">
                <a:solidFill>
                  <a:srgbClr val="D21E78"/>
                </a:solidFill>
                <a:cs typeface="PT Bold Heading" pitchFamily="2" charset="-78"/>
              </a:rPr>
              <a:t>ملاحظة :</a:t>
            </a:r>
            <a:endParaRPr lang="ar-SA" sz="2400" dirty="0">
              <a:solidFill>
                <a:srgbClr val="D21E78"/>
              </a:solidFill>
              <a:cs typeface="PT Bold Heading" pitchFamily="2" charset="-78"/>
            </a:endParaRPr>
          </a:p>
        </p:txBody>
      </p:sp>
      <p:sp>
        <p:nvSpPr>
          <p:cNvPr id="12" name="مستطيل 11"/>
          <p:cNvSpPr/>
          <p:nvPr/>
        </p:nvSpPr>
        <p:spPr>
          <a:xfrm>
            <a:off x="1214414" y="1571612"/>
            <a:ext cx="6929486" cy="769441"/>
          </a:xfrm>
          <a:prstGeom prst="rect">
            <a:avLst/>
          </a:prstGeom>
        </p:spPr>
        <p:txBody>
          <a:bodyPr wrap="square">
            <a:spAutoFit/>
          </a:bodyPr>
          <a:lstStyle/>
          <a:p>
            <a:pPr algn="justLow"/>
            <a:r>
              <a:rPr lang="ar-SA" sz="2200" dirty="0" smtClean="0">
                <a:cs typeface="PT Bold Heading" pitchFamily="2" charset="-78"/>
              </a:rPr>
              <a:t>كما هو الحال في الحرارة الكامنة للانصهار لكن مكان الصلب سائل ومكان السائل غاز .</a:t>
            </a:r>
            <a:endParaRPr lang="ar-SA" sz="2200" dirty="0">
              <a:cs typeface="PT Bold Heading" pitchFamily="2" charset="-78"/>
            </a:endParaRPr>
          </a:p>
        </p:txBody>
      </p:sp>
      <p:pic>
        <p:nvPicPr>
          <p:cNvPr id="22529" name="Picture 1" descr="%D9%81%D9%8A%D8%B2%D9%8A%D8%A7%D8%A1+%D8%A7%D9%94%D9%88%D9%84+%D9%85%D8%AA%D9%88%D8%B3%D8%B7+-+%D8%B4%D9%83%D9%84+%D9%A7-%D9%A2%D9%A3"/>
          <p:cNvPicPr>
            <a:picLocks noChangeAspect="1" noChangeArrowheads="1"/>
          </p:cNvPicPr>
          <p:nvPr/>
        </p:nvPicPr>
        <p:blipFill>
          <a:blip r:embed="rId3"/>
          <a:srcRect b="9639"/>
          <a:stretch>
            <a:fillRect/>
          </a:stretch>
        </p:blipFill>
        <p:spPr bwMode="auto">
          <a:xfrm>
            <a:off x="2214546" y="4057651"/>
            <a:ext cx="4714906" cy="2643181"/>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650"/>
                            </p:stCondLst>
                            <p:childTnLst>
                              <p:par>
                                <p:cTn id="10" presetID="8"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2650"/>
                            </p:stCondLst>
                            <p:childTnLst>
                              <p:par>
                                <p:cTn id="14" presetID="50" presetClass="entr" presetSubtype="0" decel="100000" fill="hold" grpId="0" nodeType="afterEffect">
                                  <p:stCondLst>
                                    <p:cond delay="0"/>
                                  </p:stCondLst>
                                  <p:iterate type="wd">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3"/>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par>
                                <p:cTn id="19" presetID="17" presetClass="entr" presetSubtype="10" fill="hold" nodeType="withEffect">
                                  <p:stCondLst>
                                    <p:cond delay="0"/>
                                  </p:stCondLst>
                                  <p:childTnLst>
                                    <p:set>
                                      <p:cBhvr>
                                        <p:cTn id="20" dur="1" fill="hold">
                                          <p:stCondLst>
                                            <p:cond delay="0"/>
                                          </p:stCondLst>
                                        </p:cTn>
                                        <p:tgtEl>
                                          <p:spTgt spid="22529"/>
                                        </p:tgtEl>
                                        <p:attrNameLst>
                                          <p:attrName>style.visibility</p:attrName>
                                        </p:attrNameLst>
                                      </p:cBhvr>
                                      <p:to>
                                        <p:strVal val="visible"/>
                                      </p:to>
                                    </p:set>
                                    <p:anim calcmode="lin" valueType="num">
                                      <p:cBhvr>
                                        <p:cTn id="21" dur="500" fill="hold"/>
                                        <p:tgtEl>
                                          <p:spTgt spid="22529"/>
                                        </p:tgtEl>
                                        <p:attrNameLst>
                                          <p:attrName>ppt_w</p:attrName>
                                        </p:attrNameLst>
                                      </p:cBhvr>
                                      <p:tavLst>
                                        <p:tav tm="0">
                                          <p:val>
                                            <p:fltVal val="0"/>
                                          </p:val>
                                        </p:tav>
                                        <p:tav tm="100000">
                                          <p:val>
                                            <p:strVal val="#ppt_w"/>
                                          </p:val>
                                        </p:tav>
                                      </p:tavLst>
                                    </p:anim>
                                    <p:anim calcmode="lin" valueType="num">
                                      <p:cBhvr>
                                        <p:cTn id="22" dur="500" fill="hold"/>
                                        <p:tgtEl>
                                          <p:spTgt spid="22529"/>
                                        </p:tgtEl>
                                        <p:attrNameLst>
                                          <p:attrName>ppt_h</p:attrName>
                                        </p:attrNameLst>
                                      </p:cBhvr>
                                      <p:tavLst>
                                        <p:tav tm="0">
                                          <p:val>
                                            <p:strVal val="#ppt_h"/>
                                          </p:val>
                                        </p:tav>
                                        <p:tav tm="100000">
                                          <p:val>
                                            <p:strVal val="#ppt_h"/>
                                          </p:val>
                                        </p:tav>
                                      </p:tavLst>
                                    </p:anim>
                                  </p:childTnLst>
                                </p:cTn>
                              </p:par>
                            </p:childTnLst>
                          </p:cTn>
                        </p:par>
                        <p:par>
                          <p:cTn id="23" fill="hold">
                            <p:stCondLst>
                              <p:cond delay="5050"/>
                            </p:stCondLst>
                            <p:childTnLst>
                              <p:par>
                                <p:cTn id="24" presetID="5"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par>
                          <p:cTn id="27" fill="hold">
                            <p:stCondLst>
                              <p:cond delay="5550"/>
                            </p:stCondLst>
                            <p:childTnLst>
                              <p:par>
                                <p:cTn id="28" presetID="49" presetClass="entr" presetSubtype="0" decel="100000" fill="hold" grpId="0" nodeType="afterEffect">
                                  <p:stCondLst>
                                    <p:cond delay="0"/>
                                  </p:stCondLst>
                                  <p:iterate type="wd">
                                    <p:tmPct val="10000"/>
                                  </p:iterate>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childTnLst>
                          </p:cTn>
                        </p:par>
                        <p:par>
                          <p:cTn id="34" fill="hold">
                            <p:stCondLst>
                              <p:cond delay="645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6625" name="Picture 1" descr="0736444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00" y="3000372"/>
            <a:ext cx="7286676" cy="3357586"/>
          </a:xfrm>
          <a:prstGeom prst="rect">
            <a:avLst/>
          </a:prstGeom>
          <a:noFill/>
          <a:ln w="9525">
            <a:noFill/>
            <a:miter lim="800000"/>
            <a:headEnd/>
            <a:tailEnd/>
          </a:ln>
        </p:spPr>
      </p:pic>
      <p:sp>
        <p:nvSpPr>
          <p:cNvPr id="9" name="مستطيل 7"/>
          <p:cNvSpPr>
            <a:spLocks noChangeArrowheads="1"/>
          </p:cNvSpPr>
          <p:nvPr/>
        </p:nvSpPr>
        <p:spPr bwMode="auto">
          <a:xfrm>
            <a:off x="1214414" y="2143116"/>
            <a:ext cx="6948486" cy="830997"/>
          </a:xfrm>
          <a:prstGeom prst="rect">
            <a:avLst/>
          </a:prstGeom>
          <a:noFill/>
          <a:ln w="9525">
            <a:noFill/>
            <a:miter lim="800000"/>
            <a:headEnd/>
            <a:tailEnd/>
          </a:ln>
        </p:spPr>
        <p:txBody>
          <a:bodyPr wrap="square">
            <a:spAutoFit/>
          </a:bodyPr>
          <a:lstStyle/>
          <a:p>
            <a:r>
              <a:rPr lang="ar-SA" sz="2400" dirty="0">
                <a:cs typeface="PT Bold Heading" pitchFamily="2" charset="-78"/>
              </a:rPr>
              <a:t>الحرارة اللازمة لتبخير سائل ما تساوي كتلة السائل  مضروبة في الحرارة الكامنة لتبخير السائل.</a:t>
            </a:r>
          </a:p>
        </p:txBody>
      </p:sp>
      <p:sp>
        <p:nvSpPr>
          <p:cNvPr id="10" name="مستطيل 8"/>
          <p:cNvSpPr>
            <a:spLocks noChangeArrowheads="1"/>
          </p:cNvSpPr>
          <p:nvPr/>
        </p:nvSpPr>
        <p:spPr bwMode="auto">
          <a:xfrm>
            <a:off x="1500166" y="285728"/>
            <a:ext cx="6477000" cy="646113"/>
          </a:xfrm>
          <a:prstGeom prst="rect">
            <a:avLst/>
          </a:prstGeom>
          <a:noFill/>
          <a:ln w="9525">
            <a:noFill/>
            <a:miter lim="800000"/>
            <a:headEnd/>
            <a:tailEnd/>
          </a:ln>
        </p:spPr>
        <p:txBody>
          <a:bodyPr>
            <a:spAutoFit/>
          </a:bodyPr>
          <a:lstStyle/>
          <a:p>
            <a:pPr algn="ctr"/>
            <a:r>
              <a:rPr lang="ar-SA" sz="3600" dirty="0">
                <a:ln>
                  <a:solidFill>
                    <a:schemeClr val="tx1"/>
                  </a:solidFill>
                </a:ln>
                <a:solidFill>
                  <a:schemeClr val="accent5">
                    <a:lumMod val="75000"/>
                  </a:schemeClr>
                </a:solidFill>
                <a:cs typeface="PT Bold Heading" pitchFamily="2" charset="-78"/>
              </a:rPr>
              <a:t>الحرارة اللازمة لتبخير السائل  </a:t>
            </a:r>
          </a:p>
        </p:txBody>
      </p:sp>
      <p:sp>
        <p:nvSpPr>
          <p:cNvPr id="11" name="مستطيل 9"/>
          <p:cNvSpPr>
            <a:spLocks noChangeArrowheads="1"/>
          </p:cNvSpPr>
          <p:nvPr/>
        </p:nvSpPr>
        <p:spPr bwMode="auto">
          <a:xfrm>
            <a:off x="3357554" y="1142984"/>
            <a:ext cx="2752716" cy="707886"/>
          </a:xfrm>
          <a:prstGeom prst="rect">
            <a:avLst/>
          </a:prstGeom>
          <a:solidFill>
            <a:srgbClr val="FFFFCC"/>
          </a:solidFill>
          <a:ln w="9525">
            <a:noFill/>
            <a:miter lim="800000"/>
            <a:headEnd/>
            <a:tailEnd/>
          </a:ln>
        </p:spPr>
        <p:txBody>
          <a:bodyPr wrap="square">
            <a:spAutoFit/>
          </a:bodyPr>
          <a:lstStyle/>
          <a:p>
            <a:r>
              <a:rPr lang="ar-SA" sz="4000" b="1" dirty="0">
                <a:solidFill>
                  <a:schemeClr val="accent3">
                    <a:lumMod val="50000"/>
                  </a:schemeClr>
                </a:solidFill>
              </a:rPr>
              <a:t> </a:t>
            </a:r>
            <a:r>
              <a:rPr lang="en-US" sz="4000" b="1" dirty="0">
                <a:solidFill>
                  <a:schemeClr val="accent3">
                    <a:lumMod val="50000"/>
                  </a:schemeClr>
                </a:solidFill>
              </a:rPr>
              <a:t>Q  =  </a:t>
            </a:r>
            <a:r>
              <a:rPr lang="en-US" sz="4000" b="1" dirty="0" err="1" smtClean="0">
                <a:solidFill>
                  <a:schemeClr val="accent3">
                    <a:lumMod val="50000"/>
                  </a:schemeClr>
                </a:solidFill>
              </a:rPr>
              <a:t>mH</a:t>
            </a:r>
            <a:r>
              <a:rPr lang="en-US" sz="2000" b="1" dirty="0" err="1" smtClean="0">
                <a:solidFill>
                  <a:schemeClr val="accent3">
                    <a:lumMod val="50000"/>
                  </a:schemeClr>
                </a:solidFill>
              </a:rPr>
              <a:t>v</a:t>
            </a:r>
            <a:endParaRPr lang="ar-SA" sz="4000" b="1" dirty="0">
              <a:solidFill>
                <a:schemeClr val="accent3">
                  <a:lumMod val="50000"/>
                </a:schemeClr>
              </a:solidFill>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par>
                          <p:cTn id="15" fill="hold">
                            <p:stCondLst>
                              <p:cond delay="1500"/>
                            </p:stCondLst>
                            <p:childTnLst>
                              <p:par>
                                <p:cTn id="16" presetID="35" presetClass="entr" presetSubtype="0" fill="hold" grpId="0" nodeType="after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style.rotation</p:attrName>
                                        </p:attrNameLst>
                                      </p:cBhvr>
                                      <p:tavLst>
                                        <p:tav tm="0">
                                          <p:val>
                                            <p:fltVal val="720"/>
                                          </p:val>
                                        </p:tav>
                                        <p:tav tm="100000">
                                          <p:val>
                                            <p:fltVal val="0"/>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ppt_w</p:attrName>
                                        </p:attrNameLst>
                                      </p:cBhvr>
                                      <p:tavLst>
                                        <p:tav tm="0">
                                          <p:val>
                                            <p:fltVal val="0"/>
                                          </p:val>
                                        </p:tav>
                                        <p:tav tm="100000">
                                          <p:val>
                                            <p:strVal val="#ppt_w"/>
                                          </p:val>
                                        </p:tav>
                                      </p:tavLst>
                                    </p:anim>
                                  </p:childTnLst>
                                </p:cTn>
                              </p:par>
                              <p:par>
                                <p:cTn id="22" presetID="25" presetClass="entr" presetSubtype="0" fill="hold" nodeType="withEffect">
                                  <p:stCondLst>
                                    <p:cond delay="0"/>
                                  </p:stCondLst>
                                  <p:childTnLst>
                                    <p:set>
                                      <p:cBhvr>
                                        <p:cTn id="23" dur="1" fill="hold">
                                          <p:stCondLst>
                                            <p:cond delay="0"/>
                                          </p:stCondLst>
                                        </p:cTn>
                                        <p:tgtEl>
                                          <p:spTgt spid="26625"/>
                                        </p:tgtEl>
                                        <p:attrNameLst>
                                          <p:attrName>style.visibility</p:attrName>
                                        </p:attrNameLst>
                                      </p:cBhvr>
                                      <p:to>
                                        <p:strVal val="visible"/>
                                      </p:to>
                                    </p:set>
                                    <p:anim calcmode="lin" valueType="num">
                                      <p:cBhvr>
                                        <p:cTn id="24" dur="500" decel="50000" fill="hold">
                                          <p:stCondLst>
                                            <p:cond delay="0"/>
                                          </p:stCondLst>
                                        </p:cTn>
                                        <p:tgtEl>
                                          <p:spTgt spid="2662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662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6625"/>
                                        </p:tgtEl>
                                        <p:attrNameLst>
                                          <p:attrName>ppt_w</p:attrName>
                                        </p:attrNameLst>
                                      </p:cBhvr>
                                      <p:tavLst>
                                        <p:tav tm="0">
                                          <p:val>
                                            <p:strVal val="#ppt_w*.05"/>
                                          </p:val>
                                        </p:tav>
                                        <p:tav tm="100000">
                                          <p:val>
                                            <p:strVal val="#ppt_w"/>
                                          </p:val>
                                        </p:tav>
                                      </p:tavLst>
                                    </p:anim>
                                    <p:anim calcmode="lin" valueType="num">
                                      <p:cBhvr>
                                        <p:cTn id="27" dur="1000" fill="hold"/>
                                        <p:tgtEl>
                                          <p:spTgt spid="2662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662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662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662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0484" name="مستطيل 3"/>
          <p:cNvSpPr>
            <a:spLocks noChangeArrowheads="1"/>
          </p:cNvSpPr>
          <p:nvPr/>
        </p:nvSpPr>
        <p:spPr bwMode="auto">
          <a:xfrm>
            <a:off x="5643570" y="428604"/>
            <a:ext cx="2746266" cy="1446550"/>
          </a:xfrm>
          <a:prstGeom prst="rect">
            <a:avLst/>
          </a:prstGeom>
          <a:noFill/>
          <a:ln w="9525">
            <a:noFill/>
            <a:miter lim="800000"/>
            <a:headEnd/>
            <a:tailEnd/>
          </a:ln>
        </p:spPr>
        <p:txBody>
          <a:bodyPr wrap="none">
            <a:spAutoFit/>
          </a:bodyPr>
          <a:lstStyle/>
          <a:p>
            <a:pPr algn="ctr"/>
            <a:r>
              <a:rPr lang="ar-SA" sz="4400" dirty="0" smtClean="0">
                <a:solidFill>
                  <a:srgbClr val="663300"/>
                </a:solidFill>
                <a:cs typeface="PT Bold Heading" pitchFamily="2" charset="-78"/>
              </a:rPr>
              <a:t>من الرســم </a:t>
            </a:r>
          </a:p>
          <a:p>
            <a:pPr algn="ctr"/>
            <a:r>
              <a:rPr lang="ar-SA" sz="4400" dirty="0" smtClean="0">
                <a:solidFill>
                  <a:srgbClr val="663300"/>
                </a:solidFill>
                <a:cs typeface="PT Bold Heading" pitchFamily="2" charset="-78"/>
              </a:rPr>
              <a:t>البيانــي</a:t>
            </a:r>
            <a:endParaRPr lang="ar-SA" sz="4400" dirty="0">
              <a:solidFill>
                <a:srgbClr val="663300"/>
              </a:solidFill>
              <a:cs typeface="PT Bold Heading" pitchFamily="2" charset="-78"/>
            </a:endParaRPr>
          </a:p>
        </p:txBody>
      </p:sp>
      <p:grpSp>
        <p:nvGrpSpPr>
          <p:cNvPr id="17" name="مجموعة 16"/>
          <p:cNvGrpSpPr/>
          <p:nvPr/>
        </p:nvGrpSpPr>
        <p:grpSpPr>
          <a:xfrm>
            <a:off x="357158" y="142852"/>
            <a:ext cx="4643438" cy="2157434"/>
            <a:chOff x="0" y="0"/>
            <a:chExt cx="5105400" cy="2514600"/>
          </a:xfrm>
        </p:grpSpPr>
        <p:pic>
          <p:nvPicPr>
            <p:cNvPr id="5" name="Picture 5"/>
            <p:cNvPicPr>
              <a:picLocks noChangeAspect="1" noChangeArrowheads="1"/>
            </p:cNvPicPr>
            <p:nvPr/>
          </p:nvPicPr>
          <p:blipFill>
            <a:blip r:embed="rId3">
              <a:lum bright="10000"/>
            </a:blip>
            <a:srcRect/>
            <a:stretch>
              <a:fillRect/>
            </a:stretch>
          </p:blipFill>
          <p:spPr bwMode="auto">
            <a:xfrm>
              <a:off x="0" y="0"/>
              <a:ext cx="5105400" cy="25146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0485" name="مستطيل 6"/>
            <p:cNvSpPr>
              <a:spLocks noChangeArrowheads="1"/>
            </p:cNvSpPr>
            <p:nvPr/>
          </p:nvSpPr>
          <p:spPr bwMode="auto">
            <a:xfrm>
              <a:off x="4308462" y="228600"/>
              <a:ext cx="296876" cy="369332"/>
            </a:xfrm>
            <a:prstGeom prst="rect">
              <a:avLst/>
            </a:prstGeom>
            <a:noFill/>
            <a:ln w="9525">
              <a:noFill/>
              <a:miter lim="800000"/>
              <a:headEnd/>
              <a:tailEnd/>
            </a:ln>
          </p:spPr>
          <p:txBody>
            <a:bodyPr wrap="none">
              <a:spAutoFit/>
            </a:bodyPr>
            <a:lstStyle/>
            <a:p>
              <a:r>
                <a:rPr lang="en-US" b="1"/>
                <a:t>E</a:t>
              </a:r>
              <a:endParaRPr lang="ar-SA" b="1"/>
            </a:p>
          </p:txBody>
        </p:sp>
        <p:sp>
          <p:nvSpPr>
            <p:cNvPr id="20486" name="مستطيل 7"/>
            <p:cNvSpPr>
              <a:spLocks noChangeArrowheads="1"/>
            </p:cNvSpPr>
            <p:nvPr/>
          </p:nvSpPr>
          <p:spPr bwMode="auto">
            <a:xfrm>
              <a:off x="2992100" y="152400"/>
              <a:ext cx="330539" cy="369332"/>
            </a:xfrm>
            <a:prstGeom prst="rect">
              <a:avLst/>
            </a:prstGeom>
            <a:noFill/>
            <a:ln w="9525">
              <a:noFill/>
              <a:miter lim="800000"/>
              <a:headEnd/>
              <a:tailEnd/>
            </a:ln>
          </p:spPr>
          <p:txBody>
            <a:bodyPr wrap="none">
              <a:spAutoFit/>
            </a:bodyPr>
            <a:lstStyle/>
            <a:p>
              <a:r>
                <a:rPr lang="en-US" b="1"/>
                <a:t>D</a:t>
              </a:r>
              <a:endParaRPr lang="ar-SA" b="1"/>
            </a:p>
          </p:txBody>
        </p:sp>
        <p:sp>
          <p:nvSpPr>
            <p:cNvPr id="20487" name="مستطيل 8"/>
            <p:cNvSpPr>
              <a:spLocks noChangeArrowheads="1"/>
            </p:cNvSpPr>
            <p:nvPr/>
          </p:nvSpPr>
          <p:spPr bwMode="auto">
            <a:xfrm>
              <a:off x="480830" y="1371600"/>
              <a:ext cx="314509" cy="369332"/>
            </a:xfrm>
            <a:prstGeom prst="rect">
              <a:avLst/>
            </a:prstGeom>
            <a:noFill/>
            <a:ln w="9525">
              <a:noFill/>
              <a:miter lim="800000"/>
              <a:headEnd/>
              <a:tailEnd/>
            </a:ln>
          </p:spPr>
          <p:txBody>
            <a:bodyPr wrap="none">
              <a:spAutoFit/>
            </a:bodyPr>
            <a:lstStyle/>
            <a:p>
              <a:r>
                <a:rPr lang="en-US" b="1"/>
                <a:t>B</a:t>
              </a:r>
              <a:endParaRPr lang="ar-SA" b="1"/>
            </a:p>
          </p:txBody>
        </p:sp>
        <p:sp>
          <p:nvSpPr>
            <p:cNvPr id="20488" name="مستطيل 9"/>
            <p:cNvSpPr>
              <a:spLocks noChangeArrowheads="1"/>
            </p:cNvSpPr>
            <p:nvPr/>
          </p:nvSpPr>
          <p:spPr bwMode="auto">
            <a:xfrm>
              <a:off x="1568344" y="1295400"/>
              <a:ext cx="306494" cy="369332"/>
            </a:xfrm>
            <a:prstGeom prst="rect">
              <a:avLst/>
            </a:prstGeom>
            <a:noFill/>
            <a:ln w="9525">
              <a:noFill/>
              <a:miter lim="800000"/>
              <a:headEnd/>
              <a:tailEnd/>
            </a:ln>
          </p:spPr>
          <p:txBody>
            <a:bodyPr wrap="none">
              <a:spAutoFit/>
            </a:bodyPr>
            <a:lstStyle/>
            <a:p>
              <a:r>
                <a:rPr lang="en-US" b="1"/>
                <a:t>C</a:t>
              </a:r>
              <a:endParaRPr lang="ar-SA" b="1"/>
            </a:p>
          </p:txBody>
        </p:sp>
        <p:sp>
          <p:nvSpPr>
            <p:cNvPr id="20489" name="مستطيل 10"/>
            <p:cNvSpPr>
              <a:spLocks noChangeArrowheads="1"/>
            </p:cNvSpPr>
            <p:nvPr/>
          </p:nvSpPr>
          <p:spPr bwMode="auto">
            <a:xfrm>
              <a:off x="0" y="2133600"/>
              <a:ext cx="627063" cy="369888"/>
            </a:xfrm>
            <a:prstGeom prst="rect">
              <a:avLst/>
            </a:prstGeom>
            <a:noFill/>
            <a:ln w="9525">
              <a:noFill/>
              <a:miter lim="800000"/>
              <a:headEnd/>
              <a:tailEnd/>
            </a:ln>
          </p:spPr>
          <p:txBody>
            <a:bodyPr>
              <a:spAutoFit/>
            </a:bodyPr>
            <a:lstStyle/>
            <a:p>
              <a:r>
                <a:rPr lang="en-US" b="1" dirty="0"/>
                <a:t>A</a:t>
              </a:r>
              <a:endParaRPr lang="ar-SA" b="1" dirty="0"/>
            </a:p>
          </p:txBody>
        </p:sp>
      </p:grpSp>
      <p:sp>
        <p:nvSpPr>
          <p:cNvPr id="20490" name="مستطيل 11"/>
          <p:cNvSpPr>
            <a:spLocks noChangeArrowheads="1"/>
          </p:cNvSpPr>
          <p:nvPr/>
        </p:nvSpPr>
        <p:spPr bwMode="auto">
          <a:xfrm>
            <a:off x="705966" y="2500306"/>
            <a:ext cx="8194699" cy="415498"/>
          </a:xfrm>
          <a:prstGeom prst="rect">
            <a:avLst/>
          </a:prstGeom>
          <a:noFill/>
          <a:ln w="9525">
            <a:noFill/>
            <a:miter lim="800000"/>
            <a:headEnd/>
            <a:tailEnd/>
          </a:ln>
        </p:spPr>
        <p:txBody>
          <a:bodyPr wrap="square">
            <a:spAutoFit/>
          </a:bodyPr>
          <a:lstStyle/>
          <a:p>
            <a:pPr algn="justLow"/>
            <a:r>
              <a:rPr lang="ar-SA" sz="2100" u="sng" dirty="0" smtClean="0">
                <a:solidFill>
                  <a:srgbClr val="0070C0"/>
                </a:solidFill>
                <a:cs typeface="PT Bold Heading" pitchFamily="2" charset="-78"/>
              </a:rPr>
              <a:t>ميل </a:t>
            </a:r>
            <a:r>
              <a:rPr lang="ar-SA" sz="2100" u="sng" dirty="0">
                <a:solidFill>
                  <a:srgbClr val="0070C0"/>
                </a:solidFill>
                <a:cs typeface="PT Bold Heading" pitchFamily="2" charset="-78"/>
              </a:rPr>
              <a:t>الخط البياني </a:t>
            </a:r>
            <a:r>
              <a:rPr lang="ar-SA" sz="2100" dirty="0">
                <a:cs typeface="PT Bold Heading" pitchFamily="2" charset="-78"/>
              </a:rPr>
              <a:t>بين النقطتين </a:t>
            </a:r>
            <a:r>
              <a:rPr lang="en-US" sz="2100" dirty="0">
                <a:cs typeface="PT Bold Heading" pitchFamily="2" charset="-78"/>
              </a:rPr>
              <a:t>B </a:t>
            </a:r>
            <a:r>
              <a:rPr lang="ar-SA" sz="2100" dirty="0">
                <a:cs typeface="PT Bold Heading" pitchFamily="2" charset="-78"/>
              </a:rPr>
              <a:t>و</a:t>
            </a:r>
            <a:r>
              <a:rPr lang="en-US" sz="2100" dirty="0">
                <a:cs typeface="PT Bold Heading" pitchFamily="2" charset="-78"/>
              </a:rPr>
              <a:t> </a:t>
            </a:r>
            <a:r>
              <a:rPr lang="en-US" sz="2100" dirty="0" smtClean="0">
                <a:cs typeface="PT Bold Heading" pitchFamily="2" charset="-78"/>
              </a:rPr>
              <a:t>A </a:t>
            </a:r>
            <a:r>
              <a:rPr lang="ar-SA" sz="2100" dirty="0" smtClean="0">
                <a:cs typeface="PT Bold Heading" pitchFamily="2" charset="-78"/>
              </a:rPr>
              <a:t> </a:t>
            </a:r>
            <a:r>
              <a:rPr lang="ar-SA" sz="2100" dirty="0">
                <a:cs typeface="PT Bold Heading" pitchFamily="2" charset="-78"/>
              </a:rPr>
              <a:t>يمثل مقلوب الحرارة النوعية </a:t>
            </a:r>
            <a:r>
              <a:rPr lang="ar-SA" sz="2100" dirty="0" smtClean="0">
                <a:cs typeface="PT Bold Heading" pitchFamily="2" charset="-78"/>
              </a:rPr>
              <a:t>للجليد .</a:t>
            </a:r>
            <a:endParaRPr lang="ar-SA" sz="2100" dirty="0">
              <a:cs typeface="PT Bold Heading" pitchFamily="2" charset="-78"/>
            </a:endParaRPr>
          </a:p>
        </p:txBody>
      </p:sp>
      <p:sp>
        <p:nvSpPr>
          <p:cNvPr id="20491" name="مستطيل 12"/>
          <p:cNvSpPr>
            <a:spLocks noChangeArrowheads="1"/>
          </p:cNvSpPr>
          <p:nvPr/>
        </p:nvSpPr>
        <p:spPr bwMode="auto">
          <a:xfrm>
            <a:off x="470981" y="3058680"/>
            <a:ext cx="8439168" cy="415498"/>
          </a:xfrm>
          <a:prstGeom prst="rect">
            <a:avLst/>
          </a:prstGeom>
          <a:noFill/>
          <a:ln w="9525">
            <a:noFill/>
            <a:miter lim="800000"/>
            <a:headEnd/>
            <a:tailEnd/>
          </a:ln>
        </p:spPr>
        <p:txBody>
          <a:bodyPr wrap="square">
            <a:spAutoFit/>
          </a:bodyPr>
          <a:lstStyle/>
          <a:p>
            <a:pPr algn="justLow"/>
            <a:r>
              <a:rPr lang="ar-SA" sz="2100" u="sng" dirty="0" smtClean="0">
                <a:solidFill>
                  <a:srgbClr val="0070C0"/>
                </a:solidFill>
                <a:cs typeface="PT Bold Heading" pitchFamily="2" charset="-78"/>
              </a:rPr>
              <a:t>ميل </a:t>
            </a:r>
            <a:r>
              <a:rPr lang="ar-SA" sz="2100" u="sng" dirty="0">
                <a:solidFill>
                  <a:srgbClr val="0070C0"/>
                </a:solidFill>
                <a:cs typeface="PT Bold Heading" pitchFamily="2" charset="-78"/>
              </a:rPr>
              <a:t>الخط البياني </a:t>
            </a:r>
            <a:r>
              <a:rPr lang="ar-SA" sz="2100" dirty="0">
                <a:cs typeface="PT Bold Heading" pitchFamily="2" charset="-78"/>
              </a:rPr>
              <a:t>بين النقطتين </a:t>
            </a:r>
            <a:r>
              <a:rPr lang="en-US" sz="2100" dirty="0">
                <a:cs typeface="PT Bold Heading" pitchFamily="2" charset="-78"/>
              </a:rPr>
              <a:t>C </a:t>
            </a:r>
            <a:r>
              <a:rPr lang="ar-SA" sz="2100" dirty="0" smtClean="0">
                <a:cs typeface="PT Bold Heading" pitchFamily="2" charset="-78"/>
              </a:rPr>
              <a:t> و</a:t>
            </a:r>
            <a:r>
              <a:rPr lang="en-US" sz="2100" dirty="0" smtClean="0">
                <a:cs typeface="PT Bold Heading" pitchFamily="2" charset="-78"/>
              </a:rPr>
              <a:t> D </a:t>
            </a:r>
            <a:r>
              <a:rPr lang="ar-SA" sz="2100" dirty="0" smtClean="0">
                <a:cs typeface="PT Bold Heading" pitchFamily="2" charset="-78"/>
              </a:rPr>
              <a:t> </a:t>
            </a:r>
            <a:r>
              <a:rPr lang="ar-SA" sz="2100" dirty="0">
                <a:cs typeface="PT Bold Heading" pitchFamily="2" charset="-78"/>
              </a:rPr>
              <a:t>يمثل مقلوب الحرارة النوعية </a:t>
            </a:r>
            <a:r>
              <a:rPr lang="ar-SA" sz="2100" dirty="0" smtClean="0">
                <a:cs typeface="PT Bold Heading" pitchFamily="2" charset="-78"/>
              </a:rPr>
              <a:t>للماء  .</a:t>
            </a:r>
            <a:endParaRPr lang="ar-SA" sz="2100" dirty="0">
              <a:cs typeface="PT Bold Heading" pitchFamily="2" charset="-78"/>
            </a:endParaRPr>
          </a:p>
        </p:txBody>
      </p:sp>
      <p:sp>
        <p:nvSpPr>
          <p:cNvPr id="20492" name="مستطيل 13"/>
          <p:cNvSpPr>
            <a:spLocks noChangeArrowheads="1"/>
          </p:cNvSpPr>
          <p:nvPr/>
        </p:nvSpPr>
        <p:spPr bwMode="auto">
          <a:xfrm>
            <a:off x="1924076" y="3630184"/>
            <a:ext cx="6976589" cy="415498"/>
          </a:xfrm>
          <a:prstGeom prst="rect">
            <a:avLst/>
          </a:prstGeom>
          <a:noFill/>
          <a:ln w="9525">
            <a:noFill/>
            <a:miter lim="800000"/>
            <a:headEnd/>
            <a:tailEnd/>
          </a:ln>
        </p:spPr>
        <p:txBody>
          <a:bodyPr wrap="none">
            <a:spAutoFit/>
          </a:bodyPr>
          <a:lstStyle/>
          <a:p>
            <a:pPr algn="justLow"/>
            <a:r>
              <a:rPr lang="ar-SA" sz="2100" u="sng" dirty="0" smtClean="0">
                <a:solidFill>
                  <a:srgbClr val="0070C0"/>
                </a:solidFill>
                <a:cs typeface="PT Bold Heading" pitchFamily="2" charset="-78"/>
              </a:rPr>
              <a:t>ميل </a:t>
            </a:r>
            <a:r>
              <a:rPr lang="ar-SA" sz="2100" u="sng" dirty="0">
                <a:solidFill>
                  <a:srgbClr val="0070C0"/>
                </a:solidFill>
                <a:cs typeface="PT Bold Heading" pitchFamily="2" charset="-78"/>
              </a:rPr>
              <a:t>الخط البياني </a:t>
            </a:r>
            <a:r>
              <a:rPr lang="ar-SA" sz="2100" dirty="0">
                <a:cs typeface="PT Bold Heading" pitchFamily="2" charset="-78"/>
              </a:rPr>
              <a:t>بين النقطتين </a:t>
            </a:r>
            <a:r>
              <a:rPr lang="en-US" sz="2100" dirty="0">
                <a:cs typeface="PT Bold Heading" pitchFamily="2" charset="-78"/>
              </a:rPr>
              <a:t>E</a:t>
            </a:r>
            <a:r>
              <a:rPr lang="ar-SA" sz="2100" dirty="0">
                <a:cs typeface="PT Bold Heading" pitchFamily="2" charset="-78"/>
              </a:rPr>
              <a:t>يمثل مقلوب الحرارة النوعية للبخار</a:t>
            </a:r>
          </a:p>
        </p:txBody>
      </p:sp>
      <p:sp>
        <p:nvSpPr>
          <p:cNvPr id="20493" name="مستطيل 14"/>
          <p:cNvSpPr>
            <a:spLocks noChangeArrowheads="1"/>
          </p:cNvSpPr>
          <p:nvPr/>
        </p:nvSpPr>
        <p:spPr bwMode="auto">
          <a:xfrm>
            <a:off x="369411" y="4130250"/>
            <a:ext cx="8531254" cy="738664"/>
          </a:xfrm>
          <a:prstGeom prst="rect">
            <a:avLst/>
          </a:prstGeom>
          <a:noFill/>
          <a:ln w="9525">
            <a:noFill/>
            <a:miter lim="800000"/>
            <a:headEnd/>
            <a:tailEnd/>
          </a:ln>
        </p:spPr>
        <p:txBody>
          <a:bodyPr wrap="square">
            <a:spAutoFit/>
          </a:bodyPr>
          <a:lstStyle/>
          <a:p>
            <a:pPr algn="justLow"/>
            <a:r>
              <a:rPr lang="ar-SA" sz="2100" u="sng" dirty="0" smtClean="0">
                <a:solidFill>
                  <a:srgbClr val="0070C0"/>
                </a:solidFill>
                <a:cs typeface="PT Bold Heading" pitchFamily="2" charset="-78"/>
              </a:rPr>
              <a:t>ميل </a:t>
            </a:r>
            <a:r>
              <a:rPr lang="ar-SA" sz="2100" u="sng" dirty="0">
                <a:solidFill>
                  <a:srgbClr val="0070C0"/>
                </a:solidFill>
                <a:cs typeface="PT Bold Heading" pitchFamily="2" charset="-78"/>
              </a:rPr>
              <a:t>الخط البياني </a:t>
            </a:r>
            <a:r>
              <a:rPr lang="ar-SA" sz="2100" dirty="0">
                <a:cs typeface="PT Bold Heading" pitchFamily="2" charset="-78"/>
              </a:rPr>
              <a:t>في حالة الماء أقل من ميله في حالتي الجليد والبخار , لأن الحرارة النوعية للماء أكبر مما للجليد والبخار</a:t>
            </a:r>
          </a:p>
        </p:txBody>
      </p:sp>
      <p:sp>
        <p:nvSpPr>
          <p:cNvPr id="20494" name="مستطيل 15"/>
          <p:cNvSpPr>
            <a:spLocks noChangeArrowheads="1"/>
          </p:cNvSpPr>
          <p:nvPr/>
        </p:nvSpPr>
        <p:spPr bwMode="auto">
          <a:xfrm>
            <a:off x="2087582" y="4916068"/>
            <a:ext cx="6813083" cy="415498"/>
          </a:xfrm>
          <a:prstGeom prst="rect">
            <a:avLst/>
          </a:prstGeom>
          <a:noFill/>
          <a:ln w="9525">
            <a:noFill/>
            <a:miter lim="800000"/>
            <a:headEnd/>
            <a:tailEnd/>
          </a:ln>
        </p:spPr>
        <p:txBody>
          <a:bodyPr wrap="none">
            <a:spAutoFit/>
          </a:bodyPr>
          <a:lstStyle/>
          <a:p>
            <a:pPr algn="justLow"/>
            <a:r>
              <a:rPr lang="ar-SA" sz="2100" u="sng" dirty="0" smtClean="0">
                <a:solidFill>
                  <a:srgbClr val="0070C0"/>
                </a:solidFill>
                <a:cs typeface="PT Bold Heading" pitchFamily="2" charset="-78"/>
              </a:rPr>
              <a:t>عندما </a:t>
            </a:r>
            <a:r>
              <a:rPr lang="ar-SA" sz="2100" u="sng" dirty="0">
                <a:solidFill>
                  <a:srgbClr val="0070C0"/>
                </a:solidFill>
                <a:cs typeface="PT Bold Heading" pitchFamily="2" charset="-78"/>
              </a:rPr>
              <a:t>يتجمد السائل </a:t>
            </a:r>
            <a:r>
              <a:rPr lang="ar-SA" sz="2100" dirty="0">
                <a:cs typeface="PT Bold Heading" pitchFamily="2" charset="-78"/>
              </a:rPr>
              <a:t>فإنه يفقد كمية من الحرارة تساوي </a:t>
            </a:r>
            <a:r>
              <a:rPr lang="ar-SA" sz="2100" dirty="0" smtClean="0">
                <a:cs typeface="PT Bold Heading" pitchFamily="2" charset="-78"/>
              </a:rPr>
              <a:t> </a:t>
            </a:r>
            <a:r>
              <a:rPr lang="en-US" sz="2100" b="1" dirty="0" smtClean="0">
                <a:solidFill>
                  <a:schemeClr val="accent2">
                    <a:lumMod val="75000"/>
                  </a:schemeClr>
                </a:solidFill>
                <a:cs typeface="PT Bold Heading" pitchFamily="2" charset="-78"/>
              </a:rPr>
              <a:t>Q  </a:t>
            </a:r>
            <a:r>
              <a:rPr lang="en-US" sz="2100" b="1" dirty="0">
                <a:solidFill>
                  <a:schemeClr val="accent2">
                    <a:lumMod val="75000"/>
                  </a:schemeClr>
                </a:solidFill>
                <a:cs typeface="PT Bold Heading" pitchFamily="2" charset="-78"/>
              </a:rPr>
              <a:t>= - m </a:t>
            </a:r>
            <a:r>
              <a:rPr lang="en-US" sz="2100" b="1" dirty="0" err="1">
                <a:solidFill>
                  <a:schemeClr val="accent2">
                    <a:lumMod val="75000"/>
                  </a:schemeClr>
                </a:solidFill>
                <a:cs typeface="PT Bold Heading" pitchFamily="2" charset="-78"/>
              </a:rPr>
              <a:t>H</a:t>
            </a:r>
            <a:r>
              <a:rPr lang="en-US" sz="2100" b="1" baseline="-25000" dirty="0" err="1">
                <a:solidFill>
                  <a:schemeClr val="accent2">
                    <a:lumMod val="75000"/>
                  </a:schemeClr>
                </a:solidFill>
                <a:cs typeface="PT Bold Heading" pitchFamily="2" charset="-78"/>
              </a:rPr>
              <a:t>f</a:t>
            </a:r>
            <a:endParaRPr lang="ar-SA" sz="2100" baseline="-25000" dirty="0">
              <a:solidFill>
                <a:schemeClr val="accent2">
                  <a:lumMod val="75000"/>
                </a:schemeClr>
              </a:solidFill>
              <a:cs typeface="PT Bold Heading" pitchFamily="2" charset="-78"/>
            </a:endParaRPr>
          </a:p>
        </p:txBody>
      </p:sp>
      <p:sp>
        <p:nvSpPr>
          <p:cNvPr id="20495" name="مستطيل 16"/>
          <p:cNvSpPr>
            <a:spLocks noChangeArrowheads="1"/>
          </p:cNvSpPr>
          <p:nvPr/>
        </p:nvSpPr>
        <p:spPr bwMode="auto">
          <a:xfrm>
            <a:off x="1328237" y="5987638"/>
            <a:ext cx="7582524" cy="415498"/>
          </a:xfrm>
          <a:prstGeom prst="rect">
            <a:avLst/>
          </a:prstGeom>
          <a:noFill/>
          <a:ln w="9525">
            <a:noFill/>
            <a:miter lim="800000"/>
            <a:headEnd/>
            <a:tailEnd/>
          </a:ln>
        </p:spPr>
        <p:txBody>
          <a:bodyPr wrap="none">
            <a:spAutoFit/>
          </a:bodyPr>
          <a:lstStyle/>
          <a:p>
            <a:pPr algn="justLow"/>
            <a:r>
              <a:rPr lang="ar-SA" sz="2100" u="sng" dirty="0" smtClean="0">
                <a:solidFill>
                  <a:srgbClr val="0070C0"/>
                </a:solidFill>
                <a:cs typeface="PT Bold Heading" pitchFamily="2" charset="-78"/>
              </a:rPr>
              <a:t>عندما </a:t>
            </a:r>
            <a:r>
              <a:rPr lang="ar-SA" sz="2100" u="sng" dirty="0">
                <a:solidFill>
                  <a:srgbClr val="0070C0"/>
                </a:solidFill>
                <a:cs typeface="PT Bold Heading" pitchFamily="2" charset="-78"/>
              </a:rPr>
              <a:t>يتكاثف بخار</a:t>
            </a:r>
            <a:r>
              <a:rPr lang="ar-SA" sz="2100" dirty="0">
                <a:solidFill>
                  <a:srgbClr val="0070C0"/>
                </a:solidFill>
                <a:cs typeface="PT Bold Heading" pitchFamily="2" charset="-78"/>
              </a:rPr>
              <a:t> </a:t>
            </a:r>
            <a:r>
              <a:rPr lang="ar-SA" sz="2100" dirty="0">
                <a:cs typeface="PT Bold Heading" pitchFamily="2" charset="-78"/>
              </a:rPr>
              <a:t>إلى سائل فإنه يفقد كمية من الحرارة </a:t>
            </a:r>
            <a:r>
              <a:rPr lang="ar-SA" sz="2100" dirty="0" smtClean="0">
                <a:cs typeface="PT Bold Heading" pitchFamily="2" charset="-78"/>
              </a:rPr>
              <a:t>تساوي </a:t>
            </a:r>
            <a:r>
              <a:rPr lang="en-US" sz="2100" b="1" dirty="0" smtClean="0">
                <a:solidFill>
                  <a:srgbClr val="00B0F0"/>
                </a:solidFill>
                <a:cs typeface="PT Bold Heading" pitchFamily="2" charset="-78"/>
              </a:rPr>
              <a:t> </a:t>
            </a:r>
            <a:r>
              <a:rPr lang="en-US" sz="2100" b="1" dirty="0">
                <a:solidFill>
                  <a:schemeClr val="accent2">
                    <a:lumMod val="75000"/>
                  </a:schemeClr>
                </a:solidFill>
                <a:cs typeface="PT Bold Heading" pitchFamily="2" charset="-78"/>
              </a:rPr>
              <a:t>Q  = - m </a:t>
            </a:r>
            <a:r>
              <a:rPr lang="en-US" sz="2100" b="1" dirty="0" err="1">
                <a:solidFill>
                  <a:schemeClr val="accent2">
                    <a:lumMod val="75000"/>
                  </a:schemeClr>
                </a:solidFill>
                <a:cs typeface="PT Bold Heading" pitchFamily="2" charset="-78"/>
              </a:rPr>
              <a:t>H</a:t>
            </a:r>
            <a:r>
              <a:rPr lang="en-US" sz="2100" b="1" baseline="-25000" dirty="0" err="1">
                <a:solidFill>
                  <a:schemeClr val="accent2">
                    <a:lumMod val="75000"/>
                  </a:schemeClr>
                </a:solidFill>
                <a:cs typeface="PT Bold Heading" pitchFamily="2" charset="-78"/>
              </a:rPr>
              <a:t>v</a:t>
            </a:r>
            <a:r>
              <a:rPr lang="ar-SA" sz="2100" dirty="0">
                <a:solidFill>
                  <a:schemeClr val="accent2">
                    <a:lumMod val="75000"/>
                  </a:schemeClr>
                </a:solidFill>
                <a:cs typeface="PT Bold Heading" pitchFamily="2" charset="-78"/>
              </a:rPr>
              <a:t> </a:t>
            </a:r>
          </a:p>
        </p:txBody>
      </p:sp>
      <p:sp>
        <p:nvSpPr>
          <p:cNvPr id="20496" name="مستطيل 17"/>
          <p:cNvSpPr>
            <a:spLocks noChangeArrowheads="1"/>
          </p:cNvSpPr>
          <p:nvPr/>
        </p:nvSpPr>
        <p:spPr bwMode="auto">
          <a:xfrm>
            <a:off x="1756865" y="5487572"/>
            <a:ext cx="7244291" cy="415498"/>
          </a:xfrm>
          <a:prstGeom prst="rect">
            <a:avLst/>
          </a:prstGeom>
          <a:noFill/>
          <a:ln w="9525">
            <a:noFill/>
            <a:miter lim="800000"/>
            <a:headEnd/>
            <a:tailEnd/>
          </a:ln>
        </p:spPr>
        <p:txBody>
          <a:bodyPr wrap="none">
            <a:spAutoFit/>
          </a:bodyPr>
          <a:lstStyle/>
          <a:p>
            <a:pPr algn="justLow"/>
            <a:r>
              <a:rPr lang="ar-SA" sz="2100" dirty="0">
                <a:cs typeface="PT Bold Heading" pitchFamily="2" charset="-78"/>
              </a:rPr>
              <a:t> </a:t>
            </a:r>
            <a:r>
              <a:rPr lang="ar-SA" sz="2100" dirty="0">
                <a:solidFill>
                  <a:srgbClr val="C00000"/>
                </a:solidFill>
                <a:cs typeface="PT Bold Heading" pitchFamily="2" charset="-78"/>
              </a:rPr>
              <a:t>والإشارة السالبة تدل على أن الحرارة تنتقل من المادة إلى المحيط الخارجي</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800" decel="100000"/>
                                        <p:tgtEl>
                                          <p:spTgt spid="17"/>
                                        </p:tgtEl>
                                      </p:cBhvr>
                                    </p:animEffect>
                                    <p:anim calcmode="lin" valueType="num">
                                      <p:cBhvr>
                                        <p:cTn id="13" dur="800" decel="100000" fill="hold"/>
                                        <p:tgtEl>
                                          <p:spTgt spid="17"/>
                                        </p:tgtEl>
                                        <p:attrNameLst>
                                          <p:attrName>style.rotation</p:attrName>
                                        </p:attrNameLst>
                                      </p:cBhvr>
                                      <p:tavLst>
                                        <p:tav tm="0">
                                          <p:val>
                                            <p:fltVal val="-90"/>
                                          </p:val>
                                        </p:tav>
                                        <p:tav tm="100000">
                                          <p:val>
                                            <p:fltVal val="0"/>
                                          </p:val>
                                        </p:tav>
                                      </p:tavLst>
                                    </p:anim>
                                    <p:anim calcmode="lin" valueType="num">
                                      <p:cBhvr>
                                        <p:cTn id="14" dur="800" decel="100000" fill="hold"/>
                                        <p:tgtEl>
                                          <p:spTgt spid="17"/>
                                        </p:tgtEl>
                                        <p:attrNameLst>
                                          <p:attrName>ppt_x</p:attrName>
                                        </p:attrNameLst>
                                      </p:cBhvr>
                                      <p:tavLst>
                                        <p:tav tm="0">
                                          <p:val>
                                            <p:strVal val="#ppt_x+0.4"/>
                                          </p:val>
                                        </p:tav>
                                        <p:tav tm="100000">
                                          <p:val>
                                            <p:strVal val="#ppt_x-0.05"/>
                                          </p:val>
                                        </p:tav>
                                      </p:tavLst>
                                    </p:anim>
                                    <p:anim calcmode="lin" valueType="num">
                                      <p:cBhvr>
                                        <p:cTn id="15" dur="800" decel="100000" fill="hold"/>
                                        <p:tgtEl>
                                          <p:spTgt spid="1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0490"/>
                                        </p:tgtEl>
                                        <p:attrNameLst>
                                          <p:attrName>style.visibility</p:attrName>
                                        </p:attrNameLst>
                                      </p:cBhvr>
                                      <p:to>
                                        <p:strVal val="visible"/>
                                      </p:to>
                                    </p:set>
                                    <p:animEffect transition="in" filter="checkerboard(across)">
                                      <p:cBhvr>
                                        <p:cTn id="21" dur="500"/>
                                        <p:tgtEl>
                                          <p:spTgt spid="20490"/>
                                        </p:tgtEl>
                                      </p:cBhvr>
                                    </p:animEffect>
                                  </p:childTnLst>
                                </p:cTn>
                              </p:par>
                            </p:childTnLst>
                          </p:cTn>
                        </p:par>
                        <p:par>
                          <p:cTn id="22" fill="hold">
                            <p:stCondLst>
                              <p:cond delay="2000"/>
                            </p:stCondLst>
                            <p:childTnLst>
                              <p:par>
                                <p:cTn id="23" presetID="5" presetClass="entr" presetSubtype="10" fill="hold" grpId="0" nodeType="afterEffect">
                                  <p:stCondLst>
                                    <p:cond delay="0"/>
                                  </p:stCondLst>
                                  <p:childTnLst>
                                    <p:set>
                                      <p:cBhvr>
                                        <p:cTn id="24" dur="1" fill="hold">
                                          <p:stCondLst>
                                            <p:cond delay="0"/>
                                          </p:stCondLst>
                                        </p:cTn>
                                        <p:tgtEl>
                                          <p:spTgt spid="20491"/>
                                        </p:tgtEl>
                                        <p:attrNameLst>
                                          <p:attrName>style.visibility</p:attrName>
                                        </p:attrNameLst>
                                      </p:cBhvr>
                                      <p:to>
                                        <p:strVal val="visible"/>
                                      </p:to>
                                    </p:set>
                                    <p:animEffect transition="in" filter="checkerboard(across)">
                                      <p:cBhvr>
                                        <p:cTn id="25" dur="500"/>
                                        <p:tgtEl>
                                          <p:spTgt spid="20491"/>
                                        </p:tgtEl>
                                      </p:cBhvr>
                                    </p:animEffect>
                                  </p:childTnLst>
                                </p:cTn>
                              </p:par>
                            </p:childTnLst>
                          </p:cTn>
                        </p:par>
                        <p:par>
                          <p:cTn id="26" fill="hold">
                            <p:stCondLst>
                              <p:cond delay="2500"/>
                            </p:stCondLst>
                            <p:childTnLst>
                              <p:par>
                                <p:cTn id="27" presetID="5" presetClass="entr" presetSubtype="10" fill="hold" grpId="0" nodeType="afterEffect">
                                  <p:stCondLst>
                                    <p:cond delay="0"/>
                                  </p:stCondLst>
                                  <p:childTnLst>
                                    <p:set>
                                      <p:cBhvr>
                                        <p:cTn id="28" dur="1" fill="hold">
                                          <p:stCondLst>
                                            <p:cond delay="0"/>
                                          </p:stCondLst>
                                        </p:cTn>
                                        <p:tgtEl>
                                          <p:spTgt spid="20492"/>
                                        </p:tgtEl>
                                        <p:attrNameLst>
                                          <p:attrName>style.visibility</p:attrName>
                                        </p:attrNameLst>
                                      </p:cBhvr>
                                      <p:to>
                                        <p:strVal val="visible"/>
                                      </p:to>
                                    </p:set>
                                    <p:animEffect transition="in" filter="checkerboard(across)">
                                      <p:cBhvr>
                                        <p:cTn id="29" dur="500"/>
                                        <p:tgtEl>
                                          <p:spTgt spid="20492"/>
                                        </p:tgtEl>
                                      </p:cBhvr>
                                    </p:animEffect>
                                  </p:childTnLst>
                                </p:cTn>
                              </p:par>
                            </p:childTnLst>
                          </p:cTn>
                        </p:par>
                        <p:par>
                          <p:cTn id="30" fill="hold">
                            <p:stCondLst>
                              <p:cond delay="3000"/>
                            </p:stCondLst>
                            <p:childTnLst>
                              <p:par>
                                <p:cTn id="31" presetID="5" presetClass="entr" presetSubtype="10" fill="hold" grpId="0" nodeType="afterEffect">
                                  <p:stCondLst>
                                    <p:cond delay="0"/>
                                  </p:stCondLst>
                                  <p:childTnLst>
                                    <p:set>
                                      <p:cBhvr>
                                        <p:cTn id="32" dur="1" fill="hold">
                                          <p:stCondLst>
                                            <p:cond delay="0"/>
                                          </p:stCondLst>
                                        </p:cTn>
                                        <p:tgtEl>
                                          <p:spTgt spid="20493"/>
                                        </p:tgtEl>
                                        <p:attrNameLst>
                                          <p:attrName>style.visibility</p:attrName>
                                        </p:attrNameLst>
                                      </p:cBhvr>
                                      <p:to>
                                        <p:strVal val="visible"/>
                                      </p:to>
                                    </p:set>
                                    <p:animEffect transition="in" filter="checkerboard(across)">
                                      <p:cBhvr>
                                        <p:cTn id="33" dur="500"/>
                                        <p:tgtEl>
                                          <p:spTgt spid="20493"/>
                                        </p:tgtEl>
                                      </p:cBhvr>
                                    </p:animEffect>
                                  </p:childTnLst>
                                </p:cTn>
                              </p:par>
                            </p:childTnLst>
                          </p:cTn>
                        </p:par>
                        <p:par>
                          <p:cTn id="34" fill="hold">
                            <p:stCondLst>
                              <p:cond delay="3500"/>
                            </p:stCondLst>
                            <p:childTnLst>
                              <p:par>
                                <p:cTn id="35" presetID="5" presetClass="entr" presetSubtype="10" fill="hold" grpId="0" nodeType="afterEffect">
                                  <p:stCondLst>
                                    <p:cond delay="0"/>
                                  </p:stCondLst>
                                  <p:childTnLst>
                                    <p:set>
                                      <p:cBhvr>
                                        <p:cTn id="36" dur="1" fill="hold">
                                          <p:stCondLst>
                                            <p:cond delay="0"/>
                                          </p:stCondLst>
                                        </p:cTn>
                                        <p:tgtEl>
                                          <p:spTgt spid="20494"/>
                                        </p:tgtEl>
                                        <p:attrNameLst>
                                          <p:attrName>style.visibility</p:attrName>
                                        </p:attrNameLst>
                                      </p:cBhvr>
                                      <p:to>
                                        <p:strVal val="visible"/>
                                      </p:to>
                                    </p:set>
                                    <p:animEffect transition="in" filter="checkerboard(across)">
                                      <p:cBhvr>
                                        <p:cTn id="37" dur="500"/>
                                        <p:tgtEl>
                                          <p:spTgt spid="20494"/>
                                        </p:tgtEl>
                                      </p:cBhvr>
                                    </p:animEffect>
                                  </p:childTnLst>
                                </p:cTn>
                              </p:par>
                            </p:childTnLst>
                          </p:cTn>
                        </p:par>
                        <p:par>
                          <p:cTn id="38" fill="hold">
                            <p:stCondLst>
                              <p:cond delay="4000"/>
                            </p:stCondLst>
                            <p:childTnLst>
                              <p:par>
                                <p:cTn id="39" presetID="8" presetClass="entr" presetSubtype="16" fill="hold" grpId="0" nodeType="afterEffect">
                                  <p:stCondLst>
                                    <p:cond delay="0"/>
                                  </p:stCondLst>
                                  <p:childTnLst>
                                    <p:set>
                                      <p:cBhvr>
                                        <p:cTn id="40" dur="1" fill="hold">
                                          <p:stCondLst>
                                            <p:cond delay="0"/>
                                          </p:stCondLst>
                                        </p:cTn>
                                        <p:tgtEl>
                                          <p:spTgt spid="20496"/>
                                        </p:tgtEl>
                                        <p:attrNameLst>
                                          <p:attrName>style.visibility</p:attrName>
                                        </p:attrNameLst>
                                      </p:cBhvr>
                                      <p:to>
                                        <p:strVal val="visible"/>
                                      </p:to>
                                    </p:set>
                                    <p:animEffect transition="in" filter="diamond(in)">
                                      <p:cBhvr>
                                        <p:cTn id="41" dur="2000"/>
                                        <p:tgtEl>
                                          <p:spTgt spid="20496"/>
                                        </p:tgtEl>
                                      </p:cBhvr>
                                    </p:animEffect>
                                  </p:childTnLst>
                                </p:cTn>
                              </p:par>
                            </p:childTnLst>
                          </p:cTn>
                        </p:par>
                        <p:par>
                          <p:cTn id="42" fill="hold">
                            <p:stCondLst>
                              <p:cond delay="6000"/>
                            </p:stCondLst>
                            <p:childTnLst>
                              <p:par>
                                <p:cTn id="43" presetID="5" presetClass="entr" presetSubtype="10" fill="hold" grpId="0" nodeType="afterEffect">
                                  <p:stCondLst>
                                    <p:cond delay="0"/>
                                  </p:stCondLst>
                                  <p:childTnLst>
                                    <p:set>
                                      <p:cBhvr>
                                        <p:cTn id="44" dur="1" fill="hold">
                                          <p:stCondLst>
                                            <p:cond delay="0"/>
                                          </p:stCondLst>
                                        </p:cTn>
                                        <p:tgtEl>
                                          <p:spTgt spid="20495"/>
                                        </p:tgtEl>
                                        <p:attrNameLst>
                                          <p:attrName>style.visibility</p:attrName>
                                        </p:attrNameLst>
                                      </p:cBhvr>
                                      <p:to>
                                        <p:strVal val="visible"/>
                                      </p:to>
                                    </p:set>
                                    <p:animEffect transition="in" filter="checkerboard(across)">
                                      <p:cBhvr>
                                        <p:cTn id="45"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90" grpId="0"/>
      <p:bldP spid="20491" grpId="0"/>
      <p:bldP spid="20492" grpId="0"/>
      <p:bldP spid="20493" grpId="0"/>
      <p:bldP spid="20494" grpId="0"/>
      <p:bldP spid="20495" grpId="0"/>
      <p:bldP spid="2049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1506" name="مستطيل 1"/>
          <p:cNvSpPr>
            <a:spLocks noChangeArrowheads="1"/>
          </p:cNvSpPr>
          <p:nvPr/>
        </p:nvSpPr>
        <p:spPr bwMode="auto">
          <a:xfrm>
            <a:off x="1714480" y="357166"/>
            <a:ext cx="5500726" cy="1154162"/>
          </a:xfrm>
          <a:prstGeom prst="rect">
            <a:avLst/>
          </a:prstGeom>
          <a:noFill/>
          <a:ln w="9525">
            <a:noFill/>
            <a:miter lim="800000"/>
            <a:headEnd/>
            <a:tailEnd/>
          </a:ln>
        </p:spPr>
        <p:txBody>
          <a:bodyPr wrap="square">
            <a:spAutoFit/>
          </a:bodyPr>
          <a:lstStyle/>
          <a:p>
            <a:pPr algn="justLow"/>
            <a:r>
              <a:rPr lang="ar-SA" sz="2300" dirty="0" smtClean="0">
                <a:solidFill>
                  <a:srgbClr val="D21E78"/>
                </a:solidFill>
                <a:cs typeface="PT Bold Heading" pitchFamily="2" charset="-78"/>
              </a:rPr>
              <a:t>* </a:t>
            </a:r>
            <a:r>
              <a:rPr lang="ar-SA" sz="2300" dirty="0">
                <a:solidFill>
                  <a:srgbClr val="D21E78"/>
                </a:solidFill>
                <a:cs typeface="PT Bold Heading" pitchFamily="2" charset="-78"/>
              </a:rPr>
              <a:t>يمكن جعل الماء يغلي  </a:t>
            </a:r>
            <a:r>
              <a:rPr lang="ar-SA" sz="2300" dirty="0">
                <a:cs typeface="PT Bold Heading" pitchFamily="2" charset="-78"/>
              </a:rPr>
              <a:t>دون تسخين وفي درجة حرارة الغرفة وذلك بوضعه دافئا في قارورة ثم وضعها في ناقوس وتفريغ الهواء مع التجفيف </a:t>
            </a:r>
            <a:r>
              <a:rPr lang="ar-SA" sz="2300" dirty="0" smtClean="0">
                <a:cs typeface="PT Bold Heading" pitchFamily="2" charset="-78"/>
              </a:rPr>
              <a:t>.</a:t>
            </a:r>
            <a:endParaRPr lang="ar-SA" sz="2300" dirty="0">
              <a:cs typeface="PT Bold Heading" pitchFamily="2" charset="-78"/>
            </a:endParaRPr>
          </a:p>
        </p:txBody>
      </p:sp>
      <p:sp>
        <p:nvSpPr>
          <p:cNvPr id="3" name="مستطيل 2"/>
          <p:cNvSpPr/>
          <p:nvPr/>
        </p:nvSpPr>
        <p:spPr>
          <a:xfrm>
            <a:off x="214282" y="2000240"/>
            <a:ext cx="7034213" cy="1154162"/>
          </a:xfrm>
          <a:prstGeom prst="rect">
            <a:avLst/>
          </a:prstGeom>
        </p:spPr>
        <p:txBody>
          <a:bodyPr>
            <a:spAutoFit/>
          </a:bodyPr>
          <a:lstStyle/>
          <a:p>
            <a:pPr algn="justLow">
              <a:defRPr/>
            </a:pPr>
            <a:r>
              <a:rPr lang="ar-SA" sz="2300" dirty="0" smtClean="0">
                <a:solidFill>
                  <a:srgbClr val="D21E78"/>
                </a:solidFill>
                <a:cs typeface="PT Bold Heading" pitchFamily="2" charset="-78"/>
              </a:rPr>
              <a:t>* </a:t>
            </a:r>
            <a:r>
              <a:rPr lang="ar-SA" sz="2300" dirty="0">
                <a:solidFill>
                  <a:srgbClr val="D21E78"/>
                </a:solidFill>
                <a:cs typeface="PT Bold Heading" pitchFamily="2" charset="-78"/>
              </a:rPr>
              <a:t>تتغير درجتا الانصهار والغليان للماء  </a:t>
            </a:r>
            <a:r>
              <a:rPr lang="ar-SA" sz="2300" dirty="0">
                <a:solidFill>
                  <a:schemeClr val="tx1">
                    <a:lumMod val="95000"/>
                    <a:lumOff val="5000"/>
                  </a:schemeClr>
                </a:solidFill>
                <a:cs typeface="PT Bold Heading" pitchFamily="2" charset="-78"/>
              </a:rPr>
              <a:t>عند إضافة مذاب إليه حيث يتكون محلول فتزداد درجة الغليان وتنخفض درجة التجميد </a:t>
            </a:r>
            <a:r>
              <a:rPr lang="ar-SA" sz="2300" dirty="0" smtClean="0">
                <a:solidFill>
                  <a:schemeClr val="tx1">
                    <a:lumMod val="95000"/>
                    <a:lumOff val="5000"/>
                  </a:schemeClr>
                </a:solidFill>
                <a:cs typeface="PT Bold Heading" pitchFamily="2" charset="-78"/>
              </a:rPr>
              <a:t>. </a:t>
            </a:r>
            <a:endParaRPr lang="ar-SA" sz="2300" dirty="0">
              <a:solidFill>
                <a:schemeClr val="tx1">
                  <a:lumMod val="95000"/>
                  <a:lumOff val="5000"/>
                </a:schemeClr>
              </a:solidFill>
              <a:cs typeface="PT Bold Heading" pitchFamily="2" charset="-78"/>
            </a:endParaRPr>
          </a:p>
        </p:txBody>
      </p:sp>
      <p:sp>
        <p:nvSpPr>
          <p:cNvPr id="21508" name="مستطيل 3"/>
          <p:cNvSpPr>
            <a:spLocks noChangeArrowheads="1"/>
          </p:cNvSpPr>
          <p:nvPr/>
        </p:nvSpPr>
        <p:spPr bwMode="auto">
          <a:xfrm>
            <a:off x="571472" y="3214686"/>
            <a:ext cx="6572256" cy="1154162"/>
          </a:xfrm>
          <a:prstGeom prst="rect">
            <a:avLst/>
          </a:prstGeom>
          <a:noFill/>
          <a:ln w="9525">
            <a:noFill/>
            <a:miter lim="800000"/>
            <a:headEnd/>
            <a:tailEnd/>
          </a:ln>
        </p:spPr>
        <p:txBody>
          <a:bodyPr wrap="square">
            <a:spAutoFit/>
          </a:bodyPr>
          <a:lstStyle/>
          <a:p>
            <a:pPr algn="justLow"/>
            <a:r>
              <a:rPr lang="ar-SA" sz="2300" dirty="0">
                <a:cs typeface="PT Bold Heading" pitchFamily="2" charset="-78"/>
              </a:rPr>
              <a:t>أي وجود شوائب مذابة في الماء ( ملح ، سكر ، ... ) يغيّر من درجة غليان الماء ، كذلك إذا خلط الماء بسوائل أخرى تتغير درجة الغليان </a:t>
            </a:r>
            <a:r>
              <a:rPr lang="ar-SA" sz="2300" dirty="0" smtClean="0">
                <a:cs typeface="PT Bold Heading" pitchFamily="2" charset="-78"/>
              </a:rPr>
              <a:t>.</a:t>
            </a:r>
            <a:endParaRPr lang="ar-SA" sz="2300" dirty="0">
              <a:cs typeface="PT Bold Heading" pitchFamily="2" charset="-78"/>
            </a:endParaRPr>
          </a:p>
        </p:txBody>
      </p:sp>
      <p:pic>
        <p:nvPicPr>
          <p:cNvPr id="20481" name="Picture 1" descr="2881-D_thumb"/>
          <p:cNvPicPr>
            <a:picLocks noChangeAspect="1" noChangeArrowheads="1"/>
          </p:cNvPicPr>
          <p:nvPr/>
        </p:nvPicPr>
        <p:blipFill>
          <a:blip r:embed="rId3"/>
          <a:srcRect/>
          <a:stretch>
            <a:fillRect/>
          </a:stretch>
        </p:blipFill>
        <p:spPr bwMode="auto">
          <a:xfrm>
            <a:off x="214282" y="214290"/>
            <a:ext cx="1357290" cy="1357290"/>
          </a:xfrm>
          <a:prstGeom prst="rect">
            <a:avLst/>
          </a:prstGeom>
          <a:noFill/>
          <a:ln w="9525">
            <a:noFill/>
            <a:miter lim="800000"/>
            <a:headEnd/>
            <a:tailEnd/>
          </a:ln>
        </p:spPr>
      </p:pic>
      <p:pic>
        <p:nvPicPr>
          <p:cNvPr id="20482" name="Picture 2" descr="440px-SaltInWaterSolutionLiquid"/>
          <p:cNvPicPr>
            <a:picLocks noChangeAspect="1" noChangeArrowheads="1"/>
          </p:cNvPicPr>
          <p:nvPr/>
        </p:nvPicPr>
        <p:blipFill>
          <a:blip r:embed="rId4" cstate="print"/>
          <a:srcRect/>
          <a:stretch>
            <a:fillRect/>
          </a:stretch>
        </p:blipFill>
        <p:spPr bwMode="auto">
          <a:xfrm>
            <a:off x="2357422" y="4545090"/>
            <a:ext cx="1143008" cy="2170058"/>
          </a:xfrm>
          <a:prstGeom prst="rect">
            <a:avLst/>
          </a:prstGeom>
          <a:noFill/>
          <a:ln w="9525">
            <a:noFill/>
            <a:miter lim="800000"/>
            <a:headEnd/>
            <a:tailEnd/>
          </a:ln>
        </p:spPr>
      </p:pic>
      <p:pic>
        <p:nvPicPr>
          <p:cNvPr id="20483" name="Picture 3" descr="ANd9GcR8Wtx5U5Trn8-h_8TVjkqXWgpwbjQLhsNUnI_8FK-_g8aj_JZW"/>
          <p:cNvPicPr>
            <a:picLocks noChangeAspect="1" noChangeArrowheads="1"/>
          </p:cNvPicPr>
          <p:nvPr/>
        </p:nvPicPr>
        <p:blipFill>
          <a:blip r:embed="rId5"/>
          <a:srcRect/>
          <a:stretch>
            <a:fillRect/>
          </a:stretch>
        </p:blipFill>
        <p:spPr bwMode="auto">
          <a:xfrm>
            <a:off x="3998698" y="4500570"/>
            <a:ext cx="2144938" cy="2214578"/>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wd">
                                    <p:tmPct val="10000"/>
                                  </p:iterate>
                                  <p:childTnLst>
                                    <p:set>
                                      <p:cBhvr>
                                        <p:cTn id="6" dur="1" fill="hold">
                                          <p:stCondLst>
                                            <p:cond delay="0"/>
                                          </p:stCondLst>
                                        </p:cTn>
                                        <p:tgtEl>
                                          <p:spTgt spid="21506"/>
                                        </p:tgtEl>
                                        <p:attrNameLst>
                                          <p:attrName>style.visibility</p:attrName>
                                        </p:attrNameLst>
                                      </p:cBhvr>
                                      <p:to>
                                        <p:strVal val="visible"/>
                                      </p:to>
                                    </p:set>
                                    <p:anim by="(-#ppt_w*2)" calcmode="lin" valueType="num">
                                      <p:cBhvr rctx="PPT">
                                        <p:cTn id="7" dur="500" autoRev="1" fill="hold">
                                          <p:stCondLst>
                                            <p:cond delay="0"/>
                                          </p:stCondLst>
                                        </p:cTn>
                                        <p:tgtEl>
                                          <p:spTgt spid="21506"/>
                                        </p:tgtEl>
                                        <p:attrNameLst>
                                          <p:attrName>ppt_w</p:attrName>
                                        </p:attrNameLst>
                                      </p:cBhvr>
                                    </p:anim>
                                    <p:anim by="(#ppt_w*0.50)" calcmode="lin" valueType="num">
                                      <p:cBhvr>
                                        <p:cTn id="8" dur="500" decel="50000" autoRev="1" fill="hold">
                                          <p:stCondLst>
                                            <p:cond delay="0"/>
                                          </p:stCondLst>
                                        </p:cTn>
                                        <p:tgtEl>
                                          <p:spTgt spid="21506"/>
                                        </p:tgtEl>
                                        <p:attrNameLst>
                                          <p:attrName>ppt_x</p:attrName>
                                        </p:attrNameLst>
                                      </p:cBhvr>
                                    </p:anim>
                                    <p:anim from="(-#ppt_h/2)" to="(#ppt_y)" calcmode="lin" valueType="num">
                                      <p:cBhvr>
                                        <p:cTn id="9" dur="1000" fill="hold">
                                          <p:stCondLst>
                                            <p:cond delay="0"/>
                                          </p:stCondLst>
                                        </p:cTn>
                                        <p:tgtEl>
                                          <p:spTgt spid="21506"/>
                                        </p:tgtEl>
                                        <p:attrNameLst>
                                          <p:attrName>ppt_y</p:attrName>
                                        </p:attrNameLst>
                                      </p:cBhvr>
                                    </p:anim>
                                    <p:animRot by="21600000">
                                      <p:cBhvr>
                                        <p:cTn id="10" dur="1000" fill="hold">
                                          <p:stCondLst>
                                            <p:cond delay="0"/>
                                          </p:stCondLst>
                                        </p:cTn>
                                        <p:tgtEl>
                                          <p:spTgt spid="21506"/>
                                        </p:tgtEl>
                                        <p:attrNameLst>
                                          <p:attrName>r</p:attrName>
                                        </p:attrNameLst>
                                      </p:cBhvr>
                                    </p:animRot>
                                  </p:childTnLst>
                                </p:cTn>
                              </p:par>
                            </p:childTnLst>
                          </p:cTn>
                        </p:par>
                        <p:par>
                          <p:cTn id="11" fill="hold">
                            <p:stCondLst>
                              <p:cond delay="3400"/>
                            </p:stCondLst>
                            <p:childTnLst>
                              <p:par>
                                <p:cTn id="12" presetID="17" presetClass="entr" presetSubtype="10" fill="hold" nodeType="afterEffect">
                                  <p:stCondLst>
                                    <p:cond delay="0"/>
                                  </p:stCondLst>
                                  <p:childTnLst>
                                    <p:set>
                                      <p:cBhvr>
                                        <p:cTn id="13" dur="1" fill="hold">
                                          <p:stCondLst>
                                            <p:cond delay="0"/>
                                          </p:stCondLst>
                                        </p:cTn>
                                        <p:tgtEl>
                                          <p:spTgt spid="20481"/>
                                        </p:tgtEl>
                                        <p:attrNameLst>
                                          <p:attrName>style.visibility</p:attrName>
                                        </p:attrNameLst>
                                      </p:cBhvr>
                                      <p:to>
                                        <p:strVal val="visible"/>
                                      </p:to>
                                    </p:set>
                                    <p:anim calcmode="lin" valueType="num">
                                      <p:cBhvr>
                                        <p:cTn id="14" dur="500" fill="hold"/>
                                        <p:tgtEl>
                                          <p:spTgt spid="20481"/>
                                        </p:tgtEl>
                                        <p:attrNameLst>
                                          <p:attrName>ppt_w</p:attrName>
                                        </p:attrNameLst>
                                      </p:cBhvr>
                                      <p:tavLst>
                                        <p:tav tm="0">
                                          <p:val>
                                            <p:fltVal val="0"/>
                                          </p:val>
                                        </p:tav>
                                        <p:tav tm="100000">
                                          <p:val>
                                            <p:strVal val="#ppt_w"/>
                                          </p:val>
                                        </p:tav>
                                      </p:tavLst>
                                    </p:anim>
                                    <p:anim calcmode="lin" valueType="num">
                                      <p:cBhvr>
                                        <p:cTn id="15" dur="500" fill="hold"/>
                                        <p:tgtEl>
                                          <p:spTgt spid="20481"/>
                                        </p:tgtEl>
                                        <p:attrNameLst>
                                          <p:attrName>ppt_h</p:attrName>
                                        </p:attrNameLst>
                                      </p:cBhvr>
                                      <p:tavLst>
                                        <p:tav tm="0">
                                          <p:val>
                                            <p:strVal val="#ppt_h"/>
                                          </p:val>
                                        </p:tav>
                                        <p:tav tm="100000">
                                          <p:val>
                                            <p:strVal val="#ppt_h"/>
                                          </p:val>
                                        </p:tav>
                                      </p:tavLst>
                                    </p:anim>
                                  </p:childTnLst>
                                </p:cTn>
                              </p:par>
                            </p:childTnLst>
                          </p:cTn>
                        </p:par>
                        <p:par>
                          <p:cTn id="16" fill="hold">
                            <p:stCondLst>
                              <p:cond delay="3900"/>
                            </p:stCondLst>
                            <p:childTnLst>
                              <p:par>
                                <p:cTn id="17" presetID="41" presetClass="entr" presetSubtype="0" fill="hold" grpId="0" nodeType="after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5350"/>
                            </p:stCondLst>
                            <p:childTnLst>
                              <p:par>
                                <p:cTn id="25" presetID="15" presetClass="entr" presetSubtype="0" fill="hold" grpId="0" nodeType="afterEffect">
                                  <p:stCondLst>
                                    <p:cond delay="0"/>
                                  </p:stCondLst>
                                  <p:iterate type="wd">
                                    <p:tmPct val="10000"/>
                                  </p:iterate>
                                  <p:childTnLst>
                                    <p:set>
                                      <p:cBhvr>
                                        <p:cTn id="26" dur="1" fill="hold">
                                          <p:stCondLst>
                                            <p:cond delay="0"/>
                                          </p:stCondLst>
                                        </p:cTn>
                                        <p:tgtEl>
                                          <p:spTgt spid="21508"/>
                                        </p:tgtEl>
                                        <p:attrNameLst>
                                          <p:attrName>style.visibility</p:attrName>
                                        </p:attrNameLst>
                                      </p:cBhvr>
                                      <p:to>
                                        <p:strVal val="visible"/>
                                      </p:to>
                                    </p:set>
                                    <p:anim calcmode="lin" valueType="num">
                                      <p:cBhvr>
                                        <p:cTn id="27" dur="1000" fill="hold"/>
                                        <p:tgtEl>
                                          <p:spTgt spid="21508"/>
                                        </p:tgtEl>
                                        <p:attrNameLst>
                                          <p:attrName>ppt_w</p:attrName>
                                        </p:attrNameLst>
                                      </p:cBhvr>
                                      <p:tavLst>
                                        <p:tav tm="0">
                                          <p:val>
                                            <p:fltVal val="0"/>
                                          </p:val>
                                        </p:tav>
                                        <p:tav tm="100000">
                                          <p:val>
                                            <p:strVal val="#ppt_w"/>
                                          </p:val>
                                        </p:tav>
                                      </p:tavLst>
                                    </p:anim>
                                    <p:anim calcmode="lin" valueType="num">
                                      <p:cBhvr>
                                        <p:cTn id="28" dur="1000" fill="hold"/>
                                        <p:tgtEl>
                                          <p:spTgt spid="21508"/>
                                        </p:tgtEl>
                                        <p:attrNameLst>
                                          <p:attrName>ppt_h</p:attrName>
                                        </p:attrNameLst>
                                      </p:cBhvr>
                                      <p:tavLst>
                                        <p:tav tm="0">
                                          <p:val>
                                            <p:fltVal val="0"/>
                                          </p:val>
                                        </p:tav>
                                        <p:tav tm="100000">
                                          <p:val>
                                            <p:strVal val="#ppt_h"/>
                                          </p:val>
                                        </p:tav>
                                      </p:tavLst>
                                    </p:anim>
                                    <p:anim calcmode="lin" valueType="num">
                                      <p:cBhvr>
                                        <p:cTn id="29" dur="1000" fill="hold"/>
                                        <p:tgtEl>
                                          <p:spTgt spid="2150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1508"/>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9150"/>
                            </p:stCondLst>
                            <p:childTnLst>
                              <p:par>
                                <p:cTn id="32" presetID="30" presetClass="entr" presetSubtype="0" fill="hold" nodeType="afterEffect">
                                  <p:stCondLst>
                                    <p:cond delay="0"/>
                                  </p:stCondLst>
                                  <p:childTnLst>
                                    <p:set>
                                      <p:cBhvr>
                                        <p:cTn id="33" dur="1" fill="hold">
                                          <p:stCondLst>
                                            <p:cond delay="0"/>
                                          </p:stCondLst>
                                        </p:cTn>
                                        <p:tgtEl>
                                          <p:spTgt spid="20482"/>
                                        </p:tgtEl>
                                        <p:attrNameLst>
                                          <p:attrName>style.visibility</p:attrName>
                                        </p:attrNameLst>
                                      </p:cBhvr>
                                      <p:to>
                                        <p:strVal val="visible"/>
                                      </p:to>
                                    </p:set>
                                    <p:animEffect transition="in" filter="fade">
                                      <p:cBhvr>
                                        <p:cTn id="34" dur="800" decel="100000"/>
                                        <p:tgtEl>
                                          <p:spTgt spid="20482"/>
                                        </p:tgtEl>
                                      </p:cBhvr>
                                    </p:animEffect>
                                    <p:anim calcmode="lin" valueType="num">
                                      <p:cBhvr>
                                        <p:cTn id="35" dur="800" decel="100000" fill="hold"/>
                                        <p:tgtEl>
                                          <p:spTgt spid="20482"/>
                                        </p:tgtEl>
                                        <p:attrNameLst>
                                          <p:attrName>style.rotation</p:attrName>
                                        </p:attrNameLst>
                                      </p:cBhvr>
                                      <p:tavLst>
                                        <p:tav tm="0">
                                          <p:val>
                                            <p:fltVal val="-90"/>
                                          </p:val>
                                        </p:tav>
                                        <p:tav tm="100000">
                                          <p:val>
                                            <p:fltVal val="0"/>
                                          </p:val>
                                        </p:tav>
                                      </p:tavLst>
                                    </p:anim>
                                    <p:anim calcmode="lin" valueType="num">
                                      <p:cBhvr>
                                        <p:cTn id="36" dur="800" decel="100000" fill="hold"/>
                                        <p:tgtEl>
                                          <p:spTgt spid="20482"/>
                                        </p:tgtEl>
                                        <p:attrNameLst>
                                          <p:attrName>ppt_x</p:attrName>
                                        </p:attrNameLst>
                                      </p:cBhvr>
                                      <p:tavLst>
                                        <p:tav tm="0">
                                          <p:val>
                                            <p:strVal val="#ppt_x+0.4"/>
                                          </p:val>
                                        </p:tav>
                                        <p:tav tm="100000">
                                          <p:val>
                                            <p:strVal val="#ppt_x-0.05"/>
                                          </p:val>
                                        </p:tav>
                                      </p:tavLst>
                                    </p:anim>
                                    <p:anim calcmode="lin" valueType="num">
                                      <p:cBhvr>
                                        <p:cTn id="37" dur="800" decel="100000" fill="hold"/>
                                        <p:tgtEl>
                                          <p:spTgt spid="2048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048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0482"/>
                                        </p:tgtEl>
                                        <p:attrNameLst>
                                          <p:attrName>ppt_y</p:attrName>
                                        </p:attrNameLst>
                                      </p:cBhvr>
                                      <p:tavLst>
                                        <p:tav tm="0">
                                          <p:val>
                                            <p:strVal val="#ppt_y+0.1"/>
                                          </p:val>
                                        </p:tav>
                                        <p:tav tm="100000">
                                          <p:val>
                                            <p:strVal val="#ppt_y"/>
                                          </p:val>
                                        </p:tav>
                                      </p:tavLst>
                                    </p:anim>
                                  </p:childTnLst>
                                </p:cTn>
                              </p:par>
                            </p:childTnLst>
                          </p:cTn>
                        </p:par>
                        <p:par>
                          <p:cTn id="40" fill="hold">
                            <p:stCondLst>
                              <p:cond delay="10150"/>
                            </p:stCondLst>
                            <p:childTnLst>
                              <p:par>
                                <p:cTn id="41" presetID="30" presetClass="entr" presetSubtype="0" fill="hold" nodeType="afterEffect">
                                  <p:stCondLst>
                                    <p:cond delay="0"/>
                                  </p:stCondLst>
                                  <p:childTnLst>
                                    <p:set>
                                      <p:cBhvr>
                                        <p:cTn id="42" dur="1" fill="hold">
                                          <p:stCondLst>
                                            <p:cond delay="0"/>
                                          </p:stCondLst>
                                        </p:cTn>
                                        <p:tgtEl>
                                          <p:spTgt spid="20483"/>
                                        </p:tgtEl>
                                        <p:attrNameLst>
                                          <p:attrName>style.visibility</p:attrName>
                                        </p:attrNameLst>
                                      </p:cBhvr>
                                      <p:to>
                                        <p:strVal val="visible"/>
                                      </p:to>
                                    </p:set>
                                    <p:animEffect transition="in" filter="fade">
                                      <p:cBhvr>
                                        <p:cTn id="43" dur="800" decel="100000"/>
                                        <p:tgtEl>
                                          <p:spTgt spid="20483"/>
                                        </p:tgtEl>
                                      </p:cBhvr>
                                    </p:animEffect>
                                    <p:anim calcmode="lin" valueType="num">
                                      <p:cBhvr>
                                        <p:cTn id="44" dur="800" decel="100000" fill="hold"/>
                                        <p:tgtEl>
                                          <p:spTgt spid="20483"/>
                                        </p:tgtEl>
                                        <p:attrNameLst>
                                          <p:attrName>style.rotation</p:attrName>
                                        </p:attrNameLst>
                                      </p:cBhvr>
                                      <p:tavLst>
                                        <p:tav tm="0">
                                          <p:val>
                                            <p:fltVal val="-90"/>
                                          </p:val>
                                        </p:tav>
                                        <p:tav tm="100000">
                                          <p:val>
                                            <p:fltVal val="0"/>
                                          </p:val>
                                        </p:tav>
                                      </p:tavLst>
                                    </p:anim>
                                    <p:anim calcmode="lin" valueType="num">
                                      <p:cBhvr>
                                        <p:cTn id="45" dur="800" decel="100000" fill="hold"/>
                                        <p:tgtEl>
                                          <p:spTgt spid="20483"/>
                                        </p:tgtEl>
                                        <p:attrNameLst>
                                          <p:attrName>ppt_x</p:attrName>
                                        </p:attrNameLst>
                                      </p:cBhvr>
                                      <p:tavLst>
                                        <p:tav tm="0">
                                          <p:val>
                                            <p:strVal val="#ppt_x+0.4"/>
                                          </p:val>
                                        </p:tav>
                                        <p:tav tm="100000">
                                          <p:val>
                                            <p:strVal val="#ppt_x-0.05"/>
                                          </p:val>
                                        </p:tav>
                                      </p:tavLst>
                                    </p:anim>
                                    <p:anim calcmode="lin" valueType="num">
                                      <p:cBhvr>
                                        <p:cTn id="46" dur="800" decel="100000" fill="hold"/>
                                        <p:tgtEl>
                                          <p:spTgt spid="2048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048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048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p:bldP spid="2150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 name="مستطيل 6"/>
          <p:cNvSpPr/>
          <p:nvPr/>
        </p:nvSpPr>
        <p:spPr>
          <a:xfrm>
            <a:off x="2500298" y="3143248"/>
            <a:ext cx="6105518" cy="769441"/>
          </a:xfrm>
          <a:prstGeom prst="rect">
            <a:avLst/>
          </a:prstGeom>
        </p:spPr>
        <p:txBody>
          <a:bodyPr wrap="square">
            <a:spAutoFit/>
          </a:bodyPr>
          <a:lstStyle/>
          <a:p>
            <a:pPr algn="justLow">
              <a:defRPr/>
            </a:pPr>
            <a:r>
              <a:rPr lang="ar-SA" sz="2200" dirty="0">
                <a:cs typeface="PT Bold Heading" pitchFamily="2" charset="-78"/>
              </a:rPr>
              <a:t>أمثلة على تغير كمية الطاقة الحرارية في نظام ما  </a:t>
            </a:r>
            <a:r>
              <a:rPr lang="ar-SA" sz="2200" dirty="0">
                <a:solidFill>
                  <a:srgbClr val="0070C0"/>
                </a:solidFill>
                <a:cs typeface="PT Bold Heading" pitchFamily="2" charset="-78"/>
              </a:rPr>
              <a:t>المضخة اليدوية المستخدمة في نفخ إطار الدراجة </a:t>
            </a:r>
            <a:r>
              <a:rPr lang="ar-SA" sz="2200" dirty="0" smtClean="0">
                <a:solidFill>
                  <a:srgbClr val="0070C0"/>
                </a:solidFill>
                <a:cs typeface="PT Bold Heading" pitchFamily="2" charset="-78"/>
              </a:rPr>
              <a:t>الهوائية .</a:t>
            </a:r>
            <a:endParaRPr lang="ar-SA" sz="2200" dirty="0">
              <a:solidFill>
                <a:srgbClr val="0070C0"/>
              </a:solidFill>
              <a:cs typeface="PT Bold Heading" pitchFamily="2" charset="-78"/>
            </a:endParaRPr>
          </a:p>
        </p:txBody>
      </p:sp>
      <p:sp>
        <p:nvSpPr>
          <p:cNvPr id="8" name="مستطيل 7"/>
          <p:cNvSpPr/>
          <p:nvPr/>
        </p:nvSpPr>
        <p:spPr>
          <a:xfrm>
            <a:off x="2500298" y="4429132"/>
            <a:ext cx="6248395" cy="1785104"/>
          </a:xfrm>
          <a:prstGeom prst="rect">
            <a:avLst/>
          </a:prstGeom>
        </p:spPr>
        <p:txBody>
          <a:bodyPr wrap="square">
            <a:spAutoFit/>
          </a:bodyPr>
          <a:lstStyle/>
          <a:p>
            <a:pPr algn="justLow">
              <a:defRPr/>
            </a:pPr>
            <a:r>
              <a:rPr lang="ar-SA" sz="2200" dirty="0">
                <a:solidFill>
                  <a:srgbClr val="0033CC"/>
                </a:solidFill>
                <a:cs typeface="PT Bold Heading" pitchFamily="2" charset="-78"/>
              </a:rPr>
              <a:t>أمثلة على تحول أشكال من الطاقة إلى طاقة حرارية: </a:t>
            </a:r>
          </a:p>
          <a:p>
            <a:pPr algn="justLow">
              <a:defRPr/>
            </a:pPr>
            <a:r>
              <a:rPr lang="ar-SA" sz="2200" dirty="0">
                <a:cs typeface="PT Bold Heading" pitchFamily="2" charset="-78"/>
              </a:rPr>
              <a:t>1- </a:t>
            </a:r>
            <a:r>
              <a:rPr lang="ar-SA" sz="2200" u="sng" dirty="0">
                <a:cs typeface="PT Bold Heading" pitchFamily="2" charset="-78"/>
              </a:rPr>
              <a:t>تحول الطاقة الكهربائية إلى حرارية </a:t>
            </a:r>
            <a:r>
              <a:rPr lang="ar-SA" sz="2200" dirty="0">
                <a:cs typeface="PT Bold Heading" pitchFamily="2" charset="-78"/>
              </a:rPr>
              <a:t>: محمصة الخبز – الفرن الكهربائي </a:t>
            </a:r>
            <a:r>
              <a:rPr lang="ar-SA" sz="2200" dirty="0" smtClean="0">
                <a:cs typeface="PT Bold Heading" pitchFamily="2" charset="-78"/>
              </a:rPr>
              <a:t>.</a:t>
            </a:r>
            <a:endParaRPr lang="ar-SA" sz="2200" dirty="0">
              <a:cs typeface="PT Bold Heading" pitchFamily="2" charset="-78"/>
            </a:endParaRPr>
          </a:p>
          <a:p>
            <a:pPr algn="justLow">
              <a:defRPr/>
            </a:pPr>
            <a:endParaRPr lang="ar-SA" sz="2200" dirty="0" smtClean="0">
              <a:cs typeface="PT Bold Heading" pitchFamily="2" charset="-78"/>
            </a:endParaRPr>
          </a:p>
          <a:p>
            <a:pPr algn="justLow">
              <a:defRPr/>
            </a:pPr>
            <a:r>
              <a:rPr lang="ar-SA" sz="2200" dirty="0" smtClean="0">
                <a:cs typeface="PT Bold Heading" pitchFamily="2" charset="-78"/>
              </a:rPr>
              <a:t>2- </a:t>
            </a:r>
            <a:r>
              <a:rPr lang="ar-SA" sz="2200" u="sng" dirty="0">
                <a:cs typeface="PT Bold Heading" pitchFamily="2" charset="-78"/>
              </a:rPr>
              <a:t>تحول الطاقة الضوئية إلى طاقة حرارية</a:t>
            </a:r>
            <a:r>
              <a:rPr lang="ar-SA" sz="2200" dirty="0">
                <a:cs typeface="PT Bold Heading" pitchFamily="2" charset="-78"/>
              </a:rPr>
              <a:t>: أشعة </a:t>
            </a:r>
            <a:r>
              <a:rPr lang="ar-SA" sz="2200" dirty="0" smtClean="0">
                <a:cs typeface="PT Bold Heading" pitchFamily="2" charset="-78"/>
              </a:rPr>
              <a:t>الشمس .</a:t>
            </a:r>
          </a:p>
        </p:txBody>
      </p:sp>
      <p:sp>
        <p:nvSpPr>
          <p:cNvPr id="11" name="مستطيل 10"/>
          <p:cNvSpPr/>
          <p:nvPr/>
        </p:nvSpPr>
        <p:spPr>
          <a:xfrm>
            <a:off x="1142976" y="1500174"/>
            <a:ext cx="7391403" cy="769441"/>
          </a:xfrm>
          <a:prstGeom prst="rect">
            <a:avLst/>
          </a:prstGeom>
        </p:spPr>
        <p:txBody>
          <a:bodyPr wrap="square">
            <a:spAutoFit/>
          </a:bodyPr>
          <a:lstStyle/>
          <a:p>
            <a:pPr algn="justLow">
              <a:defRPr/>
            </a:pPr>
            <a:r>
              <a:rPr lang="ar-SA" sz="2200" dirty="0" smtClean="0">
                <a:cs typeface="PT Bold Heading" pitchFamily="2" charset="-78"/>
              </a:rPr>
              <a:t>التغير </a:t>
            </a:r>
            <a:r>
              <a:rPr lang="ar-SA" sz="2200" dirty="0">
                <a:cs typeface="PT Bold Heading" pitchFamily="2" charset="-78"/>
              </a:rPr>
              <a:t>في الطاقة الحرارية </a:t>
            </a:r>
            <a:r>
              <a:rPr lang="en-US" sz="2200" dirty="0">
                <a:cs typeface="PT Bold Heading" pitchFamily="2" charset="-78"/>
              </a:rPr>
              <a:t>Δ U</a:t>
            </a:r>
            <a:r>
              <a:rPr lang="ar-SA" sz="2200" dirty="0">
                <a:cs typeface="PT Bold Heading" pitchFamily="2" charset="-78"/>
              </a:rPr>
              <a:t> لجسم ما يساوي مقدار كمية الحرارة </a:t>
            </a:r>
            <a:r>
              <a:rPr lang="en-US" sz="2200" dirty="0">
                <a:cs typeface="PT Bold Heading" pitchFamily="2" charset="-78"/>
              </a:rPr>
              <a:t>Q</a:t>
            </a:r>
            <a:r>
              <a:rPr lang="ar-SA" sz="2200" dirty="0">
                <a:cs typeface="PT Bold Heading" pitchFamily="2" charset="-78"/>
              </a:rPr>
              <a:t> المضافة إلى الجسم مطروحا منه الشغل </a:t>
            </a:r>
            <a:r>
              <a:rPr lang="en-US" sz="2200" dirty="0">
                <a:cs typeface="PT Bold Heading" pitchFamily="2" charset="-78"/>
              </a:rPr>
              <a:t>W</a:t>
            </a:r>
            <a:r>
              <a:rPr lang="ar-SA" sz="2200" dirty="0">
                <a:cs typeface="PT Bold Heading" pitchFamily="2" charset="-78"/>
              </a:rPr>
              <a:t> الذي يبذله الجسم.</a:t>
            </a:r>
          </a:p>
        </p:txBody>
      </p:sp>
      <p:sp>
        <p:nvSpPr>
          <p:cNvPr id="12" name="مستطيل 11"/>
          <p:cNvSpPr/>
          <p:nvPr/>
        </p:nvSpPr>
        <p:spPr>
          <a:xfrm>
            <a:off x="4071934" y="2428868"/>
            <a:ext cx="2128833" cy="461665"/>
          </a:xfrm>
          <a:prstGeom prst="rect">
            <a:avLst/>
          </a:prstGeom>
        </p:spPr>
        <p:txBody>
          <a:bodyPr wrap="square">
            <a:spAutoFit/>
          </a:bodyPr>
          <a:lstStyle/>
          <a:p>
            <a:pPr>
              <a:defRPr/>
            </a:pPr>
            <a:r>
              <a:rPr lang="ar-SA" sz="2400" b="1" dirty="0">
                <a:solidFill>
                  <a:srgbClr val="7030A0"/>
                </a:solidFill>
                <a:cs typeface="PT Bold Heading" pitchFamily="2" charset="-78"/>
              </a:rPr>
              <a:t> </a:t>
            </a:r>
            <a:r>
              <a:rPr lang="en-US" sz="2400" b="1" dirty="0">
                <a:solidFill>
                  <a:srgbClr val="7030A0"/>
                </a:solidFill>
                <a:cs typeface="PT Bold Heading" pitchFamily="2" charset="-78"/>
              </a:rPr>
              <a:t>Δ U = Q - W</a:t>
            </a:r>
            <a:endParaRPr lang="ar-SA" sz="2400" b="1" dirty="0">
              <a:solidFill>
                <a:srgbClr val="7030A0"/>
              </a:solidFill>
              <a:cs typeface="PT Bold Heading" pitchFamily="2" charset="-78"/>
            </a:endParaRPr>
          </a:p>
        </p:txBody>
      </p:sp>
      <p:sp>
        <p:nvSpPr>
          <p:cNvPr id="13" name="مستطيل 12"/>
          <p:cNvSpPr/>
          <p:nvPr/>
        </p:nvSpPr>
        <p:spPr>
          <a:xfrm>
            <a:off x="2643174" y="214290"/>
            <a:ext cx="4376519" cy="523220"/>
          </a:xfrm>
          <a:prstGeom prst="rect">
            <a:avLst/>
          </a:prstGeom>
        </p:spPr>
        <p:txBody>
          <a:bodyPr wrap="none">
            <a:spAutoFit/>
          </a:bodyPr>
          <a:lstStyle/>
          <a:p>
            <a:r>
              <a:rPr lang="ar-SA" sz="2800" dirty="0" smtClean="0">
                <a:ln>
                  <a:solidFill>
                    <a:schemeClr val="tx1"/>
                  </a:solidFill>
                </a:ln>
                <a:solidFill>
                  <a:schemeClr val="accent3">
                    <a:lumMod val="60000"/>
                    <a:lumOff val="40000"/>
                  </a:schemeClr>
                </a:solidFill>
                <a:cs typeface="PT Bold Heading" pitchFamily="2" charset="-78"/>
              </a:rPr>
              <a:t>القانون الأول للديناميكا الحرارية</a:t>
            </a:r>
            <a:endParaRPr lang="ar-SA" sz="2800" dirty="0">
              <a:ln>
                <a:solidFill>
                  <a:schemeClr val="tx1"/>
                </a:solidFill>
              </a:ln>
              <a:solidFill>
                <a:schemeClr val="accent3">
                  <a:lumMod val="60000"/>
                  <a:lumOff val="40000"/>
                </a:schemeClr>
              </a:solidFill>
              <a:cs typeface="PT Bold Heading" pitchFamily="2" charset="-78"/>
            </a:endParaRPr>
          </a:p>
        </p:txBody>
      </p:sp>
      <p:sp>
        <p:nvSpPr>
          <p:cNvPr id="14" name="مستطيل 13"/>
          <p:cNvSpPr/>
          <p:nvPr/>
        </p:nvSpPr>
        <p:spPr>
          <a:xfrm>
            <a:off x="4286249" y="1000108"/>
            <a:ext cx="4321878" cy="430887"/>
          </a:xfrm>
          <a:prstGeom prst="rect">
            <a:avLst/>
          </a:prstGeom>
        </p:spPr>
        <p:txBody>
          <a:bodyPr wrap="square">
            <a:spAutoFit/>
          </a:bodyPr>
          <a:lstStyle/>
          <a:p>
            <a:r>
              <a:rPr lang="ar-SA" sz="2200" dirty="0" smtClean="0">
                <a:solidFill>
                  <a:srgbClr val="C00000"/>
                </a:solidFill>
                <a:cs typeface="PT Bold Heading" pitchFamily="2" charset="-78"/>
              </a:rPr>
              <a:t> نص القانون الأول للديناميكا الحرارية :</a:t>
            </a:r>
            <a:endParaRPr lang="en-US" sz="2200" dirty="0">
              <a:solidFill>
                <a:srgbClr val="C00000"/>
              </a:solidFill>
              <a:cs typeface="PT Bold Heading" pitchFamily="2" charset="-78"/>
            </a:endParaRPr>
          </a:p>
        </p:txBody>
      </p:sp>
      <p:pic>
        <p:nvPicPr>
          <p:cNvPr id="19459" name="Picture 3" descr="ROCKBROS-120psi-Mini-Bicycle-Pump-Outdoor-MTB-Road-font-b-Bike-b-font-Pump-Cycling-font"/>
          <p:cNvPicPr>
            <a:picLocks noChangeAspect="1" noChangeArrowheads="1"/>
          </p:cNvPicPr>
          <p:nvPr/>
        </p:nvPicPr>
        <p:blipFill>
          <a:blip r:embed="rId3" cstate="print"/>
          <a:srcRect t="12213"/>
          <a:stretch>
            <a:fillRect/>
          </a:stretch>
        </p:blipFill>
        <p:spPr bwMode="auto">
          <a:xfrm>
            <a:off x="357158" y="2643182"/>
            <a:ext cx="1898976" cy="1667040"/>
          </a:xfrm>
          <a:prstGeom prst="rect">
            <a:avLst/>
          </a:prstGeom>
          <a:noFill/>
          <a:ln w="9525">
            <a:noFill/>
            <a:miter lim="800000"/>
            <a:headEnd/>
            <a:tailEnd/>
          </a:ln>
        </p:spPr>
      </p:pic>
      <p:pic>
        <p:nvPicPr>
          <p:cNvPr id="19460" name="Picture 4" descr="item_XL_3993358_84174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57224" y="4572008"/>
            <a:ext cx="1500198" cy="1015172"/>
          </a:xfrm>
          <a:prstGeom prst="rect">
            <a:avLst/>
          </a:prstGeom>
          <a:noFill/>
          <a:ln w="9525">
            <a:noFill/>
            <a:miter lim="800000"/>
            <a:headEnd/>
            <a:tailEnd/>
          </a:ln>
        </p:spPr>
      </p:pic>
      <p:pic>
        <p:nvPicPr>
          <p:cNvPr id="16" name="صورة 15" descr="sun-animation_fr.gif"/>
          <p:cNvPicPr>
            <a:picLocks noChangeAspect="1"/>
          </p:cNvPicPr>
          <p:nvPr/>
        </p:nvPicPr>
        <p:blipFill>
          <a:blip r:embed="rId5" cstate="print"/>
          <a:stretch>
            <a:fillRect/>
          </a:stretch>
        </p:blipFill>
        <p:spPr>
          <a:xfrm>
            <a:off x="1857356" y="5643578"/>
            <a:ext cx="1000124" cy="980513"/>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8" presetClass="entr" presetSubtype="0" accel="10000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ppt_w*2.5"/>
                                          </p:val>
                                        </p:tav>
                                        <p:tav tm="100000">
                                          <p:val>
                                            <p:strVal val="#ppt_w"/>
                                          </p:val>
                                        </p:tav>
                                      </p:tavLst>
                                    </p:anim>
                                    <p:anim calcmode="lin" valueType="num">
                                      <p:cBhvr>
                                        <p:cTn id="17" dur="500" fill="hold"/>
                                        <p:tgtEl>
                                          <p:spTgt spid="14"/>
                                        </p:tgtEl>
                                        <p:attrNameLst>
                                          <p:attrName>ppt_h</p:attrName>
                                        </p:attrNameLst>
                                      </p:cBhvr>
                                      <p:tavLst>
                                        <p:tav tm="0">
                                          <p:val>
                                            <p:strVal val="#ppt_h*0.01"/>
                                          </p:val>
                                        </p:tav>
                                        <p:tav tm="100000">
                                          <p:val>
                                            <p:strVal val="#ppt_h"/>
                                          </p:val>
                                        </p:tav>
                                      </p:tavLst>
                                    </p:anim>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h+1"/>
                                          </p:val>
                                        </p:tav>
                                        <p:tav tm="100000">
                                          <p:val>
                                            <p:strVal val="#ppt_y"/>
                                          </p:val>
                                        </p:tav>
                                      </p:tavLst>
                                    </p:anim>
                                    <p:animEffect transition="in" filter="fade">
                                      <p:cBhvr>
                                        <p:cTn id="20" dur="500"/>
                                        <p:tgtEl>
                                          <p:spTgt spid="14"/>
                                        </p:tgtEl>
                                      </p:cBhvr>
                                    </p:animEffect>
                                  </p:childTnLst>
                                </p:cTn>
                              </p:par>
                            </p:childTnLst>
                          </p:cTn>
                        </p:par>
                        <p:par>
                          <p:cTn id="21" fill="hold">
                            <p:stCondLst>
                              <p:cond delay="1800"/>
                            </p:stCondLst>
                            <p:childTnLst>
                              <p:par>
                                <p:cTn id="22" presetID="5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70" decel="100000"/>
                                        <p:tgtEl>
                                          <p:spTgt spid="11"/>
                                        </p:tgtEl>
                                      </p:cBhvr>
                                    </p:animEffect>
                                    <p:animScale>
                                      <p:cBhvr>
                                        <p:cTn id="25" dur="770" decel="100000"/>
                                        <p:tgtEl>
                                          <p:spTgt spid="11"/>
                                        </p:tgtEl>
                                      </p:cBhvr>
                                      <p:from x="10000" y="10000"/>
                                      <p:to x="200000" y="450000"/>
                                    </p:animScale>
                                    <p:animScale>
                                      <p:cBhvr>
                                        <p:cTn id="26" dur="1230" accel="100000" fill="hold">
                                          <p:stCondLst>
                                            <p:cond delay="770"/>
                                          </p:stCondLst>
                                        </p:cTn>
                                        <p:tgtEl>
                                          <p:spTgt spid="11"/>
                                        </p:tgtEl>
                                      </p:cBhvr>
                                      <p:from x="200000" y="450000"/>
                                      <p:to x="100000" y="100000"/>
                                    </p:animScale>
                                    <p:set>
                                      <p:cBhvr>
                                        <p:cTn id="27" dur="770" fill="hold"/>
                                        <p:tgtEl>
                                          <p:spTgt spid="11"/>
                                        </p:tgtEl>
                                        <p:attrNameLst>
                                          <p:attrName>ppt_x</p:attrName>
                                        </p:attrNameLst>
                                      </p:cBhvr>
                                      <p:to>
                                        <p:strVal val="(0.5)"/>
                                      </p:to>
                                    </p:set>
                                    <p:anim from="(0.5)" to="(#ppt_x)" calcmode="lin" valueType="num">
                                      <p:cBhvr>
                                        <p:cTn id="28" dur="1230" accel="100000" fill="hold">
                                          <p:stCondLst>
                                            <p:cond delay="770"/>
                                          </p:stCondLst>
                                        </p:cTn>
                                        <p:tgtEl>
                                          <p:spTgt spid="11"/>
                                        </p:tgtEl>
                                        <p:attrNameLst>
                                          <p:attrName>ppt_x</p:attrName>
                                        </p:attrNameLst>
                                      </p:cBhvr>
                                    </p:anim>
                                    <p:set>
                                      <p:cBhvr>
                                        <p:cTn id="29" dur="770" fill="hold"/>
                                        <p:tgtEl>
                                          <p:spTgt spid="11"/>
                                        </p:tgtEl>
                                        <p:attrNameLst>
                                          <p:attrName>ppt_y</p:attrName>
                                        </p:attrNameLst>
                                      </p:cBhvr>
                                      <p:to>
                                        <p:strVal val="(#ppt_y+0.4)"/>
                                      </p:to>
                                    </p:set>
                                    <p:anim from="(#ppt_y+0.4)" to="(#ppt_y)" calcmode="lin" valueType="num">
                                      <p:cBhvr>
                                        <p:cTn id="30" dur="1230" accel="100000" fill="hold">
                                          <p:stCondLst>
                                            <p:cond delay="770"/>
                                          </p:stCondLst>
                                        </p:cTn>
                                        <p:tgtEl>
                                          <p:spTgt spid="11"/>
                                        </p:tgtEl>
                                        <p:attrNameLst>
                                          <p:attrName>ppt_y</p:attrName>
                                        </p:attrNameLst>
                                      </p:cBhvr>
                                    </p:anim>
                                  </p:childTnLst>
                                </p:cTn>
                              </p:par>
                            </p:childTnLst>
                          </p:cTn>
                        </p:par>
                        <p:par>
                          <p:cTn id="31" fill="hold">
                            <p:stCondLst>
                              <p:cond delay="3800"/>
                            </p:stCondLst>
                            <p:childTnLst>
                              <p:par>
                                <p:cTn id="32" presetID="48" presetClass="entr" presetSubtype="0" accel="5000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fade">
                                      <p:cBhvr>
                                        <p:cTn id="37" dur="1000"/>
                                        <p:tgtEl>
                                          <p:spTgt spid="12"/>
                                        </p:tgtEl>
                                      </p:cBhvr>
                                    </p:animEffect>
                                  </p:childTnLst>
                                </p:cTn>
                              </p:par>
                            </p:childTnLst>
                          </p:cTn>
                        </p:par>
                        <p:par>
                          <p:cTn id="38" fill="hold">
                            <p:stCondLst>
                              <p:cond delay="4800"/>
                            </p:stCondLst>
                            <p:childTnLst>
                              <p:par>
                                <p:cTn id="39" presetID="5" presetClass="entr" presetSubtype="1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childTnLst>
                          </p:cTn>
                        </p:par>
                        <p:par>
                          <p:cTn id="42" fill="hold">
                            <p:stCondLst>
                              <p:cond delay="5300"/>
                            </p:stCondLst>
                            <p:childTnLst>
                              <p:par>
                                <p:cTn id="43" presetID="15" presetClass="entr" presetSubtype="0" fill="hold" nodeType="afterEffect">
                                  <p:stCondLst>
                                    <p:cond delay="0"/>
                                  </p:stCondLst>
                                  <p:childTnLst>
                                    <p:set>
                                      <p:cBhvr>
                                        <p:cTn id="44" dur="1" fill="hold">
                                          <p:stCondLst>
                                            <p:cond delay="0"/>
                                          </p:stCondLst>
                                        </p:cTn>
                                        <p:tgtEl>
                                          <p:spTgt spid="19459"/>
                                        </p:tgtEl>
                                        <p:attrNameLst>
                                          <p:attrName>style.visibility</p:attrName>
                                        </p:attrNameLst>
                                      </p:cBhvr>
                                      <p:to>
                                        <p:strVal val="visible"/>
                                      </p:to>
                                    </p:set>
                                    <p:anim calcmode="lin" valueType="num">
                                      <p:cBhvr>
                                        <p:cTn id="45" dur="1000" fill="hold"/>
                                        <p:tgtEl>
                                          <p:spTgt spid="19459"/>
                                        </p:tgtEl>
                                        <p:attrNameLst>
                                          <p:attrName>ppt_w</p:attrName>
                                        </p:attrNameLst>
                                      </p:cBhvr>
                                      <p:tavLst>
                                        <p:tav tm="0">
                                          <p:val>
                                            <p:fltVal val="0"/>
                                          </p:val>
                                        </p:tav>
                                        <p:tav tm="100000">
                                          <p:val>
                                            <p:strVal val="#ppt_w"/>
                                          </p:val>
                                        </p:tav>
                                      </p:tavLst>
                                    </p:anim>
                                    <p:anim calcmode="lin" valueType="num">
                                      <p:cBhvr>
                                        <p:cTn id="46" dur="1000" fill="hold"/>
                                        <p:tgtEl>
                                          <p:spTgt spid="19459"/>
                                        </p:tgtEl>
                                        <p:attrNameLst>
                                          <p:attrName>ppt_h</p:attrName>
                                        </p:attrNameLst>
                                      </p:cBhvr>
                                      <p:tavLst>
                                        <p:tav tm="0">
                                          <p:val>
                                            <p:fltVal val="0"/>
                                          </p:val>
                                        </p:tav>
                                        <p:tav tm="100000">
                                          <p:val>
                                            <p:strVal val="#ppt_h"/>
                                          </p:val>
                                        </p:tav>
                                      </p:tavLst>
                                    </p:anim>
                                    <p:anim calcmode="lin" valueType="num">
                                      <p:cBhvr>
                                        <p:cTn id="47" dur="1000" fill="hold"/>
                                        <p:tgtEl>
                                          <p:spTgt spid="1945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9459"/>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6800"/>
                            </p:stCondLst>
                            <p:childTnLst>
                              <p:par>
                                <p:cTn id="50" presetID="52" presetClass="entr" presetSubtype="0" fill="hold" grpId="0" nodeType="afterEffect">
                                  <p:stCondLst>
                                    <p:cond delay="0"/>
                                  </p:stCondLst>
                                  <p:iterate type="wd">
                                    <p:tmPct val="10000"/>
                                  </p:iterate>
                                  <p:childTnLst>
                                    <p:set>
                                      <p:cBhvr>
                                        <p:cTn id="51" dur="1" fill="hold">
                                          <p:stCondLst>
                                            <p:cond delay="0"/>
                                          </p:stCondLst>
                                        </p:cTn>
                                        <p:tgtEl>
                                          <p:spTgt spid="8"/>
                                        </p:tgtEl>
                                        <p:attrNameLst>
                                          <p:attrName>style.visibility</p:attrName>
                                        </p:attrNameLst>
                                      </p:cBhvr>
                                      <p:to>
                                        <p:strVal val="visible"/>
                                      </p:to>
                                    </p:set>
                                    <p:animScale>
                                      <p:cBhvr>
                                        <p:cTn id="5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8"/>
                                        </p:tgtEl>
                                        <p:attrNameLst>
                                          <p:attrName>ppt_x</p:attrName>
                                          <p:attrName>ppt_y</p:attrName>
                                        </p:attrNameLst>
                                      </p:cBhvr>
                                    </p:animMotion>
                                    <p:animEffect transition="in" filter="fade">
                                      <p:cBhvr>
                                        <p:cTn id="54" dur="1000"/>
                                        <p:tgtEl>
                                          <p:spTgt spid="8"/>
                                        </p:tgtEl>
                                      </p:cBhvr>
                                    </p:animEffect>
                                  </p:childTnLst>
                                </p:cTn>
                              </p:par>
                            </p:childTnLst>
                          </p:cTn>
                        </p:par>
                        <p:par>
                          <p:cTn id="55" fill="hold">
                            <p:stCondLst>
                              <p:cond delay="11100"/>
                            </p:stCondLst>
                            <p:childTnLst>
                              <p:par>
                                <p:cTn id="56" presetID="17" presetClass="entr" presetSubtype="10" fill="hold" nodeType="afterEffect">
                                  <p:stCondLst>
                                    <p:cond delay="0"/>
                                  </p:stCondLst>
                                  <p:childTnLst>
                                    <p:set>
                                      <p:cBhvr>
                                        <p:cTn id="57" dur="1" fill="hold">
                                          <p:stCondLst>
                                            <p:cond delay="0"/>
                                          </p:stCondLst>
                                        </p:cTn>
                                        <p:tgtEl>
                                          <p:spTgt spid="19460"/>
                                        </p:tgtEl>
                                        <p:attrNameLst>
                                          <p:attrName>style.visibility</p:attrName>
                                        </p:attrNameLst>
                                      </p:cBhvr>
                                      <p:to>
                                        <p:strVal val="visible"/>
                                      </p:to>
                                    </p:set>
                                    <p:anim calcmode="lin" valueType="num">
                                      <p:cBhvr>
                                        <p:cTn id="58" dur="500" fill="hold"/>
                                        <p:tgtEl>
                                          <p:spTgt spid="19460"/>
                                        </p:tgtEl>
                                        <p:attrNameLst>
                                          <p:attrName>ppt_w</p:attrName>
                                        </p:attrNameLst>
                                      </p:cBhvr>
                                      <p:tavLst>
                                        <p:tav tm="0">
                                          <p:val>
                                            <p:fltVal val="0"/>
                                          </p:val>
                                        </p:tav>
                                        <p:tav tm="100000">
                                          <p:val>
                                            <p:strVal val="#ppt_w"/>
                                          </p:val>
                                        </p:tav>
                                      </p:tavLst>
                                    </p:anim>
                                    <p:anim calcmode="lin" valueType="num">
                                      <p:cBhvr>
                                        <p:cTn id="59" dur="500" fill="hold"/>
                                        <p:tgtEl>
                                          <p:spTgt spid="19460"/>
                                        </p:tgtEl>
                                        <p:attrNameLst>
                                          <p:attrName>ppt_h</p:attrName>
                                        </p:attrNameLst>
                                      </p:cBhvr>
                                      <p:tavLst>
                                        <p:tav tm="0">
                                          <p:val>
                                            <p:strVal val="#ppt_h"/>
                                          </p:val>
                                        </p:tav>
                                        <p:tav tm="100000">
                                          <p:val>
                                            <p:strVal val="#ppt_h"/>
                                          </p:val>
                                        </p:tav>
                                      </p:tavLst>
                                    </p:anim>
                                  </p:childTnLst>
                                </p:cTn>
                              </p:par>
                            </p:childTnLst>
                          </p:cTn>
                        </p:par>
                        <p:par>
                          <p:cTn id="60" fill="hold">
                            <p:stCondLst>
                              <p:cond delay="11600"/>
                            </p:stCondLst>
                            <p:childTnLst>
                              <p:par>
                                <p:cTn id="61" presetID="17" presetClass="entr" presetSubtype="1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786050" y="928670"/>
            <a:ext cx="5286380" cy="1107996"/>
          </a:xfrm>
          <a:prstGeom prst="rect">
            <a:avLst/>
          </a:prstGeom>
        </p:spPr>
        <p:txBody>
          <a:bodyPr wrap="square">
            <a:spAutoFit/>
          </a:bodyPr>
          <a:lstStyle/>
          <a:p>
            <a:pPr algn="justLow"/>
            <a:r>
              <a:rPr lang="ar-SA" sz="2200" dirty="0" smtClean="0">
                <a:solidFill>
                  <a:schemeClr val="accent2">
                    <a:lumMod val="75000"/>
                  </a:schemeClr>
                </a:solidFill>
                <a:cs typeface="PT Bold Heading" pitchFamily="2" charset="-78"/>
              </a:rPr>
              <a:t>ما هو ؟</a:t>
            </a:r>
          </a:p>
          <a:p>
            <a:pPr algn="justLow"/>
            <a:r>
              <a:rPr lang="ar-SA" sz="2200" dirty="0" smtClean="0">
                <a:cs typeface="PT Bold Heading" pitchFamily="2" charset="-78"/>
              </a:rPr>
              <a:t>   هو أداة ذات قدرة على تحويل الطاقة الحرارية إلى طاقة ميكانيكية .</a:t>
            </a:r>
            <a:endParaRPr lang="ar-SA" sz="2200" dirty="0">
              <a:cs typeface="PT Bold Heading" pitchFamily="2" charset="-78"/>
            </a:endParaRPr>
          </a:p>
        </p:txBody>
      </p:sp>
      <p:sp>
        <p:nvSpPr>
          <p:cNvPr id="3" name="مستطيل 2"/>
          <p:cNvSpPr/>
          <p:nvPr/>
        </p:nvSpPr>
        <p:spPr>
          <a:xfrm>
            <a:off x="2786050" y="2285992"/>
            <a:ext cx="5143504" cy="769441"/>
          </a:xfrm>
          <a:prstGeom prst="rect">
            <a:avLst/>
          </a:prstGeom>
        </p:spPr>
        <p:txBody>
          <a:bodyPr wrap="square">
            <a:spAutoFit/>
          </a:bodyPr>
          <a:lstStyle/>
          <a:p>
            <a:pPr algn="justLow"/>
            <a:r>
              <a:rPr lang="ar-SA" sz="2200" dirty="0" smtClean="0">
                <a:solidFill>
                  <a:schemeClr val="accent2">
                    <a:lumMod val="75000"/>
                  </a:schemeClr>
                </a:solidFill>
                <a:cs typeface="PT Bold Heading" pitchFamily="2" charset="-78"/>
              </a:rPr>
              <a:t>تركيبه :</a:t>
            </a:r>
          </a:p>
          <a:p>
            <a:pPr algn="justLow"/>
            <a:r>
              <a:rPr lang="ar-SA" sz="2200" dirty="0" smtClean="0">
                <a:cs typeface="PT Bold Heading" pitchFamily="2" charset="-78"/>
              </a:rPr>
              <a:t>مكبس , مدخل, مخرج ( العادم) , شمعة اشتعال.</a:t>
            </a:r>
            <a:endParaRPr lang="ar-SA" sz="2200" dirty="0">
              <a:cs typeface="PT Bold Heading" pitchFamily="2" charset="-78"/>
            </a:endParaRPr>
          </a:p>
        </p:txBody>
      </p:sp>
      <p:sp>
        <p:nvSpPr>
          <p:cNvPr id="6" name="Text Box 9"/>
          <p:cNvSpPr txBox="1">
            <a:spLocks noChangeArrowheads="1"/>
          </p:cNvSpPr>
          <p:nvPr/>
        </p:nvSpPr>
        <p:spPr bwMode="auto">
          <a:xfrm>
            <a:off x="3643306" y="3643314"/>
            <a:ext cx="4421194" cy="2400657"/>
          </a:xfrm>
          <a:prstGeom prst="rect">
            <a:avLst/>
          </a:prstGeom>
          <a:noFill/>
          <a:ln w="9525">
            <a:noFill/>
            <a:miter lim="800000"/>
            <a:headEnd/>
            <a:tailEnd/>
          </a:ln>
        </p:spPr>
        <p:txBody>
          <a:bodyPr wrap="square">
            <a:spAutoFit/>
          </a:bodyPr>
          <a:lstStyle/>
          <a:p>
            <a:pPr algn="justLow">
              <a:spcBef>
                <a:spcPct val="50000"/>
              </a:spcBef>
            </a:pPr>
            <a:r>
              <a:rPr lang="ar-SA" sz="2300" dirty="0">
                <a:solidFill>
                  <a:schemeClr val="accent2">
                    <a:lumMod val="75000"/>
                  </a:schemeClr>
                </a:solidFill>
                <a:cs typeface="PT Bold Heading" pitchFamily="2" charset="-78"/>
              </a:rPr>
              <a:t>شروط </a:t>
            </a:r>
            <a:r>
              <a:rPr lang="ar-SA" sz="2300" dirty="0" smtClean="0">
                <a:solidFill>
                  <a:schemeClr val="accent2">
                    <a:lumMod val="75000"/>
                  </a:schemeClr>
                </a:solidFill>
                <a:cs typeface="PT Bold Heading" pitchFamily="2" charset="-78"/>
              </a:rPr>
              <a:t>عمله : </a:t>
            </a:r>
          </a:p>
          <a:p>
            <a:pPr algn="justLow">
              <a:spcBef>
                <a:spcPct val="50000"/>
              </a:spcBef>
            </a:pPr>
            <a:r>
              <a:rPr lang="ar-SA" sz="2300" dirty="0" smtClean="0">
                <a:solidFill>
                  <a:srgbClr val="0033CC"/>
                </a:solidFill>
                <a:cs typeface="PT Bold Heading" pitchFamily="2" charset="-78"/>
              </a:rPr>
              <a:t>1- </a:t>
            </a:r>
            <a:r>
              <a:rPr lang="ar-SA" sz="2300" dirty="0">
                <a:cs typeface="PT Bold Heading" pitchFamily="2" charset="-78"/>
              </a:rPr>
              <a:t>وجود مصدرا ذا درجة حرارة مرتفعة لامتصاص الحرارة منه(مستودع ساخن</a:t>
            </a:r>
            <a:r>
              <a:rPr lang="ar-SA" sz="2300" dirty="0" smtClean="0">
                <a:cs typeface="PT Bold Heading" pitchFamily="2" charset="-78"/>
              </a:rPr>
              <a:t>)</a:t>
            </a:r>
          </a:p>
          <a:p>
            <a:pPr algn="justLow">
              <a:spcBef>
                <a:spcPct val="50000"/>
              </a:spcBef>
            </a:pPr>
            <a:endParaRPr lang="ar-SA" sz="700" dirty="0" smtClean="0">
              <a:solidFill>
                <a:srgbClr val="0033CC"/>
              </a:solidFill>
              <a:cs typeface="PT Bold Heading" pitchFamily="2" charset="-78"/>
            </a:endParaRPr>
          </a:p>
          <a:p>
            <a:pPr algn="justLow">
              <a:spcBef>
                <a:spcPct val="50000"/>
              </a:spcBef>
            </a:pPr>
            <a:r>
              <a:rPr lang="ar-SA" sz="2300" dirty="0" smtClean="0">
                <a:solidFill>
                  <a:srgbClr val="0033CC"/>
                </a:solidFill>
                <a:cs typeface="PT Bold Heading" pitchFamily="2" charset="-78"/>
              </a:rPr>
              <a:t>2-</a:t>
            </a:r>
            <a:r>
              <a:rPr lang="ar-SA" sz="2300" dirty="0" smtClean="0">
                <a:cs typeface="PT Bold Heading" pitchFamily="2" charset="-78"/>
              </a:rPr>
              <a:t> وجود مستقبلا ذا درجة حرارة منخفضة يمتص الحرارة  (مستودع بارد)</a:t>
            </a:r>
          </a:p>
        </p:txBody>
      </p:sp>
      <p:pic>
        <p:nvPicPr>
          <p:cNvPr id="7" name="Picture 7" descr="de18"/>
          <p:cNvPicPr>
            <a:picLocks noChangeAspect="1" noChangeArrowheads="1"/>
          </p:cNvPicPr>
          <p:nvPr/>
        </p:nvPicPr>
        <p:blipFill>
          <a:blip r:embed="rId3"/>
          <a:srcRect b="7999"/>
          <a:stretch>
            <a:fillRect/>
          </a:stretch>
        </p:blipFill>
        <p:spPr bwMode="auto">
          <a:xfrm>
            <a:off x="1142976" y="3286124"/>
            <a:ext cx="2395526" cy="3286148"/>
          </a:xfrm>
          <a:prstGeom prst="rect">
            <a:avLst/>
          </a:prstGeom>
          <a:noFill/>
          <a:ln w="9525">
            <a:solidFill>
              <a:schemeClr val="accent1"/>
            </a:solidFill>
            <a:miter lim="800000"/>
            <a:headEnd/>
            <a:tailEnd/>
          </a:ln>
        </p:spPr>
      </p:pic>
      <p:sp>
        <p:nvSpPr>
          <p:cNvPr id="8" name="مستطيل 7"/>
          <p:cNvSpPr/>
          <p:nvPr/>
        </p:nvSpPr>
        <p:spPr>
          <a:xfrm>
            <a:off x="3386826" y="214290"/>
            <a:ext cx="2853666" cy="646331"/>
          </a:xfrm>
          <a:prstGeom prst="rect">
            <a:avLst/>
          </a:prstGeom>
        </p:spPr>
        <p:txBody>
          <a:bodyPr wrap="none">
            <a:spAutoFit/>
          </a:bodyPr>
          <a:lstStyle/>
          <a:p>
            <a:r>
              <a:rPr lang="ar-SA" sz="3600" dirty="0" smtClean="0">
                <a:solidFill>
                  <a:srgbClr val="6600CC"/>
                </a:solidFill>
                <a:cs typeface="PT Bold Heading" pitchFamily="2" charset="-78"/>
              </a:rPr>
              <a:t>المحرك الحــراري</a:t>
            </a:r>
            <a:endParaRPr lang="ar-SA" sz="3600" dirty="0">
              <a:solidFill>
                <a:srgbClr val="6600CC"/>
              </a:solidFill>
              <a:cs typeface="PT Bold Heading" pitchFamily="2" charset="-78"/>
            </a:endParaRPr>
          </a:p>
        </p:txBody>
      </p:sp>
      <p:pic>
        <p:nvPicPr>
          <p:cNvPr id="18433" name="Picture 1" descr="hqdefault"/>
          <p:cNvPicPr>
            <a:picLocks noChangeAspect="1" noChangeArrowheads="1"/>
          </p:cNvPicPr>
          <p:nvPr/>
        </p:nvPicPr>
        <p:blipFill>
          <a:blip r:embed="rId4"/>
          <a:srcRect/>
          <a:stretch>
            <a:fillRect/>
          </a:stretch>
        </p:blipFill>
        <p:spPr bwMode="auto">
          <a:xfrm>
            <a:off x="714348" y="500042"/>
            <a:ext cx="1928826" cy="1450417"/>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38" presetClass="entr" presetSubtype="0" accel="50000" fill="hold" grpId="0" nodeType="afterEffect">
                                  <p:stCondLst>
                                    <p:cond delay="0"/>
                                  </p:stCondLst>
                                  <p:iterate type="wd">
                                    <p:tmPct val="50000"/>
                                  </p:iterate>
                                  <p:childTnLst>
                                    <p:set>
                                      <p:cBhvr>
                                        <p:cTn id="13" dur="1" fill="hold">
                                          <p:stCondLst>
                                            <p:cond delay="0"/>
                                          </p:stCondLst>
                                        </p:cTn>
                                        <p:tgtEl>
                                          <p:spTgt spid="2"/>
                                        </p:tgtEl>
                                        <p:attrNameLst>
                                          <p:attrName>style.visibility</p:attrName>
                                        </p:attrNameLst>
                                      </p:cBhvr>
                                      <p:to>
                                        <p:strVal val="visible"/>
                                      </p:to>
                                    </p:set>
                                    <p:set>
                                      <p:cBhvr>
                                        <p:cTn id="14" dur="228" fill="hold">
                                          <p:stCondLst>
                                            <p:cond delay="0"/>
                                          </p:stCondLst>
                                        </p:cTn>
                                        <p:tgtEl>
                                          <p:spTgt spid="2"/>
                                        </p:tgtEl>
                                        <p:attrNameLst>
                                          <p:attrName>style.rotation</p:attrName>
                                        </p:attrNameLst>
                                      </p:cBhvr>
                                      <p:to>
                                        <p:strVal val="-45.0"/>
                                      </p:to>
                                    </p:set>
                                    <p:anim calcmode="lin" valueType="num">
                                      <p:cBhvr>
                                        <p:cTn id="15"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par>
                                <p:cTn id="19" presetID="17" presetClass="entr" presetSubtype="10" fill="hold" nodeType="withEffect">
                                  <p:stCondLst>
                                    <p:cond delay="0"/>
                                  </p:stCondLst>
                                  <p:childTnLst>
                                    <p:set>
                                      <p:cBhvr>
                                        <p:cTn id="20" dur="1" fill="hold">
                                          <p:stCondLst>
                                            <p:cond delay="0"/>
                                          </p:stCondLst>
                                        </p:cTn>
                                        <p:tgtEl>
                                          <p:spTgt spid="18433"/>
                                        </p:tgtEl>
                                        <p:attrNameLst>
                                          <p:attrName>style.visibility</p:attrName>
                                        </p:attrNameLst>
                                      </p:cBhvr>
                                      <p:to>
                                        <p:strVal val="visible"/>
                                      </p:to>
                                    </p:set>
                                    <p:anim calcmode="lin" valueType="num">
                                      <p:cBhvr>
                                        <p:cTn id="21" dur="500" fill="hold"/>
                                        <p:tgtEl>
                                          <p:spTgt spid="18433"/>
                                        </p:tgtEl>
                                        <p:attrNameLst>
                                          <p:attrName>ppt_w</p:attrName>
                                        </p:attrNameLst>
                                      </p:cBhvr>
                                      <p:tavLst>
                                        <p:tav tm="0">
                                          <p:val>
                                            <p:fltVal val="0"/>
                                          </p:val>
                                        </p:tav>
                                        <p:tav tm="100000">
                                          <p:val>
                                            <p:strVal val="#ppt_w"/>
                                          </p:val>
                                        </p:tav>
                                      </p:tavLst>
                                    </p:anim>
                                    <p:anim calcmode="lin" valueType="num">
                                      <p:cBhvr>
                                        <p:cTn id="22" dur="500" fill="hold"/>
                                        <p:tgtEl>
                                          <p:spTgt spid="18433"/>
                                        </p:tgtEl>
                                        <p:attrNameLst>
                                          <p:attrName>ppt_h</p:attrName>
                                        </p:attrNameLst>
                                      </p:cBhvr>
                                      <p:tavLst>
                                        <p:tav tm="0">
                                          <p:val>
                                            <p:strVal val="#ppt_h"/>
                                          </p:val>
                                        </p:tav>
                                        <p:tav tm="100000">
                                          <p:val>
                                            <p:strVal val="#ppt_h"/>
                                          </p:val>
                                        </p:tav>
                                      </p:tavLst>
                                    </p:anim>
                                  </p:childTnLst>
                                </p:cTn>
                              </p:par>
                            </p:childTnLst>
                          </p:cTn>
                        </p:par>
                        <p:par>
                          <p:cTn id="23" fill="hold">
                            <p:stCondLst>
                              <p:cond delay="4750"/>
                            </p:stCondLst>
                            <p:childTnLst>
                              <p:par>
                                <p:cTn id="24" presetID="47"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575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childTnLst>
                          </p:cTn>
                        </p:par>
                        <p:par>
                          <p:cTn id="35" fill="hold">
                            <p:stCondLst>
                              <p:cond delay="615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8"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40" dur="80"/>
                                        <p:tgtEl>
                                          <p:spTgt spid="6">
                                            <p:txEl>
                                              <p:pRg st="1" end="1"/>
                                            </p:txEl>
                                          </p:spTgt>
                                        </p:tgtEl>
                                        <p:attrNameLst>
                                          <p:attrName>fill.type</p:attrName>
                                        </p:attrNameLst>
                                      </p:cBhvr>
                                      <p:to>
                                        <p:strVal val="solid"/>
                                      </p:to>
                                    </p:set>
                                  </p:childTnLst>
                                </p:cTn>
                              </p:par>
                            </p:childTnLst>
                          </p:cTn>
                        </p:par>
                        <p:par>
                          <p:cTn id="41" fill="hold">
                            <p:stCondLst>
                              <p:cond delay="847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44"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46" dur="80"/>
                                        <p:tgtEl>
                                          <p:spTgt spid="6">
                                            <p:txEl>
                                              <p:pRg st="3" end="3"/>
                                            </p:txEl>
                                          </p:spTgt>
                                        </p:tgtEl>
                                        <p:attrNameLst>
                                          <p:attrName>fill.type</p:attrName>
                                        </p:attrNameLst>
                                      </p:cBhvr>
                                      <p:to>
                                        <p:strVal val="solid"/>
                                      </p:to>
                                    </p:set>
                                  </p:childTnLst>
                                </p:cTn>
                              </p:par>
                              <p:par>
                                <p:cTn id="47" presetID="25"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مستطيل 4"/>
          <p:cNvSpPr/>
          <p:nvPr/>
        </p:nvSpPr>
        <p:spPr>
          <a:xfrm>
            <a:off x="5000628" y="214290"/>
            <a:ext cx="3071834" cy="3477875"/>
          </a:xfrm>
          <a:prstGeom prst="rect">
            <a:avLst/>
          </a:prstGeom>
        </p:spPr>
        <p:txBody>
          <a:bodyPr wrap="square">
            <a:spAutoFit/>
          </a:bodyPr>
          <a:lstStyle/>
          <a:p>
            <a:pPr algn="justLow"/>
            <a:r>
              <a:rPr lang="ar-SA" sz="2200" dirty="0" smtClean="0">
                <a:solidFill>
                  <a:srgbClr val="C00000"/>
                </a:solidFill>
                <a:cs typeface="PT Bold Heading" pitchFamily="2" charset="-78"/>
              </a:rPr>
              <a:t>عملـــه :</a:t>
            </a:r>
          </a:p>
          <a:p>
            <a:pPr algn="justLow"/>
            <a:r>
              <a:rPr lang="ar-SA" sz="2200" dirty="0" smtClean="0">
                <a:cs typeface="PT Bold Heading" pitchFamily="2" charset="-78"/>
              </a:rPr>
              <a:t>يفتح المدخل .</a:t>
            </a:r>
          </a:p>
          <a:p>
            <a:pPr algn="justLow"/>
            <a:r>
              <a:rPr lang="ar-SA" sz="2200" dirty="0" smtClean="0">
                <a:cs typeface="PT Bold Heading" pitchFamily="2" charset="-78"/>
              </a:rPr>
              <a:t>يدخل الهواء وبخار البنزين .</a:t>
            </a:r>
          </a:p>
          <a:p>
            <a:pPr algn="justLow"/>
            <a:r>
              <a:rPr lang="ar-SA" sz="2200" dirty="0" smtClean="0">
                <a:cs typeface="PT Bold Heading" pitchFamily="2" charset="-78"/>
              </a:rPr>
              <a:t>يضغط المكبس .</a:t>
            </a:r>
          </a:p>
          <a:p>
            <a:pPr algn="justLow"/>
            <a:r>
              <a:rPr lang="ar-SA" sz="2200" dirty="0" smtClean="0">
                <a:cs typeface="PT Bold Heading" pitchFamily="2" charset="-78"/>
              </a:rPr>
              <a:t>تشتعل الشمعة.</a:t>
            </a:r>
          </a:p>
          <a:p>
            <a:pPr algn="justLow"/>
            <a:r>
              <a:rPr lang="ar-SA" sz="2200" dirty="0" smtClean="0">
                <a:cs typeface="PT Bold Heading" pitchFamily="2" charset="-78"/>
              </a:rPr>
              <a:t>يعود المكبس .</a:t>
            </a:r>
          </a:p>
          <a:p>
            <a:pPr algn="justLow"/>
            <a:r>
              <a:rPr lang="ar-SA" sz="2200" dirty="0" smtClean="0">
                <a:cs typeface="PT Bold Heading" pitchFamily="2" charset="-78"/>
              </a:rPr>
              <a:t>يفتح المخرج .</a:t>
            </a:r>
          </a:p>
          <a:p>
            <a:pPr algn="justLow"/>
            <a:r>
              <a:rPr lang="ar-SA" sz="2200" dirty="0" smtClean="0">
                <a:cs typeface="PT Bold Heading" pitchFamily="2" charset="-78"/>
              </a:rPr>
              <a:t>يخرج الهواء الحار .</a:t>
            </a:r>
          </a:p>
          <a:p>
            <a:pPr algn="justLow"/>
            <a:r>
              <a:rPr lang="ar-SA" sz="2200" dirty="0" smtClean="0">
                <a:cs typeface="PT Bold Heading" pitchFamily="2" charset="-78"/>
              </a:rPr>
              <a:t>ثم يفتح المدخل .</a:t>
            </a:r>
          </a:p>
          <a:p>
            <a:pPr algn="justLow"/>
            <a:r>
              <a:rPr lang="ar-SA" sz="2200" dirty="0" smtClean="0">
                <a:cs typeface="PT Bold Heading" pitchFamily="2" charset="-78"/>
              </a:rPr>
              <a:t>يدخل هواء جديد .</a:t>
            </a:r>
            <a:endParaRPr lang="ar-SA" sz="2200" dirty="0">
              <a:cs typeface="PT Bold Heading" pitchFamily="2" charset="-78"/>
            </a:endParaRPr>
          </a:p>
        </p:txBody>
      </p:sp>
      <p:pic>
        <p:nvPicPr>
          <p:cNvPr id="17409" name="Picture 1" descr="9483-4"/>
          <p:cNvPicPr>
            <a:picLocks noChangeAspect="1" noChangeArrowheads="1"/>
          </p:cNvPicPr>
          <p:nvPr/>
        </p:nvPicPr>
        <p:blipFill>
          <a:blip r:embed="rId3"/>
          <a:srcRect/>
          <a:stretch>
            <a:fillRect/>
          </a:stretch>
        </p:blipFill>
        <p:spPr bwMode="auto">
          <a:xfrm>
            <a:off x="1571604" y="3929066"/>
            <a:ext cx="6143628" cy="2152651"/>
          </a:xfrm>
          <a:prstGeom prst="rect">
            <a:avLst/>
          </a:prstGeom>
          <a:noFill/>
          <a:ln w="9525">
            <a:noFill/>
            <a:miter lim="800000"/>
            <a:headEnd/>
            <a:tailEnd/>
          </a:ln>
        </p:spPr>
      </p:pic>
      <p:sp>
        <p:nvSpPr>
          <p:cNvPr id="7" name="مربع نص 6"/>
          <p:cNvSpPr txBox="1"/>
          <p:nvPr/>
        </p:nvSpPr>
        <p:spPr>
          <a:xfrm>
            <a:off x="2928926" y="6172162"/>
            <a:ext cx="3500462" cy="400110"/>
          </a:xfrm>
          <a:prstGeom prst="rect">
            <a:avLst/>
          </a:prstGeom>
          <a:noFill/>
        </p:spPr>
        <p:txBody>
          <a:bodyPr wrap="square" rtlCol="1">
            <a:spAutoFit/>
          </a:bodyPr>
          <a:lstStyle/>
          <a:p>
            <a:pPr algn="ctr"/>
            <a:r>
              <a:rPr lang="ar-SA" sz="2000" b="1" dirty="0" smtClean="0">
                <a:solidFill>
                  <a:schemeClr val="tx2"/>
                </a:solidFill>
              </a:rPr>
              <a:t>الدورة الحرارية لمحرك </a:t>
            </a:r>
            <a:r>
              <a:rPr lang="ar-SA" sz="2000" b="1" dirty="0" err="1" smtClean="0">
                <a:solidFill>
                  <a:schemeClr val="tx2"/>
                </a:solidFill>
              </a:rPr>
              <a:t>ديزل</a:t>
            </a:r>
            <a:endParaRPr lang="ar-SA" sz="2000" dirty="0">
              <a:solidFill>
                <a:schemeClr val="tx2"/>
              </a:solidFill>
            </a:endParaRPr>
          </a:p>
        </p:txBody>
      </p:sp>
      <p:pic>
        <p:nvPicPr>
          <p:cNvPr id="17410" name="Picture 2" descr="1816"/>
          <p:cNvPicPr>
            <a:picLocks noChangeAspect="1" noChangeArrowheads="1"/>
          </p:cNvPicPr>
          <p:nvPr/>
        </p:nvPicPr>
        <p:blipFill>
          <a:blip r:embed="rId4"/>
          <a:srcRect/>
          <a:stretch>
            <a:fillRect/>
          </a:stretch>
        </p:blipFill>
        <p:spPr bwMode="auto">
          <a:xfrm>
            <a:off x="1714479" y="785794"/>
            <a:ext cx="2463831" cy="1979710"/>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4300"/>
                            </p:stCondLst>
                            <p:childTnLst>
                              <p:par>
                                <p:cTn id="11" presetID="17" presetClass="entr" presetSubtype="10" fill="hold" nodeType="after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p:cTn id="13" dur="500" fill="hold"/>
                                        <p:tgtEl>
                                          <p:spTgt spid="17410"/>
                                        </p:tgtEl>
                                        <p:attrNameLst>
                                          <p:attrName>ppt_w</p:attrName>
                                        </p:attrNameLst>
                                      </p:cBhvr>
                                      <p:tavLst>
                                        <p:tav tm="0">
                                          <p:val>
                                            <p:fltVal val="0"/>
                                          </p:val>
                                        </p:tav>
                                        <p:tav tm="100000">
                                          <p:val>
                                            <p:strVal val="#ppt_w"/>
                                          </p:val>
                                        </p:tav>
                                      </p:tavLst>
                                    </p:anim>
                                    <p:anim calcmode="lin" valueType="num">
                                      <p:cBhvr>
                                        <p:cTn id="14" dur="500" fill="hold"/>
                                        <p:tgtEl>
                                          <p:spTgt spid="17410"/>
                                        </p:tgtEl>
                                        <p:attrNameLst>
                                          <p:attrName>ppt_h</p:attrName>
                                        </p:attrNameLst>
                                      </p:cBhvr>
                                      <p:tavLst>
                                        <p:tav tm="0">
                                          <p:val>
                                            <p:strVal val="#ppt_h"/>
                                          </p:val>
                                        </p:tav>
                                        <p:tav tm="100000">
                                          <p:val>
                                            <p:strVal val="#ppt_h"/>
                                          </p:val>
                                        </p:tav>
                                      </p:tavLst>
                                    </p:anim>
                                  </p:childTnLst>
                                </p:cTn>
                              </p:par>
                              <p:par>
                                <p:cTn id="15" presetID="52" presetClass="entr" presetSubtype="0" fill="hold" nodeType="withEffect">
                                  <p:stCondLst>
                                    <p:cond delay="0"/>
                                  </p:stCondLst>
                                  <p:childTnLst>
                                    <p:set>
                                      <p:cBhvr>
                                        <p:cTn id="16" dur="1" fill="hold">
                                          <p:stCondLst>
                                            <p:cond delay="0"/>
                                          </p:stCondLst>
                                        </p:cTn>
                                        <p:tgtEl>
                                          <p:spTgt spid="17409"/>
                                        </p:tgtEl>
                                        <p:attrNameLst>
                                          <p:attrName>style.visibility</p:attrName>
                                        </p:attrNameLst>
                                      </p:cBhvr>
                                      <p:to>
                                        <p:strVal val="visible"/>
                                      </p:to>
                                    </p:set>
                                    <p:animScale>
                                      <p:cBhvr>
                                        <p:cTn id="17" dur="1000" decel="50000" fill="hold">
                                          <p:stCondLst>
                                            <p:cond delay="0"/>
                                          </p:stCondLst>
                                        </p:cTn>
                                        <p:tgtEl>
                                          <p:spTgt spid="174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7409"/>
                                        </p:tgtEl>
                                        <p:attrNameLst>
                                          <p:attrName>ppt_x</p:attrName>
                                          <p:attrName>ppt_y</p:attrName>
                                        </p:attrNameLst>
                                      </p:cBhvr>
                                    </p:animMotion>
                                    <p:animEffect transition="in" filter="fade">
                                      <p:cBhvr>
                                        <p:cTn id="19" dur="1000"/>
                                        <p:tgtEl>
                                          <p:spTgt spid="17409"/>
                                        </p:tgtEl>
                                      </p:cBhvr>
                                    </p:animEffect>
                                  </p:childTnLst>
                                </p:cTn>
                              </p:par>
                            </p:childTnLst>
                          </p:cTn>
                        </p:par>
                        <p:par>
                          <p:cTn id="20" fill="hold">
                            <p:stCondLst>
                              <p:cond delay="5300"/>
                            </p:stCondLst>
                            <p:childTnLst>
                              <p:par>
                                <p:cTn id="21" presetID="17"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500166" y="2071678"/>
            <a:ext cx="6215074" cy="3139321"/>
          </a:xfrm>
          <a:prstGeom prst="rect">
            <a:avLst/>
          </a:prstGeom>
        </p:spPr>
        <p:txBody>
          <a:bodyPr wrap="square">
            <a:spAutoFit/>
          </a:bodyPr>
          <a:lstStyle/>
          <a:p>
            <a:pPr algn="justLow"/>
            <a:r>
              <a:rPr lang="ar-SA" sz="2200" dirty="0" smtClean="0">
                <a:solidFill>
                  <a:srgbClr val="D21E78"/>
                </a:solidFill>
                <a:cs typeface="PT Bold Heading" pitchFamily="2" charset="-78"/>
              </a:rPr>
              <a:t>* </a:t>
            </a:r>
            <a:r>
              <a:rPr lang="ar-SA" sz="2200" dirty="0" smtClean="0">
                <a:cs typeface="PT Bold Heading" pitchFamily="2" charset="-78"/>
              </a:rPr>
              <a:t>لا يوجد محرك يحول الطاقة كلها إلى شغل .</a:t>
            </a:r>
          </a:p>
          <a:p>
            <a:pPr algn="justLow"/>
            <a:r>
              <a:rPr lang="ar-SA" sz="2200" dirty="0" smtClean="0">
                <a:solidFill>
                  <a:srgbClr val="D21E78"/>
                </a:solidFill>
                <a:cs typeface="PT Bold Heading" pitchFamily="2" charset="-78"/>
              </a:rPr>
              <a:t/>
            </a:r>
            <a:br>
              <a:rPr lang="ar-SA" sz="2200" dirty="0" smtClean="0">
                <a:solidFill>
                  <a:srgbClr val="D21E78"/>
                </a:solidFill>
                <a:cs typeface="PT Bold Heading" pitchFamily="2" charset="-78"/>
              </a:rPr>
            </a:br>
            <a:r>
              <a:rPr lang="ar-SA" sz="2200" dirty="0" smtClean="0">
                <a:solidFill>
                  <a:srgbClr val="D21E78"/>
                </a:solidFill>
                <a:cs typeface="PT Bold Heading" pitchFamily="2" charset="-78"/>
              </a:rPr>
              <a:t>* </a:t>
            </a:r>
            <a:r>
              <a:rPr lang="ar-SA" sz="2200" dirty="0" smtClean="0">
                <a:cs typeface="PT Bold Heading" pitchFamily="2" charset="-78"/>
              </a:rPr>
              <a:t>إذا كانت الطاقة الداخلية للمحرك لا تتغير</a:t>
            </a:r>
          </a:p>
          <a:p>
            <a:pPr algn="justLow"/>
            <a:r>
              <a:rPr lang="ar-SA" sz="2200" dirty="0" smtClean="0">
                <a:cs typeface="PT Bold Heading" pitchFamily="2" charset="-78"/>
              </a:rPr>
              <a:t> </a:t>
            </a:r>
            <a:r>
              <a:rPr lang="en-US" sz="2200" b="1" dirty="0" smtClean="0">
                <a:solidFill>
                  <a:srgbClr val="0033CC"/>
                </a:solidFill>
                <a:cs typeface="PT Bold Heading" pitchFamily="2" charset="-78"/>
              </a:rPr>
              <a:t>Q - W = 0 = ^U </a:t>
            </a:r>
            <a:r>
              <a:rPr lang="ar-SA" sz="2200" b="1" dirty="0" smtClean="0">
                <a:solidFill>
                  <a:srgbClr val="0033CC"/>
                </a:solidFill>
                <a:cs typeface="PT Bold Heading" pitchFamily="2" charset="-78"/>
              </a:rPr>
              <a:t> </a:t>
            </a:r>
            <a:r>
              <a:rPr lang="ar-SA" sz="2200" dirty="0" smtClean="0">
                <a:cs typeface="PT Bold Heading" pitchFamily="2" charset="-78"/>
              </a:rPr>
              <a:t>أي </a:t>
            </a:r>
            <a:r>
              <a:rPr lang="en-US" sz="2200" b="1" dirty="0" smtClean="0">
                <a:solidFill>
                  <a:srgbClr val="0033CC"/>
                </a:solidFill>
                <a:cs typeface="PT Bold Heading" pitchFamily="2" charset="-78"/>
              </a:rPr>
              <a:t>Q = W</a:t>
            </a:r>
            <a:endParaRPr lang="ar-SA" sz="2200" b="1" dirty="0" smtClean="0">
              <a:solidFill>
                <a:srgbClr val="0033CC"/>
              </a:solidFill>
              <a:cs typeface="PT Bold Heading" pitchFamily="2" charset="-78"/>
            </a:endParaRPr>
          </a:p>
          <a:p>
            <a:pPr algn="justLow"/>
            <a:r>
              <a:rPr lang="ar-SA" sz="2200" dirty="0" smtClean="0">
                <a:cs typeface="PT Bold Heading" pitchFamily="2" charset="-78"/>
              </a:rPr>
              <a:t>ونحن نعلم أن محصلة الحرارة هي الحرارة الداخلة ناقص الحرارة الضائعة :   </a:t>
            </a:r>
            <a:r>
              <a:rPr lang="en-US" sz="2200" b="1" dirty="0" smtClean="0">
                <a:solidFill>
                  <a:srgbClr val="0033CC"/>
                </a:solidFill>
                <a:cs typeface="PT Bold Heading" pitchFamily="2" charset="-78"/>
              </a:rPr>
              <a:t>Q = QH – QL</a:t>
            </a:r>
            <a:endParaRPr lang="ar-SA" sz="2200" b="1" dirty="0" smtClean="0">
              <a:solidFill>
                <a:srgbClr val="0033CC"/>
              </a:solidFill>
              <a:cs typeface="PT Bold Heading" pitchFamily="2" charset="-78"/>
            </a:endParaRPr>
          </a:p>
          <a:p>
            <a:pPr algn="justLow"/>
            <a:endParaRPr lang="ar-SA" sz="2200" dirty="0" smtClean="0">
              <a:cs typeface="PT Bold Heading" pitchFamily="2" charset="-78"/>
            </a:endParaRPr>
          </a:p>
          <a:p>
            <a:pPr algn="justLow"/>
            <a:r>
              <a:rPr lang="ar-SA" sz="2200" dirty="0" smtClean="0">
                <a:cs typeface="PT Bold Heading" pitchFamily="2" charset="-78"/>
              </a:rPr>
              <a:t>سيكــــــــــون :</a:t>
            </a:r>
          </a:p>
          <a:p>
            <a:pPr algn="ctr"/>
            <a:r>
              <a:rPr lang="en-US" sz="2200" b="1" dirty="0" smtClean="0">
                <a:solidFill>
                  <a:srgbClr val="C00000"/>
                </a:solidFill>
                <a:cs typeface="PT Bold Heading" pitchFamily="2" charset="-78"/>
              </a:rPr>
              <a:t>W = QH - QL</a:t>
            </a:r>
            <a:endParaRPr lang="ar-SA" sz="2200" b="1" dirty="0">
              <a:solidFill>
                <a:srgbClr val="C00000"/>
              </a:solidFill>
              <a:cs typeface="PT Bold Heading" pitchFamily="2" charset="-78"/>
            </a:endParaRPr>
          </a:p>
        </p:txBody>
      </p:sp>
      <p:sp>
        <p:nvSpPr>
          <p:cNvPr id="3" name="مستطيل 2"/>
          <p:cNvSpPr/>
          <p:nvPr/>
        </p:nvSpPr>
        <p:spPr>
          <a:xfrm>
            <a:off x="3072012" y="214290"/>
            <a:ext cx="3195105" cy="707886"/>
          </a:xfrm>
          <a:prstGeom prst="rect">
            <a:avLst/>
          </a:prstGeom>
        </p:spPr>
        <p:txBody>
          <a:bodyPr wrap="none">
            <a:spAutoFit/>
          </a:bodyPr>
          <a:lstStyle/>
          <a:p>
            <a:r>
              <a:rPr lang="ar-SA" sz="4000" dirty="0" smtClean="0">
                <a:solidFill>
                  <a:srgbClr val="6600CC"/>
                </a:solidFill>
                <a:cs typeface="PT Bold Heading" pitchFamily="2" charset="-78"/>
              </a:rPr>
              <a:t>الحرارة الضائعـة</a:t>
            </a:r>
            <a:endParaRPr lang="ar-SA" sz="4000" dirty="0">
              <a:solidFill>
                <a:srgbClr val="6600CC"/>
              </a:solidFill>
            </a:endParaRPr>
          </a:p>
        </p:txBody>
      </p:sp>
      <p:sp>
        <p:nvSpPr>
          <p:cNvPr id="4" name="مستطيل 3"/>
          <p:cNvSpPr/>
          <p:nvPr/>
        </p:nvSpPr>
        <p:spPr>
          <a:xfrm>
            <a:off x="1214414" y="1214422"/>
            <a:ext cx="6643702" cy="430887"/>
          </a:xfrm>
          <a:prstGeom prst="rect">
            <a:avLst/>
          </a:prstGeom>
        </p:spPr>
        <p:txBody>
          <a:bodyPr wrap="square">
            <a:spAutoFit/>
          </a:bodyPr>
          <a:lstStyle/>
          <a:p>
            <a:pPr algn="justLow"/>
            <a:r>
              <a:rPr lang="ar-SA" sz="2200" dirty="0" smtClean="0">
                <a:cs typeface="PT Bold Heading" pitchFamily="2" charset="-78"/>
              </a:rPr>
              <a:t>هي الحرارة التي لا تنتج شغل وتنتقل إلى خارج محرك المركبة .</a:t>
            </a:r>
          </a:p>
        </p:txBody>
      </p:sp>
      <p:pic>
        <p:nvPicPr>
          <p:cNvPr id="5" name="صورة 4" descr="PIC-721-1349660569.gif"/>
          <p:cNvPicPr>
            <a:picLocks noChangeAspect="1"/>
          </p:cNvPicPr>
          <p:nvPr/>
        </p:nvPicPr>
        <p:blipFill>
          <a:blip r:embed="rId3"/>
          <a:stretch>
            <a:fillRect/>
          </a:stretch>
        </p:blipFill>
        <p:spPr>
          <a:xfrm>
            <a:off x="1357290" y="5715016"/>
            <a:ext cx="6286544" cy="305172"/>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4" presetClass="entr" presetSubtype="0" accel="10000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par>
                          <p:cTn id="19" fill="hold">
                            <p:stCondLst>
                              <p:cond delay="2050"/>
                            </p:stCondLst>
                            <p:childTnLst>
                              <p:par>
                                <p:cTn id="20" presetID="31" presetClass="entr" presetSubtype="0" fill="hold" grpId="0" nodeType="afterEffect">
                                  <p:stCondLst>
                                    <p:cond delay="0"/>
                                  </p:stCondLst>
                                  <p:iterate type="wd">
                                    <p:tmPct val="5000"/>
                                  </p:iterate>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par>
                          <p:cTn id="26" fill="hold">
                            <p:stCondLst>
                              <p:cond delay="5750"/>
                            </p:stCondLst>
                            <p:childTnLst>
                              <p:par>
                                <p:cTn id="27" presetID="17" presetClass="entr" presetSubtype="1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محرك حراري 1 00_00_04-00_00_40.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071670" y="928670"/>
            <a:ext cx="6626225" cy="430887"/>
          </a:xfrm>
          <a:prstGeom prst="rect">
            <a:avLst/>
          </a:prstGeom>
          <a:noFill/>
          <a:ln w="9525">
            <a:noFill/>
            <a:miter lim="800000"/>
            <a:headEnd/>
            <a:tailEnd/>
          </a:ln>
        </p:spPr>
        <p:txBody>
          <a:bodyPr>
            <a:spAutoFit/>
          </a:bodyPr>
          <a:lstStyle/>
          <a:p>
            <a:pPr>
              <a:spcBef>
                <a:spcPct val="50000"/>
              </a:spcBef>
            </a:pPr>
            <a:r>
              <a:rPr lang="ar-SA" sz="2200" dirty="0">
                <a:ln>
                  <a:solidFill>
                    <a:schemeClr val="tx1"/>
                  </a:solidFill>
                </a:ln>
                <a:solidFill>
                  <a:srgbClr val="FFFF00"/>
                </a:solidFill>
                <a:cs typeface="PT Bold Heading" pitchFamily="2" charset="-78"/>
              </a:rPr>
              <a:t>مثال توضيحي على الآلة الحرارية </a:t>
            </a:r>
            <a:r>
              <a:rPr lang="ar-SA" sz="2200" dirty="0" smtClean="0">
                <a:ln>
                  <a:solidFill>
                    <a:schemeClr val="tx1"/>
                  </a:solidFill>
                </a:ln>
                <a:solidFill>
                  <a:srgbClr val="FFFF00"/>
                </a:solidFill>
                <a:cs typeface="PT Bold Heading" pitchFamily="2" charset="-78"/>
              </a:rPr>
              <a:t>: </a:t>
            </a:r>
            <a:r>
              <a:rPr lang="ar-SA" sz="2200" dirty="0" smtClean="0">
                <a:ln>
                  <a:solidFill>
                    <a:schemeClr val="tx1"/>
                  </a:solidFill>
                </a:ln>
                <a:solidFill>
                  <a:schemeClr val="accent6">
                    <a:lumMod val="40000"/>
                    <a:lumOff val="60000"/>
                  </a:schemeClr>
                </a:solidFill>
                <a:cs typeface="PT Bold Heading" pitchFamily="2" charset="-78"/>
              </a:rPr>
              <a:t>1- </a:t>
            </a:r>
            <a:r>
              <a:rPr lang="ar-SA" sz="2200" dirty="0">
                <a:ln>
                  <a:solidFill>
                    <a:schemeClr val="tx1"/>
                  </a:solidFill>
                </a:ln>
                <a:solidFill>
                  <a:schemeClr val="accent6">
                    <a:lumMod val="40000"/>
                    <a:lumOff val="60000"/>
                  </a:schemeClr>
                </a:solidFill>
                <a:cs typeface="PT Bold Heading" pitchFamily="2" charset="-78"/>
              </a:rPr>
              <a:t>الآلة البخارية </a:t>
            </a:r>
            <a:r>
              <a:rPr lang="ar-SA" sz="2200" dirty="0" smtClean="0">
                <a:ln>
                  <a:solidFill>
                    <a:schemeClr val="tx1"/>
                  </a:solidFill>
                </a:ln>
                <a:solidFill>
                  <a:schemeClr val="accent6">
                    <a:lumMod val="40000"/>
                    <a:lumOff val="60000"/>
                  </a:schemeClr>
                </a:solidFill>
                <a:cs typeface="PT Bold Heading" pitchFamily="2" charset="-78"/>
              </a:rPr>
              <a:t> :</a:t>
            </a:r>
            <a:endParaRPr lang="en-US" sz="2200" dirty="0">
              <a:ln>
                <a:solidFill>
                  <a:schemeClr val="tx1"/>
                </a:solidFill>
              </a:ln>
              <a:solidFill>
                <a:schemeClr val="accent6">
                  <a:lumMod val="40000"/>
                  <a:lumOff val="60000"/>
                </a:schemeClr>
              </a:solidFill>
              <a:cs typeface="PT Bold Heading" pitchFamily="2" charset="-78"/>
            </a:endParaRPr>
          </a:p>
        </p:txBody>
      </p:sp>
      <p:sp>
        <p:nvSpPr>
          <p:cNvPr id="28676" name="مستطيل 3"/>
          <p:cNvSpPr>
            <a:spLocks noChangeArrowheads="1"/>
          </p:cNvSpPr>
          <p:nvPr/>
        </p:nvSpPr>
        <p:spPr bwMode="auto">
          <a:xfrm>
            <a:off x="3428992" y="214290"/>
            <a:ext cx="5248253" cy="523220"/>
          </a:xfrm>
          <a:prstGeom prst="rect">
            <a:avLst/>
          </a:prstGeom>
          <a:noFill/>
          <a:ln w="9525">
            <a:noFill/>
            <a:miter lim="800000"/>
            <a:headEnd/>
            <a:tailEnd/>
          </a:ln>
        </p:spPr>
        <p:txBody>
          <a:bodyPr wrap="square">
            <a:spAutoFit/>
          </a:bodyPr>
          <a:lstStyle/>
          <a:p>
            <a:r>
              <a:rPr lang="ar-SA" sz="2800" dirty="0">
                <a:ln>
                  <a:solidFill>
                    <a:schemeClr val="tx1"/>
                  </a:solidFill>
                </a:ln>
                <a:solidFill>
                  <a:schemeClr val="bg2"/>
                </a:solidFill>
                <a:cs typeface="PT Bold Heading" pitchFamily="2" charset="-78"/>
              </a:rPr>
              <a:t>وكمثال على </a:t>
            </a:r>
            <a:r>
              <a:rPr lang="ar-SA" sz="2800" dirty="0" smtClean="0">
                <a:ln>
                  <a:solidFill>
                    <a:schemeClr val="tx1"/>
                  </a:solidFill>
                </a:ln>
                <a:solidFill>
                  <a:schemeClr val="bg2"/>
                </a:solidFill>
                <a:cs typeface="PT Bold Heading" pitchFamily="2" charset="-78"/>
              </a:rPr>
              <a:t>الآلة </a:t>
            </a:r>
            <a:r>
              <a:rPr lang="ar-SA" sz="2800" dirty="0">
                <a:ln>
                  <a:solidFill>
                    <a:schemeClr val="tx1"/>
                  </a:solidFill>
                </a:ln>
                <a:solidFill>
                  <a:schemeClr val="bg2"/>
                </a:solidFill>
                <a:cs typeface="PT Bold Heading" pitchFamily="2" charset="-78"/>
              </a:rPr>
              <a:t>الحرارية هناك نوعان:</a:t>
            </a:r>
          </a:p>
        </p:txBody>
      </p:sp>
      <p:sp>
        <p:nvSpPr>
          <p:cNvPr id="6" name="مستطيل 5"/>
          <p:cNvSpPr>
            <a:spLocks noChangeArrowheads="1"/>
          </p:cNvSpPr>
          <p:nvPr/>
        </p:nvSpPr>
        <p:spPr bwMode="auto">
          <a:xfrm>
            <a:off x="5643570" y="3857628"/>
            <a:ext cx="3078712" cy="430887"/>
          </a:xfrm>
          <a:prstGeom prst="rect">
            <a:avLst/>
          </a:prstGeom>
          <a:noFill/>
          <a:ln w="9525">
            <a:noFill/>
            <a:miter lim="800000"/>
            <a:headEnd/>
            <a:tailEnd/>
          </a:ln>
        </p:spPr>
        <p:txBody>
          <a:bodyPr wrap="square">
            <a:spAutoFit/>
          </a:bodyPr>
          <a:lstStyle/>
          <a:p>
            <a:pPr>
              <a:spcBef>
                <a:spcPct val="50000"/>
              </a:spcBef>
            </a:pPr>
            <a:r>
              <a:rPr lang="ar-SA" sz="2200" dirty="0">
                <a:cs typeface="PT Bold Heading" pitchFamily="2" charset="-78"/>
              </a:rPr>
              <a:t> </a:t>
            </a:r>
            <a:r>
              <a:rPr lang="ar-SA" sz="2200" dirty="0">
                <a:ln>
                  <a:solidFill>
                    <a:schemeClr val="tx1"/>
                  </a:solidFill>
                </a:ln>
                <a:solidFill>
                  <a:schemeClr val="accent6">
                    <a:lumMod val="40000"/>
                    <a:lumOff val="60000"/>
                  </a:schemeClr>
                </a:solidFill>
                <a:cs typeface="PT Bold Heading" pitchFamily="2" charset="-78"/>
              </a:rPr>
              <a:t>2- آلة الاحتراق </a:t>
            </a:r>
            <a:r>
              <a:rPr lang="ar-SA" sz="2200" dirty="0" smtClean="0">
                <a:ln>
                  <a:solidFill>
                    <a:schemeClr val="tx1"/>
                  </a:solidFill>
                </a:ln>
                <a:solidFill>
                  <a:schemeClr val="accent6">
                    <a:lumMod val="40000"/>
                    <a:lumOff val="60000"/>
                  </a:schemeClr>
                </a:solidFill>
                <a:cs typeface="PT Bold Heading" pitchFamily="2" charset="-78"/>
              </a:rPr>
              <a:t>الداخلي :</a:t>
            </a:r>
            <a:endParaRPr lang="ar-SA" sz="2200" dirty="0">
              <a:ln>
                <a:solidFill>
                  <a:schemeClr val="tx1"/>
                </a:solidFill>
              </a:ln>
              <a:solidFill>
                <a:schemeClr val="accent6">
                  <a:lumMod val="40000"/>
                  <a:lumOff val="60000"/>
                </a:schemeClr>
              </a:solidFill>
              <a:cs typeface="PT Bold Heading" pitchFamily="2" charset="-78"/>
            </a:endParaRPr>
          </a:p>
        </p:txBody>
      </p:sp>
      <p:pic>
        <p:nvPicPr>
          <p:cNvPr id="14337" name="Picture 1" descr="Steam_locomotive_work"/>
          <p:cNvPicPr>
            <a:picLocks noChangeAspect="1" noChangeArrowheads="1"/>
          </p:cNvPicPr>
          <p:nvPr/>
        </p:nvPicPr>
        <p:blipFill>
          <a:blip r:embed="rId3"/>
          <a:srcRect/>
          <a:stretch>
            <a:fillRect/>
          </a:stretch>
        </p:blipFill>
        <p:spPr bwMode="auto">
          <a:xfrm>
            <a:off x="1714480" y="1571612"/>
            <a:ext cx="6253180" cy="2000264"/>
          </a:xfrm>
          <a:prstGeom prst="rect">
            <a:avLst/>
          </a:prstGeom>
          <a:noFill/>
          <a:ln w="9525">
            <a:noFill/>
            <a:miter lim="800000"/>
            <a:headEnd/>
            <a:tailEnd/>
          </a:ln>
        </p:spPr>
      </p:pic>
      <p:pic>
        <p:nvPicPr>
          <p:cNvPr id="14338" name="Picture 2" descr="engine"/>
          <p:cNvPicPr>
            <a:picLocks noChangeAspect="1" noChangeArrowheads="1"/>
          </p:cNvPicPr>
          <p:nvPr/>
        </p:nvPicPr>
        <p:blipFill>
          <a:blip r:embed="rId4"/>
          <a:srcRect/>
          <a:stretch>
            <a:fillRect/>
          </a:stretch>
        </p:blipFill>
        <p:spPr bwMode="auto">
          <a:xfrm>
            <a:off x="1571604" y="4643446"/>
            <a:ext cx="6572296" cy="1857388"/>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trips(downLeft)">
                                      <p:cBhvr>
                                        <p:cTn id="7" dur="500"/>
                                        <p:tgtEl>
                                          <p:spTgt spid="28676"/>
                                        </p:tgtEl>
                                      </p:cBhvr>
                                    </p:animEffect>
                                  </p:childTnLst>
                                </p:cTn>
                              </p:par>
                            </p:childTnLst>
                          </p:cTn>
                        </p:par>
                        <p:par>
                          <p:cTn id="8" fill="hold">
                            <p:stCondLst>
                              <p:cond delay="500"/>
                            </p:stCondLst>
                            <p:childTnLst>
                              <p:par>
                                <p:cTn id="9" presetID="27" presetClass="entr" presetSubtype="0" fill="hold" nodeType="afterEffect">
                                  <p:stCondLst>
                                    <p:cond delay="0"/>
                                  </p:stCondLst>
                                  <p:iterate type="wd">
                                    <p:tmPct val="50000"/>
                                  </p:iterate>
                                  <p:childTnLst>
                                    <p:set>
                                      <p:cBhvr>
                                        <p:cTn id="10"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1"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2">
                                            <p:txEl>
                                              <p:pRg st="0" end="0"/>
                                            </p:txEl>
                                          </p:spTgt>
                                        </p:tgtEl>
                                        <p:attrNameLst>
                                          <p:attrName>fill.type</p:attrName>
                                        </p:attrNameLst>
                                      </p:cBhvr>
                                      <p:to>
                                        <p:strVal val="solid"/>
                                      </p:to>
                                    </p:set>
                                  </p:childTnLst>
                                </p:cTn>
                              </p:par>
                              <p:par>
                                <p:cTn id="14" presetID="47" presetClass="entr" presetSubtype="0" fill="hold" nodeType="withEffect">
                                  <p:stCondLst>
                                    <p:cond delay="0"/>
                                  </p:stCondLst>
                                  <p:childTnLst>
                                    <p:set>
                                      <p:cBhvr>
                                        <p:cTn id="15" dur="1" fill="hold">
                                          <p:stCondLst>
                                            <p:cond delay="0"/>
                                          </p:stCondLst>
                                        </p:cTn>
                                        <p:tgtEl>
                                          <p:spTgt spid="14337"/>
                                        </p:tgtEl>
                                        <p:attrNameLst>
                                          <p:attrName>style.visibility</p:attrName>
                                        </p:attrNameLst>
                                      </p:cBhvr>
                                      <p:to>
                                        <p:strVal val="visible"/>
                                      </p:to>
                                    </p:set>
                                    <p:animEffect transition="in" filter="fade">
                                      <p:cBhvr>
                                        <p:cTn id="16" dur="1000"/>
                                        <p:tgtEl>
                                          <p:spTgt spid="14337"/>
                                        </p:tgtEl>
                                      </p:cBhvr>
                                    </p:animEffect>
                                    <p:anim calcmode="lin" valueType="num">
                                      <p:cBhvr>
                                        <p:cTn id="17" dur="1000" fill="hold"/>
                                        <p:tgtEl>
                                          <p:spTgt spid="14337"/>
                                        </p:tgtEl>
                                        <p:attrNameLst>
                                          <p:attrName>ppt_x</p:attrName>
                                        </p:attrNameLst>
                                      </p:cBhvr>
                                      <p:tavLst>
                                        <p:tav tm="0">
                                          <p:val>
                                            <p:strVal val="#ppt_x"/>
                                          </p:val>
                                        </p:tav>
                                        <p:tav tm="100000">
                                          <p:val>
                                            <p:strVal val="#ppt_x"/>
                                          </p:val>
                                        </p:tav>
                                      </p:tavLst>
                                    </p:anim>
                                    <p:anim calcmode="lin" valueType="num">
                                      <p:cBhvr>
                                        <p:cTn id="18" dur="1000" fill="hold"/>
                                        <p:tgtEl>
                                          <p:spTgt spid="1433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 presetClass="entr" presetSubtype="10" fill="hold" grpId="0" nodeType="afterEffect">
                                  <p:stCondLst>
                                    <p:cond delay="250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par>
                          <p:cTn id="23" fill="hold">
                            <p:stCondLst>
                              <p:cond delay="4500"/>
                            </p:stCondLst>
                            <p:childTnLst>
                              <p:par>
                                <p:cTn id="24" presetID="15" presetClass="entr" presetSubtype="0" fill="hold" nodeType="afterEffect">
                                  <p:stCondLst>
                                    <p:cond delay="0"/>
                                  </p:stCondLst>
                                  <p:childTnLst>
                                    <p:set>
                                      <p:cBhvr>
                                        <p:cTn id="25" dur="1" fill="hold">
                                          <p:stCondLst>
                                            <p:cond delay="0"/>
                                          </p:stCondLst>
                                        </p:cTn>
                                        <p:tgtEl>
                                          <p:spTgt spid="14338"/>
                                        </p:tgtEl>
                                        <p:attrNameLst>
                                          <p:attrName>style.visibility</p:attrName>
                                        </p:attrNameLst>
                                      </p:cBhvr>
                                      <p:to>
                                        <p:strVal val="visible"/>
                                      </p:to>
                                    </p:set>
                                    <p:anim calcmode="lin" valueType="num">
                                      <p:cBhvr>
                                        <p:cTn id="26" dur="1000" fill="hold"/>
                                        <p:tgtEl>
                                          <p:spTgt spid="14338"/>
                                        </p:tgtEl>
                                        <p:attrNameLst>
                                          <p:attrName>ppt_w</p:attrName>
                                        </p:attrNameLst>
                                      </p:cBhvr>
                                      <p:tavLst>
                                        <p:tav tm="0">
                                          <p:val>
                                            <p:fltVal val="0"/>
                                          </p:val>
                                        </p:tav>
                                        <p:tav tm="100000">
                                          <p:val>
                                            <p:strVal val="#ppt_w"/>
                                          </p:val>
                                        </p:tav>
                                      </p:tavLst>
                                    </p:anim>
                                    <p:anim calcmode="lin" valueType="num">
                                      <p:cBhvr>
                                        <p:cTn id="27" dur="1000" fill="hold"/>
                                        <p:tgtEl>
                                          <p:spTgt spid="14338"/>
                                        </p:tgtEl>
                                        <p:attrNameLst>
                                          <p:attrName>ppt_h</p:attrName>
                                        </p:attrNameLst>
                                      </p:cBhvr>
                                      <p:tavLst>
                                        <p:tav tm="0">
                                          <p:val>
                                            <p:fltVal val="0"/>
                                          </p:val>
                                        </p:tav>
                                        <p:tav tm="100000">
                                          <p:val>
                                            <p:strVal val="#ppt_h"/>
                                          </p:val>
                                        </p:tav>
                                      </p:tavLst>
                                    </p:anim>
                                    <p:anim calcmode="lin" valueType="num">
                                      <p:cBhvr>
                                        <p:cTn id="28"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785786" y="214290"/>
            <a:ext cx="7929618" cy="3970318"/>
          </a:xfrm>
          <a:prstGeom prst="rect">
            <a:avLst/>
          </a:prstGeom>
          <a:noFill/>
        </p:spPr>
        <p:txBody>
          <a:bodyPr wrap="square" rtlCol="1">
            <a:spAutoFit/>
          </a:bodyPr>
          <a:lstStyle/>
          <a:p>
            <a:pPr algn="justLow"/>
            <a:r>
              <a:rPr lang="ar-SA" sz="2100" dirty="0">
                <a:cs typeface="PT Bold Heading" pitchFamily="2" charset="-78"/>
              </a:rPr>
              <a:t>هذا يعني أيضا أنّ الطاقة الحرارية للجزيئات في الجسم الحار أكبر من الطاقة الحرارية للجزيئات في الجسم البارد ، وبالتالي التوصل إلى النتيجة النهائية وهي </a:t>
            </a:r>
            <a:r>
              <a:rPr lang="ar-SA" sz="2100" dirty="0" smtClean="0">
                <a:cs typeface="PT Bold Heading" pitchFamily="2" charset="-78"/>
              </a:rPr>
              <a:t>أنّ</a:t>
            </a:r>
            <a:r>
              <a:rPr lang="en-US" sz="2100" dirty="0" smtClean="0">
                <a:cs typeface="PT Bold Heading" pitchFamily="2" charset="-78"/>
              </a:rPr>
              <a:t> </a:t>
            </a:r>
            <a:r>
              <a:rPr lang="ar-SA" sz="2100" dirty="0" smtClean="0">
                <a:cs typeface="PT Bold Heading" pitchFamily="2" charset="-78"/>
              </a:rPr>
              <a:t>:</a:t>
            </a:r>
            <a:endParaRPr lang="en-US" sz="2100" dirty="0" smtClean="0">
              <a:cs typeface="PT Bold Heading" pitchFamily="2" charset="-78"/>
            </a:endParaRPr>
          </a:p>
          <a:p>
            <a:pPr algn="justLow"/>
            <a:endParaRPr lang="en-US" sz="2100" dirty="0" smtClean="0">
              <a:cs typeface="PT Bold Heading" pitchFamily="2" charset="-78"/>
            </a:endParaRPr>
          </a:p>
          <a:p>
            <a:pPr algn="justLow"/>
            <a:r>
              <a:rPr lang="ar-SA" sz="2100" dirty="0" smtClean="0">
                <a:solidFill>
                  <a:srgbClr val="C00000"/>
                </a:solidFill>
                <a:cs typeface="PT Bold Heading" pitchFamily="2" charset="-78"/>
              </a:rPr>
              <a:t>الطاقة </a:t>
            </a:r>
            <a:r>
              <a:rPr lang="ar-SA" sz="2100" dirty="0">
                <a:solidFill>
                  <a:srgbClr val="C00000"/>
                </a:solidFill>
                <a:cs typeface="PT Bold Heading" pitchFamily="2" charset="-78"/>
              </a:rPr>
              <a:t>الحرارية : </a:t>
            </a:r>
            <a:r>
              <a:rPr lang="ar-SA" sz="2100" dirty="0">
                <a:cs typeface="PT Bold Heading" pitchFamily="2" charset="-78"/>
              </a:rPr>
              <a:t>هي الطاقة الكلية للجزيئات ، وهذا يعني أيضا أنّ الطاقة الحرارية تعتمد على عدد الجزيئات ، فكلما كانت زاد عدد الجزيئات المتصادمة كانت الطاقة الحرارية أكبر</a:t>
            </a:r>
            <a:r>
              <a:rPr lang="en-US" sz="2100" dirty="0">
                <a:cs typeface="PT Bold Heading" pitchFamily="2" charset="-78"/>
              </a:rPr>
              <a:t> . </a:t>
            </a:r>
            <a:endParaRPr lang="ar-SA" sz="2100" dirty="0" smtClean="0">
              <a:cs typeface="PT Bold Heading" pitchFamily="2" charset="-78"/>
            </a:endParaRPr>
          </a:p>
          <a:p>
            <a:pPr algn="justLow"/>
            <a:r>
              <a:rPr lang="en-US" sz="2100" dirty="0">
                <a:cs typeface="PT Bold Heading" pitchFamily="2" charset="-78"/>
              </a:rPr>
              <a:t/>
            </a:r>
            <a:br>
              <a:rPr lang="en-US" sz="2100" dirty="0">
                <a:cs typeface="PT Bold Heading" pitchFamily="2" charset="-78"/>
              </a:rPr>
            </a:br>
            <a:r>
              <a:rPr lang="ar-SA" sz="2100" dirty="0">
                <a:cs typeface="PT Bold Heading" pitchFamily="2" charset="-78"/>
              </a:rPr>
              <a:t>وبالتالي إذا كانت المادة تحتوي على عدد</a:t>
            </a:r>
            <a:r>
              <a:rPr lang="en-US" sz="2100" dirty="0">
                <a:cs typeface="PT Bold Heading" pitchFamily="2" charset="-78"/>
              </a:rPr>
              <a:t> N </a:t>
            </a:r>
            <a:r>
              <a:rPr lang="ar-SA" sz="2100" dirty="0">
                <a:cs typeface="PT Bold Heading" pitchFamily="2" charset="-78"/>
              </a:rPr>
              <a:t>من </a:t>
            </a:r>
            <a:r>
              <a:rPr lang="ar-SA" sz="2100" dirty="0" err="1">
                <a:cs typeface="PT Bold Heading" pitchFamily="2" charset="-78"/>
              </a:rPr>
              <a:t>الذرات</a:t>
            </a:r>
            <a:r>
              <a:rPr lang="ar-SA" sz="2100" dirty="0">
                <a:cs typeface="PT Bold Heading" pitchFamily="2" charset="-78"/>
              </a:rPr>
              <a:t> فإن الطاقة الحرارية الكلية في المادة تساوي متوسط طاقتي الحركة والوضع لكل ذرة مضروب في العدد</a:t>
            </a:r>
            <a:r>
              <a:rPr lang="en-US" sz="2100" dirty="0">
                <a:cs typeface="PT Bold Heading" pitchFamily="2" charset="-78"/>
              </a:rPr>
              <a:t> N </a:t>
            </a:r>
            <a:r>
              <a:rPr lang="ar-SA" sz="2100" dirty="0" smtClean="0">
                <a:cs typeface="PT Bold Heading" pitchFamily="2" charset="-78"/>
              </a:rPr>
              <a:t>لأن </a:t>
            </a:r>
            <a:r>
              <a:rPr lang="ar-SA" sz="2100" dirty="0">
                <a:cs typeface="PT Bold Heading" pitchFamily="2" charset="-78"/>
              </a:rPr>
              <a:t>لكل ذرة طاقة حركية وطاقة وضع .</a:t>
            </a:r>
            <a:endParaRPr lang="en-US" sz="2100" dirty="0">
              <a:cs typeface="PT Bold Heading" pitchFamily="2" charset="-78"/>
            </a:endParaRPr>
          </a:p>
          <a:p>
            <a:pPr algn="justLow"/>
            <a:endParaRPr lang="ar-SA" sz="2100" dirty="0">
              <a:cs typeface="PT Bold Heading" pitchFamily="2" charset="-78"/>
            </a:endParaRPr>
          </a:p>
        </p:txBody>
      </p:sp>
      <p:pic>
        <p:nvPicPr>
          <p:cNvPr id="31746" name="Picture 2" descr="1321638397"/>
          <p:cNvPicPr>
            <a:picLocks noChangeAspect="1" noChangeArrowheads="1"/>
          </p:cNvPicPr>
          <p:nvPr/>
        </p:nvPicPr>
        <p:blipFill>
          <a:blip r:embed="rId3"/>
          <a:srcRect/>
          <a:stretch>
            <a:fillRect/>
          </a:stretch>
        </p:blipFill>
        <p:spPr bwMode="auto">
          <a:xfrm>
            <a:off x="3643306" y="4000504"/>
            <a:ext cx="3000396" cy="2625471"/>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6" fill="hold" nodeType="with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barn(inHorizontal)">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1500166" y="3286124"/>
            <a:ext cx="7292952" cy="277003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9699" name="مستطيل 2"/>
          <p:cNvSpPr>
            <a:spLocks noChangeArrowheads="1"/>
          </p:cNvSpPr>
          <p:nvPr/>
        </p:nvSpPr>
        <p:spPr bwMode="auto">
          <a:xfrm>
            <a:off x="3214678" y="428604"/>
            <a:ext cx="5200885" cy="1569660"/>
          </a:xfrm>
          <a:prstGeom prst="rect">
            <a:avLst/>
          </a:prstGeom>
          <a:noFill/>
          <a:ln w="9525">
            <a:noFill/>
            <a:miter lim="800000"/>
            <a:headEnd/>
            <a:tailEnd/>
          </a:ln>
        </p:spPr>
        <p:txBody>
          <a:bodyPr wrap="square">
            <a:spAutoFit/>
          </a:bodyPr>
          <a:lstStyle/>
          <a:p>
            <a:r>
              <a:rPr lang="en-US" dirty="0">
                <a:ln>
                  <a:solidFill>
                    <a:schemeClr val="tx1"/>
                  </a:solidFill>
                </a:ln>
                <a:solidFill>
                  <a:schemeClr val="accent3">
                    <a:lumMod val="20000"/>
                    <a:lumOff val="80000"/>
                  </a:schemeClr>
                </a:solidFill>
                <a:cs typeface="PT Bold Heading" pitchFamily="2" charset="-78"/>
              </a:rPr>
              <a:t> </a:t>
            </a:r>
            <a:r>
              <a:rPr lang="ar-SA" sz="3200" dirty="0">
                <a:ln>
                  <a:solidFill>
                    <a:schemeClr val="tx1"/>
                  </a:solidFill>
                </a:ln>
                <a:solidFill>
                  <a:schemeClr val="accent6">
                    <a:lumMod val="40000"/>
                    <a:lumOff val="60000"/>
                  </a:schemeClr>
                </a:solidFill>
                <a:cs typeface="PT Bold Heading" pitchFamily="2" charset="-78"/>
              </a:rPr>
              <a:t>مثال :  </a:t>
            </a:r>
            <a:endParaRPr lang="ar-SA" sz="3200" dirty="0" smtClean="0">
              <a:ln>
                <a:solidFill>
                  <a:schemeClr val="tx1"/>
                </a:solidFill>
              </a:ln>
              <a:solidFill>
                <a:schemeClr val="accent6">
                  <a:lumMod val="40000"/>
                  <a:lumOff val="60000"/>
                </a:schemeClr>
              </a:solidFill>
              <a:cs typeface="PT Bold Heading" pitchFamily="2" charset="-78"/>
            </a:endParaRPr>
          </a:p>
          <a:p>
            <a:pPr algn="ctr"/>
            <a:r>
              <a:rPr lang="ar-SA" sz="3200" dirty="0" smtClean="0">
                <a:ln>
                  <a:solidFill>
                    <a:schemeClr val="tx1"/>
                  </a:solidFill>
                </a:ln>
                <a:solidFill>
                  <a:schemeClr val="accent3">
                    <a:lumMod val="20000"/>
                    <a:lumOff val="80000"/>
                  </a:schemeClr>
                </a:solidFill>
                <a:cs typeface="PT Bold Heading" pitchFamily="2" charset="-78"/>
              </a:rPr>
              <a:t>   محرك </a:t>
            </a:r>
            <a:r>
              <a:rPr lang="ar-SA" sz="3200" dirty="0">
                <a:ln>
                  <a:solidFill>
                    <a:schemeClr val="tx1"/>
                  </a:solidFill>
                </a:ln>
                <a:solidFill>
                  <a:schemeClr val="accent3">
                    <a:lumMod val="20000"/>
                    <a:lumOff val="80000"/>
                  </a:schemeClr>
                </a:solidFill>
                <a:cs typeface="PT Bold Heading" pitchFamily="2" charset="-78"/>
              </a:rPr>
              <a:t>الاحتراق الداخلي </a:t>
            </a:r>
            <a:endParaRPr lang="ar-SA" sz="3200" dirty="0" smtClean="0">
              <a:ln>
                <a:solidFill>
                  <a:schemeClr val="tx1"/>
                </a:solidFill>
              </a:ln>
              <a:solidFill>
                <a:schemeClr val="accent3">
                  <a:lumMod val="20000"/>
                  <a:lumOff val="80000"/>
                </a:schemeClr>
              </a:solidFill>
              <a:cs typeface="PT Bold Heading" pitchFamily="2" charset="-78"/>
            </a:endParaRPr>
          </a:p>
          <a:p>
            <a:pPr algn="ctr"/>
            <a:r>
              <a:rPr lang="ar-SA" sz="3200" dirty="0" smtClean="0">
                <a:ln>
                  <a:solidFill>
                    <a:schemeClr val="tx1"/>
                  </a:solidFill>
                </a:ln>
                <a:solidFill>
                  <a:schemeClr val="accent3">
                    <a:lumMod val="20000"/>
                    <a:lumOff val="80000"/>
                  </a:schemeClr>
                </a:solidFill>
                <a:cs typeface="PT Bold Heading" pitchFamily="2" charset="-78"/>
              </a:rPr>
              <a:t>( </a:t>
            </a:r>
            <a:r>
              <a:rPr lang="ar-SA" sz="3200" dirty="0">
                <a:ln>
                  <a:solidFill>
                    <a:schemeClr val="tx1"/>
                  </a:solidFill>
                </a:ln>
                <a:solidFill>
                  <a:schemeClr val="accent3">
                    <a:lumMod val="20000"/>
                    <a:lumOff val="80000"/>
                  </a:schemeClr>
                </a:solidFill>
                <a:cs typeface="PT Bold Heading" pitchFamily="2" charset="-78"/>
              </a:rPr>
              <a:t>محرك السيارة)</a:t>
            </a:r>
          </a:p>
        </p:txBody>
      </p:sp>
      <p:sp>
        <p:nvSpPr>
          <p:cNvPr id="6" name="مستطيل 5"/>
          <p:cNvSpPr>
            <a:spLocks noChangeArrowheads="1"/>
          </p:cNvSpPr>
          <p:nvPr/>
        </p:nvSpPr>
        <p:spPr bwMode="auto">
          <a:xfrm>
            <a:off x="2171682" y="2916236"/>
            <a:ext cx="703263" cy="369888"/>
          </a:xfrm>
          <a:prstGeom prst="rect">
            <a:avLst/>
          </a:prstGeom>
          <a:noFill/>
          <a:ln w="9525">
            <a:noFill/>
            <a:miter lim="800000"/>
            <a:headEnd/>
            <a:tailEnd/>
          </a:ln>
        </p:spPr>
        <p:txBody>
          <a:bodyPr wrap="none">
            <a:spAutoFit/>
          </a:bodyPr>
          <a:lstStyle/>
          <a:p>
            <a:pPr algn="ctr"/>
            <a:r>
              <a:rPr lang="ar-SA" b="1" dirty="0">
                <a:solidFill>
                  <a:srgbClr val="002060"/>
                </a:solidFill>
              </a:rPr>
              <a:t>الإدخال</a:t>
            </a:r>
            <a:endParaRPr lang="en-US" b="1" dirty="0">
              <a:solidFill>
                <a:srgbClr val="002060"/>
              </a:solidFill>
            </a:endParaRPr>
          </a:p>
        </p:txBody>
      </p:sp>
      <p:sp>
        <p:nvSpPr>
          <p:cNvPr id="7" name="مستطيل 6"/>
          <p:cNvSpPr>
            <a:spLocks noChangeArrowheads="1"/>
          </p:cNvSpPr>
          <p:nvPr/>
        </p:nvSpPr>
        <p:spPr bwMode="auto">
          <a:xfrm>
            <a:off x="3500430" y="2916236"/>
            <a:ext cx="669925" cy="369888"/>
          </a:xfrm>
          <a:prstGeom prst="rect">
            <a:avLst/>
          </a:prstGeom>
          <a:noFill/>
          <a:ln w="9525">
            <a:noFill/>
            <a:miter lim="800000"/>
            <a:headEnd/>
            <a:tailEnd/>
          </a:ln>
        </p:spPr>
        <p:txBody>
          <a:bodyPr wrap="none">
            <a:spAutoFit/>
          </a:bodyPr>
          <a:lstStyle/>
          <a:p>
            <a:pPr algn="ctr"/>
            <a:r>
              <a:rPr lang="ar-SA" b="1" dirty="0">
                <a:solidFill>
                  <a:srgbClr val="002060"/>
                </a:solidFill>
              </a:rPr>
              <a:t>الضغط</a:t>
            </a:r>
            <a:endParaRPr lang="en-US" b="1" dirty="0">
              <a:solidFill>
                <a:srgbClr val="002060"/>
              </a:solidFill>
            </a:endParaRPr>
          </a:p>
        </p:txBody>
      </p:sp>
      <p:sp>
        <p:nvSpPr>
          <p:cNvPr id="8" name="مستطيل 7"/>
          <p:cNvSpPr>
            <a:spLocks noChangeArrowheads="1"/>
          </p:cNvSpPr>
          <p:nvPr/>
        </p:nvSpPr>
        <p:spPr bwMode="auto">
          <a:xfrm>
            <a:off x="4500562" y="2914648"/>
            <a:ext cx="1279525" cy="369888"/>
          </a:xfrm>
          <a:prstGeom prst="rect">
            <a:avLst/>
          </a:prstGeom>
          <a:noFill/>
          <a:ln w="9525">
            <a:noFill/>
            <a:miter lim="800000"/>
            <a:headEnd/>
            <a:tailEnd/>
          </a:ln>
        </p:spPr>
        <p:txBody>
          <a:bodyPr wrap="none">
            <a:spAutoFit/>
          </a:bodyPr>
          <a:lstStyle/>
          <a:p>
            <a:pPr algn="ctr"/>
            <a:r>
              <a:rPr lang="ar-SA" b="1" dirty="0">
                <a:solidFill>
                  <a:srgbClr val="002060"/>
                </a:solidFill>
              </a:rPr>
              <a:t>الضغط الإشعال</a:t>
            </a:r>
            <a:endParaRPr lang="en-US" b="1" dirty="0">
              <a:solidFill>
                <a:srgbClr val="002060"/>
              </a:solidFill>
            </a:endParaRPr>
          </a:p>
        </p:txBody>
      </p:sp>
      <p:sp>
        <p:nvSpPr>
          <p:cNvPr id="9" name="مستطيل 8"/>
          <p:cNvSpPr>
            <a:spLocks noChangeArrowheads="1"/>
          </p:cNvSpPr>
          <p:nvPr/>
        </p:nvSpPr>
        <p:spPr bwMode="auto">
          <a:xfrm>
            <a:off x="6208729" y="2900358"/>
            <a:ext cx="620713" cy="369888"/>
          </a:xfrm>
          <a:prstGeom prst="rect">
            <a:avLst/>
          </a:prstGeom>
          <a:noFill/>
          <a:ln w="9525">
            <a:noFill/>
            <a:miter lim="800000"/>
            <a:headEnd/>
            <a:tailEnd/>
          </a:ln>
        </p:spPr>
        <p:txBody>
          <a:bodyPr wrap="none">
            <a:spAutoFit/>
          </a:bodyPr>
          <a:lstStyle/>
          <a:p>
            <a:pPr algn="ctr"/>
            <a:r>
              <a:rPr lang="ar-SA" b="1" dirty="0">
                <a:solidFill>
                  <a:srgbClr val="002060"/>
                </a:solidFill>
              </a:rPr>
              <a:t>القدرة</a:t>
            </a:r>
            <a:endParaRPr lang="en-US" b="1" dirty="0">
              <a:solidFill>
                <a:srgbClr val="002060"/>
              </a:solidFill>
            </a:endParaRPr>
          </a:p>
        </p:txBody>
      </p:sp>
      <p:sp>
        <p:nvSpPr>
          <p:cNvPr id="10" name="مستطيل 9"/>
          <p:cNvSpPr>
            <a:spLocks noChangeArrowheads="1"/>
          </p:cNvSpPr>
          <p:nvPr/>
        </p:nvSpPr>
        <p:spPr bwMode="auto">
          <a:xfrm>
            <a:off x="7415232" y="2916236"/>
            <a:ext cx="885825" cy="369888"/>
          </a:xfrm>
          <a:prstGeom prst="rect">
            <a:avLst/>
          </a:prstGeom>
          <a:noFill/>
          <a:ln w="9525">
            <a:noFill/>
            <a:miter lim="800000"/>
            <a:headEnd/>
            <a:tailEnd/>
          </a:ln>
        </p:spPr>
        <p:txBody>
          <a:bodyPr wrap="none">
            <a:spAutoFit/>
          </a:bodyPr>
          <a:lstStyle/>
          <a:p>
            <a:pPr algn="ctr"/>
            <a:r>
              <a:rPr lang="ar-SA" b="1" dirty="0">
                <a:solidFill>
                  <a:srgbClr val="002060"/>
                </a:solidFill>
              </a:rPr>
              <a:t>إلى العادم</a:t>
            </a:r>
            <a:endParaRPr lang="en-US" b="1" dirty="0">
              <a:solidFill>
                <a:srgbClr val="002060"/>
              </a:solidFill>
            </a:endParaRPr>
          </a:p>
        </p:txBody>
      </p:sp>
      <p:sp>
        <p:nvSpPr>
          <p:cNvPr id="11" name="مستطيل 10"/>
          <p:cNvSpPr>
            <a:spLocks noChangeArrowheads="1"/>
          </p:cNvSpPr>
          <p:nvPr/>
        </p:nvSpPr>
        <p:spPr bwMode="auto">
          <a:xfrm>
            <a:off x="928662" y="2786058"/>
            <a:ext cx="1273175" cy="369888"/>
          </a:xfrm>
          <a:prstGeom prst="rect">
            <a:avLst/>
          </a:prstGeom>
          <a:noFill/>
          <a:ln w="9525">
            <a:noFill/>
            <a:miter lim="800000"/>
            <a:headEnd/>
            <a:tailEnd/>
          </a:ln>
        </p:spPr>
        <p:txBody>
          <a:bodyPr wrap="none">
            <a:spAutoFit/>
          </a:bodyPr>
          <a:lstStyle/>
          <a:p>
            <a:pPr algn="ctr"/>
            <a:r>
              <a:rPr lang="ar-SA" b="1" dirty="0">
                <a:solidFill>
                  <a:srgbClr val="C00000"/>
                </a:solidFill>
              </a:rPr>
              <a:t>شمعة الاشتعال</a:t>
            </a:r>
            <a:endParaRPr lang="en-US" b="1" dirty="0">
              <a:solidFill>
                <a:srgbClr val="C00000"/>
              </a:solidFill>
            </a:endParaRPr>
          </a:p>
        </p:txBody>
      </p:sp>
      <p:sp>
        <p:nvSpPr>
          <p:cNvPr id="12" name="مستطيل 11"/>
          <p:cNvSpPr>
            <a:spLocks noChangeArrowheads="1"/>
          </p:cNvSpPr>
          <p:nvPr/>
        </p:nvSpPr>
        <p:spPr bwMode="auto">
          <a:xfrm>
            <a:off x="1189019" y="4344996"/>
            <a:ext cx="739775" cy="369888"/>
          </a:xfrm>
          <a:prstGeom prst="rect">
            <a:avLst/>
          </a:prstGeom>
          <a:noFill/>
          <a:ln w="9525">
            <a:noFill/>
            <a:miter lim="800000"/>
            <a:headEnd/>
            <a:tailEnd/>
          </a:ln>
        </p:spPr>
        <p:txBody>
          <a:bodyPr wrap="none">
            <a:spAutoFit/>
          </a:bodyPr>
          <a:lstStyle/>
          <a:p>
            <a:pPr algn="ctr"/>
            <a:r>
              <a:rPr lang="ar-SA" b="1" dirty="0">
                <a:solidFill>
                  <a:srgbClr val="C00000"/>
                </a:solidFill>
              </a:rPr>
              <a:t>المكبس</a:t>
            </a:r>
            <a:endParaRPr lang="en-US" b="1" dirty="0">
              <a:solidFill>
                <a:srgbClr val="C00000"/>
              </a:solidFill>
            </a:endParaRPr>
          </a:p>
        </p:txBody>
      </p:sp>
      <p:sp>
        <p:nvSpPr>
          <p:cNvPr id="13" name="مستطيل 12"/>
          <p:cNvSpPr>
            <a:spLocks noChangeArrowheads="1"/>
          </p:cNvSpPr>
          <p:nvPr/>
        </p:nvSpPr>
        <p:spPr bwMode="auto">
          <a:xfrm>
            <a:off x="722294" y="3611567"/>
            <a:ext cx="1206500" cy="646113"/>
          </a:xfrm>
          <a:prstGeom prst="rect">
            <a:avLst/>
          </a:prstGeom>
          <a:noFill/>
          <a:ln w="9525">
            <a:noFill/>
            <a:miter lim="800000"/>
            <a:headEnd/>
            <a:tailEnd/>
          </a:ln>
        </p:spPr>
        <p:txBody>
          <a:bodyPr wrap="none">
            <a:spAutoFit/>
          </a:bodyPr>
          <a:lstStyle/>
          <a:p>
            <a:pPr algn="ctr"/>
            <a:r>
              <a:rPr lang="ar-SA" b="1" dirty="0">
                <a:solidFill>
                  <a:srgbClr val="C00000"/>
                </a:solidFill>
              </a:rPr>
              <a:t>الهواء</a:t>
            </a:r>
          </a:p>
          <a:p>
            <a:pPr algn="ctr"/>
            <a:r>
              <a:rPr lang="ar-SA" b="1" dirty="0">
                <a:solidFill>
                  <a:srgbClr val="C00000"/>
                </a:solidFill>
              </a:rPr>
              <a:t>وبخار البنزين</a:t>
            </a:r>
            <a:endParaRPr lang="en-US" b="1" dirty="0">
              <a:solidFill>
                <a:srgbClr val="C00000"/>
              </a:solidFill>
            </a:endParaRPr>
          </a:p>
        </p:txBody>
      </p:sp>
      <p:cxnSp>
        <p:nvCxnSpPr>
          <p:cNvPr id="15" name="رابط كسهم مستقيم 14"/>
          <p:cNvCxnSpPr/>
          <p:nvPr/>
        </p:nvCxnSpPr>
        <p:spPr>
          <a:xfrm>
            <a:off x="1538262" y="3086096"/>
            <a:ext cx="890598" cy="41434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1246170" y="3916367"/>
            <a:ext cx="825500" cy="19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a:off x="1603360" y="4357694"/>
            <a:ext cx="825500" cy="19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3314" name="Picture 2" descr="51713_shatelara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71538" y="285728"/>
            <a:ext cx="2325727" cy="209551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p:cTn id="13" dur="500" fill="hold"/>
                                        <p:tgtEl>
                                          <p:spTgt spid="13314"/>
                                        </p:tgtEl>
                                        <p:attrNameLst>
                                          <p:attrName>ppt_w</p:attrName>
                                        </p:attrNameLst>
                                      </p:cBhvr>
                                      <p:tavLst>
                                        <p:tav tm="0">
                                          <p:val>
                                            <p:fltVal val="0"/>
                                          </p:val>
                                        </p:tav>
                                        <p:tav tm="100000">
                                          <p:val>
                                            <p:strVal val="#ppt_w"/>
                                          </p:val>
                                        </p:tav>
                                      </p:tavLst>
                                    </p:anim>
                                    <p:anim calcmode="lin" valueType="num">
                                      <p:cBhvr>
                                        <p:cTn id="14" dur="500" fill="hold"/>
                                        <p:tgtEl>
                                          <p:spTgt spid="1331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8" presetClass="entr" presetSubtype="1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5"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par>
                          <p:cTn id="37" fill="hold">
                            <p:stCondLst>
                              <p:cond delay="4000"/>
                            </p:stCondLst>
                            <p:childTnLst>
                              <p:par>
                                <p:cTn id="38" presetID="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5"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heckerboard(across)">
                                      <p:cBhvr>
                                        <p:cTn id="45" dur="500"/>
                                        <p:tgtEl>
                                          <p:spTgt spid="12"/>
                                        </p:tgtEl>
                                      </p:cBhvr>
                                    </p:animEffect>
                                  </p:childTnLst>
                                </p:cTn>
                              </p:par>
                            </p:childTnLst>
                          </p:cTn>
                        </p:par>
                        <p:par>
                          <p:cTn id="46" fill="hold">
                            <p:stCondLst>
                              <p:cond delay="5000"/>
                            </p:stCondLst>
                            <p:childTnLst>
                              <p:par>
                                <p:cTn id="47" presetID="5" presetClass="entr" presetSubtype="1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heckerboard(across)">
                                      <p:cBhvr>
                                        <p:cTn id="49" dur="500"/>
                                        <p:tgtEl>
                                          <p:spTgt spid="6"/>
                                        </p:tgtEl>
                                      </p:cBhvr>
                                    </p:animEffect>
                                  </p:childTnLst>
                                </p:cTn>
                              </p:par>
                            </p:childTnLst>
                          </p:cTn>
                        </p:par>
                        <p:par>
                          <p:cTn id="50" fill="hold">
                            <p:stCondLst>
                              <p:cond delay="5500"/>
                            </p:stCondLst>
                            <p:childTnLst>
                              <p:par>
                                <p:cTn id="51" presetID="5"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childTnLst>
                          </p:cTn>
                        </p:par>
                        <p:par>
                          <p:cTn id="54" fill="hold">
                            <p:stCondLst>
                              <p:cond delay="6000"/>
                            </p:stCondLst>
                            <p:childTnLst>
                              <p:par>
                                <p:cTn id="55" presetID="5" presetClass="entr" presetSubtype="1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heckerboard(across)">
                                      <p:cBhvr>
                                        <p:cTn id="57" dur="500"/>
                                        <p:tgtEl>
                                          <p:spTgt spid="8"/>
                                        </p:tgtEl>
                                      </p:cBhvr>
                                    </p:animEffect>
                                  </p:childTnLst>
                                </p:cTn>
                              </p:par>
                            </p:childTnLst>
                          </p:cTn>
                        </p:par>
                        <p:par>
                          <p:cTn id="58" fill="hold">
                            <p:stCondLst>
                              <p:cond delay="6500"/>
                            </p:stCondLst>
                            <p:childTnLst>
                              <p:par>
                                <p:cTn id="59" presetID="5" presetClass="entr" presetSubtype="1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checkerboard(across)">
                                      <p:cBhvr>
                                        <p:cTn id="61" dur="500"/>
                                        <p:tgtEl>
                                          <p:spTgt spid="9"/>
                                        </p:tgtEl>
                                      </p:cBhvr>
                                    </p:animEffect>
                                  </p:childTnLst>
                                </p:cTn>
                              </p:par>
                            </p:childTnLst>
                          </p:cTn>
                        </p:par>
                        <p:par>
                          <p:cTn id="62" fill="hold">
                            <p:stCondLst>
                              <p:cond delay="7000"/>
                            </p:stCondLst>
                            <p:childTnLst>
                              <p:par>
                                <p:cTn id="63" presetID="5" presetClass="entr" presetSubtype="1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checkerboard(across)">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6" grpId="0"/>
      <p:bldP spid="7" grpId="0"/>
      <p:bldP spid="8" grpId="0"/>
      <p:bldP spid="9" grpId="0"/>
      <p:bldP spid="10" grpId="0"/>
      <p:bldP spid="11"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كيفية عمل المحرك البخاري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67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57158" y="1428736"/>
            <a:ext cx="3000364" cy="769441"/>
          </a:xfrm>
          <a:prstGeom prst="rect">
            <a:avLst/>
          </a:prstGeom>
        </p:spPr>
        <p:txBody>
          <a:bodyPr wrap="square">
            <a:spAutoFit/>
          </a:bodyPr>
          <a:lstStyle/>
          <a:p>
            <a:pPr algn="justLow"/>
            <a:r>
              <a:rPr lang="ar-SA" sz="4400" dirty="0" smtClean="0">
                <a:ln>
                  <a:solidFill>
                    <a:schemeClr val="tx1"/>
                  </a:solidFill>
                </a:ln>
                <a:solidFill>
                  <a:schemeClr val="accent6">
                    <a:lumMod val="75000"/>
                  </a:schemeClr>
                </a:solidFill>
                <a:cs typeface="PT Bold Heading" pitchFamily="2" charset="-78"/>
              </a:rPr>
              <a:t>الكفـــــاءة</a:t>
            </a:r>
            <a:endParaRPr lang="ar-SA" sz="4400" dirty="0">
              <a:ln>
                <a:solidFill>
                  <a:schemeClr val="tx1"/>
                </a:solidFill>
              </a:ln>
              <a:solidFill>
                <a:schemeClr val="accent6">
                  <a:lumMod val="75000"/>
                </a:schemeClr>
              </a:solidFill>
              <a:cs typeface="PT Bold Heading" pitchFamily="2" charset="-78"/>
            </a:endParaRPr>
          </a:p>
        </p:txBody>
      </p:sp>
      <p:sp>
        <p:nvSpPr>
          <p:cNvPr id="5" name="مستطيل 4"/>
          <p:cNvSpPr/>
          <p:nvPr/>
        </p:nvSpPr>
        <p:spPr>
          <a:xfrm>
            <a:off x="642910" y="2643182"/>
            <a:ext cx="7745417" cy="1107996"/>
          </a:xfrm>
          <a:prstGeom prst="rect">
            <a:avLst/>
          </a:prstGeom>
        </p:spPr>
        <p:txBody>
          <a:bodyPr wrap="square">
            <a:spAutoFit/>
          </a:bodyPr>
          <a:lstStyle/>
          <a:p>
            <a:pPr algn="justLow">
              <a:lnSpc>
                <a:spcPct val="150000"/>
              </a:lnSpc>
              <a:defRPr/>
            </a:pPr>
            <a:r>
              <a:rPr lang="ar-SA" sz="2200" dirty="0">
                <a:solidFill>
                  <a:schemeClr val="tx1">
                    <a:lumMod val="95000"/>
                    <a:lumOff val="5000"/>
                  </a:schemeClr>
                </a:solidFill>
                <a:cs typeface="PT Bold Heading" pitchFamily="2" charset="-78"/>
              </a:rPr>
              <a:t> يعبر عن الكفاءة الفعلية للمحرك بالنسبةَ</a:t>
            </a:r>
            <a:r>
              <a:rPr lang="en-US" sz="2200" dirty="0">
                <a:solidFill>
                  <a:schemeClr val="tx1">
                    <a:lumMod val="95000"/>
                    <a:lumOff val="5000"/>
                  </a:schemeClr>
                </a:solidFill>
                <a:cs typeface="PT Bold Heading" pitchFamily="2" charset="-78"/>
              </a:rPr>
              <a:t> </a:t>
            </a:r>
            <a:r>
              <a:rPr lang="en-US" sz="2200" dirty="0" smtClean="0">
                <a:solidFill>
                  <a:srgbClr val="FF0000"/>
                </a:solidFill>
                <a:cs typeface="PT Bold Heading" pitchFamily="2" charset="-78"/>
              </a:rPr>
              <a:t>W/Q </a:t>
            </a:r>
            <a:r>
              <a:rPr lang="en-US" sz="2800" baseline="-25000" dirty="0" smtClean="0">
                <a:solidFill>
                  <a:srgbClr val="FF0000"/>
                </a:solidFill>
                <a:cs typeface="PT Bold Heading" pitchFamily="2" charset="-78"/>
              </a:rPr>
              <a:t>H</a:t>
            </a:r>
            <a:r>
              <a:rPr lang="en-US" sz="2200" dirty="0" smtClean="0">
                <a:solidFill>
                  <a:schemeClr val="tx1">
                    <a:lumMod val="95000"/>
                    <a:lumOff val="5000"/>
                  </a:schemeClr>
                </a:solidFill>
                <a:cs typeface="PT Bold Heading" pitchFamily="2" charset="-78"/>
              </a:rPr>
              <a:t> </a:t>
            </a:r>
            <a:r>
              <a:rPr lang="ar-SA" sz="2200" dirty="0" smtClean="0">
                <a:solidFill>
                  <a:schemeClr val="tx1">
                    <a:lumMod val="95000"/>
                    <a:lumOff val="5000"/>
                  </a:schemeClr>
                </a:solidFill>
                <a:cs typeface="PT Bold Heading" pitchFamily="2" charset="-78"/>
              </a:rPr>
              <a:t> حيث </a:t>
            </a:r>
            <a:r>
              <a:rPr lang="en-US" sz="2200" dirty="0" smtClean="0">
                <a:solidFill>
                  <a:schemeClr val="tx1">
                    <a:lumMod val="95000"/>
                    <a:lumOff val="5000"/>
                  </a:schemeClr>
                </a:solidFill>
                <a:cs typeface="PT Bold Heading" pitchFamily="2" charset="-78"/>
              </a:rPr>
              <a:t> </a:t>
            </a:r>
            <a:r>
              <a:rPr lang="en-US" sz="2200" dirty="0" smtClean="0">
                <a:solidFill>
                  <a:srgbClr val="FF0000"/>
                </a:solidFill>
                <a:cs typeface="PT Bold Heading" pitchFamily="2" charset="-78"/>
              </a:rPr>
              <a:t>Q </a:t>
            </a:r>
            <a:r>
              <a:rPr lang="en-US" sz="2800" baseline="-25000" dirty="0" smtClean="0">
                <a:solidFill>
                  <a:srgbClr val="FF0000"/>
                </a:solidFill>
                <a:cs typeface="PT Bold Heading" pitchFamily="2" charset="-78"/>
              </a:rPr>
              <a:t>H</a:t>
            </a:r>
            <a:r>
              <a:rPr lang="en-US" sz="2200" dirty="0" smtClean="0">
                <a:solidFill>
                  <a:schemeClr val="tx1">
                    <a:lumMod val="95000"/>
                    <a:lumOff val="5000"/>
                  </a:schemeClr>
                </a:solidFill>
                <a:cs typeface="PT Bold Heading" pitchFamily="2" charset="-78"/>
              </a:rPr>
              <a:t> </a:t>
            </a:r>
            <a:r>
              <a:rPr lang="ar-SA" sz="2200" dirty="0">
                <a:solidFill>
                  <a:schemeClr val="tx1">
                    <a:lumMod val="95000"/>
                    <a:lumOff val="5000"/>
                  </a:schemeClr>
                </a:solidFill>
                <a:cs typeface="PT Bold Heading" pitchFamily="2" charset="-78"/>
              </a:rPr>
              <a:t>كمية الحرارة</a:t>
            </a:r>
            <a:r>
              <a:rPr lang="en-US" sz="2200" dirty="0">
                <a:solidFill>
                  <a:schemeClr val="tx1">
                    <a:lumMod val="95000"/>
                    <a:lumOff val="5000"/>
                  </a:schemeClr>
                </a:solidFill>
                <a:cs typeface="PT Bold Heading" pitchFamily="2" charset="-78"/>
              </a:rPr>
              <a:t>  </a:t>
            </a:r>
            <a:r>
              <a:rPr lang="ar-SA" sz="2200" dirty="0">
                <a:solidFill>
                  <a:schemeClr val="tx1">
                    <a:lumMod val="95000"/>
                    <a:lumOff val="5000"/>
                  </a:schemeClr>
                </a:solidFill>
                <a:cs typeface="PT Bold Heading" pitchFamily="2" charset="-78"/>
              </a:rPr>
              <a:t>الداخلة </a:t>
            </a:r>
            <a:r>
              <a:rPr lang="ar-SA" sz="2200" dirty="0" err="1">
                <a:solidFill>
                  <a:schemeClr val="tx1">
                    <a:lumMod val="95000"/>
                    <a:lumOff val="5000"/>
                  </a:schemeClr>
                </a:solidFill>
                <a:cs typeface="PT Bold Heading" pitchFamily="2" charset="-78"/>
              </a:rPr>
              <a:t>و</a:t>
            </a:r>
            <a:r>
              <a:rPr lang="ar-SA" sz="2200" dirty="0">
                <a:solidFill>
                  <a:schemeClr val="tx1">
                    <a:lumMod val="95000"/>
                    <a:lumOff val="5000"/>
                  </a:schemeClr>
                </a:solidFill>
                <a:cs typeface="PT Bold Heading" pitchFamily="2" charset="-78"/>
              </a:rPr>
              <a:t> </a:t>
            </a:r>
            <a:r>
              <a:rPr lang="en-US" sz="2200" dirty="0">
                <a:solidFill>
                  <a:srgbClr val="FF0000"/>
                </a:solidFill>
                <a:cs typeface="PT Bold Heading" pitchFamily="2" charset="-78"/>
              </a:rPr>
              <a:t>W</a:t>
            </a:r>
            <a:r>
              <a:rPr lang="en-US" sz="2200" dirty="0">
                <a:solidFill>
                  <a:schemeClr val="tx1">
                    <a:lumMod val="95000"/>
                    <a:lumOff val="5000"/>
                  </a:schemeClr>
                </a:solidFill>
                <a:cs typeface="PT Bold Heading" pitchFamily="2" charset="-78"/>
              </a:rPr>
              <a:t> </a:t>
            </a:r>
            <a:r>
              <a:rPr lang="ar-SA" sz="2200" dirty="0">
                <a:solidFill>
                  <a:schemeClr val="tx1">
                    <a:lumMod val="95000"/>
                    <a:lumOff val="5000"/>
                  </a:schemeClr>
                </a:solidFill>
                <a:cs typeface="PT Bold Heading" pitchFamily="2" charset="-78"/>
              </a:rPr>
              <a:t> الشغل النافع </a:t>
            </a:r>
            <a:r>
              <a:rPr lang="ar-SA" sz="2200" dirty="0" smtClean="0">
                <a:solidFill>
                  <a:schemeClr val="tx1">
                    <a:lumMod val="95000"/>
                    <a:lumOff val="5000"/>
                  </a:schemeClr>
                </a:solidFill>
                <a:cs typeface="PT Bold Heading" pitchFamily="2" charset="-78"/>
              </a:rPr>
              <a:t>الناتج .</a:t>
            </a:r>
            <a:endParaRPr lang="ar-SA" sz="2200" dirty="0">
              <a:solidFill>
                <a:schemeClr val="tx1">
                  <a:lumMod val="95000"/>
                  <a:lumOff val="5000"/>
                </a:schemeClr>
              </a:solidFill>
              <a:cs typeface="PT Bold Heading" pitchFamily="2" charset="-78"/>
            </a:endParaRPr>
          </a:p>
        </p:txBody>
      </p:sp>
      <p:sp>
        <p:nvSpPr>
          <p:cNvPr id="6" name="مستطيل 5"/>
          <p:cNvSpPr/>
          <p:nvPr/>
        </p:nvSpPr>
        <p:spPr>
          <a:xfrm>
            <a:off x="1857356" y="4071942"/>
            <a:ext cx="5606022" cy="461665"/>
          </a:xfrm>
          <a:prstGeom prst="rect">
            <a:avLst/>
          </a:prstGeom>
        </p:spPr>
        <p:txBody>
          <a:bodyPr wrap="none">
            <a:spAutoFit/>
          </a:bodyPr>
          <a:lstStyle/>
          <a:p>
            <a:pPr algn="justLow"/>
            <a:r>
              <a:rPr lang="en-US" sz="2400" dirty="0" smtClean="0">
                <a:solidFill>
                  <a:schemeClr val="tx2"/>
                </a:solidFill>
                <a:cs typeface="PT Bold Heading" pitchFamily="2" charset="-78"/>
              </a:rPr>
              <a:t> </a:t>
            </a:r>
            <a:r>
              <a:rPr lang="ar-SA" sz="2400" dirty="0" smtClean="0">
                <a:solidFill>
                  <a:schemeClr val="tx2"/>
                </a:solidFill>
                <a:cs typeface="PT Bold Heading" pitchFamily="2" charset="-78"/>
              </a:rPr>
              <a:t>لاتصل الكفاءة إلى مئة </a:t>
            </a:r>
            <a:r>
              <a:rPr lang="ar-SA" sz="2400" dirty="0" err="1" smtClean="0">
                <a:solidFill>
                  <a:schemeClr val="tx2"/>
                </a:solidFill>
                <a:cs typeface="PT Bold Heading" pitchFamily="2" charset="-78"/>
              </a:rPr>
              <a:t>بالمئة</a:t>
            </a:r>
            <a:r>
              <a:rPr lang="ar-SA" sz="2400" dirty="0" smtClean="0">
                <a:solidFill>
                  <a:schemeClr val="tx2"/>
                </a:solidFill>
                <a:cs typeface="PT Bold Heading" pitchFamily="2" charset="-78"/>
              </a:rPr>
              <a:t> لوجود حرارة ضائعة</a:t>
            </a:r>
            <a:endParaRPr lang="ar-SA" sz="2400" dirty="0">
              <a:solidFill>
                <a:schemeClr val="tx2"/>
              </a:solidFill>
              <a:cs typeface="PT Bold Heading" pitchFamily="2" charset="-78"/>
            </a:endParaRPr>
          </a:p>
        </p:txBody>
      </p:sp>
      <p:pic>
        <p:nvPicPr>
          <p:cNvPr id="12289" name="Picture 1" descr="Steam_engine_in_action"/>
          <p:cNvPicPr>
            <a:picLocks noChangeAspect="1" noChangeArrowheads="1"/>
          </p:cNvPicPr>
          <p:nvPr/>
        </p:nvPicPr>
        <p:blipFill>
          <a:blip r:embed="rId3">
            <a:lum bright="-10000" contrast="20000"/>
          </a:blip>
          <a:srcRect/>
          <a:stretch>
            <a:fillRect/>
          </a:stretch>
        </p:blipFill>
        <p:spPr bwMode="auto">
          <a:xfrm>
            <a:off x="3000364" y="4643446"/>
            <a:ext cx="3407006" cy="221455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childTnLst>
                                </p:cTn>
                              </p:par>
                              <p:par>
                                <p:cTn id="14" presetID="54" presetClass="entr" presetSubtype="0" accel="100000" fill="hold" nodeType="withEffect">
                                  <p:stCondLst>
                                    <p:cond delay="0"/>
                                  </p:stCondLst>
                                  <p:childTnLst>
                                    <p:set>
                                      <p:cBhvr>
                                        <p:cTn id="15" dur="1" fill="hold">
                                          <p:stCondLst>
                                            <p:cond delay="0"/>
                                          </p:stCondLst>
                                        </p:cTn>
                                        <p:tgtEl>
                                          <p:spTgt spid="12289"/>
                                        </p:tgtEl>
                                        <p:attrNameLst>
                                          <p:attrName>style.visibility</p:attrName>
                                        </p:attrNameLst>
                                      </p:cBhvr>
                                      <p:to>
                                        <p:strVal val="visible"/>
                                      </p:to>
                                    </p:set>
                                    <p:anim calcmode="lin" valueType="num">
                                      <p:cBhvr>
                                        <p:cTn id="16" dur="500" fill="hold"/>
                                        <p:tgtEl>
                                          <p:spTgt spid="12289"/>
                                        </p:tgtEl>
                                        <p:attrNameLst>
                                          <p:attrName>ppt_w</p:attrName>
                                        </p:attrNameLst>
                                      </p:cBhvr>
                                      <p:tavLst>
                                        <p:tav tm="0">
                                          <p:val>
                                            <p:strVal val="#ppt_w*0.05"/>
                                          </p:val>
                                        </p:tav>
                                        <p:tav tm="100000">
                                          <p:val>
                                            <p:strVal val="#ppt_w"/>
                                          </p:val>
                                        </p:tav>
                                      </p:tavLst>
                                    </p:anim>
                                    <p:anim calcmode="lin" valueType="num">
                                      <p:cBhvr>
                                        <p:cTn id="17" dur="500" fill="hold"/>
                                        <p:tgtEl>
                                          <p:spTgt spid="12289"/>
                                        </p:tgtEl>
                                        <p:attrNameLst>
                                          <p:attrName>ppt_h</p:attrName>
                                        </p:attrNameLst>
                                      </p:cBhvr>
                                      <p:tavLst>
                                        <p:tav tm="0">
                                          <p:val>
                                            <p:strVal val="#ppt_h"/>
                                          </p:val>
                                        </p:tav>
                                        <p:tav tm="100000">
                                          <p:val>
                                            <p:strVal val="#ppt_h"/>
                                          </p:val>
                                        </p:tav>
                                      </p:tavLst>
                                    </p:anim>
                                    <p:anim calcmode="lin" valueType="num">
                                      <p:cBhvr>
                                        <p:cTn id="18" dur="500" fill="hold"/>
                                        <p:tgtEl>
                                          <p:spTgt spid="12289"/>
                                        </p:tgtEl>
                                        <p:attrNameLst>
                                          <p:attrName>ppt_x</p:attrName>
                                        </p:attrNameLst>
                                      </p:cBhvr>
                                      <p:tavLst>
                                        <p:tav tm="0">
                                          <p:val>
                                            <p:strVal val="#ppt_x-.2"/>
                                          </p:val>
                                        </p:tav>
                                        <p:tav tm="100000">
                                          <p:val>
                                            <p:strVal val="#ppt_x"/>
                                          </p:val>
                                        </p:tav>
                                      </p:tavLst>
                                    </p:anim>
                                    <p:anim calcmode="lin" valueType="num">
                                      <p:cBhvr>
                                        <p:cTn id="19" dur="500" fill="hold"/>
                                        <p:tgtEl>
                                          <p:spTgt spid="12289"/>
                                        </p:tgtEl>
                                        <p:attrNameLst>
                                          <p:attrName>ppt_y</p:attrName>
                                        </p:attrNameLst>
                                      </p:cBhvr>
                                      <p:tavLst>
                                        <p:tav tm="0">
                                          <p:val>
                                            <p:strVal val="#ppt_y"/>
                                          </p:val>
                                        </p:tav>
                                        <p:tav tm="100000">
                                          <p:val>
                                            <p:strVal val="#ppt_y"/>
                                          </p:val>
                                        </p:tav>
                                      </p:tavLst>
                                    </p:anim>
                                    <p:animEffect transition="in" filter="fade">
                                      <p:cBhvr>
                                        <p:cTn id="20" dur="500"/>
                                        <p:tgtEl>
                                          <p:spTgt spid="12289"/>
                                        </p:tgtEl>
                                      </p:cBhvr>
                                    </p:animEffect>
                                  </p:childTnLst>
                                </p:cTn>
                              </p:par>
                            </p:childTnLst>
                          </p:cTn>
                        </p:par>
                        <p:par>
                          <p:cTn id="21" fill="hold">
                            <p:stCondLst>
                              <p:cond delay="3500"/>
                            </p:stCondLst>
                            <p:childTnLst>
                              <p:par>
                                <p:cTn id="22" presetID="17"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2714612" y="142852"/>
            <a:ext cx="4357718" cy="584775"/>
          </a:xfrm>
          <a:prstGeom prst="rect">
            <a:avLst/>
          </a:prstGeom>
          <a:noFill/>
          <a:ln w="9525">
            <a:noFill/>
            <a:miter lim="800000"/>
            <a:headEnd/>
            <a:tailEnd/>
          </a:ln>
        </p:spPr>
        <p:txBody>
          <a:bodyPr wrap="square" anchor="ctr">
            <a:spAutoFit/>
          </a:bodyPr>
          <a:lstStyle/>
          <a:p>
            <a:pPr algn="ctr"/>
            <a:r>
              <a:rPr lang="ar-SA" sz="3200" dirty="0" smtClean="0">
                <a:ln>
                  <a:solidFill>
                    <a:schemeClr val="tx1"/>
                  </a:solidFill>
                </a:ln>
                <a:solidFill>
                  <a:srgbClr val="D21E78"/>
                </a:solidFill>
                <a:cs typeface="PT Bold Heading" pitchFamily="2" charset="-78"/>
              </a:rPr>
              <a:t>المبــردات ( الثلاجــات )</a:t>
            </a:r>
            <a:endParaRPr lang="en-US" sz="3200" dirty="0">
              <a:ln>
                <a:solidFill>
                  <a:schemeClr val="tx1"/>
                </a:solidFill>
              </a:ln>
              <a:solidFill>
                <a:srgbClr val="D21E78"/>
              </a:solidFill>
              <a:cs typeface="PT Bold Heading" pitchFamily="2" charset="-78"/>
            </a:endParaRPr>
          </a:p>
        </p:txBody>
      </p:sp>
      <p:sp>
        <p:nvSpPr>
          <p:cNvPr id="4" name="مستطيل 3"/>
          <p:cNvSpPr/>
          <p:nvPr/>
        </p:nvSpPr>
        <p:spPr>
          <a:xfrm>
            <a:off x="2071670" y="832948"/>
            <a:ext cx="6654796" cy="738664"/>
          </a:xfrm>
          <a:prstGeom prst="rect">
            <a:avLst/>
          </a:prstGeom>
        </p:spPr>
        <p:txBody>
          <a:bodyPr wrap="square">
            <a:spAutoFit/>
          </a:bodyPr>
          <a:lstStyle/>
          <a:p>
            <a:pPr algn="justLow">
              <a:defRPr/>
            </a:pPr>
            <a:r>
              <a:rPr lang="ar-SA" sz="2100" dirty="0">
                <a:cs typeface="PT Bold Heading" pitchFamily="2" charset="-78"/>
              </a:rPr>
              <a:t> </a:t>
            </a:r>
            <a:r>
              <a:rPr lang="ar-SA" sz="2100" dirty="0">
                <a:solidFill>
                  <a:srgbClr val="0033CC"/>
                </a:solidFill>
                <a:cs typeface="PT Bold Heading" pitchFamily="2" charset="-78"/>
              </a:rPr>
              <a:t>المبردة : </a:t>
            </a:r>
            <a:r>
              <a:rPr lang="ar-SA" sz="2100" dirty="0">
                <a:cs typeface="PT Bold Heading" pitchFamily="2" charset="-78"/>
              </a:rPr>
              <a:t>مثالا على الآلة التي تحقق انتقال الحرارة من الجسم الأبرد إلى </a:t>
            </a:r>
            <a:r>
              <a:rPr lang="ar-SA" sz="2100" dirty="0" err="1">
                <a:cs typeface="PT Bold Heading" pitchFamily="2" charset="-78"/>
              </a:rPr>
              <a:t>الأسخن</a:t>
            </a:r>
            <a:r>
              <a:rPr lang="ar-SA" sz="2100" dirty="0">
                <a:cs typeface="PT Bold Heading" pitchFamily="2" charset="-78"/>
              </a:rPr>
              <a:t> باستخدام شغل </a:t>
            </a:r>
            <a:r>
              <a:rPr lang="ar-SA" sz="2100" dirty="0" smtClean="0">
                <a:cs typeface="PT Bold Heading" pitchFamily="2" charset="-78"/>
              </a:rPr>
              <a:t>ميكانيكي .</a:t>
            </a:r>
            <a:endParaRPr lang="ar-SA" sz="2100" dirty="0">
              <a:cs typeface="PT Bold Heading" pitchFamily="2" charset="-78"/>
            </a:endParaRPr>
          </a:p>
        </p:txBody>
      </p:sp>
      <p:sp>
        <p:nvSpPr>
          <p:cNvPr id="5" name="مستطيل 4"/>
          <p:cNvSpPr>
            <a:spLocks noChangeArrowheads="1"/>
          </p:cNvSpPr>
          <p:nvPr/>
        </p:nvSpPr>
        <p:spPr bwMode="auto">
          <a:xfrm>
            <a:off x="7143768" y="1714488"/>
            <a:ext cx="1564229" cy="415498"/>
          </a:xfrm>
          <a:prstGeom prst="rect">
            <a:avLst/>
          </a:prstGeom>
          <a:noFill/>
          <a:ln w="9525">
            <a:noFill/>
            <a:miter lim="800000"/>
            <a:headEnd/>
            <a:tailEnd/>
          </a:ln>
        </p:spPr>
        <p:txBody>
          <a:bodyPr wrap="square">
            <a:spAutoFit/>
          </a:bodyPr>
          <a:lstStyle/>
          <a:p>
            <a:pPr algn="justLow"/>
            <a:r>
              <a:rPr lang="ar-SA" sz="2100" dirty="0">
                <a:solidFill>
                  <a:srgbClr val="0033CC"/>
                </a:solidFill>
                <a:cs typeface="PT Bold Heading" pitchFamily="2" charset="-78"/>
              </a:rPr>
              <a:t>آلية </a:t>
            </a:r>
            <a:r>
              <a:rPr lang="ar-SA" sz="2100" dirty="0" smtClean="0">
                <a:solidFill>
                  <a:srgbClr val="0033CC"/>
                </a:solidFill>
                <a:cs typeface="PT Bold Heading" pitchFamily="2" charset="-78"/>
              </a:rPr>
              <a:t>العمل :</a:t>
            </a:r>
            <a:endParaRPr lang="ar-SA" sz="2100" dirty="0">
              <a:solidFill>
                <a:srgbClr val="0033CC"/>
              </a:solidFill>
              <a:cs typeface="PT Bold Heading" pitchFamily="2" charset="-78"/>
            </a:endParaRPr>
          </a:p>
        </p:txBody>
      </p:sp>
      <p:sp>
        <p:nvSpPr>
          <p:cNvPr id="7" name="مستطيل 6"/>
          <p:cNvSpPr/>
          <p:nvPr/>
        </p:nvSpPr>
        <p:spPr>
          <a:xfrm>
            <a:off x="357158" y="2243118"/>
            <a:ext cx="8525091" cy="415498"/>
          </a:xfrm>
          <a:prstGeom prst="rect">
            <a:avLst/>
          </a:prstGeom>
        </p:spPr>
        <p:txBody>
          <a:bodyPr wrap="none">
            <a:spAutoFit/>
          </a:bodyPr>
          <a:lstStyle/>
          <a:p>
            <a:pPr algn="justLow">
              <a:defRPr/>
            </a:pPr>
            <a:r>
              <a:rPr lang="ar-SA" sz="2100" dirty="0">
                <a:solidFill>
                  <a:srgbClr val="D21E78"/>
                </a:solidFill>
                <a:cs typeface="PT Bold Heading" pitchFamily="2" charset="-78"/>
              </a:rPr>
              <a:t>*</a:t>
            </a:r>
            <a:r>
              <a:rPr lang="ar-SA" sz="2100" dirty="0">
                <a:cs typeface="PT Bold Heading" pitchFamily="2" charset="-78"/>
              </a:rPr>
              <a:t> تعمل الطاقة الكهربائية على تشغيل محرك فيبذل المحرك شغلا على الغاز </a:t>
            </a:r>
            <a:r>
              <a:rPr lang="ar-SA" sz="2100" dirty="0" smtClean="0">
                <a:cs typeface="PT Bold Heading" pitchFamily="2" charset="-78"/>
              </a:rPr>
              <a:t>فيضغطه .</a:t>
            </a:r>
            <a:endParaRPr lang="ar-SA" sz="2100" dirty="0">
              <a:cs typeface="PT Bold Heading" pitchFamily="2" charset="-78"/>
            </a:endParaRPr>
          </a:p>
        </p:txBody>
      </p:sp>
      <p:sp>
        <p:nvSpPr>
          <p:cNvPr id="8" name="مستطيل 7"/>
          <p:cNvSpPr/>
          <p:nvPr/>
        </p:nvSpPr>
        <p:spPr>
          <a:xfrm>
            <a:off x="615952" y="2671746"/>
            <a:ext cx="8242328" cy="738664"/>
          </a:xfrm>
          <a:prstGeom prst="rect">
            <a:avLst/>
          </a:prstGeom>
        </p:spPr>
        <p:txBody>
          <a:bodyPr wrap="square">
            <a:spAutoFit/>
          </a:bodyPr>
          <a:lstStyle/>
          <a:p>
            <a:pPr algn="justLow">
              <a:defRPr/>
            </a:pPr>
            <a:r>
              <a:rPr lang="ar-SA" sz="2100" dirty="0" smtClean="0">
                <a:solidFill>
                  <a:srgbClr val="D21E78"/>
                </a:solidFill>
                <a:cs typeface="PT Bold Heading" pitchFamily="2" charset="-78"/>
              </a:rPr>
              <a:t>* </a:t>
            </a:r>
            <a:r>
              <a:rPr lang="ar-SA" sz="2100" dirty="0" smtClean="0">
                <a:cs typeface="PT Bold Heading" pitchFamily="2" charset="-78"/>
              </a:rPr>
              <a:t>يعبر </a:t>
            </a:r>
            <a:r>
              <a:rPr lang="ar-SA" sz="2100" dirty="0">
                <a:cs typeface="PT Bold Heading" pitchFamily="2" charset="-78"/>
              </a:rPr>
              <a:t>الغاز ناقلا الحرارة من داخل المبرد ( الثلاجة) إلى ملفات التكثيف خلف </a:t>
            </a:r>
            <a:r>
              <a:rPr lang="ar-SA" sz="2100" dirty="0" smtClean="0">
                <a:cs typeface="PT Bold Heading" pitchFamily="2" charset="-78"/>
              </a:rPr>
              <a:t>الثلاجة, حيث </a:t>
            </a:r>
            <a:r>
              <a:rPr lang="ar-SA" sz="2100" dirty="0">
                <a:cs typeface="PT Bold Heading" pitchFamily="2" charset="-78"/>
              </a:rPr>
              <a:t>يبرد متحولا لسائل وتنتقل الحرارة الناتجة </a:t>
            </a:r>
            <a:r>
              <a:rPr lang="ar-SA" sz="2100" dirty="0" smtClean="0">
                <a:cs typeface="PT Bold Heading" pitchFamily="2" charset="-78"/>
              </a:rPr>
              <a:t>للهواء .</a:t>
            </a:r>
            <a:endParaRPr lang="ar-SA" sz="2100" dirty="0">
              <a:cs typeface="PT Bold Heading" pitchFamily="2" charset="-78"/>
            </a:endParaRPr>
          </a:p>
        </p:txBody>
      </p:sp>
      <p:sp>
        <p:nvSpPr>
          <p:cNvPr id="9" name="مستطيل 8"/>
          <p:cNvSpPr/>
          <p:nvPr/>
        </p:nvSpPr>
        <p:spPr>
          <a:xfrm>
            <a:off x="2928926" y="3386126"/>
            <a:ext cx="5948354" cy="1061829"/>
          </a:xfrm>
          <a:prstGeom prst="rect">
            <a:avLst/>
          </a:prstGeom>
        </p:spPr>
        <p:txBody>
          <a:bodyPr wrap="square">
            <a:spAutoFit/>
          </a:bodyPr>
          <a:lstStyle/>
          <a:p>
            <a:pPr algn="justLow">
              <a:defRPr/>
            </a:pPr>
            <a:r>
              <a:rPr lang="ar-SA" sz="2100" dirty="0">
                <a:cs typeface="PT Bold Heading" pitchFamily="2" charset="-78"/>
              </a:rPr>
              <a:t> </a:t>
            </a:r>
            <a:r>
              <a:rPr lang="ar-SA" sz="2100" dirty="0">
                <a:solidFill>
                  <a:srgbClr val="D21E78"/>
                </a:solidFill>
                <a:cs typeface="PT Bold Heading" pitchFamily="2" charset="-78"/>
              </a:rPr>
              <a:t>*</a:t>
            </a:r>
            <a:r>
              <a:rPr lang="ar-SA" sz="2100" dirty="0">
                <a:cs typeface="PT Bold Heading" pitchFamily="2" charset="-78"/>
              </a:rPr>
              <a:t>ثم يعود السائل على داخل الثلاجة ,ويتبخر بعد أن يمتص الحرارة من داخل الثلاجة وينتقل للضاغط ومنه للخارج </a:t>
            </a:r>
            <a:r>
              <a:rPr lang="ar-SA" sz="2100" dirty="0" smtClean="0">
                <a:cs typeface="PT Bold Heading" pitchFamily="2" charset="-78"/>
              </a:rPr>
              <a:t>وهكذا .</a:t>
            </a:r>
            <a:endParaRPr lang="ar-SA" sz="2100" dirty="0">
              <a:cs typeface="PT Bold Heading" pitchFamily="2" charset="-78"/>
            </a:endParaRPr>
          </a:p>
        </p:txBody>
      </p:sp>
      <p:sp>
        <p:nvSpPr>
          <p:cNvPr id="10" name="مستطيل 9"/>
          <p:cNvSpPr/>
          <p:nvPr/>
        </p:nvSpPr>
        <p:spPr>
          <a:xfrm>
            <a:off x="3214678" y="4786322"/>
            <a:ext cx="5541954" cy="1546577"/>
          </a:xfrm>
          <a:prstGeom prst="rect">
            <a:avLst/>
          </a:prstGeom>
        </p:spPr>
        <p:txBody>
          <a:bodyPr wrap="square">
            <a:spAutoFit/>
          </a:bodyPr>
          <a:lstStyle/>
          <a:p>
            <a:pPr algn="ctr">
              <a:defRPr/>
            </a:pPr>
            <a:r>
              <a:rPr lang="ar-SA" sz="2100" dirty="0">
                <a:cs typeface="PT Bold Heading" pitchFamily="2" charset="-78"/>
              </a:rPr>
              <a:t> </a:t>
            </a:r>
            <a:r>
              <a:rPr lang="ar-SA" sz="2100" dirty="0" smtClean="0">
                <a:cs typeface="PT Bold Heading" pitchFamily="2" charset="-78"/>
              </a:rPr>
              <a:t>إ</a:t>
            </a:r>
            <a:r>
              <a:rPr lang="ar-SA" sz="2100" dirty="0" smtClean="0">
                <a:solidFill>
                  <a:srgbClr val="6600CC"/>
                </a:solidFill>
                <a:cs typeface="PT Bold Heading" pitchFamily="2" charset="-78"/>
              </a:rPr>
              <a:t>ذاً </a:t>
            </a:r>
            <a:r>
              <a:rPr lang="ar-SA" sz="2100" dirty="0">
                <a:solidFill>
                  <a:srgbClr val="6600CC"/>
                </a:solidFill>
                <a:cs typeface="PT Bold Heading" pitchFamily="2" charset="-78"/>
              </a:rPr>
              <a:t>التغير الكلي في الطاقة الحرارية للغاز = صفر,</a:t>
            </a:r>
          </a:p>
          <a:p>
            <a:pPr algn="justLow">
              <a:defRPr/>
            </a:pPr>
            <a:endParaRPr lang="ar-SA" sz="1050" dirty="0" smtClean="0">
              <a:cs typeface="PT Bold Heading" pitchFamily="2" charset="-78"/>
            </a:endParaRPr>
          </a:p>
          <a:p>
            <a:pPr algn="justLow">
              <a:defRPr/>
            </a:pPr>
            <a:r>
              <a:rPr lang="ar-SA" sz="2100" dirty="0" smtClean="0">
                <a:cs typeface="PT Bold Heading" pitchFamily="2" charset="-78"/>
              </a:rPr>
              <a:t>لذلك </a:t>
            </a:r>
            <a:r>
              <a:rPr lang="ar-SA" sz="2100" dirty="0">
                <a:cs typeface="PT Bold Heading" pitchFamily="2" charset="-78"/>
              </a:rPr>
              <a:t>وحسب القانون الأول للديناميكا فإن مجموع الطاقة المأخوذة من محتويات المبردة والشغل المبذول بفعل المحرك يساوي الحرارة المنبعثة</a:t>
            </a:r>
            <a:r>
              <a:rPr lang="ar-SA" sz="2100" dirty="0" smtClean="0">
                <a:cs typeface="PT Bold Heading" pitchFamily="2" charset="-78"/>
              </a:rPr>
              <a:t>. </a:t>
            </a:r>
            <a:endParaRPr lang="ar-SA" sz="2100" dirty="0">
              <a:cs typeface="PT Bold Heading" pitchFamily="2" charset="-78"/>
            </a:endParaRPr>
          </a:p>
        </p:txBody>
      </p:sp>
      <p:pic>
        <p:nvPicPr>
          <p:cNvPr id="11265" name="Picture 1" descr="06_161955_03"/>
          <p:cNvPicPr>
            <a:picLocks noChangeAspect="1" noChangeArrowheads="1"/>
          </p:cNvPicPr>
          <p:nvPr/>
        </p:nvPicPr>
        <p:blipFill>
          <a:blip r:embed="rId3"/>
          <a:srcRect/>
          <a:stretch>
            <a:fillRect/>
          </a:stretch>
        </p:blipFill>
        <p:spPr bwMode="auto">
          <a:xfrm>
            <a:off x="307971" y="3500438"/>
            <a:ext cx="2478079" cy="3143248"/>
          </a:xfrm>
          <a:prstGeom prst="rect">
            <a:avLst/>
          </a:prstGeom>
          <a:noFill/>
          <a:ln w="9525">
            <a:noFill/>
            <a:miter lim="800000"/>
            <a:headEnd/>
            <a:tailEnd/>
          </a:ln>
        </p:spPr>
      </p:pic>
      <p:pic>
        <p:nvPicPr>
          <p:cNvPr id="11266" name="Picture 2" descr="15"/>
          <p:cNvPicPr>
            <a:picLocks noChangeAspect="1" noChangeArrowheads="1"/>
          </p:cNvPicPr>
          <p:nvPr/>
        </p:nvPicPr>
        <p:blipFill>
          <a:blip r:embed="rId4">
            <a:clrChange>
              <a:clrFrom>
                <a:srgbClr val="FFFFFF"/>
              </a:clrFrom>
              <a:clrTo>
                <a:srgbClr val="FFFFFF">
                  <a:alpha val="0"/>
                </a:srgbClr>
              </a:clrTo>
            </a:clrChange>
          </a:blip>
          <a:srcRect b="5879"/>
          <a:stretch>
            <a:fillRect/>
          </a:stretch>
        </p:blipFill>
        <p:spPr bwMode="auto">
          <a:xfrm>
            <a:off x="167772" y="0"/>
            <a:ext cx="1767779" cy="200024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strips(downLeft)">
                                      <p:cBhvr>
                                        <p:cTn id="11" dur="500"/>
                                        <p:tgtEl>
                                          <p:spTgt spid="1126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1000"/>
                                        <p:tgtEl>
                                          <p:spTgt spid="7"/>
                                        </p:tgtEl>
                                      </p:cBhvr>
                                    </p:animEffect>
                                  </p:childTnLst>
                                </p:cTn>
                              </p:par>
                            </p:childTnLst>
                          </p:cTn>
                        </p:par>
                        <p:par>
                          <p:cTn id="24" fill="hold">
                            <p:stCondLst>
                              <p:cond delay="3000"/>
                            </p:stCondLst>
                            <p:childTnLst>
                              <p:par>
                                <p:cTn id="25" presetID="5"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1000"/>
                                        <p:tgtEl>
                                          <p:spTgt spid="8"/>
                                        </p:tgtEl>
                                      </p:cBhvr>
                                    </p:animEffect>
                                  </p:childTnLst>
                                </p:cTn>
                              </p:par>
                              <p:par>
                                <p:cTn id="28" presetID="18" presetClass="entr" presetSubtype="12" fill="hold" nodeType="withEffect">
                                  <p:stCondLst>
                                    <p:cond delay="0"/>
                                  </p:stCondLst>
                                  <p:childTnLst>
                                    <p:set>
                                      <p:cBhvr>
                                        <p:cTn id="29" dur="1" fill="hold">
                                          <p:stCondLst>
                                            <p:cond delay="0"/>
                                          </p:stCondLst>
                                        </p:cTn>
                                        <p:tgtEl>
                                          <p:spTgt spid="11265"/>
                                        </p:tgtEl>
                                        <p:attrNameLst>
                                          <p:attrName>style.visibility</p:attrName>
                                        </p:attrNameLst>
                                      </p:cBhvr>
                                      <p:to>
                                        <p:strVal val="visible"/>
                                      </p:to>
                                    </p:set>
                                    <p:animEffect transition="in" filter="strips(downLeft)">
                                      <p:cBhvr>
                                        <p:cTn id="30" dur="500"/>
                                        <p:tgtEl>
                                          <p:spTgt spid="11265"/>
                                        </p:tgtEl>
                                      </p:cBhvr>
                                    </p:animEffect>
                                  </p:childTnLst>
                                </p:cTn>
                              </p:par>
                            </p:childTnLst>
                          </p:cTn>
                        </p:par>
                        <p:par>
                          <p:cTn id="31" fill="hold">
                            <p:stCondLst>
                              <p:cond delay="4000"/>
                            </p:stCondLst>
                            <p:childTnLst>
                              <p:par>
                                <p:cTn id="32" presetID="5"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par>
                          <p:cTn id="35" fill="hold">
                            <p:stCondLst>
                              <p:cond delay="4500"/>
                            </p:stCondLst>
                            <p:childTnLst>
                              <p:par>
                                <p:cTn id="36" presetID="52" presetClass="entr" presetSubtype="0" fill="hold" grpId="0" nodeType="afterEffect">
                                  <p:stCondLst>
                                    <p:cond delay="0"/>
                                  </p:stCondLst>
                                  <p:iterate type="wd">
                                    <p:tmPct val="10000"/>
                                  </p:iterate>
                                  <p:childTnLst>
                                    <p:set>
                                      <p:cBhvr>
                                        <p:cTn id="37" dur="1" fill="hold">
                                          <p:stCondLst>
                                            <p:cond delay="0"/>
                                          </p:stCondLst>
                                        </p:cTn>
                                        <p:tgtEl>
                                          <p:spTgt spid="10"/>
                                        </p:tgtEl>
                                        <p:attrNameLst>
                                          <p:attrName>style.visibility</p:attrName>
                                        </p:attrNameLst>
                                      </p:cBhvr>
                                      <p:to>
                                        <p:strVal val="visible"/>
                                      </p:to>
                                    </p:set>
                                    <p:animScale>
                                      <p:cBhvr>
                                        <p:cTn id="3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0"/>
                                        </p:tgtEl>
                                        <p:attrNameLst>
                                          <p:attrName>ppt_x</p:attrName>
                                          <p:attrName>ppt_y</p:attrName>
                                        </p:attrNameLst>
                                      </p:cBhvr>
                                    </p:animMotion>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4" grpId="0" autoUpdateAnimBg="0"/>
      <p:bldP spid="5" grpId="0" autoUpdateAnimBg="0"/>
      <p:bldP spid="7" grpId="0"/>
      <p:bldP spid="8" grpId="0"/>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1746" name="Picture 7" descr="http://www.arab-eng.org/vb/uploaded2/24446/1201947465.jpg"/>
          <p:cNvPicPr>
            <a:picLocks noChangeAspect="1" noChangeArrowheads="1"/>
          </p:cNvPicPr>
          <p:nvPr/>
        </p:nvPicPr>
        <p:blipFill>
          <a:blip r:embed="rId3"/>
          <a:srcRect/>
          <a:stretch>
            <a:fillRect/>
          </a:stretch>
        </p:blipFill>
        <p:spPr bwMode="auto">
          <a:xfrm>
            <a:off x="285720" y="4572008"/>
            <a:ext cx="3643338" cy="1785950"/>
          </a:xfrm>
          <a:prstGeom prst="rect">
            <a:avLst/>
          </a:prstGeom>
          <a:noFill/>
          <a:ln w="9525">
            <a:noFill/>
            <a:miter lim="800000"/>
            <a:headEnd/>
            <a:tailEnd/>
          </a:ln>
        </p:spPr>
      </p:pic>
      <p:pic>
        <p:nvPicPr>
          <p:cNvPr id="31750" name="Picture 6" descr="http://www.arab-eng.org/vb/uploaded2/24446/1201947441.jpg"/>
          <p:cNvPicPr>
            <a:picLocks noChangeAspect="1" noChangeArrowheads="1"/>
          </p:cNvPicPr>
          <p:nvPr/>
        </p:nvPicPr>
        <p:blipFill>
          <a:blip r:embed="rId4"/>
          <a:srcRect/>
          <a:stretch>
            <a:fillRect/>
          </a:stretch>
        </p:blipFill>
        <p:spPr bwMode="auto">
          <a:xfrm>
            <a:off x="4143372" y="4572008"/>
            <a:ext cx="3286148" cy="1814145"/>
          </a:xfrm>
          <a:prstGeom prst="rect">
            <a:avLst/>
          </a:prstGeom>
          <a:noFill/>
          <a:ln w="9525">
            <a:noFill/>
            <a:miter lim="800000"/>
            <a:headEnd/>
            <a:tailEnd/>
          </a:ln>
        </p:spPr>
      </p:pic>
      <p:sp>
        <p:nvSpPr>
          <p:cNvPr id="4" name="Rectangle 4"/>
          <p:cNvSpPr>
            <a:spLocks noChangeArrowheads="1"/>
          </p:cNvSpPr>
          <p:nvPr/>
        </p:nvSpPr>
        <p:spPr bwMode="auto">
          <a:xfrm>
            <a:off x="428596" y="2500306"/>
            <a:ext cx="7010400" cy="1754326"/>
          </a:xfrm>
          <a:prstGeom prst="rect">
            <a:avLst/>
          </a:prstGeom>
          <a:noFill/>
          <a:ln w="9525">
            <a:noFill/>
            <a:miter lim="800000"/>
            <a:headEnd/>
            <a:tailEnd/>
          </a:ln>
        </p:spPr>
        <p:txBody>
          <a:bodyPr anchor="ctr">
            <a:spAutoFit/>
          </a:bodyPr>
          <a:lstStyle/>
          <a:p>
            <a:pPr algn="justLow">
              <a:lnSpc>
                <a:spcPct val="150000"/>
              </a:lnSpc>
            </a:pPr>
            <a:r>
              <a:rPr lang="ar-SA" sz="2400" dirty="0">
                <a:cs typeface="PT Bold Heading" pitchFamily="2" charset="-78"/>
              </a:rPr>
              <a:t>تنتزع المضخة في الصيف الحرارة من المنزل ولذا يبرد..</a:t>
            </a:r>
          </a:p>
          <a:p>
            <a:pPr algn="justLow">
              <a:lnSpc>
                <a:spcPct val="150000"/>
              </a:lnSpc>
            </a:pPr>
            <a:r>
              <a:rPr lang="ar-SA" sz="2400" dirty="0">
                <a:cs typeface="PT Bold Heading" pitchFamily="2" charset="-78"/>
              </a:rPr>
              <a:t>أما في الشتاء فتنتزع الحرارة من الهواء البارد الذي في الخارج وتنقلها إلى داخل المنزل لتدفئة </a:t>
            </a:r>
            <a:r>
              <a:rPr lang="ar-SA" sz="2400" dirty="0" smtClean="0">
                <a:cs typeface="PT Bold Heading" pitchFamily="2" charset="-78"/>
              </a:rPr>
              <a:t>.</a:t>
            </a:r>
            <a:endParaRPr lang="ar-SA" sz="2400" dirty="0">
              <a:cs typeface="PT Bold Heading" pitchFamily="2" charset="-78"/>
            </a:endParaRPr>
          </a:p>
        </p:txBody>
      </p:sp>
      <p:sp>
        <p:nvSpPr>
          <p:cNvPr id="8" name="مستطيل 7"/>
          <p:cNvSpPr/>
          <p:nvPr/>
        </p:nvSpPr>
        <p:spPr>
          <a:xfrm>
            <a:off x="4838447" y="214290"/>
            <a:ext cx="3510898" cy="646331"/>
          </a:xfrm>
          <a:prstGeom prst="rect">
            <a:avLst/>
          </a:prstGeom>
        </p:spPr>
        <p:txBody>
          <a:bodyPr wrap="none">
            <a:spAutoFit/>
          </a:bodyPr>
          <a:lstStyle/>
          <a:p>
            <a:r>
              <a:rPr lang="ar-SA" sz="3600" dirty="0" smtClean="0">
                <a:solidFill>
                  <a:srgbClr val="6600CC"/>
                </a:solidFill>
                <a:cs typeface="PT Bold Heading" pitchFamily="2" charset="-78"/>
              </a:rPr>
              <a:t>المضخــات الحراريــة</a:t>
            </a:r>
            <a:r>
              <a:rPr lang="en-US" sz="1600" dirty="0" smtClean="0">
                <a:solidFill>
                  <a:srgbClr val="6600CC"/>
                </a:solidFill>
                <a:cs typeface="PT Bold Heading" pitchFamily="2" charset="-78"/>
              </a:rPr>
              <a:t> </a:t>
            </a:r>
            <a:endParaRPr lang="ar-SA" sz="3600" dirty="0">
              <a:solidFill>
                <a:srgbClr val="6600CC"/>
              </a:solidFill>
            </a:endParaRPr>
          </a:p>
        </p:txBody>
      </p:sp>
      <p:sp>
        <p:nvSpPr>
          <p:cNvPr id="9" name="مستطيل 8"/>
          <p:cNvSpPr/>
          <p:nvPr/>
        </p:nvSpPr>
        <p:spPr>
          <a:xfrm>
            <a:off x="5270372" y="1000108"/>
            <a:ext cx="2444900" cy="954107"/>
          </a:xfrm>
          <a:prstGeom prst="rect">
            <a:avLst/>
          </a:prstGeom>
        </p:spPr>
        <p:txBody>
          <a:bodyPr wrap="none">
            <a:spAutoFit/>
          </a:bodyPr>
          <a:lstStyle/>
          <a:p>
            <a:pPr algn="ctr"/>
            <a:r>
              <a:rPr lang="ar-SA" sz="2800" dirty="0" smtClean="0">
                <a:solidFill>
                  <a:schemeClr val="tx2">
                    <a:lumMod val="75000"/>
                  </a:schemeClr>
                </a:solidFill>
                <a:cs typeface="PT Bold Heading" pitchFamily="2" charset="-78"/>
              </a:rPr>
              <a:t>عبارة عن مبرد </a:t>
            </a:r>
          </a:p>
          <a:p>
            <a:pPr algn="ctr"/>
            <a:r>
              <a:rPr lang="ar-SA" sz="2800" dirty="0" smtClean="0">
                <a:solidFill>
                  <a:schemeClr val="tx2">
                    <a:lumMod val="75000"/>
                  </a:schemeClr>
                </a:solidFill>
                <a:cs typeface="PT Bold Heading" pitchFamily="2" charset="-78"/>
              </a:rPr>
              <a:t>يعمل في اتجاهين </a:t>
            </a:r>
            <a:endParaRPr lang="ar-SA" sz="2800" dirty="0">
              <a:solidFill>
                <a:schemeClr val="tx2">
                  <a:lumMod val="75000"/>
                </a:schemeClr>
              </a:solidFill>
            </a:endParaRPr>
          </a:p>
        </p:txBody>
      </p:sp>
      <p:pic>
        <p:nvPicPr>
          <p:cNvPr id="10241" name="Picture 1" descr="7404-1"/>
          <p:cNvPicPr>
            <a:picLocks noChangeAspect="1" noChangeArrowheads="1"/>
          </p:cNvPicPr>
          <p:nvPr/>
        </p:nvPicPr>
        <p:blipFill>
          <a:blip r:embed="rId5"/>
          <a:srcRect/>
          <a:stretch>
            <a:fillRect/>
          </a:stretch>
        </p:blipFill>
        <p:spPr bwMode="auto">
          <a:xfrm>
            <a:off x="142844" y="357166"/>
            <a:ext cx="4429124" cy="2071702"/>
          </a:xfrm>
          <a:prstGeom prst="rect">
            <a:avLst/>
          </a:prstGeom>
          <a:noFill/>
          <a:ln w="9525">
            <a:solidFill>
              <a:schemeClr val="accent1"/>
            </a:solid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100"/>
                            </p:stCondLst>
                            <p:childTnLst>
                              <p:par>
                                <p:cTn id="11" presetID="49" presetClass="entr" presetSubtype="0" decel="10000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par>
                          <p:cTn id="17" fill="hold">
                            <p:stCondLst>
                              <p:cond delay="1600"/>
                            </p:stCondLst>
                            <p:childTnLst>
                              <p:par>
                                <p:cTn id="18" presetID="54" presetClass="entr" presetSubtype="0" accel="100000" fill="hold" nodeType="afterEffect">
                                  <p:stCondLst>
                                    <p:cond delay="0"/>
                                  </p:stCondLst>
                                  <p:childTnLst>
                                    <p:set>
                                      <p:cBhvr>
                                        <p:cTn id="19" dur="1" fill="hold">
                                          <p:stCondLst>
                                            <p:cond delay="0"/>
                                          </p:stCondLst>
                                        </p:cTn>
                                        <p:tgtEl>
                                          <p:spTgt spid="10241"/>
                                        </p:tgtEl>
                                        <p:attrNameLst>
                                          <p:attrName>style.visibility</p:attrName>
                                        </p:attrNameLst>
                                      </p:cBhvr>
                                      <p:to>
                                        <p:strVal val="visible"/>
                                      </p:to>
                                    </p:set>
                                    <p:anim calcmode="lin" valueType="num">
                                      <p:cBhvr>
                                        <p:cTn id="20" dur="500" fill="hold"/>
                                        <p:tgtEl>
                                          <p:spTgt spid="10241"/>
                                        </p:tgtEl>
                                        <p:attrNameLst>
                                          <p:attrName>ppt_w</p:attrName>
                                        </p:attrNameLst>
                                      </p:cBhvr>
                                      <p:tavLst>
                                        <p:tav tm="0">
                                          <p:val>
                                            <p:strVal val="#ppt_w*0.05"/>
                                          </p:val>
                                        </p:tav>
                                        <p:tav tm="100000">
                                          <p:val>
                                            <p:strVal val="#ppt_w"/>
                                          </p:val>
                                        </p:tav>
                                      </p:tavLst>
                                    </p:anim>
                                    <p:anim calcmode="lin" valueType="num">
                                      <p:cBhvr>
                                        <p:cTn id="21" dur="500" fill="hold"/>
                                        <p:tgtEl>
                                          <p:spTgt spid="10241"/>
                                        </p:tgtEl>
                                        <p:attrNameLst>
                                          <p:attrName>ppt_h</p:attrName>
                                        </p:attrNameLst>
                                      </p:cBhvr>
                                      <p:tavLst>
                                        <p:tav tm="0">
                                          <p:val>
                                            <p:strVal val="#ppt_h"/>
                                          </p:val>
                                        </p:tav>
                                        <p:tav tm="100000">
                                          <p:val>
                                            <p:strVal val="#ppt_h"/>
                                          </p:val>
                                        </p:tav>
                                      </p:tavLst>
                                    </p:anim>
                                    <p:anim calcmode="lin" valueType="num">
                                      <p:cBhvr>
                                        <p:cTn id="22" dur="500" fill="hold"/>
                                        <p:tgtEl>
                                          <p:spTgt spid="10241"/>
                                        </p:tgtEl>
                                        <p:attrNameLst>
                                          <p:attrName>ppt_x</p:attrName>
                                        </p:attrNameLst>
                                      </p:cBhvr>
                                      <p:tavLst>
                                        <p:tav tm="0">
                                          <p:val>
                                            <p:strVal val="#ppt_x-.2"/>
                                          </p:val>
                                        </p:tav>
                                        <p:tav tm="100000">
                                          <p:val>
                                            <p:strVal val="#ppt_x"/>
                                          </p:val>
                                        </p:tav>
                                      </p:tavLst>
                                    </p:anim>
                                    <p:anim calcmode="lin" valueType="num">
                                      <p:cBhvr>
                                        <p:cTn id="23" dur="500" fill="hold"/>
                                        <p:tgtEl>
                                          <p:spTgt spid="10241"/>
                                        </p:tgtEl>
                                        <p:attrNameLst>
                                          <p:attrName>ppt_y</p:attrName>
                                        </p:attrNameLst>
                                      </p:cBhvr>
                                      <p:tavLst>
                                        <p:tav tm="0">
                                          <p:val>
                                            <p:strVal val="#ppt_y"/>
                                          </p:val>
                                        </p:tav>
                                        <p:tav tm="100000">
                                          <p:val>
                                            <p:strVal val="#ppt_y"/>
                                          </p:val>
                                        </p:tav>
                                      </p:tavLst>
                                    </p:anim>
                                    <p:animEffect transition="in" filter="fade">
                                      <p:cBhvr>
                                        <p:cTn id="24" dur="500"/>
                                        <p:tgtEl>
                                          <p:spTgt spid="10241"/>
                                        </p:tgtEl>
                                      </p:cBhvr>
                                    </p:animEffect>
                                  </p:childTnLst>
                                </p:cTn>
                              </p:par>
                            </p:childTnLst>
                          </p:cTn>
                        </p:par>
                        <p:par>
                          <p:cTn id="25" fill="hold">
                            <p:stCondLst>
                              <p:cond delay="2100"/>
                            </p:stCondLst>
                            <p:childTnLst>
                              <p:par>
                                <p:cTn id="26" presetID="16" presetClass="entr" presetSubtype="2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2000"/>
                                        <p:tgtEl>
                                          <p:spTgt spid="4"/>
                                        </p:tgtEl>
                                      </p:cBhvr>
                                    </p:animEffect>
                                  </p:childTnLst>
                                </p:cTn>
                              </p:par>
                            </p:childTnLst>
                          </p:cTn>
                        </p:par>
                        <p:par>
                          <p:cTn id="29" fill="hold">
                            <p:stCondLst>
                              <p:cond delay="4100"/>
                            </p:stCondLst>
                            <p:childTnLst>
                              <p:par>
                                <p:cTn id="30" presetID="8" presetClass="entr" presetSubtype="16" fill="hold" nodeType="afterEffect">
                                  <p:stCondLst>
                                    <p:cond delay="0"/>
                                  </p:stCondLst>
                                  <p:childTnLst>
                                    <p:set>
                                      <p:cBhvr>
                                        <p:cTn id="31" dur="1" fill="hold">
                                          <p:stCondLst>
                                            <p:cond delay="0"/>
                                          </p:stCondLst>
                                        </p:cTn>
                                        <p:tgtEl>
                                          <p:spTgt spid="31750"/>
                                        </p:tgtEl>
                                        <p:attrNameLst>
                                          <p:attrName>style.visibility</p:attrName>
                                        </p:attrNameLst>
                                      </p:cBhvr>
                                      <p:to>
                                        <p:strVal val="visible"/>
                                      </p:to>
                                    </p:set>
                                    <p:animEffect transition="in" filter="diamond(in)">
                                      <p:cBhvr>
                                        <p:cTn id="32" dur="2000"/>
                                        <p:tgtEl>
                                          <p:spTgt spid="31750"/>
                                        </p:tgtEl>
                                      </p:cBhvr>
                                    </p:animEffect>
                                  </p:childTnLst>
                                </p:cTn>
                              </p:par>
                            </p:childTnLst>
                          </p:cTn>
                        </p:par>
                        <p:par>
                          <p:cTn id="33" fill="hold">
                            <p:stCondLst>
                              <p:cond delay="6100"/>
                            </p:stCondLst>
                            <p:childTnLst>
                              <p:par>
                                <p:cTn id="34" presetID="8" presetClass="entr" presetSubtype="16" fill="hold" nodeType="afterEffect">
                                  <p:stCondLst>
                                    <p:cond delay="0"/>
                                  </p:stCondLst>
                                  <p:childTnLst>
                                    <p:set>
                                      <p:cBhvr>
                                        <p:cTn id="35" dur="1" fill="hold">
                                          <p:stCondLst>
                                            <p:cond delay="0"/>
                                          </p:stCondLst>
                                        </p:cTn>
                                        <p:tgtEl>
                                          <p:spTgt spid="31746"/>
                                        </p:tgtEl>
                                        <p:attrNameLst>
                                          <p:attrName>style.visibility</p:attrName>
                                        </p:attrNameLst>
                                      </p:cBhvr>
                                      <p:to>
                                        <p:strVal val="visible"/>
                                      </p:to>
                                    </p:set>
                                    <p:animEffect transition="in" filter="diamond(in)">
                                      <p:cBhvr>
                                        <p:cTn id="36"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مستطيل 2"/>
          <p:cNvSpPr/>
          <p:nvPr/>
        </p:nvSpPr>
        <p:spPr>
          <a:xfrm>
            <a:off x="500034" y="1087923"/>
            <a:ext cx="8229600" cy="769441"/>
          </a:xfrm>
          <a:prstGeom prst="rect">
            <a:avLst/>
          </a:prstGeom>
        </p:spPr>
        <p:txBody>
          <a:bodyPr>
            <a:spAutoFit/>
          </a:bodyPr>
          <a:lstStyle/>
          <a:p>
            <a:pPr algn="justLow">
              <a:defRPr/>
            </a:pPr>
            <a:r>
              <a:rPr lang="ar-SA" sz="2200" dirty="0">
                <a:cs typeface="PT Bold Heading" pitchFamily="2" charset="-78"/>
              </a:rPr>
              <a:t> من الطبيعي أن نلاحظ انتقال الحرارة من الجسم الساخن إلى الجسم البارد ولكن ..</a:t>
            </a:r>
          </a:p>
        </p:txBody>
      </p:sp>
      <p:sp>
        <p:nvSpPr>
          <p:cNvPr id="4" name="مستطيل 3"/>
          <p:cNvSpPr/>
          <p:nvPr/>
        </p:nvSpPr>
        <p:spPr>
          <a:xfrm>
            <a:off x="428596" y="2000240"/>
            <a:ext cx="8229600" cy="430887"/>
          </a:xfrm>
          <a:prstGeom prst="rect">
            <a:avLst/>
          </a:prstGeom>
        </p:spPr>
        <p:txBody>
          <a:bodyPr>
            <a:spAutoFit/>
          </a:bodyPr>
          <a:lstStyle/>
          <a:p>
            <a:pPr algn="justLow">
              <a:defRPr/>
            </a:pPr>
            <a:r>
              <a:rPr lang="ar-SA" sz="2200" dirty="0" smtClean="0">
                <a:solidFill>
                  <a:srgbClr val="C00000"/>
                </a:solidFill>
                <a:cs typeface="PT Bold Heading" pitchFamily="2" charset="-78"/>
              </a:rPr>
              <a:t>* </a:t>
            </a:r>
            <a:r>
              <a:rPr lang="ar-SA" sz="2200" dirty="0">
                <a:solidFill>
                  <a:srgbClr val="C00000"/>
                </a:solidFill>
                <a:cs typeface="PT Bold Heading" pitchFamily="2" charset="-78"/>
              </a:rPr>
              <a:t>هل يمكن أن </a:t>
            </a:r>
            <a:r>
              <a:rPr lang="ar-SA" sz="2200" dirty="0" smtClean="0">
                <a:solidFill>
                  <a:srgbClr val="C00000"/>
                </a:solidFill>
                <a:cs typeface="PT Bold Heading" pitchFamily="2" charset="-78"/>
              </a:rPr>
              <a:t>نلاحظ </a:t>
            </a:r>
            <a:r>
              <a:rPr lang="ar-SA" sz="2200" dirty="0">
                <a:solidFill>
                  <a:srgbClr val="C00000"/>
                </a:solidFill>
                <a:cs typeface="PT Bold Heading" pitchFamily="2" charset="-78"/>
              </a:rPr>
              <a:t>انتقال الحرارة من </a:t>
            </a:r>
            <a:r>
              <a:rPr lang="ar-SA" sz="2200" dirty="0" smtClean="0">
                <a:solidFill>
                  <a:srgbClr val="C00000"/>
                </a:solidFill>
                <a:cs typeface="PT Bold Heading" pitchFamily="2" charset="-78"/>
              </a:rPr>
              <a:t>البارد  </a:t>
            </a:r>
            <a:r>
              <a:rPr lang="ar-SA" sz="2200" dirty="0">
                <a:solidFill>
                  <a:srgbClr val="C00000"/>
                </a:solidFill>
                <a:cs typeface="PT Bold Heading" pitchFamily="2" charset="-78"/>
              </a:rPr>
              <a:t>إلى الساخن تلقائيا ؟ </a:t>
            </a:r>
          </a:p>
        </p:txBody>
      </p:sp>
      <p:sp>
        <p:nvSpPr>
          <p:cNvPr id="5" name="مستطيل 4"/>
          <p:cNvSpPr/>
          <p:nvPr/>
        </p:nvSpPr>
        <p:spPr>
          <a:xfrm>
            <a:off x="1903231" y="214290"/>
            <a:ext cx="5240537" cy="584775"/>
          </a:xfrm>
          <a:prstGeom prst="rect">
            <a:avLst/>
          </a:prstGeom>
        </p:spPr>
        <p:txBody>
          <a:bodyPr wrap="none">
            <a:spAutoFit/>
          </a:bodyPr>
          <a:lstStyle/>
          <a:p>
            <a:r>
              <a:rPr lang="ar-SA" sz="3200" dirty="0" smtClean="0">
                <a:ln>
                  <a:solidFill>
                    <a:schemeClr val="tx1"/>
                  </a:solidFill>
                </a:ln>
                <a:solidFill>
                  <a:schemeClr val="accent3">
                    <a:lumMod val="60000"/>
                    <a:lumOff val="40000"/>
                  </a:schemeClr>
                </a:solidFill>
                <a:cs typeface="PT Bold Heading" pitchFamily="2" charset="-78"/>
              </a:rPr>
              <a:t>القانون الثاني للديناميكا الحرارية</a:t>
            </a:r>
            <a:endParaRPr lang="ar-SA" sz="3200" dirty="0">
              <a:ln>
                <a:solidFill>
                  <a:schemeClr val="tx1"/>
                </a:solidFill>
              </a:ln>
              <a:solidFill>
                <a:schemeClr val="accent3">
                  <a:lumMod val="60000"/>
                  <a:lumOff val="40000"/>
                </a:schemeClr>
              </a:solidFill>
              <a:cs typeface="PT Bold Heading" pitchFamily="2" charset="-78"/>
            </a:endParaRPr>
          </a:p>
        </p:txBody>
      </p:sp>
      <p:pic>
        <p:nvPicPr>
          <p:cNvPr id="9217" name="Picture 1" descr="%D8%B3%D8%A7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728" y="2571744"/>
            <a:ext cx="6858048" cy="4073906"/>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8" presetClass="entr" presetSubtype="12" fill="hold" grpId="0" nodeType="after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par>
                          <p:cTn id="19" fill="hold">
                            <p:stCondLst>
                              <p:cond delay="2600"/>
                            </p:stCondLst>
                            <p:childTnLst>
                              <p:par>
                                <p:cTn id="20" presetID="49" presetClass="entr" presetSubtype="0" decel="100000" fill="hold" nodeType="afterEffect">
                                  <p:stCondLst>
                                    <p:cond delay="0"/>
                                  </p:stCondLst>
                                  <p:childTnLst>
                                    <p:set>
                                      <p:cBhvr>
                                        <p:cTn id="21" dur="1" fill="hold">
                                          <p:stCondLst>
                                            <p:cond delay="0"/>
                                          </p:stCondLst>
                                        </p:cTn>
                                        <p:tgtEl>
                                          <p:spTgt spid="9217"/>
                                        </p:tgtEl>
                                        <p:attrNameLst>
                                          <p:attrName>style.visibility</p:attrName>
                                        </p:attrNameLst>
                                      </p:cBhvr>
                                      <p:to>
                                        <p:strVal val="visible"/>
                                      </p:to>
                                    </p:set>
                                    <p:anim calcmode="lin" valueType="num">
                                      <p:cBhvr>
                                        <p:cTn id="22" dur="500" fill="hold"/>
                                        <p:tgtEl>
                                          <p:spTgt spid="9217"/>
                                        </p:tgtEl>
                                        <p:attrNameLst>
                                          <p:attrName>ppt_w</p:attrName>
                                        </p:attrNameLst>
                                      </p:cBhvr>
                                      <p:tavLst>
                                        <p:tav tm="0">
                                          <p:val>
                                            <p:fltVal val="0"/>
                                          </p:val>
                                        </p:tav>
                                        <p:tav tm="100000">
                                          <p:val>
                                            <p:strVal val="#ppt_w"/>
                                          </p:val>
                                        </p:tav>
                                      </p:tavLst>
                                    </p:anim>
                                    <p:anim calcmode="lin" valueType="num">
                                      <p:cBhvr>
                                        <p:cTn id="23" dur="500" fill="hold"/>
                                        <p:tgtEl>
                                          <p:spTgt spid="9217"/>
                                        </p:tgtEl>
                                        <p:attrNameLst>
                                          <p:attrName>ppt_h</p:attrName>
                                        </p:attrNameLst>
                                      </p:cBhvr>
                                      <p:tavLst>
                                        <p:tav tm="0">
                                          <p:val>
                                            <p:fltVal val="0"/>
                                          </p:val>
                                        </p:tav>
                                        <p:tav tm="100000">
                                          <p:val>
                                            <p:strVal val="#ppt_h"/>
                                          </p:val>
                                        </p:tav>
                                      </p:tavLst>
                                    </p:anim>
                                    <p:anim calcmode="lin" valueType="num">
                                      <p:cBhvr>
                                        <p:cTn id="24" dur="500" fill="hold"/>
                                        <p:tgtEl>
                                          <p:spTgt spid="9217"/>
                                        </p:tgtEl>
                                        <p:attrNameLst>
                                          <p:attrName>style.rotation</p:attrName>
                                        </p:attrNameLst>
                                      </p:cBhvr>
                                      <p:tavLst>
                                        <p:tav tm="0">
                                          <p:val>
                                            <p:fltVal val="360"/>
                                          </p:val>
                                        </p:tav>
                                        <p:tav tm="100000">
                                          <p:val>
                                            <p:fltVal val="0"/>
                                          </p:val>
                                        </p:tav>
                                      </p:tavLst>
                                    </p:anim>
                                    <p:animEffect transition="in" filter="fade">
                                      <p:cBhvr>
                                        <p:cTn id="25"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descr="http://upload.wikimedia.org/wikipedia/commons/6/6d/Translational_motion.gif">
            <a:hlinkClick r:id="rId3"/>
          </p:cNvPr>
          <p:cNvPicPr>
            <a:picLocks noChangeAspect="1" noChangeArrowheads="1" noCrop="1"/>
          </p:cNvPicPr>
          <p:nvPr/>
        </p:nvPicPr>
        <p:blipFill>
          <a:blip r:embed="rId4"/>
          <a:srcRect/>
          <a:stretch>
            <a:fillRect/>
          </a:stretch>
        </p:blipFill>
        <p:spPr bwMode="auto">
          <a:xfrm>
            <a:off x="261926" y="3786190"/>
            <a:ext cx="2667000" cy="2571750"/>
          </a:xfrm>
          <a:prstGeom prst="rect">
            <a:avLst/>
          </a:prstGeom>
          <a:noFill/>
          <a:ln w="9525">
            <a:noFill/>
            <a:miter lim="800000"/>
            <a:headEnd/>
            <a:tailEnd/>
          </a:ln>
        </p:spPr>
      </p:pic>
      <p:sp>
        <p:nvSpPr>
          <p:cNvPr id="41987" name="مستطيل 2"/>
          <p:cNvSpPr>
            <a:spLocks noChangeArrowheads="1"/>
          </p:cNvSpPr>
          <p:nvPr/>
        </p:nvSpPr>
        <p:spPr bwMode="auto">
          <a:xfrm>
            <a:off x="3643306" y="785794"/>
            <a:ext cx="2595582" cy="830997"/>
          </a:xfrm>
          <a:prstGeom prst="rect">
            <a:avLst/>
          </a:prstGeom>
          <a:noFill/>
          <a:ln w="9525">
            <a:noFill/>
            <a:miter lim="800000"/>
            <a:headEnd/>
            <a:tailEnd/>
          </a:ln>
        </p:spPr>
        <p:txBody>
          <a:bodyPr wrap="none">
            <a:spAutoFit/>
          </a:bodyPr>
          <a:lstStyle/>
          <a:p>
            <a:pPr algn="justLow"/>
            <a:r>
              <a:rPr lang="ar-SA" sz="4800" dirty="0" err="1" smtClean="0">
                <a:ln>
                  <a:solidFill>
                    <a:schemeClr val="bg1"/>
                  </a:solidFill>
                </a:ln>
                <a:solidFill>
                  <a:schemeClr val="accent2">
                    <a:lumMod val="75000"/>
                  </a:schemeClr>
                </a:solidFill>
                <a:cs typeface="PT Bold Heading" pitchFamily="2" charset="-78"/>
              </a:rPr>
              <a:t>الانتروبــي</a:t>
            </a:r>
            <a:endParaRPr lang="en-US" sz="4800" dirty="0">
              <a:ln>
                <a:solidFill>
                  <a:schemeClr val="bg1"/>
                </a:solidFill>
              </a:ln>
              <a:solidFill>
                <a:schemeClr val="accent2">
                  <a:lumMod val="75000"/>
                </a:schemeClr>
              </a:solidFill>
              <a:cs typeface="PT Bold Heading" pitchFamily="2" charset="-78"/>
            </a:endParaRPr>
          </a:p>
        </p:txBody>
      </p:sp>
      <p:sp>
        <p:nvSpPr>
          <p:cNvPr id="4" name="مستطيل 3"/>
          <p:cNvSpPr/>
          <p:nvPr/>
        </p:nvSpPr>
        <p:spPr>
          <a:xfrm>
            <a:off x="428596" y="1785926"/>
            <a:ext cx="8239141" cy="1107996"/>
          </a:xfrm>
          <a:prstGeom prst="rect">
            <a:avLst/>
          </a:prstGeom>
        </p:spPr>
        <p:txBody>
          <a:bodyPr wrap="square">
            <a:spAutoFit/>
          </a:bodyPr>
          <a:lstStyle/>
          <a:p>
            <a:pPr algn="justLow">
              <a:defRPr/>
            </a:pPr>
            <a:r>
              <a:rPr lang="ar-SA" sz="2200" dirty="0">
                <a:cs typeface="PT Bold Heading" pitchFamily="2" charset="-78"/>
              </a:rPr>
              <a:t>  </a:t>
            </a:r>
            <a:r>
              <a:rPr lang="ar-SA" sz="2200" dirty="0">
                <a:solidFill>
                  <a:srgbClr val="0033CC"/>
                </a:solidFill>
                <a:cs typeface="PT Bold Heading" pitchFamily="2" charset="-78"/>
              </a:rPr>
              <a:t>هي عبارة عن قياس للفوضى في النظام ..</a:t>
            </a:r>
          </a:p>
          <a:p>
            <a:pPr algn="justLow">
              <a:defRPr/>
            </a:pPr>
            <a:r>
              <a:rPr lang="ar-SA" sz="2200" dirty="0">
                <a:cs typeface="PT Bold Heading" pitchFamily="2" charset="-78"/>
              </a:rPr>
              <a:t>وهي وصف لنتيجة دراسة الفرنسي </a:t>
            </a:r>
            <a:r>
              <a:rPr lang="ar-SA" sz="2200" dirty="0" err="1">
                <a:cs typeface="PT Bold Heading" pitchFamily="2" charset="-78"/>
              </a:rPr>
              <a:t>كارنوت</a:t>
            </a:r>
            <a:r>
              <a:rPr lang="ar-SA" sz="2200" dirty="0">
                <a:cs typeface="PT Bold Heading" pitchFamily="2" charset="-78"/>
              </a:rPr>
              <a:t> (</a:t>
            </a:r>
            <a:r>
              <a:rPr lang="ar-SA" sz="2200" dirty="0" err="1">
                <a:cs typeface="PT Bold Heading" pitchFamily="2" charset="-78"/>
              </a:rPr>
              <a:t>كارنو</a:t>
            </a:r>
            <a:r>
              <a:rPr lang="ar-SA" sz="2200" dirty="0">
                <a:cs typeface="PT Bold Heading" pitchFamily="2" charset="-78"/>
              </a:rPr>
              <a:t>) حيث أثبت أن كل المحركات تولد حرارة ضائعة</a:t>
            </a:r>
            <a:r>
              <a:rPr lang="ar-SA" sz="2200" dirty="0" smtClean="0">
                <a:cs typeface="PT Bold Heading" pitchFamily="2" charset="-78"/>
              </a:rPr>
              <a:t>..</a:t>
            </a:r>
            <a:endParaRPr lang="ar-SA" sz="2200" dirty="0">
              <a:cs typeface="PT Bold Heading" pitchFamily="2" charset="-78"/>
            </a:endParaRPr>
          </a:p>
        </p:txBody>
      </p:sp>
      <p:sp>
        <p:nvSpPr>
          <p:cNvPr id="5" name="مستطيل 2"/>
          <p:cNvSpPr>
            <a:spLocks noChangeArrowheads="1"/>
          </p:cNvSpPr>
          <p:nvPr/>
        </p:nvSpPr>
        <p:spPr bwMode="auto">
          <a:xfrm>
            <a:off x="3428992" y="3000372"/>
            <a:ext cx="5143504" cy="1446550"/>
          </a:xfrm>
          <a:prstGeom prst="rect">
            <a:avLst/>
          </a:prstGeom>
          <a:noFill/>
          <a:ln w="9525">
            <a:noFill/>
            <a:miter lim="800000"/>
            <a:headEnd/>
            <a:tailEnd/>
          </a:ln>
        </p:spPr>
        <p:txBody>
          <a:bodyPr wrap="square">
            <a:spAutoFit/>
          </a:bodyPr>
          <a:lstStyle/>
          <a:p>
            <a:pPr algn="justLow"/>
            <a:r>
              <a:rPr lang="ar-SA" sz="2200" dirty="0">
                <a:solidFill>
                  <a:schemeClr val="accent1">
                    <a:lumMod val="50000"/>
                  </a:schemeClr>
                </a:solidFill>
                <a:cs typeface="PT Bold Heading" pitchFamily="2" charset="-78"/>
              </a:rPr>
              <a:t>وقيل لنا إن </a:t>
            </a:r>
            <a:r>
              <a:rPr lang="ar-SA" sz="2200" dirty="0" err="1">
                <a:solidFill>
                  <a:schemeClr val="accent1">
                    <a:lumMod val="50000"/>
                  </a:schemeClr>
                </a:solidFill>
                <a:cs typeface="PT Bold Heading" pitchFamily="2" charset="-78"/>
              </a:rPr>
              <a:t>الانتروبي</a:t>
            </a:r>
            <a:r>
              <a:rPr lang="ar-SA" sz="2200" dirty="0">
                <a:solidFill>
                  <a:schemeClr val="accent1">
                    <a:lumMod val="50000"/>
                  </a:schemeClr>
                </a:solidFill>
                <a:cs typeface="PT Bold Heading" pitchFamily="2" charset="-78"/>
              </a:rPr>
              <a:t> هو القانون الثاني للديناميكا الحرارية وقيل أيضا إن </a:t>
            </a:r>
            <a:r>
              <a:rPr lang="ar-SA" sz="2200" dirty="0" err="1">
                <a:solidFill>
                  <a:schemeClr val="accent1">
                    <a:lumMod val="50000"/>
                  </a:schemeClr>
                </a:solidFill>
                <a:cs typeface="PT Bold Heading" pitchFamily="2" charset="-78"/>
              </a:rPr>
              <a:t>الانتروبي</a:t>
            </a:r>
            <a:r>
              <a:rPr lang="ar-SA" sz="2200" dirty="0">
                <a:solidFill>
                  <a:schemeClr val="accent1">
                    <a:lumMod val="50000"/>
                  </a:schemeClr>
                </a:solidFill>
                <a:cs typeface="PT Bold Heading" pitchFamily="2" charset="-78"/>
              </a:rPr>
              <a:t> هو قانون العشوائية والفوضى وان </a:t>
            </a:r>
            <a:r>
              <a:rPr lang="ar-SA" sz="2200" dirty="0" err="1">
                <a:solidFill>
                  <a:schemeClr val="accent1">
                    <a:lumMod val="50000"/>
                  </a:schemeClr>
                </a:solidFill>
                <a:cs typeface="PT Bold Heading" pitchFamily="2" charset="-78"/>
              </a:rPr>
              <a:t>الانتروبي</a:t>
            </a:r>
            <a:r>
              <a:rPr lang="ar-SA" sz="2200" dirty="0">
                <a:solidFill>
                  <a:schemeClr val="accent1">
                    <a:lumMod val="50000"/>
                  </a:schemeClr>
                </a:solidFill>
                <a:cs typeface="PT Bold Heading" pitchFamily="2" charset="-78"/>
              </a:rPr>
              <a:t> </a:t>
            </a:r>
            <a:r>
              <a:rPr lang="ar-SA" sz="2200" dirty="0" smtClean="0">
                <a:solidFill>
                  <a:schemeClr val="accent1">
                    <a:lumMod val="50000"/>
                  </a:schemeClr>
                </a:solidFill>
                <a:cs typeface="PT Bold Heading" pitchFamily="2" charset="-78"/>
              </a:rPr>
              <a:t>ويعرف </a:t>
            </a:r>
            <a:r>
              <a:rPr lang="ar-SA" sz="2200" dirty="0">
                <a:solidFill>
                  <a:schemeClr val="accent1">
                    <a:lumMod val="50000"/>
                  </a:schemeClr>
                </a:solidFill>
                <a:cs typeface="PT Bold Heading" pitchFamily="2" charset="-78"/>
              </a:rPr>
              <a:t>بأنه القصور الحراري</a:t>
            </a:r>
            <a:r>
              <a:rPr lang="ar-SA" sz="2200" dirty="0" smtClean="0">
                <a:solidFill>
                  <a:schemeClr val="accent1">
                    <a:lumMod val="50000"/>
                  </a:schemeClr>
                </a:solidFill>
                <a:cs typeface="PT Bold Heading" pitchFamily="2" charset="-78"/>
              </a:rPr>
              <a:t>....</a:t>
            </a:r>
          </a:p>
        </p:txBody>
      </p:sp>
      <p:pic>
        <p:nvPicPr>
          <p:cNvPr id="7" name="Picture 2"/>
          <p:cNvPicPr>
            <a:picLocks noChangeAspect="1" noChangeArrowheads="1"/>
          </p:cNvPicPr>
          <p:nvPr/>
        </p:nvPicPr>
        <p:blipFill>
          <a:blip r:embed="rId5"/>
          <a:srcRect/>
          <a:stretch>
            <a:fillRect/>
          </a:stretch>
        </p:blipFill>
        <p:spPr bwMode="auto">
          <a:xfrm>
            <a:off x="1100126" y="3005140"/>
            <a:ext cx="952500" cy="3124200"/>
          </a:xfrm>
          <a:prstGeom prst="rect">
            <a:avLst/>
          </a:prstGeom>
          <a:noFill/>
          <a:ln w="9525">
            <a:noFill/>
            <a:miter lim="800000"/>
            <a:headEnd/>
            <a:tailEnd/>
          </a:ln>
        </p:spPr>
      </p:pic>
      <p:sp>
        <p:nvSpPr>
          <p:cNvPr id="10" name="مخطط انسيابي: رابط 9"/>
          <p:cNvSpPr/>
          <p:nvPr/>
        </p:nvSpPr>
        <p:spPr>
          <a:xfrm>
            <a:off x="1404926" y="3081340"/>
            <a:ext cx="457200" cy="533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6" name="مستطيل 2"/>
          <p:cNvSpPr>
            <a:spLocks noChangeArrowheads="1"/>
          </p:cNvSpPr>
          <p:nvPr/>
        </p:nvSpPr>
        <p:spPr bwMode="auto">
          <a:xfrm>
            <a:off x="3357554" y="4786322"/>
            <a:ext cx="4572000" cy="800219"/>
          </a:xfrm>
          <a:prstGeom prst="rect">
            <a:avLst/>
          </a:prstGeom>
          <a:noFill/>
          <a:ln w="9525">
            <a:noFill/>
            <a:miter lim="800000"/>
            <a:headEnd/>
            <a:tailEnd/>
          </a:ln>
        </p:spPr>
        <p:txBody>
          <a:bodyPr>
            <a:spAutoFit/>
          </a:bodyPr>
          <a:lstStyle/>
          <a:p>
            <a:pPr algn="justLow"/>
            <a:r>
              <a:rPr lang="ar-SA" sz="2200" dirty="0">
                <a:cs typeface="PT Bold Heading" pitchFamily="2" charset="-78"/>
              </a:rPr>
              <a:t> </a:t>
            </a:r>
            <a:r>
              <a:rPr lang="ar-SA" sz="2200" u="sng" dirty="0">
                <a:cs typeface="PT Bold Heading" pitchFamily="2" charset="-78"/>
              </a:rPr>
              <a:t>لتوضيح </a:t>
            </a:r>
            <a:r>
              <a:rPr lang="ar-SA" sz="2200" u="sng" dirty="0" err="1">
                <a:cs typeface="PT Bold Heading" pitchFamily="2" charset="-78"/>
              </a:rPr>
              <a:t>الإنتروبي</a:t>
            </a:r>
            <a:r>
              <a:rPr lang="ar-SA" sz="2200" u="sng" dirty="0">
                <a:cs typeface="PT Bold Heading" pitchFamily="2" charset="-78"/>
              </a:rPr>
              <a:t> مثال </a:t>
            </a:r>
            <a:r>
              <a:rPr lang="ar-SA" sz="2200" dirty="0">
                <a:cs typeface="PT Bold Heading" pitchFamily="2" charset="-78"/>
              </a:rPr>
              <a:t>:  </a:t>
            </a:r>
          </a:p>
          <a:p>
            <a:pPr algn="justLow"/>
            <a:r>
              <a:rPr lang="ar-SA" sz="2200" dirty="0" smtClean="0">
                <a:cs typeface="PT Bold Heading" pitchFamily="2" charset="-78"/>
              </a:rPr>
              <a:t>                     </a:t>
            </a:r>
            <a:r>
              <a:rPr lang="ar-SA" sz="2400" dirty="0" smtClean="0">
                <a:solidFill>
                  <a:srgbClr val="6600CC"/>
                </a:solidFill>
                <a:cs typeface="PT Bold Heading" pitchFamily="2" charset="-78"/>
              </a:rPr>
              <a:t>سقـــوط كـــرة  </a:t>
            </a:r>
          </a:p>
        </p:txBody>
      </p:sp>
      <p:sp>
        <p:nvSpPr>
          <p:cNvPr id="11" name="مخطط انسيابي: رابط 10"/>
          <p:cNvSpPr/>
          <p:nvPr/>
        </p:nvSpPr>
        <p:spPr>
          <a:xfrm>
            <a:off x="1404926" y="3767140"/>
            <a:ext cx="457200" cy="533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2" name="مخطط انسيابي: رابط 11"/>
          <p:cNvSpPr/>
          <p:nvPr/>
        </p:nvSpPr>
        <p:spPr>
          <a:xfrm>
            <a:off x="1481126" y="4910140"/>
            <a:ext cx="457200" cy="533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3" name="مخطط انسيابي: رابط 12"/>
          <p:cNvSpPr/>
          <p:nvPr/>
        </p:nvSpPr>
        <p:spPr>
          <a:xfrm>
            <a:off x="1481126" y="5672140"/>
            <a:ext cx="457200" cy="533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from="(-#ppt_w/2)" to="(#ppt_x)" calcmode="lin" valueType="num">
                                      <p:cBhvr>
                                        <p:cTn id="7" dur="600" fill="hold">
                                          <p:stCondLst>
                                            <p:cond delay="0"/>
                                          </p:stCondLst>
                                        </p:cTn>
                                        <p:tgtEl>
                                          <p:spTgt spid="41987"/>
                                        </p:tgtEl>
                                        <p:attrNameLst>
                                          <p:attrName>ppt_x</p:attrName>
                                        </p:attrNameLst>
                                      </p:cBhvr>
                                    </p:anim>
                                    <p:anim from="0" to="-1.0" calcmode="lin" valueType="num">
                                      <p:cBhvr>
                                        <p:cTn id="8" dur="200" decel="50000" autoRev="1" fill="hold">
                                          <p:stCondLst>
                                            <p:cond delay="600"/>
                                          </p:stCondLst>
                                        </p:cTn>
                                        <p:tgtEl>
                                          <p:spTgt spid="41987"/>
                                        </p:tgtEl>
                                        <p:attrNameLst>
                                          <p:attrName>xshear</p:attrName>
                                        </p:attrNameLst>
                                      </p:cBhvr>
                                    </p:anim>
                                    <p:animScale>
                                      <p:cBhvr>
                                        <p:cTn id="9" dur="200" decel="100000" autoRev="1" fill="hold">
                                          <p:stCondLst>
                                            <p:cond delay="600"/>
                                          </p:stCondLst>
                                        </p:cTn>
                                        <p:tgtEl>
                                          <p:spTgt spid="41987"/>
                                        </p:tgtEl>
                                      </p:cBhvr>
                                      <p:from x="100000" y="100000"/>
                                      <p:to x="80000" y="100000"/>
                                    </p:animScale>
                                    <p:anim by="(#ppt_h/3+#ppt_w*0.1)" calcmode="lin" valueType="num">
                                      <p:cBhvr additive="sum">
                                        <p:cTn id="10" dur="200" decel="100000" autoRev="1" fill="hold">
                                          <p:stCondLst>
                                            <p:cond delay="600"/>
                                          </p:stCondLst>
                                        </p:cTn>
                                        <p:tgtEl>
                                          <p:spTgt spid="41987"/>
                                        </p:tgtEl>
                                        <p:attrNameLst>
                                          <p:attrName>ppt_x</p:attrName>
                                        </p:attrNameLst>
                                      </p:cBhvr>
                                    </p:anim>
                                  </p:childTnLst>
                                </p:cTn>
                              </p:par>
                            </p:childTnLst>
                          </p:cTn>
                        </p:par>
                        <p:par>
                          <p:cTn id="11" fill="hold">
                            <p:stCondLst>
                              <p:cond delay="1000"/>
                            </p:stCondLst>
                            <p:childTnLst>
                              <p:par>
                                <p:cTn id="12" presetID="48" presetClass="entr" presetSubtype="0" accel="5000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fade">
                                      <p:cBhvr>
                                        <p:cTn id="17" dur="1000"/>
                                        <p:tgtEl>
                                          <p:spTgt spid="4"/>
                                        </p:tgtEl>
                                      </p:cBhvr>
                                    </p:animEffect>
                                  </p:childTnLst>
                                </p:cTn>
                              </p:par>
                            </p:childTnLst>
                          </p:cTn>
                        </p:par>
                        <p:par>
                          <p:cTn id="18" fill="hold">
                            <p:stCondLst>
                              <p:cond delay="4600"/>
                            </p:stCondLst>
                            <p:childTnLst>
                              <p:par>
                                <p:cTn id="19" presetID="30" presetClass="entr" presetSubtype="0" fill="hold" grpId="0" nodeType="afterEffect">
                                  <p:stCondLst>
                                    <p:cond delay="0"/>
                                  </p:stCondLst>
                                  <p:iterate type="wd">
                                    <p:tmPct val="10000"/>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800" decel="100000"/>
                                        <p:tgtEl>
                                          <p:spTgt spid="5"/>
                                        </p:tgtEl>
                                      </p:cBhvr>
                                    </p:animEffect>
                                    <p:anim calcmode="lin" valueType="num">
                                      <p:cBhvr>
                                        <p:cTn id="22" dur="800" decel="100000" fill="hold"/>
                                        <p:tgtEl>
                                          <p:spTgt spid="5"/>
                                        </p:tgtEl>
                                        <p:attrNameLst>
                                          <p:attrName>style.rotation</p:attrName>
                                        </p:attrNameLst>
                                      </p:cBhvr>
                                      <p:tavLst>
                                        <p:tav tm="0">
                                          <p:val>
                                            <p:fltVal val="-90"/>
                                          </p:val>
                                        </p:tav>
                                        <p:tav tm="100000">
                                          <p:val>
                                            <p:fltVal val="0"/>
                                          </p:val>
                                        </p:tav>
                                      </p:tavLst>
                                    </p:anim>
                                    <p:anim calcmode="lin" valueType="num">
                                      <p:cBhvr>
                                        <p:cTn id="23" dur="800" decel="100000" fill="hold"/>
                                        <p:tgtEl>
                                          <p:spTgt spid="5"/>
                                        </p:tgtEl>
                                        <p:attrNameLst>
                                          <p:attrName>ppt_x</p:attrName>
                                        </p:attrNameLst>
                                      </p:cBhvr>
                                      <p:tavLst>
                                        <p:tav tm="0">
                                          <p:val>
                                            <p:strVal val="#ppt_x+0.4"/>
                                          </p:val>
                                        </p:tav>
                                        <p:tav tm="100000">
                                          <p:val>
                                            <p:strVal val="#ppt_x-0.05"/>
                                          </p:val>
                                        </p:tav>
                                      </p:tavLst>
                                    </p:anim>
                                    <p:anim calcmode="lin" valueType="num">
                                      <p:cBhvr>
                                        <p:cTn id="24" dur="800" decel="100000" fill="hold"/>
                                        <p:tgtEl>
                                          <p:spTgt spid="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7" fill="hold">
                            <p:stCondLst>
                              <p:cond delay="7900"/>
                            </p:stCondLst>
                            <p:childTnLst>
                              <p:par>
                                <p:cTn id="28" presetID="5" presetClass="entr" presetSubtype="1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par>
                          <p:cTn id="31" fill="hold">
                            <p:stCondLst>
                              <p:cond delay="8400"/>
                            </p:stCondLst>
                            <p:childTnLst>
                              <p:par>
                                <p:cTn id="32" presetID="2" presetClass="entr" presetSubtype="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8900"/>
                            </p:stCondLst>
                            <p:childTnLst>
                              <p:par>
                                <p:cTn id="37" presetID="8"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amond(in)">
                                      <p:cBhvr>
                                        <p:cTn id="39" dur="500"/>
                                        <p:tgtEl>
                                          <p:spTgt spid="10"/>
                                        </p:tgtEl>
                                      </p:cBhvr>
                                    </p:animEffect>
                                  </p:childTnLst>
                                </p:cTn>
                              </p:par>
                            </p:childTnLst>
                          </p:cTn>
                        </p:par>
                        <p:par>
                          <p:cTn id="40" fill="hold">
                            <p:stCondLst>
                              <p:cond delay="9400"/>
                            </p:stCondLst>
                            <p:childTnLst>
                              <p:par>
                                <p:cTn id="41" presetID="8"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amond(in)">
                                      <p:cBhvr>
                                        <p:cTn id="43" dur="500"/>
                                        <p:tgtEl>
                                          <p:spTgt spid="11"/>
                                        </p:tgtEl>
                                      </p:cBhvr>
                                    </p:animEffect>
                                  </p:childTnLst>
                                </p:cTn>
                              </p:par>
                            </p:childTnLst>
                          </p:cTn>
                        </p:par>
                        <p:par>
                          <p:cTn id="44" fill="hold">
                            <p:stCondLst>
                              <p:cond delay="9900"/>
                            </p:stCondLst>
                            <p:childTnLst>
                              <p:par>
                                <p:cTn id="45" presetID="8"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amond(in)">
                                      <p:cBhvr>
                                        <p:cTn id="47" dur="500"/>
                                        <p:tgtEl>
                                          <p:spTgt spid="12"/>
                                        </p:tgtEl>
                                      </p:cBhvr>
                                    </p:animEffect>
                                  </p:childTnLst>
                                </p:cTn>
                              </p:par>
                            </p:childTnLst>
                          </p:cTn>
                        </p:par>
                        <p:par>
                          <p:cTn id="48" fill="hold">
                            <p:stCondLst>
                              <p:cond delay="10400"/>
                            </p:stCondLst>
                            <p:childTnLst>
                              <p:par>
                                <p:cTn id="49" presetID="8"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amond(in)">
                                      <p:cBhvr>
                                        <p:cTn id="51" dur="500"/>
                                        <p:tgtEl>
                                          <p:spTgt spid="13"/>
                                        </p:tgtEl>
                                      </p:cBhvr>
                                    </p:animEffect>
                                  </p:childTnLst>
                                </p:cTn>
                              </p:par>
                            </p:childTnLst>
                          </p:cTn>
                        </p:par>
                        <p:par>
                          <p:cTn id="52" fill="hold">
                            <p:stCondLst>
                              <p:cond delay="10900"/>
                            </p:stCondLst>
                            <p:childTnLst>
                              <p:par>
                                <p:cTn id="53" presetID="8" presetClass="entr" presetSubtype="16"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amond(in)">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 grpId="0"/>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819" name="مستطيل 2"/>
          <p:cNvSpPr>
            <a:spLocks noChangeArrowheads="1"/>
          </p:cNvSpPr>
          <p:nvPr/>
        </p:nvSpPr>
        <p:spPr bwMode="auto">
          <a:xfrm>
            <a:off x="2000232" y="1997981"/>
            <a:ext cx="6553200" cy="430887"/>
          </a:xfrm>
          <a:prstGeom prst="rect">
            <a:avLst/>
          </a:prstGeom>
          <a:noFill/>
          <a:ln w="9525">
            <a:noFill/>
            <a:miter lim="800000"/>
            <a:headEnd/>
            <a:tailEnd/>
          </a:ln>
        </p:spPr>
        <p:txBody>
          <a:bodyPr>
            <a:spAutoFit/>
          </a:bodyPr>
          <a:lstStyle/>
          <a:p>
            <a:pPr algn="justLow"/>
            <a:r>
              <a:rPr lang="ar-SA" sz="2200" dirty="0" err="1" smtClean="0">
                <a:solidFill>
                  <a:srgbClr val="D21E78"/>
                </a:solidFill>
                <a:cs typeface="PT Bold Heading" pitchFamily="2" charset="-78"/>
              </a:rPr>
              <a:t>الإنتروبي</a:t>
            </a:r>
            <a:r>
              <a:rPr lang="ar-SA" sz="2200" dirty="0" smtClean="0">
                <a:solidFill>
                  <a:srgbClr val="00B0F0"/>
                </a:solidFill>
                <a:cs typeface="PT Bold Heading" pitchFamily="2" charset="-78"/>
              </a:rPr>
              <a:t> </a:t>
            </a:r>
            <a:r>
              <a:rPr lang="ar-SA" sz="2200" dirty="0">
                <a:cs typeface="PT Bold Heading" pitchFamily="2" charset="-78"/>
              </a:rPr>
              <a:t>محتوى داخل الجسم ..مثل الطاقة الحرارية </a:t>
            </a:r>
            <a:r>
              <a:rPr lang="ar-SA" sz="2200" dirty="0" smtClean="0">
                <a:cs typeface="PT Bold Heading" pitchFamily="2" charset="-78"/>
              </a:rPr>
              <a:t>.</a:t>
            </a:r>
            <a:endParaRPr lang="ar-SA" sz="2200" dirty="0">
              <a:cs typeface="PT Bold Heading" pitchFamily="2" charset="-78"/>
            </a:endParaRPr>
          </a:p>
        </p:txBody>
      </p:sp>
      <p:sp>
        <p:nvSpPr>
          <p:cNvPr id="6" name="مستطيل 2"/>
          <p:cNvSpPr>
            <a:spLocks noChangeArrowheads="1"/>
          </p:cNvSpPr>
          <p:nvPr/>
        </p:nvSpPr>
        <p:spPr bwMode="auto">
          <a:xfrm>
            <a:off x="2285984" y="2643182"/>
            <a:ext cx="6329378" cy="430887"/>
          </a:xfrm>
          <a:prstGeom prst="rect">
            <a:avLst/>
          </a:prstGeom>
          <a:noFill/>
          <a:ln w="9525">
            <a:noFill/>
            <a:miter lim="800000"/>
            <a:headEnd/>
            <a:tailEnd/>
          </a:ln>
        </p:spPr>
        <p:txBody>
          <a:bodyPr wrap="square">
            <a:spAutoFit/>
          </a:bodyPr>
          <a:lstStyle/>
          <a:p>
            <a:pPr algn="justLow"/>
            <a:r>
              <a:rPr lang="ar-SA" sz="2200" dirty="0" smtClean="0">
                <a:solidFill>
                  <a:srgbClr val="D21E78"/>
                </a:solidFill>
                <a:cs typeface="PT Bold Heading" pitchFamily="2" charset="-78"/>
              </a:rPr>
              <a:t>عند </a:t>
            </a:r>
            <a:r>
              <a:rPr lang="ar-SA" sz="2200" dirty="0">
                <a:solidFill>
                  <a:srgbClr val="D21E78"/>
                </a:solidFill>
                <a:cs typeface="PT Bold Heading" pitchFamily="2" charset="-78"/>
              </a:rPr>
              <a:t>إضافة حرارة </a:t>
            </a:r>
            <a:r>
              <a:rPr lang="ar-SA" sz="2200" dirty="0">
                <a:cs typeface="PT Bold Heading" pitchFamily="2" charset="-78"/>
              </a:rPr>
              <a:t>للجسم يزداد </a:t>
            </a:r>
            <a:r>
              <a:rPr lang="ar-SA" sz="2200" dirty="0" err="1">
                <a:cs typeface="PT Bold Heading" pitchFamily="2" charset="-78"/>
              </a:rPr>
              <a:t>الإنتروبي</a:t>
            </a:r>
            <a:r>
              <a:rPr lang="ar-SA" sz="2200" dirty="0">
                <a:cs typeface="PT Bold Heading" pitchFamily="2" charset="-78"/>
              </a:rPr>
              <a:t> والعكس </a:t>
            </a:r>
            <a:r>
              <a:rPr lang="ar-SA" sz="2200" dirty="0" smtClean="0">
                <a:cs typeface="PT Bold Heading" pitchFamily="2" charset="-78"/>
              </a:rPr>
              <a:t>صحيح .</a:t>
            </a:r>
            <a:endParaRPr lang="ar-SA" sz="2200" dirty="0">
              <a:cs typeface="PT Bold Heading" pitchFamily="2" charset="-78"/>
            </a:endParaRPr>
          </a:p>
        </p:txBody>
      </p:sp>
      <p:sp>
        <p:nvSpPr>
          <p:cNvPr id="7" name="مستطيل 2"/>
          <p:cNvSpPr>
            <a:spLocks noChangeArrowheads="1"/>
          </p:cNvSpPr>
          <p:nvPr/>
        </p:nvSpPr>
        <p:spPr bwMode="auto">
          <a:xfrm>
            <a:off x="285720" y="3302501"/>
            <a:ext cx="8267712" cy="769441"/>
          </a:xfrm>
          <a:prstGeom prst="rect">
            <a:avLst/>
          </a:prstGeom>
          <a:noFill/>
          <a:ln w="9525">
            <a:noFill/>
            <a:miter lim="800000"/>
            <a:headEnd/>
            <a:tailEnd/>
          </a:ln>
        </p:spPr>
        <p:txBody>
          <a:bodyPr wrap="square">
            <a:spAutoFit/>
          </a:bodyPr>
          <a:lstStyle/>
          <a:p>
            <a:pPr algn="justLow"/>
            <a:r>
              <a:rPr lang="ar-SA" sz="2200" dirty="0" smtClean="0">
                <a:solidFill>
                  <a:srgbClr val="D21E78"/>
                </a:solidFill>
                <a:cs typeface="PT Bold Heading" pitchFamily="2" charset="-78"/>
              </a:rPr>
              <a:t>إذا </a:t>
            </a:r>
            <a:r>
              <a:rPr lang="ar-SA" sz="2200" dirty="0">
                <a:solidFill>
                  <a:srgbClr val="D21E78"/>
                </a:solidFill>
                <a:cs typeface="PT Bold Heading" pitchFamily="2" charset="-78"/>
              </a:rPr>
              <a:t>بذل الجسم </a:t>
            </a:r>
            <a:r>
              <a:rPr lang="ar-SA" sz="2200" dirty="0" smtClean="0">
                <a:solidFill>
                  <a:srgbClr val="D21E78"/>
                </a:solidFill>
                <a:cs typeface="PT Bold Heading" pitchFamily="2" charset="-78"/>
              </a:rPr>
              <a:t>شغلاً </a:t>
            </a:r>
            <a:r>
              <a:rPr lang="ar-SA" sz="2200" dirty="0">
                <a:cs typeface="PT Bold Heading" pitchFamily="2" charset="-78"/>
              </a:rPr>
              <a:t>دون أن تتغير درجة الحرارة فإن </a:t>
            </a:r>
            <a:r>
              <a:rPr lang="ar-SA" sz="2200" dirty="0" err="1">
                <a:cs typeface="PT Bold Heading" pitchFamily="2" charset="-78"/>
              </a:rPr>
              <a:t>الإنتروبي</a:t>
            </a:r>
            <a:r>
              <a:rPr lang="ar-SA" sz="2200" dirty="0">
                <a:cs typeface="PT Bold Heading" pitchFamily="2" charset="-78"/>
              </a:rPr>
              <a:t> لا يتغير مادام الاحتكاك </a:t>
            </a:r>
            <a:r>
              <a:rPr lang="ar-SA" sz="2200" dirty="0" smtClean="0">
                <a:cs typeface="PT Bold Heading" pitchFamily="2" charset="-78"/>
              </a:rPr>
              <a:t>مهمل .</a:t>
            </a:r>
            <a:endParaRPr lang="ar-SA" sz="2200" dirty="0">
              <a:cs typeface="PT Bold Heading" pitchFamily="2" charset="-78"/>
            </a:endParaRPr>
          </a:p>
        </p:txBody>
      </p:sp>
      <p:sp>
        <p:nvSpPr>
          <p:cNvPr id="9" name="مستطيل 2"/>
          <p:cNvSpPr>
            <a:spLocks noChangeArrowheads="1"/>
          </p:cNvSpPr>
          <p:nvPr/>
        </p:nvSpPr>
        <p:spPr bwMode="auto">
          <a:xfrm>
            <a:off x="357158" y="4214818"/>
            <a:ext cx="8196274" cy="769441"/>
          </a:xfrm>
          <a:prstGeom prst="rect">
            <a:avLst/>
          </a:prstGeom>
          <a:noFill/>
          <a:ln w="9525">
            <a:noFill/>
            <a:miter lim="800000"/>
            <a:headEnd/>
            <a:tailEnd/>
          </a:ln>
        </p:spPr>
        <p:txBody>
          <a:bodyPr wrap="square">
            <a:spAutoFit/>
          </a:bodyPr>
          <a:lstStyle/>
          <a:p>
            <a:pPr algn="justLow"/>
            <a:r>
              <a:rPr lang="ar-SA" sz="2200" dirty="0" smtClean="0">
                <a:solidFill>
                  <a:srgbClr val="D21E78"/>
                </a:solidFill>
                <a:cs typeface="PT Bold Heading" pitchFamily="2" charset="-78"/>
              </a:rPr>
              <a:t>يستخدم </a:t>
            </a:r>
            <a:r>
              <a:rPr lang="ar-SA" sz="2200" dirty="0">
                <a:solidFill>
                  <a:srgbClr val="D21E78"/>
                </a:solidFill>
                <a:cs typeface="PT Bold Heading" pitchFamily="2" charset="-78"/>
              </a:rPr>
              <a:t>مفهوم </a:t>
            </a:r>
            <a:r>
              <a:rPr lang="ar-SA" sz="2200" dirty="0" err="1">
                <a:solidFill>
                  <a:srgbClr val="D21E78"/>
                </a:solidFill>
                <a:cs typeface="PT Bold Heading" pitchFamily="2" charset="-78"/>
              </a:rPr>
              <a:t>الإنتروبي</a:t>
            </a:r>
            <a:r>
              <a:rPr lang="ar-SA" sz="2200" dirty="0">
                <a:solidFill>
                  <a:srgbClr val="D21E78"/>
                </a:solidFill>
                <a:cs typeface="PT Bold Heading" pitchFamily="2" charset="-78"/>
              </a:rPr>
              <a:t> </a:t>
            </a:r>
            <a:r>
              <a:rPr lang="ar-SA" sz="2200" dirty="0">
                <a:cs typeface="PT Bold Heading" pitchFamily="2" charset="-78"/>
              </a:rPr>
              <a:t>كمقياس لفوضى النظام الحاوي على العديد من الجسيمات في مجالات أخرى مثلا</a:t>
            </a:r>
            <a:r>
              <a:rPr lang="ar-SA" sz="2200" dirty="0">
                <a:solidFill>
                  <a:srgbClr val="FF0000"/>
                </a:solidFill>
                <a:cs typeface="PT Bold Heading" pitchFamily="2" charset="-78"/>
              </a:rPr>
              <a:t> </a:t>
            </a:r>
            <a:r>
              <a:rPr lang="ar-SA" sz="2200" dirty="0" smtClean="0">
                <a:cs typeface="PT Bold Heading" pitchFamily="2" charset="-78"/>
              </a:rPr>
              <a:t>كالحاسوب .</a:t>
            </a:r>
            <a:endParaRPr lang="ar-SA" sz="2200" dirty="0">
              <a:cs typeface="PT Bold Heading" pitchFamily="2" charset="-78"/>
            </a:endParaRPr>
          </a:p>
        </p:txBody>
      </p:sp>
      <p:sp>
        <p:nvSpPr>
          <p:cNvPr id="43014" name="مستطيل 2"/>
          <p:cNvSpPr>
            <a:spLocks noChangeArrowheads="1"/>
          </p:cNvSpPr>
          <p:nvPr/>
        </p:nvSpPr>
        <p:spPr bwMode="auto">
          <a:xfrm>
            <a:off x="6143636" y="1214422"/>
            <a:ext cx="2114536" cy="523220"/>
          </a:xfrm>
          <a:prstGeom prst="rect">
            <a:avLst/>
          </a:prstGeom>
          <a:noFill/>
          <a:ln w="9525">
            <a:noFill/>
            <a:miter lim="800000"/>
            <a:headEnd/>
            <a:tailEnd/>
          </a:ln>
        </p:spPr>
        <p:txBody>
          <a:bodyPr wrap="square">
            <a:spAutoFit/>
          </a:bodyPr>
          <a:lstStyle/>
          <a:p>
            <a:pPr algn="justLow"/>
            <a:r>
              <a:rPr lang="ar-SA" sz="2800" dirty="0" smtClean="0">
                <a:solidFill>
                  <a:srgbClr val="6600CC"/>
                </a:solidFill>
                <a:cs typeface="PT Bold Heading" pitchFamily="2" charset="-78"/>
              </a:rPr>
              <a:t>وبالتالـــي...</a:t>
            </a:r>
          </a:p>
        </p:txBody>
      </p:sp>
      <p:pic>
        <p:nvPicPr>
          <p:cNvPr id="6145" name="Picture 1" descr="Entropie"/>
          <p:cNvPicPr>
            <a:picLocks noChangeAspect="1" noChangeArrowheads="1"/>
          </p:cNvPicPr>
          <p:nvPr/>
        </p:nvPicPr>
        <p:blipFill>
          <a:blip r:embed="rId3"/>
          <a:srcRect/>
          <a:stretch>
            <a:fillRect/>
          </a:stretch>
        </p:blipFill>
        <p:spPr bwMode="auto">
          <a:xfrm>
            <a:off x="642910" y="4714884"/>
            <a:ext cx="2571768" cy="1645931"/>
          </a:xfrm>
          <a:prstGeom prst="rect">
            <a:avLst/>
          </a:prstGeom>
          <a:noFill/>
          <a:ln w="9525">
            <a:noFill/>
            <a:miter lim="800000"/>
            <a:headEnd/>
            <a:tailEnd/>
          </a:ln>
        </p:spPr>
      </p:pic>
      <p:pic>
        <p:nvPicPr>
          <p:cNvPr id="8" name="صورة 7" descr="fb8b5b1f282423694323c5a4d13c3bb6.jpg"/>
          <p:cNvPicPr>
            <a:picLocks noChangeAspect="1"/>
          </p:cNvPicPr>
          <p:nvPr/>
        </p:nvPicPr>
        <p:blipFill>
          <a:blip r:embed="rId4" cstate="print"/>
          <a:srcRect t="14843" b="38281"/>
          <a:stretch>
            <a:fillRect/>
          </a:stretch>
        </p:blipFill>
        <p:spPr>
          <a:xfrm>
            <a:off x="1928794" y="357166"/>
            <a:ext cx="2857488" cy="1339457"/>
          </a:xfrm>
          <a:prstGeom prst="rect">
            <a:avLst/>
          </a:prstGeo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1000"/>
                                        <p:tgtEl>
                                          <p:spTgt spid="43014"/>
                                        </p:tgtEl>
                                      </p:cBhvr>
                                    </p:animEffect>
                                    <p:anim calcmode="lin" valueType="num">
                                      <p:cBhvr>
                                        <p:cTn id="8" dur="1000" fill="hold"/>
                                        <p:tgtEl>
                                          <p:spTgt spid="43014"/>
                                        </p:tgtEl>
                                        <p:attrNameLst>
                                          <p:attrName>ppt_x</p:attrName>
                                        </p:attrNameLst>
                                      </p:cBhvr>
                                      <p:tavLst>
                                        <p:tav tm="0">
                                          <p:val>
                                            <p:strVal val="#ppt_x"/>
                                          </p:val>
                                        </p:tav>
                                        <p:tav tm="100000">
                                          <p:val>
                                            <p:strVal val="#ppt_x"/>
                                          </p:val>
                                        </p:tav>
                                      </p:tavLst>
                                    </p:anim>
                                    <p:anim calcmode="lin" valueType="num">
                                      <p:cBhvr>
                                        <p:cTn id="9" dur="1000" fill="hold"/>
                                        <p:tgtEl>
                                          <p:spTgt spid="430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34819"/>
                                        </p:tgtEl>
                                        <p:attrNameLst>
                                          <p:attrName>style.visibility</p:attrName>
                                        </p:attrNameLst>
                                      </p:cBhvr>
                                      <p:to>
                                        <p:strVal val="visible"/>
                                      </p:to>
                                    </p:set>
                                    <p:animEffect transition="in" filter="checkerboard(across)">
                                      <p:cBhvr>
                                        <p:cTn id="13" dur="500"/>
                                        <p:tgtEl>
                                          <p:spTgt spid="34819"/>
                                        </p:tgtEl>
                                      </p:cBhvr>
                                    </p:animEffect>
                                  </p:childTnLst>
                                </p:cTn>
                              </p:par>
                            </p:childTnLst>
                          </p:cTn>
                        </p:par>
                        <p:par>
                          <p:cTn id="14" fill="hold">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childTnLst>
                          </p:cTn>
                        </p:par>
                        <p:par>
                          <p:cTn id="21" fill="hold">
                            <p:stCondLst>
                              <p:cond delay="2000"/>
                            </p:stCondLst>
                            <p:childTnLst>
                              <p:par>
                                <p:cTn id="22" presetID="35" presetClass="entr" presetSubtype="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style.rotation</p:attrName>
                                        </p:attrNameLst>
                                      </p:cBhvr>
                                      <p:tavLst>
                                        <p:tav tm="0">
                                          <p:val>
                                            <p:fltVal val="720"/>
                                          </p:val>
                                        </p:tav>
                                        <p:tav tm="100000">
                                          <p:val>
                                            <p:fltVal val="0"/>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ppt_w</p:attrName>
                                        </p:attrNameLst>
                                      </p:cBhvr>
                                      <p:tavLst>
                                        <p:tav tm="0">
                                          <p:val>
                                            <p:fltVal val="0"/>
                                          </p:val>
                                        </p:tav>
                                        <p:tav tm="100000">
                                          <p:val>
                                            <p:strVal val="#ppt_w"/>
                                          </p:val>
                                        </p:tav>
                                      </p:tavLst>
                                    </p:anim>
                                  </p:childTnLst>
                                </p:cTn>
                              </p:par>
                              <p:par>
                                <p:cTn id="28" presetID="47" presetClass="entr" presetSubtype="0" fill="hold" nodeType="withEffect">
                                  <p:stCondLst>
                                    <p:cond delay="0"/>
                                  </p:stCondLst>
                                  <p:childTnLst>
                                    <p:set>
                                      <p:cBhvr>
                                        <p:cTn id="29" dur="1" fill="hold">
                                          <p:stCondLst>
                                            <p:cond delay="0"/>
                                          </p:stCondLst>
                                        </p:cTn>
                                        <p:tgtEl>
                                          <p:spTgt spid="6145"/>
                                        </p:tgtEl>
                                        <p:attrNameLst>
                                          <p:attrName>style.visibility</p:attrName>
                                        </p:attrNameLst>
                                      </p:cBhvr>
                                      <p:to>
                                        <p:strVal val="visible"/>
                                      </p:to>
                                    </p:set>
                                    <p:animEffect transition="in" filter="fade">
                                      <p:cBhvr>
                                        <p:cTn id="30" dur="1000"/>
                                        <p:tgtEl>
                                          <p:spTgt spid="6145"/>
                                        </p:tgtEl>
                                      </p:cBhvr>
                                    </p:animEffect>
                                    <p:anim calcmode="lin" valueType="num">
                                      <p:cBhvr>
                                        <p:cTn id="31" dur="1000" fill="hold"/>
                                        <p:tgtEl>
                                          <p:spTgt spid="6145"/>
                                        </p:tgtEl>
                                        <p:attrNameLst>
                                          <p:attrName>ppt_x</p:attrName>
                                        </p:attrNameLst>
                                      </p:cBhvr>
                                      <p:tavLst>
                                        <p:tav tm="0">
                                          <p:val>
                                            <p:strVal val="#ppt_x"/>
                                          </p:val>
                                        </p:tav>
                                        <p:tav tm="100000">
                                          <p:val>
                                            <p:strVal val="#ppt_x"/>
                                          </p:val>
                                        </p:tav>
                                      </p:tavLst>
                                    </p:anim>
                                    <p:anim calcmode="lin" valueType="num">
                                      <p:cBhvr>
                                        <p:cTn id="32" dur="1000" fill="hold"/>
                                        <p:tgtEl>
                                          <p:spTgt spid="6145"/>
                                        </p:tgtEl>
                                        <p:attrNameLst>
                                          <p:attrName>ppt_y</p:attrName>
                                        </p:attrNameLst>
                                      </p:cBhvr>
                                      <p:tavLst>
                                        <p:tav tm="0">
                                          <p:val>
                                            <p:strVal val="#ppt_y-.1"/>
                                          </p:val>
                                        </p:tav>
                                        <p:tav tm="100000">
                                          <p:val>
                                            <p:strVal val="#ppt_y"/>
                                          </p:val>
                                        </p:tav>
                                      </p:tavLst>
                                    </p:anim>
                                  </p:childTnLst>
                                </p:cTn>
                              </p:par>
                            </p:childTnLst>
                          </p:cTn>
                        </p:par>
                        <p:par>
                          <p:cTn id="33" fill="hold">
                            <p:stCondLst>
                              <p:cond delay="5600"/>
                            </p:stCondLst>
                            <p:childTnLst>
                              <p:par>
                                <p:cTn id="34" presetID="54" presetClass="entr" presetSubtype="0" accel="10000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strVal val="#ppt_w*0.05"/>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anim calcmode="lin" valueType="num">
                                      <p:cBhvr>
                                        <p:cTn id="38" dur="500" fill="hold"/>
                                        <p:tgtEl>
                                          <p:spTgt spid="7"/>
                                        </p:tgtEl>
                                        <p:attrNameLst>
                                          <p:attrName>ppt_x</p:attrName>
                                        </p:attrNameLst>
                                      </p:cBhvr>
                                      <p:tavLst>
                                        <p:tav tm="0">
                                          <p:val>
                                            <p:strVal val="#ppt_x-.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Effect transition="in" filter="fade">
                                      <p:cBhvr>
                                        <p:cTn id="40" dur="500"/>
                                        <p:tgtEl>
                                          <p:spTgt spid="7"/>
                                        </p:tgtEl>
                                      </p:cBhvr>
                                    </p:animEffect>
                                  </p:childTnLst>
                                </p:cTn>
                              </p:par>
                            </p:childTnLst>
                          </p:cTn>
                        </p:par>
                        <p:par>
                          <p:cTn id="41" fill="hold">
                            <p:stCondLst>
                              <p:cond delay="6100"/>
                            </p:stCondLst>
                            <p:childTnLst>
                              <p:par>
                                <p:cTn id="42" presetID="39" presetClass="entr" presetSubtype="0" accel="100000" fill="hold" grpId="0" nodeType="afterEffect">
                                  <p:stCondLst>
                                    <p:cond delay="0"/>
                                  </p:stCondLst>
                                  <p:iterate type="wd">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6" grpId="0"/>
      <p:bldP spid="7" grpId="0"/>
      <p:bldP spid="9" grpId="0"/>
      <p:bldP spid="4301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2"/>
          <p:cNvSpPr>
            <a:spLocks noChangeArrowheads="1"/>
          </p:cNvSpPr>
          <p:nvPr/>
        </p:nvSpPr>
        <p:spPr bwMode="auto">
          <a:xfrm>
            <a:off x="2057400" y="1981200"/>
            <a:ext cx="6553200" cy="877163"/>
          </a:xfrm>
          <a:prstGeom prst="rect">
            <a:avLst/>
          </a:prstGeom>
          <a:noFill/>
          <a:ln w="9525">
            <a:noFill/>
            <a:miter lim="800000"/>
            <a:headEnd/>
            <a:tailEnd/>
          </a:ln>
        </p:spPr>
        <p:txBody>
          <a:bodyPr>
            <a:spAutoFit/>
          </a:bodyPr>
          <a:lstStyle/>
          <a:p>
            <a:pPr algn="justLow"/>
            <a:r>
              <a:rPr lang="ar-SA" sz="2300" dirty="0">
                <a:cs typeface="PT Bold Heading" pitchFamily="2" charset="-78"/>
              </a:rPr>
              <a:t>** يعبر عن التغير في </a:t>
            </a:r>
            <a:r>
              <a:rPr lang="ar-SA" sz="2300" dirty="0" err="1">
                <a:cs typeface="PT Bold Heading" pitchFamily="2" charset="-78"/>
              </a:rPr>
              <a:t>الإنتروبي</a:t>
            </a:r>
            <a:r>
              <a:rPr lang="ar-SA" sz="2300" dirty="0">
                <a:cs typeface="PT Bold Heading" pitchFamily="2" charset="-78"/>
              </a:rPr>
              <a:t>   (  </a:t>
            </a:r>
            <a:r>
              <a:rPr lang="en-US" sz="2300" dirty="0">
                <a:cs typeface="PT Bold Heading" pitchFamily="2" charset="-78"/>
              </a:rPr>
              <a:t>S</a:t>
            </a:r>
            <a:r>
              <a:rPr lang="ar-SA" sz="2300" dirty="0">
                <a:cs typeface="PT Bold Heading" pitchFamily="2" charset="-78"/>
              </a:rPr>
              <a:t> ) </a:t>
            </a:r>
            <a:r>
              <a:rPr lang="ar-SA" sz="2300" dirty="0" smtClean="0">
                <a:cs typeface="PT Bold Heading" pitchFamily="2" charset="-78"/>
              </a:rPr>
              <a:t>بالعلاقة : </a:t>
            </a:r>
            <a:endParaRPr lang="ar-SA" sz="2300" dirty="0">
              <a:cs typeface="PT Bold Heading" pitchFamily="2" charset="-78"/>
            </a:endParaRPr>
          </a:p>
          <a:p>
            <a:pPr algn="justLow"/>
            <a:r>
              <a:rPr lang="ar-SA" sz="2300" dirty="0">
                <a:cs typeface="PT Bold Heading" pitchFamily="2" charset="-78"/>
              </a:rPr>
              <a:t>                         </a:t>
            </a:r>
            <a:r>
              <a:rPr lang="en-US" sz="2800" b="1" dirty="0">
                <a:solidFill>
                  <a:srgbClr val="0033CC"/>
                </a:solidFill>
                <a:cs typeface="PT Bold Heading" pitchFamily="2" charset="-78"/>
              </a:rPr>
              <a:t>ΔS = Q / T</a:t>
            </a:r>
            <a:endParaRPr lang="ar-SA" sz="2300" b="1" dirty="0">
              <a:solidFill>
                <a:srgbClr val="0033CC"/>
              </a:solidFill>
              <a:cs typeface="PT Bold Heading" pitchFamily="2" charset="-78"/>
            </a:endParaRPr>
          </a:p>
        </p:txBody>
      </p:sp>
      <p:sp>
        <p:nvSpPr>
          <p:cNvPr id="5" name="مستطيل 2"/>
          <p:cNvSpPr>
            <a:spLocks noChangeArrowheads="1"/>
          </p:cNvSpPr>
          <p:nvPr/>
        </p:nvSpPr>
        <p:spPr bwMode="auto">
          <a:xfrm>
            <a:off x="571472" y="3200400"/>
            <a:ext cx="7886728" cy="800219"/>
          </a:xfrm>
          <a:prstGeom prst="rect">
            <a:avLst/>
          </a:prstGeom>
          <a:noFill/>
          <a:ln w="9525">
            <a:noFill/>
            <a:miter lim="800000"/>
            <a:headEnd/>
            <a:tailEnd/>
          </a:ln>
        </p:spPr>
        <p:txBody>
          <a:bodyPr wrap="square">
            <a:spAutoFit/>
          </a:bodyPr>
          <a:lstStyle/>
          <a:p>
            <a:pPr algn="justLow">
              <a:defRPr/>
            </a:pPr>
            <a:r>
              <a:rPr lang="ar-SA" sz="2300" dirty="0">
                <a:cs typeface="PT Bold Heading" pitchFamily="2" charset="-78"/>
              </a:rPr>
              <a:t> ويساوي مقدار الحرارة المضافة إلى الجسم مقسومة على درجة حرارة الجسم </a:t>
            </a:r>
            <a:r>
              <a:rPr lang="ar-SA" sz="2300" dirty="0" err="1" smtClean="0">
                <a:cs typeface="PT Bold Heading" pitchFamily="2" charset="-78"/>
              </a:rPr>
              <a:t>بالكلفن</a:t>
            </a:r>
            <a:r>
              <a:rPr lang="ar-SA" sz="2300" dirty="0" smtClean="0">
                <a:cs typeface="PT Bold Heading" pitchFamily="2" charset="-78"/>
              </a:rPr>
              <a:t> .</a:t>
            </a:r>
            <a:endParaRPr lang="ar-SA" sz="2300" dirty="0">
              <a:cs typeface="PT Bold Heading" pitchFamily="2" charset="-78"/>
            </a:endParaRPr>
          </a:p>
        </p:txBody>
      </p:sp>
      <p:sp>
        <p:nvSpPr>
          <p:cNvPr id="6" name="مستطيل 2"/>
          <p:cNvSpPr>
            <a:spLocks noChangeArrowheads="1"/>
          </p:cNvSpPr>
          <p:nvPr/>
        </p:nvSpPr>
        <p:spPr bwMode="auto">
          <a:xfrm>
            <a:off x="1447800" y="4419600"/>
            <a:ext cx="6553200" cy="446276"/>
          </a:xfrm>
          <a:prstGeom prst="rect">
            <a:avLst/>
          </a:prstGeom>
          <a:noFill/>
          <a:ln w="9525">
            <a:noFill/>
            <a:miter lim="800000"/>
            <a:headEnd/>
            <a:tailEnd/>
          </a:ln>
        </p:spPr>
        <p:txBody>
          <a:bodyPr>
            <a:spAutoFit/>
          </a:bodyPr>
          <a:lstStyle/>
          <a:p>
            <a:pPr algn="justLow"/>
            <a:r>
              <a:rPr lang="ar-SA" sz="2300" dirty="0">
                <a:cs typeface="PT Bold Heading" pitchFamily="2" charset="-78"/>
              </a:rPr>
              <a:t>**وحدة </a:t>
            </a:r>
            <a:r>
              <a:rPr lang="ar-SA" sz="2300" dirty="0" err="1">
                <a:cs typeface="PT Bold Heading" pitchFamily="2" charset="-78"/>
              </a:rPr>
              <a:t>الإنتروبي</a:t>
            </a:r>
            <a:r>
              <a:rPr lang="ar-SA" sz="2300" dirty="0">
                <a:cs typeface="PT Bold Heading" pitchFamily="2" charset="-78"/>
              </a:rPr>
              <a:t>  هي  </a:t>
            </a:r>
            <a:r>
              <a:rPr lang="en-US" sz="2300" b="1" dirty="0">
                <a:solidFill>
                  <a:srgbClr val="0033CC"/>
                </a:solidFill>
                <a:cs typeface="PT Bold Heading" pitchFamily="2" charset="-78"/>
              </a:rPr>
              <a:t>J  /  </a:t>
            </a:r>
            <a:r>
              <a:rPr lang="en-US" sz="2300" b="1" dirty="0" smtClean="0">
                <a:solidFill>
                  <a:srgbClr val="0033CC"/>
                </a:solidFill>
                <a:cs typeface="PT Bold Heading" pitchFamily="2" charset="-78"/>
              </a:rPr>
              <a:t>K</a:t>
            </a:r>
            <a:endParaRPr lang="ar-SA" sz="2300" b="1" dirty="0" smtClean="0">
              <a:solidFill>
                <a:srgbClr val="0033CC"/>
              </a:solidFill>
              <a:cs typeface="PT Bold Heading" pitchFamily="2" charset="-78"/>
            </a:endParaRPr>
          </a:p>
        </p:txBody>
      </p:sp>
      <p:sp>
        <p:nvSpPr>
          <p:cNvPr id="7" name="مستطيل 2"/>
          <p:cNvSpPr>
            <a:spLocks noChangeArrowheads="1"/>
          </p:cNvSpPr>
          <p:nvPr/>
        </p:nvSpPr>
        <p:spPr bwMode="auto">
          <a:xfrm>
            <a:off x="3286116" y="857232"/>
            <a:ext cx="2595582" cy="830997"/>
          </a:xfrm>
          <a:prstGeom prst="rect">
            <a:avLst/>
          </a:prstGeom>
          <a:noFill/>
          <a:ln w="9525">
            <a:noFill/>
            <a:miter lim="800000"/>
            <a:headEnd/>
            <a:tailEnd/>
          </a:ln>
        </p:spPr>
        <p:txBody>
          <a:bodyPr wrap="none">
            <a:spAutoFit/>
          </a:bodyPr>
          <a:lstStyle/>
          <a:p>
            <a:pPr algn="justLow"/>
            <a:r>
              <a:rPr lang="ar-SA" sz="4800" dirty="0" err="1" smtClean="0">
                <a:ln>
                  <a:solidFill>
                    <a:schemeClr val="bg1"/>
                  </a:solidFill>
                </a:ln>
                <a:solidFill>
                  <a:schemeClr val="accent2">
                    <a:lumMod val="75000"/>
                  </a:schemeClr>
                </a:solidFill>
                <a:cs typeface="PT Bold Heading" pitchFamily="2" charset="-78"/>
              </a:rPr>
              <a:t>الانتروبــي</a:t>
            </a:r>
            <a:endParaRPr lang="en-US" sz="4800" dirty="0">
              <a:ln>
                <a:solidFill>
                  <a:schemeClr val="bg1"/>
                </a:solidFill>
              </a:ln>
              <a:solidFill>
                <a:schemeClr val="accent2">
                  <a:lumMod val="75000"/>
                </a:schemeClr>
              </a:solidFill>
              <a:cs typeface="PT Bold Heading" pitchFamily="2" charset="-78"/>
            </a:endParaRPr>
          </a:p>
        </p:txBody>
      </p:sp>
      <p:pic>
        <p:nvPicPr>
          <p:cNvPr id="8" name="صورة 7" descr="Hawa_1340174538_898.gif"/>
          <p:cNvPicPr>
            <a:picLocks noChangeAspect="1"/>
          </p:cNvPicPr>
          <p:nvPr/>
        </p:nvPicPr>
        <p:blipFill>
          <a:blip r:embed="rId3"/>
          <a:stretch>
            <a:fillRect/>
          </a:stretch>
        </p:blipFill>
        <p:spPr>
          <a:xfrm>
            <a:off x="285720" y="3983312"/>
            <a:ext cx="1000132" cy="2088883"/>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srcRect/>
          <a:stretch>
            <a:fillRect/>
          </a:stretch>
        </p:blipFill>
        <p:spPr bwMode="auto">
          <a:xfrm>
            <a:off x="2357422" y="4143380"/>
            <a:ext cx="2505076" cy="163121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مستطيل 2"/>
          <p:cNvSpPr>
            <a:spLocks noChangeArrowheads="1"/>
          </p:cNvSpPr>
          <p:nvPr/>
        </p:nvSpPr>
        <p:spPr bwMode="auto">
          <a:xfrm>
            <a:off x="785786" y="1285860"/>
            <a:ext cx="7772400" cy="1585049"/>
          </a:xfrm>
          <a:prstGeom prst="rect">
            <a:avLst/>
          </a:prstGeom>
          <a:solidFill>
            <a:schemeClr val="accent3">
              <a:lumMod val="20000"/>
              <a:lumOff val="80000"/>
            </a:schemeClr>
          </a:solidFill>
          <a:ln w="9525">
            <a:solidFill>
              <a:schemeClr val="accent2"/>
            </a:solidFill>
            <a:miter lim="800000"/>
            <a:headEnd/>
            <a:tailEnd/>
          </a:ln>
        </p:spPr>
        <p:txBody>
          <a:bodyPr>
            <a:spAutoFit/>
          </a:bodyPr>
          <a:lstStyle/>
          <a:p>
            <a:pPr algn="justLow">
              <a:defRPr/>
            </a:pPr>
            <a:endParaRPr lang="ar-SA" sz="1400" dirty="0" smtClean="0">
              <a:solidFill>
                <a:srgbClr val="00B0F0"/>
              </a:solidFill>
              <a:cs typeface="PT Bold Heading" pitchFamily="2" charset="-78"/>
            </a:endParaRPr>
          </a:p>
          <a:p>
            <a:pPr algn="justLow">
              <a:defRPr/>
            </a:pPr>
            <a:r>
              <a:rPr lang="ar-SA" sz="2300" dirty="0" smtClean="0">
                <a:solidFill>
                  <a:srgbClr val="00B0F0"/>
                </a:solidFill>
                <a:cs typeface="PT Bold Heading" pitchFamily="2" charset="-78"/>
              </a:rPr>
              <a:t> </a:t>
            </a:r>
            <a:r>
              <a:rPr lang="ar-SA" sz="2300" dirty="0" err="1">
                <a:solidFill>
                  <a:schemeClr val="tx1">
                    <a:lumMod val="95000"/>
                    <a:lumOff val="5000"/>
                  </a:schemeClr>
                </a:solidFill>
                <a:cs typeface="PT Bold Heading" pitchFamily="2" charset="-78"/>
              </a:rPr>
              <a:t>وينص</a:t>
            </a:r>
            <a:r>
              <a:rPr lang="ar-SA" sz="2300" dirty="0">
                <a:solidFill>
                  <a:schemeClr val="tx1">
                    <a:lumMod val="95000"/>
                    <a:lumOff val="5000"/>
                  </a:schemeClr>
                </a:solidFill>
                <a:cs typeface="PT Bold Heading" pitchFamily="2" charset="-78"/>
              </a:rPr>
              <a:t> على أن العمليات الطبيعية تجري في اتجاه المحافظة على </a:t>
            </a:r>
            <a:r>
              <a:rPr lang="ar-SA" sz="2300" dirty="0" err="1">
                <a:solidFill>
                  <a:schemeClr val="tx1">
                    <a:lumMod val="95000"/>
                    <a:lumOff val="5000"/>
                  </a:schemeClr>
                </a:solidFill>
                <a:cs typeface="PT Bold Heading" pitchFamily="2" charset="-78"/>
              </a:rPr>
              <a:t>الأنتروبي</a:t>
            </a:r>
            <a:r>
              <a:rPr lang="ar-SA" sz="2300" dirty="0">
                <a:solidFill>
                  <a:schemeClr val="tx1">
                    <a:lumMod val="95000"/>
                    <a:lumOff val="5000"/>
                  </a:schemeClr>
                </a:solidFill>
                <a:cs typeface="PT Bold Heading" pitchFamily="2" charset="-78"/>
              </a:rPr>
              <a:t> الكلي للكون أو زيادته أي أن الأشياء أكثر عشوائية ما لم يتخذ إجراء يحافظ على انتظامها</a:t>
            </a:r>
            <a:r>
              <a:rPr lang="ar-SA" sz="2300" dirty="0" smtClean="0">
                <a:solidFill>
                  <a:schemeClr val="tx1">
                    <a:lumMod val="95000"/>
                    <a:lumOff val="5000"/>
                  </a:schemeClr>
                </a:solidFill>
                <a:cs typeface="PT Bold Heading" pitchFamily="2" charset="-78"/>
              </a:rPr>
              <a:t>..</a:t>
            </a:r>
          </a:p>
          <a:p>
            <a:pPr algn="justLow">
              <a:defRPr/>
            </a:pPr>
            <a:endParaRPr lang="ar-SA" sz="1200" dirty="0">
              <a:solidFill>
                <a:schemeClr val="tx1">
                  <a:lumMod val="95000"/>
                  <a:lumOff val="5000"/>
                </a:schemeClr>
              </a:solidFill>
              <a:cs typeface="PT Bold Heading" pitchFamily="2" charset="-78"/>
            </a:endParaRPr>
          </a:p>
        </p:txBody>
      </p:sp>
      <p:sp>
        <p:nvSpPr>
          <p:cNvPr id="5" name="مستطيل 2"/>
          <p:cNvSpPr>
            <a:spLocks noChangeArrowheads="1"/>
          </p:cNvSpPr>
          <p:nvPr/>
        </p:nvSpPr>
        <p:spPr bwMode="auto">
          <a:xfrm>
            <a:off x="4643438" y="4572008"/>
            <a:ext cx="3052738" cy="446276"/>
          </a:xfrm>
          <a:prstGeom prst="rect">
            <a:avLst/>
          </a:prstGeom>
          <a:noFill/>
          <a:ln w="9525">
            <a:noFill/>
            <a:miter lim="800000"/>
            <a:headEnd/>
            <a:tailEnd/>
          </a:ln>
        </p:spPr>
        <p:txBody>
          <a:bodyPr wrap="square">
            <a:spAutoFit/>
          </a:bodyPr>
          <a:lstStyle/>
          <a:p>
            <a:pPr algn="justLow">
              <a:defRPr/>
            </a:pPr>
            <a:r>
              <a:rPr lang="ar-SA" sz="2300" dirty="0">
                <a:solidFill>
                  <a:srgbClr val="D21E78"/>
                </a:solidFill>
                <a:cs typeface="PT Bold Heading" pitchFamily="2" charset="-78"/>
              </a:rPr>
              <a:t>اختلاط صبغة الطعام </a:t>
            </a:r>
          </a:p>
        </p:txBody>
      </p:sp>
      <p:sp>
        <p:nvSpPr>
          <p:cNvPr id="6" name="مستطيل 2"/>
          <p:cNvSpPr>
            <a:spLocks noChangeArrowheads="1"/>
          </p:cNvSpPr>
          <p:nvPr/>
        </p:nvSpPr>
        <p:spPr bwMode="auto">
          <a:xfrm>
            <a:off x="2928926" y="3286124"/>
            <a:ext cx="5338754" cy="446276"/>
          </a:xfrm>
          <a:prstGeom prst="rect">
            <a:avLst/>
          </a:prstGeom>
          <a:noFill/>
          <a:ln w="9525">
            <a:noFill/>
            <a:miter lim="800000"/>
            <a:headEnd/>
            <a:tailEnd/>
          </a:ln>
        </p:spPr>
        <p:txBody>
          <a:bodyPr wrap="square">
            <a:spAutoFit/>
          </a:bodyPr>
          <a:lstStyle/>
          <a:p>
            <a:pPr algn="justLow">
              <a:defRPr/>
            </a:pPr>
            <a:r>
              <a:rPr lang="ar-SA" sz="2300" dirty="0">
                <a:solidFill>
                  <a:srgbClr val="663300"/>
                </a:solidFill>
                <a:cs typeface="PT Bold Heading" pitchFamily="2" charset="-78"/>
              </a:rPr>
              <a:t>  أمثلة على زيادة الإنتروبي والقانون </a:t>
            </a:r>
            <a:r>
              <a:rPr lang="ar-SA" sz="2300" dirty="0" smtClean="0">
                <a:solidFill>
                  <a:srgbClr val="663300"/>
                </a:solidFill>
                <a:cs typeface="PT Bold Heading" pitchFamily="2" charset="-78"/>
              </a:rPr>
              <a:t>الثاني :</a:t>
            </a:r>
            <a:endParaRPr lang="ar-SA" sz="2300" dirty="0">
              <a:solidFill>
                <a:srgbClr val="663300"/>
              </a:solidFill>
              <a:cs typeface="PT Bold Heading" pitchFamily="2" charset="-78"/>
            </a:endParaRPr>
          </a:p>
        </p:txBody>
      </p:sp>
      <p:sp>
        <p:nvSpPr>
          <p:cNvPr id="7" name="مستطيل 6"/>
          <p:cNvSpPr/>
          <p:nvPr/>
        </p:nvSpPr>
        <p:spPr>
          <a:xfrm>
            <a:off x="2285984" y="357166"/>
            <a:ext cx="5240537" cy="584775"/>
          </a:xfrm>
          <a:prstGeom prst="rect">
            <a:avLst/>
          </a:prstGeom>
        </p:spPr>
        <p:txBody>
          <a:bodyPr wrap="none">
            <a:spAutoFit/>
          </a:bodyPr>
          <a:lstStyle/>
          <a:p>
            <a:r>
              <a:rPr lang="ar-SA" sz="3200" dirty="0" smtClean="0">
                <a:ln>
                  <a:solidFill>
                    <a:schemeClr val="tx1"/>
                  </a:solidFill>
                </a:ln>
                <a:solidFill>
                  <a:schemeClr val="accent3">
                    <a:lumMod val="60000"/>
                    <a:lumOff val="40000"/>
                  </a:schemeClr>
                </a:solidFill>
                <a:cs typeface="PT Bold Heading" pitchFamily="2" charset="-78"/>
              </a:rPr>
              <a:t>القانون الثاني للديناميكا الحرارية</a:t>
            </a:r>
            <a:endParaRPr lang="ar-SA" sz="3200" dirty="0">
              <a:ln>
                <a:solidFill>
                  <a:schemeClr val="tx1"/>
                </a:solidFill>
              </a:ln>
              <a:solidFill>
                <a:schemeClr val="accent3">
                  <a:lumMod val="60000"/>
                  <a:lumOff val="40000"/>
                </a:schemeClr>
              </a:solidFill>
              <a:cs typeface="PT Bold Heading"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0" fill="hold"/>
                                        <p:tgtEl>
                                          <p:spTgt spid="4"/>
                                        </p:tgtEl>
                                        <p:attrNameLst>
                                          <p:attrName>ppt_w</p:attrName>
                                        </p:attrNameLst>
                                      </p:cBhvr>
                                      <p:tavLst>
                                        <p:tav tm="0">
                                          <p:val>
                                            <p:fltVal val="0"/>
                                          </p:val>
                                        </p:tav>
                                        <p:tav tm="100000">
                                          <p:val>
                                            <p:strVal val="#ppt_w"/>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Effect transition="in" filter="fade">
                                      <p:cBhvr>
                                        <p:cTn id="26" dur="3000"/>
                                        <p:tgtEl>
                                          <p:spTgt spid="4"/>
                                        </p:tgtEl>
                                      </p:cBhvr>
                                    </p:animEffect>
                                  </p:childTnLst>
                                </p:cTn>
                              </p:par>
                            </p:childTnLst>
                          </p:cTn>
                        </p:par>
                        <p:par>
                          <p:cTn id="27" fill="hold">
                            <p:stCondLst>
                              <p:cond delay="5000"/>
                            </p:stCondLst>
                            <p:childTnLst>
                              <p:par>
                                <p:cTn id="28" presetID="29"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childTnLst>
                          </p:cTn>
                        </p:par>
                        <p:par>
                          <p:cTn id="33" fill="hold">
                            <p:stCondLst>
                              <p:cond delay="6000"/>
                            </p:stCondLst>
                            <p:childTnLst>
                              <p:par>
                                <p:cTn id="34" presetID="5"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childTnLst>
                          </p:cTn>
                        </p:par>
                        <p:par>
                          <p:cTn id="37" fill="hold">
                            <p:stCondLst>
                              <p:cond delay="6500"/>
                            </p:stCondLst>
                            <p:childTnLst>
                              <p:par>
                                <p:cTn id="38" presetID="8" presetClass="entr" presetSubtype="16" fill="hold" nodeType="afterEffect">
                                  <p:stCondLst>
                                    <p:cond delay="0"/>
                                  </p:stCondLst>
                                  <p:childTnLst>
                                    <p:set>
                                      <p:cBhvr>
                                        <p:cTn id="39" dur="1" fill="hold">
                                          <p:stCondLst>
                                            <p:cond delay="0"/>
                                          </p:stCondLst>
                                        </p:cTn>
                                        <p:tgtEl>
                                          <p:spTgt spid="84994"/>
                                        </p:tgtEl>
                                        <p:attrNameLst>
                                          <p:attrName>style.visibility</p:attrName>
                                        </p:attrNameLst>
                                      </p:cBhvr>
                                      <p:to>
                                        <p:strVal val="visible"/>
                                      </p:to>
                                    </p:set>
                                    <p:animEffect transition="in" filter="diamond(in)">
                                      <p:cBhvr>
                                        <p:cTn id="40"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1071538" y="3929066"/>
            <a:ext cx="7215238" cy="769441"/>
          </a:xfrm>
          <a:prstGeom prst="rect">
            <a:avLst/>
          </a:prstGeom>
          <a:noFill/>
        </p:spPr>
        <p:txBody>
          <a:bodyPr wrap="square" rtlCol="1">
            <a:spAutoFit/>
          </a:bodyPr>
          <a:lstStyle/>
          <a:p>
            <a:pPr algn="justLow"/>
            <a:r>
              <a:rPr lang="ar-SA" sz="2200" dirty="0" smtClean="0">
                <a:solidFill>
                  <a:schemeClr val="accent4">
                    <a:lumMod val="75000"/>
                  </a:schemeClr>
                </a:solidFill>
                <a:cs typeface="PT Bold Heading" pitchFamily="2" charset="-78"/>
              </a:rPr>
              <a:t>صفي الطاقة الحركية للجسم الصلب عندما يكون ساخناً وعندما يكون بارداً .</a:t>
            </a:r>
            <a:endParaRPr lang="ar-SA" sz="2200" dirty="0">
              <a:solidFill>
                <a:schemeClr val="accent4">
                  <a:lumMod val="75000"/>
                </a:schemeClr>
              </a:solidFill>
              <a:cs typeface="PT Bold Heading" pitchFamily="2" charset="-78"/>
            </a:endParaRPr>
          </a:p>
        </p:txBody>
      </p:sp>
      <p:sp>
        <p:nvSpPr>
          <p:cNvPr id="4" name="مستطيل 3"/>
          <p:cNvSpPr/>
          <p:nvPr/>
        </p:nvSpPr>
        <p:spPr>
          <a:xfrm>
            <a:off x="1071538" y="4714884"/>
            <a:ext cx="7286644" cy="1446550"/>
          </a:xfrm>
          <a:prstGeom prst="rect">
            <a:avLst/>
          </a:prstGeom>
        </p:spPr>
        <p:txBody>
          <a:bodyPr wrap="square">
            <a:spAutoFit/>
          </a:bodyPr>
          <a:lstStyle/>
          <a:p>
            <a:pPr algn="justLow"/>
            <a:r>
              <a:rPr lang="ar-SA" sz="2200" dirty="0" smtClean="0">
                <a:cs typeface="PT Bold Heading" pitchFamily="2" charset="-78"/>
              </a:rPr>
              <a:t>تبدو </a:t>
            </a:r>
            <a:r>
              <a:rPr lang="ar-SA" sz="2200" dirty="0" err="1" smtClean="0">
                <a:cs typeface="PT Bold Heading" pitchFamily="2" charset="-78"/>
              </a:rPr>
              <a:t>الذرات</a:t>
            </a:r>
            <a:r>
              <a:rPr lang="ar-SA" sz="2200" dirty="0" smtClean="0">
                <a:cs typeface="PT Bold Heading" pitchFamily="2" charset="-78"/>
              </a:rPr>
              <a:t> في المواد الصلبة وكأنها مترابطة فيما بينها </a:t>
            </a:r>
            <a:r>
              <a:rPr lang="ar-SA" sz="2200" dirty="0" err="1" smtClean="0">
                <a:cs typeface="PT Bold Heading" pitchFamily="2" charset="-78"/>
              </a:rPr>
              <a:t>بنوابض</a:t>
            </a:r>
            <a:r>
              <a:rPr lang="ar-SA" sz="2200" dirty="0" smtClean="0">
                <a:cs typeface="PT Bold Heading" pitchFamily="2" charset="-78"/>
              </a:rPr>
              <a:t> فترتد </a:t>
            </a:r>
            <a:r>
              <a:rPr lang="ar-SA" sz="2200" dirty="0" err="1" smtClean="0">
                <a:cs typeface="PT Bold Heading" pitchFamily="2" charset="-78"/>
              </a:rPr>
              <a:t>الذرات</a:t>
            </a:r>
            <a:r>
              <a:rPr lang="ar-SA" sz="2200" dirty="0" smtClean="0">
                <a:cs typeface="PT Bold Heading" pitchFamily="2" charset="-78"/>
              </a:rPr>
              <a:t> ارتدادات مختلفة الشدة إلى الأمام وإلى الخلف مُعبرةً عن الطاقة الحركية ، وهذه الارتدادات تكون في المواد الساخنة أكبر من المواد الباردة ، مثل الغازات تماماً . </a:t>
            </a:r>
            <a:endParaRPr lang="ar-SA" sz="2200" dirty="0">
              <a:cs typeface="PT Bold Heading" pitchFamily="2" charset="-78"/>
            </a:endParaRPr>
          </a:p>
        </p:txBody>
      </p:sp>
      <p:pic>
        <p:nvPicPr>
          <p:cNvPr id="5" name="الطاقة الحركية للمواد الصلبة.wmv">
            <a:hlinkClick r:id="" action="ppaction://media"/>
          </p:cNvPr>
          <p:cNvPicPr>
            <a:picLocks noRot="1" noChangeAspect="1"/>
          </p:cNvPicPr>
          <p:nvPr>
            <a:videoFile r:link="rId1"/>
          </p:nvPr>
        </p:nvPicPr>
        <p:blipFill>
          <a:blip r:embed="rId4"/>
          <a:stretch>
            <a:fillRect/>
          </a:stretch>
        </p:blipFill>
        <p:spPr>
          <a:xfrm>
            <a:off x="1357290" y="642918"/>
            <a:ext cx="6786610" cy="3143272"/>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35" fill="hold"/>
                                        <p:tgtEl>
                                          <p:spTgt spid="5"/>
                                        </p:tgtEl>
                                      </p:cBhvr>
                                    </p:cmd>
                                  </p:childTnLst>
                                </p:cTn>
                              </p:par>
                              <p:par>
                                <p:cTn id="7" presetID="52" presetClass="entr" presetSubtype="0" fill="hold" grpId="0" nodeType="withEffect">
                                  <p:stCondLst>
                                    <p:cond delay="8500"/>
                                  </p:stCondLst>
                                  <p:iterate type="wd">
                                    <p:tmPct val="10000"/>
                                  </p:iterate>
                                  <p:childTnLst>
                                    <p:set>
                                      <p:cBhvr>
                                        <p:cTn id="8" dur="1" fill="hold">
                                          <p:stCondLst>
                                            <p:cond delay="0"/>
                                          </p:stCondLst>
                                        </p:cTn>
                                        <p:tgtEl>
                                          <p:spTgt spid="3"/>
                                        </p:tgtEl>
                                        <p:attrNameLst>
                                          <p:attrName>style.visibility</p:attrName>
                                        </p:attrNameLst>
                                      </p:cBhvr>
                                      <p:to>
                                        <p:strVal val="visible"/>
                                      </p:to>
                                    </p:set>
                                    <p:animScale>
                                      <p:cBhvr>
                                        <p:cTn id="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3"/>
                                        </p:tgtEl>
                                        <p:attrNameLst>
                                          <p:attrName>ppt_x</p:attrName>
                                          <p:attrName>ppt_y</p:attrName>
                                        </p:attrNameLst>
                                      </p:cBhvr>
                                    </p:animMotion>
                                    <p:animEffect transition="in" filter="fade">
                                      <p:cBhvr>
                                        <p:cTn id="11" dur="1000"/>
                                        <p:tgtEl>
                                          <p:spTgt spid="3"/>
                                        </p:tgtEl>
                                      </p:cBhvr>
                                    </p:animEffect>
                                  </p:childTnLst>
                                </p:cTn>
                              </p:par>
                              <p:par>
                                <p:cTn id="12" presetID="52" presetClass="entr" presetSubtype="0" fill="hold" grpId="0" nodeType="withEffect">
                                  <p:stCondLst>
                                    <p:cond delay="1100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srcRect/>
          <a:stretch>
            <a:fillRect/>
          </a:stretch>
        </p:blipFill>
        <p:spPr bwMode="auto">
          <a:xfrm>
            <a:off x="5000628" y="2285992"/>
            <a:ext cx="3200748" cy="36433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6019" name="Picture 3"/>
          <p:cNvPicPr>
            <a:picLocks noChangeAspect="1" noChangeArrowheads="1"/>
          </p:cNvPicPr>
          <p:nvPr/>
        </p:nvPicPr>
        <p:blipFill>
          <a:blip r:embed="rId4"/>
          <a:srcRect/>
          <a:stretch>
            <a:fillRect/>
          </a:stretch>
        </p:blipFill>
        <p:spPr bwMode="auto">
          <a:xfrm>
            <a:off x="1428728" y="2285992"/>
            <a:ext cx="3270879" cy="36433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مستطيل 2"/>
          <p:cNvSpPr>
            <a:spLocks noChangeArrowheads="1"/>
          </p:cNvSpPr>
          <p:nvPr/>
        </p:nvSpPr>
        <p:spPr bwMode="auto">
          <a:xfrm>
            <a:off x="1752600" y="990600"/>
            <a:ext cx="6553200" cy="584775"/>
          </a:xfrm>
          <a:prstGeom prst="rect">
            <a:avLst/>
          </a:prstGeom>
          <a:noFill/>
          <a:ln w="9525">
            <a:noFill/>
            <a:miter lim="800000"/>
            <a:headEnd/>
            <a:tailEnd/>
          </a:ln>
        </p:spPr>
        <p:txBody>
          <a:bodyPr>
            <a:spAutoFit/>
          </a:bodyPr>
          <a:lstStyle/>
          <a:p>
            <a:pPr>
              <a:defRPr/>
            </a:pPr>
            <a:r>
              <a:rPr lang="ar-SA" sz="3200" dirty="0">
                <a:solidFill>
                  <a:srgbClr val="D21E78"/>
                </a:solidFill>
                <a:cs typeface="PT Bold Heading" pitchFamily="2" charset="-78"/>
              </a:rPr>
              <a:t>مثال </a:t>
            </a:r>
            <a:r>
              <a:rPr lang="ar-SA" sz="3200" dirty="0" smtClean="0">
                <a:solidFill>
                  <a:srgbClr val="D21E78"/>
                </a:solidFill>
                <a:cs typeface="PT Bold Heading" pitchFamily="2" charset="-78"/>
              </a:rPr>
              <a:t>على </a:t>
            </a:r>
            <a:r>
              <a:rPr lang="ar-SA" sz="3200" dirty="0">
                <a:solidFill>
                  <a:srgbClr val="D21E78"/>
                </a:solidFill>
                <a:cs typeface="PT Bold Heading" pitchFamily="2" charset="-78"/>
              </a:rPr>
              <a:t>قانون الديناميكا الثاني </a:t>
            </a:r>
            <a:r>
              <a:rPr lang="ar-SA" sz="3200" dirty="0" smtClean="0">
                <a:solidFill>
                  <a:srgbClr val="D21E78"/>
                </a:solidFill>
                <a:cs typeface="PT Bold Heading" pitchFamily="2" charset="-78"/>
              </a:rPr>
              <a:t>:</a:t>
            </a:r>
            <a:endParaRPr lang="ar-SA" sz="2000" dirty="0">
              <a:solidFill>
                <a:srgbClr val="D21E78"/>
              </a:solidFill>
              <a:cs typeface="PT Bold Heading" pitchFamily="2" charset="-78"/>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019"/>
                                        </p:tgtEl>
                                        <p:attrNameLst>
                                          <p:attrName>style.visibility</p:attrName>
                                        </p:attrNameLst>
                                      </p:cBhvr>
                                      <p:to>
                                        <p:strVal val="visible"/>
                                      </p:to>
                                    </p:set>
                                    <p:animEffect transition="in" filter="fade">
                                      <p:cBhvr>
                                        <p:cTn id="11" dur="1000"/>
                                        <p:tgtEl>
                                          <p:spTgt spid="86019"/>
                                        </p:tgtEl>
                                      </p:cBhvr>
                                    </p:animEffect>
                                    <p:anim calcmode="lin" valueType="num">
                                      <p:cBhvr>
                                        <p:cTn id="12" dur="1000" fill="hold"/>
                                        <p:tgtEl>
                                          <p:spTgt spid="86019"/>
                                        </p:tgtEl>
                                        <p:attrNameLst>
                                          <p:attrName>ppt_x</p:attrName>
                                        </p:attrNameLst>
                                      </p:cBhvr>
                                      <p:tavLst>
                                        <p:tav tm="0">
                                          <p:val>
                                            <p:strVal val="#ppt_x"/>
                                          </p:val>
                                        </p:tav>
                                        <p:tav tm="100000">
                                          <p:val>
                                            <p:strVal val="#ppt_x"/>
                                          </p:val>
                                        </p:tav>
                                      </p:tavLst>
                                    </p:anim>
                                    <p:anim calcmode="lin" valueType="num">
                                      <p:cBhvr>
                                        <p:cTn id="13" dur="1000" fill="hold"/>
                                        <p:tgtEl>
                                          <p:spTgt spid="860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6018"/>
                                        </p:tgtEl>
                                        <p:attrNameLst>
                                          <p:attrName>style.visibility</p:attrName>
                                        </p:attrNameLst>
                                      </p:cBhvr>
                                      <p:to>
                                        <p:strVal val="visible"/>
                                      </p:to>
                                    </p:set>
                                    <p:animEffect transition="in" filter="fade">
                                      <p:cBhvr>
                                        <p:cTn id="17" dur="1000"/>
                                        <p:tgtEl>
                                          <p:spTgt spid="86018"/>
                                        </p:tgtEl>
                                      </p:cBhvr>
                                    </p:animEffect>
                                    <p:anim calcmode="lin" valueType="num">
                                      <p:cBhvr>
                                        <p:cTn id="18" dur="1000" fill="hold"/>
                                        <p:tgtEl>
                                          <p:spTgt spid="86018"/>
                                        </p:tgtEl>
                                        <p:attrNameLst>
                                          <p:attrName>ppt_x</p:attrName>
                                        </p:attrNameLst>
                                      </p:cBhvr>
                                      <p:tavLst>
                                        <p:tav tm="0">
                                          <p:val>
                                            <p:strVal val="#ppt_x"/>
                                          </p:val>
                                        </p:tav>
                                        <p:tav tm="100000">
                                          <p:val>
                                            <p:strVal val="#ppt_x"/>
                                          </p:val>
                                        </p:tav>
                                      </p:tavLst>
                                    </p:anim>
                                    <p:anim calcmode="lin" valueType="num">
                                      <p:cBhvr>
                                        <p:cTn id="19" dur="1000" fill="hold"/>
                                        <p:tgtEl>
                                          <p:spTgt spid="860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06" name="مستطيل 1"/>
          <p:cNvSpPr>
            <a:spLocks noChangeArrowheads="1"/>
          </p:cNvSpPr>
          <p:nvPr/>
        </p:nvSpPr>
        <p:spPr bwMode="auto">
          <a:xfrm>
            <a:off x="2571736" y="142852"/>
            <a:ext cx="4471096" cy="707886"/>
          </a:xfrm>
          <a:prstGeom prst="rect">
            <a:avLst/>
          </a:prstGeom>
          <a:noFill/>
          <a:ln w="9525">
            <a:noFill/>
            <a:miter lim="800000"/>
            <a:headEnd/>
            <a:tailEnd/>
          </a:ln>
        </p:spPr>
        <p:txBody>
          <a:bodyPr wrap="none">
            <a:spAutoFit/>
          </a:bodyPr>
          <a:lstStyle/>
          <a:p>
            <a:pPr algn="ctr"/>
            <a:r>
              <a:rPr lang="ar-SA" sz="4000" dirty="0">
                <a:solidFill>
                  <a:srgbClr val="D21E78"/>
                </a:solidFill>
                <a:cs typeface="PT Bold Heading" pitchFamily="2" charset="-78"/>
              </a:rPr>
              <a:t>مخالفات القانون الثاني</a:t>
            </a:r>
            <a:endParaRPr lang="en-US" sz="4000" dirty="0">
              <a:solidFill>
                <a:srgbClr val="D21E78"/>
              </a:solidFill>
              <a:cs typeface="PT Bold Heading" pitchFamily="2" charset="-78"/>
            </a:endParaRPr>
          </a:p>
        </p:txBody>
      </p:sp>
      <p:sp>
        <p:nvSpPr>
          <p:cNvPr id="3" name="مستطيل 1"/>
          <p:cNvSpPr>
            <a:spLocks noChangeArrowheads="1"/>
          </p:cNvSpPr>
          <p:nvPr/>
        </p:nvSpPr>
        <p:spPr bwMode="auto">
          <a:xfrm>
            <a:off x="571472" y="1071546"/>
            <a:ext cx="7981976" cy="1785104"/>
          </a:xfrm>
          <a:prstGeom prst="rect">
            <a:avLst/>
          </a:prstGeom>
          <a:noFill/>
          <a:ln w="9525">
            <a:noFill/>
            <a:miter lim="800000"/>
            <a:headEnd/>
            <a:tailEnd/>
          </a:ln>
        </p:spPr>
        <p:txBody>
          <a:bodyPr wrap="square">
            <a:spAutoFit/>
          </a:bodyPr>
          <a:lstStyle/>
          <a:p>
            <a:pPr algn="justLow">
              <a:defRPr/>
            </a:pPr>
            <a:r>
              <a:rPr lang="ar-SA" sz="2200" dirty="0" smtClean="0">
                <a:solidFill>
                  <a:schemeClr val="tx1">
                    <a:lumMod val="95000"/>
                    <a:lumOff val="5000"/>
                  </a:schemeClr>
                </a:solidFill>
                <a:cs typeface="PT Bold Heading" pitchFamily="2" charset="-78"/>
              </a:rPr>
              <a:t>  نعتبر </a:t>
            </a:r>
            <a:r>
              <a:rPr lang="ar-SA" sz="2200" dirty="0">
                <a:solidFill>
                  <a:schemeClr val="tx1">
                    <a:lumMod val="95000"/>
                    <a:lumOff val="5000"/>
                  </a:schemeClr>
                </a:solidFill>
                <a:cs typeface="PT Bold Heading" pitchFamily="2" charset="-78"/>
              </a:rPr>
              <a:t>العديد من الأحداث اليومية التي تحدث </a:t>
            </a:r>
            <a:r>
              <a:rPr lang="ar-SA" sz="2200" dirty="0" smtClean="0">
                <a:solidFill>
                  <a:schemeClr val="tx1">
                    <a:lumMod val="95000"/>
                    <a:lumOff val="5000"/>
                  </a:schemeClr>
                </a:solidFill>
                <a:cs typeface="PT Bold Heading" pitchFamily="2" charset="-78"/>
              </a:rPr>
              <a:t>تلقائياً </a:t>
            </a:r>
            <a:r>
              <a:rPr lang="ar-SA" sz="2200" dirty="0">
                <a:solidFill>
                  <a:schemeClr val="tx1">
                    <a:lumMod val="95000"/>
                    <a:lumOff val="5000"/>
                  </a:schemeClr>
                </a:solidFill>
                <a:cs typeface="PT Bold Heading" pitchFamily="2" charset="-78"/>
              </a:rPr>
              <a:t>أو </a:t>
            </a:r>
            <a:r>
              <a:rPr lang="ar-SA" sz="2200" dirty="0" smtClean="0">
                <a:solidFill>
                  <a:schemeClr val="tx1">
                    <a:lumMod val="95000"/>
                    <a:lumOff val="5000"/>
                  </a:schemeClr>
                </a:solidFill>
                <a:cs typeface="PT Bold Heading" pitchFamily="2" charset="-78"/>
              </a:rPr>
              <a:t>طبيعياً  </a:t>
            </a:r>
            <a:r>
              <a:rPr lang="ar-SA" sz="2200" dirty="0">
                <a:solidFill>
                  <a:schemeClr val="tx1">
                    <a:lumMod val="95000"/>
                    <a:lumOff val="5000"/>
                  </a:schemeClr>
                </a:solidFill>
                <a:cs typeface="PT Bold Heading" pitchFamily="2" charset="-78"/>
              </a:rPr>
              <a:t>في اتجاه واحد من الأمور البديهية.. </a:t>
            </a:r>
          </a:p>
          <a:p>
            <a:pPr algn="justLow">
              <a:defRPr/>
            </a:pPr>
            <a:r>
              <a:rPr lang="ar-SA" sz="2200" dirty="0" smtClean="0">
                <a:solidFill>
                  <a:schemeClr val="tx1">
                    <a:lumMod val="95000"/>
                    <a:lumOff val="5000"/>
                  </a:schemeClr>
                </a:solidFill>
                <a:cs typeface="PT Bold Heading" pitchFamily="2" charset="-78"/>
              </a:rPr>
              <a:t>  ولكن </a:t>
            </a:r>
            <a:r>
              <a:rPr lang="ar-SA" sz="2200" dirty="0">
                <a:solidFill>
                  <a:schemeClr val="tx1">
                    <a:lumMod val="95000"/>
                    <a:lumOff val="5000"/>
                  </a:schemeClr>
                </a:solidFill>
                <a:cs typeface="PT Bold Heading" pitchFamily="2" charset="-78"/>
              </a:rPr>
              <a:t>إذا وقعت الأحداث نفسها بشكل معكوس تلقائيا سوف نندهش مثال :</a:t>
            </a:r>
          </a:p>
          <a:p>
            <a:pPr algn="justLow">
              <a:defRPr/>
            </a:pPr>
            <a:r>
              <a:rPr lang="ar-SA" sz="2200" dirty="0" smtClean="0">
                <a:solidFill>
                  <a:schemeClr val="tx1">
                    <a:lumMod val="95000"/>
                    <a:lumOff val="5000"/>
                  </a:schemeClr>
                </a:solidFill>
                <a:cs typeface="PT Bold Heading" pitchFamily="2" charset="-78"/>
              </a:rPr>
              <a:t>- الملعقة .</a:t>
            </a:r>
            <a:endParaRPr lang="ar-SA" sz="2200" dirty="0">
              <a:solidFill>
                <a:schemeClr val="tx1">
                  <a:lumMod val="95000"/>
                  <a:lumOff val="5000"/>
                </a:schemeClr>
              </a:solidFill>
              <a:cs typeface="PT Bold Heading" pitchFamily="2" charset="-78"/>
            </a:endParaRPr>
          </a:p>
          <a:p>
            <a:pPr algn="justLow">
              <a:defRPr/>
            </a:pPr>
            <a:r>
              <a:rPr lang="ar-SA" sz="2200" dirty="0" smtClean="0">
                <a:solidFill>
                  <a:schemeClr val="tx1">
                    <a:lumMod val="95000"/>
                    <a:lumOff val="5000"/>
                  </a:schemeClr>
                </a:solidFill>
                <a:cs typeface="PT Bold Heading" pitchFamily="2" charset="-78"/>
              </a:rPr>
              <a:t>- </a:t>
            </a:r>
            <a:r>
              <a:rPr lang="ar-SA" sz="2200" dirty="0">
                <a:solidFill>
                  <a:schemeClr val="tx1">
                    <a:lumMod val="95000"/>
                    <a:lumOff val="5000"/>
                  </a:schemeClr>
                </a:solidFill>
                <a:cs typeface="PT Bold Heading" pitchFamily="2" charset="-78"/>
              </a:rPr>
              <a:t>الغوص في </a:t>
            </a:r>
            <a:r>
              <a:rPr lang="ar-SA" sz="2200" dirty="0" smtClean="0">
                <a:solidFill>
                  <a:schemeClr val="tx1">
                    <a:lumMod val="95000"/>
                    <a:lumOff val="5000"/>
                  </a:schemeClr>
                </a:solidFill>
                <a:cs typeface="PT Bold Heading" pitchFamily="2" charset="-78"/>
              </a:rPr>
              <a:t>البركة .</a:t>
            </a:r>
            <a:endParaRPr lang="en-US" sz="2200" dirty="0">
              <a:solidFill>
                <a:schemeClr val="tx1">
                  <a:lumMod val="95000"/>
                  <a:lumOff val="5000"/>
                </a:schemeClr>
              </a:solidFill>
              <a:cs typeface="PT Bold Heading" pitchFamily="2" charset="-78"/>
            </a:endParaRPr>
          </a:p>
        </p:txBody>
      </p:sp>
      <p:sp>
        <p:nvSpPr>
          <p:cNvPr id="5" name="مستطيل 4"/>
          <p:cNvSpPr/>
          <p:nvPr/>
        </p:nvSpPr>
        <p:spPr>
          <a:xfrm>
            <a:off x="3071802" y="4374071"/>
            <a:ext cx="5374154" cy="769441"/>
          </a:xfrm>
          <a:prstGeom prst="rect">
            <a:avLst/>
          </a:prstGeom>
        </p:spPr>
        <p:txBody>
          <a:bodyPr wrap="square">
            <a:spAutoFit/>
          </a:bodyPr>
          <a:lstStyle/>
          <a:p>
            <a:pPr algn="justLow">
              <a:defRPr/>
            </a:pPr>
            <a:r>
              <a:rPr lang="ar-SA" sz="2200" dirty="0">
                <a:solidFill>
                  <a:srgbClr val="0033CC"/>
                </a:solidFill>
                <a:cs typeface="PT Bold Heading" pitchFamily="2" charset="-78"/>
              </a:rPr>
              <a:t> ماذا يحدث إذا دخلت المسبح وعملت الجزيئات كلها على قذفك تلقائيا إلى منصة الغطس؟!!</a:t>
            </a:r>
          </a:p>
        </p:txBody>
      </p:sp>
      <p:sp>
        <p:nvSpPr>
          <p:cNvPr id="6" name="مستطيل 5"/>
          <p:cNvSpPr/>
          <p:nvPr/>
        </p:nvSpPr>
        <p:spPr>
          <a:xfrm>
            <a:off x="3000364" y="3000372"/>
            <a:ext cx="5405431" cy="1107996"/>
          </a:xfrm>
          <a:prstGeom prst="rect">
            <a:avLst/>
          </a:prstGeom>
        </p:spPr>
        <p:txBody>
          <a:bodyPr wrap="square">
            <a:spAutoFit/>
          </a:bodyPr>
          <a:lstStyle/>
          <a:p>
            <a:pPr algn="justLow">
              <a:defRPr/>
            </a:pPr>
            <a:r>
              <a:rPr lang="ar-SA" sz="2200" dirty="0">
                <a:solidFill>
                  <a:srgbClr val="663300"/>
                </a:solidFill>
                <a:cs typeface="PT Bold Heading" pitchFamily="2" charset="-78"/>
              </a:rPr>
              <a:t> ماذا يحدث إذا كان لدينا ملعقة مستقرة على طاولة وفجأة أصبح أحد طرفيها ساخنا ومحمرا والطرف الآخر متجمدا وباردا ؟!!</a:t>
            </a:r>
          </a:p>
        </p:txBody>
      </p:sp>
      <p:pic>
        <p:nvPicPr>
          <p:cNvPr id="2049" name="Picture 1" descr="010micoh31"/>
          <p:cNvPicPr>
            <a:picLocks noChangeAspect="1" noChangeArrowheads="1"/>
          </p:cNvPicPr>
          <p:nvPr/>
        </p:nvPicPr>
        <p:blipFill>
          <a:blip r:embed="rId3"/>
          <a:srcRect/>
          <a:stretch>
            <a:fillRect/>
          </a:stretch>
        </p:blipFill>
        <p:spPr bwMode="auto">
          <a:xfrm>
            <a:off x="1500166" y="2428868"/>
            <a:ext cx="1518080" cy="1071570"/>
          </a:xfrm>
          <a:prstGeom prst="rect">
            <a:avLst/>
          </a:prstGeom>
          <a:noFill/>
          <a:ln w="9525">
            <a:noFill/>
            <a:miter lim="800000"/>
            <a:headEnd/>
            <a:tailEnd/>
          </a:ln>
        </p:spPr>
      </p:pic>
      <p:pic>
        <p:nvPicPr>
          <p:cNvPr id="2050" name="Picture 2" descr="large"/>
          <p:cNvPicPr>
            <a:picLocks noChangeAspect="1" noChangeArrowheads="1"/>
          </p:cNvPicPr>
          <p:nvPr/>
        </p:nvPicPr>
        <p:blipFill>
          <a:blip r:embed="rId4"/>
          <a:srcRect/>
          <a:stretch>
            <a:fillRect/>
          </a:stretch>
        </p:blipFill>
        <p:spPr bwMode="auto">
          <a:xfrm>
            <a:off x="857224" y="3786190"/>
            <a:ext cx="2000264" cy="1376561"/>
          </a:xfrm>
          <a:prstGeom prst="rect">
            <a:avLst/>
          </a:prstGeom>
          <a:noFill/>
          <a:ln w="9525">
            <a:noFill/>
            <a:miter lim="800000"/>
            <a:headEnd/>
            <a:tailEnd/>
          </a:ln>
        </p:spPr>
      </p:pic>
      <p:sp>
        <p:nvSpPr>
          <p:cNvPr id="9" name="مربع نص 8"/>
          <p:cNvSpPr txBox="1"/>
          <p:nvPr/>
        </p:nvSpPr>
        <p:spPr>
          <a:xfrm>
            <a:off x="714348" y="5357826"/>
            <a:ext cx="7858180" cy="1015663"/>
          </a:xfrm>
          <a:prstGeom prst="rect">
            <a:avLst/>
          </a:prstGeom>
          <a:noFill/>
        </p:spPr>
        <p:txBody>
          <a:bodyPr wrap="square" rtlCol="1">
            <a:spAutoFit/>
          </a:bodyPr>
          <a:lstStyle/>
          <a:p>
            <a:pPr algn="justLow"/>
            <a:r>
              <a:rPr lang="ar-SA" sz="2000" dirty="0" smtClean="0">
                <a:cs typeface="PT Bold Heading" pitchFamily="2" charset="-78"/>
              </a:rPr>
              <a:t>لن يخالف أي من هذه العمليات الافتراضية المعكوسة القانون الأول للديناميكا الحرارية ، وتعد ببساطة أمثلة على الأحداث التي لا حصر لها التي لا تحدث ، لأن عملياتها تخالف القانون الثاني في الديناميكا الحرارية .</a:t>
            </a:r>
            <a:endParaRPr lang="ar-SA" sz="2000" dirty="0">
              <a:cs typeface="PT Bold Heading" pitchFamily="2" charset="-78"/>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anim calcmode="lin" valueType="num">
                                      <p:cBhvr>
                                        <p:cTn id="9" dur="500" fill="hold"/>
                                        <p:tgtEl>
                                          <p:spTgt spid="47106"/>
                                        </p:tgtEl>
                                        <p:attrNameLst>
                                          <p:attrName>style.rotation</p:attrName>
                                        </p:attrNameLst>
                                      </p:cBhvr>
                                      <p:tavLst>
                                        <p:tav tm="0">
                                          <p:val>
                                            <p:fltVal val="360"/>
                                          </p:val>
                                        </p:tav>
                                        <p:tav tm="100000">
                                          <p:val>
                                            <p:fltVal val="0"/>
                                          </p:val>
                                        </p:tav>
                                      </p:tavLst>
                                    </p:anim>
                                    <p:animEffect transition="in" filter="fade">
                                      <p:cBhvr>
                                        <p:cTn id="10" dur="500"/>
                                        <p:tgtEl>
                                          <p:spTgt spid="47106"/>
                                        </p:tgtEl>
                                      </p:cBhvr>
                                    </p:animEffect>
                                  </p:childTnLst>
                                </p:cTn>
                              </p:par>
                            </p:childTnLst>
                          </p:cTn>
                        </p:par>
                        <p:par>
                          <p:cTn id="11" fill="hold">
                            <p:stCondLst>
                              <p:cond delay="6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100"/>
                            </p:stCondLst>
                            <p:childTnLst>
                              <p:par>
                                <p:cTn id="16" presetID="43"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anim calcmode="lin" valueType="num">
                                      <p:cBhvr>
                                        <p:cTn id="19" dur="400" fill="hold"/>
                                        <p:tgtEl>
                                          <p:spTgt spid="6"/>
                                        </p:tgtEl>
                                        <p:attrNameLst>
                                          <p:attrName>ppt_x</p:attrName>
                                        </p:attrNameLst>
                                      </p:cBhvr>
                                      <p:tavLst>
                                        <p:tav tm="0">
                                          <p:val>
                                            <p:strVal val="#ppt_x"/>
                                          </p:val>
                                        </p:tav>
                                        <p:tav tm="100000">
                                          <p:val>
                                            <p:strVal val="#ppt_x"/>
                                          </p:val>
                                        </p:tav>
                                      </p:tavLst>
                                    </p:anim>
                                    <p:anim calcmode="lin" valueType="num">
                                      <p:cBhvr>
                                        <p:cTn id="20" dur="400" fill="hold"/>
                                        <p:tgtEl>
                                          <p:spTgt spid="6"/>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2100"/>
                            </p:stCondLst>
                            <p:childTnLst>
                              <p:par>
                                <p:cTn id="24" presetID="54" presetClass="entr" presetSubtype="0" accel="100000" fill="hold" nodeType="afterEffect">
                                  <p:stCondLst>
                                    <p:cond delay="0"/>
                                  </p:stCondLst>
                                  <p:childTnLst>
                                    <p:set>
                                      <p:cBhvr>
                                        <p:cTn id="25" dur="1" fill="hold">
                                          <p:stCondLst>
                                            <p:cond delay="0"/>
                                          </p:stCondLst>
                                        </p:cTn>
                                        <p:tgtEl>
                                          <p:spTgt spid="2049"/>
                                        </p:tgtEl>
                                        <p:attrNameLst>
                                          <p:attrName>style.visibility</p:attrName>
                                        </p:attrNameLst>
                                      </p:cBhvr>
                                      <p:to>
                                        <p:strVal val="visible"/>
                                      </p:to>
                                    </p:set>
                                    <p:anim calcmode="lin" valueType="num">
                                      <p:cBhvr>
                                        <p:cTn id="26" dur="500" fill="hold"/>
                                        <p:tgtEl>
                                          <p:spTgt spid="2049"/>
                                        </p:tgtEl>
                                        <p:attrNameLst>
                                          <p:attrName>ppt_w</p:attrName>
                                        </p:attrNameLst>
                                      </p:cBhvr>
                                      <p:tavLst>
                                        <p:tav tm="0">
                                          <p:val>
                                            <p:strVal val="#ppt_w*0.05"/>
                                          </p:val>
                                        </p:tav>
                                        <p:tav tm="100000">
                                          <p:val>
                                            <p:strVal val="#ppt_w"/>
                                          </p:val>
                                        </p:tav>
                                      </p:tavLst>
                                    </p:anim>
                                    <p:anim calcmode="lin" valueType="num">
                                      <p:cBhvr>
                                        <p:cTn id="27" dur="500" fill="hold"/>
                                        <p:tgtEl>
                                          <p:spTgt spid="2049"/>
                                        </p:tgtEl>
                                        <p:attrNameLst>
                                          <p:attrName>ppt_h</p:attrName>
                                        </p:attrNameLst>
                                      </p:cBhvr>
                                      <p:tavLst>
                                        <p:tav tm="0">
                                          <p:val>
                                            <p:strVal val="#ppt_h"/>
                                          </p:val>
                                        </p:tav>
                                        <p:tav tm="100000">
                                          <p:val>
                                            <p:strVal val="#ppt_h"/>
                                          </p:val>
                                        </p:tav>
                                      </p:tavLst>
                                    </p:anim>
                                    <p:anim calcmode="lin" valueType="num">
                                      <p:cBhvr>
                                        <p:cTn id="28" dur="500" fill="hold"/>
                                        <p:tgtEl>
                                          <p:spTgt spid="2049"/>
                                        </p:tgtEl>
                                        <p:attrNameLst>
                                          <p:attrName>ppt_x</p:attrName>
                                        </p:attrNameLst>
                                      </p:cBhvr>
                                      <p:tavLst>
                                        <p:tav tm="0">
                                          <p:val>
                                            <p:strVal val="#ppt_x-.2"/>
                                          </p:val>
                                        </p:tav>
                                        <p:tav tm="100000">
                                          <p:val>
                                            <p:strVal val="#ppt_x"/>
                                          </p:val>
                                        </p:tav>
                                      </p:tavLst>
                                    </p:anim>
                                    <p:anim calcmode="lin" valueType="num">
                                      <p:cBhvr>
                                        <p:cTn id="29" dur="500" fill="hold"/>
                                        <p:tgtEl>
                                          <p:spTgt spid="2049"/>
                                        </p:tgtEl>
                                        <p:attrNameLst>
                                          <p:attrName>ppt_y</p:attrName>
                                        </p:attrNameLst>
                                      </p:cBhvr>
                                      <p:tavLst>
                                        <p:tav tm="0">
                                          <p:val>
                                            <p:strVal val="#ppt_y"/>
                                          </p:val>
                                        </p:tav>
                                        <p:tav tm="100000">
                                          <p:val>
                                            <p:strVal val="#ppt_y"/>
                                          </p:val>
                                        </p:tav>
                                      </p:tavLst>
                                    </p:anim>
                                    <p:animEffect transition="in" filter="fade">
                                      <p:cBhvr>
                                        <p:cTn id="30" dur="500"/>
                                        <p:tgtEl>
                                          <p:spTgt spid="2049"/>
                                        </p:tgtEl>
                                      </p:cBhvr>
                                    </p:animEffect>
                                  </p:childTnLst>
                                </p:cTn>
                              </p:par>
                            </p:childTnLst>
                          </p:cTn>
                        </p:par>
                        <p:par>
                          <p:cTn id="31" fill="hold">
                            <p:stCondLst>
                              <p:cond delay="2600"/>
                            </p:stCondLst>
                            <p:childTnLst>
                              <p:par>
                                <p:cTn id="32" presetID="25" presetClass="entr" presetSubtype="0" fill="hold" grpId="0" nodeType="afterEffect">
                                  <p:stCondLst>
                                    <p:cond delay="0"/>
                                  </p:stCondLst>
                                  <p:iterate type="wd">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childTnLst>
                          </p:cTn>
                        </p:par>
                        <p:par>
                          <p:cTn id="42" fill="hold">
                            <p:stCondLst>
                              <p:cond delay="5100"/>
                            </p:stCondLst>
                            <p:childTnLst>
                              <p:par>
                                <p:cTn id="43" presetID="54" presetClass="entr" presetSubtype="0" accel="100000" fill="hold" nodeType="afterEffect">
                                  <p:stCondLst>
                                    <p:cond delay="0"/>
                                  </p:stCondLst>
                                  <p:childTnLst>
                                    <p:set>
                                      <p:cBhvr>
                                        <p:cTn id="44" dur="1" fill="hold">
                                          <p:stCondLst>
                                            <p:cond delay="0"/>
                                          </p:stCondLst>
                                        </p:cTn>
                                        <p:tgtEl>
                                          <p:spTgt spid="2050"/>
                                        </p:tgtEl>
                                        <p:attrNameLst>
                                          <p:attrName>style.visibility</p:attrName>
                                        </p:attrNameLst>
                                      </p:cBhvr>
                                      <p:to>
                                        <p:strVal val="visible"/>
                                      </p:to>
                                    </p:set>
                                    <p:anim calcmode="lin" valueType="num">
                                      <p:cBhvr>
                                        <p:cTn id="45" dur="500" fill="hold"/>
                                        <p:tgtEl>
                                          <p:spTgt spid="2050"/>
                                        </p:tgtEl>
                                        <p:attrNameLst>
                                          <p:attrName>ppt_w</p:attrName>
                                        </p:attrNameLst>
                                      </p:cBhvr>
                                      <p:tavLst>
                                        <p:tav tm="0">
                                          <p:val>
                                            <p:strVal val="#ppt_w*0.05"/>
                                          </p:val>
                                        </p:tav>
                                        <p:tav tm="100000">
                                          <p:val>
                                            <p:strVal val="#ppt_w"/>
                                          </p:val>
                                        </p:tav>
                                      </p:tavLst>
                                    </p:anim>
                                    <p:anim calcmode="lin" valueType="num">
                                      <p:cBhvr>
                                        <p:cTn id="46" dur="500" fill="hold"/>
                                        <p:tgtEl>
                                          <p:spTgt spid="2050"/>
                                        </p:tgtEl>
                                        <p:attrNameLst>
                                          <p:attrName>ppt_h</p:attrName>
                                        </p:attrNameLst>
                                      </p:cBhvr>
                                      <p:tavLst>
                                        <p:tav tm="0">
                                          <p:val>
                                            <p:strVal val="#ppt_h"/>
                                          </p:val>
                                        </p:tav>
                                        <p:tav tm="100000">
                                          <p:val>
                                            <p:strVal val="#ppt_h"/>
                                          </p:val>
                                        </p:tav>
                                      </p:tavLst>
                                    </p:anim>
                                    <p:anim calcmode="lin" valueType="num">
                                      <p:cBhvr>
                                        <p:cTn id="47" dur="500" fill="hold"/>
                                        <p:tgtEl>
                                          <p:spTgt spid="2050"/>
                                        </p:tgtEl>
                                        <p:attrNameLst>
                                          <p:attrName>ppt_x</p:attrName>
                                        </p:attrNameLst>
                                      </p:cBhvr>
                                      <p:tavLst>
                                        <p:tav tm="0">
                                          <p:val>
                                            <p:strVal val="#ppt_x-.2"/>
                                          </p:val>
                                        </p:tav>
                                        <p:tav tm="100000">
                                          <p:val>
                                            <p:strVal val="#ppt_x"/>
                                          </p:val>
                                        </p:tav>
                                      </p:tavLst>
                                    </p:anim>
                                    <p:anim calcmode="lin" valueType="num">
                                      <p:cBhvr>
                                        <p:cTn id="48" dur="500" fill="hold"/>
                                        <p:tgtEl>
                                          <p:spTgt spid="2050"/>
                                        </p:tgtEl>
                                        <p:attrNameLst>
                                          <p:attrName>ppt_y</p:attrName>
                                        </p:attrNameLst>
                                      </p:cBhvr>
                                      <p:tavLst>
                                        <p:tav tm="0">
                                          <p:val>
                                            <p:strVal val="#ppt_y"/>
                                          </p:val>
                                        </p:tav>
                                        <p:tav tm="100000">
                                          <p:val>
                                            <p:strVal val="#ppt_y"/>
                                          </p:val>
                                        </p:tav>
                                      </p:tavLst>
                                    </p:anim>
                                    <p:animEffect transition="in" filter="fade">
                                      <p:cBhvr>
                                        <p:cTn id="49" dur="500"/>
                                        <p:tgtEl>
                                          <p:spTgt spid="2050"/>
                                        </p:tgtEl>
                                      </p:cBhvr>
                                    </p:animEffect>
                                  </p:childTnLst>
                                </p:cTn>
                              </p:par>
                            </p:childTnLst>
                          </p:cTn>
                        </p:par>
                        <p:par>
                          <p:cTn id="50" fill="hold">
                            <p:stCondLst>
                              <p:cond delay="5600"/>
                            </p:stCondLst>
                            <p:childTnLst>
                              <p:par>
                                <p:cTn id="51" presetID="54" presetClass="entr" presetSubtype="0" accel="100000" fill="hold" grpId="0" nodeType="afterEffect">
                                  <p:stCondLst>
                                    <p:cond delay="0"/>
                                  </p:stCondLst>
                                  <p:iterate type="wd">
                                    <p:tmPct val="10000"/>
                                  </p:iterate>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strVal val="#ppt_w*0.05"/>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anim calcmode="lin" valueType="num">
                                      <p:cBhvr>
                                        <p:cTn id="55" dur="500" fill="hold"/>
                                        <p:tgtEl>
                                          <p:spTgt spid="9"/>
                                        </p:tgtEl>
                                        <p:attrNameLst>
                                          <p:attrName>ppt_x</p:attrName>
                                        </p:attrNameLst>
                                      </p:cBhvr>
                                      <p:tavLst>
                                        <p:tav tm="0">
                                          <p:val>
                                            <p:strVal val="#ppt_x-.2"/>
                                          </p:val>
                                        </p:tav>
                                        <p:tav tm="100000">
                                          <p:val>
                                            <p:strVal val="#ppt_x"/>
                                          </p:val>
                                        </p:tav>
                                      </p:tavLst>
                                    </p:anim>
                                    <p:anim calcmode="lin" valueType="num">
                                      <p:cBhvr>
                                        <p:cTn id="56" dur="500" fill="hold"/>
                                        <p:tgtEl>
                                          <p:spTgt spid="9"/>
                                        </p:tgtEl>
                                        <p:attrNameLst>
                                          <p:attrName>ppt_y</p:attrName>
                                        </p:attrNameLst>
                                      </p:cBhvr>
                                      <p:tavLst>
                                        <p:tav tm="0">
                                          <p:val>
                                            <p:strVal val="#ppt_y"/>
                                          </p:val>
                                        </p:tav>
                                        <p:tav tm="100000">
                                          <p:val>
                                            <p:strVal val="#ppt_y"/>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3" grpId="0"/>
      <p:bldP spid="5" grpId="0"/>
      <p:bldP spid="6"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785786" y="214290"/>
            <a:ext cx="7786742" cy="769441"/>
          </a:xfrm>
          <a:prstGeom prst="rect">
            <a:avLst/>
          </a:prstGeom>
        </p:spPr>
        <p:txBody>
          <a:bodyPr wrap="square">
            <a:spAutoFit/>
          </a:bodyPr>
          <a:lstStyle/>
          <a:p>
            <a:pPr algn="justLow">
              <a:defRPr/>
            </a:pPr>
            <a:r>
              <a:rPr lang="ar-SA" sz="2200" u="sng" dirty="0" smtClean="0">
                <a:solidFill>
                  <a:srgbClr val="663300"/>
                </a:solidFill>
                <a:cs typeface="PT Bold Heading" pitchFamily="2" charset="-78"/>
              </a:rPr>
              <a:t>القانون الثاني للديناميكا الحرارية وزيادة </a:t>
            </a:r>
            <a:r>
              <a:rPr lang="ar-SA" sz="2200" u="sng" dirty="0" err="1" smtClean="0">
                <a:solidFill>
                  <a:srgbClr val="663300"/>
                </a:solidFill>
                <a:cs typeface="PT Bold Heading" pitchFamily="2" charset="-78"/>
              </a:rPr>
              <a:t>الإنتروبي</a:t>
            </a:r>
            <a:r>
              <a:rPr lang="ar-SA" sz="2200" u="sng" dirty="0" smtClean="0">
                <a:solidFill>
                  <a:srgbClr val="663300"/>
                </a:solidFill>
                <a:cs typeface="PT Bold Heading" pitchFamily="2" charset="-78"/>
              </a:rPr>
              <a:t> </a:t>
            </a:r>
            <a:r>
              <a:rPr lang="ar-SA" sz="2200" dirty="0" smtClean="0">
                <a:cs typeface="PT Bold Heading" pitchFamily="2" charset="-78"/>
              </a:rPr>
              <a:t>يقدمان </a:t>
            </a:r>
            <a:r>
              <a:rPr lang="ar-SA" sz="2200" dirty="0">
                <a:cs typeface="PT Bold Heading" pitchFamily="2" charset="-78"/>
              </a:rPr>
              <a:t>معنى جديد لأزمة الطاقة عند استخدام الغاز الطبيعي لتدفئة المنزل ..</a:t>
            </a:r>
          </a:p>
        </p:txBody>
      </p:sp>
      <p:sp>
        <p:nvSpPr>
          <p:cNvPr id="5" name="مستطيل 4"/>
          <p:cNvSpPr/>
          <p:nvPr/>
        </p:nvSpPr>
        <p:spPr>
          <a:xfrm>
            <a:off x="1285852" y="1285860"/>
            <a:ext cx="7177102" cy="1107996"/>
          </a:xfrm>
          <a:prstGeom prst="rect">
            <a:avLst/>
          </a:prstGeom>
        </p:spPr>
        <p:txBody>
          <a:bodyPr wrap="square">
            <a:spAutoFit/>
          </a:bodyPr>
          <a:lstStyle/>
          <a:p>
            <a:pPr algn="justLow">
              <a:defRPr/>
            </a:pPr>
            <a:r>
              <a:rPr lang="ar-SA" sz="2200" dirty="0">
                <a:cs typeface="PT Bold Heading" pitchFamily="2" charset="-78"/>
              </a:rPr>
              <a:t>فإن الطاقة في الغاز لا تستهلك بل تتحول من كيميائية كامنة في جزيئات الغاز إلى حرارية في اللهب ثم إلى حرارية في  هواء المنزل ثم تتسرب إلى الخارج فالطاقة لا تستهلك , ولكن الإنتروبي ازداد..</a:t>
            </a:r>
          </a:p>
        </p:txBody>
      </p:sp>
      <p:sp>
        <p:nvSpPr>
          <p:cNvPr id="6" name="مستطيل 5"/>
          <p:cNvSpPr/>
          <p:nvPr/>
        </p:nvSpPr>
        <p:spPr>
          <a:xfrm>
            <a:off x="1214414" y="5357826"/>
            <a:ext cx="7300906" cy="984885"/>
          </a:xfrm>
          <a:prstGeom prst="rect">
            <a:avLst/>
          </a:prstGeom>
        </p:spPr>
        <p:txBody>
          <a:bodyPr wrap="square">
            <a:spAutoFit/>
          </a:bodyPr>
          <a:lstStyle/>
          <a:p>
            <a:pPr algn="justLow">
              <a:defRPr/>
            </a:pPr>
            <a:r>
              <a:rPr lang="ar-SA" sz="2200" dirty="0" smtClean="0">
                <a:cs typeface="PT Bold Heading" pitchFamily="2" charset="-78"/>
              </a:rPr>
              <a:t>* يستخدم  </a:t>
            </a:r>
            <a:r>
              <a:rPr lang="ar-SA" sz="2200" dirty="0">
                <a:cs typeface="PT Bold Heading" pitchFamily="2" charset="-78"/>
              </a:rPr>
              <a:t>الإنتروبي غالبا بوصفه </a:t>
            </a:r>
            <a:r>
              <a:rPr lang="ar-SA" sz="2200" dirty="0" smtClean="0">
                <a:cs typeface="PT Bold Heading" pitchFamily="2" charset="-78"/>
              </a:rPr>
              <a:t>مقياساً </a:t>
            </a:r>
            <a:r>
              <a:rPr lang="ar-SA" sz="2200" dirty="0">
                <a:cs typeface="PT Bold Heading" pitchFamily="2" charset="-78"/>
              </a:rPr>
              <a:t>لعدم توافر طاقة </a:t>
            </a:r>
            <a:r>
              <a:rPr lang="ar-SA" sz="2200" dirty="0" smtClean="0">
                <a:cs typeface="PT Bold Heading" pitchFamily="2" charset="-78"/>
              </a:rPr>
              <a:t>مفيدة .</a:t>
            </a:r>
          </a:p>
          <a:p>
            <a:pPr algn="justLow">
              <a:defRPr/>
            </a:pPr>
            <a:endParaRPr lang="ar-SA" sz="1400" dirty="0" smtClean="0">
              <a:cs typeface="PT Bold Heading" pitchFamily="2" charset="-78"/>
            </a:endParaRPr>
          </a:p>
          <a:p>
            <a:pPr algn="justLow">
              <a:defRPr/>
            </a:pPr>
            <a:r>
              <a:rPr lang="ar-SA" sz="2200" dirty="0" smtClean="0">
                <a:cs typeface="PT Bold Heading" pitchFamily="2" charset="-78"/>
              </a:rPr>
              <a:t>* إن نقص الطاقة  القابلة للاستخدام هو فعلياً فائض في </a:t>
            </a:r>
            <a:r>
              <a:rPr lang="ar-SA" sz="2200" dirty="0" err="1" smtClean="0">
                <a:cs typeface="PT Bold Heading" pitchFamily="2" charset="-78"/>
              </a:rPr>
              <a:t>الانتروبي</a:t>
            </a:r>
            <a:r>
              <a:rPr lang="ar-SA" sz="2200" dirty="0" smtClean="0">
                <a:cs typeface="PT Bold Heading" pitchFamily="2" charset="-78"/>
              </a:rPr>
              <a:t> .</a:t>
            </a:r>
            <a:endParaRPr lang="ar-SA" sz="2200" dirty="0">
              <a:cs typeface="PT Bold Heading" pitchFamily="2" charset="-78"/>
            </a:endParaRPr>
          </a:p>
        </p:txBody>
      </p:sp>
      <p:pic>
        <p:nvPicPr>
          <p:cNvPr id="1025" name="Picture 1" descr="hous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6116" y="2643182"/>
            <a:ext cx="3286148" cy="2468781"/>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1"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29" presetClass="entr" presetSubtype="0" fill="hold" nodeType="afterEffect">
                                  <p:stCondLst>
                                    <p:cond delay="0"/>
                                  </p:stCondLst>
                                  <p:childTnLst>
                                    <p:set>
                                      <p:cBhvr>
                                        <p:cTn id="18" dur="1" fill="hold">
                                          <p:stCondLst>
                                            <p:cond delay="0"/>
                                          </p:stCondLst>
                                        </p:cTn>
                                        <p:tgtEl>
                                          <p:spTgt spid="1025"/>
                                        </p:tgtEl>
                                        <p:attrNameLst>
                                          <p:attrName>style.visibility</p:attrName>
                                        </p:attrNameLst>
                                      </p:cBhvr>
                                      <p:to>
                                        <p:strVal val="visible"/>
                                      </p:to>
                                    </p:set>
                                    <p:anim calcmode="lin" valueType="num">
                                      <p:cBhvr>
                                        <p:cTn id="19" dur="1000" fill="hold"/>
                                        <p:tgtEl>
                                          <p:spTgt spid="1025"/>
                                        </p:tgtEl>
                                        <p:attrNameLst>
                                          <p:attrName>ppt_x</p:attrName>
                                        </p:attrNameLst>
                                      </p:cBhvr>
                                      <p:tavLst>
                                        <p:tav tm="0">
                                          <p:val>
                                            <p:strVal val="#ppt_x-.2"/>
                                          </p:val>
                                        </p:tav>
                                        <p:tav tm="100000">
                                          <p:val>
                                            <p:strVal val="#ppt_x"/>
                                          </p:val>
                                        </p:tav>
                                      </p:tavLst>
                                    </p:anim>
                                    <p:anim calcmode="lin" valueType="num">
                                      <p:cBhvr>
                                        <p:cTn id="20" dur="1000" fill="hold"/>
                                        <p:tgtEl>
                                          <p:spTgt spid="102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5"/>
                                        </p:tgtEl>
                                      </p:cBhvr>
                                    </p:animEffect>
                                  </p:childTnLst>
                                </p:cTn>
                              </p:par>
                            </p:childTnLst>
                          </p:cTn>
                        </p:par>
                        <p:par>
                          <p:cTn id="22" fill="hold">
                            <p:stCondLst>
                              <p:cond delay="6500"/>
                            </p:stCondLst>
                            <p:childTnLst>
                              <p:par>
                                <p:cTn id="23" presetID="5"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6215074" y="745980"/>
            <a:ext cx="2171276" cy="523220"/>
          </a:xfrm>
          <a:prstGeom prst="rect">
            <a:avLst/>
          </a:prstGeom>
        </p:spPr>
        <p:txBody>
          <a:bodyPr wrap="square">
            <a:spAutoFit/>
          </a:bodyPr>
          <a:lstStyle/>
          <a:p>
            <a:r>
              <a:rPr lang="ar-SA" sz="2800" dirty="0" smtClean="0">
                <a:solidFill>
                  <a:schemeClr val="accent2">
                    <a:lumMod val="75000"/>
                  </a:schemeClr>
                </a:solidFill>
                <a:cs typeface="PT Bold Heading" pitchFamily="2" charset="-78"/>
              </a:rPr>
              <a:t>ملاحظــــة :</a:t>
            </a:r>
            <a:endParaRPr lang="ar-SA" sz="2800" dirty="0">
              <a:solidFill>
                <a:schemeClr val="accent2">
                  <a:lumMod val="75000"/>
                </a:schemeClr>
              </a:solidFill>
              <a:cs typeface="PT Bold Heading" pitchFamily="2" charset="-78"/>
            </a:endParaRPr>
          </a:p>
        </p:txBody>
      </p:sp>
      <p:sp>
        <p:nvSpPr>
          <p:cNvPr id="7" name="مستطيل 6"/>
          <p:cNvSpPr/>
          <p:nvPr/>
        </p:nvSpPr>
        <p:spPr>
          <a:xfrm>
            <a:off x="857224" y="1317484"/>
            <a:ext cx="7500958" cy="769441"/>
          </a:xfrm>
          <a:prstGeom prst="rect">
            <a:avLst/>
          </a:prstGeom>
        </p:spPr>
        <p:txBody>
          <a:bodyPr wrap="square">
            <a:spAutoFit/>
          </a:bodyPr>
          <a:lstStyle/>
          <a:p>
            <a:pPr algn="justLow"/>
            <a:r>
              <a:rPr lang="ar-SA" sz="2200" dirty="0" smtClean="0">
                <a:solidFill>
                  <a:schemeClr val="tx1">
                    <a:lumMod val="95000"/>
                    <a:lumOff val="5000"/>
                  </a:schemeClr>
                </a:solidFill>
                <a:cs typeface="PT Bold Heading" pitchFamily="2" charset="-78"/>
              </a:rPr>
              <a:t>الطاقة الحرارية الكلية في المادة الصلبة تساوي متوسط طاقتي الوضع والحركة لكل ذرة مضروبا بعدد </a:t>
            </a:r>
            <a:r>
              <a:rPr lang="ar-SA" sz="2200" dirty="0" err="1" smtClean="0">
                <a:solidFill>
                  <a:schemeClr val="tx1">
                    <a:lumMod val="95000"/>
                    <a:lumOff val="5000"/>
                  </a:schemeClr>
                </a:solidFill>
                <a:cs typeface="PT Bold Heading" pitchFamily="2" charset="-78"/>
              </a:rPr>
              <a:t>الذرات</a:t>
            </a:r>
            <a:r>
              <a:rPr lang="en-US" sz="2200" dirty="0" smtClean="0">
                <a:solidFill>
                  <a:schemeClr val="tx1">
                    <a:lumMod val="95000"/>
                    <a:lumOff val="5000"/>
                  </a:schemeClr>
                </a:solidFill>
                <a:cs typeface="PT Bold Heading" pitchFamily="2" charset="-78"/>
              </a:rPr>
              <a:t>N</a:t>
            </a:r>
            <a:r>
              <a:rPr lang="en-US" sz="2200" dirty="0" smtClean="0">
                <a:cs typeface="PT Bold Heading" pitchFamily="2" charset="-78"/>
              </a:rPr>
              <a:t> </a:t>
            </a:r>
            <a:r>
              <a:rPr lang="ar-SA" sz="2200" dirty="0" smtClean="0">
                <a:cs typeface="PT Bold Heading" pitchFamily="2" charset="-78"/>
              </a:rPr>
              <a:t> .</a:t>
            </a:r>
            <a:endParaRPr lang="ar-SA" sz="2200" dirty="0"/>
          </a:p>
        </p:txBody>
      </p:sp>
      <p:sp>
        <p:nvSpPr>
          <p:cNvPr id="8" name="مستطيل 6"/>
          <p:cNvSpPr>
            <a:spLocks noChangeArrowheads="1"/>
          </p:cNvSpPr>
          <p:nvPr/>
        </p:nvSpPr>
        <p:spPr bwMode="auto">
          <a:xfrm>
            <a:off x="2694417" y="2701349"/>
            <a:ext cx="4520789" cy="584775"/>
          </a:xfrm>
          <a:prstGeom prst="rect">
            <a:avLst/>
          </a:prstGeom>
          <a:noFill/>
          <a:ln w="9525">
            <a:noFill/>
            <a:miter lim="800000"/>
            <a:headEnd/>
            <a:tailEnd/>
          </a:ln>
        </p:spPr>
        <p:txBody>
          <a:bodyPr wrap="none">
            <a:spAutoFit/>
          </a:bodyPr>
          <a:lstStyle/>
          <a:p>
            <a:pPr algn="ctr"/>
            <a:r>
              <a:rPr lang="ar-SA" sz="3200" dirty="0">
                <a:solidFill>
                  <a:srgbClr val="CC0066"/>
                </a:solidFill>
                <a:cs typeface="PT Bold Heading" pitchFamily="2" charset="-78"/>
              </a:rPr>
              <a:t>الطاقة </a:t>
            </a:r>
            <a:r>
              <a:rPr lang="ar-SA" sz="3200" dirty="0" smtClean="0">
                <a:solidFill>
                  <a:srgbClr val="CC0066"/>
                </a:solidFill>
                <a:cs typeface="PT Bold Heading" pitchFamily="2" charset="-78"/>
              </a:rPr>
              <a:t>الحرارية ودرجة </a:t>
            </a:r>
            <a:r>
              <a:rPr lang="ar-SA" sz="3200" dirty="0">
                <a:solidFill>
                  <a:srgbClr val="CC0066"/>
                </a:solidFill>
                <a:cs typeface="PT Bold Heading" pitchFamily="2" charset="-78"/>
              </a:rPr>
              <a:t>الحرارة</a:t>
            </a:r>
            <a:endParaRPr lang="en-US" sz="3200" dirty="0">
              <a:solidFill>
                <a:srgbClr val="CC0066"/>
              </a:solidFill>
              <a:cs typeface="PT Bold Heading" pitchFamily="2" charset="-78"/>
            </a:endParaRPr>
          </a:p>
        </p:txBody>
      </p:sp>
      <p:sp>
        <p:nvSpPr>
          <p:cNvPr id="11" name="مستطيل 10"/>
          <p:cNvSpPr/>
          <p:nvPr/>
        </p:nvSpPr>
        <p:spPr>
          <a:xfrm>
            <a:off x="6786578" y="3500438"/>
            <a:ext cx="1548473" cy="523220"/>
          </a:xfrm>
          <a:prstGeom prst="rect">
            <a:avLst/>
          </a:prstGeom>
        </p:spPr>
        <p:txBody>
          <a:bodyPr wrap="square">
            <a:spAutoFit/>
          </a:bodyPr>
          <a:lstStyle/>
          <a:p>
            <a:r>
              <a:rPr lang="ar-SA" sz="2800" dirty="0" smtClean="0">
                <a:solidFill>
                  <a:schemeClr val="accent4">
                    <a:lumMod val="75000"/>
                  </a:schemeClr>
                </a:solidFill>
                <a:cs typeface="PT Bold Heading" pitchFamily="2" charset="-78"/>
              </a:rPr>
              <a:t>نتيجـــة :</a:t>
            </a:r>
            <a:endParaRPr lang="ar-SA" sz="2800" dirty="0">
              <a:solidFill>
                <a:schemeClr val="accent4">
                  <a:lumMod val="75000"/>
                </a:schemeClr>
              </a:solidFill>
            </a:endParaRPr>
          </a:p>
        </p:txBody>
      </p:sp>
      <p:sp>
        <p:nvSpPr>
          <p:cNvPr id="12" name="مستطيل 11"/>
          <p:cNvSpPr/>
          <p:nvPr/>
        </p:nvSpPr>
        <p:spPr>
          <a:xfrm>
            <a:off x="1142976" y="4071942"/>
            <a:ext cx="7215238" cy="1754326"/>
          </a:xfrm>
          <a:prstGeom prst="rect">
            <a:avLst/>
          </a:prstGeom>
        </p:spPr>
        <p:txBody>
          <a:bodyPr wrap="square">
            <a:spAutoFit/>
          </a:bodyPr>
          <a:lstStyle/>
          <a:p>
            <a:pPr algn="justLow">
              <a:lnSpc>
                <a:spcPct val="150000"/>
              </a:lnSpc>
              <a:defRPr/>
            </a:pPr>
            <a:r>
              <a:rPr lang="ar-SA" sz="2400" dirty="0" smtClean="0">
                <a:solidFill>
                  <a:schemeClr val="tx1">
                    <a:lumMod val="95000"/>
                    <a:lumOff val="5000"/>
                  </a:schemeClr>
                </a:solidFill>
                <a:cs typeface="PT Bold Heading" pitchFamily="2" charset="-78"/>
              </a:rPr>
              <a:t>تتناسب الطاقة الحرارية في الجسم مع عدد الجزيئات فيه..</a:t>
            </a:r>
          </a:p>
          <a:p>
            <a:pPr algn="justLow">
              <a:lnSpc>
                <a:spcPct val="150000"/>
              </a:lnSpc>
              <a:defRPr/>
            </a:pPr>
            <a:r>
              <a:rPr lang="ar-SA" sz="2400" dirty="0" smtClean="0">
                <a:solidFill>
                  <a:schemeClr val="tx1">
                    <a:lumMod val="95000"/>
                    <a:lumOff val="5000"/>
                  </a:schemeClr>
                </a:solidFill>
                <a:cs typeface="PT Bold Heading" pitchFamily="2" charset="-78"/>
              </a:rPr>
              <a:t>وهي عكس درجة الحرارة التي لا تعتمد على عدد الجزيئات في الجسم .</a:t>
            </a:r>
            <a:endParaRPr lang="ar-SA" sz="2400" dirty="0"/>
          </a:p>
        </p:txBody>
      </p:sp>
      <p:pic>
        <p:nvPicPr>
          <p:cNvPr id="76801" name="Picture 1" descr="GP060107"/>
          <p:cNvPicPr>
            <a:picLocks noChangeAspect="1" noChangeArrowheads="1"/>
          </p:cNvPicPr>
          <p:nvPr/>
        </p:nvPicPr>
        <p:blipFill>
          <a:blip r:embed="rId3" cstate="print"/>
          <a:srcRect/>
          <a:stretch>
            <a:fillRect/>
          </a:stretch>
        </p:blipFill>
        <p:spPr bwMode="auto">
          <a:xfrm>
            <a:off x="428596" y="2071678"/>
            <a:ext cx="2143140" cy="1609736"/>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26"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500"/>
                                        <p:tgtEl>
                                          <p:spTgt spid="7"/>
                                        </p:tgtEl>
                                      </p:cBhvr>
                                    </p:animEffect>
                                  </p:childTnLst>
                                </p:cTn>
                              </p:par>
                            </p:childTnLst>
                          </p:cTn>
                        </p:par>
                        <p:par>
                          <p:cTn id="14" fill="hold">
                            <p:stCondLst>
                              <p:cond delay="235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4600"/>
                            </p:stCondLst>
                            <p:childTnLst>
                              <p:par>
                                <p:cTn id="22" presetID="16" presetClass="entr" presetSubtype="26" fill="hold" nodeType="afterEffect">
                                  <p:stCondLst>
                                    <p:cond delay="0"/>
                                  </p:stCondLst>
                                  <p:childTnLst>
                                    <p:set>
                                      <p:cBhvr>
                                        <p:cTn id="23" dur="1" fill="hold">
                                          <p:stCondLst>
                                            <p:cond delay="0"/>
                                          </p:stCondLst>
                                        </p:cTn>
                                        <p:tgtEl>
                                          <p:spTgt spid="76801"/>
                                        </p:tgtEl>
                                        <p:attrNameLst>
                                          <p:attrName>style.visibility</p:attrName>
                                        </p:attrNameLst>
                                      </p:cBhvr>
                                      <p:to>
                                        <p:strVal val="visible"/>
                                      </p:to>
                                    </p:set>
                                    <p:animEffect transition="in" filter="barn(inHorizontal)">
                                      <p:cBhvr>
                                        <p:cTn id="24" dur="500"/>
                                        <p:tgtEl>
                                          <p:spTgt spid="76801"/>
                                        </p:tgtEl>
                                      </p:cBhvr>
                                    </p:animEffect>
                                  </p:childTnLst>
                                </p:cTn>
                              </p:par>
                            </p:childTnLst>
                          </p:cTn>
                        </p:par>
                        <p:par>
                          <p:cTn id="25" fill="hold">
                            <p:stCondLst>
                              <p:cond delay="51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6500"/>
                            </p:stCondLst>
                            <p:childTnLst>
                              <p:par>
                                <p:cTn id="33" presetID="15" presetClass="entr" presetSubtype="0" fill="hold" grpId="0" nodeType="afterEffect">
                                  <p:stCondLst>
                                    <p:cond delay="0"/>
                                  </p:stCondLst>
                                  <p:iterate type="wd">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ثر درجة الحرارة على حركة جزيئات المادة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5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770" name="مستطيل 1"/>
          <p:cNvSpPr>
            <a:spLocks noChangeArrowheads="1"/>
          </p:cNvSpPr>
          <p:nvPr/>
        </p:nvSpPr>
        <p:spPr bwMode="auto">
          <a:xfrm>
            <a:off x="2714612" y="285728"/>
            <a:ext cx="5343130" cy="769441"/>
          </a:xfrm>
          <a:prstGeom prst="rect">
            <a:avLst/>
          </a:prstGeom>
          <a:noFill/>
          <a:ln w="9525">
            <a:noFill/>
            <a:miter lim="800000"/>
            <a:headEnd/>
            <a:tailEnd/>
          </a:ln>
        </p:spPr>
        <p:txBody>
          <a:bodyPr wrap="none">
            <a:spAutoFit/>
          </a:bodyPr>
          <a:lstStyle/>
          <a:p>
            <a:pPr algn="ctr"/>
            <a:r>
              <a:rPr lang="ar-SA" sz="4400" dirty="0" smtClean="0">
                <a:ln>
                  <a:solidFill>
                    <a:schemeClr val="tx1"/>
                  </a:solidFill>
                </a:ln>
                <a:solidFill>
                  <a:schemeClr val="accent2"/>
                </a:solidFill>
                <a:cs typeface="PT Bold Heading" pitchFamily="2" charset="-78"/>
              </a:rPr>
              <a:t>الاتــزان </a:t>
            </a:r>
            <a:r>
              <a:rPr lang="ar-SA" sz="4400" dirty="0">
                <a:ln>
                  <a:solidFill>
                    <a:schemeClr val="tx1"/>
                  </a:solidFill>
                </a:ln>
                <a:solidFill>
                  <a:schemeClr val="accent2"/>
                </a:solidFill>
                <a:cs typeface="PT Bold Heading" pitchFamily="2" charset="-78"/>
              </a:rPr>
              <a:t>والقياس الحراري</a:t>
            </a:r>
            <a:endParaRPr lang="en-US" sz="4400" dirty="0">
              <a:ln>
                <a:solidFill>
                  <a:schemeClr val="tx1"/>
                </a:solidFill>
              </a:ln>
              <a:solidFill>
                <a:schemeClr val="accent2"/>
              </a:solidFill>
              <a:cs typeface="PT Bold Heading" pitchFamily="2" charset="-78"/>
            </a:endParaRPr>
          </a:p>
        </p:txBody>
      </p:sp>
      <p:pic>
        <p:nvPicPr>
          <p:cNvPr id="90121" name="Picture 9" descr="C:\Users\تاتو\Desktop\tnfeverjpgmid.jpg"/>
          <p:cNvPicPr>
            <a:picLocks noChangeAspect="1" noChangeArrowheads="1"/>
          </p:cNvPicPr>
          <p:nvPr/>
        </p:nvPicPr>
        <p:blipFill>
          <a:blip r:embed="rId3"/>
          <a:srcRect/>
          <a:stretch>
            <a:fillRect/>
          </a:stretch>
        </p:blipFill>
        <p:spPr bwMode="auto">
          <a:xfrm>
            <a:off x="5214942" y="1428736"/>
            <a:ext cx="3439209" cy="5000660"/>
          </a:xfrm>
          <a:prstGeom prst="rect">
            <a:avLst/>
          </a:prstGeom>
          <a:noFill/>
          <a:ln w="9525">
            <a:noFill/>
            <a:miter lim="800000"/>
            <a:headEnd/>
            <a:tailEnd/>
          </a:ln>
        </p:spPr>
      </p:pic>
      <p:pic>
        <p:nvPicPr>
          <p:cNvPr id="90125" name="Picture 13" descr="C:\Users\تاتو\Desktop\الفصل الخامس\newsimage443.jpg"/>
          <p:cNvPicPr>
            <a:picLocks noChangeAspect="1" noChangeArrowheads="1"/>
          </p:cNvPicPr>
          <p:nvPr/>
        </p:nvPicPr>
        <p:blipFill>
          <a:blip r:embed="rId4"/>
          <a:srcRect/>
          <a:stretch>
            <a:fillRect/>
          </a:stretch>
        </p:blipFill>
        <p:spPr bwMode="auto">
          <a:xfrm>
            <a:off x="3286116" y="3214686"/>
            <a:ext cx="1527442" cy="2071702"/>
          </a:xfrm>
          <a:prstGeom prst="rect">
            <a:avLst/>
          </a:prstGeom>
          <a:noFill/>
          <a:ln w="9525">
            <a:noFill/>
            <a:miter lim="800000"/>
            <a:headEnd/>
            <a:tailEnd/>
          </a:ln>
        </p:spPr>
      </p:pic>
      <p:pic>
        <p:nvPicPr>
          <p:cNvPr id="90126" name="Picture 14" descr="C:\Users\تاتو\Desktop\الفصل الخامس\vgc.jpg"/>
          <p:cNvPicPr>
            <a:picLocks noChangeAspect="1" noChangeArrowheads="1"/>
          </p:cNvPicPr>
          <p:nvPr/>
        </p:nvPicPr>
        <p:blipFill>
          <a:blip r:embed="rId5"/>
          <a:srcRect b="7421"/>
          <a:stretch>
            <a:fillRect/>
          </a:stretch>
        </p:blipFill>
        <p:spPr bwMode="auto">
          <a:xfrm rot="21217746">
            <a:off x="2643174" y="1357298"/>
            <a:ext cx="2238188" cy="1928826"/>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trips(downLeft)">
                                      <p:cBhvr>
                                        <p:cTn id="7" dur="500"/>
                                        <p:tgtEl>
                                          <p:spTgt spid="32770"/>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90121"/>
                                        </p:tgtEl>
                                        <p:attrNameLst>
                                          <p:attrName>style.visibility</p:attrName>
                                        </p:attrNameLst>
                                      </p:cBhvr>
                                      <p:to>
                                        <p:strVal val="visible"/>
                                      </p:to>
                                    </p:set>
                                    <p:animEffect transition="in" filter="diamond(in)">
                                      <p:cBhvr>
                                        <p:cTn id="11" dur="2000"/>
                                        <p:tgtEl>
                                          <p:spTgt spid="90121"/>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90126"/>
                                        </p:tgtEl>
                                        <p:attrNameLst>
                                          <p:attrName>style.visibility</p:attrName>
                                        </p:attrNameLst>
                                      </p:cBhvr>
                                      <p:to>
                                        <p:strVal val="visible"/>
                                      </p:to>
                                    </p:set>
                                    <p:animEffect transition="in" filter="diamond(in)">
                                      <p:cBhvr>
                                        <p:cTn id="15" dur="1000"/>
                                        <p:tgtEl>
                                          <p:spTgt spid="90126"/>
                                        </p:tgtEl>
                                      </p:cBhvr>
                                    </p:animEffect>
                                  </p:childTnLst>
                                </p:cTn>
                              </p:par>
                            </p:childTnLst>
                          </p:cTn>
                        </p:par>
                        <p:par>
                          <p:cTn id="16" fill="hold">
                            <p:stCondLst>
                              <p:cond delay="3500"/>
                            </p:stCondLst>
                            <p:childTnLst>
                              <p:par>
                                <p:cTn id="17" presetID="8" presetClass="entr" presetSubtype="16" fill="hold" nodeType="afterEffect">
                                  <p:stCondLst>
                                    <p:cond delay="0"/>
                                  </p:stCondLst>
                                  <p:childTnLst>
                                    <p:set>
                                      <p:cBhvr>
                                        <p:cTn id="18" dur="1" fill="hold">
                                          <p:stCondLst>
                                            <p:cond delay="0"/>
                                          </p:stCondLst>
                                        </p:cTn>
                                        <p:tgtEl>
                                          <p:spTgt spid="90125"/>
                                        </p:tgtEl>
                                        <p:attrNameLst>
                                          <p:attrName>style.visibility</p:attrName>
                                        </p:attrNameLst>
                                      </p:cBhvr>
                                      <p:to>
                                        <p:strVal val="visible"/>
                                      </p:to>
                                    </p:set>
                                    <p:animEffect transition="in" filter="diamond(in)">
                                      <p:cBhvr>
                                        <p:cTn id="19"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2524</Words>
  <Application>Microsoft Office PowerPoint</Application>
  <PresentationFormat>عرض على الشاشة (3:4)‏</PresentationFormat>
  <Paragraphs>277</Paragraphs>
  <Slides>62</Slides>
  <Notes>0</Notes>
  <HiddenSlides>0</HiddenSlides>
  <MMClips>6</MMClips>
  <ScaleCrop>false</ScaleCrop>
  <HeadingPairs>
    <vt:vector size="4" baseType="variant">
      <vt:variant>
        <vt:lpstr>سمة</vt:lpstr>
      </vt:variant>
      <vt:variant>
        <vt:i4>1</vt:i4>
      </vt:variant>
      <vt:variant>
        <vt:lpstr>عناوين الشرائح</vt:lpstr>
      </vt:variant>
      <vt:variant>
        <vt:i4>62</vt:i4>
      </vt:variant>
    </vt:vector>
  </HeadingPairs>
  <TitlesOfParts>
    <vt:vector size="63"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113</cp:revision>
  <dcterms:created xsi:type="dcterms:W3CDTF">2015-12-02T12:07:07Z</dcterms:created>
  <dcterms:modified xsi:type="dcterms:W3CDTF">2015-12-06T21:00:18Z</dcterms:modified>
</cp:coreProperties>
</file>