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6" r:id="rId2"/>
    <p:sldId id="277" r:id="rId3"/>
    <p:sldId id="278"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80" r:id="rId23"/>
    <p:sldId id="281" r:id="rId24"/>
    <p:sldId id="282" r:id="rId25"/>
    <p:sldId id="283" r:id="rId26"/>
    <p:sldId id="284" r:id="rId27"/>
    <p:sldId id="285" r:id="rId28"/>
    <p:sldId id="286" r:id="rId29"/>
    <p:sldId id="287" r:id="rId30"/>
    <p:sldId id="279"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D8BD707-D9CF-40AE-B4C6-C98DA3205C09}" type="datetimeFigureOut">
              <a:rPr lang="en-US" smtClean="0"/>
              <a:pPr/>
              <a:t>4/11/2020</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1D8BD707-D9CF-40AE-B4C6-C98DA3205C09}" type="datetimeFigureOut">
              <a:rPr lang="en-US" smtClean="0"/>
              <a:pPr/>
              <a:t>4/11/2020</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1D8BD707-D9CF-40AE-B4C6-C98DA3205C09}" type="datetimeFigureOut">
              <a:rPr lang="en-US" smtClean="0"/>
              <a:pPr/>
              <a:t>4/11/2020</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D8BD707-D9CF-40AE-B4C6-C98DA3205C09}" type="datetimeFigureOut">
              <a:rPr lang="en-US" smtClean="0"/>
              <a:pPr/>
              <a:t>4/11/2020</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r" defTabSz="914400" rtl="1"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r" defTabSz="914400" rtl="1"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1" y="817582"/>
            <a:ext cx="6993468" cy="1849418"/>
          </a:xfrm>
        </p:spPr>
        <p:txBody>
          <a:bodyPr>
            <a:normAutofit fontScale="90000"/>
          </a:bodyPr>
          <a:lstStyle/>
          <a:p>
            <a:r>
              <a:rPr lang="ar-KW"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المحاضرة(السابعة)</a:t>
            </a:r>
            <a:r>
              <a:rPr lang="ar-KW"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r>
            <a:br>
              <a:rPr lang="ar-KW"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ar-KW"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مقرر </a:t>
            </a:r>
            <a:br>
              <a:rPr lang="ar-KW"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ar-KW"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تخطيط وتقييم البرامج الإرشادية</a:t>
            </a:r>
          </a:p>
        </p:txBody>
      </p:sp>
      <p:sp>
        <p:nvSpPr>
          <p:cNvPr id="3" name="Content Placeholder 2"/>
          <p:cNvSpPr>
            <a:spLocks noGrp="1"/>
          </p:cNvSpPr>
          <p:nvPr>
            <p:ph idx="1"/>
          </p:nvPr>
        </p:nvSpPr>
        <p:spPr/>
        <p:txBody>
          <a:bodyPr/>
          <a:lstStyle/>
          <a:p>
            <a:pPr marL="0" lvl="0" indent="0" algn="ctr">
              <a:buClr>
                <a:srgbClr val="94C600"/>
              </a:buClr>
              <a:buSzPct val="76000"/>
              <a:buNone/>
            </a:pPr>
            <a:endParaRPr lang="ar-KW" sz="1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endParaRPr lang="ar-KW" sz="1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endParaRPr lang="ar-KW" sz="1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endParaRPr lang="ar-KW" sz="1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endParaRPr lang="ar-KW" sz="1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endParaRPr lang="ar-KW" sz="1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r>
              <a:rPr lang="ar-KW"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rPr>
              <a:t>لطلاب </a:t>
            </a:r>
            <a:r>
              <a:rPr lang="ar-KW"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rPr>
              <a:t>المستوي الرابع (شعبة الإرشاد الزراعي)</a:t>
            </a:r>
          </a:p>
          <a:p>
            <a:endParaRPr lang="ar-KW" dirty="0"/>
          </a:p>
        </p:txBody>
      </p:sp>
    </p:spTree>
    <p:extLst>
      <p:ext uri="{BB962C8B-B14F-4D97-AF65-F5344CB8AC3E}">
        <p14:creationId xmlns:p14="http://schemas.microsoft.com/office/powerpoint/2010/main" val="507945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chemeClr val="accent2">
                    <a:lumMod val="75000"/>
                  </a:schemeClr>
                </a:solidFill>
              </a:rPr>
              <a:t>المقاييس المستخدمة</a:t>
            </a:r>
            <a:endParaRPr lang="ar-KW" dirty="0">
              <a:solidFill>
                <a:schemeClr val="accent2">
                  <a:lumMod val="75000"/>
                </a:schemeClr>
              </a:solidFill>
            </a:endParaRPr>
          </a:p>
        </p:txBody>
      </p:sp>
      <p:sp>
        <p:nvSpPr>
          <p:cNvPr id="3" name="Content Placeholder 2"/>
          <p:cNvSpPr>
            <a:spLocks noGrp="1"/>
          </p:cNvSpPr>
          <p:nvPr>
            <p:ph idx="1"/>
          </p:nvPr>
        </p:nvSpPr>
        <p:spPr>
          <a:xfrm>
            <a:off x="1066800" y="2119257"/>
            <a:ext cx="7239000" cy="3603812"/>
          </a:xfrm>
        </p:spPr>
        <p:txBody>
          <a:bodyPr>
            <a:normAutofit fontScale="85000" lnSpcReduction="20000"/>
          </a:bodyPr>
          <a:lstStyle/>
          <a:p>
            <a:pPr algn="justLow"/>
            <a:r>
              <a:rPr lang="ar-KW" sz="3600" dirty="0" smtClean="0">
                <a:latin typeface="Simplified Arabic" pitchFamily="18" charset="-78"/>
                <a:cs typeface="Simplified Arabic" pitchFamily="18" charset="-78"/>
              </a:rPr>
              <a:t>ويشترط في المقاييس المستخدمة اشتراطات خمسة لتحقيق الغرض وهي:-</a:t>
            </a:r>
          </a:p>
          <a:p>
            <a:pPr algn="justLow"/>
            <a:r>
              <a:rPr lang="ar-KW" sz="3600" dirty="0" smtClean="0">
                <a:latin typeface="Simplified Arabic" pitchFamily="18" charset="-78"/>
                <a:cs typeface="Simplified Arabic" pitchFamily="18" charset="-78"/>
              </a:rPr>
              <a:t>1- </a:t>
            </a:r>
            <a:r>
              <a:rPr lang="ar-KW" sz="3600" dirty="0" smtClean="0">
                <a:solidFill>
                  <a:schemeClr val="accent2">
                    <a:lumMod val="75000"/>
                  </a:schemeClr>
                </a:solidFill>
                <a:latin typeface="Simplified Arabic" pitchFamily="18" charset="-78"/>
                <a:cs typeface="Simplified Arabic" pitchFamily="18" charset="-78"/>
              </a:rPr>
              <a:t>الصلاحية</a:t>
            </a:r>
            <a:r>
              <a:rPr lang="ar-KW" sz="3600" dirty="0" smtClean="0">
                <a:latin typeface="Simplified Arabic" pitchFamily="18" charset="-78"/>
                <a:cs typeface="Simplified Arabic" pitchFamily="18" charset="-78"/>
              </a:rPr>
              <a:t> </a:t>
            </a:r>
            <a:r>
              <a:rPr lang="en-US" sz="3600" dirty="0" smtClean="0">
                <a:latin typeface="Simplified Arabic" pitchFamily="18" charset="-78"/>
                <a:cs typeface="Simplified Arabic" pitchFamily="18" charset="-78"/>
              </a:rPr>
              <a:t>validity</a:t>
            </a:r>
            <a:r>
              <a:rPr lang="ar-KW" sz="3600" dirty="0" smtClean="0">
                <a:latin typeface="Simplified Arabic" pitchFamily="18" charset="-78"/>
                <a:cs typeface="Simplified Arabic" pitchFamily="18" charset="-78"/>
              </a:rPr>
              <a:t> </a:t>
            </a:r>
            <a:r>
              <a:rPr lang="ar-KW" sz="3600" dirty="0" smtClean="0">
                <a:latin typeface="Simplified Arabic" pitchFamily="18" charset="-78"/>
                <a:cs typeface="Simplified Arabic" pitchFamily="18" charset="-78"/>
              </a:rPr>
              <a:t>فهل سيقيس ما أرادنا قياسه؟</a:t>
            </a:r>
          </a:p>
          <a:p>
            <a:pPr algn="justLow"/>
            <a:r>
              <a:rPr lang="ar-KW" sz="3600" dirty="0" smtClean="0">
                <a:latin typeface="Simplified Arabic" pitchFamily="18" charset="-78"/>
                <a:cs typeface="Simplified Arabic" pitchFamily="18" charset="-78"/>
              </a:rPr>
              <a:t>2- </a:t>
            </a:r>
            <a:r>
              <a:rPr lang="ar-KW" sz="3600" dirty="0" smtClean="0">
                <a:solidFill>
                  <a:schemeClr val="accent2">
                    <a:lumMod val="75000"/>
                  </a:schemeClr>
                </a:solidFill>
                <a:latin typeface="Simplified Arabic" pitchFamily="18" charset="-78"/>
                <a:cs typeface="Simplified Arabic" pitchFamily="18" charset="-78"/>
              </a:rPr>
              <a:t>الوثوق</a:t>
            </a:r>
            <a:r>
              <a:rPr lang="ar-KW" sz="3600" dirty="0" smtClean="0">
                <a:latin typeface="Simplified Arabic" pitchFamily="18" charset="-78"/>
                <a:cs typeface="Simplified Arabic" pitchFamily="18" charset="-78"/>
              </a:rPr>
              <a:t> </a:t>
            </a:r>
            <a:r>
              <a:rPr lang="en-US" sz="3600" dirty="0" smtClean="0">
                <a:latin typeface="Simplified Arabic" pitchFamily="18" charset="-78"/>
                <a:cs typeface="Simplified Arabic" pitchFamily="18" charset="-78"/>
              </a:rPr>
              <a:t>Reliability</a:t>
            </a:r>
            <a:r>
              <a:rPr lang="ar-KW" sz="3600" dirty="0" smtClean="0">
                <a:latin typeface="Simplified Arabic" pitchFamily="18" charset="-78"/>
                <a:cs typeface="Simplified Arabic" pitchFamily="18" charset="-78"/>
              </a:rPr>
              <a:t> فهو يعطي نفس النتائج بدون تغير.</a:t>
            </a:r>
            <a:endParaRPr lang="ar-KW" sz="3600" dirty="0" smtClean="0">
              <a:latin typeface="Simplified Arabic" pitchFamily="18" charset="-78"/>
              <a:cs typeface="Simplified Arabic" pitchFamily="18" charset="-78"/>
            </a:endParaRPr>
          </a:p>
          <a:p>
            <a:pPr algn="justLow"/>
            <a:r>
              <a:rPr lang="ar-KW" sz="3600" dirty="0" smtClean="0">
                <a:latin typeface="Simplified Arabic" pitchFamily="18" charset="-78"/>
                <a:cs typeface="Simplified Arabic" pitchFamily="18" charset="-78"/>
              </a:rPr>
              <a:t>3- </a:t>
            </a:r>
            <a:r>
              <a:rPr lang="ar-KW" sz="3600" dirty="0" smtClean="0">
                <a:solidFill>
                  <a:schemeClr val="accent2">
                    <a:lumMod val="75000"/>
                  </a:schemeClr>
                </a:solidFill>
                <a:latin typeface="Simplified Arabic" pitchFamily="18" charset="-78"/>
                <a:cs typeface="Simplified Arabic" pitchFamily="18" charset="-78"/>
              </a:rPr>
              <a:t>الموضوعية</a:t>
            </a:r>
            <a:r>
              <a:rPr lang="ar-KW" sz="3600" dirty="0" smtClean="0">
                <a:latin typeface="Simplified Arabic" pitchFamily="18" charset="-78"/>
                <a:cs typeface="Simplified Arabic" pitchFamily="18" charset="-78"/>
              </a:rPr>
              <a:t> </a:t>
            </a:r>
            <a:r>
              <a:rPr lang="en-US" sz="3600" dirty="0" smtClean="0">
                <a:latin typeface="Simplified Arabic" pitchFamily="18" charset="-78"/>
                <a:cs typeface="Simplified Arabic" pitchFamily="18" charset="-78"/>
              </a:rPr>
              <a:t>Objectivity</a:t>
            </a:r>
            <a:r>
              <a:rPr lang="ar-KW" sz="3600" dirty="0" smtClean="0">
                <a:latin typeface="Simplified Arabic" pitchFamily="18" charset="-78"/>
                <a:cs typeface="Simplified Arabic" pitchFamily="18" charset="-78"/>
              </a:rPr>
              <a:t> حيث يقيس المقياس النتائج المختلفة دون أن يكون هناك أي تأثير شخصي للقائم بالقياس علي دقة النتائج. </a:t>
            </a:r>
            <a:endParaRPr lang="ar-KW" sz="3600" dirty="0" smtClean="0">
              <a:latin typeface="Simplified Arabic" pitchFamily="18" charset="-78"/>
              <a:cs typeface="Simplified Arabic" pitchFamily="18" charset="-78"/>
            </a:endParaRPr>
          </a:p>
          <a:p>
            <a:endParaRPr lang="ar-KW" dirty="0"/>
          </a:p>
          <a:p>
            <a:endParaRPr lang="ar-KW" dirty="0"/>
          </a:p>
        </p:txBody>
      </p:sp>
    </p:spTree>
    <p:extLst>
      <p:ext uri="{BB962C8B-B14F-4D97-AF65-F5344CB8AC3E}">
        <p14:creationId xmlns:p14="http://schemas.microsoft.com/office/powerpoint/2010/main" val="2450363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dirty="0"/>
          </a:p>
        </p:txBody>
      </p:sp>
      <p:sp>
        <p:nvSpPr>
          <p:cNvPr id="3" name="Content Placeholder 2"/>
          <p:cNvSpPr>
            <a:spLocks noGrp="1"/>
          </p:cNvSpPr>
          <p:nvPr>
            <p:ph idx="1"/>
          </p:nvPr>
        </p:nvSpPr>
        <p:spPr>
          <a:xfrm>
            <a:off x="1143000" y="2119257"/>
            <a:ext cx="7086600" cy="3603812"/>
          </a:xfrm>
        </p:spPr>
        <p:txBody>
          <a:bodyPr>
            <a:noAutofit/>
          </a:bodyPr>
          <a:lstStyle/>
          <a:p>
            <a:r>
              <a:rPr lang="ar-KW" sz="3200" dirty="0" smtClean="0">
                <a:solidFill>
                  <a:schemeClr val="accent2"/>
                </a:solidFill>
                <a:latin typeface="Simplified Arabic" pitchFamily="18" charset="-78"/>
                <a:cs typeface="Simplified Arabic" pitchFamily="18" charset="-78"/>
              </a:rPr>
              <a:t>وتستخدم مقاييس متعددة أهمها:</a:t>
            </a:r>
          </a:p>
          <a:p>
            <a:r>
              <a:rPr lang="ar-KW" sz="3200" dirty="0" smtClean="0">
                <a:latin typeface="Simplified Arabic" pitchFamily="18" charset="-78"/>
                <a:cs typeface="Simplified Arabic" pitchFamily="18" charset="-78"/>
              </a:rPr>
              <a:t>1- مقاييس القيمة.</a:t>
            </a:r>
          </a:p>
          <a:p>
            <a:r>
              <a:rPr lang="ar-KW" sz="3200" dirty="0" smtClean="0">
                <a:latin typeface="Simplified Arabic" pitchFamily="18" charset="-78"/>
                <a:cs typeface="Simplified Arabic" pitchFamily="18" charset="-78"/>
              </a:rPr>
              <a:t>2- مقاييس الرأي.</a:t>
            </a:r>
          </a:p>
          <a:p>
            <a:r>
              <a:rPr lang="ar-KW" sz="3200" dirty="0" smtClean="0">
                <a:latin typeface="Simplified Arabic" pitchFamily="18" charset="-78"/>
                <a:cs typeface="Simplified Arabic" pitchFamily="18" charset="-78"/>
              </a:rPr>
              <a:t>3- إختبارات المعرفة والفهم.</a:t>
            </a:r>
          </a:p>
          <a:p>
            <a:r>
              <a:rPr lang="ar-KW" sz="3200" dirty="0" smtClean="0">
                <a:latin typeface="Simplified Arabic" pitchFamily="18" charset="-78"/>
                <a:cs typeface="Simplified Arabic" pitchFamily="18" charset="-78"/>
              </a:rPr>
              <a:t>4- إختبارات دراسة الإهتمام والرغبة لدي الزراع.</a:t>
            </a:r>
          </a:p>
          <a:p>
            <a:r>
              <a:rPr lang="ar-KW" sz="3200" dirty="0" smtClean="0">
                <a:latin typeface="Simplified Arabic" pitchFamily="18" charset="-78"/>
                <a:cs typeface="Simplified Arabic" pitchFamily="18" charset="-78"/>
              </a:rPr>
              <a:t>5- إختبارات المهارة.</a:t>
            </a:r>
            <a:endParaRPr lang="ar-KW" sz="3200" dirty="0">
              <a:latin typeface="Simplified Arabic" pitchFamily="18" charset="-78"/>
              <a:cs typeface="Simplified Arabic" pitchFamily="18" charset="-78"/>
            </a:endParaRPr>
          </a:p>
        </p:txBody>
      </p:sp>
    </p:spTree>
    <p:extLst>
      <p:ext uri="{BB962C8B-B14F-4D97-AF65-F5344CB8AC3E}">
        <p14:creationId xmlns:p14="http://schemas.microsoft.com/office/powerpoint/2010/main" val="3486747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1463040" y="2119257"/>
            <a:ext cx="6766560" cy="3603812"/>
          </a:xfrm>
        </p:spPr>
        <p:txBody>
          <a:bodyPr>
            <a:normAutofit/>
          </a:bodyPr>
          <a:lstStyle/>
          <a:p>
            <a:r>
              <a:rPr lang="ar-KW" sz="3200" dirty="0" smtClean="0">
                <a:latin typeface="Simplified Arabic" pitchFamily="18" charset="-78"/>
                <a:cs typeface="Simplified Arabic" pitchFamily="18" charset="-78"/>
              </a:rPr>
              <a:t>6- إختبارات تطبيق الخبرات.</a:t>
            </a:r>
          </a:p>
          <a:p>
            <a:r>
              <a:rPr lang="ar-KW" sz="3200" dirty="0" smtClean="0">
                <a:latin typeface="Simplified Arabic" pitchFamily="18" charset="-78"/>
                <a:cs typeface="Simplified Arabic" pitchFamily="18" charset="-78"/>
              </a:rPr>
              <a:t>7- الحالة التاريخية للتطور.</a:t>
            </a:r>
          </a:p>
          <a:p>
            <a:r>
              <a:rPr lang="ar-KW" sz="3200" dirty="0" smtClean="0">
                <a:latin typeface="Simplified Arabic" pitchFamily="18" charset="-78"/>
                <a:cs typeface="Simplified Arabic" pitchFamily="18" charset="-78"/>
              </a:rPr>
              <a:t>8- مقاييس الإتجاه.</a:t>
            </a:r>
            <a:endParaRPr lang="ar-KW" sz="3200" dirty="0">
              <a:latin typeface="Simplified Arabic" pitchFamily="18" charset="-78"/>
              <a:cs typeface="Simplified Arabic" pitchFamily="18" charset="-78"/>
            </a:endParaRPr>
          </a:p>
        </p:txBody>
      </p:sp>
    </p:spTree>
    <p:extLst>
      <p:ext uri="{BB962C8B-B14F-4D97-AF65-F5344CB8AC3E}">
        <p14:creationId xmlns:p14="http://schemas.microsoft.com/office/powerpoint/2010/main" val="4200631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chemeClr val="accent2">
                    <a:lumMod val="75000"/>
                  </a:schemeClr>
                </a:solidFill>
              </a:rPr>
              <a:t>مقاييس الإتجاه</a:t>
            </a:r>
            <a:endParaRPr lang="ar-KW" dirty="0">
              <a:solidFill>
                <a:schemeClr val="accent2">
                  <a:lumMod val="75000"/>
                </a:schemeClr>
              </a:solidFill>
            </a:endParaRPr>
          </a:p>
        </p:txBody>
      </p:sp>
      <p:sp>
        <p:nvSpPr>
          <p:cNvPr id="3" name="Content Placeholder 2"/>
          <p:cNvSpPr>
            <a:spLocks noGrp="1"/>
          </p:cNvSpPr>
          <p:nvPr>
            <p:ph idx="1"/>
          </p:nvPr>
        </p:nvSpPr>
        <p:spPr>
          <a:xfrm>
            <a:off x="990600" y="2119257"/>
            <a:ext cx="7239000" cy="3603812"/>
          </a:xfrm>
        </p:spPr>
        <p:txBody>
          <a:bodyPr>
            <a:normAutofit fontScale="92500" lnSpcReduction="10000"/>
          </a:bodyPr>
          <a:lstStyle/>
          <a:p>
            <a:r>
              <a:rPr lang="ar-KW" b="1" dirty="0" smtClean="0">
                <a:solidFill>
                  <a:schemeClr val="accent2">
                    <a:lumMod val="75000"/>
                  </a:schemeClr>
                </a:solidFill>
              </a:rPr>
              <a:t>1- مقياس بوجاردوس للمسافة الإجتماعية:</a:t>
            </a:r>
          </a:p>
          <a:p>
            <a:pPr algn="just">
              <a:lnSpc>
                <a:spcPct val="150000"/>
              </a:lnSpc>
            </a:pPr>
            <a:r>
              <a:rPr lang="ar-KW" sz="2600" dirty="0">
                <a:latin typeface="Simplified Arabic" pitchFamily="18" charset="-78"/>
                <a:cs typeface="Simplified Arabic" pitchFamily="18" charset="-78"/>
              </a:rPr>
              <a:t>وهو مقياس متساوي الأبعاد كتدريج مسطرة يشتمل علي إستجابات سبعة متدرجة للتقليل الإجتماعي بحيث أن العبارة الأولي تمثل أعلي درجة للتقبل أو التقارب الإجتماعي، والعبارة الأخيرة تمثل أقل درجة وتتساوي المسافة فيما بين كل درجتتين متتاليتين أي أن المسافة بين الدرجتين 2,3 تساوي المسافة  بين  5, 6 وأن أستجابة الفرد رقم 5 يشترط إستجابته لرقم 3 أولاً،فهي عبارات متدرجة ولا تعني الإستجابة.</a:t>
            </a:r>
          </a:p>
        </p:txBody>
      </p:sp>
    </p:spTree>
    <p:extLst>
      <p:ext uri="{BB962C8B-B14F-4D97-AF65-F5344CB8AC3E}">
        <p14:creationId xmlns:p14="http://schemas.microsoft.com/office/powerpoint/2010/main" val="3768417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chemeClr val="accent2">
                    <a:lumMod val="75000"/>
                  </a:schemeClr>
                </a:solidFill>
              </a:rPr>
              <a:t>طريقة فيرستونوشيف</a:t>
            </a:r>
            <a:endParaRPr lang="ar-KW" dirty="0">
              <a:solidFill>
                <a:schemeClr val="accent2">
                  <a:lumMod val="75000"/>
                </a:schemeClr>
              </a:solidFill>
            </a:endParaRPr>
          </a:p>
        </p:txBody>
      </p:sp>
      <p:sp>
        <p:nvSpPr>
          <p:cNvPr id="3" name="Content Placeholder 2"/>
          <p:cNvSpPr>
            <a:spLocks noGrp="1"/>
          </p:cNvSpPr>
          <p:nvPr>
            <p:ph idx="1"/>
          </p:nvPr>
        </p:nvSpPr>
        <p:spPr>
          <a:xfrm>
            <a:off x="1143000" y="2119257"/>
            <a:ext cx="7086600" cy="3603812"/>
          </a:xfrm>
        </p:spPr>
        <p:txBody>
          <a:bodyPr>
            <a:normAutofit lnSpcReduction="10000"/>
          </a:bodyPr>
          <a:lstStyle/>
          <a:p>
            <a:pPr algn="justLow"/>
            <a:r>
              <a:rPr lang="ar-KW" sz="3200" dirty="0" smtClean="0">
                <a:latin typeface="Simplified Arabic" pitchFamily="18" charset="-78"/>
                <a:cs typeface="Simplified Arabic" pitchFamily="18" charset="-78"/>
              </a:rPr>
              <a:t>وفي الواقع فأن المقياس السابق قام علي </a:t>
            </a:r>
            <a:r>
              <a:rPr lang="ar-KW" sz="3200" dirty="0" smtClean="0">
                <a:latin typeface="Simplified Arabic" pitchFamily="18" charset="-78"/>
                <a:cs typeface="Simplified Arabic" pitchFamily="18" charset="-78"/>
              </a:rPr>
              <a:t>تساوي المسافات </a:t>
            </a:r>
            <a:r>
              <a:rPr lang="ar-KW" sz="3200" dirty="0" smtClean="0">
                <a:latin typeface="Simplified Arabic" pitchFamily="18" charset="-78"/>
                <a:cs typeface="Simplified Arabic" pitchFamily="18" charset="-78"/>
              </a:rPr>
              <a:t>الإجتماعية للإستجابات، ولكن ذلك أمر غير واقعي من الناحية العملية،ويشمل المقياس عديداً من العبارات وضع في صورة يتكون من 11 درجة وتعطي الدرجات المختلفة من قبل محكمين للعبارات المختلفة ويأخذ متوسط درجات جميعهم، وتدرج علي أساسها العبارات وتعطي الأوزان المرجحة لها علي هذا الأساس .</a:t>
            </a:r>
          </a:p>
          <a:p>
            <a:endParaRPr lang="ar-KW" dirty="0"/>
          </a:p>
        </p:txBody>
      </p:sp>
    </p:spTree>
    <p:extLst>
      <p:ext uri="{BB962C8B-B14F-4D97-AF65-F5344CB8AC3E}">
        <p14:creationId xmlns:p14="http://schemas.microsoft.com/office/powerpoint/2010/main" val="2910767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chemeClr val="accent2">
                    <a:lumMod val="75000"/>
                  </a:schemeClr>
                </a:solidFill>
              </a:rPr>
              <a:t>مقياس ليكرت</a:t>
            </a:r>
            <a:endParaRPr lang="ar-KW" dirty="0">
              <a:solidFill>
                <a:schemeClr val="accent2">
                  <a:lumMod val="75000"/>
                </a:schemeClr>
              </a:solidFill>
            </a:endParaRPr>
          </a:p>
        </p:txBody>
      </p:sp>
      <p:sp>
        <p:nvSpPr>
          <p:cNvPr id="3" name="Content Placeholder 2"/>
          <p:cNvSpPr>
            <a:spLocks noGrp="1"/>
          </p:cNvSpPr>
          <p:nvPr>
            <p:ph idx="1"/>
          </p:nvPr>
        </p:nvSpPr>
        <p:spPr>
          <a:xfrm>
            <a:off x="990600" y="2119257"/>
            <a:ext cx="7162800" cy="3603812"/>
          </a:xfrm>
        </p:spPr>
        <p:txBody>
          <a:bodyPr>
            <a:noAutofit/>
          </a:bodyPr>
          <a:lstStyle/>
          <a:p>
            <a:pPr algn="just">
              <a:lnSpc>
                <a:spcPct val="70000"/>
              </a:lnSpc>
            </a:pPr>
            <a:r>
              <a:rPr lang="ar-KW" sz="3600" dirty="0">
                <a:latin typeface="Simplified Arabic" pitchFamily="18" charset="-78"/>
                <a:cs typeface="Simplified Arabic" pitchFamily="18" charset="-78"/>
              </a:rPr>
              <a:t>يعيب المقياس السابق أنه يضم كثيراً من العبارات ويحتاج لعدد كبير من المحكمين المتخصصين في الموضوع، وأن تنفيذه جهداً كبيراً لتعقيده بالإضافة إلي أن المقياس محدود الإستخدام، حيث يستخدم للموضوع المحدد الذي صمم له، ويتكون من مجموعة من العبارات تعبر في مجموعها عن آراء الزراع، ويمكن وضع إجابات الزراع في تدرجه 7 درجات كالتالي:-</a:t>
            </a:r>
          </a:p>
        </p:txBody>
      </p:sp>
    </p:spTree>
    <p:extLst>
      <p:ext uri="{BB962C8B-B14F-4D97-AF65-F5344CB8AC3E}">
        <p14:creationId xmlns:p14="http://schemas.microsoft.com/office/powerpoint/2010/main" val="1608544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1066800" y="2119257"/>
            <a:ext cx="7010400" cy="3603812"/>
          </a:xfrm>
        </p:spPr>
        <p:txBody>
          <a:bodyPr>
            <a:normAutofit fontScale="85000" lnSpcReduction="10000"/>
          </a:bodyPr>
          <a:lstStyle/>
          <a:p>
            <a:r>
              <a:rPr lang="ar-KW" sz="3200" dirty="0" smtClean="0">
                <a:latin typeface="Simplified Arabic" pitchFamily="18" charset="-78"/>
                <a:cs typeface="Simplified Arabic" pitchFamily="18" charset="-78"/>
              </a:rPr>
              <a:t>أوافق تماماً           أوافق كثيراً              أوافق لحد ما</a:t>
            </a:r>
          </a:p>
          <a:p>
            <a:r>
              <a:rPr lang="ar-KW" sz="3200" dirty="0">
                <a:latin typeface="Simplified Arabic" pitchFamily="18" charset="-78"/>
                <a:cs typeface="Simplified Arabic" pitchFamily="18" charset="-78"/>
              </a:rPr>
              <a:t> </a:t>
            </a:r>
            <a:r>
              <a:rPr lang="ar-KW" sz="3200" dirty="0" smtClean="0">
                <a:latin typeface="Simplified Arabic" pitchFamily="18" charset="-78"/>
                <a:cs typeface="Simplified Arabic" pitchFamily="18" charset="-78"/>
              </a:rPr>
              <a:t> 7                        6                            5</a:t>
            </a:r>
          </a:p>
          <a:p>
            <a:r>
              <a:rPr lang="ar-KW" sz="3200" dirty="0" smtClean="0">
                <a:latin typeface="Simplified Arabic" pitchFamily="18" charset="-78"/>
                <a:cs typeface="Simplified Arabic" pitchFamily="18" charset="-78"/>
              </a:rPr>
              <a:t>ليس لي رأي معين=4</a:t>
            </a:r>
          </a:p>
          <a:p>
            <a:endParaRPr lang="ar-KW" sz="3200" dirty="0">
              <a:latin typeface="Simplified Arabic" pitchFamily="18" charset="-78"/>
              <a:cs typeface="Simplified Arabic" pitchFamily="18" charset="-78"/>
            </a:endParaRPr>
          </a:p>
          <a:p>
            <a:r>
              <a:rPr lang="ar-KW" sz="3200" dirty="0" smtClean="0">
                <a:latin typeface="Simplified Arabic" pitchFamily="18" charset="-78"/>
                <a:cs typeface="Simplified Arabic" pitchFamily="18" charset="-78"/>
              </a:rPr>
              <a:t>أعارض لحد ما          أعراض كثيراً         أعارض تماماً</a:t>
            </a:r>
          </a:p>
          <a:p>
            <a:r>
              <a:rPr lang="ar-KW" sz="3200" dirty="0" smtClean="0">
                <a:latin typeface="Simplified Arabic" pitchFamily="18" charset="-78"/>
                <a:cs typeface="Simplified Arabic" pitchFamily="18" charset="-78"/>
              </a:rPr>
              <a:t>3                               2                         1</a:t>
            </a:r>
            <a:r>
              <a:rPr lang="ar-KW" dirty="0" smtClean="0"/>
              <a:t>      </a:t>
            </a:r>
            <a:endParaRPr lang="ar-KW" dirty="0"/>
          </a:p>
        </p:txBody>
      </p:sp>
    </p:spTree>
    <p:extLst>
      <p:ext uri="{BB962C8B-B14F-4D97-AF65-F5344CB8AC3E}">
        <p14:creationId xmlns:p14="http://schemas.microsoft.com/office/powerpoint/2010/main" val="3509785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KW" dirty="0" smtClean="0">
                <a:solidFill>
                  <a:schemeClr val="accent2">
                    <a:lumMod val="75000"/>
                  </a:schemeClr>
                </a:solidFill>
              </a:rPr>
              <a:t>الإستفادة من نتائج التقييم</a:t>
            </a:r>
            <a:endParaRPr lang="ar-KW" dirty="0">
              <a:solidFill>
                <a:schemeClr val="accent2">
                  <a:lumMod val="75000"/>
                </a:schemeClr>
              </a:solidFill>
            </a:endParaRPr>
          </a:p>
        </p:txBody>
      </p:sp>
      <p:sp>
        <p:nvSpPr>
          <p:cNvPr id="3" name="Content Placeholder 2"/>
          <p:cNvSpPr>
            <a:spLocks noGrp="1"/>
          </p:cNvSpPr>
          <p:nvPr>
            <p:ph idx="1"/>
          </p:nvPr>
        </p:nvSpPr>
        <p:spPr>
          <a:xfrm>
            <a:off x="990600" y="2119257"/>
            <a:ext cx="7162800" cy="3603812"/>
          </a:xfrm>
        </p:spPr>
        <p:txBody>
          <a:bodyPr>
            <a:normAutofit fontScale="92500" lnSpcReduction="10000"/>
          </a:bodyPr>
          <a:lstStyle/>
          <a:p>
            <a:pPr algn="just">
              <a:lnSpc>
                <a:spcPct val="70000"/>
              </a:lnSpc>
            </a:pPr>
            <a:r>
              <a:rPr lang="ar-KW" sz="3600" dirty="0">
                <a:latin typeface="Simplified Arabic" pitchFamily="18" charset="-78"/>
                <a:cs typeface="Simplified Arabic" pitchFamily="18" charset="-78"/>
              </a:rPr>
              <a:t>إستخلاص نتائج التقييم والإستفادة منه فبدون ذلك تصبح تلك البيانات عديمة القيمة، ويستفاد بنتائج التقييم في الأتي:-</a:t>
            </a:r>
          </a:p>
          <a:p>
            <a:pPr algn="just">
              <a:lnSpc>
                <a:spcPct val="70000"/>
              </a:lnSpc>
            </a:pPr>
            <a:r>
              <a:rPr lang="ar-KW" sz="3600" dirty="0">
                <a:solidFill>
                  <a:schemeClr val="accent2"/>
                </a:solidFill>
                <a:latin typeface="Simplified Arabic" pitchFamily="18" charset="-78"/>
                <a:cs typeface="Simplified Arabic" pitchFamily="18" charset="-78"/>
              </a:rPr>
              <a:t>1-</a:t>
            </a:r>
            <a:r>
              <a:rPr lang="ar-KW" sz="3600" dirty="0">
                <a:latin typeface="Simplified Arabic" pitchFamily="18" charset="-78"/>
                <a:cs typeface="Simplified Arabic" pitchFamily="18" charset="-78"/>
              </a:rPr>
              <a:t> إعطاء صورة حقيقية وواقعية عن الإتجاه الصحيح للعمل ومدي التقدم فيه.</a:t>
            </a:r>
          </a:p>
          <a:p>
            <a:pPr algn="just">
              <a:lnSpc>
                <a:spcPct val="70000"/>
              </a:lnSpc>
            </a:pPr>
            <a:r>
              <a:rPr lang="ar-KW" sz="3600" dirty="0">
                <a:solidFill>
                  <a:schemeClr val="accent2"/>
                </a:solidFill>
                <a:latin typeface="Simplified Arabic" pitchFamily="18" charset="-78"/>
                <a:cs typeface="Simplified Arabic" pitchFamily="18" charset="-78"/>
              </a:rPr>
              <a:t>2-</a:t>
            </a:r>
            <a:r>
              <a:rPr lang="ar-KW" sz="3600" dirty="0">
                <a:latin typeface="Simplified Arabic" pitchFamily="18" charset="-78"/>
                <a:cs typeface="Simplified Arabic" pitchFamily="18" charset="-78"/>
              </a:rPr>
              <a:t> تساعد في تقرير درجة ما تحقق من الأغراض الهامة والأهداف المحددة وكذا تساعد في تحقيق الأهداف.</a:t>
            </a:r>
          </a:p>
          <a:p>
            <a:pPr algn="just">
              <a:lnSpc>
                <a:spcPct val="70000"/>
              </a:lnSpc>
            </a:pPr>
            <a:r>
              <a:rPr lang="ar-KW" sz="3600" dirty="0">
                <a:solidFill>
                  <a:schemeClr val="accent2"/>
                </a:solidFill>
                <a:latin typeface="Simplified Arabic" pitchFamily="18" charset="-78"/>
                <a:cs typeface="Simplified Arabic" pitchFamily="18" charset="-78"/>
              </a:rPr>
              <a:t>3-</a:t>
            </a:r>
            <a:r>
              <a:rPr lang="ar-KW" sz="3600" dirty="0">
                <a:latin typeface="Simplified Arabic" pitchFamily="18" charset="-78"/>
                <a:cs typeface="Simplified Arabic" pitchFamily="18" charset="-78"/>
              </a:rPr>
              <a:t> لتقدم معلومات هامة وأساسية لتخطيط البرامج الإرشادية مستقبلاً</a:t>
            </a:r>
            <a:r>
              <a:rPr lang="ar-KW" dirty="0" smtClean="0"/>
              <a:t>.</a:t>
            </a:r>
            <a:endParaRPr lang="ar-KW" dirty="0"/>
          </a:p>
          <a:p>
            <a:endParaRPr lang="ar-KW" dirty="0"/>
          </a:p>
        </p:txBody>
      </p:sp>
    </p:spTree>
    <p:extLst>
      <p:ext uri="{BB962C8B-B14F-4D97-AF65-F5344CB8AC3E}">
        <p14:creationId xmlns:p14="http://schemas.microsoft.com/office/powerpoint/2010/main" val="716010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pPr algn="just">
              <a:lnSpc>
                <a:spcPct val="60000"/>
              </a:lnSpc>
            </a:pPr>
            <a:r>
              <a:rPr lang="ar-KW" sz="3300" dirty="0">
                <a:solidFill>
                  <a:schemeClr val="accent2"/>
                </a:solidFill>
                <a:latin typeface="Simplified Arabic" pitchFamily="18" charset="-78"/>
                <a:cs typeface="Simplified Arabic" pitchFamily="18" charset="-78"/>
              </a:rPr>
              <a:t>4-</a:t>
            </a:r>
            <a:r>
              <a:rPr lang="ar-KW" sz="3300" dirty="0">
                <a:latin typeface="Simplified Arabic" pitchFamily="18" charset="-78"/>
                <a:cs typeface="Simplified Arabic" pitchFamily="18" charset="-78"/>
              </a:rPr>
              <a:t> هي شكل من أشكال إختيار كفاءة الطرق والوسائل التعليمية.</a:t>
            </a:r>
          </a:p>
          <a:p>
            <a:pPr algn="just">
              <a:lnSpc>
                <a:spcPct val="60000"/>
              </a:lnSpc>
            </a:pPr>
            <a:r>
              <a:rPr lang="ar-KW" sz="3300" dirty="0">
                <a:solidFill>
                  <a:schemeClr val="accent2"/>
                </a:solidFill>
                <a:latin typeface="Simplified Arabic" pitchFamily="18" charset="-78"/>
                <a:cs typeface="Simplified Arabic" pitchFamily="18" charset="-78"/>
              </a:rPr>
              <a:t>5-</a:t>
            </a:r>
            <a:r>
              <a:rPr lang="ar-KW" sz="3300" dirty="0">
                <a:latin typeface="Simplified Arabic" pitchFamily="18" charset="-78"/>
                <a:cs typeface="Simplified Arabic" pitchFamily="18" charset="-78"/>
              </a:rPr>
              <a:t> تقدم تقرير عن فوائد وعوائد البرامج الإرشادية</a:t>
            </a:r>
            <a:r>
              <a:rPr lang="ar-KW" dirty="0" smtClean="0"/>
              <a:t>.</a:t>
            </a:r>
            <a:endParaRPr lang="ar-KW" dirty="0"/>
          </a:p>
        </p:txBody>
      </p:sp>
    </p:spTree>
    <p:extLst>
      <p:ext uri="{BB962C8B-B14F-4D97-AF65-F5344CB8AC3E}">
        <p14:creationId xmlns:p14="http://schemas.microsoft.com/office/powerpoint/2010/main" val="2680928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chemeClr val="accent2">
                    <a:lumMod val="75000"/>
                  </a:schemeClr>
                </a:solidFill>
              </a:rPr>
              <a:t>ثانياً: التقييم الإرشادي</a:t>
            </a:r>
            <a:endParaRPr lang="ar-KW" dirty="0">
              <a:solidFill>
                <a:schemeClr val="accent2">
                  <a:lumMod val="75000"/>
                </a:schemeClr>
              </a:solidFill>
            </a:endParaRPr>
          </a:p>
        </p:txBody>
      </p:sp>
      <p:sp>
        <p:nvSpPr>
          <p:cNvPr id="3" name="Content Placeholder 2"/>
          <p:cNvSpPr>
            <a:spLocks noGrp="1"/>
          </p:cNvSpPr>
          <p:nvPr>
            <p:ph idx="1"/>
          </p:nvPr>
        </p:nvSpPr>
        <p:spPr>
          <a:xfrm>
            <a:off x="838200" y="1524000"/>
            <a:ext cx="7467600" cy="4046669"/>
          </a:xfrm>
        </p:spPr>
        <p:txBody>
          <a:bodyPr>
            <a:noAutofit/>
          </a:bodyPr>
          <a:lstStyle/>
          <a:p>
            <a:r>
              <a:rPr lang="ar-KW" sz="3600" dirty="0" smtClean="0">
                <a:solidFill>
                  <a:schemeClr val="accent2">
                    <a:lumMod val="60000"/>
                    <a:lumOff val="40000"/>
                  </a:schemeClr>
                </a:solidFill>
                <a:latin typeface="Simplified Arabic" pitchFamily="18" charset="-78"/>
                <a:cs typeface="Simplified Arabic" pitchFamily="18" charset="-78"/>
              </a:rPr>
              <a:t>*مفاهيم التقييم الإرشادي:</a:t>
            </a:r>
          </a:p>
          <a:p>
            <a:pPr algn="justLow"/>
            <a:r>
              <a:rPr lang="ar-KW" sz="3600" dirty="0" smtClean="0">
                <a:solidFill>
                  <a:schemeClr val="accent2"/>
                </a:solidFill>
                <a:latin typeface="Simplified Arabic" pitchFamily="18" charset="-78"/>
                <a:cs typeface="Simplified Arabic" pitchFamily="18" charset="-78"/>
              </a:rPr>
              <a:t>1-</a:t>
            </a:r>
            <a:r>
              <a:rPr lang="ar-KW" sz="3600" dirty="0" smtClean="0">
                <a:latin typeface="Simplified Arabic" pitchFamily="18" charset="-78"/>
                <a:cs typeface="Simplified Arabic" pitchFamily="18" charset="-78"/>
              </a:rPr>
              <a:t> أنه عملية تحديد قيمة شئ معين أو أعطاء قيمة لشئ معين، أو عملية تحديد الفئة أو المجموعة التي يتبع لها شئ معين </a:t>
            </a:r>
            <a:r>
              <a:rPr lang="ar-KW" sz="3600" dirty="0" smtClean="0">
                <a:latin typeface="Simplified Arabic" pitchFamily="18" charset="-78"/>
                <a:cs typeface="Simplified Arabic" pitchFamily="18" charset="-78"/>
              </a:rPr>
              <a:t>كأن يقال أن هذا الشئ ثقيل أو خفيف أو أحد المجموعات المبينة علي مقياس كالتالي بيانه. </a:t>
            </a:r>
            <a:r>
              <a:rPr lang="ar-KW" sz="3600" dirty="0" smtClean="0">
                <a:latin typeface="Simplified Arabic" pitchFamily="18" charset="-78"/>
                <a:cs typeface="Simplified Arabic" pitchFamily="18" charset="-78"/>
              </a:rPr>
              <a:t>جيد جداً    جيد      متوسط   ردئ     ردئ جداً</a:t>
            </a:r>
          </a:p>
          <a:p>
            <a:pPr algn="justLow"/>
            <a:r>
              <a:rPr lang="ar-KW" sz="3600" dirty="0" smtClean="0">
                <a:latin typeface="Simplified Arabic" pitchFamily="18" charset="-78"/>
                <a:cs typeface="Simplified Arabic" pitchFamily="18" charset="-78"/>
              </a:rPr>
              <a:t>أم 1، 2، 3، ،4 </a:t>
            </a:r>
            <a:r>
              <a:rPr lang="ar-KW" sz="3600" dirty="0" smtClean="0">
                <a:latin typeface="Simplified Arabic" pitchFamily="18" charset="-78"/>
                <a:cs typeface="Simplified Arabic" pitchFamily="18" charset="-78"/>
              </a:rPr>
              <a:t>،.......،10</a:t>
            </a:r>
            <a:r>
              <a:rPr lang="ar-KW" sz="3600" dirty="0" smtClean="0">
                <a:latin typeface="Simplified Arabic" pitchFamily="18" charset="-78"/>
                <a:cs typeface="Simplified Arabic" pitchFamily="18" charset="-78"/>
              </a:rPr>
              <a:t> مثلاً.</a:t>
            </a:r>
            <a:endParaRPr lang="ar-KW" sz="3600"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3226953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sz="6600" b="1" i="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أعداد</a:t>
            </a:r>
            <a:endParaRPr lang="ar-KW" sz="6600"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463041" y="3047999"/>
            <a:ext cx="6156960" cy="2675069"/>
          </a:xfrm>
        </p:spPr>
        <p:txBody>
          <a:bodyPr/>
          <a:lstStyle/>
          <a:p>
            <a:pPr marL="0" lvl="0" indent="0" algn="ctr">
              <a:lnSpc>
                <a:spcPct val="150000"/>
              </a:lnSpc>
              <a:buClr>
                <a:srgbClr val="94C600"/>
              </a:buClr>
              <a:buSzPct val="76000"/>
              <a:buNone/>
            </a:pPr>
            <a:r>
              <a:rPr lang="ar-KW" sz="3600" b="1" i="1" cap="all" dirty="0">
                <a:ln w="0"/>
                <a:solidFill>
                  <a:schemeClr val="accent2">
                    <a:lumMod val="75000"/>
                  </a:schemeClr>
                </a:solidFill>
                <a:effectLst>
                  <a:outerShdw blurRad="38100" dist="38100" dir="2700000" algn="tl">
                    <a:srgbClr val="000000">
                      <a:alpha val="43137"/>
                    </a:srgbClr>
                  </a:outerShdw>
                  <a:reflection blurRad="12700" stA="50000" endPos="50000" dist="5000" dir="5400000" sy="-100000" rotWithShape="0"/>
                </a:effectLst>
                <a:latin typeface="Simplified Arabic" pitchFamily="18" charset="-78"/>
                <a:cs typeface="Simplified Arabic" pitchFamily="18" charset="-78"/>
              </a:rPr>
              <a:t>أ.د/ منصور أحمد محمد حفني</a:t>
            </a:r>
          </a:p>
          <a:p>
            <a:pPr marL="0" lvl="0" indent="0" algn="ctr">
              <a:lnSpc>
                <a:spcPct val="150000"/>
              </a:lnSpc>
              <a:buClr>
                <a:srgbClr val="94C600"/>
              </a:buClr>
              <a:buSzPct val="76000"/>
              <a:buNone/>
            </a:pPr>
            <a:r>
              <a:rPr lang="ar-KW" sz="2800" b="1" i="1" cap="all" dirty="0">
                <a:ln w="0"/>
                <a:solidFill>
                  <a:schemeClr val="accent2">
                    <a:lumMod val="75000"/>
                  </a:schemeClr>
                </a:solidFill>
                <a:effectLst>
                  <a:outerShdw blurRad="38100" dist="38100" dir="2700000" algn="tl">
                    <a:srgbClr val="000000">
                      <a:alpha val="43137"/>
                    </a:srgbClr>
                  </a:outerShdw>
                  <a:reflection blurRad="12700" stA="50000" endPos="50000" dist="5000" dir="5400000" sy="-100000" rotWithShape="0"/>
                </a:effectLst>
                <a:latin typeface="Simplified Arabic" pitchFamily="18" charset="-78"/>
                <a:cs typeface="Simplified Arabic" pitchFamily="18" charset="-78"/>
              </a:rPr>
              <a:t>أستاذ ورئيس قسم الإرشاد الزراعي والمجتمع الريفي</a:t>
            </a:r>
          </a:p>
          <a:p>
            <a:endParaRPr lang="ar-KW" dirty="0"/>
          </a:p>
        </p:txBody>
      </p:sp>
    </p:spTree>
    <p:extLst>
      <p:ext uri="{BB962C8B-B14F-4D97-AF65-F5344CB8AC3E}">
        <p14:creationId xmlns:p14="http://schemas.microsoft.com/office/powerpoint/2010/main" val="2181222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914400" y="2119257"/>
            <a:ext cx="7391400" cy="3603812"/>
          </a:xfrm>
        </p:spPr>
        <p:txBody>
          <a:bodyPr>
            <a:noAutofit/>
          </a:bodyPr>
          <a:lstStyle/>
          <a:p>
            <a:pPr lvl="0" algn="justLow">
              <a:buClr>
                <a:srgbClr val="AA2B1E"/>
              </a:buClr>
            </a:pPr>
            <a:r>
              <a:rPr lang="ar-KW" sz="3600" dirty="0">
                <a:solidFill>
                  <a:schemeClr val="accent2"/>
                </a:solidFill>
                <a:latin typeface="Simplified Arabic" pitchFamily="18" charset="-78"/>
                <a:cs typeface="Simplified Arabic" pitchFamily="18" charset="-78"/>
              </a:rPr>
              <a:t>2-</a:t>
            </a:r>
            <a:r>
              <a:rPr lang="ar-KW" sz="3600" dirty="0">
                <a:solidFill>
                  <a:prstClr val="black"/>
                </a:solidFill>
                <a:latin typeface="Simplified Arabic" pitchFamily="18" charset="-78"/>
                <a:cs typeface="Simplified Arabic" pitchFamily="18" charset="-78"/>
              </a:rPr>
              <a:t> هو العملية التي يتم بواسطتها تحديد درجة التقدم في تحقيق الأهداف التي تم وضعها من قبل والمراد تحقيقها، وهذا يتضمن الخطوات التالية:-</a:t>
            </a:r>
          </a:p>
          <a:p>
            <a:pPr algn="justLow">
              <a:buClr>
                <a:srgbClr val="AA2B1E"/>
              </a:buClr>
            </a:pPr>
            <a:r>
              <a:rPr lang="ar-KW" sz="3600" dirty="0" smtClean="0">
                <a:solidFill>
                  <a:schemeClr val="accent2"/>
                </a:solidFill>
                <a:latin typeface="Simplified Arabic" pitchFamily="18" charset="-78"/>
                <a:cs typeface="Simplified Arabic" pitchFamily="18" charset="-78"/>
              </a:rPr>
              <a:t>1-</a:t>
            </a:r>
            <a:r>
              <a:rPr lang="ar-KW" sz="3600" dirty="0" smtClean="0">
                <a:solidFill>
                  <a:prstClr val="black"/>
                </a:solidFill>
                <a:latin typeface="Simplified Arabic" pitchFamily="18" charset="-78"/>
                <a:cs typeface="Simplified Arabic" pitchFamily="18" charset="-78"/>
              </a:rPr>
              <a:t> </a:t>
            </a:r>
            <a:r>
              <a:rPr lang="ar-KW" sz="3600" dirty="0">
                <a:solidFill>
                  <a:prstClr val="black"/>
                </a:solidFill>
                <a:latin typeface="Simplified Arabic" pitchFamily="18" charset="-78"/>
                <a:cs typeface="Simplified Arabic" pitchFamily="18" charset="-78"/>
              </a:rPr>
              <a:t>وضع الأهداف.</a:t>
            </a:r>
          </a:p>
          <a:p>
            <a:pPr algn="justLow">
              <a:buClr>
                <a:srgbClr val="AA2B1E"/>
              </a:buClr>
            </a:pPr>
            <a:r>
              <a:rPr lang="ar-KW" sz="3600" dirty="0">
                <a:solidFill>
                  <a:schemeClr val="accent2"/>
                </a:solidFill>
                <a:latin typeface="Simplified Arabic" pitchFamily="18" charset="-78"/>
                <a:cs typeface="Simplified Arabic" pitchFamily="18" charset="-78"/>
              </a:rPr>
              <a:t>2-</a:t>
            </a:r>
            <a:r>
              <a:rPr lang="ar-KW" sz="3600" dirty="0">
                <a:solidFill>
                  <a:prstClr val="black"/>
                </a:solidFill>
                <a:latin typeface="Simplified Arabic" pitchFamily="18" charset="-78"/>
                <a:cs typeface="Simplified Arabic" pitchFamily="18" charset="-78"/>
              </a:rPr>
              <a:t> تحديد المعايير المناسبة التي يمكن إستعمالها في قياس النجاح</a:t>
            </a:r>
            <a:r>
              <a:rPr lang="ar-KW" sz="3600" dirty="0" smtClean="0">
                <a:solidFill>
                  <a:prstClr val="black"/>
                </a:solidFill>
                <a:latin typeface="Simplified Arabic" pitchFamily="18" charset="-78"/>
                <a:cs typeface="Simplified Arabic" pitchFamily="18" charset="-78"/>
              </a:rPr>
              <a:t>.</a:t>
            </a:r>
            <a:endParaRPr lang="ar-KW" sz="3600" dirty="0">
              <a:solidFill>
                <a:prstClr val="black"/>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0257892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838200" y="2119257"/>
            <a:ext cx="7543800" cy="3603812"/>
          </a:xfrm>
        </p:spPr>
        <p:txBody>
          <a:bodyPr>
            <a:noAutofit/>
          </a:bodyPr>
          <a:lstStyle/>
          <a:p>
            <a:pPr lvl="0" algn="justLow">
              <a:buClr>
                <a:srgbClr val="AA2B1E"/>
              </a:buClr>
            </a:pPr>
            <a:r>
              <a:rPr lang="ar-KW" sz="3600" dirty="0">
                <a:solidFill>
                  <a:srgbClr val="AA2B1E"/>
                </a:solidFill>
                <a:latin typeface="Simplified Arabic" pitchFamily="18" charset="-78"/>
                <a:cs typeface="Simplified Arabic" pitchFamily="18" charset="-78"/>
              </a:rPr>
              <a:t>3-</a:t>
            </a:r>
            <a:r>
              <a:rPr lang="ar-KW" sz="3600" dirty="0">
                <a:solidFill>
                  <a:prstClr val="black"/>
                </a:solidFill>
                <a:latin typeface="Simplified Arabic" pitchFamily="18" charset="-78"/>
                <a:cs typeface="Simplified Arabic" pitchFamily="18" charset="-78"/>
              </a:rPr>
              <a:t> هو عملية قياس التغيرات التي أحداثها البرنامج الإرشادي من تغيرات في المعارف والإتجاهات إلي تغيرات في السلوك.</a:t>
            </a:r>
          </a:p>
          <a:p>
            <a:pPr lvl="0" algn="justLow">
              <a:buClr>
                <a:srgbClr val="AA2B1E"/>
              </a:buClr>
            </a:pPr>
            <a:r>
              <a:rPr lang="ar-KW" sz="3600" dirty="0" smtClean="0">
                <a:solidFill>
                  <a:schemeClr val="accent2"/>
                </a:solidFill>
                <a:latin typeface="Simplified Arabic" pitchFamily="18" charset="-78"/>
                <a:cs typeface="Simplified Arabic" pitchFamily="18" charset="-78"/>
              </a:rPr>
              <a:t>4-</a:t>
            </a:r>
            <a:r>
              <a:rPr lang="ar-KW" sz="3600" dirty="0" smtClean="0">
                <a:solidFill>
                  <a:prstClr val="black"/>
                </a:solidFill>
                <a:latin typeface="Simplified Arabic" pitchFamily="18" charset="-78"/>
                <a:cs typeface="Simplified Arabic" pitchFamily="18" charset="-78"/>
              </a:rPr>
              <a:t> </a:t>
            </a:r>
            <a:r>
              <a:rPr lang="ar-KW" sz="3600" dirty="0">
                <a:solidFill>
                  <a:prstClr val="black"/>
                </a:solidFill>
                <a:latin typeface="Simplified Arabic" pitchFamily="18" charset="-78"/>
                <a:cs typeface="Simplified Arabic" pitchFamily="18" charset="-78"/>
              </a:rPr>
              <a:t>عملية قياس النتائج أو الآثار المرغوبة وغير المرغوبة لعمل تم تنفيذه لتحقيق أهداف معينة لها قيمة من وجهة نظرناً</a:t>
            </a:r>
            <a:r>
              <a:rPr lang="ar-KW" sz="3600" dirty="0" smtClean="0">
                <a:solidFill>
                  <a:prstClr val="black"/>
                </a:solidFill>
                <a:latin typeface="Simplified Arabic" pitchFamily="18" charset="-78"/>
                <a:cs typeface="Simplified Arabic" pitchFamily="18" charset="-78"/>
              </a:rPr>
              <a:t>.</a:t>
            </a:r>
            <a:endParaRPr lang="ar-KW" sz="3600" dirty="0">
              <a:solidFill>
                <a:prstClr val="black"/>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202106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914400" y="2119257"/>
            <a:ext cx="7391400" cy="3603812"/>
          </a:xfrm>
        </p:spPr>
        <p:txBody>
          <a:bodyPr>
            <a:normAutofit lnSpcReduction="10000"/>
          </a:bodyPr>
          <a:lstStyle/>
          <a:p>
            <a:pPr lvl="0" algn="justLow">
              <a:buClr>
                <a:srgbClr val="AA2B1E"/>
              </a:buClr>
            </a:pPr>
            <a:r>
              <a:rPr lang="ar-KW" sz="3600" dirty="0">
                <a:solidFill>
                  <a:schemeClr val="accent2">
                    <a:lumMod val="75000"/>
                  </a:schemeClr>
                </a:solidFill>
                <a:latin typeface="Simplified Arabic" pitchFamily="18" charset="-78"/>
                <a:cs typeface="Simplified Arabic" pitchFamily="18" charset="-78"/>
              </a:rPr>
              <a:t>ويتضمن هذا التعريف عنصرين هما:</a:t>
            </a:r>
          </a:p>
          <a:p>
            <a:pPr lvl="0" algn="justLow">
              <a:buClr>
                <a:srgbClr val="AA2B1E"/>
              </a:buClr>
            </a:pPr>
            <a:r>
              <a:rPr lang="ar-KW" sz="3600" dirty="0">
                <a:solidFill>
                  <a:schemeClr val="accent2">
                    <a:lumMod val="75000"/>
                  </a:schemeClr>
                </a:solidFill>
                <a:latin typeface="Simplified Arabic" pitchFamily="18" charset="-78"/>
                <a:cs typeface="Simplified Arabic" pitchFamily="18" charset="-78"/>
              </a:rPr>
              <a:t>1-</a:t>
            </a:r>
            <a:r>
              <a:rPr lang="ar-KW" sz="3600" dirty="0">
                <a:solidFill>
                  <a:prstClr val="black"/>
                </a:solidFill>
                <a:latin typeface="Simplified Arabic" pitchFamily="18" charset="-78"/>
                <a:cs typeface="Simplified Arabic" pitchFamily="18" charset="-78"/>
              </a:rPr>
              <a:t> أن موضوع التقييم هو نشاط معين.</a:t>
            </a:r>
          </a:p>
          <a:p>
            <a:pPr lvl="0" algn="justLow">
              <a:buClr>
                <a:srgbClr val="AA2B1E"/>
              </a:buClr>
            </a:pPr>
            <a:r>
              <a:rPr lang="ar-KW" sz="3600" dirty="0">
                <a:solidFill>
                  <a:schemeClr val="accent2">
                    <a:lumMod val="75000"/>
                  </a:schemeClr>
                </a:solidFill>
                <a:latin typeface="Simplified Arabic" pitchFamily="18" charset="-78"/>
                <a:cs typeface="Simplified Arabic" pitchFamily="18" charset="-78"/>
              </a:rPr>
              <a:t>2-</a:t>
            </a:r>
            <a:r>
              <a:rPr lang="ar-KW" sz="3600" dirty="0">
                <a:solidFill>
                  <a:prstClr val="black"/>
                </a:solidFill>
                <a:latin typeface="Simplified Arabic" pitchFamily="18" charset="-78"/>
                <a:cs typeface="Simplified Arabic" pitchFamily="18" charset="-78"/>
              </a:rPr>
              <a:t> أن هذا النشاط قد يكون له أثار موجبة أي مرغوبة وأخري سالبة أي غير مرغوبة</a:t>
            </a:r>
            <a:r>
              <a:rPr lang="ar-KW" sz="3600" dirty="0" smtClean="0">
                <a:solidFill>
                  <a:prstClr val="black"/>
                </a:solidFill>
                <a:latin typeface="Simplified Arabic" pitchFamily="18" charset="-78"/>
                <a:cs typeface="Simplified Arabic" pitchFamily="18" charset="-78"/>
              </a:rPr>
              <a:t>.</a:t>
            </a:r>
          </a:p>
          <a:p>
            <a:pPr lvl="0" algn="justLow">
              <a:buClr>
                <a:srgbClr val="AA2B1E"/>
              </a:buClr>
            </a:pPr>
            <a:r>
              <a:rPr lang="ar-KW" sz="3600" dirty="0" smtClean="0">
                <a:solidFill>
                  <a:prstClr val="black"/>
                </a:solidFill>
                <a:latin typeface="Simplified Arabic" pitchFamily="18" charset="-78"/>
                <a:cs typeface="Simplified Arabic" pitchFamily="18" charset="-78"/>
              </a:rPr>
              <a:t>أي أن دراسة تقييمية نفترض وجود برنامج أو نشاط معين أو برنامج لتقييمه.</a:t>
            </a:r>
            <a:endParaRPr lang="ar-KW" sz="3600" dirty="0">
              <a:solidFill>
                <a:prstClr val="black"/>
              </a:solidFill>
              <a:latin typeface="Simplified Arabic" pitchFamily="18" charset="-78"/>
              <a:cs typeface="Simplified Arabic" pitchFamily="18" charset="-78"/>
            </a:endParaRPr>
          </a:p>
          <a:p>
            <a:endParaRPr lang="ar-KW" dirty="0"/>
          </a:p>
        </p:txBody>
      </p:sp>
    </p:spTree>
    <p:extLst>
      <p:ext uri="{BB962C8B-B14F-4D97-AF65-F5344CB8AC3E}">
        <p14:creationId xmlns:p14="http://schemas.microsoft.com/office/powerpoint/2010/main" val="23405050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838200" y="2119257"/>
            <a:ext cx="7467600" cy="3603812"/>
          </a:xfrm>
        </p:spPr>
        <p:txBody>
          <a:bodyPr>
            <a:noAutofit/>
          </a:bodyPr>
          <a:lstStyle/>
          <a:p>
            <a:pPr algn="justLow"/>
            <a:r>
              <a:rPr lang="ar-KW" sz="3200" dirty="0" smtClean="0">
                <a:solidFill>
                  <a:schemeClr val="accent2">
                    <a:lumMod val="75000"/>
                  </a:schemeClr>
                </a:solidFill>
                <a:latin typeface="Simplified Arabic" pitchFamily="18" charset="-78"/>
                <a:cs typeface="Simplified Arabic" pitchFamily="18" charset="-78"/>
              </a:rPr>
              <a:t>5-</a:t>
            </a:r>
            <a:r>
              <a:rPr lang="ar-KW" sz="3200" dirty="0" smtClean="0">
                <a:latin typeface="Simplified Arabic" pitchFamily="18" charset="-78"/>
                <a:cs typeface="Simplified Arabic" pitchFamily="18" charset="-78"/>
              </a:rPr>
              <a:t> أن التقييم هو عملية تحديد (سواء كان هذا التحديد مبني علي آراء أو السجلات أو البيانات الشخصية أو الموضوعية) النتائج (سواء كانت مرغوبة أو غير مرغوبة، مؤقتة أو عاجلة أم أجلة) التي تم تحقيقها بنشاط معين (سواء كان برنامجاً أو جزءاً من برنامج مرة واحدة أو بصفة مستمرة) ثم تصميمه لتحقيق هدف ذا قيمة (سواء كان هدفاً نهائياً مرحلياً أو اجلاً أو جهداً علي المدي القصير أو الطويل).</a:t>
            </a:r>
            <a:endParaRPr lang="ar-KW" sz="3200" dirty="0">
              <a:latin typeface="Simplified Arabic" pitchFamily="18" charset="-78"/>
              <a:cs typeface="Simplified Arabic" pitchFamily="18" charset="-78"/>
            </a:endParaRPr>
          </a:p>
        </p:txBody>
      </p:sp>
    </p:spTree>
    <p:extLst>
      <p:ext uri="{BB962C8B-B14F-4D97-AF65-F5344CB8AC3E}">
        <p14:creationId xmlns:p14="http://schemas.microsoft.com/office/powerpoint/2010/main" val="21553412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838200" y="2119257"/>
            <a:ext cx="7467600" cy="3603812"/>
          </a:xfrm>
        </p:spPr>
        <p:txBody>
          <a:bodyPr>
            <a:normAutofit/>
          </a:bodyPr>
          <a:lstStyle/>
          <a:p>
            <a:r>
              <a:rPr lang="ar-KW" sz="3600" dirty="0" smtClean="0">
                <a:solidFill>
                  <a:schemeClr val="accent2">
                    <a:lumMod val="60000"/>
                    <a:lumOff val="40000"/>
                  </a:schemeClr>
                </a:solidFill>
                <a:latin typeface="Simplified Arabic" pitchFamily="18" charset="-78"/>
                <a:cs typeface="Simplified Arabic" pitchFamily="18" charset="-78"/>
              </a:rPr>
              <a:t>ويتضمن هذا التعريف أربعة إتجاهات:</a:t>
            </a:r>
          </a:p>
          <a:p>
            <a:r>
              <a:rPr lang="ar-KW" sz="3600" dirty="0" smtClean="0">
                <a:solidFill>
                  <a:schemeClr val="accent2">
                    <a:lumMod val="75000"/>
                  </a:schemeClr>
                </a:solidFill>
                <a:latin typeface="Simplified Arabic" pitchFamily="18" charset="-78"/>
                <a:cs typeface="Simplified Arabic" pitchFamily="18" charset="-78"/>
              </a:rPr>
              <a:t>أ-</a:t>
            </a:r>
            <a:r>
              <a:rPr lang="ar-KW" sz="3600" dirty="0" smtClean="0">
                <a:latin typeface="Simplified Arabic" pitchFamily="18" charset="-78"/>
                <a:cs typeface="Simplified Arabic" pitchFamily="18" charset="-78"/>
              </a:rPr>
              <a:t> عملية «تحديد»</a:t>
            </a:r>
          </a:p>
          <a:p>
            <a:r>
              <a:rPr lang="ar-KW" sz="3600" dirty="0" smtClean="0">
                <a:solidFill>
                  <a:schemeClr val="accent2">
                    <a:lumMod val="75000"/>
                  </a:schemeClr>
                </a:solidFill>
                <a:latin typeface="Simplified Arabic" pitchFamily="18" charset="-78"/>
                <a:cs typeface="Simplified Arabic" pitchFamily="18" charset="-78"/>
              </a:rPr>
              <a:t>ب-</a:t>
            </a:r>
            <a:r>
              <a:rPr lang="ar-KW" sz="3600" dirty="0" smtClean="0">
                <a:latin typeface="Simplified Arabic" pitchFamily="18" charset="-78"/>
                <a:cs typeface="Simplified Arabic" pitchFamily="18" charset="-78"/>
              </a:rPr>
              <a:t> معايير «النتائج»</a:t>
            </a:r>
          </a:p>
          <a:p>
            <a:r>
              <a:rPr lang="ar-KW" sz="3600" dirty="0" smtClean="0">
                <a:solidFill>
                  <a:schemeClr val="accent2">
                    <a:lumMod val="75000"/>
                  </a:schemeClr>
                </a:solidFill>
                <a:latin typeface="Simplified Arabic" pitchFamily="18" charset="-78"/>
                <a:cs typeface="Simplified Arabic" pitchFamily="18" charset="-78"/>
              </a:rPr>
              <a:t>ج-</a:t>
            </a:r>
            <a:r>
              <a:rPr lang="ar-KW" sz="3600" dirty="0" smtClean="0">
                <a:latin typeface="Simplified Arabic" pitchFamily="18" charset="-78"/>
                <a:cs typeface="Simplified Arabic" pitchFamily="18" charset="-78"/>
              </a:rPr>
              <a:t> مؤثر «النشاط»</a:t>
            </a:r>
          </a:p>
          <a:p>
            <a:r>
              <a:rPr lang="ar-KW" sz="3600" dirty="0" smtClean="0">
                <a:solidFill>
                  <a:schemeClr val="accent2">
                    <a:lumMod val="75000"/>
                  </a:schemeClr>
                </a:solidFill>
                <a:latin typeface="Simplified Arabic" pitchFamily="18" charset="-78"/>
                <a:cs typeface="Simplified Arabic" pitchFamily="18" charset="-78"/>
              </a:rPr>
              <a:t>د-</a:t>
            </a:r>
            <a:r>
              <a:rPr lang="ar-KW" sz="3600" dirty="0" smtClean="0">
                <a:latin typeface="Simplified Arabic" pitchFamily="18" charset="-78"/>
                <a:cs typeface="Simplified Arabic" pitchFamily="18" charset="-78"/>
              </a:rPr>
              <a:t> القيمة «الهدف»</a:t>
            </a:r>
            <a:endParaRPr lang="ar-KW" sz="3600" dirty="0">
              <a:latin typeface="Simplified Arabic" pitchFamily="18" charset="-78"/>
              <a:cs typeface="Simplified Arabic" pitchFamily="18" charset="-78"/>
            </a:endParaRPr>
          </a:p>
        </p:txBody>
      </p:sp>
    </p:spTree>
    <p:extLst>
      <p:ext uri="{BB962C8B-B14F-4D97-AF65-F5344CB8AC3E}">
        <p14:creationId xmlns:p14="http://schemas.microsoft.com/office/powerpoint/2010/main" val="1740575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838200" y="2119257"/>
            <a:ext cx="7467600" cy="3603812"/>
          </a:xfrm>
        </p:spPr>
        <p:txBody>
          <a:bodyPr>
            <a:normAutofit fontScale="85000" lnSpcReduction="20000"/>
          </a:bodyPr>
          <a:lstStyle/>
          <a:p>
            <a:pPr algn="justLow"/>
            <a:r>
              <a:rPr lang="ar-KW" sz="3600" dirty="0" smtClean="0">
                <a:solidFill>
                  <a:schemeClr val="accent2">
                    <a:lumMod val="75000"/>
                  </a:schemeClr>
                </a:solidFill>
                <a:latin typeface="Simplified Arabic" pitchFamily="18" charset="-78"/>
                <a:cs typeface="Simplified Arabic" pitchFamily="18" charset="-78"/>
              </a:rPr>
              <a:t>6-</a:t>
            </a:r>
            <a:r>
              <a:rPr lang="ar-KW" sz="3600" dirty="0" smtClean="0">
                <a:latin typeface="Simplified Arabic" pitchFamily="18" charset="-78"/>
                <a:cs typeface="Simplified Arabic" pitchFamily="18" charset="-78"/>
              </a:rPr>
              <a:t> التقييم يمكن تصوره علي أنه عملية دورية تبدأ بوضع القيم، فالتقييم دائماً يبدأ بقيمة.</a:t>
            </a:r>
          </a:p>
          <a:p>
            <a:pPr algn="justLow"/>
            <a:r>
              <a:rPr lang="ar-KW" sz="3600" dirty="0" smtClean="0">
                <a:solidFill>
                  <a:schemeClr val="accent2">
                    <a:lumMod val="60000"/>
                    <a:lumOff val="40000"/>
                  </a:schemeClr>
                </a:solidFill>
                <a:latin typeface="Simplified Arabic" pitchFamily="18" charset="-78"/>
                <a:cs typeface="Simplified Arabic" pitchFamily="18" charset="-78"/>
              </a:rPr>
              <a:t>مثال: </a:t>
            </a:r>
          </a:p>
          <a:p>
            <a:pPr algn="justLow"/>
            <a:r>
              <a:rPr lang="ar-KW" sz="3600" dirty="0" smtClean="0">
                <a:solidFill>
                  <a:schemeClr val="accent2">
                    <a:lumMod val="60000"/>
                    <a:lumOff val="40000"/>
                  </a:schemeClr>
                </a:solidFill>
                <a:latin typeface="Simplified Arabic" pitchFamily="18" charset="-78"/>
                <a:cs typeface="Simplified Arabic" pitchFamily="18" charset="-78"/>
              </a:rPr>
              <a:t>- </a:t>
            </a:r>
            <a:r>
              <a:rPr lang="ar-KW" sz="3600" dirty="0" smtClean="0">
                <a:latin typeface="Simplified Arabic" pitchFamily="18" charset="-78"/>
                <a:cs typeface="Simplified Arabic" pitchFamily="18" charset="-78"/>
              </a:rPr>
              <a:t>قد تكون القيمة متعلقة بإتباع مبادئ الإدارة في الزراعة علي أنه حسن، ويتم وضع هدف من تلك القيمة لإن إختيار الأهداف ما يكون مسبوقاً بتحديد القيمة، وعلي المثال قد يتم وضع هدف، أن الزراع التجاريين يجب أن يحققوا إيراداً صافياً أعلي من أعمالهم المزروعة.</a:t>
            </a:r>
            <a:endParaRPr lang="ar-KW" sz="3600" dirty="0">
              <a:latin typeface="Simplified Arabic" pitchFamily="18" charset="-78"/>
              <a:cs typeface="Simplified Arabic" pitchFamily="18" charset="-78"/>
            </a:endParaRPr>
          </a:p>
        </p:txBody>
      </p:sp>
    </p:spTree>
    <p:extLst>
      <p:ext uri="{BB962C8B-B14F-4D97-AF65-F5344CB8AC3E}">
        <p14:creationId xmlns:p14="http://schemas.microsoft.com/office/powerpoint/2010/main" val="20081094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838200" y="2119257"/>
            <a:ext cx="7391400" cy="3603812"/>
          </a:xfrm>
        </p:spPr>
        <p:txBody>
          <a:bodyPr>
            <a:normAutofit fontScale="85000" lnSpcReduction="20000"/>
          </a:bodyPr>
          <a:lstStyle/>
          <a:p>
            <a:pPr algn="justLow"/>
            <a:r>
              <a:rPr lang="ar-KW" dirty="0" smtClean="0">
                <a:solidFill>
                  <a:schemeClr val="accent2">
                    <a:lumMod val="60000"/>
                    <a:lumOff val="40000"/>
                  </a:schemeClr>
                </a:solidFill>
              </a:rPr>
              <a:t>- </a:t>
            </a:r>
            <a:r>
              <a:rPr lang="ar-KW" sz="3200" dirty="0" smtClean="0">
                <a:latin typeface="Simplified Arabic" pitchFamily="18" charset="-78"/>
                <a:cs typeface="Simplified Arabic" pitchFamily="18" charset="-78"/>
              </a:rPr>
              <a:t>وكمقياس لذلك الهدف فقد يتم معرفة عدد الزراع الذين حققوا أرباح إيرادات صافية من أعمالهم المزرعية ثم بعد ذلك يتم وضع برنامج معين لتحقيقه.</a:t>
            </a:r>
          </a:p>
          <a:p>
            <a:pPr algn="justLow"/>
            <a:r>
              <a:rPr lang="ar-KW" sz="3200" dirty="0" smtClean="0">
                <a:latin typeface="Simplified Arabic" pitchFamily="18" charset="-78"/>
                <a:cs typeface="Simplified Arabic" pitchFamily="18" charset="-78"/>
              </a:rPr>
              <a:t>- ويتبع ذلك الموقف علي أثر هذا النشاط أو التدريب الذي وجه لتحقيق الهدف المذكور لمعرفة ما اذا كان قد ساهم في أحداث التغيرات في الأعمال المزرعية بالشكل الذي يحقق معه زيادة في صافي الإيرادات وفي النهاية نعود إلي وضع القيم ثم تحديد الأهداف من جديد.</a:t>
            </a:r>
          </a:p>
          <a:p>
            <a:r>
              <a:rPr lang="ar-KW" sz="3900" dirty="0">
                <a:solidFill>
                  <a:schemeClr val="accent2">
                    <a:lumMod val="60000"/>
                    <a:lumOff val="40000"/>
                  </a:schemeClr>
                </a:solidFill>
                <a:latin typeface="Simplified Arabic" pitchFamily="18" charset="-78"/>
                <a:cs typeface="Simplified Arabic" pitchFamily="18" charset="-78"/>
              </a:rPr>
              <a:t> </a:t>
            </a:r>
            <a:r>
              <a:rPr lang="ar-KW" sz="3900" dirty="0" smtClean="0">
                <a:solidFill>
                  <a:schemeClr val="accent2">
                    <a:lumMod val="60000"/>
                    <a:lumOff val="40000"/>
                  </a:schemeClr>
                </a:solidFill>
                <a:latin typeface="Simplified Arabic" pitchFamily="18" charset="-78"/>
                <a:cs typeface="Simplified Arabic" pitchFamily="18" charset="-78"/>
              </a:rPr>
              <a:t>        وهذا كما هو مبين بالشكل التالي </a:t>
            </a:r>
            <a:r>
              <a:rPr lang="ar-KW" dirty="0" smtClean="0">
                <a:solidFill>
                  <a:schemeClr val="accent2">
                    <a:lumMod val="60000"/>
                    <a:lumOff val="40000"/>
                  </a:schemeClr>
                </a:solidFill>
              </a:rPr>
              <a:t>:-</a:t>
            </a:r>
            <a:endParaRPr lang="ar-KW" dirty="0">
              <a:solidFill>
                <a:schemeClr val="accent2">
                  <a:lumMod val="60000"/>
                  <a:lumOff val="40000"/>
                </a:schemeClr>
              </a:solidFill>
            </a:endParaRPr>
          </a:p>
        </p:txBody>
      </p:sp>
    </p:spTree>
    <p:extLst>
      <p:ext uri="{BB962C8B-B14F-4D97-AF65-F5344CB8AC3E}">
        <p14:creationId xmlns:p14="http://schemas.microsoft.com/office/powerpoint/2010/main" val="40845427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838200" y="2119257"/>
            <a:ext cx="7467600" cy="3603812"/>
          </a:xfrm>
        </p:spPr>
        <p:txBody>
          <a:bodyPr>
            <a:normAutofit fontScale="92500" lnSpcReduction="10000"/>
          </a:bodyPr>
          <a:lstStyle/>
          <a:p>
            <a:r>
              <a:rPr lang="ar-KW" dirty="0" smtClean="0"/>
              <a:t>                             </a:t>
            </a:r>
            <a:r>
              <a:rPr lang="ar-KW" sz="2800" dirty="0" smtClean="0"/>
              <a:t>      </a:t>
            </a:r>
            <a:r>
              <a:rPr lang="ar-KW" sz="2800" dirty="0" smtClean="0">
                <a:latin typeface="Simplified Arabic" pitchFamily="18" charset="-78"/>
                <a:cs typeface="Simplified Arabic" pitchFamily="18" charset="-78"/>
              </a:rPr>
              <a:t>وضع القيمة</a:t>
            </a:r>
          </a:p>
          <a:p>
            <a:endParaRPr lang="ar-KW" sz="2800" dirty="0" smtClean="0">
              <a:latin typeface="Simplified Arabic" pitchFamily="18" charset="-78"/>
              <a:cs typeface="Simplified Arabic" pitchFamily="18" charset="-78"/>
            </a:endParaRPr>
          </a:p>
          <a:p>
            <a:r>
              <a:rPr lang="ar-KW" sz="2800" dirty="0">
                <a:latin typeface="Simplified Arabic" pitchFamily="18" charset="-78"/>
                <a:cs typeface="Simplified Arabic" pitchFamily="18" charset="-78"/>
              </a:rPr>
              <a:t> </a:t>
            </a:r>
            <a:r>
              <a:rPr lang="ar-KW" sz="2800" dirty="0" smtClean="0">
                <a:latin typeface="Simplified Arabic" pitchFamily="18" charset="-78"/>
                <a:cs typeface="Simplified Arabic" pitchFamily="18" charset="-78"/>
              </a:rPr>
              <a:t>  2- تحديد الهدف                            6-تقييم أثر النشاط </a:t>
            </a:r>
          </a:p>
          <a:p>
            <a:r>
              <a:rPr lang="ar-KW" sz="2800" dirty="0">
                <a:latin typeface="Simplified Arabic" pitchFamily="18" charset="-78"/>
                <a:cs typeface="Simplified Arabic" pitchFamily="18" charset="-78"/>
              </a:rPr>
              <a:t> </a:t>
            </a:r>
            <a:r>
              <a:rPr lang="ar-KW" sz="2800" dirty="0" smtClean="0">
                <a:latin typeface="Simplified Arabic" pitchFamily="18" charset="-78"/>
                <a:cs typeface="Simplified Arabic" pitchFamily="18" charset="-78"/>
              </a:rPr>
              <a:t> 3- قياس الهدف                            5- تنفيذ النشاط</a:t>
            </a:r>
          </a:p>
          <a:p>
            <a:r>
              <a:rPr lang="ar-KW" sz="2800" dirty="0">
                <a:latin typeface="Simplified Arabic" pitchFamily="18" charset="-78"/>
                <a:cs typeface="Simplified Arabic" pitchFamily="18" charset="-78"/>
              </a:rPr>
              <a:t> </a:t>
            </a:r>
            <a:r>
              <a:rPr lang="ar-KW" sz="2800" dirty="0" smtClean="0">
                <a:latin typeface="Simplified Arabic" pitchFamily="18" charset="-78"/>
                <a:cs typeface="Simplified Arabic" pitchFamily="18" charset="-78"/>
              </a:rPr>
              <a:t>                                                الذي يحقق الهدف</a:t>
            </a:r>
          </a:p>
          <a:p>
            <a:endParaRPr lang="ar-KW" sz="2800" dirty="0">
              <a:latin typeface="Simplified Arabic" pitchFamily="18" charset="-78"/>
              <a:cs typeface="Simplified Arabic" pitchFamily="18" charset="-78"/>
            </a:endParaRPr>
          </a:p>
          <a:p>
            <a:r>
              <a:rPr lang="ar-KW" sz="2800" dirty="0" smtClean="0">
                <a:latin typeface="Simplified Arabic" pitchFamily="18" charset="-78"/>
                <a:cs typeface="Simplified Arabic" pitchFamily="18" charset="-78"/>
              </a:rPr>
              <a:t>                    4- تحديد النشاط</a:t>
            </a:r>
          </a:p>
          <a:p>
            <a:r>
              <a:rPr lang="ar-KW" sz="2800" dirty="0">
                <a:latin typeface="Simplified Arabic" pitchFamily="18" charset="-78"/>
                <a:cs typeface="Simplified Arabic" pitchFamily="18" charset="-78"/>
              </a:rPr>
              <a:t> </a:t>
            </a:r>
            <a:r>
              <a:rPr lang="ar-KW" sz="2800" dirty="0" smtClean="0">
                <a:latin typeface="Simplified Arabic" pitchFamily="18" charset="-78"/>
                <a:cs typeface="Simplified Arabic" pitchFamily="18" charset="-78"/>
              </a:rPr>
              <a:t>                   الذي يحقق هذا الهدف  </a:t>
            </a:r>
            <a:endParaRPr lang="ar-KW" sz="2800" dirty="0"/>
          </a:p>
        </p:txBody>
      </p:sp>
      <p:cxnSp>
        <p:nvCxnSpPr>
          <p:cNvPr id="5" name="Straight Arrow Connector 4"/>
          <p:cNvCxnSpPr/>
          <p:nvPr/>
        </p:nvCxnSpPr>
        <p:spPr>
          <a:xfrm>
            <a:off x="5181600" y="2362200"/>
            <a:ext cx="1066800" cy="6858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flipH="1">
            <a:off x="5867400" y="4038600"/>
            <a:ext cx="914400" cy="12192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flipH="1" flipV="1">
            <a:off x="2286000" y="4267200"/>
            <a:ext cx="1143000" cy="11430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flipV="1">
            <a:off x="2133600" y="3352800"/>
            <a:ext cx="0" cy="3810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2" name="Straight Arrow Connector 21"/>
          <p:cNvCxnSpPr/>
          <p:nvPr/>
        </p:nvCxnSpPr>
        <p:spPr>
          <a:xfrm flipV="1">
            <a:off x="2133600" y="2362200"/>
            <a:ext cx="1524000" cy="6858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0148456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914400" y="2119257"/>
            <a:ext cx="7391400" cy="3603812"/>
          </a:xfrm>
        </p:spPr>
        <p:txBody>
          <a:bodyPr>
            <a:normAutofit fontScale="85000" lnSpcReduction="10000"/>
          </a:bodyPr>
          <a:lstStyle/>
          <a:p>
            <a:pPr algn="justLow"/>
            <a:r>
              <a:rPr lang="ar-KW" sz="3200" dirty="0" smtClean="0">
                <a:latin typeface="Simplified Arabic" pitchFamily="18" charset="-78"/>
                <a:cs typeface="Simplified Arabic" pitchFamily="18" charset="-78"/>
              </a:rPr>
              <a:t>- ويثير الوصف السابق لعملية التقييم إلي العلاقات المتداخلة بين تقييم تخطيط البرنامج وتنفيذه، وتلعب القيم دوراً هائلاً في تحديد أهداف برامج التعليم والخدمة العامة، وأي تقييم للنتائج المرغوبة وغير المرغوبة لمثل تلك البرامج لابد أن يأخذ القيم الإجتماعية في الإعتبار.</a:t>
            </a:r>
          </a:p>
          <a:p>
            <a:pPr algn="justLow"/>
            <a:r>
              <a:rPr lang="ar-KW" sz="3200" dirty="0" smtClean="0">
                <a:latin typeface="Simplified Arabic" pitchFamily="18" charset="-78"/>
                <a:cs typeface="Simplified Arabic" pitchFamily="18" charset="-78"/>
              </a:rPr>
              <a:t>- هذا وقد يتم البرنامج أو النشاط علي أساس واحد أو أكثر من مستويات أنواع القياس التي تقوم علي نظم قيمة مختلفة، فعلي </a:t>
            </a:r>
            <a:r>
              <a:rPr lang="ar-KW" sz="3200" dirty="0" smtClean="0">
                <a:solidFill>
                  <a:schemeClr val="accent2">
                    <a:lumMod val="75000"/>
                  </a:schemeClr>
                </a:solidFill>
                <a:latin typeface="Simplified Arabic" pitchFamily="18" charset="-78"/>
                <a:cs typeface="Simplified Arabic" pitchFamily="18" charset="-78"/>
              </a:rPr>
              <a:t>المستوي الأول </a:t>
            </a:r>
            <a:r>
              <a:rPr lang="ar-KW" sz="3200" dirty="0" smtClean="0">
                <a:latin typeface="Simplified Arabic" pitchFamily="18" charset="-78"/>
                <a:cs typeface="Simplified Arabic" pitchFamily="18" charset="-78"/>
              </a:rPr>
              <a:t>يتم تقيم النشاط الذي تقوم بصفة جماعية معينة حسب أهدافها الشخصية ونظامها القيمي.</a:t>
            </a:r>
          </a:p>
          <a:p>
            <a:endParaRPr lang="ar-KW" dirty="0"/>
          </a:p>
        </p:txBody>
      </p:sp>
    </p:spTree>
    <p:extLst>
      <p:ext uri="{BB962C8B-B14F-4D97-AF65-F5344CB8AC3E}">
        <p14:creationId xmlns:p14="http://schemas.microsoft.com/office/powerpoint/2010/main" val="28250008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838200" y="2119257"/>
            <a:ext cx="7391400" cy="3603812"/>
          </a:xfrm>
        </p:spPr>
        <p:txBody>
          <a:bodyPr>
            <a:normAutofit fontScale="85000" lnSpcReduction="10000"/>
          </a:bodyPr>
          <a:lstStyle/>
          <a:p>
            <a:pPr algn="justLow"/>
            <a:r>
              <a:rPr lang="ar-KW" sz="3600" dirty="0" smtClean="0">
                <a:latin typeface="Simplified Arabic" pitchFamily="18" charset="-78"/>
                <a:cs typeface="Simplified Arabic" pitchFamily="18" charset="-78"/>
              </a:rPr>
              <a:t>- وعلي </a:t>
            </a:r>
            <a:r>
              <a:rPr lang="ar-KW" sz="3600" dirty="0" smtClean="0">
                <a:solidFill>
                  <a:schemeClr val="accent2">
                    <a:lumMod val="75000"/>
                  </a:schemeClr>
                </a:solidFill>
                <a:latin typeface="Simplified Arabic" pitchFamily="18" charset="-78"/>
                <a:cs typeface="Simplified Arabic" pitchFamily="18" charset="-78"/>
              </a:rPr>
              <a:t>المستوي الثاني</a:t>
            </a:r>
            <a:r>
              <a:rPr lang="ar-KW" sz="3600" dirty="0" smtClean="0">
                <a:latin typeface="Simplified Arabic" pitchFamily="18" charset="-78"/>
                <a:cs typeface="Simplified Arabic" pitchFamily="18" charset="-78"/>
              </a:rPr>
              <a:t>، يتم تقيم النشاط بواسطة جماعة من الخبراء أو المقيمين الغير رسميين، وعادة ما يقوم مثل هذا التقييم علي أساس إختبار ومقارنة ما تم تحقيقة بمستويات أو معايير سبق تحديدها.</a:t>
            </a:r>
          </a:p>
          <a:p>
            <a:pPr algn="justLow"/>
            <a:r>
              <a:rPr lang="ar-KW" sz="3600" dirty="0" smtClean="0">
                <a:latin typeface="Simplified Arabic" pitchFamily="18" charset="-78"/>
                <a:cs typeface="Simplified Arabic" pitchFamily="18" charset="-78"/>
              </a:rPr>
              <a:t>- أما علي </a:t>
            </a:r>
            <a:r>
              <a:rPr lang="ar-KW" sz="3600" dirty="0" smtClean="0">
                <a:solidFill>
                  <a:schemeClr val="accent2">
                    <a:lumMod val="75000"/>
                  </a:schemeClr>
                </a:solidFill>
                <a:latin typeface="Simplified Arabic" pitchFamily="18" charset="-78"/>
                <a:cs typeface="Simplified Arabic" pitchFamily="18" charset="-78"/>
              </a:rPr>
              <a:t>المستوي الثالث</a:t>
            </a:r>
            <a:r>
              <a:rPr lang="ar-KW" sz="3600" dirty="0" smtClean="0">
                <a:latin typeface="Simplified Arabic" pitchFamily="18" charset="-78"/>
                <a:cs typeface="Simplified Arabic" pitchFamily="18" charset="-78"/>
              </a:rPr>
              <a:t>، فيأتي القياس العملي لفاعلية النشاط، وفي هذا المستوي لابد من إتباع قواعد المنهج العلمي وإستخدام الأساليب العملية لتحديد درجة الثقة والصلاحية في النتائج التي يتم التوصل إليها.</a:t>
            </a:r>
          </a:p>
          <a:p>
            <a:endParaRPr lang="ar-KW" dirty="0"/>
          </a:p>
        </p:txBody>
      </p:sp>
    </p:spTree>
    <p:extLst>
      <p:ext uri="{BB962C8B-B14F-4D97-AF65-F5344CB8AC3E}">
        <p14:creationId xmlns:p14="http://schemas.microsoft.com/office/powerpoint/2010/main" val="2079542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762000"/>
            <a:ext cx="7467600" cy="5486400"/>
          </a:xfrm>
        </p:spPr>
      </p:pic>
    </p:spTree>
    <p:extLst>
      <p:ext uri="{BB962C8B-B14F-4D97-AF65-F5344CB8AC3E}">
        <p14:creationId xmlns:p14="http://schemas.microsoft.com/office/powerpoint/2010/main" val="12671823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685800"/>
            <a:ext cx="7620000" cy="5486400"/>
          </a:xfrm>
        </p:spPr>
      </p:pic>
    </p:spTree>
    <p:extLst>
      <p:ext uri="{BB962C8B-B14F-4D97-AF65-F5344CB8AC3E}">
        <p14:creationId xmlns:p14="http://schemas.microsoft.com/office/powerpoint/2010/main" val="3541261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chemeClr val="accent2">
                    <a:lumMod val="75000"/>
                  </a:schemeClr>
                </a:solidFill>
              </a:rPr>
              <a:t>مفهوم التقييم</a:t>
            </a:r>
            <a:endParaRPr lang="ar-KW" dirty="0">
              <a:solidFill>
                <a:schemeClr val="accent2">
                  <a:lumMod val="75000"/>
                </a:schemeClr>
              </a:solidFill>
            </a:endParaRPr>
          </a:p>
        </p:txBody>
      </p:sp>
      <p:sp>
        <p:nvSpPr>
          <p:cNvPr id="3" name="Content Placeholder 2"/>
          <p:cNvSpPr>
            <a:spLocks noGrp="1"/>
          </p:cNvSpPr>
          <p:nvPr>
            <p:ph idx="1"/>
          </p:nvPr>
        </p:nvSpPr>
        <p:spPr>
          <a:xfrm>
            <a:off x="838200" y="2119257"/>
            <a:ext cx="7391400" cy="3603812"/>
          </a:xfrm>
        </p:spPr>
        <p:txBody>
          <a:bodyPr>
            <a:noAutofit/>
          </a:bodyPr>
          <a:lstStyle/>
          <a:p>
            <a:pPr algn="just"/>
            <a:r>
              <a:rPr lang="ar-KW" sz="3600" dirty="0" smtClean="0">
                <a:latin typeface="Simplified Arabic" pitchFamily="18" charset="-78"/>
                <a:cs typeface="Simplified Arabic" pitchFamily="18" charset="-78"/>
              </a:rPr>
              <a:t>يعتبر التقييم وسيلة موضوعية أو منهج علمي يستهدف الكشف عن حقيقة التأثير الكلي أو الجزئي لبرنامج من برامج التنمية وذلك يكشف حقيقة التغيير المادي والمعنوي.</a:t>
            </a:r>
          </a:p>
          <a:p>
            <a:pPr algn="just"/>
            <a:r>
              <a:rPr lang="ar-KW" sz="3600" dirty="0" smtClean="0">
                <a:latin typeface="Simplified Arabic" pitchFamily="18" charset="-78"/>
                <a:cs typeface="Simplified Arabic" pitchFamily="18" charset="-78"/>
              </a:rPr>
              <a:t>منهج علمي لتحديد مدي نجاح العملية القائمة في التأثير علي المجتمع من الناحية البيئية والبشرية، وليس هو نهاية المشروع. </a:t>
            </a:r>
            <a:endParaRPr lang="ar-KW" sz="3600" dirty="0">
              <a:latin typeface="Simplified Arabic" pitchFamily="18" charset="-78"/>
              <a:cs typeface="Simplified Arabic" pitchFamily="18" charset="-78"/>
            </a:endParaRPr>
          </a:p>
        </p:txBody>
      </p:sp>
    </p:spTree>
    <p:extLst>
      <p:ext uri="{BB962C8B-B14F-4D97-AF65-F5344CB8AC3E}">
        <p14:creationId xmlns:p14="http://schemas.microsoft.com/office/powerpoint/2010/main" val="2452329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chemeClr val="accent2">
                    <a:lumMod val="75000"/>
                  </a:schemeClr>
                </a:solidFill>
              </a:rPr>
              <a:t>أي أن التقييم:-</a:t>
            </a:r>
            <a:endParaRPr lang="ar-KW" dirty="0">
              <a:solidFill>
                <a:schemeClr val="accent2">
                  <a:lumMod val="75000"/>
                </a:schemeClr>
              </a:solidFill>
            </a:endParaRPr>
          </a:p>
        </p:txBody>
      </p:sp>
      <p:sp>
        <p:nvSpPr>
          <p:cNvPr id="3" name="Content Placeholder 2"/>
          <p:cNvSpPr>
            <a:spLocks noGrp="1"/>
          </p:cNvSpPr>
          <p:nvPr>
            <p:ph idx="1"/>
          </p:nvPr>
        </p:nvSpPr>
        <p:spPr/>
        <p:txBody>
          <a:bodyPr>
            <a:normAutofit fontScale="92500" lnSpcReduction="10000"/>
          </a:bodyPr>
          <a:lstStyle/>
          <a:p>
            <a:pPr algn="just"/>
            <a:r>
              <a:rPr lang="ar-KW" sz="3600" dirty="0">
                <a:latin typeface="Simplified Arabic" pitchFamily="18" charset="-78"/>
                <a:cs typeface="Simplified Arabic" pitchFamily="18" charset="-78"/>
              </a:rPr>
              <a:t>قياساً علمياً يعتمد علي المنهج العلمي.</a:t>
            </a:r>
          </a:p>
          <a:p>
            <a:pPr algn="just"/>
            <a:r>
              <a:rPr lang="ar-KW" sz="3600" dirty="0">
                <a:latin typeface="Simplified Arabic" pitchFamily="18" charset="-78"/>
                <a:cs typeface="Simplified Arabic" pitchFamily="18" charset="-78"/>
              </a:rPr>
              <a:t>قياس للتغيرات المختلفة التي صاحبت العمل ويشمل مختلف أنواع التغيرات.</a:t>
            </a:r>
          </a:p>
          <a:p>
            <a:pPr algn="just"/>
            <a:r>
              <a:rPr lang="ar-KW" sz="3600" dirty="0">
                <a:latin typeface="Simplified Arabic" pitchFamily="18" charset="-78"/>
                <a:cs typeface="Simplified Arabic" pitchFamily="18" charset="-78"/>
              </a:rPr>
              <a:t>أنه يكشف عن نواحي النجاح والفشل وأسباب الفشل لكي تتجنبها في العمل القائم.</a:t>
            </a:r>
          </a:p>
          <a:p>
            <a:pPr algn="just"/>
            <a:r>
              <a:rPr lang="ar-KW" sz="3600" dirty="0">
                <a:latin typeface="Simplified Arabic" pitchFamily="18" charset="-78"/>
                <a:cs typeface="Simplified Arabic" pitchFamily="18" charset="-78"/>
              </a:rPr>
              <a:t>أن نتائج التقييم تستخدم في تخطيط وتنفيذ الأعمال التعليمية مستقبلاً</a:t>
            </a:r>
            <a:r>
              <a:rPr lang="ar-KW" dirty="0" smtClean="0"/>
              <a:t>.</a:t>
            </a:r>
            <a:endParaRPr lang="ar-KW" dirty="0"/>
          </a:p>
        </p:txBody>
      </p:sp>
    </p:spTree>
    <p:extLst>
      <p:ext uri="{BB962C8B-B14F-4D97-AF65-F5344CB8AC3E}">
        <p14:creationId xmlns:p14="http://schemas.microsoft.com/office/powerpoint/2010/main" val="1784875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6965245" cy="935018"/>
          </a:xfrm>
        </p:spPr>
        <p:txBody>
          <a:bodyPr>
            <a:normAutofit/>
          </a:bodyPr>
          <a:lstStyle/>
          <a:p>
            <a:r>
              <a:rPr lang="ar-KW" sz="3200" dirty="0" smtClean="0">
                <a:solidFill>
                  <a:schemeClr val="accent2">
                    <a:lumMod val="75000"/>
                  </a:schemeClr>
                </a:solidFill>
              </a:rPr>
              <a:t>التقييم قياس علمي يعتمد علي المنهج العلمي:</a:t>
            </a:r>
            <a:endParaRPr lang="ar-KW" sz="3200" dirty="0">
              <a:solidFill>
                <a:schemeClr val="accent2">
                  <a:lumMod val="75000"/>
                </a:schemeClr>
              </a:solidFill>
            </a:endParaRPr>
          </a:p>
        </p:txBody>
      </p:sp>
      <p:sp>
        <p:nvSpPr>
          <p:cNvPr id="3" name="Content Placeholder 2"/>
          <p:cNvSpPr>
            <a:spLocks noGrp="1"/>
          </p:cNvSpPr>
          <p:nvPr>
            <p:ph idx="1"/>
          </p:nvPr>
        </p:nvSpPr>
        <p:spPr>
          <a:xfrm>
            <a:off x="838200" y="1676400"/>
            <a:ext cx="7315200" cy="4953000"/>
          </a:xfrm>
        </p:spPr>
        <p:txBody>
          <a:bodyPr>
            <a:noAutofit/>
          </a:bodyPr>
          <a:lstStyle/>
          <a:p>
            <a:pPr algn="just">
              <a:lnSpc>
                <a:spcPct val="90000"/>
              </a:lnSpc>
            </a:pPr>
            <a:r>
              <a:rPr lang="ar-KW" sz="3300" dirty="0">
                <a:latin typeface="Simplified Arabic" pitchFamily="18" charset="-78"/>
                <a:cs typeface="Simplified Arabic" pitchFamily="18" charset="-78"/>
              </a:rPr>
              <a:t>أو الطريقة العلمية هي مجموعة من الخطوات والقواعد المنظمة بقصد التوصل إلي قوانين عامة تقوم علي تقييم وتحديد تلك الظواهر وتفسيرها.</a:t>
            </a:r>
          </a:p>
          <a:p>
            <a:pPr algn="just">
              <a:lnSpc>
                <a:spcPct val="90000"/>
              </a:lnSpc>
            </a:pPr>
            <a:r>
              <a:rPr lang="ar-KW" sz="3300" dirty="0">
                <a:latin typeface="Simplified Arabic" pitchFamily="18" charset="-78"/>
                <a:cs typeface="Simplified Arabic" pitchFamily="18" charset="-78"/>
              </a:rPr>
              <a:t>أو قواعد منظمة لدراسة مشكلة ما ووضع حلول مختبرة لها أو خطوات منظمة لمعرفة الحقيقة، وتتم تلك الخطوات كالتالي:-</a:t>
            </a:r>
          </a:p>
          <a:p>
            <a:pPr algn="just">
              <a:lnSpc>
                <a:spcPct val="90000"/>
              </a:lnSpc>
            </a:pPr>
            <a:r>
              <a:rPr lang="ar-KW" sz="3300" dirty="0">
                <a:latin typeface="Simplified Arabic" pitchFamily="18" charset="-78"/>
                <a:cs typeface="Simplified Arabic" pitchFamily="18" charset="-78"/>
              </a:rPr>
              <a:t>1- تحديد المشكلة أو الموضوع الذي سيبحث.</a:t>
            </a:r>
          </a:p>
          <a:p>
            <a:pPr algn="just">
              <a:lnSpc>
                <a:spcPct val="90000"/>
              </a:lnSpc>
            </a:pPr>
            <a:r>
              <a:rPr lang="ar-KW" sz="3300" dirty="0">
                <a:latin typeface="Simplified Arabic" pitchFamily="18" charset="-78"/>
                <a:cs typeface="Simplified Arabic" pitchFamily="18" charset="-78"/>
              </a:rPr>
              <a:t> 2- ما هي أنواع التغيرات التي حدثت في معارف ومهارات وسلوكيات الزراع.</a:t>
            </a:r>
          </a:p>
        </p:txBody>
      </p:sp>
    </p:spTree>
    <p:extLst>
      <p:ext uri="{BB962C8B-B14F-4D97-AF65-F5344CB8AC3E}">
        <p14:creationId xmlns:p14="http://schemas.microsoft.com/office/powerpoint/2010/main" val="3223730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rmAutofit fontScale="92500" lnSpcReduction="10000"/>
          </a:bodyPr>
          <a:lstStyle/>
          <a:p>
            <a:pPr algn="just"/>
            <a:r>
              <a:rPr lang="ar-KW" sz="3600" dirty="0">
                <a:latin typeface="Simplified Arabic" pitchFamily="18" charset="-78"/>
                <a:cs typeface="Simplified Arabic" pitchFamily="18" charset="-78"/>
              </a:rPr>
              <a:t>3- وضع وصياغة الأهداف البحثية.</a:t>
            </a:r>
          </a:p>
          <a:p>
            <a:pPr algn="just"/>
            <a:r>
              <a:rPr lang="ar-KW" sz="3600" dirty="0">
                <a:latin typeface="Simplified Arabic" pitchFamily="18" charset="-78"/>
                <a:cs typeface="Simplified Arabic" pitchFamily="18" charset="-78"/>
              </a:rPr>
              <a:t>4- الدراسة الموضوعية وذلك من خلال الإتصال بالعاملين، أو المرتبطين بالموضوع الذي نبحثة ونستعرض الكتابات النظرية في هذا الموضوع.</a:t>
            </a:r>
          </a:p>
          <a:p>
            <a:pPr algn="just"/>
            <a:r>
              <a:rPr lang="ar-KW" sz="3600" dirty="0">
                <a:latin typeface="Simplified Arabic" pitchFamily="18" charset="-78"/>
                <a:cs typeface="Simplified Arabic" pitchFamily="18" charset="-78"/>
              </a:rPr>
              <a:t>5- صياغة المفاهيم البحثية الإجرائية.</a:t>
            </a:r>
          </a:p>
          <a:p>
            <a:pPr algn="just"/>
            <a:r>
              <a:rPr lang="ar-KW" sz="3600" dirty="0">
                <a:latin typeface="Simplified Arabic" pitchFamily="18" charset="-78"/>
                <a:cs typeface="Simplified Arabic" pitchFamily="18" charset="-78"/>
              </a:rPr>
              <a:t>6- جمع البيانات وجدولتها وتحليلها</a:t>
            </a:r>
            <a:r>
              <a:rPr lang="ar-KW" dirty="0" smtClean="0"/>
              <a:t>.</a:t>
            </a:r>
            <a:endParaRPr lang="ar-KW" dirty="0"/>
          </a:p>
        </p:txBody>
      </p:sp>
    </p:spTree>
    <p:extLst>
      <p:ext uri="{BB962C8B-B14F-4D97-AF65-F5344CB8AC3E}">
        <p14:creationId xmlns:p14="http://schemas.microsoft.com/office/powerpoint/2010/main" val="2983677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chemeClr val="accent2">
                    <a:lumMod val="75000"/>
                  </a:schemeClr>
                </a:solidFill>
              </a:rPr>
              <a:t>طريقة جمع البيانات</a:t>
            </a:r>
            <a:endParaRPr lang="ar-KW" dirty="0">
              <a:solidFill>
                <a:schemeClr val="accent2">
                  <a:lumMod val="75000"/>
                </a:schemeClr>
              </a:solidFill>
            </a:endParaRPr>
          </a:p>
        </p:txBody>
      </p:sp>
      <p:sp>
        <p:nvSpPr>
          <p:cNvPr id="3" name="Content Placeholder 2"/>
          <p:cNvSpPr>
            <a:spLocks noGrp="1"/>
          </p:cNvSpPr>
          <p:nvPr>
            <p:ph idx="1"/>
          </p:nvPr>
        </p:nvSpPr>
        <p:spPr/>
        <p:txBody>
          <a:bodyPr/>
          <a:lstStyle/>
          <a:p>
            <a:pPr algn="just">
              <a:lnSpc>
                <a:spcPct val="90000"/>
              </a:lnSpc>
            </a:pPr>
            <a:r>
              <a:rPr lang="ar-KW" sz="3300" dirty="0">
                <a:latin typeface="Simplified Arabic" pitchFamily="18" charset="-78"/>
                <a:cs typeface="Simplified Arabic" pitchFamily="18" charset="-78"/>
              </a:rPr>
              <a:t>يمكن جمع البيانات بطرق متعددة:-</a:t>
            </a:r>
          </a:p>
          <a:p>
            <a:pPr algn="just">
              <a:lnSpc>
                <a:spcPct val="90000"/>
              </a:lnSpc>
            </a:pPr>
            <a:r>
              <a:rPr lang="ar-KW" sz="3300" dirty="0">
                <a:latin typeface="Simplified Arabic" pitchFamily="18" charset="-78"/>
                <a:cs typeface="Simplified Arabic" pitchFamily="18" charset="-78"/>
              </a:rPr>
              <a:t>1- الدراسات المكتبية والمرجعية.</a:t>
            </a:r>
          </a:p>
          <a:p>
            <a:pPr algn="just">
              <a:lnSpc>
                <a:spcPct val="90000"/>
              </a:lnSpc>
            </a:pPr>
            <a:r>
              <a:rPr lang="ar-KW" sz="3300" dirty="0">
                <a:latin typeface="Simplified Arabic" pitchFamily="18" charset="-78"/>
                <a:cs typeface="Simplified Arabic" pitchFamily="18" charset="-78"/>
              </a:rPr>
              <a:t>2- السجلات.</a:t>
            </a:r>
          </a:p>
          <a:p>
            <a:pPr algn="just">
              <a:lnSpc>
                <a:spcPct val="90000"/>
              </a:lnSpc>
            </a:pPr>
            <a:r>
              <a:rPr lang="ar-KW" sz="3300" dirty="0">
                <a:latin typeface="Simplified Arabic" pitchFamily="18" charset="-78"/>
                <a:cs typeface="Simplified Arabic" pitchFamily="18" charset="-78"/>
              </a:rPr>
              <a:t>3- الملاحظة.</a:t>
            </a:r>
          </a:p>
          <a:p>
            <a:pPr algn="just">
              <a:lnSpc>
                <a:spcPct val="90000"/>
              </a:lnSpc>
            </a:pPr>
            <a:r>
              <a:rPr lang="ar-KW" sz="3300" dirty="0">
                <a:latin typeface="Simplified Arabic" pitchFamily="18" charset="-78"/>
                <a:cs typeface="Simplified Arabic" pitchFamily="18" charset="-78"/>
              </a:rPr>
              <a:t>4- استمارات الاستبيان</a:t>
            </a:r>
            <a:r>
              <a:rPr lang="ar-KW" dirty="0" smtClean="0"/>
              <a:t>.</a:t>
            </a:r>
          </a:p>
          <a:p>
            <a:endParaRPr lang="ar-KW" dirty="0"/>
          </a:p>
          <a:p>
            <a:endParaRPr lang="ar-KW" dirty="0"/>
          </a:p>
        </p:txBody>
      </p:sp>
    </p:spTree>
    <p:extLst>
      <p:ext uri="{BB962C8B-B14F-4D97-AF65-F5344CB8AC3E}">
        <p14:creationId xmlns:p14="http://schemas.microsoft.com/office/powerpoint/2010/main" val="3193025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chemeClr val="accent2">
                    <a:lumMod val="75000"/>
                  </a:schemeClr>
                </a:solidFill>
              </a:rPr>
              <a:t>مراحل جمع البيانات</a:t>
            </a:r>
            <a:endParaRPr lang="ar-KW" dirty="0">
              <a:solidFill>
                <a:schemeClr val="accent2">
                  <a:lumMod val="75000"/>
                </a:schemeClr>
              </a:solidFill>
            </a:endParaRPr>
          </a:p>
        </p:txBody>
      </p:sp>
      <p:sp>
        <p:nvSpPr>
          <p:cNvPr id="3" name="Content Placeholder 2"/>
          <p:cNvSpPr>
            <a:spLocks noGrp="1"/>
          </p:cNvSpPr>
          <p:nvPr>
            <p:ph idx="1"/>
          </p:nvPr>
        </p:nvSpPr>
        <p:spPr>
          <a:xfrm>
            <a:off x="914400" y="2119257"/>
            <a:ext cx="7315200" cy="3603812"/>
          </a:xfrm>
        </p:spPr>
        <p:txBody>
          <a:bodyPr>
            <a:normAutofit fontScale="92500" lnSpcReduction="20000"/>
          </a:bodyPr>
          <a:lstStyle/>
          <a:p>
            <a:pPr algn="just">
              <a:lnSpc>
                <a:spcPct val="90000"/>
              </a:lnSpc>
            </a:pPr>
            <a:r>
              <a:rPr lang="ar-KW" sz="3300" dirty="0">
                <a:latin typeface="Simplified Arabic" pitchFamily="18" charset="-78"/>
                <a:cs typeface="Simplified Arabic" pitchFamily="18" charset="-78"/>
              </a:rPr>
              <a:t>وتختلف البحوث في ذلك أختلافاً بياناً علي أن بحوث التقييم تشمل في الغالب علي ثلاث مراحل أساسية:-</a:t>
            </a:r>
          </a:p>
          <a:p>
            <a:pPr algn="just">
              <a:lnSpc>
                <a:spcPct val="90000"/>
              </a:lnSpc>
            </a:pPr>
            <a:r>
              <a:rPr lang="ar-KW" sz="3300" dirty="0">
                <a:solidFill>
                  <a:schemeClr val="accent2"/>
                </a:solidFill>
                <a:latin typeface="Simplified Arabic" pitchFamily="18" charset="-78"/>
                <a:cs typeface="Simplified Arabic" pitchFamily="18" charset="-78"/>
              </a:rPr>
              <a:t>1- المسح القبلي: </a:t>
            </a:r>
            <a:r>
              <a:rPr lang="ar-KW" sz="3300" dirty="0">
                <a:latin typeface="Simplified Arabic" pitchFamily="18" charset="-78"/>
                <a:cs typeface="Simplified Arabic" pitchFamily="18" charset="-78"/>
              </a:rPr>
              <a:t>وتسجل فيه مختلف الجوانب للموقف قبل بدء أي عمل إرشادي.</a:t>
            </a:r>
          </a:p>
          <a:p>
            <a:pPr algn="just">
              <a:lnSpc>
                <a:spcPct val="90000"/>
              </a:lnSpc>
            </a:pPr>
            <a:r>
              <a:rPr lang="ar-KW" sz="3300" dirty="0">
                <a:solidFill>
                  <a:schemeClr val="accent2"/>
                </a:solidFill>
                <a:latin typeface="Simplified Arabic" pitchFamily="18" charset="-78"/>
                <a:cs typeface="Simplified Arabic" pitchFamily="18" charset="-78"/>
              </a:rPr>
              <a:t>2- المسح الدوري: </a:t>
            </a:r>
            <a:r>
              <a:rPr lang="ar-KW" sz="3300" dirty="0">
                <a:latin typeface="Simplified Arabic" pitchFamily="18" charset="-78"/>
                <a:cs typeface="Simplified Arabic" pitchFamily="18" charset="-78"/>
              </a:rPr>
              <a:t>يتم أثناء تنفيذ الأعمال الإرشادية المختلفة لمعرفة مدي تقدم العمل وما يحيط بالتنفيذ من صعوبات.</a:t>
            </a:r>
          </a:p>
          <a:p>
            <a:pPr algn="just">
              <a:lnSpc>
                <a:spcPct val="90000"/>
              </a:lnSpc>
            </a:pPr>
            <a:r>
              <a:rPr lang="ar-KW" sz="3300" dirty="0">
                <a:solidFill>
                  <a:schemeClr val="accent2"/>
                </a:solidFill>
                <a:latin typeface="Simplified Arabic" pitchFamily="18" charset="-78"/>
                <a:cs typeface="Simplified Arabic" pitchFamily="18" charset="-78"/>
              </a:rPr>
              <a:t>3- المسح البعدي: </a:t>
            </a:r>
            <a:r>
              <a:rPr lang="ar-KW" sz="3300" dirty="0">
                <a:latin typeface="Simplified Arabic" pitchFamily="18" charset="-78"/>
                <a:cs typeface="Simplified Arabic" pitchFamily="18" charset="-78"/>
              </a:rPr>
              <a:t>ويتم بعد تنفيذ العمل لقياس وتقدير التغيير الحادث نتيجة تنفيذ مختلف الأعمال الإرشادية</a:t>
            </a:r>
            <a:r>
              <a:rPr lang="ar-KW" dirty="0" smtClean="0"/>
              <a:t>. </a:t>
            </a:r>
            <a:endParaRPr lang="ar-KW" dirty="0"/>
          </a:p>
        </p:txBody>
      </p:sp>
    </p:spTree>
    <p:extLst>
      <p:ext uri="{BB962C8B-B14F-4D97-AF65-F5344CB8AC3E}">
        <p14:creationId xmlns:p14="http://schemas.microsoft.com/office/powerpoint/2010/main" val="362645274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214</TotalTime>
  <Words>1360</Words>
  <Application>Microsoft Office PowerPoint</Application>
  <PresentationFormat>On-screen Show (4:3)</PresentationFormat>
  <Paragraphs>110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Pushpin</vt:lpstr>
      <vt:lpstr>المحاضرة(السابعة) مقرر  تخطيط وتقييم البرامج الإرشادية</vt:lpstr>
      <vt:lpstr>أعداد</vt:lpstr>
      <vt:lpstr>PowerPoint Presentation</vt:lpstr>
      <vt:lpstr>مفهوم التقييم</vt:lpstr>
      <vt:lpstr>أي أن التقييم:-</vt:lpstr>
      <vt:lpstr>التقييم قياس علمي يعتمد علي المنهج العلمي:</vt:lpstr>
      <vt:lpstr>PowerPoint Presentation</vt:lpstr>
      <vt:lpstr>طريقة جمع البيانات</vt:lpstr>
      <vt:lpstr>مراحل جمع البيانات</vt:lpstr>
      <vt:lpstr>المقاييس المستخدمة</vt:lpstr>
      <vt:lpstr>PowerPoint Presentation</vt:lpstr>
      <vt:lpstr>PowerPoint Presentation</vt:lpstr>
      <vt:lpstr>مقاييس الإتجاه</vt:lpstr>
      <vt:lpstr>طريقة فيرستونوشيف</vt:lpstr>
      <vt:lpstr>مقياس ليكرت</vt:lpstr>
      <vt:lpstr>PowerPoint Presentation</vt:lpstr>
      <vt:lpstr>الإستفادة من نتائج التقييم</vt:lpstr>
      <vt:lpstr>PowerPoint Presentation</vt:lpstr>
      <vt:lpstr>ثانياً: التقييم الإرشادي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ALBOSTAN</dc:creator>
  <cp:lastModifiedBy>اسراء ابوالفضل علي</cp:lastModifiedBy>
  <cp:revision>20</cp:revision>
  <dcterms:created xsi:type="dcterms:W3CDTF">2006-08-16T00:00:00Z</dcterms:created>
  <dcterms:modified xsi:type="dcterms:W3CDTF">2020-04-11T16:48:36Z</dcterms:modified>
</cp:coreProperties>
</file>