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E9EBB-4399-421F-959B-474A5F749E51}" type="datetimeFigureOut">
              <a:rPr lang="ar-AE" smtClean="0"/>
              <a:pPr/>
              <a:t>01/08/1441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B2563-200B-42E1-8957-009333363CC8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652120" y="260648"/>
            <a:ext cx="3240360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5796136" y="1124744"/>
          <a:ext cx="2903984" cy="2016225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725996"/>
                <a:gridCol w="725996"/>
                <a:gridCol w="725996"/>
                <a:gridCol w="725996"/>
              </a:tblGrid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أريــد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بعض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أكل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شرب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قف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داخل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خارج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الله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بيت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أختِ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أخِ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أحب</a:t>
                      </a:r>
                      <a:endParaRPr lang="ar-AE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مربع نص 8"/>
          <p:cNvSpPr txBox="1"/>
          <p:nvPr/>
        </p:nvSpPr>
        <p:spPr>
          <a:xfrm>
            <a:off x="5796136" y="332656"/>
            <a:ext cx="2952328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ورقة متابعة للكلمات </a:t>
            </a:r>
            <a:r>
              <a:rPr lang="ar-AE" sz="1600" dirty="0" err="1" smtClean="0">
                <a:cs typeface="AL-Hor" pitchFamily="2" charset="-78"/>
              </a:rPr>
              <a:t>البصرية  </a:t>
            </a:r>
            <a:r>
              <a:rPr lang="ar-AE" sz="1600" dirty="0" smtClean="0">
                <a:cs typeface="AL-Hor" pitchFamily="2" charset="-78"/>
              </a:rPr>
              <a:t>\ أتقن قراءة الكلمة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228184" y="764704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err="1" smtClean="0">
                <a:cs typeface="AL-Hor" pitchFamily="2" charset="-78"/>
              </a:rPr>
              <a:t>اسمي : 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323528" y="260648"/>
            <a:ext cx="3240360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/>
        </p:nvGraphicFramePr>
        <p:xfrm>
          <a:off x="467544" y="1124744"/>
          <a:ext cx="2903984" cy="2016225"/>
        </p:xfrm>
        <a:graphic>
          <a:graphicData uri="http://schemas.openxmlformats.org/drawingml/2006/table">
            <a:tbl>
              <a:tblPr rtl="1" firstRow="1" bandRow="1">
                <a:tableStyleId>{ED083AE6-46FA-4A59-8FB0-9F97EB10719F}</a:tableStyleId>
              </a:tblPr>
              <a:tblGrid>
                <a:gridCol w="725996"/>
                <a:gridCol w="725996"/>
                <a:gridCol w="725996"/>
                <a:gridCol w="725996"/>
              </a:tblGrid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جيد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عرف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عرف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جديد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قديم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جاء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لعب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تعال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انظر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طار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عاد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صنع</a:t>
                      </a:r>
                      <a:endParaRPr lang="ar-AE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467544" y="332656"/>
            <a:ext cx="2952328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ورقة متابعة للكلمات </a:t>
            </a:r>
            <a:r>
              <a:rPr lang="ar-AE" sz="1600" dirty="0" err="1" smtClean="0">
                <a:cs typeface="AL-Hor" pitchFamily="2" charset="-78"/>
              </a:rPr>
              <a:t>البصرية  </a:t>
            </a:r>
            <a:r>
              <a:rPr lang="ar-AE" sz="1600" dirty="0" smtClean="0">
                <a:cs typeface="AL-Hor" pitchFamily="2" charset="-78"/>
              </a:rPr>
              <a:t>\ أتقن قراءة الكلمة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899592" y="764704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err="1" smtClean="0">
                <a:cs typeface="AL-Hor" pitchFamily="2" charset="-78"/>
              </a:rPr>
              <a:t>اسمي : 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5652120" y="3356992"/>
            <a:ext cx="3240360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16" name="جدول 15"/>
          <p:cNvGraphicFramePr>
            <a:graphicFrameLocks noGrp="1"/>
          </p:cNvGraphicFramePr>
          <p:nvPr/>
        </p:nvGraphicFramePr>
        <p:xfrm>
          <a:off x="5796136" y="4221088"/>
          <a:ext cx="2903984" cy="2016225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725996"/>
                <a:gridCol w="725996"/>
                <a:gridCol w="725996"/>
                <a:gridCol w="725996"/>
              </a:tblGrid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أستطيع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سوف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علم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سار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دار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رسم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كتب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كثير 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قليل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كبير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صغير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قصير </a:t>
                      </a:r>
                      <a:endParaRPr lang="ar-AE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مربع نص 16"/>
          <p:cNvSpPr txBox="1"/>
          <p:nvPr/>
        </p:nvSpPr>
        <p:spPr>
          <a:xfrm>
            <a:off x="5796136" y="3429000"/>
            <a:ext cx="2952328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ورقة متابعة للكلمات </a:t>
            </a:r>
            <a:r>
              <a:rPr lang="ar-AE" sz="1600" dirty="0" err="1" smtClean="0">
                <a:cs typeface="AL-Hor" pitchFamily="2" charset="-78"/>
              </a:rPr>
              <a:t>البصرية  </a:t>
            </a:r>
            <a:r>
              <a:rPr lang="ar-AE" sz="1600" dirty="0" smtClean="0">
                <a:cs typeface="AL-Hor" pitchFamily="2" charset="-78"/>
              </a:rPr>
              <a:t>\ أتقن قراءة الكلمة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6228184" y="3861048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err="1" smtClean="0">
                <a:cs typeface="AL-Hor" pitchFamily="2" charset="-78"/>
              </a:rPr>
              <a:t>اسمي : 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323528" y="3429000"/>
            <a:ext cx="3240360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20" name="جدول 19"/>
          <p:cNvGraphicFramePr>
            <a:graphicFrameLocks noGrp="1"/>
          </p:cNvGraphicFramePr>
          <p:nvPr/>
        </p:nvGraphicFramePr>
        <p:xfrm>
          <a:off x="467544" y="4293096"/>
          <a:ext cx="2903984" cy="2016225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725996"/>
                <a:gridCol w="725996"/>
                <a:gridCol w="725996"/>
                <a:gridCol w="725996"/>
              </a:tblGrid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طويل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قريب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بعيد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قام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رجل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لون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يجب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ليس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الآن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وضع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أخذ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ولد</a:t>
                      </a:r>
                      <a:endParaRPr lang="ar-AE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مربع نص 20"/>
          <p:cNvSpPr txBox="1"/>
          <p:nvPr/>
        </p:nvSpPr>
        <p:spPr>
          <a:xfrm>
            <a:off x="467544" y="3501008"/>
            <a:ext cx="2952328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ورقة متابعة للكلمات </a:t>
            </a:r>
            <a:r>
              <a:rPr lang="ar-AE" sz="1600" dirty="0" err="1" smtClean="0">
                <a:cs typeface="AL-Hor" pitchFamily="2" charset="-78"/>
              </a:rPr>
              <a:t>البصرية  </a:t>
            </a:r>
            <a:r>
              <a:rPr lang="ar-AE" sz="1600" dirty="0" smtClean="0">
                <a:cs typeface="AL-Hor" pitchFamily="2" charset="-78"/>
              </a:rPr>
              <a:t>\ أتقن قراءة الكلمة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899592" y="3933056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err="1" smtClean="0">
                <a:cs typeface="AL-Hor" pitchFamily="2" charset="-78"/>
              </a:rPr>
              <a:t>اسمي : 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24" name="مستطيل 23"/>
          <p:cNvSpPr/>
          <p:nvPr/>
        </p:nvSpPr>
        <p:spPr>
          <a:xfrm rot="16200000">
            <a:off x="1269214" y="3131386"/>
            <a:ext cx="5256584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2800" b="1" u="sng" dirty="0" smtClean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L-Hor" pitchFamily="2" charset="-78"/>
              </a:rPr>
              <a:t>كـن اول الســطر وحاول ان تحقق طموحك </a:t>
            </a:r>
            <a:r>
              <a:rPr lang="ar-AE" sz="2800" b="1" u="sng" dirty="0" err="1" smtClean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L-Hor" pitchFamily="2" charset="-78"/>
              </a:rPr>
              <a:t>بإجتهادك</a:t>
            </a:r>
            <a:endParaRPr lang="ar-SA" sz="2800" b="1" u="sng" cap="none" spc="0" dirty="0">
              <a:ln w="12700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L-Hor" pitchFamily="2" charset="-78"/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3275856" y="6519446"/>
            <a:ext cx="27097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 eaLnBrk="1" hangingPunct="1"/>
            <a:r>
              <a:rPr lang="ar-AE" altLang="en-US" sz="1600" dirty="0" err="1">
                <a:solidFill>
                  <a:srgbClr val="FF0000"/>
                </a:solidFill>
                <a:cs typeface="AL-Hor" pitchFamily="2" charset="-78"/>
              </a:rPr>
              <a:t>الرؤية </a:t>
            </a:r>
            <a:r>
              <a:rPr lang="ar-AE" altLang="en-US" sz="1600" dirty="0">
                <a:solidFill>
                  <a:srgbClr val="FF0000"/>
                </a:solidFill>
                <a:cs typeface="AL-Hor" pitchFamily="2" charset="-78"/>
              </a:rPr>
              <a:t>: </a:t>
            </a:r>
            <a:r>
              <a:rPr lang="ar-AE" altLang="en-US" sz="1600" dirty="0">
                <a:solidFill>
                  <a:srgbClr val="000000"/>
                </a:solidFill>
                <a:cs typeface="AL-Hor" pitchFamily="2" charset="-78"/>
              </a:rPr>
              <a:t>تعليم ابتكاري </a:t>
            </a:r>
            <a:r>
              <a:rPr lang="ar-AE" altLang="en-US" sz="1600" dirty="0" smtClean="0">
                <a:solidFill>
                  <a:srgbClr val="000000"/>
                </a:solidFill>
                <a:cs typeface="AL-Hor" pitchFamily="2" charset="-78"/>
              </a:rPr>
              <a:t>لمجـتمع </a:t>
            </a:r>
            <a:r>
              <a:rPr lang="ar-AE" altLang="en-US" sz="1600" dirty="0">
                <a:solidFill>
                  <a:srgbClr val="000000"/>
                </a:solidFill>
                <a:cs typeface="AL-Hor" pitchFamily="2" charset="-78"/>
              </a:rPr>
              <a:t>معرفي ريادي عالمي</a:t>
            </a:r>
            <a:endParaRPr lang="en-US" altLang="en-US" sz="1600" dirty="0">
              <a:solidFill>
                <a:srgbClr val="000000"/>
              </a:solidFill>
              <a:cs typeface="AL-Hor" pitchFamily="2" charset="-78"/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6084168" y="6381328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smtClean="0">
                <a:cs typeface="AL-Hor" pitchFamily="2" charset="-78"/>
              </a:rPr>
              <a:t>معلمتي امنه </a:t>
            </a:r>
            <a:r>
              <a:rPr lang="ar-AE" sz="1400" dirty="0" err="1" smtClean="0">
                <a:cs typeface="AL-Hor" pitchFamily="2" charset="-78"/>
              </a:rPr>
              <a:t>خلفان</a:t>
            </a:r>
            <a:r>
              <a:rPr lang="ar-AE" sz="1400" dirty="0" smtClean="0">
                <a:cs typeface="AL-Hor" pitchFamily="2" charset="-78"/>
              </a:rPr>
              <a:t> الشحي 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29" name="شكل بيضاوي 28"/>
          <p:cNvSpPr/>
          <p:nvPr/>
        </p:nvSpPr>
        <p:spPr>
          <a:xfrm>
            <a:off x="8244408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0" name="شكل بيضاوي 29"/>
          <p:cNvSpPr/>
          <p:nvPr/>
        </p:nvSpPr>
        <p:spPr>
          <a:xfrm>
            <a:off x="7452320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1" name="شكل بيضاوي 30"/>
          <p:cNvSpPr/>
          <p:nvPr/>
        </p:nvSpPr>
        <p:spPr>
          <a:xfrm>
            <a:off x="6732240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2" name="شكل بيضاوي 31"/>
          <p:cNvSpPr/>
          <p:nvPr/>
        </p:nvSpPr>
        <p:spPr>
          <a:xfrm>
            <a:off x="6012160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3" name="شكل بيضاوي 32"/>
          <p:cNvSpPr/>
          <p:nvPr/>
        </p:nvSpPr>
        <p:spPr>
          <a:xfrm>
            <a:off x="824440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4" name="شكل بيضاوي 33"/>
          <p:cNvSpPr/>
          <p:nvPr/>
        </p:nvSpPr>
        <p:spPr>
          <a:xfrm>
            <a:off x="7452320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5" name="شكل بيضاوي 34"/>
          <p:cNvSpPr/>
          <p:nvPr/>
        </p:nvSpPr>
        <p:spPr>
          <a:xfrm>
            <a:off x="680424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6" name="شكل بيضاوي 35"/>
          <p:cNvSpPr/>
          <p:nvPr/>
        </p:nvSpPr>
        <p:spPr>
          <a:xfrm>
            <a:off x="608416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7" name="شكل بيضاوي 36"/>
          <p:cNvSpPr/>
          <p:nvPr/>
        </p:nvSpPr>
        <p:spPr>
          <a:xfrm>
            <a:off x="8172400" y="450912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8" name="شكل بيضاوي 37"/>
          <p:cNvSpPr/>
          <p:nvPr/>
        </p:nvSpPr>
        <p:spPr>
          <a:xfrm>
            <a:off x="7452320" y="450912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9" name="شكل بيضاوي 38"/>
          <p:cNvSpPr/>
          <p:nvPr/>
        </p:nvSpPr>
        <p:spPr>
          <a:xfrm>
            <a:off x="6732240" y="450912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0" name="شكل بيضاوي 39"/>
          <p:cNvSpPr/>
          <p:nvPr/>
        </p:nvSpPr>
        <p:spPr>
          <a:xfrm>
            <a:off x="6084168" y="450912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1" name="شكل بيضاوي 40"/>
          <p:cNvSpPr/>
          <p:nvPr/>
        </p:nvSpPr>
        <p:spPr>
          <a:xfrm>
            <a:off x="8244408" y="5877272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2" name="شكل بيضاوي 41"/>
          <p:cNvSpPr/>
          <p:nvPr/>
        </p:nvSpPr>
        <p:spPr>
          <a:xfrm>
            <a:off x="7452320" y="5877272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3" name="شكل بيضاوي 42"/>
          <p:cNvSpPr/>
          <p:nvPr/>
        </p:nvSpPr>
        <p:spPr>
          <a:xfrm>
            <a:off x="6804248" y="5877272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4" name="شكل بيضاوي 43"/>
          <p:cNvSpPr/>
          <p:nvPr/>
        </p:nvSpPr>
        <p:spPr>
          <a:xfrm>
            <a:off x="6012160" y="5877272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5" name="شكل بيضاوي 44"/>
          <p:cNvSpPr/>
          <p:nvPr/>
        </p:nvSpPr>
        <p:spPr>
          <a:xfrm>
            <a:off x="2915816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6" name="شكل بيضاوي 45"/>
          <p:cNvSpPr/>
          <p:nvPr/>
        </p:nvSpPr>
        <p:spPr>
          <a:xfrm>
            <a:off x="2123728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7" name="شكل بيضاوي 46"/>
          <p:cNvSpPr/>
          <p:nvPr/>
        </p:nvSpPr>
        <p:spPr>
          <a:xfrm>
            <a:off x="1403648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8" name="شكل بيضاوي 47"/>
          <p:cNvSpPr/>
          <p:nvPr/>
        </p:nvSpPr>
        <p:spPr>
          <a:xfrm>
            <a:off x="683568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9" name="شكل بيضاوي 48"/>
          <p:cNvSpPr/>
          <p:nvPr/>
        </p:nvSpPr>
        <p:spPr>
          <a:xfrm>
            <a:off x="2915816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0" name="شكل بيضاوي 49"/>
          <p:cNvSpPr/>
          <p:nvPr/>
        </p:nvSpPr>
        <p:spPr>
          <a:xfrm>
            <a:off x="2195736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1" name="شكل بيضاوي 50"/>
          <p:cNvSpPr/>
          <p:nvPr/>
        </p:nvSpPr>
        <p:spPr>
          <a:xfrm>
            <a:off x="140364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2" name="شكل بيضاوي 51"/>
          <p:cNvSpPr/>
          <p:nvPr/>
        </p:nvSpPr>
        <p:spPr>
          <a:xfrm>
            <a:off x="755576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3" name="شكل بيضاوي 52"/>
          <p:cNvSpPr/>
          <p:nvPr/>
        </p:nvSpPr>
        <p:spPr>
          <a:xfrm>
            <a:off x="2915816" y="45811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4" name="شكل بيضاوي 53"/>
          <p:cNvSpPr/>
          <p:nvPr/>
        </p:nvSpPr>
        <p:spPr>
          <a:xfrm>
            <a:off x="2195736" y="45811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5" name="شكل بيضاوي 54"/>
          <p:cNvSpPr/>
          <p:nvPr/>
        </p:nvSpPr>
        <p:spPr>
          <a:xfrm>
            <a:off x="1475656" y="45811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6" name="شكل بيضاوي 55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7" name="شكل بيضاوي 56"/>
          <p:cNvSpPr/>
          <p:nvPr/>
        </p:nvSpPr>
        <p:spPr>
          <a:xfrm>
            <a:off x="2915816" y="594928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8" name="شكل بيضاوي 57"/>
          <p:cNvSpPr/>
          <p:nvPr/>
        </p:nvSpPr>
        <p:spPr>
          <a:xfrm>
            <a:off x="2195736" y="594928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9" name="شكل بيضاوي 58"/>
          <p:cNvSpPr/>
          <p:nvPr/>
        </p:nvSpPr>
        <p:spPr>
          <a:xfrm>
            <a:off x="1475656" y="594928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0" name="شكل بيضاوي 59"/>
          <p:cNvSpPr/>
          <p:nvPr/>
        </p:nvSpPr>
        <p:spPr>
          <a:xfrm>
            <a:off x="683568" y="594928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1" name="Picture 4" descr="Abstract background with geometric style Free Vect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366" r="23124" b="73841"/>
          <a:stretch>
            <a:fillRect/>
          </a:stretch>
        </p:blipFill>
        <p:spPr bwMode="auto">
          <a:xfrm>
            <a:off x="5796136" y="620688"/>
            <a:ext cx="576064" cy="411474"/>
          </a:xfrm>
          <a:prstGeom prst="rect">
            <a:avLst/>
          </a:prstGeom>
          <a:noFill/>
        </p:spPr>
      </p:pic>
      <p:pic>
        <p:nvPicPr>
          <p:cNvPr id="62" name="Picture 4" descr="Abstract background with geometric style Free Vect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366" r="23124" b="73841"/>
          <a:stretch>
            <a:fillRect/>
          </a:stretch>
        </p:blipFill>
        <p:spPr bwMode="auto">
          <a:xfrm>
            <a:off x="467544" y="620688"/>
            <a:ext cx="576064" cy="411474"/>
          </a:xfrm>
          <a:prstGeom prst="rect">
            <a:avLst/>
          </a:prstGeom>
          <a:noFill/>
        </p:spPr>
      </p:pic>
      <p:pic>
        <p:nvPicPr>
          <p:cNvPr id="63" name="Picture 4" descr="Abstract background with geometric style Free Vect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366" r="23124" b="73841"/>
          <a:stretch>
            <a:fillRect/>
          </a:stretch>
        </p:blipFill>
        <p:spPr bwMode="auto">
          <a:xfrm>
            <a:off x="467544" y="3789040"/>
            <a:ext cx="576064" cy="411474"/>
          </a:xfrm>
          <a:prstGeom prst="rect">
            <a:avLst/>
          </a:prstGeom>
          <a:noFill/>
        </p:spPr>
      </p:pic>
      <p:pic>
        <p:nvPicPr>
          <p:cNvPr id="64" name="Picture 4" descr="Abstract background with geometric style Free Vect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366" r="23124" b="73841"/>
          <a:stretch>
            <a:fillRect/>
          </a:stretch>
        </p:blipFill>
        <p:spPr bwMode="auto">
          <a:xfrm>
            <a:off x="5796136" y="3717032"/>
            <a:ext cx="576064" cy="411474"/>
          </a:xfrm>
          <a:prstGeom prst="rect">
            <a:avLst/>
          </a:prstGeom>
          <a:noFill/>
        </p:spPr>
      </p:pic>
      <p:sp>
        <p:nvSpPr>
          <p:cNvPr id="65" name="مستطيل 64"/>
          <p:cNvSpPr/>
          <p:nvPr/>
        </p:nvSpPr>
        <p:spPr>
          <a:xfrm>
            <a:off x="4067944" y="1916832"/>
            <a:ext cx="1512168" cy="453650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6" name="مربع نص 65"/>
          <p:cNvSpPr txBox="1"/>
          <p:nvPr/>
        </p:nvSpPr>
        <p:spPr>
          <a:xfrm>
            <a:off x="4499992" y="2060848"/>
            <a:ext cx="1016496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ملاحظات عامة 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67" name="مربع نص 66"/>
          <p:cNvSpPr txBox="1"/>
          <p:nvPr/>
        </p:nvSpPr>
        <p:spPr>
          <a:xfrm>
            <a:off x="4067944" y="2492896"/>
            <a:ext cx="1512168" cy="3970318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smtClean="0">
                <a:cs typeface="AL-Hor" pitchFamily="2" charset="-78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pic>
        <p:nvPicPr>
          <p:cNvPr id="68" name="Picture 8" descr="A Memphis design-inspired shopping guide, because guess who's back, baby? 17 temporary ways to use the patterns of the late 80s and early 90s in your home.    #shopping guide, #Roundup, #memphis, #memphis design, #design, #80s, #90s, #retro, #interior design, #post modernism, #decor, #Eye-Candy, #Inspiration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3F4"/>
              </a:clrFrom>
              <a:clrTo>
                <a:srgbClr val="F5F3F4">
                  <a:alpha val="0"/>
                </a:srgbClr>
              </a:clrTo>
            </a:clrChange>
          </a:blip>
          <a:srcRect l="74195" t="31521" r="13741" b="49713"/>
          <a:stretch>
            <a:fillRect/>
          </a:stretch>
        </p:blipFill>
        <p:spPr bwMode="auto">
          <a:xfrm>
            <a:off x="4067944" y="1772816"/>
            <a:ext cx="504056" cy="864096"/>
          </a:xfrm>
          <a:prstGeom prst="rect">
            <a:avLst/>
          </a:prstGeom>
          <a:noFill/>
        </p:spPr>
      </p:pic>
      <p:pic>
        <p:nvPicPr>
          <p:cNvPr id="1026" name="Picture 2" descr=" 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188640"/>
            <a:ext cx="1681585" cy="1914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115</Words>
  <Application>Microsoft Office PowerPoint</Application>
  <PresentationFormat>عرض على الشاشة (3:4)‏</PresentationFormat>
  <Paragraphs>61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1</cp:revision>
  <dcterms:created xsi:type="dcterms:W3CDTF">2020-03-25T14:48:10Z</dcterms:created>
  <dcterms:modified xsi:type="dcterms:W3CDTF">2020-03-25T16:51:33Z</dcterms:modified>
</cp:coreProperties>
</file>