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101"/>
    <a:srgbClr val="060201"/>
    <a:srgbClr val="E11F3A"/>
    <a:srgbClr val="0A0200"/>
    <a:srgbClr val="095548"/>
    <a:srgbClr val="EE3171"/>
    <a:srgbClr val="FFFFFF"/>
    <a:srgbClr val="DA5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DC6CC3-BF3F-4895-96E4-4C8390AA4799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AC3961-426E-47FC-90D7-99DB383A1D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116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ملاحظة : العبة ثلاث جولات كل طالب يختار شخصية منهم ويتم الضغط على الاعب ويجب على السؤال الظاهر له . وفي حالة لم يجب تضغط على الاشارة وتصبح حمراء ويتم طرده من اللعبة 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C3961-426E-47FC-90D7-99DB383A1D47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626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ملاحظة : العبة ثلاث جولات كل طالب يختار شخصية منهم ويتم الضغط على الاعب ويجب على السؤال الظاهر له . وفي حالة لم يجب تضغط على الاشارة وتصبح حمراء ويتم طرده من اللعبة 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C3961-426E-47FC-90D7-99DB383A1D47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771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ملاحظة : العبة ثلاث جولات كل طالب يختار شخصية منهم ويتم الضغط على الاعب ويجب على السؤال الظاهر له . وفي حالة لم يجب تضغط على الاشارة وتصبح حمراء ويتم طرده من اللعبة 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C3961-426E-47FC-90D7-99DB383A1D47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AEE630-0383-48DB-9107-806C2AC26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5A55B7E-1579-4754-A55E-D56F3340E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A7DBD3-B0AB-4785-8DD0-4204CEFE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53B4E4-145B-476C-86DD-CBF4F43E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EAF9B2-21DB-42DE-98FE-58329539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00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42D09B-4B84-42EA-8488-1EC2A922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79E01A-5122-4E43-97BC-2BAD73659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E8332F-3C3E-44E5-83E0-49D84808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EE1F1C-8587-4FA8-9740-C35DB3DA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C90D32-CDD0-4A09-B295-C2F7ADBB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3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D999160-182C-48F0-879A-D16187E1A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B0BF9CA-46EC-4C4A-A79E-EFF368F14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B0418E-155F-4376-BF8C-70F1A585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86A1C4-CEF8-4F1C-8B6E-33CAEEC8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E17088-0BC2-4124-8109-E422C6AD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37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ED730A-07FA-4173-ADEE-DD2B46D2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804ABF-3DC5-42F7-96B4-D00A76BD7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861AD3-F595-4D3D-8A28-352C2E4C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25D0D8-D0BF-4B19-BB49-1697E08A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3153C7-194E-4408-BEBE-E0AFF60E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703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A4B5B4-C756-4E36-A7D6-240F672B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92A5E2-C833-43B6-A2F7-D6C2640FA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6CB7C8-9917-4D8A-B0CB-83002888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976A-DA4A-4BB5-979A-881476C6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711745-53E9-42F8-A030-55187ADE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959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67827C-38C4-4183-9E11-A4E6FBDF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608985-66A0-4D42-A806-66C12B6ED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3EB531-254C-48F2-9DB4-7B638461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15D14E-0578-48FD-AD01-759A917B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DF839F1-3155-4EBC-88FA-E592DEED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AEB7618-3324-40C5-A28C-F832FCFC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839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BB6740-26B3-433C-8286-9B85B3AB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1CCBC6-A8E9-4E0A-BA42-610AA65E7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CC77519-D1EC-47E2-8F78-397E9032B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EBBE22D-A386-45E5-844F-3EC14626C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A0B80A2-2CBF-4FB2-9FF3-D5F68A203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6BA8540-8A77-4093-91E9-DB43503E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E6B55B7-408E-485F-9A49-AB6EC995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4F7410E-467B-4DEC-9503-55B70C1E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503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4B9F9C-D7C6-4458-8740-12EC38F1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4EB31AC-268E-4FC5-AC1F-F53A439C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C15811E-106B-4F36-AF87-1E0D82B0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C8795CF-9039-46E6-AEC3-34C4DC75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74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6FBEE4E-0889-42E4-AE22-3221F54C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AF1F64-8889-45B1-A5F7-ED30E8B9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544707-A177-407D-9EA5-8FF71C2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235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BB8E74-8378-4240-AEEF-92381838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7A1CE3-D5DC-4FC6-A4DC-F1D96C00F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37AEFFD-40FC-4938-B4BD-337A2A496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098B54-B0F3-402F-8E86-133E3AAB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BFA7EBF-57A0-40AB-A34A-4A66484C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5A2456-6F32-4AE8-8B89-BB775D12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20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D97AB1-903A-4059-85B3-5D631B5F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53851D6-81F0-42EF-870A-44D51CF47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241A4D-690D-48CB-88AF-B6A4D8C8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E7E190-60E0-4207-85AC-9A4143E0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2C283F-B555-4B01-8D25-8EF46436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07D1854-11F9-4031-841D-F3388450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729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موسيقى الحبار.wav"/>
          </p:stSnd>
        </p:sndAc>
      </p:transition>
    </mc:Choice>
    <mc:Fallback>
      <p:transition spd="slow">
        <p:sndAc>
          <p:stSnd>
            <p:snd r:embed="rId1" name="موسيقى الحبار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1E42758-D717-481C-8FF7-03A7ADC4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26D162-E17E-4E46-A64B-108D3D574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63F653-1AE0-4FE8-BA2A-ABD51F030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F1C7-45E3-47BB-A247-8FF9629E7A15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7FAF85-9322-4F5C-85A3-EBB96536E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E094CA-EBB3-4C59-8BB8-779FA7EBA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C5D9C-7D61-429F-BF5B-C72E072854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1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3" name="موسيقى الحبار.wav"/>
          </p:stSnd>
        </p:sndAc>
      </p:transition>
    </mc:Choice>
    <mc:Fallback>
      <p:transition spd="slow">
        <p:sndAc>
          <p:stSnd>
            <p:snd r:embed="rId13" name="موسيقى الحبار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.jp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image" Target="../media/image4.jpg"/><Relationship Id="rId12" Type="http://schemas.openxmlformats.org/officeDocument/2006/relationships/image" Target="../media/image6.jp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3.jpg"/><Relationship Id="rId24" Type="http://schemas.openxmlformats.org/officeDocument/2006/relationships/image" Target="../media/image20.sv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svg"/><Relationship Id="rId10" Type="http://schemas.openxmlformats.org/officeDocument/2006/relationships/image" Target="../media/image7.jpg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8.jpg"/><Relationship Id="rId14" Type="http://schemas.openxmlformats.org/officeDocument/2006/relationships/image" Target="../media/image10.jpg"/><Relationship Id="rId22" Type="http://schemas.openxmlformats.org/officeDocument/2006/relationships/image" Target="../media/image18.svg"/><Relationship Id="rId27" Type="http://schemas.openxmlformats.org/officeDocument/2006/relationships/image" Target="../media/image23.png"/><Relationship Id="rId30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.jp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image" Target="../media/image4.jpg"/><Relationship Id="rId12" Type="http://schemas.openxmlformats.org/officeDocument/2006/relationships/image" Target="../media/image6.jp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3.jpg"/><Relationship Id="rId24" Type="http://schemas.openxmlformats.org/officeDocument/2006/relationships/image" Target="../media/image20.sv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svg"/><Relationship Id="rId10" Type="http://schemas.openxmlformats.org/officeDocument/2006/relationships/image" Target="../media/image7.jpg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8.jpg"/><Relationship Id="rId14" Type="http://schemas.openxmlformats.org/officeDocument/2006/relationships/image" Target="../media/image10.jpg"/><Relationship Id="rId22" Type="http://schemas.openxmlformats.org/officeDocument/2006/relationships/image" Target="../media/image18.svg"/><Relationship Id="rId27" Type="http://schemas.openxmlformats.org/officeDocument/2006/relationships/image" Target="../media/image23.png"/><Relationship Id="rId30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.jp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image" Target="../media/image4.jpg"/><Relationship Id="rId12" Type="http://schemas.openxmlformats.org/officeDocument/2006/relationships/image" Target="../media/image6.jp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3.jpg"/><Relationship Id="rId24" Type="http://schemas.openxmlformats.org/officeDocument/2006/relationships/image" Target="../media/image20.sv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svg"/><Relationship Id="rId10" Type="http://schemas.openxmlformats.org/officeDocument/2006/relationships/image" Target="../media/image7.jpg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8.jpg"/><Relationship Id="rId14" Type="http://schemas.openxmlformats.org/officeDocument/2006/relationships/image" Target="../media/image10.jpg"/><Relationship Id="rId22" Type="http://schemas.openxmlformats.org/officeDocument/2006/relationships/image" Target="../media/image18.svg"/><Relationship Id="rId27" Type="http://schemas.openxmlformats.org/officeDocument/2006/relationships/image" Target="../media/image23.png"/><Relationship Id="rId30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4E095EA-E683-4C25-BBEE-88E0AC8DE6C6}"/>
              </a:ext>
            </a:extLst>
          </p:cNvPr>
          <p:cNvGrpSpPr/>
          <p:nvPr/>
        </p:nvGrpSpPr>
        <p:grpSpPr>
          <a:xfrm>
            <a:off x="167812" y="13758"/>
            <a:ext cx="11890374" cy="6566015"/>
            <a:chOff x="167812" y="13758"/>
            <a:chExt cx="11890374" cy="6566015"/>
          </a:xfrm>
        </p:grpSpPr>
        <p:pic>
          <p:nvPicPr>
            <p:cNvPr id="5" name="صورة 4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7A981B7-B67B-4F09-8128-A298A6DF2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4" b="34258"/>
            <a:stretch/>
          </p:blipFill>
          <p:spPr>
            <a:xfrm>
              <a:off x="6172200" y="4192173"/>
              <a:ext cx="2997200" cy="2387600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1F37D9B4-F1C8-4876-A2CF-0E91B83DC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7" b="34465"/>
            <a:stretch/>
          </p:blipFill>
          <p:spPr>
            <a:xfrm>
              <a:off x="8960899" y="3193662"/>
              <a:ext cx="2997200" cy="2583932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EBE12524-BB2B-42FD-BF92-E4D64CF96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73" b="36558"/>
            <a:stretch/>
          </p:blipFill>
          <p:spPr>
            <a:xfrm>
              <a:off x="3098800" y="4192172"/>
              <a:ext cx="2997200" cy="238760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4B17226C-B1FB-4307-9598-D411C00A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66" b="35165"/>
            <a:stretch/>
          </p:blipFill>
          <p:spPr>
            <a:xfrm>
              <a:off x="9060986" y="346652"/>
              <a:ext cx="2997200" cy="2387600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E9FB2C96-FE43-487A-A391-6F0566F3C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35" b="35017"/>
            <a:stretch/>
          </p:blipFill>
          <p:spPr>
            <a:xfrm>
              <a:off x="167812" y="3193662"/>
              <a:ext cx="2997200" cy="2306705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F50D9872-4CDD-46E3-B78A-C7BE3B1E4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4" b="35702"/>
            <a:stretch/>
          </p:blipFill>
          <p:spPr>
            <a:xfrm>
              <a:off x="5963699" y="22647"/>
              <a:ext cx="2997200" cy="2227702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5D0E683-BA5E-4815-B242-A0CFC25E2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23" b="36108"/>
            <a:stretch/>
          </p:blipFill>
          <p:spPr>
            <a:xfrm>
              <a:off x="3165012" y="13758"/>
              <a:ext cx="2997200" cy="2387601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7C58013B-FF24-4030-90A5-23302AC55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27" b="37770"/>
            <a:stretch/>
          </p:blipFill>
          <p:spPr>
            <a:xfrm>
              <a:off x="315450" y="381107"/>
              <a:ext cx="2800350" cy="2262697"/>
            </a:xfrm>
            <a:prstGeom prst="rect">
              <a:avLst/>
            </a:prstGeom>
          </p:spPr>
        </p:pic>
      </p:grpSp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E4089BE-C20C-43B2-96FC-4694AC6407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55" y="2520133"/>
            <a:ext cx="9144089" cy="18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موسيقى الحبار.wav"/>
          </p:stSnd>
        </p:sndAc>
      </p:transition>
    </mc:Choice>
    <mc:Fallback>
      <p:transition>
        <p:cut/>
        <p:sndAc>
          <p:stSnd>
            <p:snd r:embed="rId2" name="موسيقى الحبار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">
            <a:extLst>
              <a:ext uri="{FF2B5EF4-FFF2-40B4-BE49-F238E27FC236}">
                <a16:creationId xmlns:a16="http://schemas.microsoft.com/office/drawing/2014/main" id="{1F37D9B4-F1C8-4876-A2CF-0E91B83DC8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16977" r="19088" b="34465"/>
          <a:stretch/>
        </p:blipFill>
        <p:spPr>
          <a:xfrm>
            <a:off x="10090049" y="3152148"/>
            <a:ext cx="1828800" cy="2583932"/>
          </a:xfrm>
          <a:prstGeom prst="rect">
            <a:avLst/>
          </a:prstGeom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id="{4B17226C-B1FB-4307-9598-D411C00A52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t="19966" r="9114" b="35165"/>
          <a:stretch/>
        </p:blipFill>
        <p:spPr>
          <a:xfrm>
            <a:off x="10090049" y="264180"/>
            <a:ext cx="2054637" cy="2387600"/>
          </a:xfrm>
          <a:prstGeom prst="rect">
            <a:avLst/>
          </a:prstGeom>
        </p:spPr>
      </p:pic>
      <p:pic>
        <p:nvPicPr>
          <p:cNvPr id="13" name="8">
            <a:extLst>
              <a:ext uri="{FF2B5EF4-FFF2-40B4-BE49-F238E27FC236}">
                <a16:creationId xmlns:a16="http://schemas.microsoft.com/office/drawing/2014/main" id="{E9FB2C96-FE43-487A-A391-6F0566F3C0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1635" r="26818" b="35017"/>
          <a:stretch/>
        </p:blipFill>
        <p:spPr>
          <a:xfrm>
            <a:off x="273151" y="3429375"/>
            <a:ext cx="1679920" cy="2306705"/>
          </a:xfrm>
          <a:prstGeom prst="rect">
            <a:avLst/>
          </a:prstGeom>
        </p:spPr>
      </p:pic>
      <p:pic>
        <p:nvPicPr>
          <p:cNvPr id="19" name="6">
            <a:extLst>
              <a:ext uri="{FF2B5EF4-FFF2-40B4-BE49-F238E27FC236}">
                <a16:creationId xmlns:a16="http://schemas.microsoft.com/office/drawing/2014/main" id="{7C58013B-FF24-4030-90A5-23302AC55E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26827" r="24939" b="37770"/>
          <a:stretch/>
        </p:blipFill>
        <p:spPr>
          <a:xfrm>
            <a:off x="218663" y="389083"/>
            <a:ext cx="1679920" cy="2262697"/>
          </a:xfrm>
          <a:prstGeom prst="rect">
            <a:avLst/>
          </a:prstGeom>
        </p:spPr>
      </p:pic>
      <p:pic>
        <p:nvPicPr>
          <p:cNvPr id="32" name="5">
            <a:extLst>
              <a:ext uri="{FF2B5EF4-FFF2-40B4-BE49-F238E27FC236}">
                <a16:creationId xmlns:a16="http://schemas.microsoft.com/office/drawing/2014/main" id="{3D816BA5-7284-420E-85BD-3558BBE93C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t="19023" r="31135" b="36108"/>
          <a:stretch/>
        </p:blipFill>
        <p:spPr>
          <a:xfrm>
            <a:off x="2168728" y="264180"/>
            <a:ext cx="1590497" cy="2387601"/>
          </a:xfrm>
          <a:prstGeom prst="rect">
            <a:avLst/>
          </a:prstGeom>
        </p:spPr>
      </p:pic>
      <p:pic>
        <p:nvPicPr>
          <p:cNvPr id="33" name="7">
            <a:extLst>
              <a:ext uri="{FF2B5EF4-FFF2-40B4-BE49-F238E27FC236}">
                <a16:creationId xmlns:a16="http://schemas.microsoft.com/office/drawing/2014/main" id="{406EAAE2-B788-45D3-9B09-DA10EF62AE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18573" r="26097" b="36558"/>
          <a:stretch/>
        </p:blipFill>
        <p:spPr>
          <a:xfrm>
            <a:off x="2168729" y="3469926"/>
            <a:ext cx="1838175" cy="2387601"/>
          </a:xfrm>
          <a:prstGeom prst="rect">
            <a:avLst/>
          </a:prstGeom>
        </p:spPr>
      </p:pic>
      <p:pic>
        <p:nvPicPr>
          <p:cNvPr id="34" name="2">
            <a:extLst>
              <a:ext uri="{FF2B5EF4-FFF2-40B4-BE49-F238E27FC236}">
                <a16:creationId xmlns:a16="http://schemas.microsoft.com/office/drawing/2014/main" id="{0AE12899-F35B-420A-8AC4-B74E232BAF4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8" t="22434" r="24523" b="35702"/>
          <a:stretch/>
        </p:blipFill>
        <p:spPr>
          <a:xfrm>
            <a:off x="8206937" y="344129"/>
            <a:ext cx="1476375" cy="2227702"/>
          </a:xfrm>
          <a:prstGeom prst="rect">
            <a:avLst/>
          </a:prstGeom>
        </p:spPr>
      </p:pic>
      <p:pic>
        <p:nvPicPr>
          <p:cNvPr id="35" name="4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97A89B16-DE68-45A0-8084-70F10C743D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7" t="20874" r="24054" b="34258"/>
          <a:stretch/>
        </p:blipFill>
        <p:spPr>
          <a:xfrm>
            <a:off x="8456612" y="3250314"/>
            <a:ext cx="1476375" cy="2387600"/>
          </a:xfrm>
          <a:prstGeom prst="rect">
            <a:avLst/>
          </a:prstGeom>
        </p:spPr>
      </p:pic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9644B1A5-3AA2-4CED-9E0C-C6B80D102CE0}"/>
              </a:ext>
            </a:extLst>
          </p:cNvPr>
          <p:cNvGrpSpPr/>
          <p:nvPr/>
        </p:nvGrpSpPr>
        <p:grpSpPr>
          <a:xfrm>
            <a:off x="4165963" y="0"/>
            <a:ext cx="3860074" cy="6858000"/>
            <a:chOff x="4165963" y="0"/>
            <a:chExt cx="3860074" cy="6858000"/>
          </a:xfrm>
        </p:grpSpPr>
        <p:pic>
          <p:nvPicPr>
            <p:cNvPr id="43" name="صورة 42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268CF092-553D-456A-ADDF-5FD7C449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963" y="0"/>
              <a:ext cx="3860074" cy="6858000"/>
            </a:xfrm>
            <a:prstGeom prst="rect">
              <a:avLst/>
            </a:prstGeom>
          </p:spPr>
        </p:pic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6C115CAF-B83B-4E3A-97F7-AF2A58200181}"/>
                </a:ext>
              </a:extLst>
            </p:cNvPr>
            <p:cNvSpPr/>
            <p:nvPr/>
          </p:nvSpPr>
          <p:spPr>
            <a:xfrm>
              <a:off x="4572000" y="3671668"/>
              <a:ext cx="3010486" cy="1477107"/>
            </a:xfrm>
            <a:prstGeom prst="rect">
              <a:avLst/>
            </a:prstGeom>
            <a:solidFill>
              <a:srgbClr val="060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9981B9AA-4D9E-48D1-94E2-007BF6E70AC1}"/>
              </a:ext>
            </a:extLst>
          </p:cNvPr>
          <p:cNvSpPr/>
          <p:nvPr/>
        </p:nvSpPr>
        <p:spPr>
          <a:xfrm>
            <a:off x="10746797" y="2743840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9CD92DED-D578-4392-B682-4765192E6AFC}"/>
              </a:ext>
            </a:extLst>
          </p:cNvPr>
          <p:cNvSpPr/>
          <p:nvPr/>
        </p:nvSpPr>
        <p:spPr>
          <a:xfrm>
            <a:off x="873152" y="2753543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6E28CB25-BF28-4086-ADC2-CE70FB517E5B}"/>
              </a:ext>
            </a:extLst>
          </p:cNvPr>
          <p:cNvSpPr/>
          <p:nvPr/>
        </p:nvSpPr>
        <p:spPr>
          <a:xfrm>
            <a:off x="2983645" y="2739596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4919830C-7FE9-4777-B83A-3188E3B67469}"/>
              </a:ext>
            </a:extLst>
          </p:cNvPr>
          <p:cNvSpPr/>
          <p:nvPr/>
        </p:nvSpPr>
        <p:spPr>
          <a:xfrm>
            <a:off x="8886809" y="5736080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E323E3EC-3275-4DD5-8BEC-D7E6C7567ECF}"/>
              </a:ext>
            </a:extLst>
          </p:cNvPr>
          <p:cNvSpPr/>
          <p:nvPr/>
        </p:nvSpPr>
        <p:spPr>
          <a:xfrm>
            <a:off x="10859715" y="5736080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917123DC-45F5-487C-9CBB-E8B63B143811}"/>
              </a:ext>
            </a:extLst>
          </p:cNvPr>
          <p:cNvSpPr/>
          <p:nvPr/>
        </p:nvSpPr>
        <p:spPr>
          <a:xfrm>
            <a:off x="8800391" y="2739596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56161F75-6DEB-43A2-9DD8-9948C5EA9794}"/>
              </a:ext>
            </a:extLst>
          </p:cNvPr>
          <p:cNvSpPr/>
          <p:nvPr/>
        </p:nvSpPr>
        <p:spPr>
          <a:xfrm>
            <a:off x="975582" y="5857527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7244618C-5CD7-4DC0-8F36-AF848A64799E}"/>
              </a:ext>
            </a:extLst>
          </p:cNvPr>
          <p:cNvSpPr/>
          <p:nvPr/>
        </p:nvSpPr>
        <p:spPr>
          <a:xfrm>
            <a:off x="3103053" y="5857527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956A1A5-E704-4EFD-A563-824A9E9D2A41}"/>
              </a:ext>
            </a:extLst>
          </p:cNvPr>
          <p:cNvSpPr/>
          <p:nvPr/>
        </p:nvSpPr>
        <p:spPr>
          <a:xfrm>
            <a:off x="4325953" y="3585686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rtl="1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1-يعد برنامج </a:t>
            </a:r>
            <a:r>
              <a:rPr lang="en-US" sz="1800" b="1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GIMP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 أحد أقوى البرامج المجانية مفتوحة المصدر لتحرير الصور :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صح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خطأ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5269855F-DC8F-4417-BE62-486A6ACB8544}"/>
              </a:ext>
            </a:extLst>
          </p:cNvPr>
          <p:cNvSpPr/>
          <p:nvPr/>
        </p:nvSpPr>
        <p:spPr>
          <a:xfrm>
            <a:off x="4325953" y="3585686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rtl="1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2-يعد أحد أقوى البرامج المجانية المفتوحة المصدر لتحرير الصور :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en-US" sz="1800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GIMP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en-US" sz="1800" dirty="0" err="1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PhotoShop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en-US" sz="1800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Pencil2D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en-US" sz="1800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CorelDraw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D59204B2-1273-4190-B9AA-612785643816}"/>
              </a:ext>
            </a:extLst>
          </p:cNvPr>
          <p:cNvSpPr/>
          <p:nvPr/>
        </p:nvSpPr>
        <p:spPr>
          <a:xfrm>
            <a:off x="4325953" y="3585686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rtl="1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3-تتكون الصورة الرقمية من نقاط ملونة صغيرة يطلق عليها </a:t>
            </a:r>
            <a:r>
              <a:rPr lang="ar-SA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البكسل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 </a:t>
            </a:r>
          </a:p>
          <a:p>
            <a:pPr lvl="0" algn="just" rtl="1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( </a:t>
            </a:r>
            <a:r>
              <a:rPr lang="en-US" sz="1800" b="1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Pixel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 ) :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صح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خطأ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AD9046D1-5F9E-495C-A201-14CF4ACCC577}"/>
              </a:ext>
            </a:extLst>
          </p:cNvPr>
          <p:cNvSpPr/>
          <p:nvPr/>
        </p:nvSpPr>
        <p:spPr>
          <a:xfrm>
            <a:off x="4325953" y="3585686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rtl="1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4-تقاس دقة الصورة بوحدة :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ميغا بايت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ميغا هرتز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ميغا بكسل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ميغا فولت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7326B248-5F2A-43D7-B7C5-1A8E05103492}"/>
              </a:ext>
            </a:extLst>
          </p:cNvPr>
          <p:cNvSpPr/>
          <p:nvPr/>
        </p:nvSpPr>
        <p:spPr>
          <a:xfrm>
            <a:off x="4325953" y="3585686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rtl="1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5-نظام الألوان المستخدم في برنامج </a:t>
            </a:r>
            <a:r>
              <a:rPr lang="en-US" sz="1800" b="1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GIMP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 هو نظام </a:t>
            </a:r>
            <a:r>
              <a:rPr lang="en-US" sz="1800" b="1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CMYK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 :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صح 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خطأ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5615502B-10BA-4F8A-8DE1-D18F69EEE526}"/>
              </a:ext>
            </a:extLst>
          </p:cNvPr>
          <p:cNvSpPr/>
          <p:nvPr/>
        </p:nvSpPr>
        <p:spPr>
          <a:xfrm>
            <a:off x="4325953" y="3585686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rtl="1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6-يحفظ برنامج </a:t>
            </a:r>
            <a:r>
              <a:rPr lang="en-US" sz="1800" b="1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GIMP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 الصور بصيغة :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en-US" sz="1800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  <a:r>
              <a:rPr lang="en-US" sz="1800" dirty="0" err="1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xcf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en-US" sz="1800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.jpeg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en-US" sz="1800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.bmp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en-US" sz="1800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.gif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FC6CA57-4B3A-4BF1-BC87-C3E5BB179F0C}"/>
              </a:ext>
            </a:extLst>
          </p:cNvPr>
          <p:cNvSpPr/>
          <p:nvPr/>
        </p:nvSpPr>
        <p:spPr>
          <a:xfrm>
            <a:off x="4325953" y="3585686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rtl="1"/>
            <a:r>
              <a:rPr lang="ar-S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7- ا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ي مما يلي لا يعد من إيجابيات الصور بامتداد </a:t>
            </a:r>
            <a:r>
              <a:rPr lang="en-US" sz="1800" b="1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JPEG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 :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حجم ملف صغير 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متوافق مع الكاميرات الرقمية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مجموعة ألوان جيدة 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ليس جيد للنصوص أو الرسوم التوضيحية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0152C51-0438-48BE-A773-BABAED0DD2EE}"/>
              </a:ext>
            </a:extLst>
          </p:cNvPr>
          <p:cNvSpPr/>
          <p:nvPr/>
        </p:nvSpPr>
        <p:spPr>
          <a:xfrm>
            <a:off x="4325953" y="3585686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rtl="1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8-أي مما يلي لا يعد من إيجابيات الصور بامتداد </a:t>
            </a:r>
            <a:r>
              <a:rPr lang="en-US" sz="1800" b="1" dirty="0">
                <a:solidFill>
                  <a:schemeClr val="bg1"/>
                </a:solidFill>
                <a:effectLst/>
                <a:latin typeface="Yakout Linotype Light"/>
                <a:ea typeface="Times New Roman" panose="02020603050405020304" pitchFamily="18" charset="0"/>
                <a:cs typeface="Traditional Arabic" panose="02020603050405020304" pitchFamily="18" charset="-78"/>
              </a:rPr>
              <a:t>JPEG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 :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حجم ملف صغير 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متوافق مع الكاميرات الرقمية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مجموعة ألوان جيدة 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+mj-cs"/>
              <a:buAutoNum type="arabic2Minus"/>
            </a:pPr>
            <a:r>
              <a:rPr lang="ar-S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ليس جيد للنصوص أو الرسوم التوضيحية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29" name="رسم 28" descr="شارة 8 مع تعبئة خالصة">
            <a:extLst>
              <a:ext uri="{FF2B5EF4-FFF2-40B4-BE49-F238E27FC236}">
                <a16:creationId xmlns:a16="http://schemas.microsoft.com/office/drawing/2014/main" id="{3BF6DF71-2AC6-4F54-90A1-C975E49EAD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216" y="5259172"/>
            <a:ext cx="338974" cy="338974"/>
          </a:xfrm>
          <a:prstGeom prst="rect">
            <a:avLst/>
          </a:prstGeom>
        </p:spPr>
      </p:pic>
      <p:pic>
        <p:nvPicPr>
          <p:cNvPr id="31" name="رسم 30" descr="شارة 7 مع تعبئة خالصة">
            <a:extLst>
              <a:ext uri="{FF2B5EF4-FFF2-40B4-BE49-F238E27FC236}">
                <a16:creationId xmlns:a16="http://schemas.microsoft.com/office/drawing/2014/main" id="{E5F0A116-04F9-4268-B24D-18F31854B0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18710" y="5293383"/>
            <a:ext cx="338974" cy="338974"/>
          </a:xfrm>
          <a:prstGeom prst="rect">
            <a:avLst/>
          </a:prstGeom>
        </p:spPr>
      </p:pic>
      <p:pic>
        <p:nvPicPr>
          <p:cNvPr id="65" name="رسم 64" descr="شارة 6 مع تعبئة خالصة">
            <a:extLst>
              <a:ext uri="{FF2B5EF4-FFF2-40B4-BE49-F238E27FC236}">
                <a16:creationId xmlns:a16="http://schemas.microsoft.com/office/drawing/2014/main" id="{1070F68A-6D74-40F1-AB57-7044583DEF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90790" y="2103248"/>
            <a:ext cx="338974" cy="338974"/>
          </a:xfrm>
          <a:prstGeom prst="rect">
            <a:avLst/>
          </a:prstGeom>
        </p:spPr>
      </p:pic>
      <p:pic>
        <p:nvPicPr>
          <p:cNvPr id="67" name="رسم 66" descr="شارة 5 مع تعبئة خالصة">
            <a:extLst>
              <a:ext uri="{FF2B5EF4-FFF2-40B4-BE49-F238E27FC236}">
                <a16:creationId xmlns:a16="http://schemas.microsoft.com/office/drawing/2014/main" id="{A715B52A-29D1-4D92-87F8-A28F916520D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79066" y="2103248"/>
            <a:ext cx="338974" cy="338974"/>
          </a:xfrm>
          <a:prstGeom prst="rect">
            <a:avLst/>
          </a:prstGeom>
        </p:spPr>
      </p:pic>
      <p:pic>
        <p:nvPicPr>
          <p:cNvPr id="69" name="رسم 68" descr="شارة 4 مع تعبئة خالصة">
            <a:extLst>
              <a:ext uri="{FF2B5EF4-FFF2-40B4-BE49-F238E27FC236}">
                <a16:creationId xmlns:a16="http://schemas.microsoft.com/office/drawing/2014/main" id="{53B1A844-98D6-46C6-841F-3DA4AE85408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54252" y="4979288"/>
            <a:ext cx="338974" cy="338974"/>
          </a:xfrm>
          <a:prstGeom prst="rect">
            <a:avLst/>
          </a:prstGeom>
        </p:spPr>
      </p:pic>
      <p:pic>
        <p:nvPicPr>
          <p:cNvPr id="71" name="رسم 70" descr="شارة 3 مع تعبئة خالصة">
            <a:extLst>
              <a:ext uri="{FF2B5EF4-FFF2-40B4-BE49-F238E27FC236}">
                <a16:creationId xmlns:a16="http://schemas.microsoft.com/office/drawing/2014/main" id="{A468C66E-621A-4F1E-91E7-AA448B4C91D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281950" y="4979288"/>
            <a:ext cx="338974" cy="338974"/>
          </a:xfrm>
          <a:prstGeom prst="rect">
            <a:avLst/>
          </a:prstGeom>
        </p:spPr>
      </p:pic>
      <p:pic>
        <p:nvPicPr>
          <p:cNvPr id="73" name="رسم 72" descr="شارة مع تعبئة خالصة">
            <a:extLst>
              <a:ext uri="{FF2B5EF4-FFF2-40B4-BE49-F238E27FC236}">
                <a16:creationId xmlns:a16="http://schemas.microsoft.com/office/drawing/2014/main" id="{46DE09D6-1BAB-4F74-BA36-3FF6E83A39E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195619" y="1933761"/>
            <a:ext cx="338974" cy="338974"/>
          </a:xfrm>
          <a:prstGeom prst="rect">
            <a:avLst/>
          </a:prstGeom>
        </p:spPr>
      </p:pic>
      <p:pic>
        <p:nvPicPr>
          <p:cNvPr id="75" name="رسم 74" descr="شارة 1 مع تعبئة خالصة">
            <a:extLst>
              <a:ext uri="{FF2B5EF4-FFF2-40B4-BE49-F238E27FC236}">
                <a16:creationId xmlns:a16="http://schemas.microsoft.com/office/drawing/2014/main" id="{6E78D33E-9337-4C7E-864A-FF14504BBFC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238929" y="1933761"/>
            <a:ext cx="338974" cy="338974"/>
          </a:xfrm>
          <a:prstGeom prst="rect">
            <a:avLst/>
          </a:prstGeom>
        </p:spPr>
      </p:pic>
      <p:sp>
        <p:nvSpPr>
          <p:cNvPr id="76" name="مربع نص 75">
            <a:extLst>
              <a:ext uri="{FF2B5EF4-FFF2-40B4-BE49-F238E27FC236}">
                <a16:creationId xmlns:a16="http://schemas.microsoft.com/office/drawing/2014/main" id="{E8F7A879-6F5C-4701-9F06-DACB3C8844D2}"/>
              </a:ext>
            </a:extLst>
          </p:cNvPr>
          <p:cNvSpPr txBox="1"/>
          <p:nvPr/>
        </p:nvSpPr>
        <p:spPr>
          <a:xfrm>
            <a:off x="4710563" y="264180"/>
            <a:ext cx="26850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الجولة الاولى</a:t>
            </a:r>
          </a:p>
        </p:txBody>
      </p:sp>
    </p:spTree>
    <p:extLst>
      <p:ext uri="{BB962C8B-B14F-4D97-AF65-F5344CB8AC3E}">
        <p14:creationId xmlns:p14="http://schemas.microsoft.com/office/powerpoint/2010/main" val="131601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موسيقى الحبار.wav"/>
          </p:stSnd>
        </p:sndAc>
      </p:transition>
    </mc:Choice>
    <mc:Fallback>
      <p:transition spd="slow">
        <p:sndAc>
          <p:stSnd>
            <p:snd r:embed="rId3" name="موسيقى الحبار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">
            <a:extLst>
              <a:ext uri="{FF2B5EF4-FFF2-40B4-BE49-F238E27FC236}">
                <a16:creationId xmlns:a16="http://schemas.microsoft.com/office/drawing/2014/main" id="{1F37D9B4-F1C8-4876-A2CF-0E91B83DC8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16977" r="19088" b="34465"/>
          <a:stretch/>
        </p:blipFill>
        <p:spPr>
          <a:xfrm>
            <a:off x="10090049" y="3152148"/>
            <a:ext cx="1828800" cy="2583932"/>
          </a:xfrm>
          <a:prstGeom prst="rect">
            <a:avLst/>
          </a:prstGeom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id="{4B17226C-B1FB-4307-9598-D411C00A52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t="19966" r="9114" b="35165"/>
          <a:stretch/>
        </p:blipFill>
        <p:spPr>
          <a:xfrm>
            <a:off x="10090049" y="264180"/>
            <a:ext cx="2054637" cy="2387600"/>
          </a:xfrm>
          <a:prstGeom prst="rect">
            <a:avLst/>
          </a:prstGeom>
        </p:spPr>
      </p:pic>
      <p:pic>
        <p:nvPicPr>
          <p:cNvPr id="13" name="8">
            <a:extLst>
              <a:ext uri="{FF2B5EF4-FFF2-40B4-BE49-F238E27FC236}">
                <a16:creationId xmlns:a16="http://schemas.microsoft.com/office/drawing/2014/main" id="{E9FB2C96-FE43-487A-A391-6F0566F3C0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1635" r="26818" b="35017"/>
          <a:stretch/>
        </p:blipFill>
        <p:spPr>
          <a:xfrm>
            <a:off x="273151" y="3429375"/>
            <a:ext cx="1679920" cy="2306705"/>
          </a:xfrm>
          <a:prstGeom prst="rect">
            <a:avLst/>
          </a:prstGeom>
        </p:spPr>
      </p:pic>
      <p:pic>
        <p:nvPicPr>
          <p:cNvPr id="19" name="6">
            <a:extLst>
              <a:ext uri="{FF2B5EF4-FFF2-40B4-BE49-F238E27FC236}">
                <a16:creationId xmlns:a16="http://schemas.microsoft.com/office/drawing/2014/main" id="{7C58013B-FF24-4030-90A5-23302AC55E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26827" r="24939" b="37770"/>
          <a:stretch/>
        </p:blipFill>
        <p:spPr>
          <a:xfrm>
            <a:off x="218663" y="389083"/>
            <a:ext cx="1679920" cy="2262697"/>
          </a:xfrm>
          <a:prstGeom prst="rect">
            <a:avLst/>
          </a:prstGeom>
        </p:spPr>
      </p:pic>
      <p:pic>
        <p:nvPicPr>
          <p:cNvPr id="32" name="5">
            <a:extLst>
              <a:ext uri="{FF2B5EF4-FFF2-40B4-BE49-F238E27FC236}">
                <a16:creationId xmlns:a16="http://schemas.microsoft.com/office/drawing/2014/main" id="{3D816BA5-7284-420E-85BD-3558BBE93C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t="19023" r="31135" b="36108"/>
          <a:stretch/>
        </p:blipFill>
        <p:spPr>
          <a:xfrm>
            <a:off x="2168728" y="264180"/>
            <a:ext cx="1590497" cy="2387601"/>
          </a:xfrm>
          <a:prstGeom prst="rect">
            <a:avLst/>
          </a:prstGeom>
        </p:spPr>
      </p:pic>
      <p:pic>
        <p:nvPicPr>
          <p:cNvPr id="33" name="7">
            <a:extLst>
              <a:ext uri="{FF2B5EF4-FFF2-40B4-BE49-F238E27FC236}">
                <a16:creationId xmlns:a16="http://schemas.microsoft.com/office/drawing/2014/main" id="{406EAAE2-B788-45D3-9B09-DA10EF62AE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18573" r="26097" b="36558"/>
          <a:stretch/>
        </p:blipFill>
        <p:spPr>
          <a:xfrm>
            <a:off x="2168729" y="3469926"/>
            <a:ext cx="1838175" cy="2387601"/>
          </a:xfrm>
          <a:prstGeom prst="rect">
            <a:avLst/>
          </a:prstGeom>
        </p:spPr>
      </p:pic>
      <p:pic>
        <p:nvPicPr>
          <p:cNvPr id="34" name="2">
            <a:extLst>
              <a:ext uri="{FF2B5EF4-FFF2-40B4-BE49-F238E27FC236}">
                <a16:creationId xmlns:a16="http://schemas.microsoft.com/office/drawing/2014/main" id="{0AE12899-F35B-420A-8AC4-B74E232BAF4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8" t="22434" r="24523" b="35702"/>
          <a:stretch/>
        </p:blipFill>
        <p:spPr>
          <a:xfrm>
            <a:off x="8206937" y="344129"/>
            <a:ext cx="1476375" cy="2227702"/>
          </a:xfrm>
          <a:prstGeom prst="rect">
            <a:avLst/>
          </a:prstGeom>
        </p:spPr>
      </p:pic>
      <p:pic>
        <p:nvPicPr>
          <p:cNvPr id="35" name="4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97A89B16-DE68-45A0-8084-70F10C743D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7" t="20874" r="24054" b="34258"/>
          <a:stretch/>
        </p:blipFill>
        <p:spPr>
          <a:xfrm>
            <a:off x="8456612" y="3250314"/>
            <a:ext cx="1476375" cy="2387600"/>
          </a:xfrm>
          <a:prstGeom prst="rect">
            <a:avLst/>
          </a:prstGeom>
        </p:spPr>
      </p:pic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9644B1A5-3AA2-4CED-9E0C-C6B80D102CE0}"/>
              </a:ext>
            </a:extLst>
          </p:cNvPr>
          <p:cNvGrpSpPr/>
          <p:nvPr/>
        </p:nvGrpSpPr>
        <p:grpSpPr>
          <a:xfrm>
            <a:off x="4165963" y="0"/>
            <a:ext cx="3860074" cy="6858000"/>
            <a:chOff x="4165963" y="0"/>
            <a:chExt cx="3860074" cy="6858000"/>
          </a:xfrm>
        </p:grpSpPr>
        <p:pic>
          <p:nvPicPr>
            <p:cNvPr id="43" name="صورة 42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268CF092-553D-456A-ADDF-5FD7C449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963" y="0"/>
              <a:ext cx="3860074" cy="6858000"/>
            </a:xfrm>
            <a:prstGeom prst="rect">
              <a:avLst/>
            </a:prstGeom>
          </p:spPr>
        </p:pic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6C115CAF-B83B-4E3A-97F7-AF2A58200181}"/>
                </a:ext>
              </a:extLst>
            </p:cNvPr>
            <p:cNvSpPr/>
            <p:nvPr/>
          </p:nvSpPr>
          <p:spPr>
            <a:xfrm>
              <a:off x="4572000" y="3671668"/>
              <a:ext cx="3010486" cy="1477107"/>
            </a:xfrm>
            <a:prstGeom prst="rect">
              <a:avLst/>
            </a:prstGeom>
            <a:solidFill>
              <a:srgbClr val="060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9981B9AA-4D9E-48D1-94E2-007BF6E70AC1}"/>
              </a:ext>
            </a:extLst>
          </p:cNvPr>
          <p:cNvSpPr/>
          <p:nvPr/>
        </p:nvSpPr>
        <p:spPr>
          <a:xfrm>
            <a:off x="10746797" y="2743840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9CD92DED-D578-4392-B682-4765192E6AFC}"/>
              </a:ext>
            </a:extLst>
          </p:cNvPr>
          <p:cNvSpPr/>
          <p:nvPr/>
        </p:nvSpPr>
        <p:spPr>
          <a:xfrm>
            <a:off x="873152" y="2753543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6E28CB25-BF28-4086-ADC2-CE70FB517E5B}"/>
              </a:ext>
            </a:extLst>
          </p:cNvPr>
          <p:cNvSpPr/>
          <p:nvPr/>
        </p:nvSpPr>
        <p:spPr>
          <a:xfrm>
            <a:off x="2983645" y="2739596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4919830C-7FE9-4777-B83A-3188E3B67469}"/>
              </a:ext>
            </a:extLst>
          </p:cNvPr>
          <p:cNvSpPr/>
          <p:nvPr/>
        </p:nvSpPr>
        <p:spPr>
          <a:xfrm>
            <a:off x="8886809" y="5736080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E323E3EC-3275-4DD5-8BEC-D7E6C7567ECF}"/>
              </a:ext>
            </a:extLst>
          </p:cNvPr>
          <p:cNvSpPr/>
          <p:nvPr/>
        </p:nvSpPr>
        <p:spPr>
          <a:xfrm>
            <a:off x="10859715" y="5736080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917123DC-45F5-487C-9CBB-E8B63B143811}"/>
              </a:ext>
            </a:extLst>
          </p:cNvPr>
          <p:cNvSpPr/>
          <p:nvPr/>
        </p:nvSpPr>
        <p:spPr>
          <a:xfrm>
            <a:off x="8800391" y="2739596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56161F75-6DEB-43A2-9DD8-9948C5EA9794}"/>
              </a:ext>
            </a:extLst>
          </p:cNvPr>
          <p:cNvSpPr/>
          <p:nvPr/>
        </p:nvSpPr>
        <p:spPr>
          <a:xfrm>
            <a:off x="975582" y="5857527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7244618C-5CD7-4DC0-8F36-AF848A64799E}"/>
              </a:ext>
            </a:extLst>
          </p:cNvPr>
          <p:cNvSpPr/>
          <p:nvPr/>
        </p:nvSpPr>
        <p:spPr>
          <a:xfrm>
            <a:off x="3103053" y="5857527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956A1A5-E704-4EFD-A563-824A9E9D2A41}"/>
              </a:ext>
            </a:extLst>
          </p:cNvPr>
          <p:cNvSpPr/>
          <p:nvPr/>
        </p:nvSpPr>
        <p:spPr>
          <a:xfrm>
            <a:off x="4457461" y="345536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1-أي مما يلي يعد من سلبيات الصور بامتداد </a:t>
            </a:r>
            <a:r>
              <a:rPr lang="en-US" b="1" dirty="0"/>
              <a:t>GIF</a:t>
            </a:r>
            <a:r>
              <a:rPr lang="ar-SA" b="1" dirty="0"/>
              <a:t>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يدعم الرسوم المتحركة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حجم ملف صغير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يدعم خلفية شفافة للصورة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يقتصر على 256 لون</a:t>
            </a:r>
            <a:endParaRPr lang="en-US" dirty="0"/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5269855F-DC8F-4417-BE62-486A6ACB8544}"/>
              </a:ext>
            </a:extLst>
          </p:cNvPr>
          <p:cNvSpPr/>
          <p:nvPr/>
        </p:nvSpPr>
        <p:spPr>
          <a:xfrm>
            <a:off x="4457461" y="345536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2-من سلبيات الصور بامتداد </a:t>
            </a:r>
            <a:r>
              <a:rPr lang="en-US" b="1" dirty="0"/>
              <a:t>BMP</a:t>
            </a:r>
            <a:r>
              <a:rPr lang="ar-SA" b="1" dirty="0"/>
              <a:t> حجم الملف الكبير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صح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خطأ</a:t>
            </a:r>
            <a:endParaRPr lang="en-US" dirty="0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D59204B2-1273-4190-B9AA-612785643816}"/>
              </a:ext>
            </a:extLst>
          </p:cNvPr>
          <p:cNvSpPr/>
          <p:nvPr/>
        </p:nvSpPr>
        <p:spPr>
          <a:xfrm>
            <a:off x="4457461" y="345536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3-عند إضافة نص في </a:t>
            </a:r>
            <a:r>
              <a:rPr lang="en-US" b="1" dirty="0"/>
              <a:t>GIMP</a:t>
            </a:r>
            <a:r>
              <a:rPr lang="ar-SA" b="1" dirty="0"/>
              <a:t> تتم إضافته تلقائياً كطبقة جديدة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صح 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خطأ</a:t>
            </a:r>
            <a:endParaRPr lang="en-US" dirty="0"/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AD9046D1-5F9E-495C-A201-14CF4ACCC577}"/>
              </a:ext>
            </a:extLst>
          </p:cNvPr>
          <p:cNvSpPr/>
          <p:nvPr/>
        </p:nvSpPr>
        <p:spPr>
          <a:xfrm>
            <a:off x="4457461" y="345536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4-</a:t>
            </a:r>
            <a:r>
              <a:rPr lang="ar-SA" b="1" dirty="0"/>
              <a:t>يمكن قفل الطبقات بشكل كلي أو جزئي لحماية محتوياتها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صح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خطأ</a:t>
            </a:r>
            <a:endParaRPr lang="en-US" dirty="0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7326B248-5F2A-43D7-B7C5-1A8E05103492}"/>
              </a:ext>
            </a:extLst>
          </p:cNvPr>
          <p:cNvSpPr/>
          <p:nvPr/>
        </p:nvSpPr>
        <p:spPr>
          <a:xfrm>
            <a:off x="4457461" y="345536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5- </a:t>
            </a:r>
            <a:r>
              <a:rPr lang="ar-SA" b="1" dirty="0"/>
              <a:t>تتحكم بكيفية تفاعل الألوان بين الطبقات وكذلك بكيفية تفاعل الألوان عند تطبيقها على طبقة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تغيير حجم الصورة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عزل العنصر 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قفل الطبقات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أساليب المزج</a:t>
            </a:r>
            <a:endParaRPr lang="en-US" dirty="0"/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5615502B-10BA-4F8A-8DE1-D18F69EEE526}"/>
              </a:ext>
            </a:extLst>
          </p:cNvPr>
          <p:cNvSpPr/>
          <p:nvPr/>
        </p:nvSpPr>
        <p:spPr>
          <a:xfrm>
            <a:off x="4457461" y="345536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6- يمكن تصدير الرسوم المتحركة كسلسة من الصور بصيغة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en-US" dirty="0"/>
              <a:t>.bmp</a:t>
            </a:r>
          </a:p>
          <a:p>
            <a:pPr marL="342900" lvl="0" indent="-342900">
              <a:buFont typeface="+mj-cs"/>
              <a:buAutoNum type="arabic2Minus"/>
            </a:pPr>
            <a:r>
              <a:rPr lang="en-US" dirty="0"/>
              <a:t>.jpeg</a:t>
            </a:r>
          </a:p>
          <a:p>
            <a:pPr marL="342900" lvl="0" indent="-342900">
              <a:buFont typeface="+mj-cs"/>
              <a:buAutoNum type="arabic2Minus"/>
            </a:pPr>
            <a:r>
              <a:rPr lang="en-US" dirty="0"/>
              <a:t>.</a:t>
            </a:r>
            <a:r>
              <a:rPr lang="en-US" dirty="0" err="1"/>
              <a:t>png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en-US" dirty="0"/>
              <a:t>.gif</a:t>
            </a: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FC6CA57-4B3A-4BF1-BC87-C3E5BB179F0C}"/>
              </a:ext>
            </a:extLst>
          </p:cNvPr>
          <p:cNvSpPr/>
          <p:nvPr/>
        </p:nvSpPr>
        <p:spPr>
          <a:xfrm>
            <a:off x="4457461" y="345536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7- تتيح لك هذه الأداة جعل صورتك أكثر إشراقاً أو إعتاماً: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الإيضاح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السطوع والتباين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درجة اللون والتشبع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إصلاح أخطاء التصوير</a:t>
            </a:r>
            <a:endParaRPr lang="en-US" dirty="0"/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0152C51-0438-48BE-A773-BABAED0DD2EE}"/>
              </a:ext>
            </a:extLst>
          </p:cNvPr>
          <p:cNvSpPr/>
          <p:nvPr/>
        </p:nvSpPr>
        <p:spPr>
          <a:xfrm>
            <a:off x="4457461" y="345536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8-تعد أداة المنظور أسهل وأسرع الطرق لتصحيح الصور التي تعاني من الظاهرة التي يطلق عليها تشوه المنظور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صح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خطأ</a:t>
            </a:r>
            <a:endParaRPr lang="en-US" dirty="0"/>
          </a:p>
        </p:txBody>
      </p:sp>
      <p:pic>
        <p:nvPicPr>
          <p:cNvPr id="29" name="رسم 28" descr="شارة 8 مع تعبئة خالصة">
            <a:extLst>
              <a:ext uri="{FF2B5EF4-FFF2-40B4-BE49-F238E27FC236}">
                <a16:creationId xmlns:a16="http://schemas.microsoft.com/office/drawing/2014/main" id="{3BF6DF71-2AC6-4F54-90A1-C975E49EAD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216" y="5259172"/>
            <a:ext cx="338974" cy="338974"/>
          </a:xfrm>
          <a:prstGeom prst="rect">
            <a:avLst/>
          </a:prstGeom>
        </p:spPr>
      </p:pic>
      <p:pic>
        <p:nvPicPr>
          <p:cNvPr id="31" name="رسم 30" descr="شارة 7 مع تعبئة خالصة">
            <a:extLst>
              <a:ext uri="{FF2B5EF4-FFF2-40B4-BE49-F238E27FC236}">
                <a16:creationId xmlns:a16="http://schemas.microsoft.com/office/drawing/2014/main" id="{E5F0A116-04F9-4268-B24D-18F31854B0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18710" y="5293383"/>
            <a:ext cx="338974" cy="338974"/>
          </a:xfrm>
          <a:prstGeom prst="rect">
            <a:avLst/>
          </a:prstGeom>
        </p:spPr>
      </p:pic>
      <p:pic>
        <p:nvPicPr>
          <p:cNvPr id="65" name="رسم 64" descr="شارة 6 مع تعبئة خالصة">
            <a:extLst>
              <a:ext uri="{FF2B5EF4-FFF2-40B4-BE49-F238E27FC236}">
                <a16:creationId xmlns:a16="http://schemas.microsoft.com/office/drawing/2014/main" id="{1070F68A-6D74-40F1-AB57-7044583DEF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90790" y="2103248"/>
            <a:ext cx="338974" cy="338974"/>
          </a:xfrm>
          <a:prstGeom prst="rect">
            <a:avLst/>
          </a:prstGeom>
        </p:spPr>
      </p:pic>
      <p:pic>
        <p:nvPicPr>
          <p:cNvPr id="67" name="رسم 66" descr="شارة 5 مع تعبئة خالصة">
            <a:extLst>
              <a:ext uri="{FF2B5EF4-FFF2-40B4-BE49-F238E27FC236}">
                <a16:creationId xmlns:a16="http://schemas.microsoft.com/office/drawing/2014/main" id="{A715B52A-29D1-4D92-87F8-A28F916520D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79066" y="2103248"/>
            <a:ext cx="338974" cy="338974"/>
          </a:xfrm>
          <a:prstGeom prst="rect">
            <a:avLst/>
          </a:prstGeom>
        </p:spPr>
      </p:pic>
      <p:pic>
        <p:nvPicPr>
          <p:cNvPr id="69" name="رسم 68" descr="شارة 4 مع تعبئة خالصة">
            <a:extLst>
              <a:ext uri="{FF2B5EF4-FFF2-40B4-BE49-F238E27FC236}">
                <a16:creationId xmlns:a16="http://schemas.microsoft.com/office/drawing/2014/main" id="{53B1A844-98D6-46C6-841F-3DA4AE85408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54252" y="4979288"/>
            <a:ext cx="338974" cy="338974"/>
          </a:xfrm>
          <a:prstGeom prst="rect">
            <a:avLst/>
          </a:prstGeom>
        </p:spPr>
      </p:pic>
      <p:pic>
        <p:nvPicPr>
          <p:cNvPr id="71" name="رسم 70" descr="شارة 3 مع تعبئة خالصة">
            <a:extLst>
              <a:ext uri="{FF2B5EF4-FFF2-40B4-BE49-F238E27FC236}">
                <a16:creationId xmlns:a16="http://schemas.microsoft.com/office/drawing/2014/main" id="{A468C66E-621A-4F1E-91E7-AA448B4C91D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281950" y="4979288"/>
            <a:ext cx="338974" cy="338974"/>
          </a:xfrm>
          <a:prstGeom prst="rect">
            <a:avLst/>
          </a:prstGeom>
        </p:spPr>
      </p:pic>
      <p:pic>
        <p:nvPicPr>
          <p:cNvPr id="73" name="رسم 72" descr="شارة مع تعبئة خالصة">
            <a:extLst>
              <a:ext uri="{FF2B5EF4-FFF2-40B4-BE49-F238E27FC236}">
                <a16:creationId xmlns:a16="http://schemas.microsoft.com/office/drawing/2014/main" id="{46DE09D6-1BAB-4F74-BA36-3FF6E83A39E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195619" y="1933761"/>
            <a:ext cx="338974" cy="338974"/>
          </a:xfrm>
          <a:prstGeom prst="rect">
            <a:avLst/>
          </a:prstGeom>
        </p:spPr>
      </p:pic>
      <p:pic>
        <p:nvPicPr>
          <p:cNvPr id="75" name="رسم 74" descr="شارة 1 مع تعبئة خالصة">
            <a:extLst>
              <a:ext uri="{FF2B5EF4-FFF2-40B4-BE49-F238E27FC236}">
                <a16:creationId xmlns:a16="http://schemas.microsoft.com/office/drawing/2014/main" id="{6E78D33E-9337-4C7E-864A-FF14504BBFC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238929" y="1933761"/>
            <a:ext cx="338974" cy="338974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E586B31-F585-406F-AC75-24CEE1DBA42B}"/>
              </a:ext>
            </a:extLst>
          </p:cNvPr>
          <p:cNvSpPr txBox="1"/>
          <p:nvPr/>
        </p:nvSpPr>
        <p:spPr>
          <a:xfrm>
            <a:off x="4710563" y="264180"/>
            <a:ext cx="26850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الجولة الثانية</a:t>
            </a:r>
          </a:p>
        </p:txBody>
      </p:sp>
    </p:spTree>
    <p:extLst>
      <p:ext uri="{BB962C8B-B14F-4D97-AF65-F5344CB8AC3E}">
        <p14:creationId xmlns:p14="http://schemas.microsoft.com/office/powerpoint/2010/main" val="205598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موسيقى الحبار.wav"/>
          </p:stSnd>
        </p:sndAc>
      </p:transition>
    </mc:Choice>
    <mc:Fallback>
      <p:transition spd="slow">
        <p:sndAc>
          <p:stSnd>
            <p:snd r:embed="rId3" name="موسيقى الحبار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">
            <a:extLst>
              <a:ext uri="{FF2B5EF4-FFF2-40B4-BE49-F238E27FC236}">
                <a16:creationId xmlns:a16="http://schemas.microsoft.com/office/drawing/2014/main" id="{1F37D9B4-F1C8-4876-A2CF-0E91B83DC8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16977" r="19088" b="34465"/>
          <a:stretch/>
        </p:blipFill>
        <p:spPr>
          <a:xfrm>
            <a:off x="10090049" y="3152148"/>
            <a:ext cx="1828800" cy="2583932"/>
          </a:xfrm>
          <a:prstGeom prst="rect">
            <a:avLst/>
          </a:prstGeom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id="{4B17226C-B1FB-4307-9598-D411C00A52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t="19966" r="9114" b="35165"/>
          <a:stretch/>
        </p:blipFill>
        <p:spPr>
          <a:xfrm>
            <a:off x="10090049" y="264180"/>
            <a:ext cx="2054637" cy="2387600"/>
          </a:xfrm>
          <a:prstGeom prst="rect">
            <a:avLst/>
          </a:prstGeom>
        </p:spPr>
      </p:pic>
      <p:pic>
        <p:nvPicPr>
          <p:cNvPr id="13" name="8">
            <a:extLst>
              <a:ext uri="{FF2B5EF4-FFF2-40B4-BE49-F238E27FC236}">
                <a16:creationId xmlns:a16="http://schemas.microsoft.com/office/drawing/2014/main" id="{E9FB2C96-FE43-487A-A391-6F0566F3C0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1635" r="26818" b="35017"/>
          <a:stretch/>
        </p:blipFill>
        <p:spPr>
          <a:xfrm>
            <a:off x="273151" y="3429375"/>
            <a:ext cx="1679920" cy="2306705"/>
          </a:xfrm>
          <a:prstGeom prst="rect">
            <a:avLst/>
          </a:prstGeom>
        </p:spPr>
      </p:pic>
      <p:pic>
        <p:nvPicPr>
          <p:cNvPr id="19" name="6">
            <a:extLst>
              <a:ext uri="{FF2B5EF4-FFF2-40B4-BE49-F238E27FC236}">
                <a16:creationId xmlns:a16="http://schemas.microsoft.com/office/drawing/2014/main" id="{7C58013B-FF24-4030-90A5-23302AC55E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26827" r="24939" b="37770"/>
          <a:stretch/>
        </p:blipFill>
        <p:spPr>
          <a:xfrm>
            <a:off x="218663" y="389083"/>
            <a:ext cx="1679920" cy="2262697"/>
          </a:xfrm>
          <a:prstGeom prst="rect">
            <a:avLst/>
          </a:prstGeom>
        </p:spPr>
      </p:pic>
      <p:pic>
        <p:nvPicPr>
          <p:cNvPr id="32" name="5">
            <a:extLst>
              <a:ext uri="{FF2B5EF4-FFF2-40B4-BE49-F238E27FC236}">
                <a16:creationId xmlns:a16="http://schemas.microsoft.com/office/drawing/2014/main" id="{3D816BA5-7284-420E-85BD-3558BBE93C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t="19023" r="31135" b="36108"/>
          <a:stretch/>
        </p:blipFill>
        <p:spPr>
          <a:xfrm>
            <a:off x="2168728" y="264180"/>
            <a:ext cx="1590497" cy="2387601"/>
          </a:xfrm>
          <a:prstGeom prst="rect">
            <a:avLst/>
          </a:prstGeom>
        </p:spPr>
      </p:pic>
      <p:pic>
        <p:nvPicPr>
          <p:cNvPr id="33" name="7">
            <a:extLst>
              <a:ext uri="{FF2B5EF4-FFF2-40B4-BE49-F238E27FC236}">
                <a16:creationId xmlns:a16="http://schemas.microsoft.com/office/drawing/2014/main" id="{406EAAE2-B788-45D3-9B09-DA10EF62AE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18573" r="26097" b="36558"/>
          <a:stretch/>
        </p:blipFill>
        <p:spPr>
          <a:xfrm>
            <a:off x="2168729" y="3469926"/>
            <a:ext cx="1838175" cy="2387601"/>
          </a:xfrm>
          <a:prstGeom prst="rect">
            <a:avLst/>
          </a:prstGeom>
        </p:spPr>
      </p:pic>
      <p:pic>
        <p:nvPicPr>
          <p:cNvPr id="34" name="2">
            <a:extLst>
              <a:ext uri="{FF2B5EF4-FFF2-40B4-BE49-F238E27FC236}">
                <a16:creationId xmlns:a16="http://schemas.microsoft.com/office/drawing/2014/main" id="{0AE12899-F35B-420A-8AC4-B74E232BAF4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8" t="22434" r="24523" b="35702"/>
          <a:stretch/>
        </p:blipFill>
        <p:spPr>
          <a:xfrm>
            <a:off x="8206937" y="344129"/>
            <a:ext cx="1476375" cy="2227702"/>
          </a:xfrm>
          <a:prstGeom prst="rect">
            <a:avLst/>
          </a:prstGeom>
        </p:spPr>
      </p:pic>
      <p:pic>
        <p:nvPicPr>
          <p:cNvPr id="35" name="4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97A89B16-DE68-45A0-8084-70F10C743D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7" t="20874" r="24054" b="34258"/>
          <a:stretch/>
        </p:blipFill>
        <p:spPr>
          <a:xfrm>
            <a:off x="8456612" y="3250314"/>
            <a:ext cx="1476375" cy="2387600"/>
          </a:xfrm>
          <a:prstGeom prst="rect">
            <a:avLst/>
          </a:prstGeom>
        </p:spPr>
      </p:pic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9644B1A5-3AA2-4CED-9E0C-C6B80D102CE0}"/>
              </a:ext>
            </a:extLst>
          </p:cNvPr>
          <p:cNvGrpSpPr/>
          <p:nvPr/>
        </p:nvGrpSpPr>
        <p:grpSpPr>
          <a:xfrm>
            <a:off x="4165963" y="0"/>
            <a:ext cx="3860074" cy="6858000"/>
            <a:chOff x="4165963" y="0"/>
            <a:chExt cx="3860074" cy="6858000"/>
          </a:xfrm>
        </p:grpSpPr>
        <p:pic>
          <p:nvPicPr>
            <p:cNvPr id="43" name="صورة 42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268CF092-553D-456A-ADDF-5FD7C449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963" y="0"/>
              <a:ext cx="3860074" cy="6858000"/>
            </a:xfrm>
            <a:prstGeom prst="rect">
              <a:avLst/>
            </a:prstGeom>
          </p:spPr>
        </p:pic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6C115CAF-B83B-4E3A-97F7-AF2A58200181}"/>
                </a:ext>
              </a:extLst>
            </p:cNvPr>
            <p:cNvSpPr/>
            <p:nvPr/>
          </p:nvSpPr>
          <p:spPr>
            <a:xfrm>
              <a:off x="4572000" y="3671668"/>
              <a:ext cx="3010486" cy="1477107"/>
            </a:xfrm>
            <a:prstGeom prst="rect">
              <a:avLst/>
            </a:prstGeom>
            <a:solidFill>
              <a:srgbClr val="060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9981B9AA-4D9E-48D1-94E2-007BF6E70AC1}"/>
              </a:ext>
            </a:extLst>
          </p:cNvPr>
          <p:cNvSpPr/>
          <p:nvPr/>
        </p:nvSpPr>
        <p:spPr>
          <a:xfrm>
            <a:off x="10746797" y="2743840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9CD92DED-D578-4392-B682-4765192E6AFC}"/>
              </a:ext>
            </a:extLst>
          </p:cNvPr>
          <p:cNvSpPr/>
          <p:nvPr/>
        </p:nvSpPr>
        <p:spPr>
          <a:xfrm>
            <a:off x="873152" y="2753543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6E28CB25-BF28-4086-ADC2-CE70FB517E5B}"/>
              </a:ext>
            </a:extLst>
          </p:cNvPr>
          <p:cNvSpPr/>
          <p:nvPr/>
        </p:nvSpPr>
        <p:spPr>
          <a:xfrm>
            <a:off x="2983645" y="2739596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4919830C-7FE9-4777-B83A-3188E3B67469}"/>
              </a:ext>
            </a:extLst>
          </p:cNvPr>
          <p:cNvSpPr/>
          <p:nvPr/>
        </p:nvSpPr>
        <p:spPr>
          <a:xfrm>
            <a:off x="8886809" y="5736080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E323E3EC-3275-4DD5-8BEC-D7E6C7567ECF}"/>
              </a:ext>
            </a:extLst>
          </p:cNvPr>
          <p:cNvSpPr/>
          <p:nvPr/>
        </p:nvSpPr>
        <p:spPr>
          <a:xfrm>
            <a:off x="10859715" y="5736080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917123DC-45F5-487C-9CBB-E8B63B143811}"/>
              </a:ext>
            </a:extLst>
          </p:cNvPr>
          <p:cNvSpPr/>
          <p:nvPr/>
        </p:nvSpPr>
        <p:spPr>
          <a:xfrm>
            <a:off x="8800391" y="2739596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56161F75-6DEB-43A2-9DD8-9948C5EA9794}"/>
              </a:ext>
            </a:extLst>
          </p:cNvPr>
          <p:cNvSpPr/>
          <p:nvPr/>
        </p:nvSpPr>
        <p:spPr>
          <a:xfrm>
            <a:off x="975582" y="5857527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7244618C-5CD7-4DC0-8F36-AF848A64799E}"/>
              </a:ext>
            </a:extLst>
          </p:cNvPr>
          <p:cNvSpPr/>
          <p:nvPr/>
        </p:nvSpPr>
        <p:spPr>
          <a:xfrm>
            <a:off x="3103053" y="5857527"/>
            <a:ext cx="515303" cy="5107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956A1A5-E704-4EFD-A563-824A9E9D2A41}"/>
              </a:ext>
            </a:extLst>
          </p:cNvPr>
          <p:cNvSpPr/>
          <p:nvPr/>
        </p:nvSpPr>
        <p:spPr>
          <a:xfrm>
            <a:off x="4431973" y="359380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1-من أكثر مشاكل الصور شيوعاً ويمكن ملاحظتها بالنظر إلى خط الأفق في الصورة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سطوع الصورة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وضوح الصورة 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انحراف الصورة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تباين الصورة</a:t>
            </a:r>
            <a:endParaRPr lang="en-US" dirty="0"/>
          </a:p>
          <a:p>
            <a:pPr marL="342900" lvl="0" indent="-342900" algn="just" rtl="1">
              <a:buFont typeface="+mj-cs"/>
              <a:buAutoNum type="arabic2Minus"/>
            </a:pP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5269855F-DC8F-4417-BE62-486A6ACB8544}"/>
              </a:ext>
            </a:extLst>
          </p:cNvPr>
          <p:cNvSpPr/>
          <p:nvPr/>
        </p:nvSpPr>
        <p:spPr>
          <a:xfrm>
            <a:off x="4431973" y="359380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2-أداة يمكن استخدامها لإزالة البقع والنقاط وآثار الغبار والخدوش التي تشوه الصور القديمة : 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تسوية الصورة 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فرشاة المعالجة 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أداة ختم النسخ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أداة التحديد</a:t>
            </a:r>
            <a:endParaRPr lang="en-US" dirty="0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D59204B2-1273-4190-B9AA-612785643816}"/>
              </a:ext>
            </a:extLst>
          </p:cNvPr>
          <p:cNvSpPr/>
          <p:nvPr/>
        </p:nvSpPr>
        <p:spPr>
          <a:xfrm>
            <a:off x="4431973" y="359380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3- تتيح </a:t>
            </a:r>
            <a:r>
              <a:rPr lang="ar-SA" b="1" dirty="0"/>
              <a:t> أداة ختم النسخ القيام بنسخ وحدات </a:t>
            </a:r>
            <a:r>
              <a:rPr lang="ar-SA" b="1" dirty="0" err="1"/>
              <a:t>البكسل</a:t>
            </a:r>
            <a:r>
              <a:rPr lang="ar-SA" b="1" dirty="0"/>
              <a:t> من منطقة معينة في الصورة إلى منطقة أخرى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صح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خطأ</a:t>
            </a:r>
            <a:endParaRPr lang="en-US" dirty="0"/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AD9046D1-5F9E-495C-A201-14CF4ACCC577}"/>
              </a:ext>
            </a:extLst>
          </p:cNvPr>
          <p:cNvSpPr/>
          <p:nvPr/>
        </p:nvSpPr>
        <p:spPr>
          <a:xfrm>
            <a:off x="4431973" y="359380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kout Linotype Light"/>
              </a:rPr>
              <a:t>4-</a:t>
            </a:r>
            <a:r>
              <a:rPr lang="ar-SA" b="1" dirty="0"/>
              <a:t>أداة تسمح لك بجعل الأشياء تبدو أكبر أو أصغر في صورك بشكل انتقائي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أداة ختم النسخ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أداة التحديد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أداة التشويه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أداة المنحنيات</a:t>
            </a:r>
            <a:endParaRPr lang="en-US" dirty="0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7326B248-5F2A-43D7-B7C5-1A8E05103492}"/>
              </a:ext>
            </a:extLst>
          </p:cNvPr>
          <p:cNvSpPr/>
          <p:nvPr/>
        </p:nvSpPr>
        <p:spPr>
          <a:xfrm>
            <a:off x="4431973" y="359380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5-رسوم متحركة تعمل بنفس مبدأ تقليب صفحات كتاب يحتوي على رسومات بينها اختلاف بسيط في كل صفحة من صفحاته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أحادية البعد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ثنائية الأبعاد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ثلاثية الأبعاد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رباعية الأبعاد</a:t>
            </a:r>
            <a:endParaRPr lang="en-US" dirty="0"/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5615502B-10BA-4F8A-8DE1-D18F69EEE526}"/>
              </a:ext>
            </a:extLst>
          </p:cNvPr>
          <p:cNvSpPr/>
          <p:nvPr/>
        </p:nvSpPr>
        <p:spPr>
          <a:xfrm>
            <a:off x="4431973" y="359380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6-أي البرامج التالية خاص بالرسوم المتحركة ثنائية الأبعاد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en-US" dirty="0"/>
              <a:t>GIMP</a:t>
            </a:r>
          </a:p>
          <a:p>
            <a:pPr marL="342900" lvl="0" indent="-342900">
              <a:buFont typeface="+mj-cs"/>
              <a:buAutoNum type="arabic2Minus"/>
            </a:pPr>
            <a:r>
              <a:rPr lang="en-US" dirty="0"/>
              <a:t>Pencil2D</a:t>
            </a:r>
          </a:p>
          <a:p>
            <a:pPr marL="342900" lvl="0" indent="-342900">
              <a:buFont typeface="+mj-cs"/>
              <a:buAutoNum type="arabic2Minus"/>
            </a:pPr>
            <a:r>
              <a:rPr lang="en-US" dirty="0" err="1"/>
              <a:t>PhotoShop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en-US" dirty="0"/>
              <a:t>CorelDraw</a:t>
            </a: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FC6CA57-4B3A-4BF1-BC87-C3E5BB179F0C}"/>
              </a:ext>
            </a:extLst>
          </p:cNvPr>
          <p:cNvSpPr/>
          <p:nvPr/>
        </p:nvSpPr>
        <p:spPr>
          <a:xfrm>
            <a:off x="4431973" y="359380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7-توجد في برنامج </a:t>
            </a:r>
            <a:r>
              <a:rPr lang="en-US" b="1" dirty="0"/>
              <a:t>Pencil2D</a:t>
            </a:r>
            <a:r>
              <a:rPr lang="ar-SA" b="1" dirty="0"/>
              <a:t> أنواع من الطبقات وعددها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ثلاثة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أربعة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خمسة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ستة</a:t>
            </a:r>
            <a:endParaRPr lang="en-US" dirty="0"/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0152C51-0438-48BE-A773-BABAED0DD2EE}"/>
              </a:ext>
            </a:extLst>
          </p:cNvPr>
          <p:cNvSpPr/>
          <p:nvPr/>
        </p:nvSpPr>
        <p:spPr>
          <a:xfrm>
            <a:off x="4431973" y="3593802"/>
            <a:ext cx="3496804" cy="3123894"/>
          </a:xfrm>
          <a:prstGeom prst="roundRect">
            <a:avLst/>
          </a:prstGeom>
          <a:solidFill>
            <a:srgbClr val="0701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ar-SA" b="1" dirty="0"/>
              <a:t>8- يمكن عن طريق برنامج </a:t>
            </a:r>
            <a:r>
              <a:rPr lang="en-US" b="1" dirty="0"/>
              <a:t>Pencil2D</a:t>
            </a:r>
            <a:r>
              <a:rPr lang="ar-SA" b="1" dirty="0"/>
              <a:t> استيراد الرسومات اليدوية :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صح</a:t>
            </a:r>
            <a:endParaRPr lang="en-US" dirty="0"/>
          </a:p>
          <a:p>
            <a:pPr marL="342900" lvl="0" indent="-342900">
              <a:buFont typeface="+mj-cs"/>
              <a:buAutoNum type="arabic2Minus"/>
            </a:pPr>
            <a:r>
              <a:rPr lang="ar-SA" dirty="0"/>
              <a:t>خطأ</a:t>
            </a:r>
            <a:endParaRPr lang="en-US" dirty="0"/>
          </a:p>
        </p:txBody>
      </p:sp>
      <p:pic>
        <p:nvPicPr>
          <p:cNvPr id="29" name="رسم 28" descr="شارة 8 مع تعبئة خالصة">
            <a:extLst>
              <a:ext uri="{FF2B5EF4-FFF2-40B4-BE49-F238E27FC236}">
                <a16:creationId xmlns:a16="http://schemas.microsoft.com/office/drawing/2014/main" id="{3BF6DF71-2AC6-4F54-90A1-C975E49EAD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216" y="5259172"/>
            <a:ext cx="338974" cy="338974"/>
          </a:xfrm>
          <a:prstGeom prst="rect">
            <a:avLst/>
          </a:prstGeom>
        </p:spPr>
      </p:pic>
      <p:pic>
        <p:nvPicPr>
          <p:cNvPr id="31" name="رسم 30" descr="شارة 7 مع تعبئة خالصة">
            <a:extLst>
              <a:ext uri="{FF2B5EF4-FFF2-40B4-BE49-F238E27FC236}">
                <a16:creationId xmlns:a16="http://schemas.microsoft.com/office/drawing/2014/main" id="{E5F0A116-04F9-4268-B24D-18F31854B0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18710" y="5293383"/>
            <a:ext cx="338974" cy="338974"/>
          </a:xfrm>
          <a:prstGeom prst="rect">
            <a:avLst/>
          </a:prstGeom>
        </p:spPr>
      </p:pic>
      <p:pic>
        <p:nvPicPr>
          <p:cNvPr id="65" name="رسم 64" descr="شارة 6 مع تعبئة خالصة">
            <a:extLst>
              <a:ext uri="{FF2B5EF4-FFF2-40B4-BE49-F238E27FC236}">
                <a16:creationId xmlns:a16="http://schemas.microsoft.com/office/drawing/2014/main" id="{1070F68A-6D74-40F1-AB57-7044583DEF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90790" y="2103248"/>
            <a:ext cx="338974" cy="338974"/>
          </a:xfrm>
          <a:prstGeom prst="rect">
            <a:avLst/>
          </a:prstGeom>
        </p:spPr>
      </p:pic>
      <p:pic>
        <p:nvPicPr>
          <p:cNvPr id="67" name="رسم 66" descr="شارة 5 مع تعبئة خالصة">
            <a:extLst>
              <a:ext uri="{FF2B5EF4-FFF2-40B4-BE49-F238E27FC236}">
                <a16:creationId xmlns:a16="http://schemas.microsoft.com/office/drawing/2014/main" id="{A715B52A-29D1-4D92-87F8-A28F916520D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79066" y="2103248"/>
            <a:ext cx="338974" cy="338974"/>
          </a:xfrm>
          <a:prstGeom prst="rect">
            <a:avLst/>
          </a:prstGeom>
        </p:spPr>
      </p:pic>
      <p:pic>
        <p:nvPicPr>
          <p:cNvPr id="69" name="رسم 68" descr="شارة 4 مع تعبئة خالصة">
            <a:extLst>
              <a:ext uri="{FF2B5EF4-FFF2-40B4-BE49-F238E27FC236}">
                <a16:creationId xmlns:a16="http://schemas.microsoft.com/office/drawing/2014/main" id="{53B1A844-98D6-46C6-841F-3DA4AE85408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54252" y="4979288"/>
            <a:ext cx="338974" cy="338974"/>
          </a:xfrm>
          <a:prstGeom prst="rect">
            <a:avLst/>
          </a:prstGeom>
        </p:spPr>
      </p:pic>
      <p:pic>
        <p:nvPicPr>
          <p:cNvPr id="71" name="رسم 70" descr="شارة 3 مع تعبئة خالصة">
            <a:extLst>
              <a:ext uri="{FF2B5EF4-FFF2-40B4-BE49-F238E27FC236}">
                <a16:creationId xmlns:a16="http://schemas.microsoft.com/office/drawing/2014/main" id="{A468C66E-621A-4F1E-91E7-AA448B4C91D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281950" y="4979288"/>
            <a:ext cx="338974" cy="338974"/>
          </a:xfrm>
          <a:prstGeom prst="rect">
            <a:avLst/>
          </a:prstGeom>
        </p:spPr>
      </p:pic>
      <p:pic>
        <p:nvPicPr>
          <p:cNvPr id="73" name="رسم 72" descr="شارة مع تعبئة خالصة">
            <a:extLst>
              <a:ext uri="{FF2B5EF4-FFF2-40B4-BE49-F238E27FC236}">
                <a16:creationId xmlns:a16="http://schemas.microsoft.com/office/drawing/2014/main" id="{46DE09D6-1BAB-4F74-BA36-3FF6E83A39E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195619" y="1933761"/>
            <a:ext cx="338974" cy="338974"/>
          </a:xfrm>
          <a:prstGeom prst="rect">
            <a:avLst/>
          </a:prstGeom>
        </p:spPr>
      </p:pic>
      <p:pic>
        <p:nvPicPr>
          <p:cNvPr id="75" name="رسم 74" descr="شارة 1 مع تعبئة خالصة">
            <a:extLst>
              <a:ext uri="{FF2B5EF4-FFF2-40B4-BE49-F238E27FC236}">
                <a16:creationId xmlns:a16="http://schemas.microsoft.com/office/drawing/2014/main" id="{6E78D33E-9337-4C7E-864A-FF14504BBFC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238929" y="1933761"/>
            <a:ext cx="338974" cy="338974"/>
          </a:xfrm>
          <a:prstGeom prst="rect">
            <a:avLst/>
          </a:prstGeom>
        </p:spPr>
      </p:pic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28587F3-4BB0-47E1-A5E1-3FC4BFA97006}"/>
              </a:ext>
            </a:extLst>
          </p:cNvPr>
          <p:cNvSpPr txBox="1"/>
          <p:nvPr/>
        </p:nvSpPr>
        <p:spPr>
          <a:xfrm>
            <a:off x="4710563" y="264180"/>
            <a:ext cx="26850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الجولة الثالثة</a:t>
            </a:r>
          </a:p>
        </p:txBody>
      </p:sp>
    </p:spTree>
    <p:extLst>
      <p:ext uri="{BB962C8B-B14F-4D97-AF65-F5344CB8AC3E}">
        <p14:creationId xmlns:p14="http://schemas.microsoft.com/office/powerpoint/2010/main" val="64213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موسيقى الحبار.wav"/>
          </p:stSnd>
        </p:sndAc>
      </p:transition>
    </mc:Choice>
    <mc:Fallback>
      <p:transition spd="slow">
        <p:sndAc>
          <p:stSnd>
            <p:snd r:embed="rId3" name="موسيقى الحبار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بار جز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547</Words>
  <Application>Microsoft Office PowerPoint</Application>
  <PresentationFormat>شاشة عريضة</PresentationFormat>
  <Paragraphs>112</Paragraphs>
  <Slides>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Yakout Linotype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لعبة الحبار</dc:title>
  <dc:creator>abeer saleh</dc:creator>
  <cp:lastModifiedBy>abeer saleh</cp:lastModifiedBy>
  <cp:revision>46</cp:revision>
  <dcterms:created xsi:type="dcterms:W3CDTF">2021-12-07T07:59:13Z</dcterms:created>
  <dcterms:modified xsi:type="dcterms:W3CDTF">2022-01-01T18:51:10Z</dcterms:modified>
</cp:coreProperties>
</file>