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1" r:id="rId4"/>
    <p:sldId id="258" r:id="rId5"/>
    <p:sldId id="272" r:id="rId6"/>
    <p:sldId id="259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4D8"/>
    <a:srgbClr val="F381D5"/>
    <a:srgbClr val="F7ABE3"/>
    <a:srgbClr val="FFFF61"/>
    <a:srgbClr val="7DF794"/>
    <a:srgbClr val="55F573"/>
    <a:srgbClr val="F4782C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178" y="2808514"/>
            <a:ext cx="773321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endParaRPr lang="ar-BH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BH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تراث بلادي الوطني</a:t>
            </a:r>
          </a:p>
          <a:p>
            <a:pPr algn="ctr" rtl="1"/>
            <a:r>
              <a:rPr lang="ar-BH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5898" y="5643154"/>
            <a:ext cx="535577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الصف الثالث الابتدائي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20520" y="442969"/>
            <a:ext cx="1476103" cy="4267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1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164095" y="334237"/>
            <a:ext cx="7276010" cy="666205"/>
          </a:xfrm>
          <a:prstGeom prst="roundRect">
            <a:avLst/>
          </a:prstGeom>
          <a:solidFill>
            <a:srgbClr val="F7ABE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أكمل الفراغ بالكلمة المناسبة مما يأتي: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04187" y="2219818"/>
            <a:ext cx="3049905" cy="81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يرتدي </a:t>
            </a:r>
            <a:r>
              <a:rPr lang="ar-BH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خالد</a:t>
            </a:r>
            <a:r>
              <a:rPr lang="ar-B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على رأسه </a:t>
            </a:r>
            <a:r>
              <a:rPr lang="ar-B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الغترة و ..............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04187" y="5164909"/>
            <a:ext cx="3049906" cy="812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يرتدي </a:t>
            </a:r>
            <a:r>
              <a:rPr lang="ar-BH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خالد</a:t>
            </a:r>
            <a:r>
              <a:rPr lang="ar-B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..............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7060" y="2219818"/>
            <a:ext cx="3049905" cy="812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ترتدي </a:t>
            </a:r>
            <a:r>
              <a:rPr lang="ar-BH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مريم</a:t>
            </a:r>
            <a:endParaRPr lang="ar-BH" sz="1800" b="1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..............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7060" y="5166652"/>
            <a:ext cx="3049906" cy="812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ترتدي </a:t>
            </a:r>
            <a:r>
              <a:rPr lang="ar-B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مريم 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..............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7127" y="5452786"/>
            <a:ext cx="1189771" cy="496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34253" y="5448119"/>
            <a:ext cx="1189771" cy="496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7127" y="2452894"/>
            <a:ext cx="1189771" cy="496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7921" y="1260906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الثوب المكورر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05917" y="1266165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الثوب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58868" y="1260906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الدراعة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14342" y="1260906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العقال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68555" y="1285351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البخنق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1506" y="1294829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الدقلة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29693" y="2219818"/>
            <a:ext cx="3709461" cy="3657342"/>
            <a:chOff x="4651175" y="2452894"/>
            <a:chExt cx="3709461" cy="36573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23" t="3397" r="34627" b="54718"/>
            <a:stretch/>
          </p:blipFill>
          <p:spPr>
            <a:xfrm flipH="1">
              <a:off x="4651175" y="2452894"/>
              <a:ext cx="2076196" cy="365734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24175" y="2452894"/>
              <a:ext cx="2336461" cy="356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20520" y="442969"/>
            <a:ext cx="1476103" cy="4267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1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164095" y="334237"/>
            <a:ext cx="7276010" cy="666205"/>
          </a:xfrm>
          <a:prstGeom prst="roundRect">
            <a:avLst/>
          </a:prstGeom>
          <a:solidFill>
            <a:srgbClr val="F7ABE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أكمل الفراغ بالكلمة المناسبة مما يأتي: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04187" y="2219818"/>
            <a:ext cx="3049905" cy="81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يرتدي </a:t>
            </a:r>
            <a:r>
              <a:rPr lang="ar-BH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خالد</a:t>
            </a:r>
            <a:r>
              <a:rPr lang="ar-B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على رأسه </a:t>
            </a:r>
            <a:r>
              <a:rPr lang="ar-B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الغترة و ..............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04187" y="5164909"/>
            <a:ext cx="3049906" cy="812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يرتدي </a:t>
            </a:r>
            <a:r>
              <a:rPr lang="ar-BH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خالد</a:t>
            </a:r>
            <a:r>
              <a:rPr lang="ar-B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..............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7060" y="2219818"/>
            <a:ext cx="3049905" cy="812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ترتدي </a:t>
            </a:r>
            <a:r>
              <a:rPr lang="ar-BH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مريم</a:t>
            </a:r>
            <a:endParaRPr lang="ar-BH" sz="1800" b="1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..............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7060" y="5166652"/>
            <a:ext cx="3049906" cy="812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ترتدي </a:t>
            </a:r>
            <a:r>
              <a:rPr lang="ar-BH" sz="18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مريم 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..............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7127" y="5452786"/>
            <a:ext cx="1189771" cy="496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34253" y="5448119"/>
            <a:ext cx="1189771" cy="496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7127" y="2452894"/>
            <a:ext cx="1189771" cy="496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7921" y="1260906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الثوب المكورر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05917" y="1266165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الثوب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58868" y="1260906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الدراعة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14342" y="1260906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العقال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68555" y="1285351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البخنق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1506" y="1294829"/>
            <a:ext cx="1476103" cy="4267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الدقلة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04366" y="2626218"/>
            <a:ext cx="1119658" cy="34558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العقال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04366" y="5585270"/>
            <a:ext cx="1187240" cy="35944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الثوب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34706" y="2654161"/>
            <a:ext cx="1241546" cy="32530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البخنق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79545" y="5512822"/>
            <a:ext cx="1242155" cy="37661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الدراعة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04137" y="2232092"/>
            <a:ext cx="3709461" cy="3657342"/>
            <a:chOff x="4651175" y="2452894"/>
            <a:chExt cx="3709461" cy="365734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23" t="3397" r="34627" b="54718"/>
            <a:stretch/>
          </p:blipFill>
          <p:spPr>
            <a:xfrm flipH="1">
              <a:off x="4651175" y="2452894"/>
              <a:ext cx="2076196" cy="365734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24175" y="2452894"/>
              <a:ext cx="2336461" cy="3565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023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18691" y="181712"/>
            <a:ext cx="1476103" cy="4267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2</a:t>
            </a:r>
            <a:endParaRPr lang="en-US" b="1" dirty="0"/>
          </a:p>
        </p:txBody>
      </p:sp>
      <p:grpSp>
        <p:nvGrpSpPr>
          <p:cNvPr id="63" name="Group 62"/>
          <p:cNvGrpSpPr/>
          <p:nvPr/>
        </p:nvGrpSpPr>
        <p:grpSpPr>
          <a:xfrm>
            <a:off x="2859723" y="1295400"/>
            <a:ext cx="6472556" cy="4974771"/>
            <a:chOff x="0" y="0"/>
            <a:chExt cx="9180663" cy="6120698"/>
          </a:xfrm>
        </p:grpSpPr>
        <p:sp>
          <p:nvSpPr>
            <p:cNvPr id="64" name="Oval 63"/>
            <p:cNvSpPr/>
            <p:nvPr/>
          </p:nvSpPr>
          <p:spPr>
            <a:xfrm rot="21216032">
              <a:off x="5606716" y="1347537"/>
              <a:ext cx="3573947" cy="1912669"/>
            </a:xfrm>
            <a:prstGeom prst="ellipse">
              <a:avLst/>
            </a:prstGeom>
            <a:solidFill>
              <a:srgbClr val="FFFF6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896925">
              <a:off x="5630779" y="3344779"/>
              <a:ext cx="3388360" cy="1874520"/>
            </a:xfrm>
            <a:prstGeom prst="ellipse">
              <a:avLst/>
            </a:prstGeom>
            <a:solidFill>
              <a:srgbClr val="FFFF6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1295563">
              <a:off x="3248527" y="0"/>
              <a:ext cx="2849880" cy="2503170"/>
            </a:xfrm>
            <a:prstGeom prst="ellipse">
              <a:avLst/>
            </a:prstGeom>
            <a:solidFill>
              <a:srgbClr val="FFFF6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634013" flipH="1">
              <a:off x="0" y="1227221"/>
              <a:ext cx="3638550" cy="1924685"/>
            </a:xfrm>
            <a:prstGeom prst="ellipse">
              <a:avLst/>
            </a:prstGeom>
            <a:solidFill>
              <a:srgbClr val="FC74D8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20360461" flipH="1">
              <a:off x="240632" y="3272589"/>
              <a:ext cx="3651885" cy="1854835"/>
            </a:xfrm>
            <a:prstGeom prst="ellipse">
              <a:avLst/>
            </a:prstGeom>
            <a:solidFill>
              <a:srgbClr val="FC74D8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21295563">
              <a:off x="3368842" y="3681663"/>
              <a:ext cx="2610485" cy="2439035"/>
            </a:xfrm>
            <a:prstGeom prst="ellipse">
              <a:avLst/>
            </a:prstGeom>
            <a:solidFill>
              <a:srgbClr val="F381D5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248527" y="2093495"/>
              <a:ext cx="3258185" cy="19780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ar-BH" sz="29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الألعاب الشعبية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10256080" y="2248986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البلبول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021405" y="3304915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المدود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0256080" y="3239691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البروي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256080" y="4423634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الدورفة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39441" y="2267529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الكونة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51" y="-87098"/>
            <a:ext cx="1259242" cy="234309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937114" y="4282355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الدوامة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623596" y="127556"/>
            <a:ext cx="7846130" cy="10668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أصنف الألعاب الشعبية الآتية مبينا الألعاب الخاصة بالصبيان وأضعها في الدوائر الصفراء والألعاب الخاصة بالبنات و أضعها في الدوائر البنفسجية</a:t>
            </a:r>
            <a:r>
              <a:rPr lang="ar-BH" sz="2800" b="1" dirty="0" smtClean="0">
                <a:solidFill>
                  <a:schemeClr val="tx1"/>
                </a:solidFill>
                <a:cs typeface="+mj-cs"/>
              </a:rPr>
              <a:t>.</a:t>
            </a:r>
            <a:endParaRPr lang="en-US" sz="28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18691" y="181712"/>
            <a:ext cx="1476103" cy="4267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2</a:t>
            </a:r>
            <a:endParaRPr lang="en-US" b="1" dirty="0"/>
          </a:p>
        </p:txBody>
      </p:sp>
      <p:grpSp>
        <p:nvGrpSpPr>
          <p:cNvPr id="63" name="Group 62"/>
          <p:cNvGrpSpPr/>
          <p:nvPr/>
        </p:nvGrpSpPr>
        <p:grpSpPr>
          <a:xfrm>
            <a:off x="2859723" y="1295400"/>
            <a:ext cx="6472556" cy="4974771"/>
            <a:chOff x="0" y="0"/>
            <a:chExt cx="9180663" cy="6120698"/>
          </a:xfrm>
        </p:grpSpPr>
        <p:sp>
          <p:nvSpPr>
            <p:cNvPr id="64" name="Oval 63"/>
            <p:cNvSpPr/>
            <p:nvPr/>
          </p:nvSpPr>
          <p:spPr>
            <a:xfrm rot="21216032">
              <a:off x="5606716" y="1347537"/>
              <a:ext cx="3573947" cy="1912669"/>
            </a:xfrm>
            <a:prstGeom prst="ellipse">
              <a:avLst/>
            </a:prstGeom>
            <a:solidFill>
              <a:srgbClr val="FFFF6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896925">
              <a:off x="5630779" y="3344779"/>
              <a:ext cx="3388360" cy="1874520"/>
            </a:xfrm>
            <a:prstGeom prst="ellipse">
              <a:avLst/>
            </a:prstGeom>
            <a:solidFill>
              <a:srgbClr val="FFFF6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21295563">
              <a:off x="3248527" y="0"/>
              <a:ext cx="2849880" cy="2503170"/>
            </a:xfrm>
            <a:prstGeom prst="ellipse">
              <a:avLst/>
            </a:prstGeom>
            <a:solidFill>
              <a:srgbClr val="FFFF6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634013" flipH="1">
              <a:off x="0" y="1227221"/>
              <a:ext cx="3638550" cy="1924685"/>
            </a:xfrm>
            <a:prstGeom prst="ellipse">
              <a:avLst/>
            </a:prstGeom>
            <a:solidFill>
              <a:srgbClr val="FC74D8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20360461" flipH="1">
              <a:off x="240632" y="3272589"/>
              <a:ext cx="3651885" cy="1854835"/>
            </a:xfrm>
            <a:prstGeom prst="ellipse">
              <a:avLst/>
            </a:prstGeom>
            <a:solidFill>
              <a:srgbClr val="FC74D8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21295563">
              <a:off x="3368842" y="3681663"/>
              <a:ext cx="2610485" cy="2439035"/>
            </a:xfrm>
            <a:prstGeom prst="ellipse">
              <a:avLst/>
            </a:prstGeom>
            <a:solidFill>
              <a:srgbClr val="F381D5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248527" y="2093495"/>
              <a:ext cx="3258185" cy="19780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ar-BH" sz="2900" b="1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الألعاب الشعبية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10256080" y="2248986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البلبول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021405" y="3304915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المدود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0256080" y="3239691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البروي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0256080" y="4423634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الدورفة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39441" y="2267529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الكونة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51" y="-87098"/>
            <a:ext cx="1259242" cy="234309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949867" y="4282355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الدوامة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93502" y="1989884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البلبول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07419" y="2905951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الكونة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52923" y="4595877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الدوامة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52770" y="2844387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البروي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87866" y="4423634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الدورفة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85973" y="5123682"/>
            <a:ext cx="1476103" cy="42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المدود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23596" y="127556"/>
            <a:ext cx="7846130" cy="10668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أصنف الألعاب الشعبية الآتية مبينا الألعاب الخاصة بالصبيان وأضعها في الدوائر الصفراء والألعاب الخاصة بالبنات و أضعها في الدوائر البنفسجية</a:t>
            </a:r>
            <a:r>
              <a:rPr lang="ar-BH" sz="2800" b="1" dirty="0" smtClean="0">
                <a:solidFill>
                  <a:schemeClr val="tx1"/>
                </a:solidFill>
                <a:cs typeface="+mj-cs"/>
              </a:rPr>
              <a:t>.</a:t>
            </a:r>
            <a:endParaRPr lang="en-US" sz="28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070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040" y="396631"/>
            <a:ext cx="6740429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أختار الاسم الصحيح للأداة المنزلية فيما يأتي:</a:t>
            </a:r>
            <a:endParaRPr lang="en-US" sz="2800" dirty="0"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95285" y="396631"/>
            <a:ext cx="1476103" cy="4267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3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6" y="1867989"/>
            <a:ext cx="3304903" cy="3185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1894111" y="2066108"/>
            <a:ext cx="5460274" cy="772887"/>
            <a:chOff x="1894111" y="2350226"/>
            <a:chExt cx="5460274" cy="772887"/>
          </a:xfrm>
        </p:grpSpPr>
        <p:sp>
          <p:nvSpPr>
            <p:cNvPr id="8" name="Rounded Rectangle 7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الغوري</a:t>
              </a:r>
              <a:endParaRPr lang="en-US" sz="2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94111" y="3265707"/>
            <a:ext cx="5460274" cy="772887"/>
            <a:chOff x="1894111" y="2350226"/>
            <a:chExt cx="5460274" cy="772887"/>
          </a:xfrm>
        </p:grpSpPr>
        <p:sp>
          <p:nvSpPr>
            <p:cNvPr id="12" name="Rounded Rectangle 11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الجدر والملاس</a:t>
              </a:r>
              <a:endParaRPr lang="en-US" sz="24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 smtClean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4111" y="4518648"/>
            <a:ext cx="5460274" cy="772887"/>
            <a:chOff x="1894111" y="2350226"/>
            <a:chExt cx="5460274" cy="772887"/>
          </a:xfrm>
        </p:grpSpPr>
        <p:sp>
          <p:nvSpPr>
            <p:cNvPr id="15" name="Rounded Rectangle 14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الهاون</a:t>
              </a:r>
              <a:endParaRPr lang="en-US" sz="2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 smtClean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045436"/>
            <a:ext cx="1593667" cy="5159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3" y="2875763"/>
            <a:ext cx="1373868" cy="14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78" y="4123643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642985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040" y="396631"/>
            <a:ext cx="6740429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أختار الاسم الصحيح للأداة المنزلية فيما يأتي:</a:t>
            </a:r>
            <a:endParaRPr lang="en-US" sz="2800" dirty="0"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95285" y="396631"/>
            <a:ext cx="1476103" cy="4267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3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99" y="1867989"/>
            <a:ext cx="2721696" cy="3185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1894111" y="2066108"/>
            <a:ext cx="5460274" cy="772887"/>
            <a:chOff x="1894111" y="2350226"/>
            <a:chExt cx="5460274" cy="772887"/>
          </a:xfrm>
        </p:grpSpPr>
        <p:sp>
          <p:nvSpPr>
            <p:cNvPr id="8" name="Rounded Rectangle 7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المنفاخ</a:t>
              </a:r>
              <a:endParaRPr lang="en-US" sz="2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94111" y="3265707"/>
            <a:ext cx="5460274" cy="772887"/>
            <a:chOff x="1894111" y="2350226"/>
            <a:chExt cx="5460274" cy="772887"/>
          </a:xfrm>
        </p:grpSpPr>
        <p:sp>
          <p:nvSpPr>
            <p:cNvPr id="12" name="Rounded Rectangle 11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الغوري</a:t>
              </a:r>
              <a:endParaRPr lang="en-US" sz="24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 smtClean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4111" y="4518648"/>
            <a:ext cx="5460274" cy="772887"/>
            <a:chOff x="1894111" y="2350226"/>
            <a:chExt cx="5460274" cy="772887"/>
          </a:xfrm>
        </p:grpSpPr>
        <p:sp>
          <p:nvSpPr>
            <p:cNvPr id="15" name="Rounded Rectangle 14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الدلة</a:t>
              </a:r>
              <a:endParaRPr lang="en-US" sz="2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 smtClean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045436"/>
            <a:ext cx="1593667" cy="5159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3" y="2875763"/>
            <a:ext cx="1373868" cy="14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78" y="4123643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642985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999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040" y="396631"/>
            <a:ext cx="6740429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أختار الاسم الصحيح للأداة المنزلية فيما يأتي:</a:t>
            </a:r>
            <a:endParaRPr lang="en-US" sz="2800" dirty="0"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95285" y="396631"/>
            <a:ext cx="1476103" cy="4267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3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30" y="1867989"/>
            <a:ext cx="3159434" cy="3185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1894111" y="2066108"/>
            <a:ext cx="5460274" cy="772887"/>
            <a:chOff x="1894111" y="2350226"/>
            <a:chExt cx="5460274" cy="772887"/>
          </a:xfrm>
        </p:grpSpPr>
        <p:sp>
          <p:nvSpPr>
            <p:cNvPr id="8" name="Rounded Rectangle 7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المخرفة</a:t>
              </a:r>
              <a:endParaRPr lang="en-US" sz="2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94111" y="3265707"/>
            <a:ext cx="5460274" cy="772887"/>
            <a:chOff x="1894111" y="2350226"/>
            <a:chExt cx="5460274" cy="772887"/>
          </a:xfrm>
        </p:grpSpPr>
        <p:sp>
          <p:nvSpPr>
            <p:cNvPr id="12" name="Rounded Rectangle 11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المخمة</a:t>
              </a:r>
              <a:endParaRPr lang="en-US" sz="24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 smtClean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4111" y="4518648"/>
            <a:ext cx="5460274" cy="772887"/>
            <a:chOff x="1894111" y="2350226"/>
            <a:chExt cx="5460274" cy="772887"/>
          </a:xfrm>
        </p:grpSpPr>
        <p:sp>
          <p:nvSpPr>
            <p:cNvPr id="15" name="Rounded Rectangle 14"/>
            <p:cNvSpPr/>
            <p:nvPr/>
          </p:nvSpPr>
          <p:spPr>
            <a:xfrm>
              <a:off x="1894111" y="2403568"/>
              <a:ext cx="5042263" cy="66620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2400" b="1" dirty="0" smtClean="0"/>
                <a:t>المكبة</a:t>
              </a:r>
              <a:endParaRPr lang="en-US" sz="2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518362" y="2350226"/>
              <a:ext cx="836023" cy="77288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b="1" dirty="0" smtClean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045436"/>
            <a:ext cx="1593667" cy="5159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3" y="2875763"/>
            <a:ext cx="1373868" cy="14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78" y="4123643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642985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66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479</TotalTime>
  <Words>192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user</cp:lastModifiedBy>
  <cp:revision>39</cp:revision>
  <dcterms:created xsi:type="dcterms:W3CDTF">2020-03-04T10:47:58Z</dcterms:created>
  <dcterms:modified xsi:type="dcterms:W3CDTF">2020-03-10T10:49:45Z</dcterms:modified>
</cp:coreProperties>
</file>