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9" r:id="rId11"/>
    <p:sldId id="268" r:id="rId12"/>
    <p:sldId id="267" r:id="rId13"/>
    <p:sldId id="266" r:id="rId14"/>
    <p:sldId id="270" r:id="rId15"/>
    <p:sldId id="265" r:id="rId16"/>
    <p:sldId id="271" r:id="rId17"/>
    <p:sldId id="272" r:id="rId18"/>
    <p:sldId id="275"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8" r:id="rId32"/>
    <p:sldId id="286" r:id="rId33"/>
    <p:sldId id="287" r:id="rId34"/>
    <p:sldId id="289"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نمط فاتح 2 - تميي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4676" autoAdjust="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9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5B0EEC4-9D85-4927-A9EA-D7E6952FD082}" type="datetimeFigureOut">
              <a:rPr lang="ar-SA" smtClean="0"/>
              <a:t>06/01/1439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271727644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5B0EEC4-9D85-4927-A9EA-D7E6952FD082}" type="datetimeFigureOut">
              <a:rPr lang="ar-SA" smtClean="0"/>
              <a:t>06/01/1439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168554142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5B0EEC4-9D85-4927-A9EA-D7E6952FD082}" type="datetimeFigureOut">
              <a:rPr lang="ar-SA" smtClean="0"/>
              <a:t>06/01/1439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3461190116"/>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5B0EEC4-9D85-4927-A9EA-D7E6952FD082}" type="datetimeFigureOut">
              <a:rPr lang="ar-SA" smtClean="0"/>
              <a:t>06/01/1439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379314831"/>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5B0EEC4-9D85-4927-A9EA-D7E6952FD082}" type="datetimeFigureOut">
              <a:rPr lang="ar-SA" smtClean="0"/>
              <a:t>06/01/1439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256459070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5B0EEC4-9D85-4927-A9EA-D7E6952FD082}" type="datetimeFigureOut">
              <a:rPr lang="ar-SA" smtClean="0"/>
              <a:t>06/01/1439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63716021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5B0EEC4-9D85-4927-A9EA-D7E6952FD082}" type="datetimeFigureOut">
              <a:rPr lang="ar-SA" smtClean="0"/>
              <a:t>06/01/1439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279660200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5B0EEC4-9D85-4927-A9EA-D7E6952FD082}" type="datetimeFigureOut">
              <a:rPr lang="ar-SA" smtClean="0"/>
              <a:t>06/01/1439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2597230917"/>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5B0EEC4-9D85-4927-A9EA-D7E6952FD082}" type="datetimeFigureOut">
              <a:rPr lang="ar-SA" smtClean="0"/>
              <a:t>06/01/1439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365162830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5B0EEC4-9D85-4927-A9EA-D7E6952FD082}" type="datetimeFigureOut">
              <a:rPr lang="ar-SA" smtClean="0"/>
              <a:t>06/01/1439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80990053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5B0EEC4-9D85-4927-A9EA-D7E6952FD082}" type="datetimeFigureOut">
              <a:rPr lang="ar-SA" smtClean="0"/>
              <a:t>06/01/1439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DB8732A-CEF8-4A81-AA5C-B6CE6CE45EF9}" type="slidenum">
              <a:rPr lang="ar-SA" smtClean="0"/>
              <a:t>‹#›</a:t>
            </a:fld>
            <a:endParaRPr lang="ar-SA"/>
          </a:p>
        </p:txBody>
      </p:sp>
    </p:spTree>
    <p:extLst>
      <p:ext uri="{BB962C8B-B14F-4D97-AF65-F5344CB8AC3E}">
        <p14:creationId xmlns:p14="http://schemas.microsoft.com/office/powerpoint/2010/main" val="378664845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5B0EEC4-9D85-4927-A9EA-D7E6952FD082}" type="datetimeFigureOut">
              <a:rPr lang="ar-SA" smtClean="0"/>
              <a:t>06/01/1439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DB8732A-CEF8-4A81-AA5C-B6CE6CE45EF9}" type="slidenum">
              <a:rPr lang="ar-SA" smtClean="0"/>
              <a:t>‹#›</a:t>
            </a:fld>
            <a:endParaRPr lang="ar-SA"/>
          </a:p>
        </p:txBody>
      </p:sp>
    </p:spTree>
    <p:extLst>
      <p:ext uri="{BB962C8B-B14F-4D97-AF65-F5344CB8AC3E}">
        <p14:creationId xmlns:p14="http://schemas.microsoft.com/office/powerpoint/2010/main" val="402583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Mohanad Bold" pitchFamily="2" charset="-78"/>
              </a:rPr>
              <a:t>الفصل الأول</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Mohanad Bold" pitchFamily="2" charset="-78"/>
              </a:rPr>
              <a:t/>
            </a:r>
            <a:b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Mohanad Bold" pitchFamily="2" charset="-78"/>
              </a:rPr>
            </a:b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L-Mohanad Bold" pitchFamily="2" charset="-78"/>
            </a:endParaRPr>
          </a:p>
        </p:txBody>
      </p:sp>
      <p:sp>
        <p:nvSpPr>
          <p:cNvPr id="3" name="عنوان فرعي 2"/>
          <p:cNvSpPr>
            <a:spLocks noGrp="1"/>
          </p:cNvSpPr>
          <p:nvPr>
            <p:ph type="subTitle" idx="1"/>
          </p:nvPr>
        </p:nvSpPr>
        <p:spPr>
          <a:xfrm>
            <a:off x="1371600" y="3124200"/>
            <a:ext cx="6400800" cy="17526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5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PT Bold Heading" panose="02010400000000000000" pitchFamily="2" charset="-78"/>
              </a:rPr>
              <a:t>أنظمة ولوائح الدراسة الجامعية</a:t>
            </a:r>
          </a:p>
        </p:txBody>
      </p:sp>
    </p:spTree>
    <p:extLst>
      <p:ext uri="{BB962C8B-B14F-4D97-AF65-F5344CB8AC3E}">
        <p14:creationId xmlns:p14="http://schemas.microsoft.com/office/powerpoint/2010/main" val="302724396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1143000"/>
          </a:xfrm>
        </p:spPr>
        <p:txBody>
          <a:bodyPr>
            <a:normAutofit/>
          </a:bodyPr>
          <a:lstStyle/>
          <a:p>
            <a:r>
              <a:rPr lang="ar-SA" b="1" dirty="0">
                <a:solidFill>
                  <a:srgbClr val="FF0000"/>
                </a:solidFill>
                <a:cs typeface="AL-Mohanad Bold" pitchFamily="2" charset="-78"/>
              </a:rPr>
              <a:t>لمن هذا الميثاق</a:t>
            </a:r>
            <a:r>
              <a:rPr lang="ar-SA" b="1" dirty="0" smtClean="0">
                <a:solidFill>
                  <a:srgbClr val="FF0000"/>
                </a:solidFill>
                <a:cs typeface="AL-Mohanad Bold" pitchFamily="2" charset="-78"/>
              </a:rPr>
              <a:t>؟</a:t>
            </a:r>
            <a:endParaRPr lang="ar-SA" dirty="0">
              <a:solidFill>
                <a:srgbClr val="FF0000"/>
              </a:solidFill>
              <a:cs typeface="AL-Mohanad Bold" pitchFamily="2" charset="-78"/>
            </a:endParaRPr>
          </a:p>
        </p:txBody>
      </p:sp>
      <p:sp>
        <p:nvSpPr>
          <p:cNvPr id="3" name="عنصر نائب للمحتوى 2"/>
          <p:cNvSpPr>
            <a:spLocks noGrp="1"/>
          </p:cNvSpPr>
          <p:nvPr>
            <p:ph idx="1"/>
          </p:nvPr>
        </p:nvSpPr>
        <p:spPr>
          <a:xfrm>
            <a:off x="457200" y="2514600"/>
            <a:ext cx="8229600" cy="3306763"/>
          </a:xfrm>
        </p:spPr>
        <p:txBody>
          <a:bodyPr/>
          <a:lstStyle/>
          <a:p>
            <a:pPr marL="0" indent="0" algn="just">
              <a:buNone/>
            </a:pPr>
            <a:r>
              <a:rPr lang="ar-SA" dirty="0" smtClean="0">
                <a:cs typeface="AL-Mohanad Bold" pitchFamily="2" charset="-78"/>
              </a:rPr>
              <a:t>هذا </a:t>
            </a:r>
            <a:r>
              <a:rPr lang="ar-SA" dirty="0">
                <a:cs typeface="AL-Mohanad Bold" pitchFamily="2" charset="-78"/>
              </a:rPr>
              <a:t>الميثاق موجه إلى جميع الطلاب والطالبات</a:t>
            </a:r>
            <a:r>
              <a:rPr lang="en-US" dirty="0">
                <a:cs typeface="AL-Mohanad Bold" pitchFamily="2" charset="-78"/>
              </a:rPr>
              <a:t>) </a:t>
            </a:r>
            <a:r>
              <a:rPr lang="ar-SA" dirty="0">
                <a:cs typeface="AL-Mohanad Bold" pitchFamily="2" charset="-78"/>
              </a:rPr>
              <a:t>بجميع أنواع الدراسة</a:t>
            </a:r>
            <a:r>
              <a:rPr lang="en-US" dirty="0">
                <a:cs typeface="AL-Mohanad Bold" pitchFamily="2" charset="-78"/>
              </a:rPr>
              <a:t>(</a:t>
            </a:r>
            <a:r>
              <a:rPr lang="ar-SA" dirty="0">
                <a:cs typeface="AL-Mohanad Bold" pitchFamily="2" charset="-78"/>
              </a:rPr>
              <a:t> الذين يدرسون بجامعة جدة، وكافة منسوبي الجامعة الذين لهم علاقة مباشرة مع الطالب أو الطالبة</a:t>
            </a:r>
            <a:r>
              <a:rPr lang="en-US" dirty="0">
                <a:cs typeface="AL-Mohanad Bold" pitchFamily="2" charset="-78"/>
              </a:rPr>
              <a:t>.</a:t>
            </a:r>
          </a:p>
          <a:p>
            <a:pPr marL="0" indent="0" algn="just">
              <a:buNone/>
            </a:pPr>
            <a:r>
              <a:rPr lang="en-US" dirty="0">
                <a:cs typeface="AL-Mohanad Bold" pitchFamily="2" charset="-78"/>
              </a:rPr>
              <a:t> </a:t>
            </a:r>
          </a:p>
          <a:p>
            <a:pPr marL="0" indent="0" algn="just">
              <a:buNone/>
            </a:pPr>
            <a:endParaRPr lang="ar-SA" dirty="0">
              <a:cs typeface="AL-Mohanad Bold" pitchFamily="2" charset="-78"/>
            </a:endParaRPr>
          </a:p>
        </p:txBody>
      </p:sp>
    </p:spTree>
    <p:extLst>
      <p:ext uri="{BB962C8B-B14F-4D97-AF65-F5344CB8AC3E}">
        <p14:creationId xmlns:p14="http://schemas.microsoft.com/office/powerpoint/2010/main" val="353115527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38200"/>
            <a:ext cx="8229600" cy="1143000"/>
          </a:xfrm>
        </p:spPr>
        <p:txBody>
          <a:bodyPr>
            <a:normAutofit/>
          </a:bodyPr>
          <a:lstStyle/>
          <a:p>
            <a:pPr lvl="0"/>
            <a:r>
              <a:rPr lang="ar-SA" altLang="ar-SA" b="1" dirty="0">
                <a:solidFill>
                  <a:srgbClr val="FF0000"/>
                </a:solidFill>
                <a:latin typeface="Times New Roman" pitchFamily="18" charset="0"/>
                <a:ea typeface="Calibri" pitchFamily="34" charset="0"/>
                <a:cs typeface="AL-Mohanad" pitchFamily="2" charset="-78"/>
              </a:rPr>
              <a:t>أهداف</a:t>
            </a:r>
            <a:r>
              <a:rPr lang="ar-SA" altLang="ar-SA" b="1" dirty="0">
                <a:solidFill>
                  <a:srgbClr val="FF0000"/>
                </a:solidFill>
                <a:latin typeface="Times New Roman" pitchFamily="18" charset="0"/>
                <a:ea typeface="Calibri" pitchFamily="34" charset="0"/>
                <a:cs typeface="Times New Roman" pitchFamily="18" charset="0"/>
              </a:rPr>
              <a:t> </a:t>
            </a:r>
            <a:r>
              <a:rPr lang="ar-SA" altLang="ar-SA" b="1" dirty="0">
                <a:solidFill>
                  <a:srgbClr val="FF0000"/>
                </a:solidFill>
                <a:latin typeface="Times New Roman" pitchFamily="18" charset="0"/>
                <a:ea typeface="Calibri" pitchFamily="34" charset="0"/>
                <a:cs typeface="AL-Mohanad" pitchFamily="2" charset="-78"/>
              </a:rPr>
              <a:t>الميثاق</a:t>
            </a:r>
            <a:r>
              <a:rPr lang="en-US" altLang="ar-SA" b="1" dirty="0" smtClean="0">
                <a:solidFill>
                  <a:srgbClr val="FF0000"/>
                </a:solidFill>
                <a:latin typeface="Times New Roman" pitchFamily="18" charset="0"/>
                <a:ea typeface="Calibri" pitchFamily="34" charset="0"/>
                <a:cs typeface="Times New Roman" pitchFamily="18" charset="0"/>
              </a:rPr>
              <a:t>:</a:t>
            </a:r>
            <a:endParaRPr lang="ar-SA"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1960237"/>
              </p:ext>
            </p:extLst>
          </p:nvPr>
        </p:nvGraphicFramePr>
        <p:xfrm>
          <a:off x="457200" y="1981202"/>
          <a:ext cx="8153400" cy="3383280"/>
        </p:xfrm>
        <a:graphic>
          <a:graphicData uri="http://schemas.openxmlformats.org/drawingml/2006/table">
            <a:tbl>
              <a:tblPr rtl="1" firstRow="1" firstCol="1" bandRow="1">
                <a:tableStyleId>{5C22544A-7EE6-4342-B048-85BDC9FD1C3A}</a:tableStyleId>
              </a:tblPr>
              <a:tblGrid>
                <a:gridCol w="8153400"/>
              </a:tblGrid>
              <a:tr h="670560">
                <a:tc>
                  <a:txBody>
                    <a:bodyPr/>
                    <a:lstStyle/>
                    <a:p>
                      <a:pPr marL="342900" lvl="0" indent="-342900" algn="just" rtl="1">
                        <a:lnSpc>
                          <a:spcPct val="115000"/>
                        </a:lnSpc>
                        <a:spcAft>
                          <a:spcPts val="0"/>
                        </a:spcAft>
                        <a:buFont typeface="+mj-lt"/>
                        <a:buAutoNum type="arabicPeriod"/>
                      </a:pPr>
                      <a:r>
                        <a:rPr lang="ar-SA" sz="2000">
                          <a:effectLst/>
                          <a:cs typeface="AL-Mohanad Bold" pitchFamily="2" charset="-78"/>
                        </a:rPr>
                        <a:t>تبصير الطلاب بحقوقهم واجباتهم الجامعية</a:t>
                      </a:r>
                      <a:r>
                        <a:rPr lang="en-AU" sz="2000">
                          <a:effectLst/>
                          <a:cs typeface="AL-Mohanad Bold" pitchFamily="2" charset="-78"/>
                        </a:rPr>
                        <a:t>.</a:t>
                      </a:r>
                      <a:endParaRPr lang="en-US" sz="2000">
                        <a:solidFill>
                          <a:srgbClr val="76923C"/>
                        </a:solidFill>
                        <a:effectLst/>
                        <a:latin typeface="Calibri"/>
                        <a:ea typeface="Calibri"/>
                        <a:cs typeface="AL-Mohanad Bold" pitchFamily="2" charset="-78"/>
                      </a:endParaRPr>
                    </a:p>
                  </a:txBody>
                  <a:tcPr marL="68580" marR="68580" marT="0" marB="0" anchor="ctr"/>
                </a:tc>
              </a:tr>
              <a:tr h="670560">
                <a:tc>
                  <a:txBody>
                    <a:bodyPr/>
                    <a:lstStyle/>
                    <a:p>
                      <a:pPr marL="342900" lvl="0" indent="-342900" algn="just" rtl="1">
                        <a:lnSpc>
                          <a:spcPct val="115000"/>
                        </a:lnSpc>
                        <a:spcAft>
                          <a:spcPts val="0"/>
                        </a:spcAft>
                        <a:buFont typeface="+mj-lt"/>
                        <a:buAutoNum type="arabicPeriod"/>
                      </a:pPr>
                      <a:r>
                        <a:rPr lang="ar-SA" sz="2000">
                          <a:effectLst/>
                          <a:cs typeface="AL-Mohanad Bold" pitchFamily="2" charset="-78"/>
                        </a:rPr>
                        <a:t>تعريف كل من له علاقة بالطلاب داخل الجامعة بحقوق الطالب واجباته</a:t>
                      </a:r>
                      <a:r>
                        <a:rPr lang="en-AU" sz="2000">
                          <a:effectLst/>
                          <a:cs typeface="AL-Mohanad Bold" pitchFamily="2" charset="-78"/>
                        </a:rPr>
                        <a:t>.</a:t>
                      </a:r>
                      <a:endParaRPr lang="en-US" sz="2000">
                        <a:solidFill>
                          <a:srgbClr val="76923C"/>
                        </a:solidFill>
                        <a:effectLst/>
                        <a:latin typeface="Calibri"/>
                        <a:ea typeface="Calibri"/>
                        <a:cs typeface="AL-Mohanad Bold" pitchFamily="2" charset="-78"/>
                      </a:endParaRPr>
                    </a:p>
                  </a:txBody>
                  <a:tcPr marL="68580" marR="68580" marT="0" marB="0" anchor="ctr"/>
                </a:tc>
              </a:tr>
              <a:tr h="670560">
                <a:tc>
                  <a:txBody>
                    <a:bodyPr/>
                    <a:lstStyle/>
                    <a:p>
                      <a:pPr marL="342900" lvl="0" indent="-342900" algn="just" rtl="1">
                        <a:lnSpc>
                          <a:spcPct val="115000"/>
                        </a:lnSpc>
                        <a:spcAft>
                          <a:spcPts val="0"/>
                        </a:spcAft>
                        <a:buFont typeface="+mj-lt"/>
                        <a:buAutoNum type="arabicPeriod"/>
                      </a:pPr>
                      <a:r>
                        <a:rPr lang="ar-SA" sz="2000">
                          <a:effectLst/>
                          <a:cs typeface="AL-Mohanad Bold" pitchFamily="2" charset="-78"/>
                        </a:rPr>
                        <a:t>تحقيق الأمن الاجتماعي والنفسي والصحي لتهيئة بيئة تعلم وبحث وإبداع للطالب</a:t>
                      </a:r>
                      <a:r>
                        <a:rPr lang="en-AU" sz="2000">
                          <a:effectLst/>
                          <a:cs typeface="AL-Mohanad Bold" pitchFamily="2" charset="-78"/>
                        </a:rPr>
                        <a:t>.</a:t>
                      </a:r>
                      <a:endParaRPr lang="en-US" sz="2000">
                        <a:solidFill>
                          <a:srgbClr val="76923C"/>
                        </a:solidFill>
                        <a:effectLst/>
                        <a:latin typeface="Calibri"/>
                        <a:ea typeface="Calibri"/>
                        <a:cs typeface="AL-Mohanad Bold" pitchFamily="2" charset="-78"/>
                      </a:endParaRPr>
                    </a:p>
                  </a:txBody>
                  <a:tcPr marL="68580" marR="68580" marT="0" marB="0" anchor="ctr"/>
                </a:tc>
              </a:tr>
              <a:tr h="670560">
                <a:tc>
                  <a:txBody>
                    <a:bodyPr/>
                    <a:lstStyle/>
                    <a:p>
                      <a:pPr marL="342900" lvl="0" indent="-342900" algn="just" rtl="1">
                        <a:lnSpc>
                          <a:spcPct val="115000"/>
                        </a:lnSpc>
                        <a:spcAft>
                          <a:spcPts val="0"/>
                        </a:spcAft>
                        <a:buFont typeface="+mj-lt"/>
                        <a:buAutoNum type="arabicPeriod"/>
                      </a:pPr>
                      <a:r>
                        <a:rPr lang="ar-SA" sz="2000">
                          <a:effectLst/>
                          <a:cs typeface="AL-Mohanad Bold" pitchFamily="2" charset="-78"/>
                        </a:rPr>
                        <a:t>نشر الوعي بالضوابط الجامعية العامة التي تؤدي إلى تحفيز الطلاب على ممارسة سلوكيات تتسق مع المعايير الجامعية المتميزة</a:t>
                      </a:r>
                      <a:r>
                        <a:rPr lang="en-AU" sz="2000">
                          <a:effectLst/>
                          <a:cs typeface="AL-Mohanad Bold" pitchFamily="2" charset="-78"/>
                        </a:rPr>
                        <a:t>.</a:t>
                      </a:r>
                      <a:endParaRPr lang="en-US" sz="2000">
                        <a:solidFill>
                          <a:srgbClr val="76923C"/>
                        </a:solidFill>
                        <a:effectLst/>
                        <a:latin typeface="Calibri"/>
                        <a:ea typeface="Calibri"/>
                        <a:cs typeface="AL-Mohanad Bold" pitchFamily="2" charset="-78"/>
                      </a:endParaRPr>
                    </a:p>
                  </a:txBody>
                  <a:tcPr marL="68580" marR="68580" marT="0" marB="0" anchor="ctr"/>
                </a:tc>
              </a:tr>
              <a:tr h="670560">
                <a:tc>
                  <a:txBody>
                    <a:bodyPr/>
                    <a:lstStyle/>
                    <a:p>
                      <a:pPr marL="342900" lvl="0" indent="-342900" algn="just" rtl="1">
                        <a:lnSpc>
                          <a:spcPct val="115000"/>
                        </a:lnSpc>
                        <a:spcAft>
                          <a:spcPts val="0"/>
                        </a:spcAft>
                        <a:buFont typeface="+mj-lt"/>
                        <a:buAutoNum type="arabicPeriod"/>
                      </a:pPr>
                      <a:r>
                        <a:rPr lang="ar-SA" sz="2000" dirty="0">
                          <a:effectLst/>
                          <a:cs typeface="AL-Mohanad Bold" pitchFamily="2" charset="-78"/>
                        </a:rPr>
                        <a:t>دعم قيم العدالة والنزاهة والأمانة والانتماء والمواطنة لدى الطالب الجامعي</a:t>
                      </a:r>
                      <a:r>
                        <a:rPr lang="en-AU" sz="2000" dirty="0">
                          <a:effectLst/>
                          <a:cs typeface="AL-Mohanad Bold" pitchFamily="2" charset="-78"/>
                        </a:rPr>
                        <a:t>.</a:t>
                      </a:r>
                      <a:endParaRPr lang="en-US" sz="2000" dirty="0">
                        <a:solidFill>
                          <a:srgbClr val="76923C"/>
                        </a:solidFill>
                        <a:effectLst/>
                        <a:latin typeface="Calibri"/>
                        <a:ea typeface="Calibri"/>
                        <a:cs typeface="AL-Mohanad Bold" pitchFamily="2" charset="-78"/>
                      </a:endParaRPr>
                    </a:p>
                  </a:txBody>
                  <a:tcPr marL="68580" marR="68580" marT="0" marB="0" anchor="ctr"/>
                </a:tc>
              </a:tr>
            </a:tbl>
          </a:graphicData>
        </a:graphic>
      </p:graphicFrame>
    </p:spTree>
    <p:extLst>
      <p:ext uri="{BB962C8B-B14F-4D97-AF65-F5344CB8AC3E}">
        <p14:creationId xmlns:p14="http://schemas.microsoft.com/office/powerpoint/2010/main" val="400877775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85800"/>
            <a:ext cx="8229600" cy="1143000"/>
          </a:xfrm>
        </p:spPr>
        <p:txBody>
          <a:bodyPr>
            <a:normAutofit/>
          </a:bodyPr>
          <a:lstStyle/>
          <a:p>
            <a:pPr lvl="0"/>
            <a:r>
              <a:rPr lang="ar-SA" altLang="ar-SA" sz="3600" b="1" dirty="0">
                <a:solidFill>
                  <a:srgbClr val="FF0000"/>
                </a:solidFill>
                <a:latin typeface="Times New Roman" pitchFamily="18" charset="0"/>
                <a:ea typeface="Calibri" pitchFamily="34" charset="0"/>
                <a:cs typeface="AL-Mohanad" pitchFamily="2" charset="-78"/>
              </a:rPr>
              <a:t>الجهات</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المعنية</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المشار</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إليها</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في</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بنود</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الميثاق</a:t>
            </a:r>
            <a:r>
              <a:rPr lang="en-US" altLang="ar-SA" sz="3600" b="1" dirty="0" smtClean="0">
                <a:solidFill>
                  <a:srgbClr val="FF0000"/>
                </a:solidFill>
                <a:latin typeface="Times New Roman" pitchFamily="18" charset="0"/>
                <a:ea typeface="Calibri" pitchFamily="34" charset="0"/>
                <a:cs typeface="Times New Roman" pitchFamily="18" charset="0"/>
              </a:rPr>
              <a:t>:</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30536123"/>
              </p:ext>
            </p:extLst>
          </p:nvPr>
        </p:nvGraphicFramePr>
        <p:xfrm>
          <a:off x="1295400" y="2201190"/>
          <a:ext cx="6553200" cy="2599410"/>
        </p:xfrm>
        <a:graphic>
          <a:graphicData uri="http://schemas.openxmlformats.org/drawingml/2006/table">
            <a:tbl>
              <a:tblPr rtl="1" firstRow="1" firstCol="1" bandRow="1">
                <a:tableStyleId>{5C22544A-7EE6-4342-B048-85BDC9FD1C3A}</a:tableStyleId>
              </a:tblPr>
              <a:tblGrid>
                <a:gridCol w="6553200"/>
              </a:tblGrid>
              <a:tr h="433235">
                <a:tc>
                  <a:txBody>
                    <a:bodyPr/>
                    <a:lstStyle/>
                    <a:p>
                      <a:pPr marL="342900" lvl="0" indent="-342900" algn="just" rtl="1">
                        <a:lnSpc>
                          <a:spcPct val="115000"/>
                        </a:lnSpc>
                        <a:spcAft>
                          <a:spcPts val="0"/>
                        </a:spcAft>
                        <a:buFont typeface="+mj-lt"/>
                        <a:buAutoNum type="arabicPeriod"/>
                      </a:pPr>
                      <a:r>
                        <a:rPr lang="ar-SA" sz="2400">
                          <a:effectLst/>
                          <a:cs typeface="AL-Mohanad Bold" pitchFamily="2" charset="-78"/>
                        </a:rPr>
                        <a:t>عمادة شؤون الطلاب</a:t>
                      </a:r>
                      <a:r>
                        <a:rPr lang="en-AU" sz="2400">
                          <a:effectLst/>
                          <a:cs typeface="AL-Mohanad Bold" pitchFamily="2" charset="-78"/>
                        </a:rPr>
                        <a:t>.</a:t>
                      </a:r>
                      <a:endParaRPr lang="en-US" sz="2400">
                        <a:solidFill>
                          <a:srgbClr val="943634"/>
                        </a:solidFill>
                        <a:effectLst/>
                        <a:latin typeface="Calibri"/>
                        <a:ea typeface="Calibri"/>
                        <a:cs typeface="AL-Mohanad Bold" pitchFamily="2" charset="-78"/>
                      </a:endParaRPr>
                    </a:p>
                  </a:txBody>
                  <a:tcPr marL="68580" marR="68580" marT="0" marB="0" anchor="ctr"/>
                </a:tc>
              </a:tr>
              <a:tr h="433235">
                <a:tc>
                  <a:txBody>
                    <a:bodyPr/>
                    <a:lstStyle/>
                    <a:p>
                      <a:pPr marL="342900" lvl="0" indent="-342900" algn="just" rtl="1">
                        <a:lnSpc>
                          <a:spcPct val="115000"/>
                        </a:lnSpc>
                        <a:spcAft>
                          <a:spcPts val="0"/>
                        </a:spcAft>
                        <a:buFont typeface="+mj-lt"/>
                        <a:buAutoNum type="arabicPeriod"/>
                      </a:pPr>
                      <a:r>
                        <a:rPr lang="ar-SA" sz="2400">
                          <a:effectLst/>
                          <a:cs typeface="AL-Mohanad Bold" pitchFamily="2" charset="-78"/>
                        </a:rPr>
                        <a:t>عمادة القبول والتسجيل</a:t>
                      </a:r>
                      <a:r>
                        <a:rPr lang="en-AU" sz="2400">
                          <a:effectLst/>
                          <a:cs typeface="AL-Mohanad Bold" pitchFamily="2" charset="-78"/>
                        </a:rPr>
                        <a:t>.</a:t>
                      </a:r>
                      <a:endParaRPr lang="en-US" sz="2400">
                        <a:solidFill>
                          <a:srgbClr val="943634"/>
                        </a:solidFill>
                        <a:effectLst/>
                        <a:latin typeface="Calibri"/>
                        <a:ea typeface="Calibri"/>
                        <a:cs typeface="AL-Mohanad Bold" pitchFamily="2" charset="-78"/>
                      </a:endParaRPr>
                    </a:p>
                  </a:txBody>
                  <a:tcPr marL="68580" marR="68580" marT="0" marB="0" anchor="ctr"/>
                </a:tc>
              </a:tr>
              <a:tr h="433235">
                <a:tc>
                  <a:txBody>
                    <a:bodyPr/>
                    <a:lstStyle/>
                    <a:p>
                      <a:pPr marL="342900" lvl="0" indent="-342900" algn="just" rtl="1">
                        <a:lnSpc>
                          <a:spcPct val="115000"/>
                        </a:lnSpc>
                        <a:spcAft>
                          <a:spcPts val="0"/>
                        </a:spcAft>
                        <a:buFont typeface="+mj-lt"/>
                        <a:buAutoNum type="arabicPeriod"/>
                      </a:pPr>
                      <a:r>
                        <a:rPr lang="ar-SA" sz="2400">
                          <a:effectLst/>
                          <a:cs typeface="AL-Mohanad Bold" pitchFamily="2" charset="-78"/>
                        </a:rPr>
                        <a:t>القسم العلمي</a:t>
                      </a:r>
                      <a:r>
                        <a:rPr lang="en-AU" sz="2400">
                          <a:effectLst/>
                          <a:cs typeface="AL-Mohanad Bold" pitchFamily="2" charset="-78"/>
                        </a:rPr>
                        <a:t>.</a:t>
                      </a:r>
                      <a:endParaRPr lang="en-US" sz="2400">
                        <a:solidFill>
                          <a:srgbClr val="943634"/>
                        </a:solidFill>
                        <a:effectLst/>
                        <a:latin typeface="Calibri"/>
                        <a:ea typeface="Calibri"/>
                        <a:cs typeface="AL-Mohanad Bold" pitchFamily="2" charset="-78"/>
                      </a:endParaRPr>
                    </a:p>
                  </a:txBody>
                  <a:tcPr marL="68580" marR="68580" marT="0" marB="0" anchor="ctr"/>
                </a:tc>
              </a:tr>
              <a:tr h="433235">
                <a:tc>
                  <a:txBody>
                    <a:bodyPr/>
                    <a:lstStyle/>
                    <a:p>
                      <a:pPr marL="342900" lvl="0" indent="-342900" algn="just" rtl="1">
                        <a:lnSpc>
                          <a:spcPct val="115000"/>
                        </a:lnSpc>
                        <a:spcAft>
                          <a:spcPts val="0"/>
                        </a:spcAft>
                        <a:buFont typeface="+mj-lt"/>
                        <a:buAutoNum type="arabicPeriod"/>
                      </a:pPr>
                      <a:r>
                        <a:rPr lang="ar-SA" sz="2400">
                          <a:effectLst/>
                          <a:cs typeface="AL-Mohanad Bold" pitchFamily="2" charset="-78"/>
                        </a:rPr>
                        <a:t>إدارة الكلية</a:t>
                      </a:r>
                      <a:r>
                        <a:rPr lang="en-AU" sz="2400">
                          <a:effectLst/>
                          <a:cs typeface="AL-Mohanad Bold" pitchFamily="2" charset="-78"/>
                        </a:rPr>
                        <a:t>.</a:t>
                      </a:r>
                      <a:endParaRPr lang="en-US" sz="2400">
                        <a:solidFill>
                          <a:srgbClr val="943634"/>
                        </a:solidFill>
                        <a:effectLst/>
                        <a:latin typeface="Calibri"/>
                        <a:ea typeface="Calibri"/>
                        <a:cs typeface="AL-Mohanad Bold" pitchFamily="2" charset="-78"/>
                      </a:endParaRPr>
                    </a:p>
                  </a:txBody>
                  <a:tcPr marL="68580" marR="68580" marT="0" marB="0" anchor="ctr"/>
                </a:tc>
              </a:tr>
              <a:tr h="433235">
                <a:tc>
                  <a:txBody>
                    <a:bodyPr/>
                    <a:lstStyle/>
                    <a:p>
                      <a:pPr marL="342900" lvl="0" indent="-342900" algn="just" rtl="1">
                        <a:lnSpc>
                          <a:spcPct val="115000"/>
                        </a:lnSpc>
                        <a:spcAft>
                          <a:spcPts val="0"/>
                        </a:spcAft>
                        <a:buFont typeface="+mj-lt"/>
                        <a:buAutoNum type="arabicPeriod"/>
                      </a:pPr>
                      <a:r>
                        <a:rPr lang="ar-SA" sz="2400">
                          <a:effectLst/>
                          <a:cs typeface="AL-Mohanad Bold" pitchFamily="2" charset="-78"/>
                        </a:rPr>
                        <a:t>مركز الخدمات الطبية</a:t>
                      </a:r>
                      <a:r>
                        <a:rPr lang="en-AU" sz="2400">
                          <a:effectLst/>
                          <a:cs typeface="AL-Mohanad Bold" pitchFamily="2" charset="-78"/>
                        </a:rPr>
                        <a:t>.</a:t>
                      </a:r>
                      <a:endParaRPr lang="en-US" sz="2400">
                        <a:solidFill>
                          <a:srgbClr val="943634"/>
                        </a:solidFill>
                        <a:effectLst/>
                        <a:latin typeface="Calibri"/>
                        <a:ea typeface="Calibri"/>
                        <a:cs typeface="AL-Mohanad Bold" pitchFamily="2" charset="-78"/>
                      </a:endParaRPr>
                    </a:p>
                  </a:txBody>
                  <a:tcPr marL="68580" marR="68580" marT="0" marB="0" anchor="ctr"/>
                </a:tc>
              </a:tr>
              <a:tr h="433235">
                <a:tc>
                  <a:txBody>
                    <a:bodyPr/>
                    <a:lstStyle/>
                    <a:p>
                      <a:pPr marL="342900" lvl="0" indent="-342900" algn="just" rtl="1">
                        <a:lnSpc>
                          <a:spcPct val="115000"/>
                        </a:lnSpc>
                        <a:spcAft>
                          <a:spcPts val="0"/>
                        </a:spcAft>
                        <a:buFont typeface="+mj-lt"/>
                        <a:buAutoNum type="arabicPeriod"/>
                      </a:pPr>
                      <a:r>
                        <a:rPr lang="ar-SA" sz="2400" dirty="0">
                          <a:effectLst/>
                          <a:cs typeface="AL-Mohanad Bold" pitchFamily="2" charset="-78"/>
                        </a:rPr>
                        <a:t>القطاعات المقدمة للخدمة داخل الجامعة</a:t>
                      </a:r>
                      <a:r>
                        <a:rPr lang="en-AU" sz="2400" dirty="0">
                          <a:effectLst/>
                          <a:cs typeface="AL-Mohanad Bold" pitchFamily="2" charset="-78"/>
                        </a:rPr>
                        <a:t>.</a:t>
                      </a:r>
                      <a:endParaRPr lang="en-US" sz="2400" dirty="0">
                        <a:solidFill>
                          <a:srgbClr val="943634"/>
                        </a:solidFill>
                        <a:effectLst/>
                        <a:latin typeface="Calibri"/>
                        <a:ea typeface="Calibri"/>
                        <a:cs typeface="AL-Mohanad Bold" pitchFamily="2" charset="-78"/>
                      </a:endParaRPr>
                    </a:p>
                  </a:txBody>
                  <a:tcPr marL="68580" marR="68580" marT="0" marB="0" anchor="ctr"/>
                </a:tc>
              </a:tr>
            </a:tbl>
          </a:graphicData>
        </a:graphic>
      </p:graphicFrame>
    </p:spTree>
    <p:extLst>
      <p:ext uri="{BB962C8B-B14F-4D97-AF65-F5344CB8AC3E}">
        <p14:creationId xmlns:p14="http://schemas.microsoft.com/office/powerpoint/2010/main" val="282648530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438400"/>
            <a:ext cx="8229600" cy="1676400"/>
          </a:xfrm>
        </p:spPr>
        <p:txBody>
          <a:bodyPr/>
          <a:lstStyle/>
          <a:p>
            <a:pPr marL="0" indent="0" algn="ctr">
              <a:buNone/>
            </a:pPr>
            <a:r>
              <a:rPr lang="ar-SA" dirty="0">
                <a:cs typeface="AL-Mohanad Bold" pitchFamily="2" charset="-78"/>
              </a:rPr>
              <a:t>المحور الأول</a:t>
            </a:r>
            <a:r>
              <a:rPr lang="en-US" dirty="0">
                <a:cs typeface="AL-Mohanad Bold" pitchFamily="2" charset="-78"/>
              </a:rPr>
              <a:t>: </a:t>
            </a:r>
            <a:r>
              <a:rPr lang="ar-SA" dirty="0">
                <a:cs typeface="AL-Mohanad Bold" pitchFamily="2" charset="-78"/>
              </a:rPr>
              <a:t>حقوق الطالب</a:t>
            </a:r>
            <a:endParaRPr lang="en-US" dirty="0">
              <a:cs typeface="AL-Mohanad Bold" pitchFamily="2" charset="-78"/>
            </a:endParaRPr>
          </a:p>
          <a:p>
            <a:pPr marL="0" indent="0" algn="ctr">
              <a:buNone/>
            </a:pPr>
            <a:r>
              <a:rPr lang="ar-SA" sz="4000" b="1" dirty="0">
                <a:solidFill>
                  <a:srgbClr val="FF0000"/>
                </a:solidFill>
                <a:cs typeface="AL-Mohanad Bold" pitchFamily="2" charset="-78"/>
              </a:rPr>
              <a:t>أولاً</a:t>
            </a:r>
            <a:r>
              <a:rPr lang="en-US" sz="4000" b="1" dirty="0">
                <a:solidFill>
                  <a:srgbClr val="FF0000"/>
                </a:solidFill>
                <a:cs typeface="AL-Mohanad Bold" pitchFamily="2" charset="-78"/>
              </a:rPr>
              <a:t> : </a:t>
            </a:r>
            <a:r>
              <a:rPr lang="ar-SA" sz="4000" b="1" dirty="0">
                <a:solidFill>
                  <a:srgbClr val="FF0000"/>
                </a:solidFill>
                <a:cs typeface="AL-Mohanad Bold" pitchFamily="2" charset="-78"/>
              </a:rPr>
              <a:t>حقوق الطالب في المجال الأكاديمي</a:t>
            </a:r>
            <a:endParaRPr lang="en-US" sz="4000" dirty="0">
              <a:solidFill>
                <a:srgbClr val="FF0000"/>
              </a:solidFill>
              <a:cs typeface="AL-Mohanad Bold" pitchFamily="2" charset="-78"/>
            </a:endParaRPr>
          </a:p>
          <a:p>
            <a:pPr algn="ctr"/>
            <a:endParaRPr lang="ar-SA" dirty="0">
              <a:cs typeface="AL-Mohanad Bold" pitchFamily="2" charset="-78"/>
            </a:endParaRPr>
          </a:p>
        </p:txBody>
      </p:sp>
    </p:spTree>
    <p:extLst>
      <p:ext uri="{BB962C8B-B14F-4D97-AF65-F5344CB8AC3E}">
        <p14:creationId xmlns:p14="http://schemas.microsoft.com/office/powerpoint/2010/main" val="276294325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normAutofit/>
          </a:bodyPr>
          <a:lstStyle/>
          <a:p>
            <a:r>
              <a:rPr lang="ar-SA" sz="3600" dirty="0">
                <a:solidFill>
                  <a:srgbClr val="FF0000"/>
                </a:solidFill>
                <a:cs typeface="AL-Mohanad Bold" pitchFamily="2" charset="-78"/>
              </a:rPr>
              <a:t>من حق </a:t>
            </a:r>
            <a:r>
              <a:rPr lang="ar-SA" sz="3600" dirty="0" smtClean="0">
                <a:solidFill>
                  <a:srgbClr val="FF0000"/>
                </a:solidFill>
                <a:cs typeface="AL-Mohanad Bold" pitchFamily="2" charset="-78"/>
              </a:rPr>
              <a:t>الطالب </a:t>
            </a:r>
            <a:r>
              <a:rPr lang="en-US" sz="3600" dirty="0" smtClean="0">
                <a:solidFill>
                  <a:srgbClr val="FF0000"/>
                </a:solidFill>
                <a:cs typeface="AL-Mohanad Bold" pitchFamily="2" charset="-78"/>
              </a:rPr>
              <a:t>:</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4882312"/>
              </p:ext>
            </p:extLst>
          </p:nvPr>
        </p:nvGraphicFramePr>
        <p:xfrm>
          <a:off x="381000" y="1371600"/>
          <a:ext cx="8229599" cy="5289116"/>
        </p:xfrm>
        <a:graphic>
          <a:graphicData uri="http://schemas.openxmlformats.org/drawingml/2006/table">
            <a:tbl>
              <a:tblPr rtl="1" firstRow="1" firstCol="1" bandRow="1">
                <a:tableStyleId>{22838BEF-8BB2-4498-84A7-C5851F593DF1}</a:tableStyleId>
              </a:tblPr>
              <a:tblGrid>
                <a:gridCol w="8229599"/>
              </a:tblGrid>
              <a:tr h="270719">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التمتع بخدمات الرعاية الاجتماعية التي تقدمها الجامعة وفقاً للائحة وأنظمة الجامعة.</a:t>
                      </a:r>
                      <a:endParaRPr lang="en-US" sz="1600" b="0" dirty="0">
                        <a:effectLst/>
                        <a:latin typeface="Calibri"/>
                        <a:ea typeface="Calibri"/>
                        <a:cs typeface="AL-Mohanad Bold" pitchFamily="2" charset="-78"/>
                      </a:endParaRPr>
                    </a:p>
                  </a:txBody>
                  <a:tcPr marL="66580" marR="66580" marT="0" marB="0" anchor="ctr"/>
                </a:tc>
              </a:tr>
              <a:tr h="541438">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توفير الرعاية الصحية الكافية له وحسب ما تنص عليه لوائح الجامعة من توفير العلاج في الإدارة الطبية وتحويله إلى المستشفيات والمراكز الصحية التابعة للجامعة إن لزم الأمر.</a:t>
                      </a:r>
                      <a:endParaRPr lang="en-US" sz="1600" b="0" dirty="0">
                        <a:effectLst/>
                        <a:latin typeface="Calibri"/>
                        <a:ea typeface="Calibri"/>
                        <a:cs typeface="AL-Mohanad Bold" pitchFamily="2" charset="-78"/>
                      </a:endParaRPr>
                    </a:p>
                  </a:txBody>
                  <a:tcPr marL="66580" marR="66580" marT="0" marB="0" anchor="ctr"/>
                </a:tc>
              </a:tr>
              <a:tr h="270719">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المشاركة في الأنشطة المقامة في الجامعة حسب الإمكانات المتاحة.</a:t>
                      </a:r>
                      <a:endParaRPr lang="en-US" sz="1600" b="0" dirty="0">
                        <a:effectLst/>
                        <a:latin typeface="Calibri"/>
                        <a:ea typeface="Calibri"/>
                        <a:cs typeface="AL-Mohanad Bold" pitchFamily="2" charset="-78"/>
                      </a:endParaRPr>
                    </a:p>
                  </a:txBody>
                  <a:tcPr marL="66580" marR="66580" marT="0" marB="0" anchor="ctr"/>
                </a:tc>
              </a:tr>
              <a:tr h="812157">
                <a:tc>
                  <a:txBody>
                    <a:bodyPr/>
                    <a:lstStyle/>
                    <a:p>
                      <a:pPr marL="285750" lvl="0" indent="-285750" algn="just" rtl="1">
                        <a:lnSpc>
                          <a:spcPct val="115000"/>
                        </a:lnSpc>
                        <a:spcAft>
                          <a:spcPts val="0"/>
                        </a:spcAft>
                        <a:buFont typeface="Arial" panose="020B0604020202020204" pitchFamily="34" charset="0"/>
                        <a:buChar char="•"/>
                      </a:pPr>
                      <a:r>
                        <a:rPr lang="en-US" sz="1600" b="0" dirty="0">
                          <a:effectLst/>
                          <a:cs typeface="AL-Mohanad Bold" pitchFamily="2" charset="-78"/>
                        </a:rPr>
                        <a:t> </a:t>
                      </a:r>
                      <a:r>
                        <a:rPr lang="ar-SA" sz="1600" b="0" dirty="0">
                          <a:effectLst/>
                          <a:cs typeface="AL-Mohanad Bold" pitchFamily="2" charset="-78"/>
                        </a:rPr>
                        <a:t>الاستفادة من خدمات ومرافق الجامعة المتاحة مثل</a:t>
                      </a:r>
                      <a:r>
                        <a:rPr lang="en-US" sz="1600" b="0" dirty="0">
                          <a:effectLst/>
                          <a:cs typeface="AL-Mohanad Bold" pitchFamily="2" charset="-78"/>
                        </a:rPr>
                        <a:t> ) </a:t>
                      </a:r>
                      <a:r>
                        <a:rPr lang="ar-SA" sz="1600" b="0" dirty="0">
                          <a:effectLst/>
                          <a:cs typeface="AL-Mohanad Bold" pitchFamily="2" charset="-78"/>
                        </a:rPr>
                        <a:t>المكتبة الالكترونية، مركز الإرشاد الجامعي، الملاعب الرياضية، الأنشطة الطلابية والفعاليات التعليمية، المطاعم، مواقف السيارات وغيرها</a:t>
                      </a:r>
                      <a:r>
                        <a:rPr lang="en-US" sz="1600" b="0" dirty="0">
                          <a:effectLst/>
                          <a:cs typeface="AL-Mohanad Bold" pitchFamily="2" charset="-78"/>
                        </a:rPr>
                        <a:t> ( </a:t>
                      </a:r>
                      <a:r>
                        <a:rPr lang="ar-SA" sz="1600" b="0" dirty="0">
                          <a:effectLst/>
                          <a:cs typeface="AL-Mohanad Bold" pitchFamily="2" charset="-78"/>
                        </a:rPr>
                        <a:t>وذلوك وفقا للوائح والأنظمة في الجامعة وحسب الإمكانات المتاحة.</a:t>
                      </a:r>
                      <a:endParaRPr lang="en-US" sz="1600" b="0" dirty="0">
                        <a:effectLst/>
                        <a:latin typeface="Calibri"/>
                        <a:ea typeface="Calibri"/>
                        <a:cs typeface="AL-Mohanad Bold" pitchFamily="2" charset="-78"/>
                      </a:endParaRPr>
                    </a:p>
                  </a:txBody>
                  <a:tcPr marL="66580" marR="66580" marT="0" marB="0" anchor="ctr"/>
                </a:tc>
              </a:tr>
              <a:tr h="270719">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الحصول على الحوافز والمكافآت المادية الإضافية المقررة نظاماً في حالة كونه طالباً متفوقاً.</a:t>
                      </a:r>
                      <a:endParaRPr lang="en-US" sz="1600" b="0" dirty="0">
                        <a:effectLst/>
                        <a:latin typeface="Calibri"/>
                        <a:ea typeface="Calibri"/>
                        <a:cs typeface="AL-Mohanad Bold" pitchFamily="2" charset="-78"/>
                      </a:endParaRPr>
                    </a:p>
                  </a:txBody>
                  <a:tcPr marL="66580" marR="66580" marT="0" marB="0" anchor="ctr"/>
                </a:tc>
              </a:tr>
              <a:tr h="541438">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الحصول على إعانات أو قروض مالية بعد دراسة حالته المادية وثبوت حاجته لها وفقاً لأنظمة ولوائح الجامعة حسب الإمكانية.</a:t>
                      </a:r>
                      <a:endParaRPr lang="en-US" sz="1600" b="0" dirty="0">
                        <a:effectLst/>
                        <a:latin typeface="Calibri"/>
                        <a:ea typeface="Calibri"/>
                        <a:cs typeface="AL-Mohanad Bold" pitchFamily="2" charset="-78"/>
                      </a:endParaRPr>
                    </a:p>
                  </a:txBody>
                  <a:tcPr marL="66580" marR="66580" marT="0" marB="0" anchor="ctr"/>
                </a:tc>
              </a:tr>
              <a:tr h="541438">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إتاحة الفرصة له لحضور الدورات التدريبية والبرامج والرحلات والأنشطة والأعمال التطوعية بما لا يتعارض مع واجباته الأكاديمية</a:t>
                      </a:r>
                      <a:r>
                        <a:rPr lang="en-US" sz="1600" b="0" dirty="0">
                          <a:effectLst/>
                          <a:cs typeface="AL-Mohanad Bold" pitchFamily="2" charset="-78"/>
                        </a:rPr>
                        <a:t>.</a:t>
                      </a:r>
                      <a:endParaRPr lang="en-US" sz="1600" b="0" dirty="0">
                        <a:effectLst/>
                        <a:latin typeface="Calibri"/>
                        <a:ea typeface="Calibri"/>
                        <a:cs typeface="AL-Mohanad Bold" pitchFamily="2" charset="-78"/>
                      </a:endParaRPr>
                    </a:p>
                  </a:txBody>
                  <a:tcPr marL="66580" marR="66580" marT="0" marB="0" anchor="ctr"/>
                </a:tc>
              </a:tr>
              <a:tr h="541438">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اختيار من يمثله من زملائه الطلبة للمشاركة في لجوان الطلاب الاستشارية لمناقشة ما يخصه من مواضيع.</a:t>
                      </a:r>
                      <a:endParaRPr lang="en-US" sz="1600" b="0" dirty="0">
                        <a:effectLst/>
                        <a:latin typeface="Calibri"/>
                        <a:ea typeface="Calibri"/>
                        <a:cs typeface="AL-Mohanad Bold" pitchFamily="2" charset="-78"/>
                      </a:endParaRPr>
                    </a:p>
                  </a:txBody>
                  <a:tcPr marL="66580" marR="66580" marT="0" marB="0" anchor="ctr"/>
                </a:tc>
              </a:tr>
              <a:tr h="541438">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الحصول على الدعم والمساندة والخدمة اللائقة والمناسبة لاحتياجاته وتعريفه بها في حالة كونه من ذوي الاحتياجات الخاصة وذلك حسب الإمكانات المتاحة.</a:t>
                      </a:r>
                      <a:endParaRPr lang="en-US" sz="1600" b="0" dirty="0">
                        <a:effectLst/>
                        <a:latin typeface="Calibri"/>
                        <a:ea typeface="Calibri"/>
                        <a:cs typeface="AL-Mohanad Bold" pitchFamily="2" charset="-78"/>
                      </a:endParaRPr>
                    </a:p>
                  </a:txBody>
                  <a:tcPr marL="66580" marR="66580" marT="0" marB="0" anchor="ctr"/>
                </a:tc>
              </a:tr>
              <a:tr h="270719">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 تقييم الخدمات الطلابية المقدمة له من خلال الاستبيانات التي تقدم له.</a:t>
                      </a:r>
                      <a:endParaRPr lang="en-US" sz="1600" b="0" dirty="0">
                        <a:effectLst/>
                        <a:latin typeface="Calibri"/>
                        <a:ea typeface="Calibri"/>
                        <a:cs typeface="AL-Mohanad Bold" pitchFamily="2" charset="-78"/>
                      </a:endParaRPr>
                    </a:p>
                  </a:txBody>
                  <a:tcPr marL="66580" marR="66580" marT="0" marB="0" anchor="ctr"/>
                </a:tc>
              </a:tr>
              <a:tr h="270719">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 توفير جهة محددة بالجامعة لرعاية حقوقه ومتابعتها.</a:t>
                      </a:r>
                      <a:endParaRPr lang="en-US" sz="1600" b="0" dirty="0">
                        <a:effectLst/>
                        <a:latin typeface="Calibri"/>
                        <a:ea typeface="Calibri"/>
                        <a:cs typeface="AL-Mohanad Bold" pitchFamily="2" charset="-78"/>
                      </a:endParaRPr>
                    </a:p>
                  </a:txBody>
                  <a:tcPr marL="66580" marR="66580" marT="0" marB="0" anchor="ctr"/>
                </a:tc>
              </a:tr>
              <a:tr h="270719">
                <a:tc>
                  <a:txBody>
                    <a:bodyPr/>
                    <a:lstStyle/>
                    <a:p>
                      <a:pPr marL="285750" lvl="0" indent="-285750" algn="just" rtl="1">
                        <a:lnSpc>
                          <a:spcPct val="115000"/>
                        </a:lnSpc>
                        <a:spcAft>
                          <a:spcPts val="0"/>
                        </a:spcAft>
                        <a:buFont typeface="Arial" panose="020B0604020202020204" pitchFamily="34" charset="0"/>
                        <a:buChar char="•"/>
                      </a:pPr>
                      <a:r>
                        <a:rPr lang="ar-SA" sz="1600" b="0" dirty="0">
                          <a:effectLst/>
                          <a:cs typeface="AL-Mohanad Bold" pitchFamily="2" charset="-78"/>
                        </a:rPr>
                        <a:t> تزويده باللوائح كاملة ا في ذلك اللائحة التأديبية ولائحة العقوبات.</a:t>
                      </a:r>
                      <a:endParaRPr lang="en-US" sz="1600" b="0" dirty="0">
                        <a:effectLst/>
                        <a:latin typeface="Calibri"/>
                        <a:ea typeface="Calibri"/>
                        <a:cs typeface="AL-Mohanad Bold" pitchFamily="2" charset="-78"/>
                      </a:endParaRPr>
                    </a:p>
                  </a:txBody>
                  <a:tcPr marL="66580" marR="66580" marT="0" marB="0" anchor="ctr"/>
                </a:tc>
              </a:tr>
            </a:tbl>
          </a:graphicData>
        </a:graphic>
      </p:graphicFrame>
    </p:spTree>
    <p:extLst>
      <p:ext uri="{BB962C8B-B14F-4D97-AF65-F5344CB8AC3E}">
        <p14:creationId xmlns:p14="http://schemas.microsoft.com/office/powerpoint/2010/main" val="292463680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590800"/>
            <a:ext cx="8229600" cy="1600200"/>
          </a:xfrm>
        </p:spPr>
        <p:txBody>
          <a:bodyPr/>
          <a:lstStyle/>
          <a:p>
            <a:pPr marL="0" indent="0" algn="ctr">
              <a:buNone/>
            </a:pPr>
            <a:r>
              <a:rPr lang="ar-SA" dirty="0">
                <a:cs typeface="AL-Mohanad Bold" pitchFamily="2" charset="-78"/>
              </a:rPr>
              <a:t>المحور الثاني</a:t>
            </a:r>
            <a:r>
              <a:rPr lang="en-AU" dirty="0">
                <a:cs typeface="AL-Mohanad Bold" pitchFamily="2" charset="-78"/>
              </a:rPr>
              <a:t>: </a:t>
            </a:r>
            <a:r>
              <a:rPr lang="ar-SA" dirty="0">
                <a:cs typeface="AL-Mohanad Bold" pitchFamily="2" charset="-78"/>
              </a:rPr>
              <a:t> واجبات الطالب</a:t>
            </a:r>
            <a:endParaRPr lang="en-US" dirty="0">
              <a:cs typeface="AL-Mohanad Bold" pitchFamily="2" charset="-78"/>
            </a:endParaRPr>
          </a:p>
          <a:p>
            <a:pPr marL="0" indent="0" algn="ctr">
              <a:buNone/>
            </a:pPr>
            <a:r>
              <a:rPr lang="ar-SA" sz="3600" b="1" dirty="0">
                <a:solidFill>
                  <a:srgbClr val="FF0000"/>
                </a:solidFill>
                <a:cs typeface="AL-Mohanad Bold" pitchFamily="2" charset="-78"/>
              </a:rPr>
              <a:t>أولاً</a:t>
            </a:r>
            <a:r>
              <a:rPr lang="en-US" sz="3600" b="1" dirty="0">
                <a:solidFill>
                  <a:srgbClr val="FF0000"/>
                </a:solidFill>
                <a:cs typeface="AL-Mohanad Bold" pitchFamily="2" charset="-78"/>
              </a:rPr>
              <a:t>: </a:t>
            </a:r>
            <a:r>
              <a:rPr lang="ar-SA" sz="3600" b="1" dirty="0">
                <a:solidFill>
                  <a:srgbClr val="FF0000"/>
                </a:solidFill>
                <a:cs typeface="AL-Mohanad Bold" pitchFamily="2" charset="-78"/>
              </a:rPr>
              <a:t> واجبات الطالب في المجال الأكاديمي</a:t>
            </a:r>
            <a:r>
              <a:rPr lang="en-US" sz="3600" b="1" dirty="0">
                <a:solidFill>
                  <a:srgbClr val="FF0000"/>
                </a:solidFill>
                <a:cs typeface="AL-Mohanad Bold" pitchFamily="2" charset="-78"/>
              </a:rPr>
              <a:t>:</a:t>
            </a:r>
            <a:endParaRPr lang="en-US" sz="3600" dirty="0">
              <a:solidFill>
                <a:srgbClr val="FF0000"/>
              </a:solidFill>
              <a:cs typeface="AL-Mohanad Bold" pitchFamily="2" charset="-78"/>
            </a:endParaRPr>
          </a:p>
          <a:p>
            <a:endParaRPr lang="ar-SA" dirty="0">
              <a:cs typeface="AL-Mohanad Bold" pitchFamily="2" charset="-78"/>
            </a:endParaRPr>
          </a:p>
        </p:txBody>
      </p:sp>
    </p:spTree>
    <p:extLst>
      <p:ext uri="{BB962C8B-B14F-4D97-AF65-F5344CB8AC3E}">
        <p14:creationId xmlns:p14="http://schemas.microsoft.com/office/powerpoint/2010/main" val="117694854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normAutofit/>
          </a:bodyPr>
          <a:lstStyle/>
          <a:p>
            <a:r>
              <a:rPr lang="ar-SA" sz="3600" dirty="0">
                <a:solidFill>
                  <a:srgbClr val="FF0000"/>
                </a:solidFill>
                <a:cs typeface="AL-Mohanad Bold" pitchFamily="2" charset="-78"/>
              </a:rPr>
              <a:t>من واجبات </a:t>
            </a:r>
            <a:r>
              <a:rPr lang="ar-SA" sz="3600" dirty="0" smtClean="0">
                <a:solidFill>
                  <a:srgbClr val="FF0000"/>
                </a:solidFill>
                <a:cs typeface="AL-Mohanad Bold" pitchFamily="2" charset="-78"/>
              </a:rPr>
              <a:t>الطالب</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18818573"/>
              </p:ext>
            </p:extLst>
          </p:nvPr>
        </p:nvGraphicFramePr>
        <p:xfrm>
          <a:off x="533400" y="1371600"/>
          <a:ext cx="8077199" cy="4478274"/>
        </p:xfrm>
        <a:graphic>
          <a:graphicData uri="http://schemas.openxmlformats.org/drawingml/2006/table">
            <a:tbl>
              <a:tblPr rtl="1" firstRow="1" firstCol="1" bandRow="1">
                <a:tableStyleId>{22838BEF-8BB2-4498-84A7-C5851F593DF1}</a:tableStyleId>
              </a:tblPr>
              <a:tblGrid>
                <a:gridCol w="8077199"/>
              </a:tblGrid>
              <a:tr h="276225">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التعرف والاطلاع على لوائح وأنظمة الجامعة والالتزام بها.</a:t>
                      </a:r>
                      <a:endParaRPr lang="en-US" sz="1600" b="0" dirty="0">
                        <a:effectLst/>
                        <a:latin typeface="Calibri"/>
                        <a:ea typeface="Calibri"/>
                        <a:cs typeface="AL-Mohanad Bold" pitchFamily="2" charset="-78"/>
                      </a:endParaRPr>
                    </a:p>
                  </a:txBody>
                  <a:tcPr marL="68580" marR="68580" marT="0" marB="0" anchor="ctr"/>
                </a:tc>
              </a:tr>
              <a:tr h="276225">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بمعايير السلوك الأكاديمي المتميز.</a:t>
                      </a:r>
                      <a:endParaRPr lang="en-US" sz="1600" b="0">
                        <a:effectLst/>
                        <a:latin typeface="Calibri"/>
                        <a:ea typeface="Calibri"/>
                        <a:cs typeface="AL-Mohanad Bold" pitchFamily="2" charset="-78"/>
                      </a:endParaRPr>
                    </a:p>
                  </a:txBody>
                  <a:tcPr marL="68580" marR="68580" marT="0" marB="0" anchor="ctr"/>
                </a:tc>
              </a:tr>
              <a:tr h="276225">
                <a:tc>
                  <a:txBody>
                    <a:bodyPr/>
                    <a:lstStyle/>
                    <a:p>
                      <a:pPr marL="342900" lvl="0" indent="-342900" algn="just" rtl="1">
                        <a:lnSpc>
                          <a:spcPct val="115000"/>
                        </a:lnSpc>
                        <a:spcAft>
                          <a:spcPts val="0"/>
                        </a:spcAft>
                        <a:buFont typeface="Arial" panose="020B0604020202020204" pitchFamily="34" charset="0"/>
                        <a:buChar char="•"/>
                      </a:pPr>
                      <a:r>
                        <a:rPr lang="en-US" sz="1600" b="0">
                          <a:effectLst/>
                          <a:cs typeface="AL-Mohanad Bold" pitchFamily="2" charset="-78"/>
                        </a:rPr>
                        <a:t> </a:t>
                      </a:r>
                      <a:r>
                        <a:rPr lang="ar-SA" sz="1600" b="0">
                          <a:effectLst/>
                          <a:cs typeface="AL-Mohanad Bold" pitchFamily="2" charset="-78"/>
                        </a:rPr>
                        <a:t>حضور اليوم الإرشادي للتعريف بكليات الجامعة وأقسامها العلمية.</a:t>
                      </a:r>
                      <a:endParaRPr lang="en-US" sz="1600" b="0">
                        <a:effectLst/>
                        <a:latin typeface="Calibri"/>
                        <a:ea typeface="Calibri"/>
                        <a:cs typeface="AL-Mohanad Bold" pitchFamily="2" charset="-78"/>
                      </a:endParaRPr>
                    </a:p>
                  </a:txBody>
                  <a:tcPr marL="68580" marR="68580" marT="0" marB="0" anchor="ctr"/>
                </a:tc>
              </a:tr>
              <a:tr h="552450">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الانتظام في الدراسة والالتزام بالواجبات والمهام الدراسية المطلوبة منذ بدء الدراسة وعدم التغيب إلا بعذر مقبول وذلوك وفقواً للأحكام الواردة باللوائح والأنظمة بالجامعة</a:t>
                      </a:r>
                      <a:r>
                        <a:rPr lang="en-US" sz="1600" b="0" dirty="0">
                          <a:effectLst/>
                          <a:cs typeface="AL-Mohanad Bold" pitchFamily="2" charset="-78"/>
                        </a:rPr>
                        <a:t>.</a:t>
                      </a:r>
                      <a:endParaRPr lang="en-US" sz="1600" b="0" dirty="0">
                        <a:effectLst/>
                        <a:latin typeface="Calibri"/>
                        <a:ea typeface="Calibri"/>
                        <a:cs typeface="AL-Mohanad Bold" pitchFamily="2" charset="-78"/>
                      </a:endParaRPr>
                    </a:p>
                  </a:txBody>
                  <a:tcPr marL="68580" marR="68580" marT="0" marB="0" anchor="ctr"/>
                </a:tc>
              </a:tr>
              <a:tr h="552450">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التعامل باحترام مع أعضاء هيئة التدريس والزملاء وجميع منسوبي قطاعات الجامعة الأكاديمية والإدارية مع احترام خصوصية كل منهم</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552450">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الالتزام بأنظمة ولوائح الجامعة المتعلقة بو=أداء الاختبارات</a:t>
                      </a:r>
                      <a:r>
                        <a:rPr lang="en-US" sz="1600" b="0" dirty="0">
                          <a:effectLst/>
                          <a:cs typeface="AL-Mohanad Bold" pitchFamily="2" charset="-78"/>
                        </a:rPr>
                        <a:t>)</a:t>
                      </a:r>
                      <a:r>
                        <a:rPr lang="ar-SA" sz="1600" b="0" dirty="0">
                          <a:effectLst/>
                          <a:cs typeface="AL-Mohanad Bold" pitchFamily="2" charset="-78"/>
                        </a:rPr>
                        <a:t>عدم الغش أو المحاولة أو مساعدة زملائه على الغش منه أو من غيره</a:t>
                      </a:r>
                      <a:r>
                        <a:rPr lang="en-US" sz="1600" b="0" dirty="0">
                          <a:effectLst/>
                          <a:cs typeface="AL-Mohanad Bold" pitchFamily="2" charset="-78"/>
                        </a:rPr>
                        <a:t>(</a:t>
                      </a:r>
                      <a:r>
                        <a:rPr lang="ar-SA" sz="1600" b="0" dirty="0">
                          <a:effectLst/>
                          <a:cs typeface="AL-Mohanad Bold" pitchFamily="2" charset="-78"/>
                        </a:rPr>
                        <a:t>.  </a:t>
                      </a:r>
                      <a:endParaRPr lang="en-US" sz="1600" b="0" dirty="0">
                        <a:effectLst/>
                        <a:latin typeface="Calibri"/>
                        <a:ea typeface="Calibri"/>
                        <a:cs typeface="AL-Mohanad Bold" pitchFamily="2" charset="-78"/>
                      </a:endParaRPr>
                    </a:p>
                  </a:txBody>
                  <a:tcPr marL="68580" marR="68580" marT="0" marB="0" anchor="ctr"/>
                </a:tc>
              </a:tr>
              <a:tr h="276225">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بأخلاقيات البحث العلمي والأمانة المهنية للأبحاث التي يتم المشاركة فيها.</a:t>
                      </a:r>
                      <a:endParaRPr lang="en-US" sz="1600" b="0">
                        <a:effectLst/>
                        <a:latin typeface="Calibri"/>
                        <a:ea typeface="Calibri"/>
                        <a:cs typeface="AL-Mohanad Bold" pitchFamily="2" charset="-78"/>
                      </a:endParaRPr>
                    </a:p>
                  </a:txBody>
                  <a:tcPr marL="68580" marR="68580" marT="0" marB="0" anchor="ctr"/>
                </a:tc>
              </a:tr>
              <a:tr h="552450">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بالإرشادات والتعليمات التي يوجهها المسئول أو المراقب في قاعة الاختبارات أو المعامل وعدم الإخلال بالهدوء أثناء أداء الاختبارات</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552450">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عدم القيام بأي سلوك يتنافى مع الدين والأخلاق ويؤثر على الوضع الأكاديمي والمهني والمسؤوليات الاجتماعية للطالب</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276225">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 الالتزام بتنفيذ العقوبة الموقعة علية في حالة إخلاله بلوائح وأنظمة الجامعة</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276225">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  تقييم عضو هيئة التدريس حسب النماذج المعدة لذلك مع مراعاة الأمانة عند تعبئه هذه النماذج.</a:t>
                      </a:r>
                      <a:endParaRPr lang="en-US" sz="1600" b="0" dirty="0">
                        <a:effectLst/>
                        <a:latin typeface="Calibri"/>
                        <a:ea typeface="Calibri"/>
                        <a:cs typeface="AL-Mohanad Bold" pitchFamily="2" charset="-78"/>
                      </a:endParaRPr>
                    </a:p>
                  </a:txBody>
                  <a:tcPr marL="68580" marR="68580" marT="0" marB="0" anchor="ctr"/>
                </a:tc>
              </a:tr>
            </a:tbl>
          </a:graphicData>
        </a:graphic>
      </p:graphicFrame>
    </p:spTree>
    <p:extLst>
      <p:ext uri="{BB962C8B-B14F-4D97-AF65-F5344CB8AC3E}">
        <p14:creationId xmlns:p14="http://schemas.microsoft.com/office/powerpoint/2010/main" val="266486617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19400"/>
            <a:ext cx="8229600" cy="762000"/>
          </a:xfrm>
        </p:spPr>
        <p:txBody>
          <a:bodyPr/>
          <a:lstStyle/>
          <a:p>
            <a:pPr marL="0" indent="0" algn="ctr">
              <a:buNone/>
            </a:pPr>
            <a:r>
              <a:rPr lang="ar-SA" b="1" dirty="0">
                <a:solidFill>
                  <a:srgbClr val="FF0000"/>
                </a:solidFill>
                <a:cs typeface="AL-Mohanad Bold" pitchFamily="2" charset="-78"/>
              </a:rPr>
              <a:t>ثانياً</a:t>
            </a:r>
            <a:r>
              <a:rPr lang="en-US" b="1" dirty="0">
                <a:solidFill>
                  <a:srgbClr val="FF0000"/>
                </a:solidFill>
                <a:cs typeface="AL-Mohanad Bold" pitchFamily="2" charset="-78"/>
              </a:rPr>
              <a:t> : </a:t>
            </a:r>
            <a:r>
              <a:rPr lang="ar-SA" b="1" dirty="0">
                <a:solidFill>
                  <a:srgbClr val="FF0000"/>
                </a:solidFill>
                <a:cs typeface="AL-Mohanad Bold" pitchFamily="2" charset="-78"/>
              </a:rPr>
              <a:t>واجبات الطالب في المجال غير الأكاديمي</a:t>
            </a:r>
            <a:endParaRPr lang="en-US" dirty="0">
              <a:solidFill>
                <a:srgbClr val="FF0000"/>
              </a:solidFill>
              <a:cs typeface="AL-Mohanad Bold" pitchFamily="2" charset="-78"/>
            </a:endParaRPr>
          </a:p>
          <a:p>
            <a:pPr algn="ctr"/>
            <a:endParaRPr lang="ar-SA" dirty="0">
              <a:cs typeface="AL-Mohanad Bold" pitchFamily="2" charset="-78"/>
            </a:endParaRPr>
          </a:p>
        </p:txBody>
      </p:sp>
    </p:spTree>
    <p:extLst>
      <p:ext uri="{BB962C8B-B14F-4D97-AF65-F5344CB8AC3E}">
        <p14:creationId xmlns:p14="http://schemas.microsoft.com/office/powerpoint/2010/main" val="148804972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normAutofit/>
          </a:bodyPr>
          <a:lstStyle/>
          <a:p>
            <a:r>
              <a:rPr lang="ar-SA" sz="3600" dirty="0">
                <a:solidFill>
                  <a:srgbClr val="FF0000"/>
                </a:solidFill>
                <a:cs typeface="AL-Mohanad Bold" pitchFamily="2" charset="-78"/>
              </a:rPr>
              <a:t>من واجبات الطالب</a:t>
            </a:r>
            <a:r>
              <a:rPr lang="en-US" sz="3600" dirty="0" smtClean="0">
                <a:solidFill>
                  <a:srgbClr val="FF0000"/>
                </a:solidFill>
                <a:cs typeface="AL-Mohanad Bold" pitchFamily="2" charset="-78"/>
              </a:rPr>
              <a:t>:</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91802310"/>
              </p:ext>
            </p:extLst>
          </p:nvPr>
        </p:nvGraphicFramePr>
        <p:xfrm>
          <a:off x="457200" y="1447802"/>
          <a:ext cx="8153399" cy="5021360"/>
        </p:xfrm>
        <a:graphic>
          <a:graphicData uri="http://schemas.openxmlformats.org/drawingml/2006/table">
            <a:tbl>
              <a:tblPr rtl="1" firstRow="1" firstCol="1" bandRow="1">
                <a:tableStyleId>{22838BEF-8BB2-4498-84A7-C5851F593DF1}</a:tableStyleId>
              </a:tblPr>
              <a:tblGrid>
                <a:gridCol w="8153399"/>
              </a:tblGrid>
              <a:tr h="696685">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مراعاة الله في السر والعلن عند استخدام مرافق وممتلكات الجامعة والمحافظة عليها بما يحقق النفع له ولزملائه وعدم التعرض لممتلكات الجامعة بالإتلاف أو العبث بها أو تعطيلها عن العمل أو المشاركة في ذلك سواء ما كان منها مرتبطاً بالمباني أو التجهيزات والمعامل وغيرها</a:t>
                      </a:r>
                      <a:r>
                        <a:rPr lang="en-US" sz="1600" b="0" dirty="0">
                          <a:effectLst/>
                          <a:cs typeface="AL-Mohanad Bold" pitchFamily="2" charset="-78"/>
                        </a:rPr>
                        <a:t>.</a:t>
                      </a:r>
                      <a:endParaRPr lang="en-US" sz="1600" b="0" dirty="0">
                        <a:effectLst/>
                        <a:latin typeface="Calibri"/>
                        <a:ea typeface="Calibri"/>
                        <a:cs typeface="AL-Mohanad Bold" pitchFamily="2" charset="-78"/>
                      </a:endParaRPr>
                    </a:p>
                  </a:txBody>
                  <a:tcPr marL="68580" marR="68580" marT="0" marB="0" anchor="ctr"/>
                </a:tc>
              </a:tr>
              <a:tr h="696685">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الالتزام بدخول مرافق الجامعة أثناء الدوام الرسمي بهدوء والانضباط والامتناع عن </a:t>
                      </a:r>
                      <a:r>
                        <a:rPr lang="ar-SA" sz="1600" b="0" dirty="0" err="1">
                          <a:effectLst/>
                          <a:cs typeface="AL-Mohanad Bold" pitchFamily="2" charset="-78"/>
                        </a:rPr>
                        <a:t>التودخين</a:t>
                      </a:r>
                      <a:r>
                        <a:rPr lang="ar-SA" sz="1600" b="0" dirty="0">
                          <a:effectLst/>
                          <a:cs typeface="AL-Mohanad Bold" pitchFamily="2" charset="-78"/>
                        </a:rPr>
                        <a:t> فيهوا وعدم إثارة القلق والإزعاج أو التجمع غير المشروع، أو التجمع المشروع في غير الأماكن المخصصة لذلك</a:t>
                      </a:r>
                      <a:r>
                        <a:rPr lang="en-US" sz="1600" b="0" dirty="0">
                          <a:effectLst/>
                          <a:cs typeface="AL-Mohanad Bold" pitchFamily="2" charset="-78"/>
                        </a:rPr>
                        <a:t>.</a:t>
                      </a:r>
                      <a:endParaRPr lang="en-US" sz="1600" b="0" dirty="0">
                        <a:effectLst/>
                        <a:latin typeface="Calibri"/>
                        <a:ea typeface="Calibri"/>
                        <a:cs typeface="AL-Mohanad Bold" pitchFamily="2" charset="-78"/>
                      </a:endParaRPr>
                    </a:p>
                  </a:txBody>
                  <a:tcPr marL="68580" marR="68580" marT="0" marB="0" anchor="ctr"/>
                </a:tc>
              </a:tr>
              <a:tr h="696685">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بالسلوك والهيئة المناسبين للأعراف الإسلامية والجامعية، وعدم القيام بأية سلوكيات مخلة بالأخلاق الإسلامية أو الآداب العامة المرعية داخل الجامعة</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696685">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بحمل البطاقة الجامعية أثناء وجودة داخل الجامعة وتقديمها للموظفين أو أعضاء هيئة التدريس عند طلبها وعند إنهاء أي معاملة للطالب داخل الجامعة</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348343">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بالمحافظة علوى البطاقة الجامعية وعدم السماح للغير بانتحال شخصيته أو انتحال شخصية الغير</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348343">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المبادرة بطرح الأفكار ومناقشتها مع الآخرين وعمل البحوث العلمية المناسبة في حالة تكليفه بها</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348343">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بلوائح وأنظمة قطاعات الجامعة المختلفة</a:t>
                      </a:r>
                      <a:r>
                        <a:rPr lang="en-US" sz="1600" b="0">
                          <a:effectLst/>
                          <a:cs typeface="AL-Mohanad Bold" pitchFamily="2" charset="-78"/>
                        </a:rPr>
                        <a:t>) </a:t>
                      </a:r>
                      <a:r>
                        <a:rPr lang="ar-SA" sz="1600" b="0">
                          <a:effectLst/>
                          <a:cs typeface="AL-Mohanad Bold" pitchFamily="2" charset="-78"/>
                        </a:rPr>
                        <a:t>الخدمات الطلابية، الأمن والسلامة، الإدارة الطبية ...)</a:t>
                      </a:r>
                      <a:endParaRPr lang="en-US" sz="1600" b="0">
                        <a:effectLst/>
                        <a:latin typeface="Calibri"/>
                        <a:ea typeface="Calibri"/>
                        <a:cs typeface="AL-Mohanad Bold" pitchFamily="2" charset="-78"/>
                      </a:endParaRPr>
                    </a:p>
                  </a:txBody>
                  <a:tcPr marL="68580" marR="68580" marT="0" marB="0" anchor="ctr"/>
                </a:tc>
              </a:tr>
              <a:tr h="348343">
                <a:tc>
                  <a:txBody>
                    <a:bodyPr/>
                    <a:lstStyle/>
                    <a:p>
                      <a:pPr marL="342900" lvl="0" indent="-342900" algn="just" rtl="1">
                        <a:lnSpc>
                          <a:spcPct val="115000"/>
                        </a:lnSpc>
                        <a:spcAft>
                          <a:spcPts val="0"/>
                        </a:spcAft>
                        <a:buFont typeface="Arial" panose="020B0604020202020204" pitchFamily="34" charset="0"/>
                        <a:buChar char="•"/>
                      </a:pPr>
                      <a:r>
                        <a:rPr lang="ar-SA" sz="1600" b="0">
                          <a:effectLst/>
                          <a:cs typeface="AL-Mohanad Bold" pitchFamily="2" charset="-78"/>
                        </a:rPr>
                        <a:t>الالتزام بإعطاء الجامعة معلومات و بيانات صحيحة ودقيقة عن نفسه والإبلاغ عند حدوث أي تغيير في البيانات</a:t>
                      </a:r>
                      <a:r>
                        <a:rPr lang="en-US" sz="1600" b="0">
                          <a:effectLst/>
                          <a:cs typeface="AL-Mohanad Bold" pitchFamily="2" charset="-78"/>
                        </a:rPr>
                        <a:t>.</a:t>
                      </a:r>
                      <a:endParaRPr lang="en-US" sz="1600" b="0">
                        <a:effectLst/>
                        <a:latin typeface="Calibri"/>
                        <a:ea typeface="Calibri"/>
                        <a:cs typeface="AL-Mohanad Bold" pitchFamily="2" charset="-78"/>
                      </a:endParaRPr>
                    </a:p>
                  </a:txBody>
                  <a:tcPr marL="68580" marR="68580" marT="0" marB="0" anchor="ctr"/>
                </a:tc>
              </a:tr>
              <a:tr h="696685">
                <a:tc>
                  <a:txBody>
                    <a:bodyPr/>
                    <a:lstStyle/>
                    <a:p>
                      <a:pPr marL="342900" lvl="0" indent="-342900" algn="just" rtl="1">
                        <a:lnSpc>
                          <a:spcPct val="115000"/>
                        </a:lnSpc>
                        <a:spcAft>
                          <a:spcPts val="0"/>
                        </a:spcAft>
                        <a:buFont typeface="Arial" panose="020B0604020202020204" pitchFamily="34" charset="0"/>
                        <a:buChar char="•"/>
                      </a:pPr>
                      <a:r>
                        <a:rPr lang="ar-SA" sz="1600" b="0" dirty="0">
                          <a:effectLst/>
                          <a:cs typeface="AL-Mohanad Bold" pitchFamily="2" charset="-78"/>
                        </a:rPr>
                        <a:t>عدم الإساءة إلى سمعة الجامعة بأي تصرف غير لائق يصدر منه داخل أو خار الحرم الجامعي، وللجامعة الحق في اتخاذ الإجراء المناسب في حقه عند وقوع أي مخالفة</a:t>
                      </a:r>
                      <a:r>
                        <a:rPr lang="en-US" sz="1600" b="0" dirty="0">
                          <a:effectLst/>
                          <a:cs typeface="AL-Mohanad Bold" pitchFamily="2" charset="-78"/>
                        </a:rPr>
                        <a:t>.</a:t>
                      </a:r>
                      <a:endParaRPr lang="en-US" sz="1600" b="0" dirty="0">
                        <a:effectLst/>
                        <a:latin typeface="Calibri"/>
                        <a:ea typeface="Calibri"/>
                        <a:cs typeface="AL-Mohanad Bold" pitchFamily="2" charset="-78"/>
                      </a:endParaRPr>
                    </a:p>
                  </a:txBody>
                  <a:tcPr marL="68580" marR="68580" marT="0" marB="0" anchor="ctr"/>
                </a:tc>
              </a:tr>
            </a:tbl>
          </a:graphicData>
        </a:graphic>
      </p:graphicFrame>
    </p:spTree>
    <p:extLst>
      <p:ext uri="{BB962C8B-B14F-4D97-AF65-F5344CB8AC3E}">
        <p14:creationId xmlns:p14="http://schemas.microsoft.com/office/powerpoint/2010/main" val="44815780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200400"/>
            <a:ext cx="8229600" cy="914400"/>
          </a:xfrm>
        </p:spPr>
        <p:txBody>
          <a:bodyPr/>
          <a:lstStyle/>
          <a:p>
            <a:pPr marL="0" indent="0" algn="ctr">
              <a:buNone/>
            </a:pPr>
            <a:r>
              <a:rPr lang="ar-SA" b="1" dirty="0">
                <a:solidFill>
                  <a:srgbClr val="FF0000"/>
                </a:solidFill>
                <a:cs typeface="AL-Mohanad Bold" pitchFamily="2" charset="-78"/>
              </a:rPr>
              <a:t>ثالثاً</a:t>
            </a:r>
            <a:r>
              <a:rPr lang="en-US" b="1" dirty="0">
                <a:solidFill>
                  <a:srgbClr val="FF0000"/>
                </a:solidFill>
                <a:cs typeface="AL-Mohanad Bold" pitchFamily="2" charset="-78"/>
              </a:rPr>
              <a:t> : </a:t>
            </a:r>
            <a:r>
              <a:rPr lang="ar-SA" b="1" dirty="0">
                <a:solidFill>
                  <a:srgbClr val="FF0000"/>
                </a:solidFill>
                <a:cs typeface="AL-Mohanad Bold" pitchFamily="2" charset="-78"/>
              </a:rPr>
              <a:t>واجبات الطالب في المجال الصحي</a:t>
            </a:r>
            <a:endParaRPr lang="en-US" dirty="0">
              <a:solidFill>
                <a:srgbClr val="FF0000"/>
              </a:solidFill>
              <a:cs typeface="AL-Mohanad Bold" pitchFamily="2" charset="-78"/>
            </a:endParaRPr>
          </a:p>
          <a:p>
            <a:endParaRPr lang="ar-SA" dirty="0">
              <a:cs typeface="AL-Mohanad Bold" pitchFamily="2" charset="-78"/>
            </a:endParaRPr>
          </a:p>
        </p:txBody>
      </p:sp>
    </p:spTree>
    <p:extLst>
      <p:ext uri="{BB962C8B-B14F-4D97-AF65-F5344CB8AC3E}">
        <p14:creationId xmlns:p14="http://schemas.microsoft.com/office/powerpoint/2010/main" val="3987721149"/>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ar-SA" dirty="0" smtClean="0">
                <a:cs typeface="AL-Mohanad Bold" pitchFamily="2" charset="-78"/>
              </a:rPr>
              <a:t>يهدف </a:t>
            </a:r>
            <a:r>
              <a:rPr lang="ar-SA" dirty="0">
                <a:cs typeface="AL-Mohanad Bold" pitchFamily="2" charset="-78"/>
              </a:rPr>
              <a:t>هذا الفصل إلى التعريف بماهية وأهمية الأنظمة واللوائح الجامعية ودورها في مسيرة الطالب الجامعي، مبتدئاً بالهيكل التنظيمي للجامعة وكذلك اللوائح والأنظمة الجامعية. ثم يعرج على ميثاق الطالب الجامعي وحقوقه واجباته ، ونظم الإرشاد الأكاديمي وأهميته في حياة الطالب الجامعي. يلي ذلك مهارات اختيار التخصص الدراسي لموائمة سوق العمل وتحقيق طموحات الطالب والجامعة على حد سواء. </a:t>
            </a:r>
            <a:endParaRPr lang="en-US" dirty="0">
              <a:cs typeface="AL-Mohanad Bold" pitchFamily="2" charset="-78"/>
            </a:endParaRPr>
          </a:p>
          <a:p>
            <a:pPr marL="0" indent="0" algn="just">
              <a:buNone/>
            </a:pPr>
            <a:endParaRPr lang="ar-SA" dirty="0">
              <a:cs typeface="AL-Mohanad Bold" pitchFamily="2" charset="-78"/>
            </a:endParaRPr>
          </a:p>
        </p:txBody>
      </p:sp>
    </p:spTree>
    <p:extLst>
      <p:ext uri="{BB962C8B-B14F-4D97-AF65-F5344CB8AC3E}">
        <p14:creationId xmlns:p14="http://schemas.microsoft.com/office/powerpoint/2010/main" val="412105866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143000"/>
          </a:xfrm>
        </p:spPr>
        <p:txBody>
          <a:bodyPr>
            <a:normAutofit/>
          </a:bodyPr>
          <a:lstStyle/>
          <a:p>
            <a:r>
              <a:rPr lang="ar-SA" sz="3600" dirty="0">
                <a:solidFill>
                  <a:srgbClr val="FF0000"/>
                </a:solidFill>
                <a:cs typeface="AL-Mohanad Bold" pitchFamily="2" charset="-78"/>
              </a:rPr>
              <a:t>من واجبات الطالب في التخصصات الصحية</a:t>
            </a:r>
            <a:r>
              <a:rPr lang="en-US" sz="3600" dirty="0" smtClean="0">
                <a:solidFill>
                  <a:srgbClr val="FF0000"/>
                </a:solidFill>
                <a:cs typeface="AL-Mohanad Bold" pitchFamily="2" charset="-78"/>
              </a:rPr>
              <a:t>:</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580643612"/>
              </p:ext>
            </p:extLst>
          </p:nvPr>
        </p:nvGraphicFramePr>
        <p:xfrm>
          <a:off x="1443354" y="1981197"/>
          <a:ext cx="6633845" cy="2916018"/>
        </p:xfrm>
        <a:graphic>
          <a:graphicData uri="http://schemas.openxmlformats.org/drawingml/2006/table">
            <a:tbl>
              <a:tblPr rtl="1" firstRow="1" firstCol="1" bandRow="1">
                <a:tableStyleId>{5C22544A-7EE6-4342-B048-85BDC9FD1C3A}</a:tableStyleId>
              </a:tblPr>
              <a:tblGrid>
                <a:gridCol w="6633845"/>
              </a:tblGrid>
              <a:tr h="486003">
                <a:tc>
                  <a:txBody>
                    <a:bodyPr/>
                    <a:lstStyle/>
                    <a:p>
                      <a:pPr marL="285750" lvl="0" indent="-285750" algn="just" rtl="1">
                        <a:lnSpc>
                          <a:spcPct val="115000"/>
                        </a:lnSpc>
                        <a:spcAft>
                          <a:spcPts val="0"/>
                        </a:spcAft>
                        <a:buFont typeface="Arial" panose="020B0604020202020204" pitchFamily="34" charset="0"/>
                        <a:buChar char="•"/>
                      </a:pPr>
                      <a:r>
                        <a:rPr lang="ar-SA" sz="1800" b="0" dirty="0">
                          <a:effectLst/>
                          <a:cs typeface="AL-Mohanad Bold" pitchFamily="2" charset="-78"/>
                        </a:rPr>
                        <a:t>الالتزام بأخلاقيات المهنة الصحية</a:t>
                      </a:r>
                      <a:r>
                        <a:rPr lang="en-US" sz="1800" b="0" dirty="0">
                          <a:effectLst/>
                          <a:cs typeface="AL-Mohanad Bold" pitchFamily="2" charset="-78"/>
                        </a:rPr>
                        <a:t>.</a:t>
                      </a:r>
                      <a:endParaRPr lang="en-US" sz="1800" b="0" dirty="0">
                        <a:effectLst/>
                        <a:latin typeface="Calibri"/>
                        <a:ea typeface="Calibri"/>
                        <a:cs typeface="AL-Mohanad Bold" pitchFamily="2" charset="-78"/>
                      </a:endParaRPr>
                    </a:p>
                  </a:txBody>
                  <a:tcPr marL="68580" marR="68580" marT="0" marB="0" anchor="ctr"/>
                </a:tc>
              </a:tr>
              <a:tr h="486003">
                <a:tc>
                  <a:txBody>
                    <a:bodyPr/>
                    <a:lstStyle/>
                    <a:p>
                      <a:pPr marL="285750" lvl="0" indent="-285750" algn="just" rtl="1">
                        <a:lnSpc>
                          <a:spcPct val="115000"/>
                        </a:lnSpc>
                        <a:spcAft>
                          <a:spcPts val="0"/>
                        </a:spcAft>
                        <a:buFont typeface="Arial" panose="020B0604020202020204" pitchFamily="34" charset="0"/>
                        <a:buChar char="•"/>
                      </a:pPr>
                      <a:r>
                        <a:rPr lang="ar-SA" sz="1800" b="0">
                          <a:effectLst/>
                          <a:cs typeface="AL-Mohanad Bold" pitchFamily="2" charset="-78"/>
                        </a:rPr>
                        <a:t>مراقبة الله في المهنة</a:t>
                      </a:r>
                      <a:r>
                        <a:rPr lang="en-US" sz="1800" b="0">
                          <a:effectLst/>
                          <a:cs typeface="AL-Mohanad Bold" pitchFamily="2" charset="-78"/>
                        </a:rPr>
                        <a:t>.</a:t>
                      </a:r>
                      <a:endParaRPr lang="en-US" sz="1800" b="0">
                        <a:effectLst/>
                        <a:latin typeface="Calibri"/>
                        <a:ea typeface="Calibri"/>
                        <a:cs typeface="AL-Mohanad Bold" pitchFamily="2" charset="-78"/>
                      </a:endParaRPr>
                    </a:p>
                  </a:txBody>
                  <a:tcPr marL="68580" marR="68580" marT="0" marB="0" anchor="ctr"/>
                </a:tc>
              </a:tr>
              <a:tr h="486003">
                <a:tc>
                  <a:txBody>
                    <a:bodyPr/>
                    <a:lstStyle/>
                    <a:p>
                      <a:pPr marL="285750" lvl="0" indent="-285750" algn="just" rtl="1">
                        <a:lnSpc>
                          <a:spcPct val="115000"/>
                        </a:lnSpc>
                        <a:spcAft>
                          <a:spcPts val="0"/>
                        </a:spcAft>
                        <a:buFont typeface="Arial" panose="020B0604020202020204" pitchFamily="34" charset="0"/>
                        <a:buChar char="•"/>
                      </a:pPr>
                      <a:r>
                        <a:rPr lang="ar-SA" sz="1800" b="0">
                          <a:effectLst/>
                          <a:cs typeface="AL-Mohanad Bold" pitchFamily="2" charset="-78"/>
                        </a:rPr>
                        <a:t>التعهد بصيانة حياة الإنسان في جميع مراحلها</a:t>
                      </a:r>
                      <a:r>
                        <a:rPr lang="en-US" sz="1800" b="0">
                          <a:effectLst/>
                          <a:cs typeface="AL-Mohanad Bold" pitchFamily="2" charset="-78"/>
                        </a:rPr>
                        <a:t>.</a:t>
                      </a:r>
                      <a:endParaRPr lang="en-US" sz="1800" b="0">
                        <a:effectLst/>
                        <a:latin typeface="Calibri"/>
                        <a:ea typeface="Calibri"/>
                        <a:cs typeface="AL-Mohanad Bold" pitchFamily="2" charset="-78"/>
                      </a:endParaRPr>
                    </a:p>
                  </a:txBody>
                  <a:tcPr marL="68580" marR="68580" marT="0" marB="0" anchor="ctr"/>
                </a:tc>
              </a:tr>
              <a:tr h="486003">
                <a:tc>
                  <a:txBody>
                    <a:bodyPr/>
                    <a:lstStyle/>
                    <a:p>
                      <a:pPr marL="285750" lvl="0" indent="-285750" algn="just" rtl="1">
                        <a:lnSpc>
                          <a:spcPct val="115000"/>
                        </a:lnSpc>
                        <a:spcAft>
                          <a:spcPts val="0"/>
                        </a:spcAft>
                        <a:buFont typeface="Arial" panose="020B0604020202020204" pitchFamily="34" charset="0"/>
                        <a:buChar char="•"/>
                      </a:pPr>
                      <a:r>
                        <a:rPr lang="ar-SA" sz="1800" b="0">
                          <a:effectLst/>
                          <a:cs typeface="AL-Mohanad Bold" pitchFamily="2" charset="-78"/>
                        </a:rPr>
                        <a:t>التعهد بحفظ كرامة الناس وستر عوراتهم وكتم أسرارهم دون تفرقة بينهم</a:t>
                      </a:r>
                      <a:r>
                        <a:rPr lang="en-US" sz="1800" b="0">
                          <a:effectLst/>
                          <a:cs typeface="AL-Mohanad Bold" pitchFamily="2" charset="-78"/>
                        </a:rPr>
                        <a:t>.</a:t>
                      </a:r>
                      <a:endParaRPr lang="en-US" sz="1800" b="0">
                        <a:effectLst/>
                        <a:latin typeface="Calibri"/>
                        <a:ea typeface="Calibri"/>
                        <a:cs typeface="AL-Mohanad Bold" pitchFamily="2" charset="-78"/>
                      </a:endParaRPr>
                    </a:p>
                  </a:txBody>
                  <a:tcPr marL="68580" marR="68580" marT="0" marB="0" anchor="ctr"/>
                </a:tc>
              </a:tr>
              <a:tr h="486003">
                <a:tc>
                  <a:txBody>
                    <a:bodyPr/>
                    <a:lstStyle/>
                    <a:p>
                      <a:pPr marL="285750" lvl="0" indent="-285750" algn="just" rtl="1">
                        <a:lnSpc>
                          <a:spcPct val="115000"/>
                        </a:lnSpc>
                        <a:spcAft>
                          <a:spcPts val="0"/>
                        </a:spcAft>
                        <a:buFont typeface="Arial" panose="020B0604020202020204" pitchFamily="34" charset="0"/>
                        <a:buChar char="•"/>
                      </a:pPr>
                      <a:r>
                        <a:rPr lang="ar-SA" sz="1800" b="0">
                          <a:effectLst/>
                          <a:cs typeface="AL-Mohanad Bold" pitchFamily="2" charset="-78"/>
                        </a:rPr>
                        <a:t>المثابرة على طلب العلم وتسخيره لنفع الإنسان لا لأذاه</a:t>
                      </a:r>
                      <a:r>
                        <a:rPr lang="en-US" sz="1800" b="0">
                          <a:effectLst/>
                          <a:cs typeface="AL-Mohanad Bold" pitchFamily="2" charset="-78"/>
                        </a:rPr>
                        <a:t>.</a:t>
                      </a:r>
                      <a:endParaRPr lang="en-US" sz="1800" b="0">
                        <a:effectLst/>
                        <a:latin typeface="Calibri"/>
                        <a:ea typeface="Calibri"/>
                        <a:cs typeface="AL-Mohanad Bold" pitchFamily="2" charset="-78"/>
                      </a:endParaRPr>
                    </a:p>
                  </a:txBody>
                  <a:tcPr marL="68580" marR="68580" marT="0" marB="0" anchor="ctr"/>
                </a:tc>
              </a:tr>
              <a:tr h="486003">
                <a:tc>
                  <a:txBody>
                    <a:bodyPr/>
                    <a:lstStyle/>
                    <a:p>
                      <a:pPr marL="285750" lvl="0" indent="-285750" algn="just" rtl="1">
                        <a:lnSpc>
                          <a:spcPct val="115000"/>
                        </a:lnSpc>
                        <a:spcAft>
                          <a:spcPts val="0"/>
                        </a:spcAft>
                        <a:buFont typeface="Arial" panose="020B0604020202020204" pitchFamily="34" charset="0"/>
                        <a:buChar char="•"/>
                      </a:pPr>
                      <a:r>
                        <a:rPr lang="ar-SA" sz="1800" b="0" dirty="0">
                          <a:effectLst/>
                          <a:cs typeface="AL-Mohanad Bold" pitchFamily="2" charset="-78"/>
                        </a:rPr>
                        <a:t>توقير من علَّ مي وتعليم من يصغُرني</a:t>
                      </a:r>
                      <a:r>
                        <a:rPr lang="en-US" sz="1800" b="0" dirty="0">
                          <a:effectLst/>
                          <a:cs typeface="AL-Mohanad Bold" pitchFamily="2" charset="-78"/>
                        </a:rPr>
                        <a:t>.</a:t>
                      </a:r>
                      <a:endParaRPr lang="en-US" sz="1800" b="0" dirty="0">
                        <a:effectLst/>
                        <a:latin typeface="Calibri"/>
                        <a:ea typeface="Calibri"/>
                        <a:cs typeface="AL-Mohanad Bold" pitchFamily="2" charset="-78"/>
                      </a:endParaRPr>
                    </a:p>
                  </a:txBody>
                  <a:tcPr marL="68580" marR="68580" marT="0" marB="0" anchor="ctr"/>
                </a:tc>
              </a:tr>
            </a:tbl>
          </a:graphicData>
        </a:graphic>
      </p:graphicFrame>
    </p:spTree>
    <p:extLst>
      <p:ext uri="{BB962C8B-B14F-4D97-AF65-F5344CB8AC3E}">
        <p14:creationId xmlns:p14="http://schemas.microsoft.com/office/powerpoint/2010/main" val="685615917"/>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143000"/>
          </a:xfrm>
        </p:spPr>
        <p:txBody>
          <a:bodyPr>
            <a:normAutofit/>
          </a:bodyPr>
          <a:lstStyle/>
          <a:p>
            <a:r>
              <a:rPr lang="ar-SA" sz="3600" dirty="0">
                <a:solidFill>
                  <a:srgbClr val="FF0000"/>
                </a:solidFill>
                <a:cs typeface="AL-Mohanad Bold" pitchFamily="2" charset="-78"/>
              </a:rPr>
              <a:t>لائحة ضبط سلوك الطلاب </a:t>
            </a:r>
            <a:r>
              <a:rPr lang="ar-SA" sz="3600" dirty="0" smtClean="0">
                <a:solidFill>
                  <a:srgbClr val="FF0000"/>
                </a:solidFill>
                <a:cs typeface="AL-Mohanad Bold" pitchFamily="2" charset="-78"/>
              </a:rPr>
              <a:t>والطالبات</a:t>
            </a:r>
            <a:endParaRPr lang="ar-SA" sz="3600" dirty="0">
              <a:solidFill>
                <a:srgbClr val="FF0000"/>
              </a:solidFill>
              <a:cs typeface="AL-Mohanad Bold" pitchFamily="2" charset="-78"/>
            </a:endParaRPr>
          </a:p>
        </p:txBody>
      </p:sp>
      <p:sp>
        <p:nvSpPr>
          <p:cNvPr id="3" name="عنصر نائب للمحتوى 2"/>
          <p:cNvSpPr>
            <a:spLocks noGrp="1"/>
          </p:cNvSpPr>
          <p:nvPr>
            <p:ph idx="1"/>
          </p:nvPr>
        </p:nvSpPr>
        <p:spPr>
          <a:xfrm>
            <a:off x="457200" y="2667000"/>
            <a:ext cx="8229600" cy="1752600"/>
          </a:xfrm>
        </p:spPr>
        <p:txBody>
          <a:bodyPr/>
          <a:lstStyle/>
          <a:p>
            <a:r>
              <a:rPr lang="ar-SA" dirty="0" smtClean="0">
                <a:cs typeface="AL-Mohanad Bold" pitchFamily="2" charset="-78"/>
              </a:rPr>
              <a:t>تتضمن احدى وعشرين مادة نظامية تحكم سلوكيات الطالب الجامعي . ويمكن الحصول على نسخة كاملة منها من عمادة شؤون الطلاب أو وكالة الكلية</a:t>
            </a:r>
            <a:endParaRPr lang="en-US" dirty="0">
              <a:cs typeface="AL-Mohanad Bold" pitchFamily="2" charset="-78"/>
            </a:endParaRPr>
          </a:p>
        </p:txBody>
      </p:sp>
    </p:spTree>
    <p:extLst>
      <p:ext uri="{BB962C8B-B14F-4D97-AF65-F5344CB8AC3E}">
        <p14:creationId xmlns:p14="http://schemas.microsoft.com/office/powerpoint/2010/main" val="1445572037"/>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1143000"/>
          </a:xfrm>
        </p:spPr>
        <p:txBody>
          <a:bodyPr>
            <a:normAutofit/>
          </a:bodyPr>
          <a:lstStyle/>
          <a:p>
            <a:r>
              <a:rPr lang="ar-SA" sz="3600" dirty="0">
                <a:solidFill>
                  <a:srgbClr val="FF0000"/>
                </a:solidFill>
                <a:latin typeface="Times New Roman"/>
                <a:ea typeface="Calibri"/>
                <a:cs typeface="AL-Mohanad Bold" pitchFamily="2" charset="-78"/>
              </a:rPr>
              <a:t>التوجيه والإرشاد </a:t>
            </a:r>
            <a:r>
              <a:rPr lang="ar-SA" sz="3600" dirty="0" smtClean="0">
                <a:solidFill>
                  <a:srgbClr val="FF0000"/>
                </a:solidFill>
                <a:latin typeface="Times New Roman"/>
                <a:ea typeface="Calibri"/>
                <a:cs typeface="AL-Mohanad Bold" pitchFamily="2" charset="-78"/>
              </a:rPr>
              <a:t>الأكاديمي</a:t>
            </a:r>
            <a:endParaRPr lang="ar-SA" sz="3600" dirty="0">
              <a:solidFill>
                <a:srgbClr val="FF0000"/>
              </a:solidFill>
              <a:cs typeface="AL-Mohanad Bold" pitchFamily="2" charset="-78"/>
            </a:endParaRPr>
          </a:p>
        </p:txBody>
      </p:sp>
      <p:sp>
        <p:nvSpPr>
          <p:cNvPr id="3" name="عنصر نائب للمحتوى 2"/>
          <p:cNvSpPr>
            <a:spLocks noGrp="1"/>
          </p:cNvSpPr>
          <p:nvPr>
            <p:ph idx="1"/>
          </p:nvPr>
        </p:nvSpPr>
        <p:spPr/>
        <p:txBody>
          <a:bodyPr>
            <a:normAutofit fontScale="92500" lnSpcReduction="10000"/>
          </a:bodyPr>
          <a:lstStyle/>
          <a:p>
            <a:pPr algn="just">
              <a:lnSpc>
                <a:spcPct val="115000"/>
              </a:lnSpc>
              <a:spcAft>
                <a:spcPts val="1000"/>
              </a:spcAft>
            </a:pPr>
            <a:r>
              <a:rPr lang="ar-SA" dirty="0" smtClean="0">
                <a:solidFill>
                  <a:srgbClr val="FFC000"/>
                </a:solidFill>
                <a:latin typeface="Times New Roman"/>
                <a:ea typeface="Calibri"/>
                <a:cs typeface="AL-Mohanad Bold" pitchFamily="2" charset="-78"/>
              </a:rPr>
              <a:t>مفهوم </a:t>
            </a:r>
            <a:r>
              <a:rPr lang="ar-SA" dirty="0">
                <a:solidFill>
                  <a:srgbClr val="FFC000"/>
                </a:solidFill>
                <a:latin typeface="Times New Roman"/>
                <a:ea typeface="Calibri"/>
                <a:cs typeface="AL-Mohanad Bold" pitchFamily="2" charset="-78"/>
              </a:rPr>
              <a:t>التوجيه والإرشاد الأكاديمي:</a:t>
            </a:r>
            <a:endParaRPr lang="en-US" sz="2400" dirty="0">
              <a:solidFill>
                <a:srgbClr val="FFC000"/>
              </a:solidFill>
              <a:ea typeface="Calibri"/>
              <a:cs typeface="AL-Mohanad Bold" pitchFamily="2" charset="-78"/>
            </a:endParaRPr>
          </a:p>
          <a:p>
            <a:pPr marL="0" indent="0" algn="just">
              <a:lnSpc>
                <a:spcPct val="115000"/>
              </a:lnSpc>
              <a:spcAft>
                <a:spcPts val="1000"/>
              </a:spcAft>
              <a:buNone/>
            </a:pPr>
            <a:r>
              <a:rPr lang="ar-SA" dirty="0">
                <a:latin typeface="Times New Roman"/>
                <a:ea typeface="Calibri"/>
                <a:cs typeface="AL-Mohanad Bold" pitchFamily="2" charset="-78"/>
              </a:rPr>
              <a:t>يعتبر التوجيه والإرشاد الأكاديمي ركيزة من ركائز التعليم الجامعي في المملكة، حيث أنه يهدف إلى توجيه الطلبة للحصول على أفضل النتائج والتكيف مع البيئة الجامعية واغتنام الفرص المتاحة لهم، عن طريق تزويدهم بالمهارات الأكاديمية التي ترفع من مستوى تحصيلهم العلمي. ونظراً لأهمية الإرشاد الأكاديمي في كليات الجامعة فإنه يتواجد وحدة متخصصة بالدعم و الإرشاد الأكاديمي تتبع وكالة الكلية.</a:t>
            </a:r>
            <a:endParaRPr lang="en-US" sz="2400" dirty="0">
              <a:ea typeface="Calibri"/>
              <a:cs typeface="AL-Mohanad Bold" pitchFamily="2" charset="-78"/>
            </a:endParaRPr>
          </a:p>
          <a:p>
            <a:endParaRPr lang="ar-SA" dirty="0">
              <a:cs typeface="AL-Mohanad Bold" pitchFamily="2" charset="-78"/>
            </a:endParaRPr>
          </a:p>
        </p:txBody>
      </p:sp>
    </p:spTree>
    <p:extLst>
      <p:ext uri="{BB962C8B-B14F-4D97-AF65-F5344CB8AC3E}">
        <p14:creationId xmlns:p14="http://schemas.microsoft.com/office/powerpoint/2010/main" val="156003821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3000"/>
            <a:ext cx="8229600" cy="4983163"/>
          </a:xfrm>
        </p:spPr>
        <p:txBody>
          <a:bodyPr>
            <a:normAutofit fontScale="77500" lnSpcReduction="20000"/>
          </a:bodyPr>
          <a:lstStyle/>
          <a:p>
            <a:pPr algn="just">
              <a:lnSpc>
                <a:spcPct val="115000"/>
              </a:lnSpc>
              <a:spcAft>
                <a:spcPts val="1000"/>
              </a:spcAft>
            </a:pPr>
            <a:r>
              <a:rPr lang="ar-SA" sz="3800" b="1" dirty="0">
                <a:solidFill>
                  <a:srgbClr val="FFC000"/>
                </a:solidFill>
                <a:latin typeface="Times New Roman"/>
                <a:ea typeface="Calibri"/>
                <a:cs typeface="AL-Mohanad Bold" pitchFamily="2" charset="-78"/>
              </a:rPr>
              <a:t>التوجيه:</a:t>
            </a:r>
            <a:endParaRPr lang="en-US" sz="3800" dirty="0">
              <a:solidFill>
                <a:srgbClr val="FFC000"/>
              </a:solidFill>
              <a:ea typeface="Calibri"/>
              <a:cs typeface="AL-Mohanad Bold" pitchFamily="2" charset="-78"/>
            </a:endParaRPr>
          </a:p>
          <a:p>
            <a:pPr marL="800100" indent="-457200" algn="just">
              <a:lnSpc>
                <a:spcPct val="115000"/>
              </a:lnSpc>
              <a:spcAft>
                <a:spcPts val="1000"/>
              </a:spcAft>
            </a:pPr>
            <a:r>
              <a:rPr lang="ar-SA" sz="2600" dirty="0">
                <a:latin typeface="Times New Roman"/>
                <a:ea typeface="Calibri"/>
                <a:cs typeface="AL-Mohanad Bold" pitchFamily="2" charset="-78"/>
              </a:rPr>
              <a:t>إن التوجيه أعم وأشمل من الإرشاد وهو جزء من العملية التعليمية، والتوجيه يسبق الإرشاد ويمهد له، وهو عملية عامة تهتم بالنواحي النظرية ووسيلة إعلامية في اغلب الأحيان تشترط توفر الخبرة في الموجَِه وتعنى بوضع الشخص المناسب في المكان المناسب. </a:t>
            </a:r>
            <a:endParaRPr lang="en-US" sz="2600" dirty="0">
              <a:ea typeface="Calibri"/>
              <a:cs typeface="AL-Mohanad Bold" pitchFamily="2" charset="-78"/>
            </a:endParaRPr>
          </a:p>
          <a:p>
            <a:pPr marL="800100" indent="-457200" algn="just">
              <a:lnSpc>
                <a:spcPct val="115000"/>
              </a:lnSpc>
              <a:spcAft>
                <a:spcPts val="1000"/>
              </a:spcAft>
            </a:pPr>
            <a:r>
              <a:rPr lang="ar-SA" sz="2600" dirty="0">
                <a:latin typeface="Times New Roman"/>
                <a:ea typeface="Calibri"/>
                <a:cs typeface="AL-Mohanad Bold" pitchFamily="2" charset="-78"/>
              </a:rPr>
              <a:t>ويمكن القول أن اصطلاح التوجيه في الوقت الحالي يقتصر على إعطاء المعلومات كما أن المتخصصين قد اتفقوا على أن التوجيه التربوي يشتمل بين عناصره على عملية الإرشاد وان كل مدرس أو إداري في المدرسة يشترك بشكل أساسي في برنامج التوجيه، في حين تبقى عملية الإرشاد من اختصاص المرشد كما تبقى عملية التدريس من اختصاص المدرس. </a:t>
            </a:r>
            <a:endParaRPr lang="en-US" sz="2600" dirty="0">
              <a:ea typeface="Calibri"/>
              <a:cs typeface="AL-Mohanad Bold" pitchFamily="2" charset="-78"/>
            </a:endParaRPr>
          </a:p>
          <a:p>
            <a:pPr marL="800100" indent="-457200" algn="just">
              <a:lnSpc>
                <a:spcPct val="115000"/>
              </a:lnSpc>
              <a:spcAft>
                <a:spcPts val="1000"/>
              </a:spcAft>
            </a:pPr>
            <a:r>
              <a:rPr lang="ar-SA" sz="2600" b="1" dirty="0">
                <a:latin typeface="Times New Roman"/>
                <a:ea typeface="Calibri"/>
                <a:cs typeface="AL-Mohanad Bold" pitchFamily="2" charset="-78"/>
              </a:rPr>
              <a:t>ويمكن تعريف التوجيه بأنه</a:t>
            </a:r>
            <a:r>
              <a:rPr lang="ar-SA" sz="2600" dirty="0">
                <a:latin typeface="Times New Roman"/>
                <a:ea typeface="Calibri"/>
                <a:cs typeface="AL-Mohanad Bold" pitchFamily="2" charset="-78"/>
              </a:rPr>
              <a:t>: العملية التي تهتم بالتوفيق بين الفرد بما له من خصائص مميزة من ناحية والفرص الدراسية المختلفة والمطالب المتباينة من ناحية أخرى والتي تهتم أيضا بتوفير المجال الذي يؤدي إلى نمو الفرد وتربيته.</a:t>
            </a:r>
            <a:endParaRPr lang="en-US" sz="2600" dirty="0">
              <a:ea typeface="Calibri"/>
              <a:cs typeface="AL-Mohanad Bold" pitchFamily="2" charset="-78"/>
            </a:endParaRPr>
          </a:p>
          <a:p>
            <a:endParaRPr lang="ar-SA" dirty="0">
              <a:cs typeface="AL-Mohanad Bold" pitchFamily="2" charset="-78"/>
            </a:endParaRPr>
          </a:p>
        </p:txBody>
      </p:sp>
    </p:spTree>
    <p:extLst>
      <p:ext uri="{BB962C8B-B14F-4D97-AF65-F5344CB8AC3E}">
        <p14:creationId xmlns:p14="http://schemas.microsoft.com/office/powerpoint/2010/main" val="420626091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43000"/>
            <a:ext cx="8229600" cy="4525963"/>
          </a:xfrm>
        </p:spPr>
        <p:txBody>
          <a:bodyPr>
            <a:normAutofit fontScale="77500" lnSpcReduction="20000"/>
          </a:bodyPr>
          <a:lstStyle/>
          <a:p>
            <a:r>
              <a:rPr lang="ar-SA" b="1" dirty="0">
                <a:solidFill>
                  <a:srgbClr val="FFC000"/>
                </a:solidFill>
                <a:cs typeface="AL-Mohanad Bold" pitchFamily="2" charset="-78"/>
              </a:rPr>
              <a:t>الإرشاد:</a:t>
            </a:r>
            <a:endParaRPr lang="en-US" dirty="0">
              <a:solidFill>
                <a:srgbClr val="FFC000"/>
              </a:solidFill>
              <a:cs typeface="AL-Mohanad Bold" pitchFamily="2" charset="-78"/>
            </a:endParaRPr>
          </a:p>
          <a:p>
            <a:pPr algn="just"/>
            <a:r>
              <a:rPr lang="ar-SA" dirty="0">
                <a:cs typeface="AL-Mohanad Bold" pitchFamily="2" charset="-78"/>
              </a:rPr>
              <a:t>هو عملية نفسية أكثر تخصصية وتمثل الجزء العلمي في ميدان التوجيه وتقوم على علاقة مهنية منظمة بين المرشد والمسترشد محدودة بزمان ومكان معين. والإرشاد عملية وقائية ونمائية وعلاجية تتطلب تخصصاً وإعدادا وكفاءة ومهارة، كون هذه العملية فرعاً من فروع علم النفس التطبيقي. </a:t>
            </a:r>
            <a:endParaRPr lang="en-US" dirty="0">
              <a:cs typeface="AL-Mohanad Bold" pitchFamily="2" charset="-78"/>
            </a:endParaRPr>
          </a:p>
          <a:p>
            <a:pPr algn="just"/>
            <a:r>
              <a:rPr lang="ar-SA" dirty="0">
                <a:cs typeface="AL-Mohanad Bold" pitchFamily="2" charset="-78"/>
              </a:rPr>
              <a:t>الإرشاد في طبيعته عبارة عن علاقة شخصية بين شخصين أولهما وهو (المرشد) من خلال مهاراته وباستخدام العلاقة الإرشادية، يوفر موقفا تعليميا للشخص الثاني ( المسترشد) ، وهو نوع عادي من الأشخاص، بحيث يساعده على تفهم نفسه وظروفه الراهنة والمقبلة، وعلى حل مشكلاته وتنمية إمكانياته بما يحقق طموحاته، وكذلك مصلحة المجتمع في الحاضر وفي المستقبل.</a:t>
            </a:r>
            <a:endParaRPr lang="en-US" dirty="0">
              <a:cs typeface="AL-Mohanad Bold" pitchFamily="2" charset="-78"/>
            </a:endParaRPr>
          </a:p>
          <a:p>
            <a:pPr algn="just"/>
            <a:r>
              <a:rPr lang="ar-SA" b="1" dirty="0">
                <a:cs typeface="AL-Mohanad Bold" pitchFamily="2" charset="-78"/>
              </a:rPr>
              <a:t>ويمكن تعريف الإرشاد</a:t>
            </a:r>
            <a:r>
              <a:rPr lang="ar-SA" dirty="0">
                <a:cs typeface="AL-Mohanad Bold" pitchFamily="2" charset="-78"/>
              </a:rPr>
              <a:t> </a:t>
            </a:r>
            <a:r>
              <a:rPr lang="ar-SA" b="1" dirty="0">
                <a:cs typeface="AL-Mohanad Bold" pitchFamily="2" charset="-78"/>
              </a:rPr>
              <a:t>بأنه</a:t>
            </a:r>
            <a:r>
              <a:rPr lang="ar-SA" dirty="0">
                <a:cs typeface="AL-Mohanad Bold" pitchFamily="2" charset="-78"/>
              </a:rPr>
              <a:t>: عملية تشتمل على تفاعل بين مرشد ومسترشد في موقف خاص بهدف مساعدة المسترشد على تغيير سلوكه بحيث يمكنه الوصول إلى حل مناسب لحاجاته.</a:t>
            </a:r>
            <a:endParaRPr lang="en-US" dirty="0">
              <a:cs typeface="AL-Mohanad Bold" pitchFamily="2" charset="-78"/>
            </a:endParaRPr>
          </a:p>
          <a:p>
            <a:pPr algn="just"/>
            <a:endParaRPr lang="ar-SA" dirty="0">
              <a:cs typeface="AL-Mohanad Bold" pitchFamily="2" charset="-78"/>
            </a:endParaRPr>
          </a:p>
        </p:txBody>
      </p:sp>
    </p:spTree>
    <p:extLst>
      <p:ext uri="{BB962C8B-B14F-4D97-AF65-F5344CB8AC3E}">
        <p14:creationId xmlns:p14="http://schemas.microsoft.com/office/powerpoint/2010/main" val="269029372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14400"/>
            <a:ext cx="8229600" cy="1143000"/>
          </a:xfrm>
        </p:spPr>
        <p:txBody>
          <a:bodyPr>
            <a:normAutofit/>
          </a:bodyPr>
          <a:lstStyle/>
          <a:p>
            <a:pPr lvl="0"/>
            <a:r>
              <a:rPr lang="ar-SA" altLang="ar-SA" sz="2800" b="1" dirty="0">
                <a:solidFill>
                  <a:srgbClr val="FF0000"/>
                </a:solidFill>
                <a:latin typeface="Times New Roman" pitchFamily="18" charset="0"/>
                <a:ea typeface="Calibri" pitchFamily="34" charset="0"/>
                <a:cs typeface="AL-Mohanad" pitchFamily="2" charset="-78"/>
              </a:rPr>
              <a:t>خصائص التوجيه والإرشاد الأكاديمي</a:t>
            </a:r>
            <a:r>
              <a:rPr lang="ar-SA" altLang="ar-SA" sz="2800" b="1" dirty="0" smtClean="0">
                <a:solidFill>
                  <a:srgbClr val="FF0000"/>
                </a:solidFill>
                <a:latin typeface="Times New Roman" pitchFamily="18" charset="0"/>
                <a:ea typeface="Calibri" pitchFamily="34" charset="0"/>
                <a:cs typeface="AL-Mohanad" pitchFamily="2" charset="-78"/>
              </a:rPr>
              <a:t>:</a:t>
            </a:r>
            <a:endParaRPr lang="ar-SA" sz="28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045659"/>
              </p:ext>
            </p:extLst>
          </p:nvPr>
        </p:nvGraphicFramePr>
        <p:xfrm>
          <a:off x="457200" y="1981199"/>
          <a:ext cx="8229600" cy="3494374"/>
        </p:xfrm>
        <a:graphic>
          <a:graphicData uri="http://schemas.openxmlformats.org/drawingml/2006/table">
            <a:tbl>
              <a:tblPr rtl="1" firstRow="1" firstCol="1" bandRow="1"/>
              <a:tblGrid>
                <a:gridCol w="8229600"/>
              </a:tblGrid>
              <a:tr h="582396">
                <a:tc>
                  <a:txBody>
                    <a:bodyPr/>
                    <a:lstStyle/>
                    <a:p>
                      <a:pPr marL="342900" lvl="0" indent="-342900" algn="just" rtl="1">
                        <a:lnSpc>
                          <a:spcPct val="115000"/>
                        </a:lnSpc>
                        <a:spcAft>
                          <a:spcPts val="0"/>
                        </a:spcAft>
                        <a:buFont typeface="Arial" panose="020B0604020202020204" pitchFamily="34" charset="0"/>
                        <a:buChar char="•"/>
                      </a:pPr>
                      <a:r>
                        <a:rPr lang="ar-SA" sz="2000" b="1" dirty="0">
                          <a:solidFill>
                            <a:srgbClr val="76923C"/>
                          </a:solidFill>
                          <a:effectLst/>
                          <a:latin typeface="Times New Roman"/>
                          <a:ea typeface="Calibri"/>
                          <a:cs typeface="AL-Mohanad Bold" pitchFamily="2" charset="-78"/>
                        </a:rPr>
                        <a:t>الإرشاد عملية: </a:t>
                      </a:r>
                      <a:r>
                        <a:rPr lang="ar-SA" sz="2000" dirty="0">
                          <a:solidFill>
                            <a:srgbClr val="76923C"/>
                          </a:solidFill>
                          <a:effectLst/>
                          <a:latin typeface="Times New Roman"/>
                          <a:ea typeface="Calibri"/>
                          <a:cs typeface="AL-Mohanad Bold" pitchFamily="2" charset="-78"/>
                        </a:rPr>
                        <a:t>أي أنها تمر في خطوات معينة بشكل متتابع ومتصل.</a:t>
                      </a:r>
                      <a:endParaRPr lang="en-US" sz="2000" dirty="0">
                        <a:solidFill>
                          <a:srgbClr val="76923C"/>
                        </a:solidFill>
                        <a:effectLst/>
                        <a:latin typeface="Calibri"/>
                        <a:ea typeface="Calibri"/>
                        <a:cs typeface="AL-Mohanad Bold" pitchFamily="2" charset="-78"/>
                      </a:endParaRPr>
                    </a:p>
                  </a:txBody>
                  <a:tcPr marL="68580" marR="68580" marT="0" marB="0" anchor="ctr">
                    <a:lnL>
                      <a:noFill/>
                    </a:lnL>
                    <a:lnR>
                      <a:noFill/>
                    </a:lnR>
                    <a:lnT>
                      <a:noFill/>
                    </a:lnT>
                    <a:lnB>
                      <a:noFill/>
                    </a:lnB>
                  </a:tcPr>
                </a:tc>
              </a:tr>
              <a:tr h="1164791">
                <a:tc>
                  <a:txBody>
                    <a:bodyPr/>
                    <a:lstStyle/>
                    <a:p>
                      <a:pPr marL="342900" lvl="0" indent="-342900" algn="just" rtl="1">
                        <a:lnSpc>
                          <a:spcPct val="115000"/>
                        </a:lnSpc>
                        <a:spcAft>
                          <a:spcPts val="0"/>
                        </a:spcAft>
                        <a:buFont typeface="Arial" panose="020B0604020202020204" pitchFamily="34" charset="0"/>
                        <a:buChar char="•"/>
                      </a:pPr>
                      <a:r>
                        <a:rPr lang="ar-SA" sz="2000" b="1" dirty="0">
                          <a:solidFill>
                            <a:srgbClr val="76923C"/>
                          </a:solidFill>
                          <a:effectLst/>
                          <a:latin typeface="Times New Roman"/>
                          <a:ea typeface="Calibri"/>
                          <a:cs typeface="AL-Mohanad Bold" pitchFamily="2" charset="-78"/>
                        </a:rPr>
                        <a:t>الإرشاد عملية تعليمية: </a:t>
                      </a:r>
                      <a:r>
                        <a:rPr lang="ar-SA" sz="2000" dirty="0">
                          <a:solidFill>
                            <a:srgbClr val="76923C"/>
                          </a:solidFill>
                          <a:effectLst/>
                          <a:latin typeface="Times New Roman"/>
                          <a:ea typeface="Calibri"/>
                          <a:cs typeface="AL-Mohanad Bold" pitchFamily="2" charset="-78"/>
                        </a:rPr>
                        <a:t>أي أنها تعلم الفرد على مواجهة مشكلاته وحلها وتركز على تغير السلوك ونقل الخبرات.</a:t>
                      </a:r>
                      <a:endParaRPr lang="en-US" sz="2000" dirty="0">
                        <a:solidFill>
                          <a:srgbClr val="76923C"/>
                        </a:solidFill>
                        <a:effectLst/>
                        <a:latin typeface="Calibri"/>
                        <a:ea typeface="Calibri"/>
                        <a:cs typeface="AL-Mohanad Bold" pitchFamily="2" charset="-78"/>
                      </a:endParaRPr>
                    </a:p>
                  </a:txBody>
                  <a:tcPr marL="68580" marR="68580" marT="0" marB="0" anchor="ctr">
                    <a:lnL>
                      <a:noFill/>
                    </a:lnL>
                    <a:lnR>
                      <a:noFill/>
                    </a:lnR>
                    <a:lnT>
                      <a:noFill/>
                    </a:lnT>
                    <a:lnB>
                      <a:noFill/>
                    </a:lnB>
                    <a:solidFill>
                      <a:srgbClr val="E6EED5"/>
                    </a:solidFill>
                  </a:tcPr>
                </a:tc>
              </a:tr>
              <a:tr h="582396">
                <a:tc>
                  <a:txBody>
                    <a:bodyPr/>
                    <a:lstStyle/>
                    <a:p>
                      <a:pPr marL="342900" lvl="0" indent="-342900" algn="just" rtl="1">
                        <a:lnSpc>
                          <a:spcPct val="115000"/>
                        </a:lnSpc>
                        <a:spcAft>
                          <a:spcPts val="0"/>
                        </a:spcAft>
                        <a:buFont typeface="Arial" panose="020B0604020202020204" pitchFamily="34" charset="0"/>
                        <a:buChar char="•"/>
                      </a:pPr>
                      <a:r>
                        <a:rPr lang="ar-SA" sz="2000" b="1">
                          <a:solidFill>
                            <a:srgbClr val="76923C"/>
                          </a:solidFill>
                          <a:effectLst/>
                          <a:latin typeface="Times New Roman"/>
                          <a:ea typeface="Calibri"/>
                          <a:cs typeface="AL-Mohanad Bold" pitchFamily="2" charset="-78"/>
                        </a:rPr>
                        <a:t>الإرشاد عملية مساعدة: </a:t>
                      </a:r>
                      <a:r>
                        <a:rPr lang="ar-SA" sz="2000">
                          <a:solidFill>
                            <a:srgbClr val="76923C"/>
                          </a:solidFill>
                          <a:effectLst/>
                          <a:latin typeface="Times New Roman"/>
                          <a:ea typeface="Calibri"/>
                          <a:cs typeface="AL-Mohanad Bold" pitchFamily="2" charset="-78"/>
                        </a:rPr>
                        <a:t>أي أنها تقدم العون والمساعدة من المرشد إلى المسترشد.</a:t>
                      </a:r>
                      <a:endParaRPr lang="en-US" sz="2000">
                        <a:solidFill>
                          <a:srgbClr val="76923C"/>
                        </a:solidFill>
                        <a:effectLst/>
                        <a:latin typeface="Calibri"/>
                        <a:ea typeface="Calibri"/>
                        <a:cs typeface="AL-Mohanad Bold" pitchFamily="2" charset="-78"/>
                      </a:endParaRPr>
                    </a:p>
                  </a:txBody>
                  <a:tcPr marL="68580" marR="68580" marT="0" marB="0" anchor="ctr">
                    <a:lnL>
                      <a:noFill/>
                    </a:lnL>
                    <a:lnR>
                      <a:noFill/>
                    </a:lnR>
                    <a:lnT>
                      <a:noFill/>
                    </a:lnT>
                    <a:lnB>
                      <a:noFill/>
                    </a:lnB>
                  </a:tcPr>
                </a:tc>
              </a:tr>
              <a:tr h="1164791">
                <a:tc>
                  <a:txBody>
                    <a:bodyPr/>
                    <a:lstStyle/>
                    <a:p>
                      <a:pPr marL="342900" lvl="0" indent="-342900" algn="just" rtl="1">
                        <a:lnSpc>
                          <a:spcPct val="115000"/>
                        </a:lnSpc>
                        <a:spcAft>
                          <a:spcPts val="0"/>
                        </a:spcAft>
                        <a:buFont typeface="Arial" panose="020B0604020202020204" pitchFamily="34" charset="0"/>
                        <a:buChar char="•"/>
                      </a:pPr>
                      <a:r>
                        <a:rPr lang="ar-SA" sz="2000" b="1" dirty="0">
                          <a:solidFill>
                            <a:srgbClr val="76923C"/>
                          </a:solidFill>
                          <a:effectLst/>
                          <a:latin typeface="Times New Roman"/>
                          <a:ea typeface="Calibri"/>
                          <a:cs typeface="AL-Mohanad Bold" pitchFamily="2" charset="-78"/>
                        </a:rPr>
                        <a:t>الإرشاد علاقة إنسانية: </a:t>
                      </a:r>
                      <a:r>
                        <a:rPr lang="ar-SA" sz="2000" dirty="0">
                          <a:solidFill>
                            <a:srgbClr val="76923C"/>
                          </a:solidFill>
                          <a:effectLst/>
                          <a:latin typeface="Times New Roman"/>
                          <a:ea typeface="Calibri"/>
                          <a:cs typeface="AL-Mohanad Bold" pitchFamily="2" charset="-78"/>
                        </a:rPr>
                        <a:t>أي أن العلاقة بين المرشد والمسترشد تقوم على مبادئ وأسس العلاقات الإنسانية.</a:t>
                      </a:r>
                      <a:endParaRPr lang="en-US" sz="2000" dirty="0">
                        <a:solidFill>
                          <a:srgbClr val="76923C"/>
                        </a:solidFill>
                        <a:effectLst/>
                        <a:latin typeface="Calibri"/>
                        <a:ea typeface="Calibri"/>
                        <a:cs typeface="AL-Mohanad Bold" pitchFamily="2" charset="-78"/>
                      </a:endParaRPr>
                    </a:p>
                  </a:txBody>
                  <a:tcPr marL="68580" marR="68580" marT="0" marB="0" anchor="ctr">
                    <a:lnL>
                      <a:noFill/>
                    </a:lnL>
                    <a:lnR>
                      <a:noFill/>
                    </a:lnR>
                    <a:lnT>
                      <a:noFill/>
                    </a:lnT>
                    <a:lnB>
                      <a:noFill/>
                    </a:lnB>
                    <a:solidFill>
                      <a:srgbClr val="E6EED5"/>
                    </a:solidFill>
                  </a:tcPr>
                </a:tc>
              </a:tr>
            </a:tbl>
          </a:graphicData>
        </a:graphic>
      </p:graphicFrame>
    </p:spTree>
    <p:extLst>
      <p:ext uri="{BB962C8B-B14F-4D97-AF65-F5344CB8AC3E}">
        <p14:creationId xmlns:p14="http://schemas.microsoft.com/office/powerpoint/2010/main" val="3257357447"/>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28533654"/>
              </p:ext>
            </p:extLst>
          </p:nvPr>
        </p:nvGraphicFramePr>
        <p:xfrm>
          <a:off x="914400" y="2057400"/>
          <a:ext cx="7391399" cy="2895600"/>
        </p:xfrm>
        <a:graphic>
          <a:graphicData uri="http://schemas.openxmlformats.org/drawingml/2006/table">
            <a:tbl>
              <a:tblPr rtl="1" firstRow="1" firstCol="1" bandRow="1"/>
              <a:tblGrid>
                <a:gridCol w="7391399"/>
              </a:tblGrid>
              <a:tr h="723900">
                <a:tc>
                  <a:txBody>
                    <a:bodyPr/>
                    <a:lstStyle/>
                    <a:p>
                      <a:pPr algn="just" rtl="1">
                        <a:lnSpc>
                          <a:spcPct val="115000"/>
                        </a:lnSpc>
                        <a:spcAft>
                          <a:spcPts val="0"/>
                        </a:spcAft>
                      </a:pPr>
                      <a:r>
                        <a:rPr lang="ar-SA" sz="2800" b="1" dirty="0">
                          <a:solidFill>
                            <a:srgbClr val="FFFFFF"/>
                          </a:solidFill>
                          <a:effectLst/>
                          <a:latin typeface="Times New Roman"/>
                          <a:ea typeface="Calibri"/>
                          <a:cs typeface="AL-Mohanad"/>
                        </a:rPr>
                        <a:t>مفهوم المرشد الأكاديمي:</a:t>
                      </a:r>
                      <a:endParaRPr lang="en-US" sz="2800" dirty="0">
                        <a:effectLst/>
                        <a:latin typeface="Calibri"/>
                        <a:ea typeface="Calibri"/>
                        <a:cs typeface="Arial"/>
                      </a:endParaRPr>
                    </a:p>
                  </a:txBody>
                  <a:tcPr marL="68580" marR="68580" marT="0" marB="0">
                    <a:lnL>
                      <a:noFill/>
                    </a:lnL>
                    <a:lnR>
                      <a:noFill/>
                    </a:lnR>
                    <a:lnT>
                      <a:noFill/>
                    </a:lnT>
                    <a:lnB w="12700" cap="flat" cmpd="sng" algn="ctr">
                      <a:solidFill>
                        <a:srgbClr val="C0504D"/>
                      </a:solidFill>
                      <a:prstDash val="solid"/>
                      <a:round/>
                      <a:headEnd type="none" w="med" len="med"/>
                      <a:tailEnd type="none" w="med" len="med"/>
                    </a:lnB>
                    <a:solidFill>
                      <a:srgbClr val="C0504D"/>
                    </a:solidFill>
                  </a:tcPr>
                </a:tc>
              </a:tr>
              <a:tr h="2171700">
                <a:tc>
                  <a:txBody>
                    <a:bodyPr/>
                    <a:lstStyle/>
                    <a:p>
                      <a:pPr algn="just" rtl="1">
                        <a:lnSpc>
                          <a:spcPct val="115000"/>
                        </a:lnSpc>
                        <a:spcAft>
                          <a:spcPts val="0"/>
                        </a:spcAft>
                      </a:pPr>
                      <a:r>
                        <a:rPr lang="ar-SA" sz="2800" dirty="0">
                          <a:effectLst/>
                          <a:latin typeface="Times New Roman"/>
                          <a:ea typeface="Calibri"/>
                          <a:cs typeface="AL-Mohanad"/>
                        </a:rPr>
                        <a:t>هو أحد أعضاء هيئة التدريس أو من في حكمهم، ويتم تكليفه من قِبل رئيس القسم ليقوم بمهمة الإرشاد الأكاديمي لمجموعة من طلاب الكلية، ويعمل المرشد الطلابي بتنسيق وتعاون مع وحدة التوجيه والإرشاد بالكلية.</a:t>
                      </a:r>
                      <a:endParaRPr lang="en-US" sz="2800" dirty="0">
                        <a:effectLst/>
                        <a:latin typeface="Calibri"/>
                        <a:ea typeface="Calibri"/>
                        <a:cs typeface="Ari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285456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21736966"/>
              </p:ext>
            </p:extLst>
          </p:nvPr>
        </p:nvGraphicFramePr>
        <p:xfrm>
          <a:off x="457200" y="1447797"/>
          <a:ext cx="8229599" cy="3810002"/>
        </p:xfrm>
        <a:graphic>
          <a:graphicData uri="http://schemas.openxmlformats.org/drawingml/2006/table">
            <a:tbl>
              <a:tblPr rtl="1" firstRow="1" firstCol="1" bandRow="1">
                <a:tableStyleId>{5A111915-BE36-4E01-A7E5-04B1672EAD32}</a:tableStyleId>
              </a:tblPr>
              <a:tblGrid>
                <a:gridCol w="8229599"/>
              </a:tblGrid>
              <a:tr h="356444">
                <a:tc>
                  <a:txBody>
                    <a:bodyPr/>
                    <a:lstStyle/>
                    <a:p>
                      <a:pPr algn="just" rtl="1">
                        <a:lnSpc>
                          <a:spcPct val="115000"/>
                        </a:lnSpc>
                        <a:spcAft>
                          <a:spcPts val="0"/>
                        </a:spcAft>
                      </a:pPr>
                      <a:r>
                        <a:rPr lang="ar-SA" sz="2000" dirty="0">
                          <a:effectLst/>
                        </a:rPr>
                        <a:t>أهداف الإرشاد الأكاديمي:</a:t>
                      </a:r>
                      <a:endParaRPr lang="en-US" sz="2000" dirty="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dirty="0">
                          <a:effectLst/>
                        </a:rPr>
                        <a:t>تهيئة </a:t>
                      </a:r>
                      <a:r>
                        <a:rPr lang="ar-SA" sz="2000" dirty="0" smtClean="0">
                          <a:effectLst/>
                        </a:rPr>
                        <a:t>الطلبة</a:t>
                      </a:r>
                      <a:r>
                        <a:rPr lang="ar-SA" sz="2000" baseline="0" dirty="0" smtClean="0">
                          <a:effectLst/>
                        </a:rPr>
                        <a:t> </a:t>
                      </a:r>
                      <a:r>
                        <a:rPr lang="ar-SA" sz="2000" dirty="0" smtClean="0">
                          <a:effectLst/>
                        </a:rPr>
                        <a:t>للتعرف </a:t>
                      </a:r>
                      <a:r>
                        <a:rPr lang="ar-SA" sz="2000" dirty="0">
                          <a:effectLst/>
                        </a:rPr>
                        <a:t>والتأقلم مع الحياة الجامعية.</a:t>
                      </a:r>
                      <a:endParaRPr lang="en-US" sz="2000" dirty="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dirty="0">
                          <a:effectLst/>
                        </a:rPr>
                        <a:t>إمداد الطلبة بالمعلومات الكاملة عن الكلية، واللوائح والأنظمة، والموارد والبرامج الدراسية.</a:t>
                      </a:r>
                      <a:endParaRPr lang="en-US" sz="2000" dirty="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dirty="0">
                          <a:effectLst/>
                        </a:rPr>
                        <a:t>تعزيز التحصيل الأكاديمي للطلاب، ورفع قدراتهم وتذليل العقبات أمامهم.</a:t>
                      </a:r>
                      <a:endParaRPr lang="en-US" sz="2000" dirty="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a:effectLst/>
                        </a:rPr>
                        <a:t>تقليل فرص التعثر الأكاديمي (إرشاد وقائي).</a:t>
                      </a:r>
                      <a:endParaRPr lang="en-US" sz="200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a:effectLst/>
                        </a:rPr>
                        <a:t>تقديم المشورة والمساعدة لأصحاب المشكلات الأكاديمية من طلاب الكلية.</a:t>
                      </a:r>
                      <a:endParaRPr lang="en-US" sz="2000">
                        <a:effectLst/>
                        <a:latin typeface="Calibri"/>
                        <a:ea typeface="Calibri"/>
                        <a:cs typeface="Arial"/>
                      </a:endParaRPr>
                    </a:p>
                  </a:txBody>
                  <a:tcPr marL="68580" marR="68580" marT="0" marB="0" anchor="ctr"/>
                </a:tc>
              </a:tr>
              <a:tr h="958450">
                <a:tc>
                  <a:txBody>
                    <a:bodyPr/>
                    <a:lstStyle/>
                    <a:p>
                      <a:pPr marL="342900" lvl="0" indent="-342900" algn="r" rtl="1">
                        <a:lnSpc>
                          <a:spcPct val="115000"/>
                        </a:lnSpc>
                        <a:spcAft>
                          <a:spcPts val="0"/>
                        </a:spcAft>
                        <a:buFont typeface="Arial" panose="020B0604020202020204" pitchFamily="34" charset="0"/>
                        <a:buChar char="•"/>
                      </a:pPr>
                      <a:r>
                        <a:rPr lang="ar-SA" sz="2000" dirty="0">
                          <a:effectLst/>
                        </a:rPr>
                        <a:t>رعاية الطلبة ذوي التحصيل الدراسي المتدني والمتعثر والاهتمام بهم ومتابعتهم حتى يرتقوا بمستواهم الدراسي.</a:t>
                      </a:r>
                      <a:endParaRPr lang="en-US" sz="2000" dirty="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dirty="0">
                          <a:effectLst/>
                        </a:rPr>
                        <a:t>رعاية ومساعدة الطلبة اجتماعيا وماديا وصحيا ونفسيا ووظيفيا إذا اقتضت الضرورة.</a:t>
                      </a:r>
                      <a:endParaRPr lang="en-US" sz="2000" dirty="0">
                        <a:effectLst/>
                        <a:latin typeface="Calibri"/>
                        <a:ea typeface="Calibri"/>
                        <a:cs typeface="Arial"/>
                      </a:endParaRPr>
                    </a:p>
                  </a:txBody>
                  <a:tcPr marL="68580" marR="68580" marT="0" marB="0" anchor="ctr"/>
                </a:tc>
              </a:tr>
              <a:tr h="356444">
                <a:tc>
                  <a:txBody>
                    <a:bodyPr/>
                    <a:lstStyle/>
                    <a:p>
                      <a:pPr marL="342900" lvl="0" indent="-342900" algn="r" rtl="1">
                        <a:lnSpc>
                          <a:spcPct val="115000"/>
                        </a:lnSpc>
                        <a:spcAft>
                          <a:spcPts val="0"/>
                        </a:spcAft>
                        <a:buFont typeface="Arial" panose="020B0604020202020204" pitchFamily="34" charset="0"/>
                        <a:buChar char="•"/>
                      </a:pPr>
                      <a:r>
                        <a:rPr lang="ar-SA" sz="2000" dirty="0">
                          <a:effectLst/>
                        </a:rPr>
                        <a:t>الاهتمام بالطلبة المتفوقين والموهوبين وتقديم ما من شأنه تعزيز قدراتهم ودعم إبداعاتهم.</a:t>
                      </a:r>
                      <a:endParaRPr lang="en-US" sz="20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199004182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47171233"/>
              </p:ext>
            </p:extLst>
          </p:nvPr>
        </p:nvGraphicFramePr>
        <p:xfrm>
          <a:off x="381000" y="1219200"/>
          <a:ext cx="8229600" cy="4996176"/>
        </p:xfrm>
        <a:graphic>
          <a:graphicData uri="http://schemas.openxmlformats.org/drawingml/2006/table">
            <a:tbl>
              <a:tblPr rtl="1" firstRow="1" firstCol="1" bandRow="1">
                <a:tableStyleId>{5A111915-BE36-4E01-A7E5-04B1672EAD32}</a:tableStyleId>
              </a:tblPr>
              <a:tblGrid>
                <a:gridCol w="8229600"/>
              </a:tblGrid>
              <a:tr h="208990">
                <a:tc>
                  <a:txBody>
                    <a:bodyPr/>
                    <a:lstStyle/>
                    <a:p>
                      <a:pPr algn="just" rtl="1">
                        <a:lnSpc>
                          <a:spcPct val="115000"/>
                        </a:lnSpc>
                        <a:spcAft>
                          <a:spcPts val="0"/>
                        </a:spcAft>
                      </a:pPr>
                      <a:r>
                        <a:rPr lang="ar-SA" sz="1800" dirty="0">
                          <a:effectLst/>
                          <a:cs typeface="AL-Mohanad Bold" pitchFamily="2" charset="-78"/>
                        </a:rPr>
                        <a:t>عناصر الإرشاد الأكاديمي:</a:t>
                      </a:r>
                      <a:endParaRPr lang="en-US" sz="1800" dirty="0">
                        <a:effectLst/>
                        <a:latin typeface="Calibri"/>
                        <a:ea typeface="Calibri"/>
                        <a:cs typeface="AL-Mohanad Bold" pitchFamily="2" charset="-78"/>
                      </a:endParaRPr>
                    </a:p>
                  </a:txBody>
                  <a:tcPr marL="58413" marR="58413" marT="0" marB="0"/>
                </a:tc>
              </a:tr>
              <a:tr h="208990">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وضع خطة للإشراف الأكاديمي على الطلاب.</a:t>
                      </a:r>
                      <a:endParaRPr lang="en-US" sz="1400" dirty="0">
                        <a:effectLst/>
                        <a:latin typeface="Calibri"/>
                        <a:ea typeface="Calibri"/>
                        <a:cs typeface="AL-Mohanad Bold" pitchFamily="2" charset="-78"/>
                      </a:endParaRPr>
                    </a:p>
                  </a:txBody>
                  <a:tcPr marL="58413" marR="58413" marT="0" marB="0"/>
                </a:tc>
              </a:tr>
              <a:tr h="208990">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الإشراف على تنفيذ خطة الإشراف الأكاديمي بالكلية.</a:t>
                      </a:r>
                      <a:endParaRPr lang="en-US" sz="1400" dirty="0">
                        <a:effectLst/>
                        <a:latin typeface="Calibri"/>
                        <a:ea typeface="Calibri"/>
                        <a:cs typeface="AL-Mohanad Bold" pitchFamily="2" charset="-78"/>
                      </a:endParaRPr>
                    </a:p>
                  </a:txBody>
                  <a:tcPr marL="58413" marR="58413" marT="0" marB="0"/>
                </a:tc>
              </a:tr>
              <a:tr h="417981">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نشر الوعي بين الطلبة حول ماهية الوحدة وأهميتها وكيفية الاستفادة من خدماتها وذلك عن طريق اللقاءات والنشرات وموقع الكلية على الشبكة العنكبوتية.</a:t>
                      </a:r>
                      <a:endParaRPr lang="en-US" sz="1400" dirty="0">
                        <a:effectLst/>
                        <a:latin typeface="Calibri"/>
                        <a:ea typeface="Calibri"/>
                        <a:cs typeface="AL-Mohanad Bold" pitchFamily="2" charset="-78"/>
                      </a:endParaRPr>
                    </a:p>
                  </a:txBody>
                  <a:tcPr marL="58413" marR="58413" marT="0" marB="0"/>
                </a:tc>
              </a:tr>
              <a:tr h="626971">
                <a:tc>
                  <a:txBody>
                    <a:bodyPr/>
                    <a:lstStyle/>
                    <a:p>
                      <a:pPr marL="342900" lvl="0" indent="-342900" algn="just" rtl="1">
                        <a:lnSpc>
                          <a:spcPct val="115000"/>
                        </a:lnSpc>
                        <a:spcAft>
                          <a:spcPts val="0"/>
                        </a:spcAft>
                        <a:buFont typeface="Arial" panose="020B0604020202020204" pitchFamily="34" charset="0"/>
                        <a:buChar char="•"/>
                      </a:pPr>
                      <a:r>
                        <a:rPr lang="ar-SA" sz="1400">
                          <a:effectLst/>
                          <a:cs typeface="AL-Mohanad Bold" pitchFamily="2" charset="-78"/>
                        </a:rPr>
                        <a:t>تعريف الطلبة بأهداف الكلية ورسالتها، وبرامجها التعليمية ، وأقسامها العلمية، ومجالات عمل خريجيها، وأوجه الرعاية والخدمات التي توفرها لطلابها، كما يتمتبصيرهم وتوجيههم لاختيار التخصصات المناسبة التي تلاءم قدراتهم وإمكاناتهم.</a:t>
                      </a:r>
                      <a:endParaRPr lang="en-US" sz="1400">
                        <a:effectLst/>
                        <a:latin typeface="Calibri"/>
                        <a:ea typeface="Calibri"/>
                        <a:cs typeface="AL-Mohanad Bold" pitchFamily="2" charset="-78"/>
                      </a:endParaRPr>
                    </a:p>
                  </a:txBody>
                  <a:tcPr marL="58413" marR="58413" marT="0" marB="0"/>
                </a:tc>
              </a:tr>
              <a:tr h="417981">
                <a:tc>
                  <a:txBody>
                    <a:bodyPr/>
                    <a:lstStyle/>
                    <a:p>
                      <a:pPr marL="342900" lvl="0" indent="-342900" algn="just" rtl="1">
                        <a:lnSpc>
                          <a:spcPct val="115000"/>
                        </a:lnSpc>
                        <a:spcAft>
                          <a:spcPts val="0"/>
                        </a:spcAft>
                        <a:buFont typeface="Arial" panose="020B0604020202020204" pitchFamily="34" charset="0"/>
                        <a:buChar char="•"/>
                      </a:pPr>
                      <a:r>
                        <a:rPr lang="ar-SA" sz="1400">
                          <a:effectLst/>
                          <a:cs typeface="AL-Mohanad Bold" pitchFamily="2" charset="-78"/>
                        </a:rPr>
                        <a:t>توزيع الطلبة المستجدين على المشرفين الأكاديميين ونشر القوائم على لوحات الإعلان وموقع الكلية على الشبكة العنكبوتية وذلك مع بداية كل عام.</a:t>
                      </a:r>
                      <a:endParaRPr lang="en-US" sz="1400">
                        <a:effectLst/>
                        <a:latin typeface="Calibri"/>
                        <a:ea typeface="Calibri"/>
                        <a:cs typeface="AL-Mohanad Bold" pitchFamily="2" charset="-78"/>
                      </a:endParaRPr>
                    </a:p>
                  </a:txBody>
                  <a:tcPr marL="58413" marR="58413" marT="0" marB="0"/>
                </a:tc>
              </a:tr>
              <a:tr h="417981">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الرفع بشكل دوري (منتصف كل فصل دراسي ) بتقرير يشتمل على أعمال الوحدة وكذلك تقريراً عن مستويات الطلبة إلى إدارة الكلية.</a:t>
                      </a:r>
                      <a:endParaRPr lang="en-US" sz="1400" dirty="0">
                        <a:effectLst/>
                        <a:latin typeface="Calibri"/>
                        <a:ea typeface="Calibri"/>
                        <a:cs typeface="AL-Mohanad Bold" pitchFamily="2" charset="-78"/>
                      </a:endParaRPr>
                    </a:p>
                  </a:txBody>
                  <a:tcPr marL="58413" marR="58413" marT="0" marB="0"/>
                </a:tc>
              </a:tr>
              <a:tr h="208990">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دراسة الحالات التي تحال إليها بواسطة إدارة الكلية وإعداد تقارير عنها رفعها لجهات الاختصاص.</a:t>
                      </a:r>
                      <a:endParaRPr lang="en-US" sz="1400" dirty="0">
                        <a:effectLst/>
                        <a:latin typeface="Calibri"/>
                        <a:ea typeface="Calibri"/>
                        <a:cs typeface="AL-Mohanad Bold" pitchFamily="2" charset="-78"/>
                      </a:endParaRPr>
                    </a:p>
                  </a:txBody>
                  <a:tcPr marL="58413" marR="58413" marT="0" marB="0"/>
                </a:tc>
              </a:tr>
              <a:tr h="346154">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النظر في مشاكل الطلبة الأكاديمية التي تُرفع بواسطة المرشدين والسعي لحلها مع إدارة الكلية.</a:t>
                      </a:r>
                      <a:endParaRPr lang="en-US" sz="1400" dirty="0">
                        <a:effectLst/>
                        <a:latin typeface="Calibri"/>
                        <a:ea typeface="Calibri"/>
                        <a:cs typeface="AL-Mohanad Bold" pitchFamily="2" charset="-78"/>
                      </a:endParaRPr>
                    </a:p>
                  </a:txBody>
                  <a:tcPr marL="58413" marR="58413" marT="0" marB="0"/>
                </a:tc>
              </a:tr>
              <a:tr h="417981">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النظر في شكاوى الطلبة ذات الطبيعة الأكاديمية واستنباط الحلول التي تناسبها أو رفعها لإدارة الكلية إذا لزم الأمر.</a:t>
                      </a:r>
                      <a:endParaRPr lang="en-US" sz="1400" dirty="0">
                        <a:effectLst/>
                        <a:latin typeface="Calibri"/>
                        <a:ea typeface="Calibri"/>
                        <a:cs typeface="AL-Mohanad Bold" pitchFamily="2" charset="-78"/>
                      </a:endParaRPr>
                    </a:p>
                  </a:txBody>
                  <a:tcPr marL="58413" marR="58413" marT="0" marB="0"/>
                </a:tc>
              </a:tr>
              <a:tr h="208990">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النظر في شكاوى الطلبة تجاه  أي مقرر وإيجاد الحلول والرفع بذلك إلى إدارة الكلية .</a:t>
                      </a:r>
                      <a:endParaRPr lang="en-US" sz="1400" dirty="0">
                        <a:effectLst/>
                        <a:latin typeface="Calibri"/>
                        <a:ea typeface="Calibri"/>
                        <a:cs typeface="AL-Mohanad Bold" pitchFamily="2" charset="-78"/>
                      </a:endParaRPr>
                    </a:p>
                  </a:txBody>
                  <a:tcPr marL="58413" marR="58413" marT="0" marB="0"/>
                </a:tc>
              </a:tr>
              <a:tr h="417981">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التوعية بأهمية الإرشاد الأكاديمي وأهمية التواصل مع المرشد الأكاديمي وذلك بنشر كتيبات ومنشورات واستخدام موقع الكلية لهذا الغرض.</a:t>
                      </a:r>
                      <a:endParaRPr lang="en-US" sz="1400" dirty="0">
                        <a:effectLst/>
                        <a:latin typeface="Calibri"/>
                        <a:ea typeface="Calibri"/>
                        <a:cs typeface="AL-Mohanad Bold" pitchFamily="2" charset="-78"/>
                      </a:endParaRPr>
                    </a:p>
                  </a:txBody>
                  <a:tcPr marL="58413" marR="58413" marT="0" marB="0"/>
                </a:tc>
              </a:tr>
              <a:tr h="208990">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الإشراف على برامج توجيهيه للطلبة المستجدين للتعريف بنظام الدراسة والاختبارات في الكلية.</a:t>
                      </a:r>
                      <a:endParaRPr lang="en-US" sz="1400" dirty="0">
                        <a:effectLst/>
                        <a:latin typeface="Calibri"/>
                        <a:ea typeface="Calibri"/>
                        <a:cs typeface="AL-Mohanad Bold" pitchFamily="2" charset="-78"/>
                      </a:endParaRPr>
                    </a:p>
                  </a:txBody>
                  <a:tcPr marL="58413" marR="58413" marT="0" marB="0"/>
                </a:tc>
              </a:tr>
              <a:tr h="208990">
                <a:tc>
                  <a:txBody>
                    <a:bodyPr/>
                    <a:lstStyle/>
                    <a:p>
                      <a:pPr marL="342900" lvl="0" indent="-342900" algn="just" rtl="1">
                        <a:lnSpc>
                          <a:spcPct val="115000"/>
                        </a:lnSpc>
                        <a:spcAft>
                          <a:spcPts val="0"/>
                        </a:spcAft>
                        <a:buFont typeface="Arial" panose="020B0604020202020204" pitchFamily="34" charset="0"/>
                        <a:buChar char="•"/>
                      </a:pPr>
                      <a:r>
                        <a:rPr lang="ar-SA" sz="1400" dirty="0">
                          <a:effectLst/>
                          <a:cs typeface="AL-Mohanad Bold" pitchFamily="2" charset="-78"/>
                        </a:rPr>
                        <a:t>المساهمة في حل مشاكل الطلبة النفسية والاجتماعية.</a:t>
                      </a:r>
                      <a:endParaRPr lang="en-US" sz="1400" dirty="0">
                        <a:effectLst/>
                        <a:latin typeface="Calibri"/>
                        <a:ea typeface="Calibri"/>
                        <a:cs typeface="AL-Mohanad Bold" pitchFamily="2" charset="-78"/>
                      </a:endParaRPr>
                    </a:p>
                  </a:txBody>
                  <a:tcPr marL="58413" marR="58413" marT="0" marB="0"/>
                </a:tc>
              </a:tr>
            </a:tbl>
          </a:graphicData>
        </a:graphic>
      </p:graphicFrame>
    </p:spTree>
    <p:extLst>
      <p:ext uri="{BB962C8B-B14F-4D97-AF65-F5344CB8AC3E}">
        <p14:creationId xmlns:p14="http://schemas.microsoft.com/office/powerpoint/2010/main" val="19524745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836013386"/>
              </p:ext>
            </p:extLst>
          </p:nvPr>
        </p:nvGraphicFramePr>
        <p:xfrm>
          <a:off x="457200" y="1371600"/>
          <a:ext cx="8153399" cy="4206240"/>
        </p:xfrm>
        <a:graphic>
          <a:graphicData uri="http://schemas.openxmlformats.org/drawingml/2006/table">
            <a:tbl>
              <a:tblPr rtl="1" firstRow="1" firstCol="1" bandRow="1">
                <a:tableStyleId>{69012ECD-51FC-41F1-AA8D-1B2483CD663E}</a:tableStyleId>
              </a:tblPr>
              <a:tblGrid>
                <a:gridCol w="8153399"/>
              </a:tblGrid>
              <a:tr h="335473">
                <a:tc>
                  <a:txBody>
                    <a:bodyPr/>
                    <a:lstStyle/>
                    <a:p>
                      <a:pPr marL="0" indent="0" algn="just" rtl="1">
                        <a:lnSpc>
                          <a:spcPct val="115000"/>
                        </a:lnSpc>
                        <a:spcAft>
                          <a:spcPts val="0"/>
                        </a:spcAft>
                        <a:buFont typeface="Arial" panose="020B0604020202020204" pitchFamily="34" charset="0"/>
                        <a:buNone/>
                      </a:pPr>
                      <a:r>
                        <a:rPr lang="ar-SA" sz="2000" dirty="0">
                          <a:effectLst/>
                          <a:cs typeface="AL-Mohanad Bold" pitchFamily="2" charset="-78"/>
                        </a:rPr>
                        <a:t>مهام المرشد الأكاديمي:</a:t>
                      </a:r>
                      <a:endParaRPr lang="en-US" sz="2000" dirty="0">
                        <a:effectLst/>
                        <a:latin typeface="Calibri"/>
                        <a:ea typeface="Calibri"/>
                        <a:cs typeface="AL-Mohanad Bold" pitchFamily="2" charset="-78"/>
                      </a:endParaRPr>
                    </a:p>
                  </a:txBody>
                  <a:tcPr marL="68580" marR="68580" marT="0" marB="0"/>
                </a:tc>
              </a:tr>
              <a:tr h="990215">
                <a:tc>
                  <a:txBody>
                    <a:bodyPr/>
                    <a:lstStyle/>
                    <a:p>
                      <a:pPr marL="342900" lvl="0" indent="-342900" algn="just" rtl="1">
                        <a:lnSpc>
                          <a:spcPct val="115000"/>
                        </a:lnSpc>
                        <a:spcAft>
                          <a:spcPts val="0"/>
                        </a:spcAft>
                        <a:buFont typeface="Arial" panose="020B0604020202020204" pitchFamily="34" charset="0"/>
                        <a:buChar char="•"/>
                      </a:pPr>
                      <a:r>
                        <a:rPr lang="ar-SA" sz="2000" dirty="0">
                          <a:effectLst/>
                          <a:cs typeface="AL-Mohanad Bold" pitchFamily="2" charset="-78"/>
                        </a:rPr>
                        <a:t>تعريف الطلاب بأهداف الكلية ورسالتها، وبرامجها التعليمية، وأقسامها العلمية، ومجالات عمل </a:t>
                      </a:r>
                      <a:r>
                        <a:rPr lang="ar-SA" sz="2000" dirty="0" err="1">
                          <a:effectLst/>
                          <a:cs typeface="AL-Mohanad Bold" pitchFamily="2" charset="-78"/>
                        </a:rPr>
                        <a:t>خريجيها</a:t>
                      </a:r>
                      <a:r>
                        <a:rPr lang="ar-SA" sz="2000" dirty="0">
                          <a:effectLst/>
                          <a:cs typeface="AL-Mohanad Bold" pitchFamily="2" charset="-78"/>
                        </a:rPr>
                        <a:t>، وأوجه الرعاية والخدمات التي توفرها لطلبتها، كما يتم تبصيرهم وتوجيههم لاختيار التخصصات المناسبة التي تلاءم قدراتهم وإمكاناتهم.</a:t>
                      </a:r>
                      <a:endParaRPr lang="en-US" sz="2000" dirty="0">
                        <a:effectLst/>
                        <a:latin typeface="Calibri"/>
                        <a:ea typeface="Calibri"/>
                        <a:cs typeface="AL-Mohanad Bold" pitchFamily="2" charset="-78"/>
                      </a:endParaRPr>
                    </a:p>
                  </a:txBody>
                  <a:tcPr marL="68580" marR="68580" marT="0" marB="0"/>
                </a:tc>
              </a:tr>
              <a:tr h="335473">
                <a:tc>
                  <a:txBody>
                    <a:bodyPr/>
                    <a:lstStyle/>
                    <a:p>
                      <a:pPr marL="342900" lvl="0" indent="-342900" algn="just" rtl="1">
                        <a:lnSpc>
                          <a:spcPct val="115000"/>
                        </a:lnSpc>
                        <a:spcAft>
                          <a:spcPts val="0"/>
                        </a:spcAft>
                        <a:buFont typeface="Arial" panose="020B0604020202020204" pitchFamily="34" charset="0"/>
                        <a:buChar char="•"/>
                      </a:pPr>
                      <a:r>
                        <a:rPr lang="ar-SA" sz="2000">
                          <a:effectLst/>
                          <a:cs typeface="AL-Mohanad Bold" pitchFamily="2" charset="-78"/>
                        </a:rPr>
                        <a:t>الإلمام بمواعيد التسجيل والحذف والإضافة المعلنة من قبل عمادة القبول والتسجيل.</a:t>
                      </a:r>
                      <a:endParaRPr lang="en-US" sz="2000">
                        <a:effectLst/>
                        <a:latin typeface="Calibri"/>
                        <a:ea typeface="Calibri"/>
                        <a:cs typeface="AL-Mohanad Bold" pitchFamily="2" charset="-78"/>
                      </a:endParaRPr>
                    </a:p>
                  </a:txBody>
                  <a:tcPr marL="68580" marR="68580" marT="0" marB="0"/>
                </a:tc>
              </a:tr>
              <a:tr h="660144">
                <a:tc>
                  <a:txBody>
                    <a:bodyPr/>
                    <a:lstStyle/>
                    <a:p>
                      <a:pPr marL="342900" lvl="0" indent="-342900" algn="just" rtl="1">
                        <a:lnSpc>
                          <a:spcPct val="115000"/>
                        </a:lnSpc>
                        <a:spcAft>
                          <a:spcPts val="0"/>
                        </a:spcAft>
                        <a:buFont typeface="Arial" panose="020B0604020202020204" pitchFamily="34" charset="0"/>
                        <a:buChar char="•"/>
                      </a:pPr>
                      <a:r>
                        <a:rPr lang="ar-SA" sz="2000">
                          <a:effectLst/>
                          <a:cs typeface="AL-Mohanad Bold" pitchFamily="2" charset="-78"/>
                        </a:rPr>
                        <a:t>معرفة الخطة الدراسية للكلية ومتطلبات التخرج للطلاب. والتأكد من موافقة جدول الطالب أو الطالبة مع الخطة الدراسية للكلية .</a:t>
                      </a:r>
                      <a:endParaRPr lang="en-US" sz="2000">
                        <a:effectLst/>
                        <a:latin typeface="Calibri"/>
                        <a:ea typeface="Calibri"/>
                        <a:cs typeface="AL-Mohanad Bold" pitchFamily="2" charset="-78"/>
                      </a:endParaRPr>
                    </a:p>
                  </a:txBody>
                  <a:tcPr marL="68580" marR="68580" marT="0" marB="0"/>
                </a:tc>
              </a:tr>
              <a:tr h="1650360">
                <a:tc>
                  <a:txBody>
                    <a:bodyPr/>
                    <a:lstStyle/>
                    <a:p>
                      <a:pPr marL="342900" lvl="0" indent="-342900" algn="just" rtl="1">
                        <a:lnSpc>
                          <a:spcPct val="115000"/>
                        </a:lnSpc>
                        <a:spcAft>
                          <a:spcPts val="0"/>
                        </a:spcAft>
                        <a:buFont typeface="Arial" panose="020B0604020202020204" pitchFamily="34" charset="0"/>
                        <a:buChar char="•"/>
                      </a:pPr>
                      <a:r>
                        <a:rPr lang="ar-SA" sz="2000" dirty="0">
                          <a:effectLst/>
                          <a:cs typeface="AL-Mohanad Bold" pitchFamily="2" charset="-78"/>
                        </a:rPr>
                        <a:t>إعداد وتحديث ملف سجل الإرشاد الأكاديمي لكل طالب أو طالبة حيث يقوم المرشد بفتح ملف خاص لكل طالب أو طالبة  بالمجموعة  يشمل المواد المسجلة و مستوى درجات الطالب أو الطالبة فيها، ومشتملاً على المعدل التراكمي وكذلك محاضر الاجتماعات الدورية بين  المرشد و الطالب أو الطالبة بالإضافة إلى  أي تقارير أو إنذارات موجهه من مقرر المادة والتي من خلالها يمكن تقييم مستوى الطالب أو الطالبة.</a:t>
                      </a:r>
                      <a:endParaRPr lang="en-US" sz="2000" dirty="0">
                        <a:effectLst/>
                        <a:latin typeface="Calibri"/>
                        <a:ea typeface="Calibri"/>
                        <a:cs typeface="AL-Mohanad Bold" pitchFamily="2" charset="-78"/>
                      </a:endParaRPr>
                    </a:p>
                  </a:txBody>
                  <a:tcPr marL="68580" marR="68580" marT="0" marB="0"/>
                </a:tc>
              </a:tr>
            </a:tbl>
          </a:graphicData>
        </a:graphic>
      </p:graphicFrame>
    </p:spTree>
    <p:extLst>
      <p:ext uri="{BB962C8B-B14F-4D97-AF65-F5344CB8AC3E}">
        <p14:creationId xmlns:p14="http://schemas.microsoft.com/office/powerpoint/2010/main" val="23491575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0546" y="852845"/>
            <a:ext cx="66754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altLang="ar-SA" b="0"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الهيكل التنظيمي للجامعة</a:t>
            </a:r>
            <a:endParaRPr kumimoji="0" lang="en-US" altLang="ar-SA" b="0" i="0" u="none" strike="noStrike" cap="none" normalizeH="0" baseline="0" dirty="0" smtClean="0">
              <a:ln>
                <a:noFill/>
              </a:ln>
              <a:solidFill>
                <a:schemeClr val="tx1"/>
              </a:solidFill>
              <a:effectLst/>
              <a:latin typeface="Arial" pitchFamily="34" charset="0"/>
              <a:cs typeface="AL-Mohanad Bold" pitchFamily="2"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altLang="ar-SA" b="0"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كما تم اعتماد الهيكل التنظيمي لجامعة جدة بقرار رقم </a:t>
            </a:r>
            <a:r>
              <a:rPr kumimoji="0" lang="ar-SA" altLang="ar-SA" b="0" i="0" u="none" strike="noStrike" cap="none" normalizeH="0" baseline="0" dirty="0" smtClean="0">
                <a:ln>
                  <a:noFill/>
                </a:ln>
                <a:solidFill>
                  <a:schemeClr val="tx1"/>
                </a:solidFill>
                <a:effectLst/>
                <a:latin typeface="Times New Roman" pitchFamily="18" charset="0"/>
                <a:ea typeface="Calibri" pitchFamily="34" charset="0"/>
                <a:cs typeface="+mj-cs"/>
              </a:rPr>
              <a:t>2373/ق</a:t>
            </a:r>
            <a:r>
              <a:rPr kumimoji="0" lang="ar-SA" altLang="ar-SA" b="0"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 وتاريخ </a:t>
            </a:r>
            <a:r>
              <a:rPr kumimoji="0" lang="ar-SA" altLang="ar-SA" b="0" i="0" u="none" strike="noStrike" cap="none" normalizeH="0" baseline="0" dirty="0" smtClean="0">
                <a:ln>
                  <a:noFill/>
                </a:ln>
                <a:solidFill>
                  <a:schemeClr val="tx1"/>
                </a:solidFill>
                <a:effectLst/>
                <a:latin typeface="Times New Roman" pitchFamily="18" charset="0"/>
                <a:ea typeface="Calibri" pitchFamily="34" charset="0"/>
                <a:cs typeface="+mj-cs"/>
              </a:rPr>
              <a:t>3/12/1437 هـ.</a:t>
            </a:r>
            <a:endParaRPr kumimoji="0" lang="en-US" altLang="ar-SA" b="0" i="0" u="none" strike="noStrike" cap="none" normalizeH="0" baseline="0" dirty="0" smtClean="0">
              <a:ln>
                <a:noFill/>
              </a:ln>
              <a:solidFill>
                <a:schemeClr val="tx1"/>
              </a:solidFill>
              <a:effectLst/>
              <a:latin typeface="Arial" pitchFamily="34" charset="0"/>
              <a:cs typeface="+mj-cs"/>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ar-SA" b="0" i="0" u="none" strike="noStrike" cap="none" normalizeH="0" baseline="0" dirty="0" smtClean="0">
              <a:ln>
                <a:noFill/>
              </a:ln>
              <a:solidFill>
                <a:schemeClr val="tx1"/>
              </a:solidFill>
              <a:effectLst/>
              <a:latin typeface="Arial" pitchFamily="34" charset="0"/>
              <a:cs typeface="AL-Mohanad Bold" pitchFamily="2" charset="-78"/>
            </a:endParaRPr>
          </a:p>
        </p:txBody>
      </p:sp>
      <p:pic>
        <p:nvPicPr>
          <p:cNvPr id="6" name="صورة 5" descr="C:\Users\00008887\Dropbox\Screenshots\Screenshot 2017-05-08 13.12.16.png"/>
          <p:cNvPicPr/>
          <p:nvPr/>
        </p:nvPicPr>
        <p:blipFill rotWithShape="1">
          <a:blip r:embed="rId2" cstate="print"/>
          <a:srcRect l="17879" t="11765" r="13719" b="36617"/>
          <a:stretch/>
        </p:blipFill>
        <p:spPr bwMode="auto">
          <a:xfrm>
            <a:off x="1066800" y="1676400"/>
            <a:ext cx="70866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3"/>
          <p:cNvSpPr>
            <a:spLocks noChangeArrowheads="1"/>
          </p:cNvSpPr>
          <p:nvPr/>
        </p:nvSpPr>
        <p:spPr bwMode="auto">
          <a:xfrm>
            <a:off x="1443038" y="714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884783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821546111"/>
              </p:ext>
            </p:extLst>
          </p:nvPr>
        </p:nvGraphicFramePr>
        <p:xfrm>
          <a:off x="457200" y="1497172"/>
          <a:ext cx="8305799" cy="3154680"/>
        </p:xfrm>
        <a:graphic>
          <a:graphicData uri="http://schemas.openxmlformats.org/drawingml/2006/table">
            <a:tbl>
              <a:tblPr rtl="1" firstRow="1" firstCol="1" bandRow="1"/>
              <a:tblGrid>
                <a:gridCol w="8305799"/>
              </a:tblGrid>
              <a:tr h="1567014">
                <a:tc>
                  <a:txBody>
                    <a:bodyPr/>
                    <a:lstStyle/>
                    <a:p>
                      <a:pPr marL="342900" lvl="0" indent="-342900" algn="just" rtl="1">
                        <a:lnSpc>
                          <a:spcPct val="115000"/>
                        </a:lnSpc>
                        <a:spcAft>
                          <a:spcPts val="0"/>
                        </a:spcAft>
                        <a:buFont typeface="Arial" panose="020B0604020202020204" pitchFamily="34" charset="0"/>
                        <a:buChar char="•"/>
                      </a:pPr>
                      <a:r>
                        <a:rPr lang="ar-SA" sz="2000" dirty="0">
                          <a:solidFill>
                            <a:schemeClr val="tx1"/>
                          </a:solidFill>
                          <a:effectLst/>
                          <a:latin typeface="Times New Roman"/>
                          <a:ea typeface="Calibri"/>
                          <a:cs typeface="AL-Mohanad"/>
                        </a:rPr>
                        <a:t>تنظيم مقابلات دورية (مرة على الأقل عند بداية كل فصل دراسي) مع كل طالب أو طالبة من الطلاب أو الطالبات الذين يشرف عليهم بهدف:</a:t>
                      </a:r>
                      <a:endParaRPr lang="en-US" sz="2000" dirty="0">
                        <a:solidFill>
                          <a:schemeClr val="tx1"/>
                        </a:solidFill>
                        <a:effectLst/>
                        <a:latin typeface="Calibri"/>
                        <a:ea typeface="Calibri"/>
                        <a:cs typeface="Arial"/>
                      </a:endParaRPr>
                    </a:p>
                    <a:p>
                      <a:pPr marL="742950" lvl="1" indent="-285750" algn="just" rtl="1">
                        <a:lnSpc>
                          <a:spcPct val="115000"/>
                        </a:lnSpc>
                        <a:spcAft>
                          <a:spcPts val="0"/>
                        </a:spcAft>
                        <a:buFont typeface="Arial" panose="020B0604020202020204" pitchFamily="34" charset="0"/>
                        <a:buChar char="•"/>
                      </a:pPr>
                      <a:r>
                        <a:rPr lang="ar-SA" sz="2000" dirty="0">
                          <a:solidFill>
                            <a:schemeClr val="tx1"/>
                          </a:solidFill>
                          <a:effectLst/>
                          <a:latin typeface="Times New Roman"/>
                          <a:ea typeface="Times New Roman"/>
                          <a:cs typeface="AL-Mohanad"/>
                        </a:rPr>
                        <a:t>التعرف على أداء الطلاب في الفصل المنصرم.</a:t>
                      </a:r>
                      <a:endParaRPr lang="en-US" sz="2000" dirty="0">
                        <a:solidFill>
                          <a:schemeClr val="tx1"/>
                        </a:solidFill>
                        <a:effectLst/>
                        <a:latin typeface="Calibri"/>
                        <a:ea typeface="Times New Roman"/>
                        <a:cs typeface="AL-Mohanad"/>
                      </a:endParaRPr>
                    </a:p>
                    <a:p>
                      <a:pPr marL="742950" lvl="1" indent="-285750" algn="just" rtl="1">
                        <a:lnSpc>
                          <a:spcPct val="115000"/>
                        </a:lnSpc>
                        <a:spcAft>
                          <a:spcPts val="0"/>
                        </a:spcAft>
                        <a:buFont typeface="Arial" panose="020B0604020202020204" pitchFamily="34" charset="0"/>
                        <a:buChar char="•"/>
                      </a:pPr>
                      <a:r>
                        <a:rPr lang="ar-SA" sz="2000" dirty="0">
                          <a:solidFill>
                            <a:schemeClr val="tx1"/>
                          </a:solidFill>
                          <a:effectLst/>
                          <a:latin typeface="Times New Roman"/>
                          <a:ea typeface="Times New Roman"/>
                          <a:cs typeface="AL-Mohanad"/>
                        </a:rPr>
                        <a:t>حث الطالب أو الطالبة وتشجيعه على المزيد من الاجتهاد والثناء عليه إذا كان متميزاً في بعض المقررات.</a:t>
                      </a:r>
                      <a:endParaRPr lang="en-US" sz="2000" dirty="0">
                        <a:solidFill>
                          <a:schemeClr val="tx1"/>
                        </a:solidFill>
                        <a:effectLst/>
                        <a:latin typeface="Calibri"/>
                        <a:ea typeface="Times New Roman"/>
                        <a:cs typeface="AL-Mohanad"/>
                      </a:endParaRPr>
                    </a:p>
                    <a:p>
                      <a:pPr marL="742950" lvl="1" indent="-285750" algn="just" rtl="1">
                        <a:lnSpc>
                          <a:spcPct val="115000"/>
                        </a:lnSpc>
                        <a:spcAft>
                          <a:spcPts val="0"/>
                        </a:spcAft>
                        <a:buFont typeface="Arial" panose="020B0604020202020204" pitchFamily="34" charset="0"/>
                        <a:buChar char="•"/>
                      </a:pPr>
                      <a:r>
                        <a:rPr lang="ar-SA" sz="2000" dirty="0">
                          <a:solidFill>
                            <a:schemeClr val="tx1"/>
                          </a:solidFill>
                          <a:effectLst/>
                          <a:latin typeface="Times New Roman"/>
                          <a:ea typeface="Times New Roman"/>
                          <a:cs typeface="AL-Mohanad"/>
                        </a:rPr>
                        <a:t>مناقشة الصعاب إن وجدت والبحث عن الحلول المناسبة.</a:t>
                      </a:r>
                      <a:endParaRPr lang="en-US" sz="2000" dirty="0">
                        <a:solidFill>
                          <a:schemeClr val="tx1"/>
                        </a:solidFill>
                        <a:effectLst/>
                        <a:latin typeface="Calibri"/>
                        <a:ea typeface="Times New Roman"/>
                        <a:cs typeface="AL-Mohanad"/>
                      </a:endParaRPr>
                    </a:p>
                    <a:p>
                      <a:pPr marL="742950" lvl="1" indent="-285750" algn="just" rtl="1">
                        <a:lnSpc>
                          <a:spcPct val="115000"/>
                        </a:lnSpc>
                        <a:spcAft>
                          <a:spcPts val="0"/>
                        </a:spcAft>
                        <a:buFont typeface="Arial" panose="020B0604020202020204" pitchFamily="34" charset="0"/>
                        <a:buChar char="•"/>
                      </a:pPr>
                      <a:r>
                        <a:rPr lang="ar-SA" sz="2000" dirty="0">
                          <a:solidFill>
                            <a:schemeClr val="tx1"/>
                          </a:solidFill>
                          <a:effectLst/>
                          <a:latin typeface="Times New Roman"/>
                          <a:ea typeface="Times New Roman"/>
                          <a:cs typeface="AL-Mohanad"/>
                        </a:rPr>
                        <a:t>مناقشة الخيارات المناسبة للطالب أو الطالبة في الفصل القادم (تسجيل أو حذف مقررات، رفع معدل، اختيار تخصص، الخ...).</a:t>
                      </a:r>
                      <a:endParaRPr lang="en-US" sz="2000" dirty="0">
                        <a:solidFill>
                          <a:schemeClr val="tx1"/>
                        </a:solidFill>
                        <a:effectLst/>
                        <a:latin typeface="Calibri"/>
                        <a:ea typeface="Times New Roman"/>
                        <a:cs typeface="AL-Mohanad"/>
                      </a:endParaRPr>
                    </a:p>
                    <a:p>
                      <a:pPr marL="742950" lvl="1" indent="-285750" algn="just" rtl="1">
                        <a:lnSpc>
                          <a:spcPct val="115000"/>
                        </a:lnSpc>
                        <a:spcAft>
                          <a:spcPts val="0"/>
                        </a:spcAft>
                        <a:buFont typeface="Arial" panose="020B0604020202020204" pitchFamily="34" charset="0"/>
                        <a:buChar char="•"/>
                      </a:pPr>
                      <a:r>
                        <a:rPr lang="ar-SA" sz="2000" dirty="0">
                          <a:solidFill>
                            <a:schemeClr val="tx1"/>
                          </a:solidFill>
                          <a:effectLst/>
                          <a:latin typeface="Times New Roman"/>
                          <a:ea typeface="Times New Roman"/>
                          <a:cs typeface="AL-Mohanad"/>
                        </a:rPr>
                        <a:t>تقديم العون للطالب أو الطالبة في حالة وجود صعوبة في تسجيل  أو تعارض بعض المقررات.</a:t>
                      </a:r>
                      <a:endParaRPr lang="en-US" sz="2000" dirty="0">
                        <a:solidFill>
                          <a:schemeClr val="tx1"/>
                        </a:solidFill>
                        <a:effectLst/>
                        <a:latin typeface="Calibri"/>
                        <a:ea typeface="Times New Roman"/>
                        <a:cs typeface="AL-Mohanad"/>
                      </a:endParaRPr>
                    </a:p>
                  </a:txBody>
                  <a:tcPr marL="43528" marR="43528" marT="0" marB="0">
                    <a:lnL>
                      <a:noFill/>
                    </a:lnL>
                    <a:lnR>
                      <a:noFill/>
                    </a:lnR>
                    <a:lnT>
                      <a:noFill/>
                    </a:lnT>
                    <a:lnB w="12700" cap="flat" cmpd="sng" algn="ctr">
                      <a:solidFill>
                        <a:srgbClr val="4F81BD"/>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633673027"/>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143000"/>
            <a:ext cx="8229600" cy="4525963"/>
          </a:xfrm>
        </p:spPr>
        <p:txBody>
          <a:bodyPr>
            <a:normAutofit fontScale="55000" lnSpcReduction="20000"/>
          </a:bodyPr>
          <a:lstStyle/>
          <a:p>
            <a:pPr algn="just" fontAlgn="t">
              <a:lnSpc>
                <a:spcPct val="115000"/>
              </a:lnSpc>
              <a:spcBef>
                <a:spcPts val="0"/>
              </a:spcBef>
              <a:buSzPts val="900"/>
            </a:pPr>
            <a:r>
              <a:rPr lang="ar-SA" dirty="0">
                <a:solidFill>
                  <a:srgbClr val="000000"/>
                </a:solidFill>
                <a:latin typeface="Times New Roman"/>
                <a:ea typeface="Calibri"/>
                <a:cs typeface="AL-Mohanad"/>
              </a:rPr>
              <a:t>المتابعة الدقيقة لتحصيل الطالب أو الطالبة العلمي في المواد المسجل فيها وكتابة تقارير دورية وإرفاقها في الملف الخاص بالطالب أو الطالبة.</a:t>
            </a:r>
            <a:endParaRPr lang="ar-SA"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مخاطبة أعضاء هيئة التدريس إذا كان مستوى الطالب أو الطالبة متدنياً.</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في حالة عدم مواظبة الطالب أو ضعف مستواه التحصيلي، يقوم المرشد بتكثيف اللقاءات الدورية ومناقشة الطالب أو الطالبة بشكل دقيق عن الأسباب ومحاولة حلها أو الرفع بها إلى لجنة الإرشاد الأكاديمي.</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اكتشاف المواهب لدى الطلاب وتنميتها.</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مساعدة الطلاب على كيفية الاستفادة القصوى من موقع التعلم الإلكتروني في الكلية.</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حث الطلبة على المشاركة في الأنشطة الأكاديمية والأنشطة </a:t>
            </a:r>
            <a:r>
              <a:rPr lang="ar-SA" dirty="0" err="1">
                <a:solidFill>
                  <a:srgbClr val="000000"/>
                </a:solidFill>
                <a:latin typeface="Times New Roman"/>
                <a:ea typeface="Calibri"/>
                <a:cs typeface="AL-Mohanad"/>
              </a:rPr>
              <a:t>اللاصفية</a:t>
            </a:r>
            <a:r>
              <a:rPr lang="ar-SA" dirty="0">
                <a:solidFill>
                  <a:srgbClr val="000000"/>
                </a:solidFill>
                <a:latin typeface="Times New Roman"/>
                <a:ea typeface="Calibri"/>
                <a:cs typeface="AL-Mohanad"/>
              </a:rPr>
              <a:t> .</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يفضل أن يكون دور المرشد كمستشار اجتماعي ووظيفي للطالب أو الطالبة لمعرفة ظروفه أو ظروفها الاجتماعية والمساعدة على استقرارها أو مستقبل الطالب أو الطالبة الوظيفي والمساهمة في فتح آفاق فرص العمل له أو لها أو التدريب أو مواصلة الدراسة العليا.</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تخصيص ساعات مكتبية لمقابلة الطلبة في مكتبه لمناقشة المشاكل التي تواجههم أثناء الدراسة.</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رفع تقرير دوري عن أداء الطلبة لوحدة التوجيه والإرشاد الأكاديمي (قبيل نهاية الفصل الدراسي). يشمل التقرير الأداء الأكاديمي للطالب أو الطالبة(أحسن أم أسوأ من السابق) والإجراءات التي تمت لمعالجة الأداء الأسوأ.</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رفع تقرير عن المشاكل التي تحتاج إلي تدخل الوحدة أو إدارة الكلية.</a:t>
            </a:r>
            <a:endParaRPr lang="ar-SA" sz="6600" dirty="0">
              <a:latin typeface="Arial"/>
            </a:endParaRPr>
          </a:p>
          <a:p>
            <a:pPr algn="just" fontAlgn="t">
              <a:lnSpc>
                <a:spcPct val="115000"/>
              </a:lnSpc>
              <a:spcBef>
                <a:spcPts val="0"/>
              </a:spcBef>
            </a:pPr>
            <a:r>
              <a:rPr lang="ar-SA" dirty="0">
                <a:solidFill>
                  <a:srgbClr val="000000"/>
                </a:solidFill>
                <a:latin typeface="Times New Roman"/>
                <a:ea typeface="Calibri"/>
                <a:cs typeface="AL-Mohanad"/>
              </a:rPr>
              <a:t>تشجيع الطلبة على المذاكرة كمجموعات و الاستفادة من أقرانهم.</a:t>
            </a:r>
            <a:endParaRPr lang="ar-SA" sz="6600" dirty="0">
              <a:latin typeface="Arial"/>
            </a:endParaRPr>
          </a:p>
          <a:p>
            <a:endParaRPr lang="ar-SA" dirty="0"/>
          </a:p>
        </p:txBody>
      </p:sp>
    </p:spTree>
    <p:extLst>
      <p:ext uri="{BB962C8B-B14F-4D97-AF65-F5344CB8AC3E}">
        <p14:creationId xmlns:p14="http://schemas.microsoft.com/office/powerpoint/2010/main" val="168924246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85800"/>
            <a:ext cx="8229600" cy="1143000"/>
          </a:xfrm>
        </p:spPr>
        <p:txBody>
          <a:bodyPr>
            <a:normAutofit/>
          </a:bodyPr>
          <a:lstStyle/>
          <a:p>
            <a:r>
              <a:rPr lang="ar-SA" sz="3600" b="1" dirty="0">
                <a:solidFill>
                  <a:srgbClr val="FF0000"/>
                </a:solidFill>
                <a:latin typeface="Times New Roman"/>
                <a:ea typeface="Calibri"/>
                <a:cs typeface="AL-Mohanad"/>
              </a:rPr>
              <a:t>مسؤولية ودور الطالب أو </a:t>
            </a:r>
            <a:r>
              <a:rPr lang="ar-SA" sz="3600" b="1" dirty="0" smtClean="0">
                <a:solidFill>
                  <a:srgbClr val="FF0000"/>
                </a:solidFill>
                <a:latin typeface="Times New Roman"/>
                <a:ea typeface="Calibri"/>
                <a:cs typeface="AL-Mohanad"/>
              </a:rPr>
              <a:t>الطالبة</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94441112"/>
              </p:ext>
            </p:extLst>
          </p:nvPr>
        </p:nvGraphicFramePr>
        <p:xfrm>
          <a:off x="609600" y="1828800"/>
          <a:ext cx="8000999" cy="3749040"/>
        </p:xfrm>
        <a:graphic>
          <a:graphicData uri="http://schemas.openxmlformats.org/drawingml/2006/table">
            <a:tbl>
              <a:tblPr rtl="1" firstRow="1" firstCol="1" bandRow="1"/>
              <a:tblGrid>
                <a:gridCol w="8000999"/>
              </a:tblGrid>
              <a:tr h="381000">
                <a:tc>
                  <a:txBody>
                    <a:bodyPr/>
                    <a:lstStyle/>
                    <a:p>
                      <a:pPr marL="342900" lvl="0" indent="-342900" algn="just" rtl="1">
                        <a:lnSpc>
                          <a:spcPct val="115000"/>
                        </a:lnSpc>
                        <a:spcAft>
                          <a:spcPts val="0"/>
                        </a:spcAft>
                        <a:buFont typeface="Arial" panose="020B0604020202020204" pitchFamily="34" charset="0"/>
                        <a:buChar char="•"/>
                      </a:pPr>
                      <a:r>
                        <a:rPr lang="ar-SA" sz="2000" dirty="0">
                          <a:effectLst/>
                          <a:latin typeface="Times New Roman"/>
                          <a:ea typeface="Calibri"/>
                          <a:cs typeface="AL-Mohanad"/>
                        </a:rPr>
                        <a:t>يتحمل كامل المسؤولية عن أدائه الأكاديمي حيث أن الإرشاد الأكاديمي هو آلية للمساعدة.</a:t>
                      </a:r>
                      <a:endParaRPr lang="en-US" sz="2000" dirty="0">
                        <a:effectLst/>
                        <a:latin typeface="Calibri"/>
                        <a:ea typeface="Calibri"/>
                        <a:cs typeface="Arial"/>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762000">
                <a:tc>
                  <a:txBody>
                    <a:bodyPr/>
                    <a:lstStyle/>
                    <a:p>
                      <a:pPr marL="342900" lvl="0" indent="-342900" algn="just" rtl="1">
                        <a:lnSpc>
                          <a:spcPct val="115000"/>
                        </a:lnSpc>
                        <a:spcAft>
                          <a:spcPts val="0"/>
                        </a:spcAft>
                        <a:buFont typeface="Arial" panose="020B0604020202020204" pitchFamily="34" charset="0"/>
                        <a:buChar char="•"/>
                      </a:pPr>
                      <a:r>
                        <a:rPr lang="ar-SA" sz="2000" dirty="0">
                          <a:effectLst/>
                          <a:latin typeface="Times New Roman"/>
                          <a:ea typeface="Calibri"/>
                          <a:cs typeface="AL-Mohanad"/>
                        </a:rPr>
                        <a:t>الاضطلاع على دليل الكلية وموقع على الشبكة العنكبوتية للتعرف على كل </a:t>
                      </a:r>
                      <a:r>
                        <a:rPr lang="ar-SA" sz="2000" dirty="0" err="1">
                          <a:effectLst/>
                          <a:latin typeface="Times New Roman"/>
                          <a:ea typeface="Calibri"/>
                          <a:cs typeface="AL-Mohanad"/>
                        </a:rPr>
                        <a:t>مايحتاجه</a:t>
                      </a:r>
                      <a:r>
                        <a:rPr lang="ar-SA" sz="2000" dirty="0">
                          <a:effectLst/>
                          <a:latin typeface="Times New Roman"/>
                          <a:ea typeface="Calibri"/>
                          <a:cs typeface="AL-Mohanad"/>
                        </a:rPr>
                        <a:t> القسم والكلية والجامعة من متطلبات.</a:t>
                      </a:r>
                      <a:endParaRPr lang="en-US" sz="2000" dirty="0">
                        <a:effectLst/>
                        <a:latin typeface="Calibri"/>
                        <a:ea typeface="Calibri"/>
                        <a:cs typeface="Arial"/>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81000">
                <a:tc>
                  <a:txBody>
                    <a:bodyPr/>
                    <a:lstStyle/>
                    <a:p>
                      <a:pPr marL="342900" lvl="0" indent="-342900" algn="just" rtl="1">
                        <a:lnSpc>
                          <a:spcPct val="115000"/>
                        </a:lnSpc>
                        <a:spcAft>
                          <a:spcPts val="0"/>
                        </a:spcAft>
                        <a:buFont typeface="Arial" panose="020B0604020202020204" pitchFamily="34" charset="0"/>
                        <a:buChar char="•"/>
                      </a:pPr>
                      <a:r>
                        <a:rPr lang="ar-SA" sz="2000">
                          <a:effectLst/>
                          <a:latin typeface="Times New Roman"/>
                          <a:ea typeface="Calibri"/>
                          <a:cs typeface="AL-Mohanad"/>
                        </a:rPr>
                        <a:t>الإلمام بتفاصيل التقويم الدراسي والمواعيد الحرجة التي تختص بالتسجيل والانسحاب والاعتذار الخ..</a:t>
                      </a:r>
                      <a:endParaRPr lang="en-US" sz="2000">
                        <a:effectLst/>
                        <a:latin typeface="Calibri"/>
                        <a:ea typeface="Calibri"/>
                        <a:cs typeface="Arial"/>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81000">
                <a:tc>
                  <a:txBody>
                    <a:bodyPr/>
                    <a:lstStyle/>
                    <a:p>
                      <a:pPr marL="342900" lvl="0" indent="-342900" algn="just" rtl="1">
                        <a:lnSpc>
                          <a:spcPct val="115000"/>
                        </a:lnSpc>
                        <a:spcAft>
                          <a:spcPts val="0"/>
                        </a:spcAft>
                        <a:buFont typeface="Arial" panose="020B0604020202020204" pitchFamily="34" charset="0"/>
                        <a:buChar char="•"/>
                      </a:pPr>
                      <a:r>
                        <a:rPr lang="ar-SA" sz="2000">
                          <a:effectLst/>
                          <a:latin typeface="Times New Roman"/>
                          <a:ea typeface="Calibri"/>
                          <a:cs typeface="AL-Mohanad"/>
                        </a:rPr>
                        <a:t>معرفة مرشده الأكاديمي ومواعيد ساعاته المكتبية.</a:t>
                      </a:r>
                      <a:endParaRPr lang="en-US" sz="2000">
                        <a:effectLst/>
                        <a:latin typeface="Calibri"/>
                        <a:ea typeface="Calibri"/>
                        <a:cs typeface="Arial"/>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762000">
                <a:tc>
                  <a:txBody>
                    <a:bodyPr/>
                    <a:lstStyle/>
                    <a:p>
                      <a:pPr marL="342900" lvl="0" indent="-342900" algn="just" rtl="1">
                        <a:lnSpc>
                          <a:spcPct val="115000"/>
                        </a:lnSpc>
                        <a:spcAft>
                          <a:spcPts val="0"/>
                        </a:spcAft>
                        <a:buFont typeface="Arial" panose="020B0604020202020204" pitchFamily="34" charset="0"/>
                        <a:buChar char="•"/>
                      </a:pPr>
                      <a:r>
                        <a:rPr lang="ar-SA" sz="2000">
                          <a:effectLst/>
                          <a:latin typeface="Times New Roman"/>
                          <a:ea typeface="Calibri"/>
                          <a:cs typeface="AL-Mohanad"/>
                        </a:rPr>
                        <a:t>مقابلة المرشد للتشاور حول الأهداف الدراسية والمهنية، والبرنامج والجدول الدراسي، والاستفسار عن كل الجوانب التي يرى فيها غموضاً.</a:t>
                      </a:r>
                      <a:endParaRPr lang="en-US" sz="2000">
                        <a:effectLst/>
                        <a:latin typeface="Calibri"/>
                        <a:ea typeface="Calibri"/>
                        <a:cs typeface="Arial"/>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81000">
                <a:tc>
                  <a:txBody>
                    <a:bodyPr/>
                    <a:lstStyle/>
                    <a:p>
                      <a:pPr marL="342900" lvl="0" indent="-342900" algn="just" rtl="1">
                        <a:lnSpc>
                          <a:spcPct val="115000"/>
                        </a:lnSpc>
                        <a:spcAft>
                          <a:spcPts val="0"/>
                        </a:spcAft>
                        <a:buFont typeface="Arial" panose="020B0604020202020204" pitchFamily="34" charset="0"/>
                        <a:buChar char="•"/>
                      </a:pPr>
                      <a:r>
                        <a:rPr lang="ar-SA" sz="2000">
                          <a:effectLst/>
                          <a:latin typeface="Times New Roman"/>
                          <a:ea typeface="Calibri"/>
                          <a:cs typeface="AL-Mohanad"/>
                        </a:rPr>
                        <a:t>تنفيذ توصيات المرشد والمواظبة على مقابلة المرشد حسب المواعيد المتفق عليها.</a:t>
                      </a:r>
                      <a:endParaRPr lang="en-US" sz="2000">
                        <a:effectLst/>
                        <a:latin typeface="Calibri"/>
                        <a:ea typeface="Calibri"/>
                        <a:cs typeface="Arial"/>
                      </a:endParaRPr>
                    </a:p>
                  </a:txBody>
                  <a:tcPr marL="68580" marR="68580" marT="0" marB="0" anchor="ctr">
                    <a:lnL>
                      <a:noFill/>
                    </a:lnL>
                    <a:lnR>
                      <a:noFill/>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381000">
                <a:tc>
                  <a:txBody>
                    <a:bodyPr/>
                    <a:lstStyle/>
                    <a:p>
                      <a:pPr marL="342900" lvl="0" indent="-342900" algn="just" rtl="1">
                        <a:lnSpc>
                          <a:spcPct val="115000"/>
                        </a:lnSpc>
                        <a:spcAft>
                          <a:spcPts val="0"/>
                        </a:spcAft>
                        <a:buFont typeface="Arial" panose="020B0604020202020204" pitchFamily="34" charset="0"/>
                        <a:buChar char="•"/>
                      </a:pPr>
                      <a:r>
                        <a:rPr lang="ar-SA" sz="2000" dirty="0">
                          <a:effectLst/>
                          <a:latin typeface="Times New Roman"/>
                          <a:ea typeface="Calibri"/>
                          <a:cs typeface="AL-Mohanad"/>
                        </a:rPr>
                        <a:t>إخطار المرشد بأي متغيرات قد تؤثر في برنامجه أو أدائه الدراسي.</a:t>
                      </a:r>
                      <a:endParaRPr lang="en-US" sz="2000" dirty="0">
                        <a:effectLst/>
                        <a:latin typeface="Calibri"/>
                        <a:ea typeface="Calibri"/>
                        <a:cs typeface="Arial"/>
                      </a:endParaRPr>
                    </a:p>
                  </a:txBody>
                  <a:tcPr marL="68580" marR="68580"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4594266"/>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normAutofit/>
          </a:bodyPr>
          <a:lstStyle/>
          <a:p>
            <a:r>
              <a:rPr lang="ar-SA" sz="3200" dirty="0">
                <a:solidFill>
                  <a:srgbClr val="FF0000"/>
                </a:solidFill>
                <a:cs typeface="AL-Mohanad Bold" pitchFamily="2" charset="-78"/>
              </a:rPr>
              <a:t>مهارات وكفايات اختيار </a:t>
            </a:r>
            <a:r>
              <a:rPr lang="ar-SA" sz="3200" dirty="0" smtClean="0">
                <a:solidFill>
                  <a:srgbClr val="FF0000"/>
                </a:solidFill>
                <a:cs typeface="AL-Mohanad Bold" pitchFamily="2" charset="-78"/>
              </a:rPr>
              <a:t>التخصص</a:t>
            </a:r>
            <a:endParaRPr lang="ar-SA" sz="3200" dirty="0">
              <a:solidFill>
                <a:srgbClr val="FF0000"/>
              </a:solidFill>
              <a:cs typeface="AL-Mohanad Bold" pitchFamily="2" charset="-78"/>
            </a:endParaRP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295400"/>
            <a:ext cx="5181600" cy="557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07353"/>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95600"/>
            <a:ext cx="8229600" cy="1143000"/>
          </a:xfrm>
        </p:spPr>
        <p:txBody>
          <a:bodyPr>
            <a:noAutofit/>
          </a:bodyPr>
          <a:lstStyle/>
          <a:p>
            <a:r>
              <a:rPr lang="ar-SA"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anose="02010400000000000000" pitchFamily="2" charset="-78"/>
              </a:rPr>
              <a:t>شكراً</a:t>
            </a:r>
            <a:endParaRPr lang="ar-SA"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anose="02010400000000000000" pitchFamily="2" charset="-78"/>
            </a:endParaRPr>
          </a:p>
        </p:txBody>
      </p:sp>
    </p:spTree>
    <p:extLst>
      <p:ext uri="{BB962C8B-B14F-4D97-AF65-F5344CB8AC3E}">
        <p14:creationId xmlns:p14="http://schemas.microsoft.com/office/powerpoint/2010/main" val="1899912952"/>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normAutofit/>
          </a:bodyPr>
          <a:lstStyle/>
          <a:p>
            <a:r>
              <a:rPr lang="ar-SA" sz="3200" dirty="0">
                <a:cs typeface="AL-Mohanad Bold" pitchFamily="2" charset="-78"/>
              </a:rPr>
              <a:t>الهيكل التنظيمي العام لجامعة </a:t>
            </a:r>
            <a:r>
              <a:rPr lang="ar-SA" sz="3200" dirty="0" smtClean="0">
                <a:cs typeface="AL-Mohanad Bold" pitchFamily="2" charset="-78"/>
              </a:rPr>
              <a:t>جدة</a:t>
            </a:r>
            <a:endParaRPr lang="ar-SA" sz="3200" dirty="0">
              <a:cs typeface="AL-Mohanad Bold"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477000" cy="52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64227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normAutofit/>
          </a:bodyPr>
          <a:lstStyle/>
          <a:p>
            <a:r>
              <a:rPr lang="ar-SA" sz="3200" dirty="0">
                <a:cs typeface="AL-Mohanad Bold" pitchFamily="2" charset="-78"/>
              </a:rPr>
              <a:t>الهيكل التنظيمي للكليات بجامعة جدة</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4600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607228"/>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normAutofit/>
          </a:bodyPr>
          <a:lstStyle/>
          <a:p>
            <a:r>
              <a:rPr lang="ar-SA" sz="3200" dirty="0">
                <a:solidFill>
                  <a:srgbClr val="FF0000"/>
                </a:solidFill>
                <a:cs typeface="AL-Mohanad Bold" pitchFamily="2" charset="-78"/>
              </a:rPr>
              <a:t>ميثاق الطالب الجامعي : الحقوق </a:t>
            </a:r>
            <a:r>
              <a:rPr lang="ar-SA" sz="3200" dirty="0" smtClean="0">
                <a:solidFill>
                  <a:srgbClr val="FF0000"/>
                </a:solidFill>
                <a:cs typeface="AL-Mohanad Bold" pitchFamily="2" charset="-78"/>
              </a:rPr>
              <a:t>والواجبات</a:t>
            </a:r>
            <a:endParaRPr lang="ar-SA" sz="3200" dirty="0">
              <a:solidFill>
                <a:srgbClr val="FF0000"/>
              </a:solidFill>
              <a:cs typeface="AL-Mohanad Bold" pitchFamily="2" charset="-78"/>
            </a:endParaRPr>
          </a:p>
        </p:txBody>
      </p:sp>
      <p:sp>
        <p:nvSpPr>
          <p:cNvPr id="3" name="عنصر نائب للمحتوى 2"/>
          <p:cNvSpPr>
            <a:spLocks noGrp="1"/>
          </p:cNvSpPr>
          <p:nvPr>
            <p:ph idx="1"/>
          </p:nvPr>
        </p:nvSpPr>
        <p:spPr/>
        <p:txBody>
          <a:bodyPr>
            <a:normAutofit/>
          </a:bodyPr>
          <a:lstStyle/>
          <a:p>
            <a:pPr algn="just"/>
            <a:r>
              <a:rPr lang="ar-SA" sz="2400" b="1" dirty="0" smtClean="0">
                <a:cs typeface="AL-Mohanad Bold" pitchFamily="2" charset="-78"/>
              </a:rPr>
              <a:t>نص </a:t>
            </a:r>
            <a:r>
              <a:rPr lang="ar-SA" sz="2400" b="1" dirty="0">
                <a:cs typeface="AL-Mohanad Bold" pitchFamily="2" charset="-78"/>
              </a:rPr>
              <a:t>ميثاق الطالب الجامعي بأن</a:t>
            </a:r>
            <a:r>
              <a:rPr lang="ar-SA" sz="2400" dirty="0">
                <a:cs typeface="AL-Mohanad Bold" pitchFamily="2" charset="-78"/>
              </a:rPr>
              <a:t> يمثل الطالب الجامعي أحد أهم الركائز التي يعول عليها المجتمع في بناء المستقبل، وتحقيق التفاعل مع المتغيرات الفكرية والعلمية والثقافية والاقتصادية والاجتماعية، والتكيف مع مستجداتها ومن ثم إرساء دعائم النهضة والتنمية المستدامة</a:t>
            </a:r>
            <a:r>
              <a:rPr lang="en-AU" sz="2400" dirty="0">
                <a:cs typeface="AL-Mohanad Bold" pitchFamily="2" charset="-78"/>
              </a:rPr>
              <a:t>.</a:t>
            </a:r>
            <a:endParaRPr lang="en-US" sz="2400" dirty="0">
              <a:cs typeface="AL-Mohanad Bold" pitchFamily="2" charset="-78"/>
            </a:endParaRPr>
          </a:p>
          <a:p>
            <a:pPr algn="just"/>
            <a:r>
              <a:rPr lang="ar-SA" sz="2400" dirty="0">
                <a:cs typeface="AL-Mohanad Bold" pitchFamily="2" charset="-78"/>
              </a:rPr>
              <a:t>وانطلاقاً من ضرورة التذكير بحقوق الطالب واجباته، فقد تم وضع ميثاق الطالب الجامعي الحقوق والواجبات؛ ليؤكد على ضمان حقوق الطالب، والتوعية بواجباته وتحليه بالسلوكيات الإسلامية والجامعية الفضلى، والعمل على تنمية شعوره بالانتماء لمجتمعه وطنه</a:t>
            </a:r>
            <a:r>
              <a:rPr lang="en-AU" sz="2400" dirty="0">
                <a:cs typeface="AL-Mohanad Bold" pitchFamily="2" charset="-78"/>
              </a:rPr>
              <a:t>.</a:t>
            </a:r>
            <a:endParaRPr lang="en-US" sz="2400" dirty="0">
              <a:cs typeface="AL-Mohanad Bold" pitchFamily="2" charset="-78"/>
            </a:endParaRPr>
          </a:p>
          <a:p>
            <a:pPr algn="just"/>
            <a:r>
              <a:rPr lang="ar-SA" sz="2400" dirty="0">
                <a:cs typeface="AL-Mohanad Bold" pitchFamily="2" charset="-78"/>
              </a:rPr>
              <a:t>وقد تم تقسيم محتوى الميثاق إلى محورين أساسيين يتعلقان بحقوق واجبات الطالب في المجالين الأكاديمي وغير الأكاديمي، وذلك على النحو المبين فيما يلي</a:t>
            </a:r>
            <a:r>
              <a:rPr lang="en-AU" sz="2400" dirty="0">
                <a:cs typeface="AL-Mohanad Bold" pitchFamily="2" charset="-78"/>
              </a:rPr>
              <a:t>:</a:t>
            </a:r>
            <a:endParaRPr lang="en-US" sz="2400" dirty="0">
              <a:cs typeface="AL-Mohanad Bold" pitchFamily="2" charset="-78"/>
            </a:endParaRPr>
          </a:p>
          <a:p>
            <a:pPr algn="just"/>
            <a:endParaRPr lang="ar-SA" sz="2400" dirty="0">
              <a:cs typeface="AL-Mohanad Bold" pitchFamily="2" charset="-78"/>
            </a:endParaRPr>
          </a:p>
        </p:txBody>
      </p:sp>
    </p:spTree>
    <p:extLst>
      <p:ext uri="{BB962C8B-B14F-4D97-AF65-F5344CB8AC3E}">
        <p14:creationId xmlns:p14="http://schemas.microsoft.com/office/powerpoint/2010/main" val="325088852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90600"/>
            <a:ext cx="8229600" cy="4525963"/>
          </a:xfrm>
        </p:spPr>
        <p:txBody>
          <a:bodyPr>
            <a:normAutofit fontScale="92500" lnSpcReduction="10000"/>
          </a:bodyPr>
          <a:lstStyle/>
          <a:p>
            <a:pPr algn="just"/>
            <a:r>
              <a:rPr lang="ar-SA" b="1" dirty="0">
                <a:solidFill>
                  <a:srgbClr val="FF0000"/>
                </a:solidFill>
                <a:cs typeface="AL-Mohanad Bold" pitchFamily="2" charset="-78"/>
              </a:rPr>
              <a:t>المحور الأول</a:t>
            </a:r>
            <a:r>
              <a:rPr lang="en-US" b="1" dirty="0">
                <a:solidFill>
                  <a:srgbClr val="FF0000"/>
                </a:solidFill>
                <a:cs typeface="AL-Mohanad Bold" pitchFamily="2" charset="-78"/>
              </a:rPr>
              <a:t>: </a:t>
            </a:r>
            <a:r>
              <a:rPr lang="ar-SA" b="1" dirty="0">
                <a:solidFill>
                  <a:srgbClr val="FF0000"/>
                </a:solidFill>
                <a:cs typeface="AL-Mohanad Bold" pitchFamily="2" charset="-78"/>
              </a:rPr>
              <a:t> حقوق الطالب</a:t>
            </a:r>
            <a:endParaRPr lang="en-US" dirty="0">
              <a:solidFill>
                <a:srgbClr val="FF0000"/>
              </a:solidFill>
              <a:cs typeface="AL-Mohanad Bold" pitchFamily="2" charset="-78"/>
            </a:endParaRPr>
          </a:p>
          <a:p>
            <a:pPr marL="0" indent="0" algn="just">
              <a:buNone/>
            </a:pPr>
            <a:r>
              <a:rPr lang="ar-SA" dirty="0">
                <a:cs typeface="AL-Mohanad Bold" pitchFamily="2" charset="-78"/>
              </a:rPr>
              <a:t>ويقصد بها تلك الحقوق التي تكفلها أنظمة الجامعة في المجالين الأكاديمي وغير الأكاديمي لتوفير بيئة تعليمية داعمة تضمن له حياة جامعية مستقرة وفقاً لإمكاناتها</a:t>
            </a:r>
            <a:r>
              <a:rPr lang="en-US" dirty="0">
                <a:cs typeface="AL-Mohanad Bold" pitchFamily="2" charset="-78"/>
              </a:rPr>
              <a:t>.</a:t>
            </a:r>
          </a:p>
          <a:p>
            <a:pPr algn="just"/>
            <a:r>
              <a:rPr lang="ar-SA" b="1" dirty="0">
                <a:solidFill>
                  <a:srgbClr val="FF0000"/>
                </a:solidFill>
                <a:cs typeface="AL-Mohanad Bold" pitchFamily="2" charset="-78"/>
              </a:rPr>
              <a:t>المحور الثاني</a:t>
            </a:r>
            <a:r>
              <a:rPr lang="en-US" b="1" dirty="0">
                <a:solidFill>
                  <a:srgbClr val="FF0000"/>
                </a:solidFill>
                <a:cs typeface="AL-Mohanad Bold" pitchFamily="2" charset="-78"/>
              </a:rPr>
              <a:t> : </a:t>
            </a:r>
            <a:r>
              <a:rPr lang="ar-SA" b="1" dirty="0">
                <a:solidFill>
                  <a:srgbClr val="FF0000"/>
                </a:solidFill>
                <a:cs typeface="AL-Mohanad Bold" pitchFamily="2" charset="-78"/>
              </a:rPr>
              <a:t>واجبات الطالب</a:t>
            </a:r>
            <a:endParaRPr lang="en-US" dirty="0">
              <a:solidFill>
                <a:srgbClr val="FF0000"/>
              </a:solidFill>
              <a:cs typeface="AL-Mohanad Bold" pitchFamily="2" charset="-78"/>
            </a:endParaRPr>
          </a:p>
          <a:p>
            <a:pPr marL="0" indent="0" algn="just">
              <a:buNone/>
            </a:pPr>
            <a:r>
              <a:rPr lang="ar-SA" dirty="0">
                <a:cs typeface="AL-Mohanad Bold" pitchFamily="2" charset="-78"/>
              </a:rPr>
              <a:t>ويقصد بها الواجبات الأكاديمية وغير الأكاديمية التي يجب على الطالب الالتزام بها تجاه الجامعة، وذلك للارتقاء بجودة العمل الأكاديمي، والعمل على توثيق العلاقة بين الطالب من جهة، والأستاذ الجامعي والقطاعات الجامعية من جهة أخرى</a:t>
            </a:r>
            <a:r>
              <a:rPr lang="en-US" dirty="0">
                <a:cs typeface="AL-Mohanad Bold" pitchFamily="2" charset="-78"/>
              </a:rPr>
              <a:t> . </a:t>
            </a:r>
            <a:r>
              <a:rPr lang="ar-SA" dirty="0">
                <a:cs typeface="AL-Mohanad Bold" pitchFamily="2" charset="-78"/>
              </a:rPr>
              <a:t>وكذلك الواجبات على الطالب في التخصصات الصحية</a:t>
            </a:r>
            <a:r>
              <a:rPr lang="en-US" dirty="0">
                <a:cs typeface="AL-Mohanad Bold" pitchFamily="2" charset="-78"/>
              </a:rPr>
              <a:t>.</a:t>
            </a:r>
          </a:p>
        </p:txBody>
      </p:sp>
    </p:spTree>
    <p:extLst>
      <p:ext uri="{BB962C8B-B14F-4D97-AF65-F5344CB8AC3E}">
        <p14:creationId xmlns:p14="http://schemas.microsoft.com/office/powerpoint/2010/main" val="155567330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19584018"/>
              </p:ext>
            </p:extLst>
          </p:nvPr>
        </p:nvGraphicFramePr>
        <p:xfrm>
          <a:off x="609600" y="1905000"/>
          <a:ext cx="7848599" cy="2819400"/>
        </p:xfrm>
        <a:graphic>
          <a:graphicData uri="http://schemas.openxmlformats.org/drawingml/2006/table">
            <a:tbl>
              <a:tblPr rtl="1" firstRow="1" firstCol="1" bandRow="1">
                <a:tableStyleId>{5C22544A-7EE6-4342-B048-85BDC9FD1C3A}</a:tableStyleId>
              </a:tblPr>
              <a:tblGrid>
                <a:gridCol w="7848599"/>
              </a:tblGrid>
              <a:tr h="2819400">
                <a:tc>
                  <a:txBody>
                    <a:bodyPr/>
                    <a:lstStyle/>
                    <a:p>
                      <a:pPr algn="ctr" rtl="1">
                        <a:lnSpc>
                          <a:spcPct val="115000"/>
                        </a:lnSpc>
                        <a:spcAft>
                          <a:spcPts val="0"/>
                        </a:spcAft>
                      </a:pPr>
                      <a:r>
                        <a:rPr lang="ar-SA" sz="3200" dirty="0">
                          <a:effectLst/>
                          <a:cs typeface="+mj-cs"/>
                        </a:rPr>
                        <a:t>وافق مجلس الجامعة في قراره رقم (4) في اجتماعه</a:t>
                      </a:r>
                      <a:r>
                        <a:rPr lang="en-AU" sz="3200" dirty="0">
                          <a:effectLst/>
                          <a:cs typeface="+mj-cs"/>
                        </a:rPr>
                        <a:t>) </a:t>
                      </a:r>
                      <a:r>
                        <a:rPr lang="ar-SA" sz="3200" dirty="0">
                          <a:effectLst/>
                          <a:cs typeface="+mj-cs"/>
                        </a:rPr>
                        <a:t>الثاني</a:t>
                      </a:r>
                      <a:r>
                        <a:rPr lang="en-AU" sz="3200" dirty="0">
                          <a:effectLst/>
                          <a:cs typeface="+mj-cs"/>
                        </a:rPr>
                        <a:t>(</a:t>
                      </a:r>
                      <a:r>
                        <a:rPr lang="ar-SA" sz="3200" dirty="0">
                          <a:effectLst/>
                          <a:cs typeface="+mj-cs"/>
                        </a:rPr>
                        <a:t> للعام الجامعي 1437</a:t>
                      </a:r>
                      <a:r>
                        <a:rPr lang="en-AU" sz="3200" dirty="0">
                          <a:effectLst/>
                          <a:cs typeface="+mj-cs"/>
                        </a:rPr>
                        <a:t>/</a:t>
                      </a:r>
                      <a:r>
                        <a:rPr lang="ar-SA" sz="3200" dirty="0">
                          <a:effectLst/>
                          <a:cs typeface="+mj-cs"/>
                        </a:rPr>
                        <a:t>1438 هـ، والمنعقد بتاريخ 16/3/1438 هـ الموافق</a:t>
                      </a:r>
                      <a:r>
                        <a:rPr lang="en-AU" sz="3200" dirty="0">
                          <a:effectLst/>
                          <a:cs typeface="+mj-cs"/>
                        </a:rPr>
                        <a:t> 15 / 12 / 2106 </a:t>
                      </a:r>
                      <a:r>
                        <a:rPr lang="ar-SA" sz="3200" dirty="0">
                          <a:effectLst/>
                          <a:cs typeface="+mj-cs"/>
                        </a:rPr>
                        <a:t>م على ميثاق الطالب الجامعي الحقوق والواجبات</a:t>
                      </a:r>
                      <a:r>
                        <a:rPr lang="en-AU" sz="3200" dirty="0">
                          <a:effectLst/>
                          <a:cs typeface="+mj-cs"/>
                        </a:rPr>
                        <a:t>.</a:t>
                      </a:r>
                      <a:endParaRPr lang="en-US" sz="3200" dirty="0">
                        <a:effectLst/>
                        <a:latin typeface="Calibri"/>
                        <a:ea typeface="Calibri"/>
                        <a:cs typeface="+mj-cs"/>
                      </a:endParaRPr>
                    </a:p>
                  </a:txBody>
                  <a:tcPr marL="68580" marR="68580" marT="0" marB="0" anchor="ctr"/>
                </a:tc>
              </a:tr>
            </a:tbl>
          </a:graphicData>
        </a:graphic>
      </p:graphicFrame>
    </p:spTree>
    <p:extLst>
      <p:ext uri="{BB962C8B-B14F-4D97-AF65-F5344CB8AC3E}">
        <p14:creationId xmlns:p14="http://schemas.microsoft.com/office/powerpoint/2010/main" val="3860712149"/>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1143000"/>
          </a:xfrm>
        </p:spPr>
        <p:txBody>
          <a:bodyPr>
            <a:normAutofit/>
          </a:bodyPr>
          <a:lstStyle/>
          <a:p>
            <a:pPr lvl="0"/>
            <a:r>
              <a:rPr lang="ar-SA" altLang="ar-SA" sz="3600" b="1" dirty="0">
                <a:solidFill>
                  <a:srgbClr val="FF0000"/>
                </a:solidFill>
                <a:latin typeface="Times New Roman" pitchFamily="18" charset="0"/>
                <a:ea typeface="Calibri" pitchFamily="34" charset="0"/>
                <a:cs typeface="AL-Mohanad" pitchFamily="2" charset="-78"/>
              </a:rPr>
              <a:t>التعريف</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بالمصطلحات</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الواردة</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في</a:t>
            </a:r>
            <a:r>
              <a:rPr lang="ar-SA" altLang="ar-SA" sz="3600" b="1" dirty="0">
                <a:solidFill>
                  <a:srgbClr val="FF0000"/>
                </a:solidFill>
                <a:latin typeface="Times New Roman" pitchFamily="18" charset="0"/>
                <a:ea typeface="Calibri" pitchFamily="34" charset="0"/>
                <a:cs typeface="Times New Roman" pitchFamily="18" charset="0"/>
              </a:rPr>
              <a:t> </a:t>
            </a:r>
            <a:r>
              <a:rPr lang="ar-SA" altLang="ar-SA" sz="3600" b="1" dirty="0">
                <a:solidFill>
                  <a:srgbClr val="FF0000"/>
                </a:solidFill>
                <a:latin typeface="Times New Roman" pitchFamily="18" charset="0"/>
                <a:ea typeface="Calibri" pitchFamily="34" charset="0"/>
                <a:cs typeface="AL-Mohanad" pitchFamily="2" charset="-78"/>
              </a:rPr>
              <a:t>الميثاق</a:t>
            </a:r>
            <a:r>
              <a:rPr lang="en-US" altLang="ar-SA" sz="3600" b="1" dirty="0" smtClean="0">
                <a:solidFill>
                  <a:srgbClr val="FF0000"/>
                </a:solidFill>
                <a:latin typeface="Times New Roman" pitchFamily="18" charset="0"/>
                <a:ea typeface="Calibri" pitchFamily="34" charset="0"/>
                <a:cs typeface="Times New Roman" pitchFamily="18" charset="0"/>
              </a:rPr>
              <a:t>:</a:t>
            </a:r>
            <a:endParaRPr lang="ar-SA" sz="3600" dirty="0">
              <a:solidFill>
                <a:srgbClr val="FF0000"/>
              </a:solidFill>
              <a:cs typeface="AL-Mohanad Bold"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92720111"/>
              </p:ext>
            </p:extLst>
          </p:nvPr>
        </p:nvGraphicFramePr>
        <p:xfrm>
          <a:off x="914400" y="1600201"/>
          <a:ext cx="7315199" cy="4531488"/>
        </p:xfrm>
        <a:graphic>
          <a:graphicData uri="http://schemas.openxmlformats.org/drawingml/2006/table">
            <a:tbl>
              <a:tblPr rtl="1" firstRow="1" firstCol="1" bandRow="1">
                <a:tableStyleId>{5C22544A-7EE6-4342-B048-85BDC9FD1C3A}</a:tableStyleId>
              </a:tblPr>
              <a:tblGrid>
                <a:gridCol w="7315199"/>
              </a:tblGrid>
              <a:tr h="356712">
                <a:tc>
                  <a:txBody>
                    <a:bodyPr/>
                    <a:lstStyle/>
                    <a:p>
                      <a:pPr marL="342900" lvl="0" indent="-342900" algn="just" rtl="1">
                        <a:lnSpc>
                          <a:spcPct val="115000"/>
                        </a:lnSpc>
                        <a:spcAft>
                          <a:spcPts val="0"/>
                        </a:spcAft>
                        <a:buFont typeface="Wingdings"/>
                        <a:buChar char=""/>
                      </a:pPr>
                      <a:r>
                        <a:rPr lang="ar-SA" sz="1800" dirty="0">
                          <a:solidFill>
                            <a:srgbClr val="FFFF00"/>
                          </a:solidFill>
                          <a:effectLst/>
                        </a:rPr>
                        <a:t>اللائحة</a:t>
                      </a:r>
                      <a:r>
                        <a:rPr lang="en-AU" sz="1800" dirty="0">
                          <a:solidFill>
                            <a:srgbClr val="FFFF00"/>
                          </a:solidFill>
                          <a:effectLst/>
                        </a:rPr>
                        <a:t> : </a:t>
                      </a:r>
                      <a:r>
                        <a:rPr lang="ar-SA" sz="1800" dirty="0">
                          <a:effectLst/>
                        </a:rPr>
                        <a:t>الأنظمة والضوابط التي توضح للطالب ما له من حقوق وما عليه من واجبات</a:t>
                      </a:r>
                      <a:r>
                        <a:rPr lang="en-AU" sz="1800" dirty="0">
                          <a:effectLst/>
                        </a:rPr>
                        <a:t>.</a:t>
                      </a:r>
                      <a:endParaRPr lang="en-US" sz="1800" dirty="0">
                        <a:solidFill>
                          <a:srgbClr val="000000"/>
                        </a:solidFill>
                        <a:effectLst/>
                        <a:latin typeface="Calibri"/>
                        <a:ea typeface="Calibri"/>
                        <a:cs typeface="Arial"/>
                      </a:endParaRPr>
                    </a:p>
                  </a:txBody>
                  <a:tcPr marL="68580" marR="68580" marT="0" marB="0"/>
                </a:tc>
              </a:tr>
              <a:tr h="356712">
                <a:tc>
                  <a:txBody>
                    <a:bodyPr/>
                    <a:lstStyle/>
                    <a:p>
                      <a:pPr marL="342900" lvl="0" indent="-342900" algn="just" rtl="1">
                        <a:lnSpc>
                          <a:spcPct val="115000"/>
                        </a:lnSpc>
                        <a:spcAft>
                          <a:spcPts val="0"/>
                        </a:spcAft>
                        <a:buFont typeface="Wingdings"/>
                        <a:buChar char=""/>
                      </a:pPr>
                      <a:r>
                        <a:rPr lang="ar-SA" sz="1800" dirty="0">
                          <a:solidFill>
                            <a:srgbClr val="FFFF00"/>
                          </a:solidFill>
                          <a:effectLst/>
                        </a:rPr>
                        <a:t>الطالب</a:t>
                      </a:r>
                      <a:r>
                        <a:rPr lang="en-US" sz="1800" dirty="0">
                          <a:solidFill>
                            <a:srgbClr val="FFFF00"/>
                          </a:solidFill>
                          <a:effectLst/>
                        </a:rPr>
                        <a:t> </a:t>
                      </a:r>
                      <a:r>
                        <a:rPr lang="en-US" sz="1800" dirty="0">
                          <a:effectLst/>
                        </a:rPr>
                        <a:t>: </a:t>
                      </a:r>
                      <a:r>
                        <a:rPr lang="ar-SA" sz="1800" dirty="0">
                          <a:effectLst/>
                        </a:rPr>
                        <a:t>الطالب أو الطالبة في جامعة جدة</a:t>
                      </a:r>
                      <a:r>
                        <a:rPr lang="en-US" sz="1800" dirty="0">
                          <a:effectLst/>
                        </a:rPr>
                        <a:t>.</a:t>
                      </a:r>
                      <a:endParaRPr lang="en-US" sz="1800" dirty="0">
                        <a:solidFill>
                          <a:srgbClr val="000000"/>
                        </a:solidFill>
                        <a:effectLst/>
                        <a:latin typeface="Calibri"/>
                        <a:ea typeface="Calibri"/>
                        <a:cs typeface="Arial"/>
                      </a:endParaRPr>
                    </a:p>
                  </a:txBody>
                  <a:tcPr marL="68580" marR="68580" marT="0" marB="0"/>
                </a:tc>
              </a:tr>
              <a:tr h="356712">
                <a:tc>
                  <a:txBody>
                    <a:bodyPr/>
                    <a:lstStyle/>
                    <a:p>
                      <a:pPr marL="342900" lvl="0" indent="-342900" algn="just" rtl="1">
                        <a:lnSpc>
                          <a:spcPct val="115000"/>
                        </a:lnSpc>
                        <a:spcAft>
                          <a:spcPts val="0"/>
                        </a:spcAft>
                        <a:buFont typeface="Wingdings"/>
                        <a:buChar char=""/>
                      </a:pPr>
                      <a:r>
                        <a:rPr lang="ar-SA" sz="1800" dirty="0">
                          <a:solidFill>
                            <a:srgbClr val="FFFF00"/>
                          </a:solidFill>
                          <a:effectLst/>
                        </a:rPr>
                        <a:t>منسوبو الجامعة</a:t>
                      </a:r>
                      <a:r>
                        <a:rPr lang="en-US" sz="1800" dirty="0">
                          <a:solidFill>
                            <a:srgbClr val="FFFF00"/>
                          </a:solidFill>
                          <a:effectLst/>
                        </a:rPr>
                        <a:t> </a:t>
                      </a:r>
                      <a:r>
                        <a:rPr lang="en-US" sz="1800" dirty="0">
                          <a:effectLst/>
                        </a:rPr>
                        <a:t>: </a:t>
                      </a:r>
                      <a:r>
                        <a:rPr lang="ar-SA" sz="1800" dirty="0">
                          <a:effectLst/>
                        </a:rPr>
                        <a:t>أعضاء هيئة التدريس وجميع الموظفين والعاملين</a:t>
                      </a:r>
                      <a:r>
                        <a:rPr lang="en-US" sz="1800" dirty="0">
                          <a:effectLst/>
                        </a:rPr>
                        <a:t>.</a:t>
                      </a:r>
                      <a:endParaRPr lang="en-US" sz="1800" dirty="0">
                        <a:solidFill>
                          <a:srgbClr val="000000"/>
                        </a:solidFill>
                        <a:effectLst/>
                        <a:latin typeface="Calibri"/>
                        <a:ea typeface="Calibri"/>
                        <a:cs typeface="Arial"/>
                      </a:endParaRPr>
                    </a:p>
                  </a:txBody>
                  <a:tcPr marL="68580" marR="68580" marT="0" marB="0"/>
                </a:tc>
              </a:tr>
              <a:tr h="1415992">
                <a:tc>
                  <a:txBody>
                    <a:bodyPr/>
                    <a:lstStyle/>
                    <a:p>
                      <a:pPr marL="342900" lvl="0" indent="-342900" algn="just" rtl="1">
                        <a:lnSpc>
                          <a:spcPct val="115000"/>
                        </a:lnSpc>
                        <a:spcAft>
                          <a:spcPts val="0"/>
                        </a:spcAft>
                        <a:buFont typeface="Wingdings"/>
                        <a:buChar char=""/>
                      </a:pPr>
                      <a:r>
                        <a:rPr lang="ar-SA" sz="1800" dirty="0">
                          <a:solidFill>
                            <a:srgbClr val="FFFF00"/>
                          </a:solidFill>
                          <a:effectLst/>
                        </a:rPr>
                        <a:t>الأمن الحسي والنفسي</a:t>
                      </a:r>
                      <a:r>
                        <a:rPr lang="en-US" sz="1800" dirty="0">
                          <a:solidFill>
                            <a:srgbClr val="FFFF00"/>
                          </a:solidFill>
                          <a:effectLst/>
                        </a:rPr>
                        <a:t>: </a:t>
                      </a:r>
                      <a:r>
                        <a:rPr lang="ar-SA" sz="1800" dirty="0">
                          <a:effectLst/>
                        </a:rPr>
                        <a:t>عدم تعرض الطالب لأي تهديد بالإيذاء الجسدي، أو المعنوي سواء كان ذلك عن طريق حرمانه حقه من الدرجات، أو الإيذاء النفسي بالتجاهل، أو السخرية، أو التقريع، أو التعدي بالألفاظ الجارحة</a:t>
                      </a:r>
                      <a:r>
                        <a:rPr lang="en-US" sz="1800" dirty="0">
                          <a:effectLst/>
                        </a:rPr>
                        <a:t>.</a:t>
                      </a:r>
                      <a:endParaRPr lang="en-US" sz="1800" dirty="0">
                        <a:solidFill>
                          <a:srgbClr val="000000"/>
                        </a:solidFill>
                        <a:effectLst/>
                        <a:latin typeface="Calibri"/>
                        <a:ea typeface="Calibri"/>
                        <a:cs typeface="Arial"/>
                      </a:endParaRPr>
                    </a:p>
                  </a:txBody>
                  <a:tcPr marL="68580" marR="68580" marT="0" marB="0"/>
                </a:tc>
              </a:tr>
              <a:tr h="737994">
                <a:tc>
                  <a:txBody>
                    <a:bodyPr/>
                    <a:lstStyle/>
                    <a:p>
                      <a:pPr marL="342900" lvl="0" indent="-342900" algn="just" rtl="1">
                        <a:lnSpc>
                          <a:spcPct val="115000"/>
                        </a:lnSpc>
                        <a:spcAft>
                          <a:spcPts val="0"/>
                        </a:spcAft>
                        <a:buFont typeface="Wingdings"/>
                        <a:buChar char=""/>
                      </a:pPr>
                      <a:r>
                        <a:rPr lang="ar-SA" sz="1800" dirty="0">
                          <a:solidFill>
                            <a:srgbClr val="FFFF00"/>
                          </a:solidFill>
                          <a:effectLst/>
                        </a:rPr>
                        <a:t>اليوم الإرشادي</a:t>
                      </a:r>
                      <a:r>
                        <a:rPr lang="en-US" sz="1800" dirty="0">
                          <a:solidFill>
                            <a:srgbClr val="FFFF00"/>
                          </a:solidFill>
                          <a:effectLst/>
                        </a:rPr>
                        <a:t>: </a:t>
                      </a:r>
                      <a:r>
                        <a:rPr lang="ar-SA" sz="1800" dirty="0">
                          <a:effectLst/>
                        </a:rPr>
                        <a:t> يوم تخصصه الجامعة لتوعية الطالب بحقوقه واجباته وبأنظمة الجامعة الدراسية والإدارية وإمكاناتها المختلفة، الأكاديمية وغير الأكاديمية التي تساعده في تسهيل سير دراسته</a:t>
                      </a:r>
                      <a:r>
                        <a:rPr lang="en-US" sz="1800" dirty="0">
                          <a:effectLst/>
                        </a:rPr>
                        <a:t>.</a:t>
                      </a:r>
                      <a:endParaRPr lang="en-US" sz="1800" dirty="0">
                        <a:solidFill>
                          <a:srgbClr val="000000"/>
                        </a:solidFill>
                        <a:effectLst/>
                        <a:latin typeface="Calibri"/>
                        <a:ea typeface="Calibri"/>
                        <a:cs typeface="Arial"/>
                      </a:endParaRPr>
                    </a:p>
                  </a:txBody>
                  <a:tcPr marL="68580" marR="68580" marT="0" marB="0"/>
                </a:tc>
              </a:tr>
              <a:tr h="1119276">
                <a:tc>
                  <a:txBody>
                    <a:bodyPr/>
                    <a:lstStyle/>
                    <a:p>
                      <a:pPr marL="342900" lvl="0" indent="-342900" algn="just" rtl="1">
                        <a:lnSpc>
                          <a:spcPct val="115000"/>
                        </a:lnSpc>
                        <a:spcAft>
                          <a:spcPts val="0"/>
                        </a:spcAft>
                        <a:buFont typeface="Wingdings"/>
                        <a:buChar char=""/>
                      </a:pPr>
                      <a:r>
                        <a:rPr lang="ar-SA" sz="1800" dirty="0">
                          <a:solidFill>
                            <a:srgbClr val="FFFF00"/>
                          </a:solidFill>
                          <a:effectLst/>
                        </a:rPr>
                        <a:t>لجان الطلاب الاستشارية</a:t>
                      </a:r>
                      <a:r>
                        <a:rPr lang="en-US" sz="1800" dirty="0">
                          <a:solidFill>
                            <a:srgbClr val="FFFF00"/>
                          </a:solidFill>
                          <a:effectLst/>
                        </a:rPr>
                        <a:t>: </a:t>
                      </a:r>
                      <a:r>
                        <a:rPr lang="ar-SA" sz="1800" dirty="0">
                          <a:effectLst/>
                        </a:rPr>
                        <a:t> لجان تشكل من قبل عمادة شؤون الطلاب وتعمل تحت إشرافها تهدف إلى التعرف على مشكلات الطالب، والمعوقات التي تواجههم في سير دراستهم الجامعية، ومشاركة الطلاب في وضع المقترحات، وإيجاد الحلول المناسبة لها</a:t>
                      </a:r>
                      <a:r>
                        <a:rPr lang="en-US" sz="1800" dirty="0">
                          <a:effectLst/>
                        </a:rPr>
                        <a:t>.</a:t>
                      </a:r>
                      <a:endParaRPr lang="en-US" sz="1800" dirty="0">
                        <a:solidFill>
                          <a:srgbClr val="000000"/>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3564544735"/>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2601</Words>
  <Application>Microsoft Office PowerPoint</Application>
  <PresentationFormat>عرض على الشاشة (3:4)‏</PresentationFormat>
  <Paragraphs>162</Paragraphs>
  <Slides>34</Slides>
  <Notes>0</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نسق Office</vt:lpstr>
      <vt:lpstr>الفصل الأول </vt:lpstr>
      <vt:lpstr>عرض تقديمي في PowerPoint</vt:lpstr>
      <vt:lpstr>عرض تقديمي في PowerPoint</vt:lpstr>
      <vt:lpstr>الهيكل التنظيمي العام لجامعة جدة</vt:lpstr>
      <vt:lpstr>الهيكل التنظيمي للكليات بجامعة جدة</vt:lpstr>
      <vt:lpstr>ميثاق الطالب الجامعي : الحقوق والواجبات</vt:lpstr>
      <vt:lpstr>عرض تقديمي في PowerPoint</vt:lpstr>
      <vt:lpstr>عرض تقديمي في PowerPoint</vt:lpstr>
      <vt:lpstr>التعريف بالمصطلحات الواردة في الميثاق:</vt:lpstr>
      <vt:lpstr>لمن هذا الميثاق؟</vt:lpstr>
      <vt:lpstr>أهداف الميثاق:</vt:lpstr>
      <vt:lpstr>الجهات المعنية المشار إليها في بنود الميثاق:</vt:lpstr>
      <vt:lpstr>عرض تقديمي في PowerPoint</vt:lpstr>
      <vt:lpstr>من حق الطالب :</vt:lpstr>
      <vt:lpstr>عرض تقديمي في PowerPoint</vt:lpstr>
      <vt:lpstr>من واجبات الطالب</vt:lpstr>
      <vt:lpstr>عرض تقديمي في PowerPoint</vt:lpstr>
      <vt:lpstr>من واجبات الطالب:</vt:lpstr>
      <vt:lpstr>عرض تقديمي في PowerPoint</vt:lpstr>
      <vt:lpstr>من واجبات الطالب في التخصصات الصحية:</vt:lpstr>
      <vt:lpstr>لائحة ضبط سلوك الطلاب والطالبات</vt:lpstr>
      <vt:lpstr>التوجيه والإرشاد الأكاديمي</vt:lpstr>
      <vt:lpstr>عرض تقديمي في PowerPoint</vt:lpstr>
      <vt:lpstr>عرض تقديمي في PowerPoint</vt:lpstr>
      <vt:lpstr>خصائص التوجيه والإرشاد الأكاديمي: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مسؤولية ودور الطالب أو الطالبة</vt:lpstr>
      <vt:lpstr>مهارات وكفايات اختيار التخصص</vt:lpstr>
      <vt:lpstr>شكراً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Owner</dc:creator>
  <cp:lastModifiedBy>Owner</cp:lastModifiedBy>
  <cp:revision>22</cp:revision>
  <dcterms:created xsi:type="dcterms:W3CDTF">2017-09-18T15:03:42Z</dcterms:created>
  <dcterms:modified xsi:type="dcterms:W3CDTF">2017-09-26T18:54:22Z</dcterms:modified>
</cp:coreProperties>
</file>