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63" r:id="rId6"/>
    <p:sldId id="266" r:id="rId7"/>
    <p:sldId id="267" r:id="rId8"/>
    <p:sldId id="268" r:id="rId9"/>
    <p:sldId id="269" r:id="rId10"/>
    <p:sldId id="265" r:id="rId11"/>
    <p:sldId id="260" r:id="rId12"/>
    <p:sldId id="264" r:id="rId13"/>
    <p:sldId id="271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68" d="100"/>
          <a:sy n="68" d="100"/>
        </p:scale>
        <p:origin x="374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5FD420-15F0-4E5E-938E-3AD4048BB5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540C4D6-65FF-4DC9-9029-8F74DC285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D6ACB8-5F70-437D-ADF8-A97D12B68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D29FAE1-C355-4C89-BD48-B1A30A37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CF2F5F-7AF0-4E14-9DA1-BD3EE05C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351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0E6AB2-5FC1-498D-98A7-7D8526A2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17CE91C-F1EC-49B6-9990-459F261AF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1690F4-BB1A-49A2-A1AD-BFD18DC2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519FCF-89F9-4D98-889C-6A2E81A3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E70F3F-859F-4E16-BEC9-D2C6EA16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762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4D48BB9-7233-4281-A674-D63C8B242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B0342E-5842-412F-B88F-4251CABF7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257DCE-0EB4-4801-9E8F-888B6AA1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09B68A-E646-4E40-BDF4-68D8CB17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127976-F27B-4753-A1A1-D87689A9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149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05AA40-4D62-4B13-9F8F-02B71922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7C6428-A55D-4900-ABB5-F1802C265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BE0B73-ED83-4F90-8397-3D8785BC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DCEEA7-603E-43A2-B004-5D14725A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621037-C266-466C-8A9A-D79B6E0E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692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15AA9D-55B6-4E98-80E7-DC16C2C4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61DF0A9-0FE4-4CA3-9DF2-734F8B0CD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CE7F83-D64C-4E89-9FD6-D0BFBA06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9CFF1B-CC89-45F1-AF23-4A095E909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530856-DF36-4771-AF9B-C2F24AD1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631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F71131-B543-441C-ACB5-3E4B5906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5BE69C-C818-4C58-A51D-821D3BC92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17FD5A2-A7D7-4D7C-8F55-DB01C013D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02948D-6B67-40C1-991C-F40C0309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8C094CC-24B6-4A67-88B4-ADFE7089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B24BD2-CE7D-4648-97A5-A03D18E2C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068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825BB4-EA54-4133-91D1-E74D08C25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427C318-AABD-456A-A735-85EB66C3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135D5C5-6102-48E3-9EB3-B3F1DA055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F325DAC-9A33-439D-AA54-1714E167E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A833645-838B-484D-923F-B9F028621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A1BFBD8-0D9E-4303-A3FE-0AB8A4763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979B27-13C1-4D09-9E0A-1D546E3D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FAE627C-3B57-4387-9AF7-14A9C61D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1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76FD12-B0A9-4265-BC77-D1A8BE4FC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0ADC595-4841-480C-977D-62B5E3826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1D49982-62C8-4121-8FCD-FD9EFFA3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0C5AE2B-CD10-4408-801B-28CC2110E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552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50CAF6A-7D64-4E4E-B248-91F6B53D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C0C698E-8241-4A86-AE17-4DE7B887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1329A94-B0DC-46B7-A9AF-E4AF7D2A0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458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E1AAD5-AB96-4EE7-94BD-7670A9CE8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022654-90ED-4B9A-835E-AD11B0A1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6922C9C-A121-486E-8641-E45B16E0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88E753A-87CA-404B-857D-95629D09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B2534E-F26F-4A2D-8641-70E229FE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22C474-3AA0-4097-9923-0719A9A4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646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0CB60F-5581-4A79-8152-F7ADEC230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C03376D-B4A5-4ECE-872E-642F3A1543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661246-BB48-41AC-9DE1-4A25AD92E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BF5652-3A09-4A64-9DD9-AC07C05D5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59A0C52-7334-4634-A19D-8CB58143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3ED7D2-D87D-4799-A0E7-31C12751E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78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ACFB023-7CFB-4336-90CC-59B0E3B5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AF0687-ED5D-4124-B4D9-6001F8AF5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9536A53-072B-493E-AB25-8C6E0253A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E29DE-A572-4D8D-9C9D-A713D9A88F41}" type="datetimeFigureOut">
              <a:rPr lang="ar-SA" smtClean="0"/>
              <a:t>02/03/1444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D0DFB5-B365-4333-8D13-D3ECC8011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EFCF250-5997-45A0-848F-FBA3820CE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6CD4-E7C5-410E-BC7E-35F42B61139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399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hyperlink" Target="http://onceuponateacher.blogspot.com.au/2014/01/kindergarteners-use-their-magic-pencil.html" TargetMode="Externa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2.png" /><Relationship Id="rId7" Type="http://schemas.openxmlformats.org/officeDocument/2006/relationships/image" Target="../media/image2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5.png" /><Relationship Id="rId5" Type="http://schemas.openxmlformats.org/officeDocument/2006/relationships/image" Target="../media/image24.jpeg" /><Relationship Id="rId4" Type="http://schemas.openxmlformats.org/officeDocument/2006/relationships/image" Target="../media/image23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 /><Relationship Id="rId3" Type="http://schemas.openxmlformats.org/officeDocument/2006/relationships/image" Target="../media/image28.jpg" /><Relationship Id="rId7" Type="http://schemas.openxmlformats.org/officeDocument/2006/relationships/hyperlink" Target="https://freesvg.org/happy-robot" TargetMode="External" /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1.png" /><Relationship Id="rId5" Type="http://schemas.openxmlformats.org/officeDocument/2006/relationships/image" Target="../media/image30.jpg" /><Relationship Id="rId4" Type="http://schemas.openxmlformats.org/officeDocument/2006/relationships/image" Target="../media/image29.jfif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5.png" /><Relationship Id="rId7" Type="http://schemas.openxmlformats.org/officeDocument/2006/relationships/image" Target="../media/image8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openclipart.org/detail/256974/pink-book-no-shadow" TargetMode="External" /><Relationship Id="rId5" Type="http://schemas.openxmlformats.org/officeDocument/2006/relationships/image" Target="../media/image7.png" /><Relationship Id="rId10" Type="http://schemas.openxmlformats.org/officeDocument/2006/relationships/hyperlink" Target="https://freesvg.org/1539739869" TargetMode="External" /><Relationship Id="rId4" Type="http://schemas.openxmlformats.org/officeDocument/2006/relationships/image" Target="../media/image6.png" /><Relationship Id="rId9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 /><Relationship Id="rId13" Type="http://schemas.openxmlformats.org/officeDocument/2006/relationships/hyperlink" Target="http://www.publicdomainfiles.com/show_file.php?id=13938346212535" TargetMode="External" /><Relationship Id="rId3" Type="http://schemas.openxmlformats.org/officeDocument/2006/relationships/image" Target="../media/image15.emf" /><Relationship Id="rId7" Type="http://schemas.openxmlformats.org/officeDocument/2006/relationships/hyperlink" Target="https://pixabay.com/ko/%EC%B6%95%EA%B5%AC-%EA%B3%B5-%EC%9D%B4%EB%AF%B8%EC%A7%80-%EB%B8%94%EB%9E%99-%ED%99%94%EC%9D%B4%ED%8A%B8-306928/" TargetMode="External" /><Relationship Id="rId12" Type="http://schemas.openxmlformats.org/officeDocument/2006/relationships/image" Target="../media/image2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7.png" /><Relationship Id="rId11" Type="http://schemas.openxmlformats.org/officeDocument/2006/relationships/hyperlink" Target="http://openclipart.org/detail/192568/puzzle-by-voyeg3r-192568" TargetMode="External" /><Relationship Id="rId5" Type="http://schemas.openxmlformats.org/officeDocument/2006/relationships/hyperlink" Target="http://pngimg.com/download/67266" TargetMode="External" /><Relationship Id="rId15" Type="http://schemas.openxmlformats.org/officeDocument/2006/relationships/hyperlink" Target="https://pngimg.com/download/47033" TargetMode="External" /><Relationship Id="rId10" Type="http://schemas.openxmlformats.org/officeDocument/2006/relationships/image" Target="../media/image19.png" /><Relationship Id="rId4" Type="http://schemas.openxmlformats.org/officeDocument/2006/relationships/image" Target="../media/image16.png" /><Relationship Id="rId9" Type="http://schemas.openxmlformats.org/officeDocument/2006/relationships/hyperlink" Target="http://openclipart.org/detail/23052/cartoon-bunny-by-studiofibonacci" TargetMode="External" /><Relationship Id="rId14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6D2570B-457D-4CBA-A982-49D9E730CC8A}"/>
              </a:ext>
            </a:extLst>
          </p:cNvPr>
          <p:cNvSpPr/>
          <p:nvPr/>
        </p:nvSpPr>
        <p:spPr>
          <a:xfrm>
            <a:off x="4294785" y="118551"/>
            <a:ext cx="2520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Revision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FAA0506-6E6B-4E17-83BB-7E059DC253FD}"/>
              </a:ext>
            </a:extLst>
          </p:cNvPr>
          <p:cNvSpPr/>
          <p:nvPr/>
        </p:nvSpPr>
        <p:spPr>
          <a:xfrm>
            <a:off x="1131111" y="1595735"/>
            <a:ext cx="8487021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1- What is your name?</a:t>
            </a:r>
          </a:p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How are you?</a:t>
            </a:r>
          </a:p>
          <a:p>
            <a:pPr algn="l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How old are you?</a:t>
            </a:r>
          </a:p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this?</a:t>
            </a:r>
          </a:p>
          <a:p>
            <a:pPr algn="l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shape is it?</a:t>
            </a:r>
          </a:p>
          <a:p>
            <a:pPr algn="l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color is it?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8771D43-6D1E-4B61-B4F7-7F8731E0907F}"/>
              </a:ext>
            </a:extLst>
          </p:cNvPr>
          <p:cNvSpPr txBox="1"/>
          <p:nvPr/>
        </p:nvSpPr>
        <p:spPr>
          <a:xfrm>
            <a:off x="304800" y="8039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u="heavy" dirty="0">
                <a:solidFill>
                  <a:schemeClr val="accent6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General </a:t>
            </a:r>
            <a:r>
              <a:rPr lang="en-US" sz="5400" u="heavy" dirty="0">
                <a:solidFill>
                  <a:schemeClr val="accent6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Questions</a:t>
            </a:r>
            <a:r>
              <a:rPr lang="en-US" sz="2400" u="heavy" dirty="0">
                <a:solidFill>
                  <a:schemeClr val="accent6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</a:t>
            </a:r>
            <a:r>
              <a:rPr lang="en-US" sz="1800" dirty="0">
                <a:solidFill>
                  <a:srgbClr val="833C0B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: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67A3701-874F-4D08-B7C4-A5DF4EC0B8DF}"/>
              </a:ext>
            </a:extLst>
          </p:cNvPr>
          <p:cNvSpPr/>
          <p:nvPr/>
        </p:nvSpPr>
        <p:spPr>
          <a:xfrm>
            <a:off x="4707467" y="3894667"/>
            <a:ext cx="1066800" cy="609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E3ED471E-29C9-4447-9684-21A76917D97E}"/>
              </a:ext>
            </a:extLst>
          </p:cNvPr>
          <p:cNvSpPr/>
          <p:nvPr/>
        </p:nvSpPr>
        <p:spPr>
          <a:xfrm>
            <a:off x="6075134" y="4775200"/>
            <a:ext cx="626533" cy="4870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546A418-90EC-49D9-B3BF-356FAF0B353A}"/>
              </a:ext>
            </a:extLst>
          </p:cNvPr>
          <p:cNvSpPr/>
          <p:nvPr/>
        </p:nvSpPr>
        <p:spPr>
          <a:xfrm>
            <a:off x="5340755" y="5447775"/>
            <a:ext cx="795867" cy="4870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ثلث متساوي الساقين 8">
            <a:extLst>
              <a:ext uri="{FF2B5EF4-FFF2-40B4-BE49-F238E27FC236}">
                <a16:creationId xmlns:a16="http://schemas.microsoft.com/office/drawing/2014/main" id="{B5B5C49B-8976-488A-A7D3-87A2909F2ECE}"/>
              </a:ext>
            </a:extLst>
          </p:cNvPr>
          <p:cNvSpPr/>
          <p:nvPr/>
        </p:nvSpPr>
        <p:spPr>
          <a:xfrm>
            <a:off x="6815476" y="4708411"/>
            <a:ext cx="372533" cy="5538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0579A78-231A-4962-BC35-773D35DAD156}"/>
              </a:ext>
            </a:extLst>
          </p:cNvPr>
          <p:cNvSpPr/>
          <p:nvPr/>
        </p:nvSpPr>
        <p:spPr>
          <a:xfrm>
            <a:off x="7428089" y="4888089"/>
            <a:ext cx="474133" cy="37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1417054-FB0A-4C55-A365-C873229923C6}"/>
              </a:ext>
            </a:extLst>
          </p:cNvPr>
          <p:cNvSpPr/>
          <p:nvPr/>
        </p:nvSpPr>
        <p:spPr>
          <a:xfrm>
            <a:off x="8142302" y="4888089"/>
            <a:ext cx="1012987" cy="37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نجمة: 5 نقاط 11">
            <a:extLst>
              <a:ext uri="{FF2B5EF4-FFF2-40B4-BE49-F238E27FC236}">
                <a16:creationId xmlns:a16="http://schemas.microsoft.com/office/drawing/2014/main" id="{F1E8F9A6-069E-43CF-BE53-6B513F959C3F}"/>
              </a:ext>
            </a:extLst>
          </p:cNvPr>
          <p:cNvSpPr/>
          <p:nvPr/>
        </p:nvSpPr>
        <p:spPr>
          <a:xfrm>
            <a:off x="9481540" y="4641376"/>
            <a:ext cx="474133" cy="62088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6A0D30F-EDD6-43F1-B29F-2008E62C4A7A}"/>
              </a:ext>
            </a:extLst>
          </p:cNvPr>
          <p:cNvSpPr/>
          <p:nvPr/>
        </p:nvSpPr>
        <p:spPr>
          <a:xfrm>
            <a:off x="6167066" y="5489665"/>
            <a:ext cx="795867" cy="445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EEDDC0A-050A-4515-BBD4-7C7096F75E62}"/>
              </a:ext>
            </a:extLst>
          </p:cNvPr>
          <p:cNvSpPr/>
          <p:nvPr/>
        </p:nvSpPr>
        <p:spPr>
          <a:xfrm>
            <a:off x="7227111" y="5489665"/>
            <a:ext cx="620889" cy="4032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165DB9DD-FA3B-45A6-BDFC-9535B3D08E2E}"/>
              </a:ext>
            </a:extLst>
          </p:cNvPr>
          <p:cNvSpPr/>
          <p:nvPr/>
        </p:nvSpPr>
        <p:spPr>
          <a:xfrm>
            <a:off x="8280985" y="5531556"/>
            <a:ext cx="806571" cy="4032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54183718-7D11-49A1-B2C9-47184FB069ED}"/>
              </a:ext>
            </a:extLst>
          </p:cNvPr>
          <p:cNvSpPr/>
          <p:nvPr/>
        </p:nvSpPr>
        <p:spPr>
          <a:xfrm>
            <a:off x="9481541" y="5447776"/>
            <a:ext cx="757482" cy="47889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282A00-81B3-4C31-AC2D-2755ACE17B4E}"/>
              </a:ext>
            </a:extLst>
          </p:cNvPr>
          <p:cNvSpPr/>
          <p:nvPr/>
        </p:nvSpPr>
        <p:spPr>
          <a:xfrm>
            <a:off x="10444443" y="5489665"/>
            <a:ext cx="855735" cy="5273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967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160AC211-3B84-45F2-A5AB-DB34FD49ECA6}"/>
              </a:ext>
            </a:extLst>
          </p:cNvPr>
          <p:cNvSpPr txBox="1"/>
          <p:nvPr/>
        </p:nvSpPr>
        <p:spPr>
          <a:xfrm>
            <a:off x="-1207912" y="42493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Rearrange :</a:t>
            </a:r>
            <a:endParaRPr lang="ar-SA" sz="4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871E3AD-EE88-4228-BA75-6A2F83F0FA1A}"/>
              </a:ext>
            </a:extLst>
          </p:cNvPr>
          <p:cNvSpPr/>
          <p:nvPr/>
        </p:nvSpPr>
        <p:spPr>
          <a:xfrm>
            <a:off x="816757" y="1142465"/>
            <a:ext cx="509466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Pizza  / I / like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F8499778-73F9-4437-AD3E-D78C25EB97EE}"/>
              </a:ext>
            </a:extLst>
          </p:cNvPr>
          <p:cNvSpPr/>
          <p:nvPr/>
        </p:nvSpPr>
        <p:spPr>
          <a:xfrm>
            <a:off x="577647" y="3707220"/>
            <a:ext cx="49519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 /  salad/ like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B01E262-444F-4606-A87C-0673F95F25DC}"/>
              </a:ext>
            </a:extLst>
          </p:cNvPr>
          <p:cNvSpPr/>
          <p:nvPr/>
        </p:nvSpPr>
        <p:spPr>
          <a:xfrm>
            <a:off x="2627637" y="4937246"/>
            <a:ext cx="328378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  / is / It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1ADC3075-134F-4FFF-9630-B09CE0C2479A}"/>
              </a:ext>
            </a:extLst>
          </p:cNvPr>
          <p:cNvSpPr/>
          <p:nvPr/>
        </p:nvSpPr>
        <p:spPr>
          <a:xfrm>
            <a:off x="577647" y="2472335"/>
            <a:ext cx="590738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pink  / are / They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99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Imagen">
            <a:extLst>
              <a:ext uri="{FF2B5EF4-FFF2-40B4-BE49-F238E27FC236}">
                <a16:creationId xmlns:a16="http://schemas.microsoft.com/office/drawing/2014/main" id="{F6856793-1C6D-4B86-9CAD-F0BCAFB4F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438" y="204308"/>
            <a:ext cx="7251975" cy="1063623"/>
          </a:xfrm>
          <a:prstGeom prst="rect">
            <a:avLst/>
          </a:prstGeom>
        </p:spPr>
      </p:pic>
      <p:pic>
        <p:nvPicPr>
          <p:cNvPr id="1031" name="صورة 467">
            <a:extLst>
              <a:ext uri="{FF2B5EF4-FFF2-40B4-BE49-F238E27FC236}">
                <a16:creationId xmlns:a16="http://schemas.microsoft.com/office/drawing/2014/main" id="{32809759-535F-4098-AEC5-0ED0BE9BE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07" y="2256673"/>
            <a:ext cx="549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صورة 489">
            <a:extLst>
              <a:ext uri="{FF2B5EF4-FFF2-40B4-BE49-F238E27FC236}">
                <a16:creationId xmlns:a16="http://schemas.microsoft.com/office/drawing/2014/main" id="{3FEF1E1A-ABDB-432C-A905-261F9CEB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3499" y="3860508"/>
            <a:ext cx="773615" cy="79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صورة 26">
            <a:extLst>
              <a:ext uri="{FF2B5EF4-FFF2-40B4-BE49-F238E27FC236}">
                <a16:creationId xmlns:a16="http://schemas.microsoft.com/office/drawing/2014/main" id="{6D34EEC6-6916-42DA-A880-F839DEAC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85" y="3838741"/>
            <a:ext cx="773614" cy="66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صورة 473">
            <a:extLst>
              <a:ext uri="{FF2B5EF4-FFF2-40B4-BE49-F238E27FC236}">
                <a16:creationId xmlns:a16="http://schemas.microsoft.com/office/drawing/2014/main" id="{2F31DA16-5251-430D-AF2A-5715DA517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19" y="3829656"/>
            <a:ext cx="8382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صورة 472">
            <a:extLst>
              <a:ext uri="{FF2B5EF4-FFF2-40B4-BE49-F238E27FC236}">
                <a16:creationId xmlns:a16="http://schemas.microsoft.com/office/drawing/2014/main" id="{C0287946-3639-4B32-BF1D-4B156421D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20" y="3829656"/>
            <a:ext cx="808038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D1443DEF-31DE-42EE-ABD2-18328B71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556" y="1304403"/>
            <a:ext cx="768992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3200" b="0" i="0" u="sng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Circle the odd word:</a:t>
            </a:r>
            <a:endParaRPr kumimoji="0" lang="en-US" altLang="ar-S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3200" b="1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</a:t>
            </a:r>
            <a:r>
              <a:rPr kumimoji="0" lang="en-US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1- star  - circle - camel </a:t>
            </a:r>
            <a:r>
              <a:rPr kumimoji="0" lang="en-US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triangle.</a:t>
            </a:r>
            <a:endParaRPr kumimoji="0" lang="en-US" altLang="ar-SA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6C4900C-28C3-47C4-BB16-69A83DEDA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71" y="2897234"/>
            <a:ext cx="699911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600" b="1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</a:t>
            </a:r>
            <a:r>
              <a:rPr kumimoji="0" lang="en-US" altLang="ar-SA" sz="1600" b="1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                              </a:t>
            </a:r>
            <a:endParaRPr kumimoji="0" lang="en-US" altLang="ar-SA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2- rice 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 salad 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pizza 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book</a:t>
            </a:r>
            <a:r>
              <a:rPr kumimoji="0" lang="en-US" altLang="ar-SA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.</a:t>
            </a:r>
            <a:endParaRPr kumimoji="0" lang="en-US" altLang="ar-S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600" b="0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B0AF5FD-D3E8-46A7-A001-24C42399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912" y="3233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600" b="0" i="0" u="none" strike="noStrike" cap="none" normalizeH="0" baseline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A09B693-9F3F-446F-9191-04A130397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756" y="3783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600" b="0" i="0" u="none" strike="noStrike" cap="none" normalizeH="0" baseline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</a:t>
            </a: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نجمة: 6 نقاط 8">
            <a:extLst>
              <a:ext uri="{FF2B5EF4-FFF2-40B4-BE49-F238E27FC236}">
                <a16:creationId xmlns:a16="http://schemas.microsoft.com/office/drawing/2014/main" id="{48376EE9-9E56-43A6-84A5-A830DBB14629}"/>
              </a:ext>
            </a:extLst>
          </p:cNvPr>
          <p:cNvSpPr/>
          <p:nvPr/>
        </p:nvSpPr>
        <p:spPr>
          <a:xfrm>
            <a:off x="1656031" y="2347960"/>
            <a:ext cx="549275" cy="695009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0E32AB09-FC23-4A4A-8E8A-E86F35C175C9}"/>
              </a:ext>
            </a:extLst>
          </p:cNvPr>
          <p:cNvSpPr/>
          <p:nvPr/>
        </p:nvSpPr>
        <p:spPr>
          <a:xfrm>
            <a:off x="3387466" y="2347960"/>
            <a:ext cx="676534" cy="647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ثلث متساوي الساقين 10">
            <a:extLst>
              <a:ext uri="{FF2B5EF4-FFF2-40B4-BE49-F238E27FC236}">
                <a16:creationId xmlns:a16="http://schemas.microsoft.com/office/drawing/2014/main" id="{B66C19C0-1423-4575-A8A7-82DFFF0C7D17}"/>
              </a:ext>
            </a:extLst>
          </p:cNvPr>
          <p:cNvSpPr/>
          <p:nvPr/>
        </p:nvSpPr>
        <p:spPr>
          <a:xfrm>
            <a:off x="6796449" y="2291719"/>
            <a:ext cx="676533" cy="64715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29063168-94F9-47C0-A532-8FCDA5625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651" y="4199272"/>
            <a:ext cx="699911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600" b="1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</a:t>
            </a:r>
            <a:r>
              <a:rPr kumimoji="0" lang="en-US" altLang="ar-SA" sz="1600" b="1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                              </a:t>
            </a:r>
            <a:endParaRPr kumimoji="0" lang="en-US" altLang="ar-SA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3- bear 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 yellow 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red 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–</a:t>
            </a: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black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2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4- bear – pencil- duck - fish</a:t>
            </a:r>
            <a:r>
              <a:rPr kumimoji="0" lang="en-US" altLang="ar-SA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.</a:t>
            </a: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600" b="0" i="0" u="none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5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8">
            <a:extLst>
              <a:ext uri="{FF2B5EF4-FFF2-40B4-BE49-F238E27FC236}">
                <a16:creationId xmlns:a16="http://schemas.microsoft.com/office/drawing/2014/main" id="{55657EE2-F52D-4218-952A-96225F7764C6}"/>
              </a:ext>
            </a:extLst>
          </p:cNvPr>
          <p:cNvSpPr txBox="1"/>
          <p:nvPr/>
        </p:nvSpPr>
        <p:spPr>
          <a:xfrm>
            <a:off x="439368" y="386432"/>
            <a:ext cx="9054218" cy="4842934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r>
              <a:rPr lang="en-US" sz="1600" u="sng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B)- Match 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r>
              <a:rPr lang="en-US" sz="1600" u="none" strike="noStrike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r>
              <a:rPr lang="en-US" sz="1600" u="none" strike="noStrike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r>
              <a:rPr lang="en-US" sz="1600" u="none" strike="noStrike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u="none" strike="noStrike" kern="1200" dirty="0">
              <a:solidFill>
                <a:srgbClr val="385723"/>
              </a:solidFill>
              <a:effectLst/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dirty="0">
              <a:solidFill>
                <a:srgbClr val="385723"/>
              </a:solidFill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u="none" strike="noStrike" kern="1200" dirty="0">
              <a:solidFill>
                <a:srgbClr val="385723"/>
              </a:solidFill>
              <a:effectLst/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dirty="0">
              <a:solidFill>
                <a:srgbClr val="385723"/>
              </a:solidFill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u="none" strike="noStrike" kern="1200" dirty="0">
              <a:solidFill>
                <a:srgbClr val="385723"/>
              </a:solidFill>
              <a:effectLst/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dirty="0">
              <a:solidFill>
                <a:srgbClr val="385723"/>
              </a:solidFill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endParaRPr lang="ar-SA" sz="1600" u="none" strike="noStrike" kern="1200" dirty="0">
              <a:solidFill>
                <a:srgbClr val="385723"/>
              </a:solidFill>
              <a:effectLst/>
              <a:latin typeface="Segoe UI Black" panose="020B0A02040204020203" pitchFamily="34" charset="0"/>
              <a:ea typeface="Calibri" panose="020F0502020204030204" pitchFamily="34" charset="0"/>
              <a:cs typeface="Simple Bold Jut Out" panose="02010401010101010101" pitchFamily="2" charset="-78"/>
            </a:endParaRPr>
          </a:p>
          <a:p>
            <a:pPr marL="228600" algn="l" rtl="1">
              <a:lnSpc>
                <a:spcPct val="106000"/>
              </a:lnSpc>
              <a:spcAft>
                <a:spcPts val="800"/>
              </a:spcAft>
            </a:pPr>
            <a:r>
              <a:rPr lang="ar-SA" sz="1600" u="none" strike="noStrike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1">
              <a:lnSpc>
                <a:spcPct val="106000"/>
              </a:lnSpc>
              <a:spcAft>
                <a:spcPts val="800"/>
              </a:spcAft>
            </a:pPr>
            <a:r>
              <a:rPr lang="en-US" sz="1600" u="sng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C)-Choose the correct answer: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1">
              <a:lnSpc>
                <a:spcPct val="106000"/>
              </a:lnSpc>
              <a:spcAft>
                <a:spcPts val="80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1-  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How many kites do you have ( ./  ?  )</a:t>
            </a: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.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1">
              <a:lnSpc>
                <a:spcPct val="106000"/>
              </a:lnSpc>
              <a:spcAft>
                <a:spcPts val="80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2- 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Do you like </a:t>
            </a:r>
            <a:r>
              <a:rPr lang="en-US" b="1" dirty="0" err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kabsa</a:t>
            </a:r>
            <a:r>
              <a:rPr lang="en-US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?      ( Yes, I do / No , I don’t)</a:t>
            </a: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 </a:t>
            </a:r>
            <a:r>
              <a:rPr lang="ar-SA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1">
              <a:lnSpc>
                <a:spcPct val="106000"/>
              </a:lnSpc>
              <a:spcAft>
                <a:spcPts val="80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3- They are three (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 robot – robots </a:t>
            </a: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)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1">
              <a:lnSpc>
                <a:spcPct val="106000"/>
              </a:lnSpc>
              <a:spcAft>
                <a:spcPts val="800"/>
              </a:spcAft>
            </a:pPr>
            <a:r>
              <a:rPr lang="ar-SA" sz="20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1">
              <a:lnSpc>
                <a:spcPct val="106000"/>
              </a:lnSpc>
              <a:spcAft>
                <a:spcPts val="80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1">
              <a:lnSpc>
                <a:spcPct val="106000"/>
              </a:lnSpc>
              <a:spcAft>
                <a:spcPts val="800"/>
              </a:spcAft>
            </a:pPr>
            <a:r>
              <a:rPr lang="en-US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l" rtl="1">
              <a:lnSpc>
                <a:spcPct val="106000"/>
              </a:lnSpc>
              <a:spcAft>
                <a:spcPts val="800"/>
              </a:spcAft>
            </a:pPr>
            <a:r>
              <a:rPr lang="en-US" sz="1400" b="1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volini" panose="03000802040302020204" pitchFamily="66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A8A3A75-4016-4C20-A125-308B8071DCB0}"/>
              </a:ext>
            </a:extLst>
          </p:cNvPr>
          <p:cNvSpPr/>
          <p:nvPr/>
        </p:nvSpPr>
        <p:spPr>
          <a:xfrm>
            <a:off x="3899517" y="1466003"/>
            <a:ext cx="624205" cy="386715"/>
          </a:xfrm>
          <a:prstGeom prst="round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He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F605A63E-9AE2-45E5-B64C-2489C91E517F}"/>
              </a:ext>
            </a:extLst>
          </p:cNvPr>
          <p:cNvSpPr/>
          <p:nvPr/>
        </p:nvSpPr>
        <p:spPr>
          <a:xfrm>
            <a:off x="3834305" y="2174593"/>
            <a:ext cx="624205" cy="377825"/>
          </a:xfrm>
          <a:prstGeom prst="round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She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43A37A38-2317-432C-820C-95C76D7B87E3}"/>
              </a:ext>
            </a:extLst>
          </p:cNvPr>
          <p:cNvSpPr/>
          <p:nvPr/>
        </p:nvSpPr>
        <p:spPr>
          <a:xfrm>
            <a:off x="3554377" y="3838785"/>
            <a:ext cx="624205" cy="368935"/>
          </a:xfrm>
          <a:prstGeom prst="round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9890DF0-8C73-4AEA-80F9-EC502B39C1B5}"/>
              </a:ext>
            </a:extLst>
          </p:cNvPr>
          <p:cNvSpPr/>
          <p:nvPr/>
        </p:nvSpPr>
        <p:spPr>
          <a:xfrm>
            <a:off x="951935" y="1205512"/>
            <a:ext cx="887730" cy="80108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15C48D8-7596-4ED8-B623-FCBFA72B19BE}"/>
              </a:ext>
            </a:extLst>
          </p:cNvPr>
          <p:cNvSpPr/>
          <p:nvPr/>
        </p:nvSpPr>
        <p:spPr>
          <a:xfrm>
            <a:off x="986067" y="2130989"/>
            <a:ext cx="887730" cy="67691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5239F95-C9B7-4975-A26C-BE7D3241AEAA}"/>
              </a:ext>
            </a:extLst>
          </p:cNvPr>
          <p:cNvSpPr/>
          <p:nvPr/>
        </p:nvSpPr>
        <p:spPr>
          <a:xfrm>
            <a:off x="951935" y="2932288"/>
            <a:ext cx="887730" cy="67691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8B03284F-2BBB-4E7E-9068-707506262D46}"/>
              </a:ext>
            </a:extLst>
          </p:cNvPr>
          <p:cNvSpPr/>
          <p:nvPr/>
        </p:nvSpPr>
        <p:spPr>
          <a:xfrm>
            <a:off x="3774475" y="2932288"/>
            <a:ext cx="554814" cy="401143"/>
          </a:xfrm>
          <a:prstGeom prst="round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180B55C-1C22-4F3C-999A-4DA43758D043}"/>
              </a:ext>
            </a:extLst>
          </p:cNvPr>
          <p:cNvSpPr/>
          <p:nvPr/>
        </p:nvSpPr>
        <p:spPr>
          <a:xfrm>
            <a:off x="951935" y="3838785"/>
            <a:ext cx="921862" cy="696101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B0F5C3A3-1D7C-43C4-A100-ABB251B6CE7D}"/>
              </a:ext>
            </a:extLst>
          </p:cNvPr>
          <p:cNvGrpSpPr/>
          <p:nvPr/>
        </p:nvGrpSpPr>
        <p:grpSpPr>
          <a:xfrm>
            <a:off x="4966477" y="5968929"/>
            <a:ext cx="965200" cy="320040"/>
            <a:chOff x="0" y="0"/>
            <a:chExt cx="1238840" cy="522402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4D203574-67EC-4CE0-8553-0B4EC7291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2402" cy="522402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3243C1F3-3ACB-4A48-978A-C4A97DE21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58219" y="0"/>
              <a:ext cx="522402" cy="522402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09F553CA-0AE6-4818-ABD2-1A3C7D8A7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716438" y="0"/>
              <a:ext cx="522402" cy="522402"/>
            </a:xfrm>
            <a:prstGeom prst="rect">
              <a:avLst/>
            </a:prstGeom>
          </p:spPr>
        </p:pic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A4C55D19-205F-4A01-A1F3-8D924681B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947" y="5399938"/>
            <a:ext cx="436439" cy="3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2">
            <a:extLst>
              <a:ext uri="{FF2B5EF4-FFF2-40B4-BE49-F238E27FC236}">
                <a16:creationId xmlns:a16="http://schemas.microsoft.com/office/drawing/2014/main" id="{A5F652E1-C1F4-42D7-9EB1-E43F23E20B2B}"/>
              </a:ext>
            </a:extLst>
          </p:cNvPr>
          <p:cNvSpPr txBox="1"/>
          <p:nvPr/>
        </p:nvSpPr>
        <p:spPr>
          <a:xfrm>
            <a:off x="553156" y="709295"/>
            <a:ext cx="10984088" cy="543941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228600" marR="0" lvl="0" indent="0" algn="ctr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Orthography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843C0C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: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A)-Fill in the missing letters with: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ctr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{  F / B / G / P  }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             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B)-Rearrange the letters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: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85723"/>
                </a:solidFill>
                <a:effectLst/>
                <a:uLnTx/>
                <a:uFillTx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0" algn="l" defTabSz="914400" rtl="1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85623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Abadi" panose="020B0604020104020204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             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55FC881-5E4B-4195-A5E7-5F5A314E89C3}"/>
              </a:ext>
            </a:extLst>
          </p:cNvPr>
          <p:cNvSpPr/>
          <p:nvPr/>
        </p:nvSpPr>
        <p:spPr>
          <a:xfrm>
            <a:off x="1277090" y="2262364"/>
            <a:ext cx="1035685" cy="527050"/>
          </a:xfrm>
          <a:prstGeom prst="rect">
            <a:avLst/>
          </a:prstGeom>
          <a:noFill/>
          <a:ln>
            <a:solidFill>
              <a:srgbClr val="E7E6E6">
                <a:lumMod val="50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……OAT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112E335-0CA9-46D7-B15C-F05E8A9F1C92}"/>
              </a:ext>
            </a:extLst>
          </p:cNvPr>
          <p:cNvSpPr/>
          <p:nvPr/>
        </p:nvSpPr>
        <p:spPr>
          <a:xfrm>
            <a:off x="2932289" y="2262364"/>
            <a:ext cx="1270000" cy="527050"/>
          </a:xfrm>
          <a:prstGeom prst="rect">
            <a:avLst/>
          </a:prstGeom>
          <a:noFill/>
          <a:ln>
            <a:solidFill>
              <a:srgbClr val="E7E6E6">
                <a:lumMod val="50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……ARROT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9AA4AC1-4687-489A-8C00-E710B756DF4A}"/>
              </a:ext>
            </a:extLst>
          </p:cNvPr>
          <p:cNvSpPr/>
          <p:nvPr/>
        </p:nvSpPr>
        <p:spPr>
          <a:xfrm>
            <a:off x="4944567" y="2262364"/>
            <a:ext cx="1035685" cy="527050"/>
          </a:xfrm>
          <a:prstGeom prst="rect">
            <a:avLst/>
          </a:prstGeom>
          <a:noFill/>
          <a:ln>
            <a:solidFill>
              <a:srgbClr val="E7E6E6">
                <a:lumMod val="50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……EAR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0EBE41A-68EF-4F52-ABC2-7010C5EAAD35}"/>
              </a:ext>
            </a:extLst>
          </p:cNvPr>
          <p:cNvSpPr/>
          <p:nvPr/>
        </p:nvSpPr>
        <p:spPr>
          <a:xfrm>
            <a:off x="6582868" y="2262364"/>
            <a:ext cx="1035685" cy="527050"/>
          </a:xfrm>
          <a:prstGeom prst="rect">
            <a:avLst/>
          </a:prstGeom>
          <a:noFill/>
          <a:ln>
            <a:solidFill>
              <a:srgbClr val="E7E6E6">
                <a:lumMod val="50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……ISH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B967AC2-6234-440D-8382-D35B8B700684}"/>
              </a:ext>
            </a:extLst>
          </p:cNvPr>
          <p:cNvSpPr/>
          <p:nvPr/>
        </p:nvSpPr>
        <p:spPr>
          <a:xfrm>
            <a:off x="747182" y="3766750"/>
            <a:ext cx="1047750" cy="963295"/>
          </a:xfrm>
          <a:prstGeom prst="rect">
            <a:avLst/>
          </a:prstGeom>
          <a:noFill/>
          <a:ln>
            <a:solidFill>
              <a:srgbClr val="E7E6E6">
                <a:lumMod val="2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woc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9D4B1C15-F121-4D5A-B312-DD012A75F294}"/>
              </a:ext>
            </a:extLst>
          </p:cNvPr>
          <p:cNvSpPr/>
          <p:nvPr/>
        </p:nvSpPr>
        <p:spPr>
          <a:xfrm>
            <a:off x="3154539" y="3860835"/>
            <a:ext cx="1047750" cy="963295"/>
          </a:xfrm>
          <a:prstGeom prst="rect">
            <a:avLst/>
          </a:prstGeom>
          <a:noFill/>
          <a:ln>
            <a:solidFill>
              <a:srgbClr val="E7E6E6">
                <a:lumMod val="2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aht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E4DE0FDD-0F5D-4318-8E8F-31280580722B}"/>
              </a:ext>
            </a:extLst>
          </p:cNvPr>
          <p:cNvSpPr/>
          <p:nvPr/>
        </p:nvSpPr>
        <p:spPr>
          <a:xfrm>
            <a:off x="5267325" y="3849581"/>
            <a:ext cx="1047750" cy="963295"/>
          </a:xfrm>
          <a:prstGeom prst="rect">
            <a:avLst/>
          </a:prstGeom>
          <a:noFill/>
          <a:ln>
            <a:solidFill>
              <a:srgbClr val="E7E6E6">
                <a:lumMod val="2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kin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423BB043-04E2-47B4-A555-8DA5DB3511BB}"/>
              </a:ext>
            </a:extLst>
          </p:cNvPr>
          <p:cNvSpPr/>
          <p:nvPr/>
        </p:nvSpPr>
        <p:spPr>
          <a:xfrm>
            <a:off x="7600561" y="3807320"/>
            <a:ext cx="1047750" cy="963295"/>
          </a:xfrm>
          <a:prstGeom prst="rect">
            <a:avLst/>
          </a:prstGeom>
          <a:noFill/>
          <a:ln>
            <a:solidFill>
              <a:srgbClr val="E7E6E6">
                <a:lumMod val="25000"/>
              </a:srgb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gge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……………</a:t>
            </a: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59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718D48-AA21-4C1B-8035-6C0ECF7DA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26252E3-5739-49B9-B74B-A16668DCF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078D56D-3CE5-48E7-881E-BA4CE9084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4938906"/>
            <a:ext cx="2423065" cy="1818349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C82D640-8C9C-42C5-BEFB-B743C43C012F}"/>
              </a:ext>
            </a:extLst>
          </p:cNvPr>
          <p:cNvSpPr/>
          <p:nvPr/>
        </p:nvSpPr>
        <p:spPr>
          <a:xfrm>
            <a:off x="1080904" y="566241"/>
            <a:ext cx="7260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Put in the correct order:</a:t>
            </a:r>
            <a:endParaRPr lang="ar-SA" sz="5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39FDE3D5-F5C3-498D-AAEC-6ED8602C7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062953"/>
              </p:ext>
            </p:extLst>
          </p:nvPr>
        </p:nvGraphicFramePr>
        <p:xfrm>
          <a:off x="1676397" y="1489571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G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200" dirty="0"/>
                        <a:t>B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200" dirty="0"/>
                        <a:t>A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200" dirty="0"/>
                        <a:t>E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D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H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F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C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9" name="جدول 6">
            <a:extLst>
              <a:ext uri="{FF2B5EF4-FFF2-40B4-BE49-F238E27FC236}">
                <a16:creationId xmlns:a16="http://schemas.microsoft.com/office/drawing/2014/main" id="{D51C8F63-712E-42D3-A263-EFD2D3F0F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46340"/>
              </p:ext>
            </p:extLst>
          </p:nvPr>
        </p:nvGraphicFramePr>
        <p:xfrm>
          <a:off x="1676397" y="2199935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10" name="جدول 6">
            <a:extLst>
              <a:ext uri="{FF2B5EF4-FFF2-40B4-BE49-F238E27FC236}">
                <a16:creationId xmlns:a16="http://schemas.microsoft.com/office/drawing/2014/main" id="{2C88FE8F-4ED5-410D-B627-CB8AA0B33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71147"/>
              </p:ext>
            </p:extLst>
          </p:nvPr>
        </p:nvGraphicFramePr>
        <p:xfrm>
          <a:off x="1676397" y="3196782"/>
          <a:ext cx="8551336" cy="711892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711892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P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M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O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N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L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J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I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K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11" name="جدول 6">
            <a:extLst>
              <a:ext uri="{FF2B5EF4-FFF2-40B4-BE49-F238E27FC236}">
                <a16:creationId xmlns:a16="http://schemas.microsoft.com/office/drawing/2014/main" id="{DAAA6F89-8552-40E2-A049-40D9EFBDC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329533"/>
              </p:ext>
            </p:extLst>
          </p:nvPr>
        </p:nvGraphicFramePr>
        <p:xfrm>
          <a:off x="1676397" y="3897115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12" name="جدول 6">
            <a:extLst>
              <a:ext uri="{FF2B5EF4-FFF2-40B4-BE49-F238E27FC236}">
                <a16:creationId xmlns:a16="http://schemas.microsoft.com/office/drawing/2014/main" id="{E000DEDD-5920-4817-93BE-020F2E15E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86759"/>
              </p:ext>
            </p:extLst>
          </p:nvPr>
        </p:nvGraphicFramePr>
        <p:xfrm>
          <a:off x="1972731" y="4978967"/>
          <a:ext cx="8551336" cy="724421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724421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6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2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1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4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8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7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3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5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13" name="جدول 6">
            <a:extLst>
              <a:ext uri="{FF2B5EF4-FFF2-40B4-BE49-F238E27FC236}">
                <a16:creationId xmlns:a16="http://schemas.microsoft.com/office/drawing/2014/main" id="{AEDB3979-D9C4-4E62-833E-B1223FAC2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65334"/>
              </p:ext>
            </p:extLst>
          </p:nvPr>
        </p:nvGraphicFramePr>
        <p:xfrm>
          <a:off x="1972731" y="5720996"/>
          <a:ext cx="8551336" cy="724421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72442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154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327196A-6D63-40A3-BD24-9D175FDA0436}"/>
              </a:ext>
            </a:extLst>
          </p:cNvPr>
          <p:cNvSpPr txBox="1"/>
          <p:nvPr/>
        </p:nvSpPr>
        <p:spPr>
          <a:xfrm>
            <a:off x="270932" y="548268"/>
            <a:ext cx="10498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Write the uppercase of the following letters:</a:t>
            </a:r>
            <a:endParaRPr lang="ar-SA" sz="4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graphicFrame>
        <p:nvGraphicFramePr>
          <p:cNvPr id="3" name="جدول 6">
            <a:extLst>
              <a:ext uri="{FF2B5EF4-FFF2-40B4-BE49-F238E27FC236}">
                <a16:creationId xmlns:a16="http://schemas.microsoft.com/office/drawing/2014/main" id="{A6B00FF7-F9E9-4A07-A60E-B5BA4C22E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4894"/>
              </p:ext>
            </p:extLst>
          </p:nvPr>
        </p:nvGraphicFramePr>
        <p:xfrm>
          <a:off x="1676397" y="2614017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223826DD-4833-4085-99A4-7530F246C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06642"/>
              </p:ext>
            </p:extLst>
          </p:nvPr>
        </p:nvGraphicFramePr>
        <p:xfrm>
          <a:off x="1936041" y="5261262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5" name="جدول 6">
            <a:extLst>
              <a:ext uri="{FF2B5EF4-FFF2-40B4-BE49-F238E27FC236}">
                <a16:creationId xmlns:a16="http://schemas.microsoft.com/office/drawing/2014/main" id="{904D7A15-0D0D-4131-8A75-C7073A417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34179"/>
              </p:ext>
            </p:extLst>
          </p:nvPr>
        </p:nvGraphicFramePr>
        <p:xfrm>
          <a:off x="1936041" y="4069813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f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l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n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y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n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 err="1">
                          <a:latin typeface="Comic Sans MS" panose="030F0702030302020204" pitchFamily="66" charset="0"/>
                        </a:rPr>
                        <a:t>i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j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m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1F904B79-36C8-4D13-83F2-E707BFB6A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360507"/>
              </p:ext>
            </p:extLst>
          </p:nvPr>
        </p:nvGraphicFramePr>
        <p:xfrm>
          <a:off x="1676397" y="1634248"/>
          <a:ext cx="8551336" cy="7620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b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g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q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e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d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Comic Sans MS" panose="030F0702030302020204" pitchFamily="66" charset="0"/>
                        </a:rPr>
                        <a:t>h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r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400" dirty="0">
                          <a:latin typeface="Comic Sans MS" panose="030F0702030302020204" pitchFamily="66" charset="0"/>
                        </a:rPr>
                        <a:t>a</a:t>
                      </a:r>
                      <a:endParaRPr lang="ar-SA" sz="4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8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6">
            <a:extLst>
              <a:ext uri="{FF2B5EF4-FFF2-40B4-BE49-F238E27FC236}">
                <a16:creationId xmlns:a16="http://schemas.microsoft.com/office/drawing/2014/main" id="{1744A094-164B-40D0-8D48-54F760BF3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64329"/>
              </p:ext>
            </p:extLst>
          </p:nvPr>
        </p:nvGraphicFramePr>
        <p:xfrm>
          <a:off x="2376308" y="2148089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I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L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R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F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G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Q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N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D978C68D-AAE7-4964-BC56-60816F7F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33097"/>
              </p:ext>
            </p:extLst>
          </p:nvPr>
        </p:nvGraphicFramePr>
        <p:xfrm>
          <a:off x="2376308" y="3251895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5" name="جدول 6">
            <a:extLst>
              <a:ext uri="{FF2B5EF4-FFF2-40B4-BE49-F238E27FC236}">
                <a16:creationId xmlns:a16="http://schemas.microsoft.com/office/drawing/2014/main" id="{EB822D15-C829-4A89-A0DF-C4A31FF98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28052"/>
              </p:ext>
            </p:extLst>
          </p:nvPr>
        </p:nvGraphicFramePr>
        <p:xfrm>
          <a:off x="2376308" y="4429080"/>
          <a:ext cx="8551336" cy="70104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K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O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S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Y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M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H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D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4000" dirty="0">
                          <a:latin typeface="Comic Sans MS" panose="030F0702030302020204" pitchFamily="66" charset="0"/>
                        </a:rPr>
                        <a:t>B</a:t>
                      </a:r>
                      <a:endParaRPr lang="ar-SA" sz="4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B693F138-095C-4F46-A387-64BBB22D7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04700"/>
              </p:ext>
            </p:extLst>
          </p:nvPr>
        </p:nvGraphicFramePr>
        <p:xfrm>
          <a:off x="2376308" y="5463173"/>
          <a:ext cx="8551336" cy="694527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68917">
                  <a:extLst>
                    <a:ext uri="{9D8B030D-6E8A-4147-A177-3AD203B41FA5}">
                      <a16:colId xmlns:a16="http://schemas.microsoft.com/office/drawing/2014/main" val="1614952750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818920563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238083201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80270222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14725216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1740189617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265868118"/>
                    </a:ext>
                  </a:extLst>
                </a:gridCol>
                <a:gridCol w="1068917">
                  <a:extLst>
                    <a:ext uri="{9D8B030D-6E8A-4147-A177-3AD203B41FA5}">
                      <a16:colId xmlns:a16="http://schemas.microsoft.com/office/drawing/2014/main" val="3712807216"/>
                    </a:ext>
                  </a:extLst>
                </a:gridCol>
              </a:tblGrid>
              <a:tr h="69452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55769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889172AC-8BFA-40B2-9920-337DB2AE5626}"/>
              </a:ext>
            </a:extLst>
          </p:cNvPr>
          <p:cNvSpPr txBox="1"/>
          <p:nvPr/>
        </p:nvSpPr>
        <p:spPr>
          <a:xfrm>
            <a:off x="270932" y="548268"/>
            <a:ext cx="10498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Write the lowercase of the following letters:</a:t>
            </a:r>
            <a:endParaRPr lang="ar-SA" sz="4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6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714A8B3D-8438-4B45-9BB5-85A900CA6B4C}"/>
              </a:ext>
            </a:extLst>
          </p:cNvPr>
          <p:cNvSpPr txBox="1"/>
          <p:nvPr/>
        </p:nvSpPr>
        <p:spPr>
          <a:xfrm>
            <a:off x="270932" y="548268"/>
            <a:ext cx="10498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</a:rPr>
              <a:t>Match:</a:t>
            </a:r>
            <a:endParaRPr lang="ar-SA" sz="40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3C117DF4-387E-4324-8C0A-1C320CBB9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654635"/>
              </p:ext>
            </p:extLst>
          </p:nvPr>
        </p:nvGraphicFramePr>
        <p:xfrm>
          <a:off x="2528712" y="1026532"/>
          <a:ext cx="1049866" cy="497840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49866">
                  <a:extLst>
                    <a:ext uri="{9D8B030D-6E8A-4147-A177-3AD203B41FA5}">
                      <a16:colId xmlns:a16="http://schemas.microsoft.com/office/drawing/2014/main" val="2020767569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A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5374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B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301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R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7434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Q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129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G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227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D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0221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H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7499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E</a:t>
                      </a:r>
                      <a:endParaRPr lang="ar-SA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42262"/>
                  </a:ext>
                </a:extLst>
              </a:tr>
            </a:tbl>
          </a:graphicData>
        </a:graphic>
      </p:graphicFrame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FA5A3797-D188-4D76-9064-2EC65866A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27389"/>
              </p:ext>
            </p:extLst>
          </p:nvPr>
        </p:nvGraphicFramePr>
        <p:xfrm>
          <a:off x="6688668" y="1026532"/>
          <a:ext cx="1049866" cy="5120640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1049866">
                  <a:extLst>
                    <a:ext uri="{9D8B030D-6E8A-4147-A177-3AD203B41FA5}">
                      <a16:colId xmlns:a16="http://schemas.microsoft.com/office/drawing/2014/main" val="2020767569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d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65374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h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301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g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74346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a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129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e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4227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b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402215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q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47499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 rtl="1"/>
                      <a:r>
                        <a:rPr lang="en-US" sz="3600" dirty="0">
                          <a:latin typeface="Comic Sans MS" panose="030F0702030302020204" pitchFamily="66" charset="0"/>
                        </a:rPr>
                        <a:t>r</a:t>
                      </a:r>
                      <a:endParaRPr lang="ar-SA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42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148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C654A26-FEFC-4E72-914B-6D459CA02377}"/>
              </a:ext>
            </a:extLst>
          </p:cNvPr>
          <p:cNvSpPr txBox="1"/>
          <p:nvPr/>
        </p:nvSpPr>
        <p:spPr>
          <a:xfrm>
            <a:off x="-733779" y="323335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Write  a / an :</a:t>
            </a:r>
            <a:endParaRPr lang="ar-SA" sz="44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FA3D740-20A3-43F8-B261-F8A512AB6BD6}"/>
              </a:ext>
            </a:extLst>
          </p:cNvPr>
          <p:cNvSpPr/>
          <p:nvPr/>
        </p:nvSpPr>
        <p:spPr>
          <a:xfrm>
            <a:off x="497280" y="1409468"/>
            <a:ext cx="889859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This is ………… apple.</a:t>
            </a:r>
          </a:p>
          <a:p>
            <a:pPr algn="l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2-This is ……… duck.</a:t>
            </a:r>
          </a:p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3-It is ………. Egg.</a:t>
            </a:r>
          </a:p>
          <a:p>
            <a:pPr algn="l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4- T hat is ……….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Notebook.</a:t>
            </a:r>
          </a:p>
          <a:p>
            <a:pPr algn="l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5- It is …………orange.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73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25AB10C-612D-4311-A208-9F2F8B845507}"/>
              </a:ext>
            </a:extLst>
          </p:cNvPr>
          <p:cNvSpPr txBox="1"/>
          <p:nvPr/>
        </p:nvSpPr>
        <p:spPr>
          <a:xfrm>
            <a:off x="-541867" y="4249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Use This / That:</a:t>
            </a:r>
            <a:endParaRPr lang="ar-SA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43E2D9C6-89EB-406A-8348-D4E44D98D594}"/>
              </a:ext>
            </a:extLst>
          </p:cNvPr>
          <p:cNvSpPr/>
          <p:nvPr/>
        </p:nvSpPr>
        <p:spPr>
          <a:xfrm>
            <a:off x="414614" y="1228846"/>
            <a:ext cx="634821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1- ………….. a banana.</a:t>
            </a:r>
          </a:p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2-…………… an apple.</a:t>
            </a:r>
          </a:p>
          <a:p>
            <a:pPr algn="l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3- ……….. a bicycle.</a:t>
            </a:r>
          </a:p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4-………….. a lion.</a:t>
            </a:r>
          </a:p>
          <a:p>
            <a:pPr algn="l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5- ........ a book.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69E1B5B-671E-4610-9CFB-84C2FAC2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27" y="970845"/>
            <a:ext cx="2595662" cy="92470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7BA7BFC-E198-441B-8574-CD985FEDB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87" y="1895553"/>
            <a:ext cx="1939795" cy="107731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58FE9A-D619-48E2-B397-B1606B0D6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79681" y="5162829"/>
            <a:ext cx="843339" cy="72432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E82B7C4-FDD9-4FBB-81A2-86634B72ED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27" y="3897574"/>
            <a:ext cx="1117600" cy="10141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C5DDF56-F0B3-42E1-A9E1-A3F45CB4B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42" y="3065552"/>
            <a:ext cx="706616" cy="7481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817A4AA-B823-46AA-81D0-A1EC1CE4EA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060658" y="2820261"/>
            <a:ext cx="1117600" cy="111760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8C7E5D7-345E-4CB9-8854-9DE458BB4E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178258" y="5014969"/>
            <a:ext cx="1117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25AB10C-612D-4311-A208-9F2F8B845507}"/>
              </a:ext>
            </a:extLst>
          </p:cNvPr>
          <p:cNvSpPr txBox="1"/>
          <p:nvPr/>
        </p:nvSpPr>
        <p:spPr>
          <a:xfrm>
            <a:off x="-541867" y="42493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ar-SA" sz="3600" b="0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2" name="صورة 475">
            <a:extLst>
              <a:ext uri="{FF2B5EF4-FFF2-40B4-BE49-F238E27FC236}">
                <a16:creationId xmlns:a16="http://schemas.microsoft.com/office/drawing/2014/main" id="{27F8C51F-5EC1-45B6-829F-4BB9183F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773" y="1061016"/>
            <a:ext cx="423159" cy="3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صورة 5">
            <a:extLst>
              <a:ext uri="{FF2B5EF4-FFF2-40B4-BE49-F238E27FC236}">
                <a16:creationId xmlns:a16="http://schemas.microsoft.com/office/drawing/2014/main" id="{170F1EC7-6E04-4B68-B8A8-25AE66C9B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31" y="1091178"/>
            <a:ext cx="174625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صورة 492">
            <a:extLst>
              <a:ext uri="{FF2B5EF4-FFF2-40B4-BE49-F238E27FC236}">
                <a16:creationId xmlns:a16="http://schemas.microsoft.com/office/drawing/2014/main" id="{DB39D1F8-E1D6-47FB-80FE-988453700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4" y="1953738"/>
            <a:ext cx="1158875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صورة 477">
            <a:extLst>
              <a:ext uri="{FF2B5EF4-FFF2-40B4-BE49-F238E27FC236}">
                <a16:creationId xmlns:a16="http://schemas.microsoft.com/office/drawing/2014/main" id="{F91858A1-884E-456F-AEDA-F383F493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95" y="1948975"/>
            <a:ext cx="1036638" cy="14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91D219E2-4883-4AF1-89FD-6929F0200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132" y="1087649"/>
            <a:ext cx="38156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600" b="0" i="0" u="sng" strike="noStrike" cap="none" normalizeH="0" baseline="0" dirty="0">
                <a:ln>
                  <a:noFill/>
                </a:ln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B)- Write True=               False= </a:t>
            </a:r>
            <a:endParaRPr kumimoji="0" lang="en-US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B99229A-0AF7-4EB7-9297-91882BD49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1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                                   </a:t>
            </a:r>
            <a:endParaRPr kumimoji="0" lang="ar-SA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6C8D991-A51B-40F4-907F-6D33D95C9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03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ar-SA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   </a:t>
            </a:r>
            <a:r>
              <a:rPr kumimoji="0" lang="en-US" altLang="ar-SA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ar-SA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مربع نص 20">
            <a:extLst>
              <a:ext uri="{FF2B5EF4-FFF2-40B4-BE49-F238E27FC236}">
                <a16:creationId xmlns:a16="http://schemas.microsoft.com/office/drawing/2014/main" id="{984EF713-98AE-41F2-8E81-AC40C17C3D1B}"/>
              </a:ext>
            </a:extLst>
          </p:cNvPr>
          <p:cNvSpPr txBox="1"/>
          <p:nvPr/>
        </p:nvSpPr>
        <p:spPr>
          <a:xfrm>
            <a:off x="3952202" y="3574493"/>
            <a:ext cx="3498465" cy="37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2-  Show your shoe. (     )      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20">
            <a:extLst>
              <a:ext uri="{FF2B5EF4-FFF2-40B4-BE49-F238E27FC236}">
                <a16:creationId xmlns:a16="http://schemas.microsoft.com/office/drawing/2014/main" id="{C4A28624-BE28-477B-898A-E5E841092AEB}"/>
              </a:ext>
            </a:extLst>
          </p:cNvPr>
          <p:cNvSpPr txBox="1"/>
          <p:nvPr/>
        </p:nvSpPr>
        <p:spPr>
          <a:xfrm>
            <a:off x="664227" y="3606799"/>
            <a:ext cx="2973705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1-Turn around. (     )</a:t>
            </a:r>
            <a:r>
              <a:rPr lang="ar-SA" sz="20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A1EAA2F-E300-4927-89E2-246EE9CC12DD}"/>
              </a:ext>
            </a:extLst>
          </p:cNvPr>
          <p:cNvSpPr/>
          <p:nvPr/>
        </p:nvSpPr>
        <p:spPr>
          <a:xfrm>
            <a:off x="8286044" y="1442587"/>
            <a:ext cx="1264356" cy="140175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20">
            <a:extLst>
              <a:ext uri="{FF2B5EF4-FFF2-40B4-BE49-F238E27FC236}">
                <a16:creationId xmlns:a16="http://schemas.microsoft.com/office/drawing/2014/main" id="{E9778B5C-3D69-47C8-B106-E5F10A5C4074}"/>
              </a:ext>
            </a:extLst>
          </p:cNvPr>
          <p:cNvSpPr txBox="1"/>
          <p:nvPr/>
        </p:nvSpPr>
        <p:spPr>
          <a:xfrm>
            <a:off x="7886980" y="3247764"/>
            <a:ext cx="2973705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en-US" sz="2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3-This is star. (     )</a:t>
            </a:r>
            <a:r>
              <a:rPr lang="ar-SA" sz="2400" kern="1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Simple Bold Jut Out" panose="02010401010101010101" pitchFamily="2" charset="-78"/>
              </a:rPr>
              <a:t>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3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صورة 7170">
            <a:extLst>
              <a:ext uri="{FF2B5EF4-FFF2-40B4-BE49-F238E27FC236}">
                <a16:creationId xmlns:a16="http://schemas.microsoft.com/office/drawing/2014/main" id="{EC1E310E-F7DB-44B4-A4F8-84152E0A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7" y="1823060"/>
            <a:ext cx="9335913" cy="115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048098E-39AE-4811-A266-51C1FFCFABD4}"/>
              </a:ext>
            </a:extLst>
          </p:cNvPr>
          <p:cNvSpPr/>
          <p:nvPr/>
        </p:nvSpPr>
        <p:spPr>
          <a:xfrm>
            <a:off x="878701" y="3576759"/>
            <a:ext cx="1677008" cy="1808025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55457A4-95DB-46DB-93CC-222DAADFA0F0}"/>
              </a:ext>
            </a:extLst>
          </p:cNvPr>
          <p:cNvSpPr/>
          <p:nvPr/>
        </p:nvSpPr>
        <p:spPr>
          <a:xfrm>
            <a:off x="4745850" y="3612629"/>
            <a:ext cx="1494578" cy="151644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15EA6D80-52A9-4CB3-A97A-F261F22463BE}"/>
              </a:ext>
            </a:extLst>
          </p:cNvPr>
          <p:cNvSpPr/>
          <p:nvPr/>
        </p:nvSpPr>
        <p:spPr>
          <a:xfrm>
            <a:off x="2799747" y="3543172"/>
            <a:ext cx="1677009" cy="1655358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E28C89-DC0F-426C-A706-07BBCE5655CF}"/>
              </a:ext>
            </a:extLst>
          </p:cNvPr>
          <p:cNvSpPr/>
          <p:nvPr/>
        </p:nvSpPr>
        <p:spPr>
          <a:xfrm>
            <a:off x="6701156" y="3520246"/>
            <a:ext cx="1392977" cy="1559753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099EC6F-D23B-4DEF-8771-4F0D2E5E1470}"/>
              </a:ext>
            </a:extLst>
          </p:cNvPr>
          <p:cNvSpPr/>
          <p:nvPr/>
        </p:nvSpPr>
        <p:spPr>
          <a:xfrm>
            <a:off x="8602624" y="3531475"/>
            <a:ext cx="1494578" cy="1769493"/>
          </a:xfrm>
          <a:prstGeom prst="round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721DE8B-1BD3-4B11-97D1-8A38CBF68561}"/>
              </a:ext>
            </a:extLst>
          </p:cNvPr>
          <p:cNvSpPr/>
          <p:nvPr/>
        </p:nvSpPr>
        <p:spPr>
          <a:xfrm>
            <a:off x="10325945" y="3576759"/>
            <a:ext cx="1494578" cy="1552310"/>
          </a:xfrm>
          <a:prstGeom prst="round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110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C029DAB-5D53-49B3-B621-76F01F7BB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377" y="165946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3A3B2FF-4EE6-404B-A8E6-E3959A7E6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9377" y="2116667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altLang="ar-S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CF26433E-E310-415F-B1D5-3800575EC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377" y="25135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918FAB91-98FB-437C-82A2-4F87212C402B}"/>
              </a:ext>
            </a:extLst>
          </p:cNvPr>
          <p:cNvSpPr/>
          <p:nvPr/>
        </p:nvSpPr>
        <p:spPr>
          <a:xfrm>
            <a:off x="10729565" y="5136885"/>
            <a:ext cx="650207" cy="670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1E420DDE-175D-4A60-AFD6-46BEEC089D8D}"/>
              </a:ext>
            </a:extLst>
          </p:cNvPr>
          <p:cNvSpPr/>
          <p:nvPr/>
        </p:nvSpPr>
        <p:spPr>
          <a:xfrm>
            <a:off x="9024809" y="5305750"/>
            <a:ext cx="650207" cy="670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687FDEAC-7B89-4150-90A3-14D0570433AD}"/>
              </a:ext>
            </a:extLst>
          </p:cNvPr>
          <p:cNvSpPr/>
          <p:nvPr/>
        </p:nvSpPr>
        <p:spPr>
          <a:xfrm>
            <a:off x="6994950" y="5087326"/>
            <a:ext cx="650207" cy="670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A0FFB6A2-8B87-4885-8801-75FD366AC54F}"/>
              </a:ext>
            </a:extLst>
          </p:cNvPr>
          <p:cNvSpPr/>
          <p:nvPr/>
        </p:nvSpPr>
        <p:spPr>
          <a:xfrm>
            <a:off x="5109119" y="5129069"/>
            <a:ext cx="650207" cy="670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0FED5CD1-5ABB-43E2-9B58-A2FAD781A5A2}"/>
              </a:ext>
            </a:extLst>
          </p:cNvPr>
          <p:cNvSpPr/>
          <p:nvPr/>
        </p:nvSpPr>
        <p:spPr>
          <a:xfrm>
            <a:off x="1656599" y="5384784"/>
            <a:ext cx="650207" cy="670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C84A6263-89F1-4A0B-8A47-96822097B200}"/>
              </a:ext>
            </a:extLst>
          </p:cNvPr>
          <p:cNvSpPr/>
          <p:nvPr/>
        </p:nvSpPr>
        <p:spPr>
          <a:xfrm>
            <a:off x="3264273" y="5170296"/>
            <a:ext cx="650207" cy="670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rgbClr val="2F5496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53792C78-3391-4DE1-945E-F736E20B2044}"/>
              </a:ext>
            </a:extLst>
          </p:cNvPr>
          <p:cNvSpPr txBox="1"/>
          <p:nvPr/>
        </p:nvSpPr>
        <p:spPr>
          <a:xfrm>
            <a:off x="511970" y="654453"/>
            <a:ext cx="9194298" cy="64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l" rtl="1">
              <a:lnSpc>
                <a:spcPct val="105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856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Read and write the matching number</a:t>
            </a:r>
            <a:r>
              <a:rPr lang="en-US" sz="3600" u="sng" kern="1200" dirty="0">
                <a:solidFill>
                  <a:srgbClr val="385723"/>
                </a:solidFill>
                <a:effectLst/>
                <a:latin typeface="Segoe UI Black" panose="020B0A02040204020203" pitchFamily="34" charset="0"/>
                <a:ea typeface="Calibri" panose="020F0502020204030204" pitchFamily="34" charset="0"/>
                <a:cs typeface="Simple Bold Jut Out" panose="02010401010101010101" pitchFamily="2" charset="-78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8025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417</Words>
  <Application>Microsoft Office PowerPoint</Application>
  <PresentationFormat>شاشة عريضة</PresentationFormat>
  <Paragraphs>179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Om Azooz</dc:creator>
  <cp:lastModifiedBy>علي القحطاني</cp:lastModifiedBy>
  <cp:revision>3</cp:revision>
  <dcterms:created xsi:type="dcterms:W3CDTF">2022-02-14T18:38:17Z</dcterms:created>
  <dcterms:modified xsi:type="dcterms:W3CDTF">2022-09-27T04:54:19Z</dcterms:modified>
</cp:coreProperties>
</file>