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1" r:id="rId5"/>
    <p:sldId id="272" r:id="rId6"/>
    <p:sldId id="273" r:id="rId7"/>
    <p:sldId id="25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18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7.xml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microsoft.com/office/2007/relationships/hdphoto" Target="../media/hdphoto3.wdp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Layout" Target="../slideLayouts/slideLayout2.xml"/><Relationship Id="rId5" Type="http://schemas.microsoft.com/office/2007/relationships/media" Target="../media/media13.m4a"/><Relationship Id="rId10" Type="http://schemas.openxmlformats.org/officeDocument/2006/relationships/audio" Target="../media/media15.m4a"/><Relationship Id="rId4" Type="http://schemas.openxmlformats.org/officeDocument/2006/relationships/audio" Target="../media/media12.m4a"/><Relationship Id="rId9" Type="http://schemas.microsoft.com/office/2007/relationships/media" Target="../media/media15.m4a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">
            <a:hlinkClick r:id="" action="ppaction://media"/>
            <a:extLst>
              <a:ext uri="{FF2B5EF4-FFF2-40B4-BE49-F238E27FC236}">
                <a16:creationId xmlns:a16="http://schemas.microsoft.com/office/drawing/2014/main" id="{60718549-8377-3B44-9336-865D9D28B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7987" y="5281023"/>
            <a:ext cx="1044000" cy="1044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951" y="1701966"/>
            <a:ext cx="12192000" cy="2908489"/>
            <a:chOff x="-8712" y="2309011"/>
            <a:chExt cx="12192000" cy="2766964"/>
          </a:xfrm>
        </p:grpSpPr>
        <p:sp>
          <p:nvSpPr>
            <p:cNvPr id="7" name="TextBox 6"/>
            <p:cNvSpPr txBox="1"/>
            <p:nvPr/>
          </p:nvSpPr>
          <p:spPr>
            <a:xfrm>
              <a:off x="-8712" y="2309011"/>
              <a:ext cx="12192000" cy="2766964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300" b="1" dirty="0" smtClean="0"/>
                <a:t>                 </a:t>
              </a:r>
              <a:r>
                <a:rPr lang="en-US" sz="300" b="1" dirty="0" smtClean="0"/>
                <a:t>          </a:t>
              </a:r>
            </a:p>
            <a:p>
              <a:pPr algn="ctr" rtl="1"/>
              <a:r>
                <a:rPr lang="en-US" sz="44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 </a:t>
              </a:r>
              <a:r>
                <a:rPr lang="ar-BH" sz="4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الرياضية</a:t>
              </a:r>
            </a:p>
            <a:p>
              <a:pPr algn="r" rtl="1"/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</a:p>
            <a:p>
              <a:pPr algn="ctr" rtl="1"/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8157" y="2445715"/>
              <a:ext cx="2557477" cy="2524135"/>
              <a:chOff x="-274563" y="2504081"/>
              <a:chExt cx="2510472" cy="257068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274563" y="2504081"/>
                <a:ext cx="2510472" cy="2538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2" descr="الرياضات الأولمبية الجمباز الفني من الرسم التخطيطي قصاصة فنية ...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38762" y1="32941" x2="38762" y2="32941"/>
                            <a14:foregroundMark x1="46580" y1="72235" x2="46580" y2="72235"/>
                            <a14:foregroundMark x1="69381" y1="70353" x2="69381" y2="70353"/>
                          </a14:backgroundRemoval>
                        </a14:imgEffect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66" y="2535801"/>
                <a:ext cx="1924595" cy="2538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24041" y="3653397"/>
                <a:ext cx="1626584" cy="391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4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الجمباز</a:t>
                </a:r>
                <a:endParaRPr lang="en-US" sz="44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pic>
        <p:nvPicPr>
          <p:cNvPr id="12" name="الدحرجة">
            <a:hlinkClick r:id="" action="ppaction://media"/>
            <a:extLst>
              <a:ext uri="{FF2B5EF4-FFF2-40B4-BE49-F238E27FC236}">
                <a16:creationId xmlns:a16="http://schemas.microsoft.com/office/drawing/2014/main" id="{11D9785E-5AFF-2444-A513-3C220DE50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155" y="5385526"/>
            <a:ext cx="1044000" cy="104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lum contrast="40000"/>
          </a:blip>
          <a:stretch>
            <a:fillRect/>
          </a:stretch>
        </p:blipFill>
        <p:spPr>
          <a:xfrm>
            <a:off x="4983103" y="4831038"/>
            <a:ext cx="1891936" cy="1667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807719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8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8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24113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458251" y="892019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Circular Arrow 13"/>
          <p:cNvSpPr/>
          <p:nvPr/>
        </p:nvSpPr>
        <p:spPr>
          <a:xfrm>
            <a:off x="786167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Shape 15"/>
          <p:cNvSpPr/>
          <p:nvPr/>
        </p:nvSpPr>
        <p:spPr>
          <a:xfrm>
            <a:off x="595937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7258662" y="733593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lum contrast="40000"/>
          </a:blip>
          <a:stretch>
            <a:fillRect/>
          </a:stretch>
        </p:blipFill>
        <p:spPr>
          <a:xfrm>
            <a:off x="3097923" y="3387894"/>
            <a:ext cx="2372419" cy="2242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lum bright="20000" contrast="40000"/>
          </a:blip>
          <a:stretch>
            <a:fillRect/>
          </a:stretch>
        </p:blipFill>
        <p:spPr>
          <a:xfrm>
            <a:off x="460007" y="3373347"/>
            <a:ext cx="2383151" cy="2256744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الايقونات">
            <a:hlinkClick r:id="" action="ppaction://media"/>
            <a:extLst>
              <a:ext uri="{FF2B5EF4-FFF2-40B4-BE49-F238E27FC236}">
                <a16:creationId xmlns:a16="http://schemas.microsoft.com/office/drawing/2014/main" id="{4D0E717C-E286-894F-BB58-1B19DF401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7938" y="5562197"/>
            <a:ext cx="1044000" cy="1044000"/>
          </a:xfrm>
          <a:prstGeom prst="rect">
            <a:avLst/>
          </a:prstGeom>
        </p:spPr>
      </p:pic>
      <p:pic>
        <p:nvPicPr>
          <p:cNvPr id="15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56C1F84D-824F-324C-99E8-27D8959846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810" y="1546972"/>
            <a:ext cx="665051" cy="665051"/>
          </a:xfrm>
          <a:prstGeom prst="rect">
            <a:avLst/>
          </a:prstGeom>
        </p:spPr>
      </p:pic>
      <p:pic>
        <p:nvPicPr>
          <p:cNvPr id="4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651C2A81-9A35-A74B-9E0C-82C0D48E0A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755" y="3128051"/>
            <a:ext cx="803237" cy="812800"/>
          </a:xfrm>
          <a:prstGeom prst="rect">
            <a:avLst/>
          </a:prstGeom>
        </p:spPr>
      </p:pic>
      <p:pic>
        <p:nvPicPr>
          <p:cNvPr id="5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734C2D94-1291-3A4F-86B9-E5B3FADE9D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8108" y="4114801"/>
            <a:ext cx="1102212" cy="88865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51166" y="1506017"/>
            <a:ext cx="5344186" cy="1658983"/>
            <a:chOff x="351166" y="1584395"/>
            <a:chExt cx="5344186" cy="1658983"/>
          </a:xfrm>
        </p:grpSpPr>
        <p:sp>
          <p:nvSpPr>
            <p:cNvPr id="32" name="Flowchart: Alternate Process 3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1166" y="1681893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يطبق مهارة الدحرجة </a:t>
              </a:r>
              <a:r>
                <a:rPr lang="ar-BH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الأمامية</a:t>
              </a:r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وفتحاً بطريقة صحيحة.</a:t>
              </a:r>
              <a:endParaRPr lang="en-US" sz="5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35" name="Flowchart: Alternate Process 3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36" name="Oval 3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</a:t>
              </a:r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الأمامية 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435" y="1111882"/>
            <a:ext cx="7040879" cy="56938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rtl="1">
              <a:buFont typeface="Wingdings" panose="05000000000000000000" pitchFamily="2" charset="2"/>
              <a:buChar char="q"/>
            </a:pPr>
            <a:r>
              <a:rPr lang="ar-BH" sz="2200" b="1" dirty="0" smtClean="0">
                <a:solidFill>
                  <a:srgbClr val="FF0000"/>
                </a:solidFill>
                <a:cs typeface="+mj-cs"/>
              </a:rPr>
              <a:t>النقاط الفنية والخطوات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100" b="1" dirty="0" smtClean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 smtClean="0">
                <a:cs typeface="+mj-cs"/>
              </a:rPr>
              <a:t>الذراعان </a:t>
            </a:r>
            <a:r>
              <a:rPr lang="ar-BH" sz="2000" dirty="0">
                <a:cs typeface="+mj-cs"/>
              </a:rPr>
              <a:t>باتساع الصدر واصابع الكف تشير للأمام.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الدفع بالرجلين معاً في المرحلة الأولى من الدحرجة.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الرأس للداخل مضموم ومثني على </a:t>
            </a:r>
            <a:r>
              <a:rPr lang="ar-BH" sz="2000" dirty="0" smtClean="0">
                <a:cs typeface="+mj-cs"/>
              </a:rPr>
              <a:t>الصدر ، دفع </a:t>
            </a:r>
            <a:r>
              <a:rPr lang="ar-BH" sz="2000" dirty="0">
                <a:cs typeface="+mj-cs"/>
              </a:rPr>
              <a:t>الأرض بالرجلين.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ميل الصدر قليلاً لإتمام ومساعدة التلميذ على إتمام الدحرجة.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 الكتفان أول جزء في الجسم يلمس الأرض عند </a:t>
            </a:r>
            <a:r>
              <a:rPr lang="ar-BH" sz="2000" dirty="0" smtClean="0">
                <a:cs typeface="+mj-cs"/>
              </a:rPr>
              <a:t>الدوران.الدوران حول </a:t>
            </a:r>
            <a:r>
              <a:rPr lang="ar-BH" sz="2000" dirty="0">
                <a:cs typeface="+mj-cs"/>
              </a:rPr>
              <a:t>المحور العرضي للجسم.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 بعد انتهاء الدوران يعود مركز ثقل الجسم فوق قاعدة الارتكاز.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100" b="1" dirty="0">
                <a:solidFill>
                  <a:srgbClr val="FF0000"/>
                </a:solidFill>
                <a:cs typeface="+mj-cs"/>
              </a:rPr>
              <a:t>الخطوات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أداء تمرينات تمهيدية تساعد على تعلم الحركة مثل (الوقوف - ثني الركبتين كاملاً ).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(جثو) التكور في المكان والتحرك للإمام والخلف.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(وقوف) ثني الركبتين كاملاً لوضع الكفين أمام الجسم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(وقوف) ثني الركبتين كاملاً لوضع الكفين أمام الجسم ، ثم ضم الرأس للصدر.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يكرر التمرين السابق بإضافة وضع الكتفين على الأرض.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يكرر الوضع السابق مع دفع الأرض بالقدمين للوصول إلى الجلوس الطويل.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يكرر التمرين السابق مع الوصول إلى وضع جلوس التكور.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أداء المهارة للوصول إلى وضع جلوس تكور.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أداء المهارة من الوقوف والوصول للوضع النهائي</a:t>
            </a:r>
            <a:r>
              <a:rPr lang="ar-BH" sz="2000" dirty="0" smtClean="0">
                <a:cs typeface="+mj-cs"/>
              </a:rPr>
              <a:t>.</a:t>
            </a:r>
            <a:endParaRPr lang="ar-BH" sz="2000" dirty="0"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617594" y="2425090"/>
            <a:ext cx="3551647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النقاط الفنية">
            <a:hlinkClick r:id="" action="ppaction://media"/>
            <a:extLst>
              <a:ext uri="{FF2B5EF4-FFF2-40B4-BE49-F238E27FC236}">
                <a16:creationId xmlns:a16="http://schemas.microsoft.com/office/drawing/2014/main" id="{01B0BBBE-58A2-2A4F-AB7C-827630120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418" y="5274671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2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5167" y="1217826"/>
            <a:ext cx="7965441" cy="54476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النقاط الفنية والخطوات التعليمية :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النقاط الفنية: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الكفان بكاملها على الأرض والمسافة بينهما بأتساع الصدر.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دفع الارض بالقدمين معا، وثني مفصلي الفخذين اثناء دفع الأرض والركبتين مفرودتين وموازيتين للأرض أثناء مرحلة الطيران.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الكتفين أول جزء يلمس الأرض بعد الكفين وتتم الدحرجة بضم الرأس على الصدر.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فتح الرجلين والميل بالصدر أماماً لوقاية الجسم من السقوط خلفاً.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وقوف واليدين جانباً والنظر للإمام.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الخطوات التعليمية :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(الوقوف فتحاً) التدحرج </a:t>
            </a:r>
            <a:r>
              <a:rPr lang="ar-BH" sz="20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للأ</a:t>
            </a: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مام والرجلين مفتوحتان.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(جثو) الدحرجة الأمامية فتحاً مع ال</a:t>
            </a:r>
            <a:r>
              <a:rPr lang="ar-BH" sz="20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نتهاء بوضع الجلوس الطويل فتحاً واليدين بين الرجلين.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(الجلوس الطويل فتحاً ) دفع الرض باليدين معاً.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استخدام مرتبة منحنية تساعد في تسهيل عملية الدفع باليدين.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يكرر التمرين السابق والوصول الى وضع الجلوس الطويل فتحاً، أقصى أتساع ووضع الكفين على الأرض بحيث يكون الكف لأسفل وللخارج.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تكرار الوضع النهائي السابق مع دفع الأرض بالكفين والميل بالصدر للأمام للوصول الى وضع الوقوف فتحاً.</a:t>
            </a:r>
          </a:p>
          <a:p>
            <a:pPr marL="285750" marR="0" lvl="0" indent="-28575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أداء مهارة الدحرجة الأمامية المنحنية المترابطة والوصول الى الوضع النهائي وقوف فتحاً ميل.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bright="20000" contrast="40000"/>
          </a:blip>
          <a:stretch>
            <a:fillRect/>
          </a:stretch>
        </p:blipFill>
        <p:spPr>
          <a:xfrm>
            <a:off x="462389" y="2418725"/>
            <a:ext cx="3208274" cy="2532547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النقاط الفنية ٢">
            <a:hlinkClick r:id="" action="ppaction://media"/>
            <a:extLst>
              <a:ext uri="{FF2B5EF4-FFF2-40B4-BE49-F238E27FC236}">
                <a16:creationId xmlns:a16="http://schemas.microsoft.com/office/drawing/2014/main" id="{2A97EA79-9046-7141-80EC-233DBAACB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984" y="5234616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270721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3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الدحرجة الامامية المتكورة - الصف الثاني الدرس الأول.mp4" descr="الدحرجة الامامية المتكورة - الصف الثاني الدرس الأول.mp4">
            <a:hlinkClick r:id="" action="ppaction://media"/>
            <a:extLst>
              <a:ext uri="{FF2B5EF4-FFF2-40B4-BE49-F238E27FC236}">
                <a16:creationId xmlns:a16="http://schemas.microsoft.com/office/drawing/2014/main" id="{0FE4F871-D82F-FF45-B3F3-4E0D59E6F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117" y="1371593"/>
            <a:ext cx="11262024" cy="51707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244595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54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دحرجة  الامامية  فتحاً.mp4" descr="الدحرجة  الامامية  فتحاً.mp4">
            <a:hlinkClick r:id="" action="ppaction://media"/>
            <a:extLst>
              <a:ext uri="{FF2B5EF4-FFF2-40B4-BE49-F238E27FC236}">
                <a16:creationId xmlns:a16="http://schemas.microsoft.com/office/drawing/2014/main" id="{AB3B5A58-E4A9-7845-896D-56B83FDD68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886" y="1328428"/>
            <a:ext cx="11332028" cy="52619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095" y="244595"/>
            <a:ext cx="3875202" cy="1020781"/>
            <a:chOff x="-258338" y="209915"/>
            <a:chExt cx="3445083" cy="1020781"/>
          </a:xfrm>
        </p:grpSpPr>
        <p:sp>
          <p:nvSpPr>
            <p:cNvPr id="10" name="Flowchart: Alternate Process 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1" name="Oval 10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2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810" y="1337965"/>
            <a:ext cx="128956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 علامة صح(√) أو خطأ(ꭓ) أمام العبارات التالية: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7382" y="2216766"/>
            <a:ext cx="11241234" cy="3326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1- 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(     ) نهاية أداء الدحرجة الأمامية فتحاً تكون الرجلين مفتوحتان.</a:t>
            </a:r>
            <a:endParaRPr lang="ar-BH" sz="3600" dirty="0">
              <a:ln w="0"/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(     ) الدحرجة الامامية من ألعاب الجمباز.</a:t>
            </a:r>
          </a:p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3- 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(     )</a:t>
            </a:r>
            <a:r>
              <a:rPr lang="ar-BH" sz="3600" dirty="0">
                <a:ln w="0"/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من النقاط الفنية للدحرجة الأمامية دفع الأرض برجل واحدة فقط</a:t>
            </a:r>
            <a:r>
              <a:rPr lang="ar-BH" sz="3600" dirty="0">
                <a:ln w="0"/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4- </a:t>
            </a: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(     ) </a:t>
            </a:r>
            <a:r>
              <a:rPr lang="ar-BH" sz="3600" dirty="0">
                <a:ln w="0"/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يجب عند البدء بتأدية المهارة الذراعان أو الكفين </a:t>
            </a: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باتساع الصدر.</a:t>
            </a:r>
            <a:endParaRPr lang="en-US" sz="3600" b="0" cap="none" spc="0" dirty="0">
              <a:ln w="0"/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ح أم خطا">
            <a:hlinkClick r:id="" action="ppaction://media"/>
            <a:extLst>
              <a:ext uri="{FF2B5EF4-FFF2-40B4-BE49-F238E27FC236}">
                <a16:creationId xmlns:a16="http://schemas.microsoft.com/office/drawing/2014/main" id="{E740A21C-B487-614C-8252-7A40D5F62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252" y="5543639"/>
            <a:ext cx="1044000" cy="1044000"/>
          </a:xfrm>
          <a:prstGeom prst="rect">
            <a:avLst/>
          </a:prstGeom>
        </p:spPr>
      </p:pic>
      <p:pic>
        <p:nvPicPr>
          <p:cNvPr id="9" name="١">
            <a:hlinkClick r:id="" action="ppaction://media"/>
            <a:extLst>
              <a:ext uri="{FF2B5EF4-FFF2-40B4-BE49-F238E27FC236}">
                <a16:creationId xmlns:a16="http://schemas.microsoft.com/office/drawing/2014/main" id="{93269742-EDF9-BD45-B0F6-571AA1BE9B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050" y="2505484"/>
            <a:ext cx="504000" cy="504000"/>
          </a:xfrm>
          <a:prstGeom prst="rect">
            <a:avLst/>
          </a:prstGeom>
        </p:spPr>
      </p:pic>
      <p:pic>
        <p:nvPicPr>
          <p:cNvPr id="13" name="٢">
            <a:hlinkClick r:id="" action="ppaction://media"/>
            <a:extLst>
              <a:ext uri="{FF2B5EF4-FFF2-40B4-BE49-F238E27FC236}">
                <a16:creationId xmlns:a16="http://schemas.microsoft.com/office/drawing/2014/main" id="{7220C9CD-47EA-004E-8A9A-450B6D7BE3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2157" y="3290146"/>
            <a:ext cx="504000" cy="504000"/>
          </a:xfrm>
          <a:prstGeom prst="rect">
            <a:avLst/>
          </a:prstGeom>
        </p:spPr>
      </p:pic>
      <p:pic>
        <p:nvPicPr>
          <p:cNvPr id="14" name="٣">
            <a:hlinkClick r:id="" action="ppaction://media"/>
            <a:extLst>
              <a:ext uri="{FF2B5EF4-FFF2-40B4-BE49-F238E27FC236}">
                <a16:creationId xmlns:a16="http://schemas.microsoft.com/office/drawing/2014/main" id="{0684CD41-D551-0141-B477-9214A19663D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2157" y="4114699"/>
            <a:ext cx="504000" cy="504000"/>
          </a:xfrm>
          <a:prstGeom prst="rect">
            <a:avLst/>
          </a:prstGeom>
        </p:spPr>
      </p:pic>
      <p:pic>
        <p:nvPicPr>
          <p:cNvPr id="15" name="٤">
            <a:hlinkClick r:id="" action="ppaction://media"/>
            <a:extLst>
              <a:ext uri="{FF2B5EF4-FFF2-40B4-BE49-F238E27FC236}">
                <a16:creationId xmlns:a16="http://schemas.microsoft.com/office/drawing/2014/main" id="{FCC05990-D5D3-D043-A64C-874D31BF844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2157" y="4909247"/>
            <a:ext cx="504000" cy="50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5095" y="244595"/>
            <a:ext cx="3875202" cy="1020781"/>
            <a:chOff x="-258338" y="209915"/>
            <a:chExt cx="3445083" cy="1020781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184147" y="286296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 smtClean="0">
                <a:ln w="0"/>
              </a:rPr>
              <a:t>التقييم الذاتي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2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84147" y="286296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الاجابة 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390" y="2046900"/>
            <a:ext cx="11228171" cy="3347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1- (</a:t>
            </a:r>
            <a:r>
              <a:rPr lang="en-US" altLang="en-US" sz="3600" b="1" dirty="0">
                <a:solidFill>
                  <a:srgbClr val="00B05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  <a:sym typeface="Wingdings 2" panose="05020102010507070707" pitchFamily="18" charset="2"/>
              </a:rPr>
              <a:t>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 ) نهاية أداء الدحرجة الأمامية فتحاً تكون الرجلين مفتوحتان.</a:t>
            </a:r>
          </a:p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2-  (</a:t>
            </a:r>
            <a:r>
              <a:rPr lang="en-US" altLang="en-US" sz="3600" b="1" dirty="0">
                <a:solidFill>
                  <a:srgbClr val="00B05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  <a:sym typeface="Wingdings 2" panose="05020102010507070707" pitchFamily="18" charset="2"/>
              </a:rPr>
              <a:t>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 ) الدحرجة الامامية من ألعاب الجمباز.</a:t>
            </a:r>
          </a:p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3- ( </a:t>
            </a:r>
            <a:r>
              <a:rPr lang="en-US" sz="3600" b="1" dirty="0">
                <a:ln w="0"/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X</a:t>
            </a:r>
            <a:r>
              <a:rPr lang="ar-BH" sz="3600" b="1" dirty="0">
                <a:ln w="0"/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) من النقاط الفنية للدحرجة الأمامية دفع الأرض برجل واحدة فقط.</a:t>
            </a:r>
          </a:p>
          <a:p>
            <a:pPr algn="just" rtl="1">
              <a:lnSpc>
                <a:spcPct val="150000"/>
              </a:lnSpc>
            </a:pP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4- (</a:t>
            </a:r>
            <a:r>
              <a:rPr lang="en-US" altLang="en-US" sz="3600" b="1" dirty="0">
                <a:solidFill>
                  <a:srgbClr val="00B05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  <a:sym typeface="Wingdings 2" panose="05020102010507070707" pitchFamily="18" charset="2"/>
              </a:rPr>
              <a:t></a:t>
            </a:r>
            <a:r>
              <a:rPr lang="ar-BH" sz="3600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 ) يجب عند البدء بتأدية المهارة الذراعان أو الكفين </a:t>
            </a: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باتساع الصدر.</a:t>
            </a:r>
            <a:endParaRPr lang="en-US" sz="3600" dirty="0">
              <a:ln w="0"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0353" y="1354835"/>
            <a:ext cx="112281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 علامة صح(√) أو خطأ(ꭓ) أمام العبارات التالية:</a:t>
            </a:r>
          </a:p>
        </p:txBody>
      </p:sp>
      <p:pic>
        <p:nvPicPr>
          <p:cNvPr id="2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6ADEAF3F-1D23-FF4E-9FA5-689431202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354" y="5498474"/>
            <a:ext cx="1044000" cy="10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EA7154-8F5A-B04F-AD3E-A6E04F047D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9" y="4383561"/>
            <a:ext cx="2320722" cy="18244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8969" y="244595"/>
            <a:ext cx="3875202" cy="1020781"/>
            <a:chOff x="-258338" y="209915"/>
            <a:chExt cx="3445083" cy="1020781"/>
          </a:xfrm>
        </p:grpSpPr>
        <p:sp>
          <p:nvSpPr>
            <p:cNvPr id="16" name="Flowchart: Alternate Process 15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7" name="Oval 16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4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88" y="1849824"/>
            <a:ext cx="6306207" cy="390346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93030" y="1810778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924903A4-031E-9747-9211-EFFC13156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1353" y="5355897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الأمامية المتكورة / فتحاً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1754</TotalTime>
  <Words>626</Words>
  <Application>Microsoft Office PowerPoint</Application>
  <PresentationFormat>Widescreen</PresentationFormat>
  <Paragraphs>102</Paragraphs>
  <Slides>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Sakkal Majalla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109</cp:revision>
  <dcterms:created xsi:type="dcterms:W3CDTF">2020-03-04T10:47:58Z</dcterms:created>
  <dcterms:modified xsi:type="dcterms:W3CDTF">2020-08-13T05:38:13Z</dcterms:modified>
</cp:coreProperties>
</file>