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317" r:id="rId3"/>
    <p:sldId id="257" r:id="rId4"/>
    <p:sldId id="274" r:id="rId5"/>
    <p:sldId id="276" r:id="rId6"/>
    <p:sldId id="277" r:id="rId7"/>
    <p:sldId id="271" r:id="rId8"/>
    <p:sldId id="270" r:id="rId9"/>
    <p:sldId id="316" r:id="rId10"/>
    <p:sldId id="312" r:id="rId11"/>
    <p:sldId id="290" r:id="rId12"/>
    <p:sldId id="315" r:id="rId13"/>
    <p:sldId id="306" r:id="rId14"/>
  </p:sldIdLst>
  <p:sldSz cx="12192000" cy="6858000"/>
  <p:notesSz cx="6858000" cy="9144000"/>
  <p:defaultTextStyle>
    <a:defPPr>
      <a:defRPr lang="ar-B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6D0DD-BB68-439B-87A0-DBBD39BFAA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3463C9-AC23-4F6F-8C45-B54786945C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663F5-C90A-4992-A590-B1D81D8D6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109A-AC91-486A-B13E-D177D6089EFF}" type="datetimeFigureOut">
              <a:rPr lang="ar-BH" smtClean="0"/>
              <a:t>21/02/1442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D9957-9FFD-4763-874A-FEEF6E9D9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A54F8-42D8-4FD4-A136-C610DEFA4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070366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C6D73-61D0-497D-A648-40AC016F3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838BAA-58C0-4C40-ACCB-474827FC15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74715-77D2-4777-81E1-10DC3AA86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109A-AC91-486A-B13E-D177D6089EFF}" type="datetimeFigureOut">
              <a:rPr lang="ar-BH" smtClean="0"/>
              <a:t>21/02/1442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45108-02BA-4E78-A7A9-787C73788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004F3-5B9D-4476-983E-09F58D07C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912876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7DE541-9B2D-4F91-95C7-2BC4329991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3F5B8D-9B08-462A-9B41-85F0279D34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7DE61-7653-4D17-9724-68C7D06B2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109A-AC91-486A-B13E-D177D6089EFF}" type="datetimeFigureOut">
              <a:rPr lang="ar-BH" smtClean="0"/>
              <a:t>21/02/1442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BAFD5-3DB2-48F1-905C-52B9F1FAB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1DD24-C032-4266-9B96-36A188E96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494421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03AE8-F094-4AA3-B98B-9EFE10F3A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9EE47-9424-43CB-860A-3A0C47894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1E173-F6CC-4F00-A8CC-6BA93C3FC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109A-AC91-486A-B13E-D177D6089EFF}" type="datetimeFigureOut">
              <a:rPr lang="ar-BH" smtClean="0"/>
              <a:t>21/02/1442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5C4A7-0779-4AB3-BB3D-C6C0E2262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5A0E9-60D7-428E-8AB3-BDDFFC3E1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705785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0CACF-9DFE-4513-9943-38AF910B6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5091C-F8F6-4030-9587-A92FAC24B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58382-A593-4959-A2A0-1851318FC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109A-AC91-486A-B13E-D177D6089EFF}" type="datetimeFigureOut">
              <a:rPr lang="ar-BH" smtClean="0"/>
              <a:t>21/02/1442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ABC6D-D978-472E-AE8E-52F3178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44E1F-447E-4752-90EE-D9050E78F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992460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1C9E5-3E0D-4D31-99A0-4D84AF0A7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90CE7-ACB0-4AC2-A41E-E16927A679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17A632-4075-43F1-8A4B-FE3A2C52C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181C01-D467-4826-B5C6-01059A6F1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109A-AC91-486A-B13E-D177D6089EFF}" type="datetimeFigureOut">
              <a:rPr lang="ar-BH" smtClean="0"/>
              <a:t>21/02/1442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9D54C1-06C2-4B5F-AFA8-DE7741102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229BE7-E745-4EE5-9C70-C48BA3110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54005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E8D02-00C7-4F14-83E6-67458108C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29CFA9-27FA-4963-812C-D32DA5B1F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790B6-8470-436E-B566-EE16B3C080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5681E5-9366-4573-AEA0-0BEE50F9F7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EF1362-DACA-4E0D-9066-697D621A8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B48172-0A77-4532-AFDA-812B7715F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109A-AC91-486A-B13E-D177D6089EFF}" type="datetimeFigureOut">
              <a:rPr lang="ar-BH" smtClean="0"/>
              <a:t>21/02/1442</a:t>
            </a:fld>
            <a:endParaRPr lang="ar-B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C9FF6D-9BB8-4B67-B71E-E35E925E5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731C89-B060-4593-BBCA-AD8B432F3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375941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C2922-0790-425A-B789-76C039BC7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8D853E-8B81-4AEC-AEDD-3D9A5CCA1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109A-AC91-486A-B13E-D177D6089EFF}" type="datetimeFigureOut">
              <a:rPr lang="ar-BH" smtClean="0"/>
              <a:t>21/02/1442</a:t>
            </a:fld>
            <a:endParaRPr lang="ar-B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7ACAE1-9D7A-402F-A1D6-53ECFD6FB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926D1D-42F4-474E-9F10-FE7DA9C8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664759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CBF12E-69BC-4311-905F-F686C7DFB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109A-AC91-486A-B13E-D177D6089EFF}" type="datetimeFigureOut">
              <a:rPr lang="ar-BH" smtClean="0"/>
              <a:t>21/02/1442</a:t>
            </a:fld>
            <a:endParaRPr lang="ar-B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B4F16F-B479-4B5D-9461-CB6072482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AF9E9-86DA-433D-B416-855B89B1D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226976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526CF-3F8D-4EE7-8514-5BC8E7E0E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B502B-85F1-4281-92FA-DFFE28E89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21B25-9C3E-417E-A737-B5C084A46B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F18679-5DC6-4848-94F1-613AC48A0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109A-AC91-486A-B13E-D177D6089EFF}" type="datetimeFigureOut">
              <a:rPr lang="ar-BH" smtClean="0"/>
              <a:t>21/02/1442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9128A-726B-44AF-9DA3-C77EE76C7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A7C3C6-6D9E-4E35-B3BE-D2F55A1E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109114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7AE92-B3EC-4163-AC18-30D724FD4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E7F94C-C360-447B-91A4-88ECBC53F4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B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53FA0-D3C5-4A54-9111-137B12F3F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D4247E-1E50-487A-A45E-F9C093C5D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109A-AC91-486A-B13E-D177D6089EFF}" type="datetimeFigureOut">
              <a:rPr lang="ar-BH" smtClean="0"/>
              <a:t>21/02/1442</a:t>
            </a:fld>
            <a:endParaRPr lang="ar-B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3654E-19DB-4A60-A8AF-8E5952CA5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4E02C-AE74-43A5-8043-A5F7956AD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306018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C7A1F2-DCED-42E0-870C-CD41EB98B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6F24D-DC68-4F79-A728-0BA7E6CF0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A98AA-D555-4327-BC8A-BACAF611AE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F109A-AC91-486A-B13E-D177D6089EFF}" type="datetimeFigureOut">
              <a:rPr lang="ar-BH" smtClean="0"/>
              <a:t>21/02/1442</a:t>
            </a:fld>
            <a:endParaRPr lang="ar-B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7FFC5-95DC-42F9-BB8D-FE4F920DF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B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6402B-A9FE-4ED2-82FD-136E6FC75D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62C1-D156-4A82-AF42-E3C442326257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4006080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B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B23777-421F-4A39-9545-69B25762E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r="88703"/>
          <a:stretch/>
        </p:blipFill>
        <p:spPr>
          <a:xfrm rot="16200000">
            <a:off x="5826818" y="-426146"/>
            <a:ext cx="538363" cy="121920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1" t="35780" r="23456" b="25972"/>
          <a:stretch/>
        </p:blipFill>
        <p:spPr>
          <a:xfrm>
            <a:off x="9745644" y="2211370"/>
            <a:ext cx="3058294" cy="364579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923160" y="5475338"/>
            <a:ext cx="17171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BH" sz="2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الفصل الأول / الثاني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207759" y="5466514"/>
            <a:ext cx="18646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BH" sz="2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الكتاب صفحة 13 - 28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1" t="5678" r="24678" b="53704"/>
          <a:stretch/>
        </p:blipFill>
        <p:spPr>
          <a:xfrm>
            <a:off x="1248710" y="1922053"/>
            <a:ext cx="2870201" cy="2785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8211050" y="1419994"/>
            <a:ext cx="1784102" cy="2294666"/>
            <a:chOff x="6504564" y="4780824"/>
            <a:chExt cx="1784102" cy="229466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35" t="1806" r="11297" b="72399"/>
            <a:stretch/>
          </p:blipFill>
          <p:spPr>
            <a:xfrm>
              <a:off x="6504564" y="4780824"/>
              <a:ext cx="1784102" cy="229466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7" t="42368" r="56052" b="36822"/>
            <a:stretch/>
          </p:blipFill>
          <p:spPr>
            <a:xfrm flipH="1">
              <a:off x="6666327" y="5282883"/>
              <a:ext cx="1486885" cy="1049886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5193B94-7528-44AC-BF13-ED01144500B0}"/>
              </a:ext>
            </a:extLst>
          </p:cNvPr>
          <p:cNvSpPr txBox="1"/>
          <p:nvPr/>
        </p:nvSpPr>
        <p:spPr>
          <a:xfrm>
            <a:off x="4280674" y="1531369"/>
            <a:ext cx="3642716" cy="1157709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 anchor="t">
            <a:spAutoFit/>
          </a:bodyPr>
          <a:lstStyle/>
          <a:p>
            <a:pPr algn="ctr" rtl="1">
              <a:lnSpc>
                <a:spcPct val="150000"/>
              </a:lnSpc>
            </a:pPr>
            <a:endParaRPr lang="ar-BH" sz="4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DBCC05-A418-439F-B8FD-9A72517E17D6}"/>
              </a:ext>
            </a:extLst>
          </p:cNvPr>
          <p:cNvSpPr txBox="1"/>
          <p:nvPr/>
        </p:nvSpPr>
        <p:spPr>
          <a:xfrm>
            <a:off x="3862322" y="1577417"/>
            <a:ext cx="442961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BH" sz="5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الإنارة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4CEA8D0-BFCB-43DB-A1B8-F80EFF947686}"/>
              </a:ext>
            </a:extLst>
          </p:cNvPr>
          <p:cNvSpPr/>
          <p:nvPr/>
        </p:nvSpPr>
        <p:spPr>
          <a:xfrm>
            <a:off x="4677007" y="3023077"/>
            <a:ext cx="2852175" cy="14727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التصميم والتقانة</a:t>
            </a:r>
          </a:p>
          <a:p>
            <a:pPr algn="ctr" rtl="1">
              <a:lnSpc>
                <a:spcPct val="150000"/>
              </a:lnSpc>
            </a:pP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للصف الثالث الإبتدائي</a:t>
            </a:r>
          </a:p>
        </p:txBody>
      </p:sp>
    </p:spTree>
    <p:extLst>
      <p:ext uri="{BB962C8B-B14F-4D97-AF65-F5344CB8AC3E}">
        <p14:creationId xmlns:p14="http://schemas.microsoft.com/office/powerpoint/2010/main" val="1383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2D6102-E932-42A8-A24A-A762409234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/>
          <a:stretch/>
        </p:blipFill>
        <p:spPr>
          <a:xfrm>
            <a:off x="-1" y="29714"/>
            <a:ext cx="12192001" cy="688722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323" y="-79411"/>
            <a:ext cx="12187815" cy="1093723"/>
            <a:chOff x="10323" y="-79411"/>
            <a:chExt cx="12187814" cy="1106066"/>
          </a:xfrm>
        </p:grpSpPr>
        <p:sp>
          <p:nvSpPr>
            <p:cNvPr id="3" name="Rectangle 2"/>
            <p:cNvSpPr/>
            <p:nvPr/>
          </p:nvSpPr>
          <p:spPr>
            <a:xfrm>
              <a:off x="10323" y="-5300"/>
              <a:ext cx="12187814" cy="103195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i-IN" dirty="0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11314481" y="-79411"/>
              <a:ext cx="877518" cy="1045911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-1" y="5677104"/>
            <a:ext cx="12192001" cy="1180896"/>
            <a:chOff x="-1" y="5677104"/>
            <a:chExt cx="12192001" cy="1180896"/>
          </a:xfrm>
        </p:grpSpPr>
        <p:grpSp>
          <p:nvGrpSpPr>
            <p:cNvPr id="46" name="Group 45"/>
            <p:cNvGrpSpPr/>
            <p:nvPr/>
          </p:nvGrpSpPr>
          <p:grpSpPr>
            <a:xfrm>
              <a:off x="-1" y="6442533"/>
              <a:ext cx="12192001" cy="415467"/>
              <a:chOff x="-1" y="6442533"/>
              <a:chExt cx="12192001" cy="415467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-1" y="6442533"/>
                <a:ext cx="1219200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ectangle 48"/>
              <p:cNvSpPr/>
              <p:nvPr/>
            </p:nvSpPr>
            <p:spPr>
              <a:xfrm>
                <a:off x="-1" y="6488668"/>
                <a:ext cx="12146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BH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وزارة التربية والتعليم – 2020م                                                                                                                                                               التصميم والتقانة – الصف الثالث الإبتدائي- وحدة الإنارة</a:t>
                </a:r>
              </a:p>
            </p:txBody>
          </p:sp>
        </p:grp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-1" y="5677104"/>
              <a:ext cx="990601" cy="1180896"/>
            </a:xfrm>
            <a:prstGeom prst="rect">
              <a:avLst/>
            </a:prstGeom>
          </p:spPr>
        </p:pic>
      </p:grpSp>
      <p:sp>
        <p:nvSpPr>
          <p:cNvPr id="50" name="Rectangle 49"/>
          <p:cNvSpPr/>
          <p:nvPr/>
        </p:nvSpPr>
        <p:spPr>
          <a:xfrm>
            <a:off x="4892957" y="46816"/>
            <a:ext cx="27706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موجه</a:t>
            </a:r>
          </a:p>
          <a:p>
            <a:pPr algn="ct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بناء دائرة إنارة مصباح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687937" y="89996"/>
            <a:ext cx="2467284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(1)</a:t>
            </a:r>
          </a:p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(انظر الكتاب صفحة 17)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10C199B-B1C8-4466-9074-D93BF614338B}"/>
              </a:ext>
            </a:extLst>
          </p:cNvPr>
          <p:cNvSpPr/>
          <p:nvPr/>
        </p:nvSpPr>
        <p:spPr>
          <a:xfrm>
            <a:off x="121998" y="1915695"/>
            <a:ext cx="5916180" cy="4166546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sp>
        <p:nvSpPr>
          <p:cNvPr id="28" name="Rectangle 27"/>
          <p:cNvSpPr/>
          <p:nvPr/>
        </p:nvSpPr>
        <p:spPr>
          <a:xfrm>
            <a:off x="545686" y="3519348"/>
            <a:ext cx="5138870" cy="16927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 rtl="1"/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طبق عمليا بناء دائرتك الكهربائية الخاصة باتباعك خطوات العمل الموضحة في الفيديو </a:t>
            </a:r>
          </a:p>
          <a:p>
            <a:pPr algn="ctr" rtl="1"/>
            <a:r>
              <a:rPr lang="ar-BH" sz="2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( نشاط اختياري عند إمكانية توفر الأدوات وإشراف ولي الأمر)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544A9D-12DA-48BE-BB53-7EABE4FEA6AB}"/>
              </a:ext>
            </a:extLst>
          </p:cNvPr>
          <p:cNvSpPr/>
          <p:nvPr/>
        </p:nvSpPr>
        <p:spPr>
          <a:xfrm>
            <a:off x="6230242" y="1893263"/>
            <a:ext cx="5916180" cy="416654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pic>
        <p:nvPicPr>
          <p:cNvPr id="34" name="Video (2)">
            <a:hlinkClick r:id="" action="ppaction://media"/>
            <a:extLst>
              <a:ext uri="{FF2B5EF4-FFF2-40B4-BE49-F238E27FC236}">
                <a16:creationId xmlns:a16="http://schemas.microsoft.com/office/drawing/2014/main" id="{5589C114-F646-459B-B659-36EA40D36F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4370" y="2410505"/>
            <a:ext cx="5138870" cy="29100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DCBD9FE-A897-46AD-A092-6DB3E1018678}"/>
              </a:ext>
            </a:extLst>
          </p:cNvPr>
          <p:cNvSpPr/>
          <p:nvPr/>
        </p:nvSpPr>
        <p:spPr>
          <a:xfrm>
            <a:off x="6614370" y="1184422"/>
            <a:ext cx="5138870" cy="492443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 rtl="1"/>
            <a:r>
              <a:rPr lang="ar-BH" sz="2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اتبع الآن خطوات العمل الموضحة في الفيديو التالي: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AD2D2BA-4E88-4226-B444-513339087FF8}"/>
              </a:ext>
            </a:extLst>
          </p:cNvPr>
          <p:cNvSpPr/>
          <p:nvPr/>
        </p:nvSpPr>
        <p:spPr>
          <a:xfrm>
            <a:off x="165463" y="89995"/>
            <a:ext cx="4486436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الهدف4: </a:t>
            </a:r>
            <a:r>
              <a:rPr lang="ar-BH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يبني التلميذ دائرة إنارة مصباح موظفاً الدائرة الكهربائة البسيطة بطريقة صحيحة.</a:t>
            </a:r>
          </a:p>
        </p:txBody>
      </p:sp>
    </p:spTree>
    <p:extLst>
      <p:ext uri="{BB962C8B-B14F-4D97-AF65-F5344CB8AC3E}">
        <p14:creationId xmlns:p14="http://schemas.microsoft.com/office/powerpoint/2010/main" val="351555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916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50" grpId="0"/>
      <p:bldP spid="41" grpId="0" animBg="1"/>
      <p:bldP spid="33" grpId="0" animBg="1"/>
      <p:bldP spid="28" grpId="0" animBg="1"/>
      <p:bldP spid="2" grpId="0" animBg="1"/>
      <p:bldP spid="5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DCE686-D827-4DD7-9A4B-0A41C9679B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/>
          <a:stretch/>
        </p:blipFill>
        <p:spPr>
          <a:xfrm>
            <a:off x="-1" y="29714"/>
            <a:ext cx="12192000" cy="68579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323" y="-79411"/>
            <a:ext cx="12187814" cy="1106066"/>
            <a:chOff x="10323" y="-79411"/>
            <a:chExt cx="12187814" cy="1106066"/>
          </a:xfrm>
        </p:grpSpPr>
        <p:sp>
          <p:nvSpPr>
            <p:cNvPr id="3" name="Rectangle 2"/>
            <p:cNvSpPr/>
            <p:nvPr/>
          </p:nvSpPr>
          <p:spPr>
            <a:xfrm>
              <a:off x="10323" y="-5300"/>
              <a:ext cx="12187814" cy="103195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i-IN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11314481" y="-79411"/>
              <a:ext cx="877518" cy="1045911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-1" y="5677104"/>
            <a:ext cx="12192001" cy="1180896"/>
            <a:chOff x="-1" y="5677104"/>
            <a:chExt cx="12192001" cy="1180896"/>
          </a:xfrm>
        </p:grpSpPr>
        <p:grpSp>
          <p:nvGrpSpPr>
            <p:cNvPr id="46" name="Group 45"/>
            <p:cNvGrpSpPr/>
            <p:nvPr/>
          </p:nvGrpSpPr>
          <p:grpSpPr>
            <a:xfrm>
              <a:off x="-1" y="6442533"/>
              <a:ext cx="12192001" cy="415467"/>
              <a:chOff x="-1" y="6442533"/>
              <a:chExt cx="12192001" cy="415467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-1" y="6442533"/>
                <a:ext cx="1219200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ectangle 48"/>
              <p:cNvSpPr/>
              <p:nvPr/>
            </p:nvSpPr>
            <p:spPr>
              <a:xfrm>
                <a:off x="-1" y="6488668"/>
                <a:ext cx="12146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BH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وزارة التربية والتعليم – 2020م                                                                                                                                                               التصميم والتقانة – الصف الثالث الإبتدائي- وحدة الإنارة</a:t>
                </a:r>
              </a:p>
            </p:txBody>
          </p:sp>
        </p:grp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-1" y="5677104"/>
              <a:ext cx="990601" cy="1180896"/>
            </a:xfrm>
            <a:prstGeom prst="rect">
              <a:avLst/>
            </a:prstGeom>
          </p:spPr>
        </p:pic>
      </p:grpSp>
      <p:sp>
        <p:nvSpPr>
          <p:cNvPr id="50" name="Rectangle 49"/>
          <p:cNvSpPr/>
          <p:nvPr/>
        </p:nvSpPr>
        <p:spPr>
          <a:xfrm>
            <a:off x="4892957" y="46816"/>
            <a:ext cx="27706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موجه</a:t>
            </a:r>
          </a:p>
          <a:p>
            <a:pPr algn="ct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بناء دائرة إنارة مصباح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687937" y="89996"/>
            <a:ext cx="2467284" cy="830997"/>
          </a:xfrm>
          <a:prstGeom prst="rect">
            <a:avLst/>
          </a:prstGeom>
          <a:solidFill>
            <a:srgbClr val="FFCC00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(1)</a:t>
            </a:r>
          </a:p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(انظر الكتاب صفحة 17)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73315" y="1507621"/>
            <a:ext cx="10809961" cy="48436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مالذي بحسب رأيك جعل المصباح ينير؟</a:t>
            </a: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...................................................................................................................</a:t>
            </a: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كيف يمكنك إطفاء المصباح الكهربائي في الدائرة؟</a:t>
            </a: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...................................................................................................................</a:t>
            </a: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هل الطريقة التي اتبعتها في تشغيل المصباح مناسبة؟ ولماذا؟</a:t>
            </a: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...................................................................................................................</a:t>
            </a: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ماذا تقترح لكي يصبح تشغيل الدائرة أكثر سهولة و أماناً؟</a:t>
            </a: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...................................................................................................................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2B6FA2-F12A-406E-8376-634CFBA50553}"/>
              </a:ext>
            </a:extLst>
          </p:cNvPr>
          <p:cNvSpPr/>
          <p:nvPr/>
        </p:nvSpPr>
        <p:spPr>
          <a:xfrm>
            <a:off x="873315" y="1052277"/>
            <a:ext cx="10809961" cy="600164"/>
          </a:xfrm>
          <a:prstGeom prst="rect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الآن افتح الكتاب صفحة 18 وقم بكتابة ملاحظاتك حول هذا النشاط مجيباً على مايلي: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AC5A2B-2E5E-482B-A016-04D3E1C67AFB}"/>
              </a:ext>
            </a:extLst>
          </p:cNvPr>
          <p:cNvSpPr/>
          <p:nvPr/>
        </p:nvSpPr>
        <p:spPr>
          <a:xfrm>
            <a:off x="165463" y="89995"/>
            <a:ext cx="4486436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الهدف4: </a:t>
            </a:r>
            <a:r>
              <a:rPr lang="ar-BH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يبني التلميذ دائرة إنارة مصباح موظفاً الدائرة الكهربائة البسيطة بطريقة صحيحة.</a:t>
            </a:r>
          </a:p>
        </p:txBody>
      </p:sp>
    </p:spTree>
    <p:extLst>
      <p:ext uri="{BB962C8B-B14F-4D97-AF65-F5344CB8AC3E}">
        <p14:creationId xmlns:p14="http://schemas.microsoft.com/office/powerpoint/2010/main" val="315067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41" grpId="0" animBg="1"/>
      <p:bldP spid="26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5AF130-824A-4E73-BF91-E4FBBCA18C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/>
          <a:stretch/>
        </p:blipFill>
        <p:spPr>
          <a:xfrm>
            <a:off x="-1" y="29714"/>
            <a:ext cx="12192000" cy="68579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323" y="-79411"/>
            <a:ext cx="12187814" cy="1106066"/>
            <a:chOff x="10323" y="-79411"/>
            <a:chExt cx="12187814" cy="1106066"/>
          </a:xfrm>
        </p:grpSpPr>
        <p:sp>
          <p:nvSpPr>
            <p:cNvPr id="3" name="Rectangle 2"/>
            <p:cNvSpPr/>
            <p:nvPr/>
          </p:nvSpPr>
          <p:spPr>
            <a:xfrm>
              <a:off x="10323" y="-5300"/>
              <a:ext cx="12187814" cy="103195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i-IN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11314481" y="-79411"/>
              <a:ext cx="877518" cy="1045911"/>
            </a:xfrm>
            <a:prstGeom prst="rect">
              <a:avLst/>
            </a:prstGeom>
          </p:spPr>
        </p:pic>
      </p:grpSp>
      <p:sp>
        <p:nvSpPr>
          <p:cNvPr id="43" name="Rectangle 42"/>
          <p:cNvSpPr/>
          <p:nvPr/>
        </p:nvSpPr>
        <p:spPr>
          <a:xfrm>
            <a:off x="165463" y="89995"/>
            <a:ext cx="4486436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الهدف4: </a:t>
            </a:r>
            <a:r>
              <a:rPr lang="ar-BH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يبني التلميذ دائرة إنارة مصباح موظفاً الدائرة الكهربائة البسيطة بطريقة صحيحة.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892957" y="46816"/>
            <a:ext cx="27706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موجه</a:t>
            </a:r>
          </a:p>
          <a:p>
            <a:pPr algn="ct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بناء دائرة إنارة مصباح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687937" y="89996"/>
            <a:ext cx="2467284" cy="830997"/>
          </a:xfrm>
          <a:prstGeom prst="rect">
            <a:avLst/>
          </a:prstGeom>
          <a:solidFill>
            <a:srgbClr val="FFCC00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(1)</a:t>
            </a:r>
          </a:p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(انظر الكتاب صفحة 17)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8725" y="1507621"/>
            <a:ext cx="11174552" cy="3643305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ar-BH" sz="2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مالذي بحسب رأيك جعل المصباح ينير؟</a:t>
            </a: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BH" sz="2600" b="1" u="sng" dirty="0"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مرور التيار الكهربائي عند غلق الدائرة الكهريائية يجعل المصباح ينير.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 startAt="2"/>
            </a:pPr>
            <a:r>
              <a:rPr lang="ar-BH" sz="2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كيف يمكنك إطفاء المصباح الكهربائي في الدائرة؟</a:t>
            </a: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BH" sz="2600" b="1" u="sng" dirty="0"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فتح الدائرة الكهربائية فلا يمر التيار الكهربائي في الدائرة المقطوعة .</a:t>
            </a:r>
          </a:p>
          <a:p>
            <a:pPr algn="r" rtl="1">
              <a:lnSpc>
                <a:spcPct val="150000"/>
              </a:lnSpc>
            </a:pPr>
            <a:r>
              <a:rPr lang="ar-BH" sz="2600" b="1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3.      ماذا </a:t>
            </a:r>
            <a:r>
              <a:rPr lang="ar-BH" sz="2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تقترح لكي يصبح تشغيل الدائرة أكثر سهولة و أماناً؟</a:t>
            </a:r>
          </a:p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BH" sz="2600" b="1" u="sng" dirty="0"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وضع مفتاح كهربائي 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2B6FA2-F12A-406E-8376-634CFBA50553}"/>
              </a:ext>
            </a:extLst>
          </p:cNvPr>
          <p:cNvSpPr/>
          <p:nvPr/>
        </p:nvSpPr>
        <p:spPr>
          <a:xfrm>
            <a:off x="699249" y="1057778"/>
            <a:ext cx="10809961" cy="600164"/>
          </a:xfrm>
          <a:prstGeom prst="rect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الآن افتح الكتاب صفحة 18 وقم بكتابة ملاحظاتك حول هذا النشاط مجيباً على مايلي: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-1" y="5668226"/>
            <a:ext cx="12192001" cy="1180896"/>
            <a:chOff x="-1" y="5677104"/>
            <a:chExt cx="12192001" cy="1180896"/>
          </a:xfrm>
        </p:grpSpPr>
        <p:grpSp>
          <p:nvGrpSpPr>
            <p:cNvPr id="46" name="Group 45"/>
            <p:cNvGrpSpPr/>
            <p:nvPr/>
          </p:nvGrpSpPr>
          <p:grpSpPr>
            <a:xfrm>
              <a:off x="-1" y="6442533"/>
              <a:ext cx="12192001" cy="415467"/>
              <a:chOff x="-1" y="6442533"/>
              <a:chExt cx="12192001" cy="415467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-1" y="6442533"/>
                <a:ext cx="1219200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ectangle 48"/>
              <p:cNvSpPr/>
              <p:nvPr/>
            </p:nvSpPr>
            <p:spPr>
              <a:xfrm>
                <a:off x="-1" y="6488668"/>
                <a:ext cx="12146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BH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وزارة التربية والتعليم – 2020م                                                                                                                                                               التصميم والتقانة – الصف الثالث الإبتدائي- وحدة الإنارة</a:t>
                </a:r>
              </a:p>
            </p:txBody>
          </p:sp>
        </p:grp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-1" y="5677104"/>
              <a:ext cx="990601" cy="11808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983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0" grpId="0"/>
      <p:bldP spid="41" grpId="0" animBg="1"/>
      <p:bldP spid="26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BD03B03-81ED-4965-879A-9C1BC2A7C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1" t="35780" r="23456" b="25972"/>
          <a:stretch/>
        </p:blipFill>
        <p:spPr>
          <a:xfrm>
            <a:off x="4412943" y="1181149"/>
            <a:ext cx="3058294" cy="364579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341418" y="4826942"/>
            <a:ext cx="7065818" cy="954107"/>
          </a:xfrm>
          <a:prstGeom prst="rect">
            <a:avLst/>
          </a:prstGeom>
          <a:solidFill>
            <a:srgbClr val="0033CC"/>
          </a:solidFill>
        </p:spPr>
        <p:txBody>
          <a:bodyPr wrap="square">
            <a:spAutoFit/>
          </a:bodyPr>
          <a:lstStyle/>
          <a:p>
            <a:pPr algn="ct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نهاية الدرس الأول </a:t>
            </a:r>
          </a:p>
          <a:p>
            <a:pPr algn="ct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متمنين لكم التفوق و النجاح </a:t>
            </a:r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</a:t>
            </a:r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C3809BC-A3C9-4757-BF1F-6D2979EEC85B}"/>
              </a:ext>
            </a:extLst>
          </p:cNvPr>
          <p:cNvGrpSpPr/>
          <p:nvPr/>
        </p:nvGrpSpPr>
        <p:grpSpPr>
          <a:xfrm>
            <a:off x="-1" y="5677104"/>
            <a:ext cx="12192001" cy="1180896"/>
            <a:chOff x="-1" y="5677104"/>
            <a:chExt cx="12192001" cy="118089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78DFFEB-7DC2-4471-8A65-D732B4ED8D2D}"/>
                </a:ext>
              </a:extLst>
            </p:cNvPr>
            <p:cNvGrpSpPr/>
            <p:nvPr/>
          </p:nvGrpSpPr>
          <p:grpSpPr>
            <a:xfrm>
              <a:off x="-1" y="6442533"/>
              <a:ext cx="12192001" cy="415467"/>
              <a:chOff x="-1" y="6442533"/>
              <a:chExt cx="12192001" cy="415467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0B7E0E2C-185F-4F18-AA9A-0090FDEE3D51}"/>
                  </a:ext>
                </a:extLst>
              </p:cNvPr>
              <p:cNvCxnSpPr/>
              <p:nvPr/>
            </p:nvCxnSpPr>
            <p:spPr>
              <a:xfrm>
                <a:off x="-1" y="6442533"/>
                <a:ext cx="1219200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3CB40B7-2801-4DD1-968B-5ABC0EDAFD3A}"/>
                  </a:ext>
                </a:extLst>
              </p:cNvPr>
              <p:cNvSpPr/>
              <p:nvPr/>
            </p:nvSpPr>
            <p:spPr>
              <a:xfrm>
                <a:off x="-1" y="6488668"/>
                <a:ext cx="12146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BH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وزارة التربية والتعليم – 2020م                                                                                                                                                               التصميم والتقانة – الصف الثالث الإبتدائي- وحدة الإنارة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8F91592-2070-43EA-AC6D-855C6A013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-1" y="5677104"/>
              <a:ext cx="990601" cy="11808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690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90" y="1"/>
            <a:ext cx="12192000" cy="685799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1" y="6442533"/>
            <a:ext cx="12192001" cy="415467"/>
            <a:chOff x="-412847" y="6217475"/>
            <a:chExt cx="12192001" cy="415467"/>
          </a:xfrm>
        </p:grpSpPr>
        <p:sp>
          <p:nvSpPr>
            <p:cNvPr id="18" name="Rectangle 17"/>
            <p:cNvSpPr/>
            <p:nvPr/>
          </p:nvSpPr>
          <p:spPr>
            <a:xfrm>
              <a:off x="-412847" y="6263610"/>
              <a:ext cx="1214642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BH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وزارة التربية والتعليم – 2020م                                                                                                                                                               التصميم والتقانة – الصف الثالث الإبتدائي- وحدة الإنارة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-412847" y="6217475"/>
              <a:ext cx="1219200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1" t="35780" r="23456" b="25972"/>
          <a:stretch/>
        </p:blipFill>
        <p:spPr>
          <a:xfrm>
            <a:off x="-1" y="5677104"/>
            <a:ext cx="990601" cy="118089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CDC489A-F072-4FEC-9F25-3E71F3508418}"/>
              </a:ext>
            </a:extLst>
          </p:cNvPr>
          <p:cNvGrpSpPr/>
          <p:nvPr/>
        </p:nvGrpSpPr>
        <p:grpSpPr>
          <a:xfrm>
            <a:off x="3828697" y="1351209"/>
            <a:ext cx="4534604" cy="1058317"/>
            <a:chOff x="2960692" y="1513388"/>
            <a:chExt cx="3742188" cy="802852"/>
          </a:xfrm>
          <a:solidFill>
            <a:srgbClr val="C00000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D9EE27-2690-429A-83BE-90E358419CFE}"/>
                </a:ext>
              </a:extLst>
            </p:cNvPr>
            <p:cNvSpPr/>
            <p:nvPr/>
          </p:nvSpPr>
          <p:spPr>
            <a:xfrm>
              <a:off x="2960692" y="1793020"/>
              <a:ext cx="3742188" cy="523220"/>
            </a:xfrm>
            <a:prstGeom prst="rect">
              <a:avLst/>
            </a:prstGeom>
            <a:grpFill/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8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أهداف وحدة الإنارة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A33C595-A665-4C07-B5A5-26D7E37067FC}"/>
                </a:ext>
              </a:extLst>
            </p:cNvPr>
            <p:cNvSpPr/>
            <p:nvPr/>
          </p:nvSpPr>
          <p:spPr>
            <a:xfrm>
              <a:off x="6429919" y="1513388"/>
              <a:ext cx="85902" cy="859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i-IN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668AB9E-C24B-413D-A39C-4BAFFE32398F}"/>
              </a:ext>
            </a:extLst>
          </p:cNvPr>
          <p:cNvSpPr/>
          <p:nvPr/>
        </p:nvSpPr>
        <p:spPr>
          <a:xfrm>
            <a:off x="1817351" y="3187812"/>
            <a:ext cx="9239665" cy="26468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514350" indent="-514350" algn="r" rtl="1">
              <a:buAutoNum type="arabicPeriod"/>
            </a:pPr>
            <a:r>
              <a:rPr lang="ar-BH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يستنتج التلميذ مراحل تطور مصادر الإنارة من خلال  الخط الزمني لمصادر الإنارة.</a:t>
            </a:r>
          </a:p>
          <a:p>
            <a:pPr marL="514350" indent="-514350" algn="r" rtl="1">
              <a:buAutoNum type="arabicPeriod"/>
            </a:pPr>
            <a:r>
              <a:rPr lang="ar-BH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يحدد التلميذ مصادر الكهرباء واستخدامتها في المنزل . </a:t>
            </a:r>
          </a:p>
          <a:p>
            <a:pPr marL="514350" indent="-514350" algn="r" rtl="1">
              <a:buAutoNum type="arabicPeriod"/>
            </a:pPr>
            <a:r>
              <a:rPr lang="ar-BH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يقترح التلميذ حلولاً إبداعية لخفض استهلاك الكهرباء.</a:t>
            </a:r>
          </a:p>
          <a:p>
            <a:pPr marL="514350" indent="-514350" algn="r" rtl="1">
              <a:buAutoNum type="arabicPeriod"/>
            </a:pPr>
            <a:r>
              <a:rPr lang="ar-BH" sz="2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يوضح  التلميذ أربع المكونات من  مكونات الدائرة الكهربائية البسيطة ووظيفتها.</a:t>
            </a:r>
            <a:endParaRPr lang="ar-BH" sz="2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514350" indent="-514350" algn="r" rtl="1">
              <a:buAutoNum type="arabicPeriod"/>
            </a:pPr>
            <a:r>
              <a:rPr lang="ar-BH" sz="2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يبني التلميذ دائرة إنارة مصباح موظفاً الدائرة الكهربائة البسيطة بطريقة صحيحة</a:t>
            </a:r>
            <a:r>
              <a:rPr lang="ar-BH" sz="2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  <a:p>
            <a:pPr algn="r" rtl="1"/>
            <a:endParaRPr lang="en-US" sz="2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Graphic 2" descr="Bullseye">
            <a:extLst>
              <a:ext uri="{FF2B5EF4-FFF2-40B4-BE49-F238E27FC236}">
                <a16:creationId xmlns:a16="http://schemas.microsoft.com/office/drawing/2014/main" id="{A7739779-97E8-4135-9EF2-4C9219BCBF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18389" y="1749847"/>
            <a:ext cx="914400" cy="54737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7F1900D-0DE3-48E6-BAA7-AA5559CBAC67}"/>
              </a:ext>
            </a:extLst>
          </p:cNvPr>
          <p:cNvSpPr/>
          <p:nvPr/>
        </p:nvSpPr>
        <p:spPr>
          <a:xfrm>
            <a:off x="9330239" y="1719819"/>
            <a:ext cx="1315646" cy="1315646"/>
          </a:xfrm>
          <a:prstGeom prst="ellipse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الأوّل</a:t>
            </a:r>
            <a:endParaRPr lang="hi-I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09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14C877-2069-4851-AD5E-53C4DE2F54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/>
          <a:stretch/>
        </p:blipFill>
        <p:spPr>
          <a:xfrm>
            <a:off x="-4187" y="0"/>
            <a:ext cx="12192000" cy="685799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783569" y="1585079"/>
            <a:ext cx="6286595" cy="18928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كانت البشرية تستخدم وسائل وأدوات بدائية للإنارة ليلاً، ثم أخذت تتطور تدريجياًّ مع تطور العلم، حتى وصلت إلى ماهي عليه الآن.</a:t>
            </a:r>
          </a:p>
          <a:p>
            <a:pPr algn="ctr" rtl="1">
              <a:lnSpc>
                <a:spcPct val="150000"/>
              </a:lnSpc>
            </a:pPr>
            <a:r>
              <a:rPr lang="ar-BH" sz="2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لنتعرف معاً على الخط الزمني لمصادر الإنارة. </a:t>
            </a:r>
            <a:endParaRPr lang="ar-BH" sz="2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48475" y="1304833"/>
            <a:ext cx="3999031" cy="4962719"/>
            <a:chOff x="1048475" y="1304833"/>
            <a:chExt cx="3999031" cy="496271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35000" t="29506" r="37083" b="14219"/>
            <a:stretch/>
          </p:blipFill>
          <p:spPr>
            <a:xfrm>
              <a:off x="1048475" y="1733025"/>
              <a:ext cx="3999031" cy="4534527"/>
            </a:xfrm>
            <a:prstGeom prst="rect">
              <a:avLst/>
            </a:prstGeom>
            <a:ln w="57150">
              <a:solidFill>
                <a:schemeClr val="accent5">
                  <a:lumMod val="60000"/>
                  <a:lumOff val="40000"/>
                </a:schemeClr>
              </a:solidFill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1498143" y="1304833"/>
              <a:ext cx="3489087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 rtl="1"/>
              <a:r>
                <a:rPr lang="ar-BH" sz="2600" b="1" u="sng" dirty="0">
                  <a:solidFill>
                    <a:schemeClr val="accent2">
                      <a:lumMod val="75000"/>
                    </a:schemeClr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الخط الزمني لمصادر الإنارة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-20697" y="-86378"/>
            <a:ext cx="12187813" cy="1522965"/>
            <a:chOff x="2094" y="537304"/>
            <a:chExt cx="12187813" cy="1522965"/>
          </a:xfrm>
        </p:grpSpPr>
        <p:sp>
          <p:nvSpPr>
            <p:cNvPr id="14" name="Rectangle 13"/>
            <p:cNvSpPr/>
            <p:nvPr/>
          </p:nvSpPr>
          <p:spPr>
            <a:xfrm>
              <a:off x="2094" y="1106162"/>
              <a:ext cx="12187813" cy="954107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</a:t>
              </a:r>
              <a:r>
                <a:rPr lang="ar-BH" sz="28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مقدمة  حول الإنارة و الكهرباء</a:t>
              </a:r>
            </a:p>
            <a:p>
              <a:pPr algn="r" rtl="1"/>
              <a:r>
                <a:rPr lang="ar-BH" sz="28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                الخط الزمني لمصادر الإنارة 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7425926" y="537304"/>
              <a:ext cx="877368" cy="1045911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196554" y="512787"/>
            <a:ext cx="4008124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BH" sz="2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الهدف1: </a:t>
            </a:r>
            <a:r>
              <a:rPr lang="ar-BH" sz="2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يستنتج التلميذ مراحل تطور مصادر الإنارة من خلال  الخط الزمني لمصادر الإنارة.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910093" y="5537006"/>
            <a:ext cx="5920836" cy="64248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الخط الزمني هو ترتيب زمني لمراحل تطور المنتج</a:t>
            </a:r>
            <a:endParaRPr lang="ar-BH" sz="2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" y="5677104"/>
            <a:ext cx="12192001" cy="1180896"/>
            <a:chOff x="-1" y="5677104"/>
            <a:chExt cx="12192001" cy="1180896"/>
          </a:xfrm>
        </p:grpSpPr>
        <p:grpSp>
          <p:nvGrpSpPr>
            <p:cNvPr id="5" name="Group 4"/>
            <p:cNvGrpSpPr/>
            <p:nvPr/>
          </p:nvGrpSpPr>
          <p:grpSpPr>
            <a:xfrm>
              <a:off x="-1" y="6442533"/>
              <a:ext cx="12192001" cy="415467"/>
              <a:chOff x="-1" y="6442533"/>
              <a:chExt cx="12192001" cy="415467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-1" y="6442533"/>
                <a:ext cx="1219200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ctangle 21"/>
              <p:cNvSpPr/>
              <p:nvPr/>
            </p:nvSpPr>
            <p:spPr>
              <a:xfrm>
                <a:off x="-1" y="6488668"/>
                <a:ext cx="12146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BH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وزارة التربية والتعليم – 2020م                                                                                                                                                               التصميم والتقانة – الصف الثالث الإبتدائي- وحدة الإنارة</a:t>
                </a:r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-1" y="5677104"/>
              <a:ext cx="990601" cy="1180896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8" t="10488" r="6342" b="9136"/>
          <a:stretch/>
        </p:blipFill>
        <p:spPr>
          <a:xfrm flipH="1">
            <a:off x="7841819" y="3254206"/>
            <a:ext cx="1223739" cy="21409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660063" y="4102994"/>
            <a:ext cx="2465740" cy="6424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ولكن ماهو الخط الزمني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737F0A-1810-4996-ACDB-A06CCCC8CAE7}"/>
              </a:ext>
            </a:extLst>
          </p:cNvPr>
          <p:cNvSpPr/>
          <p:nvPr/>
        </p:nvSpPr>
        <p:spPr>
          <a:xfrm>
            <a:off x="2846894" y="5430836"/>
            <a:ext cx="895281" cy="659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77F15B-A05B-40CB-90E2-CEDF1F7D334A}"/>
              </a:ext>
            </a:extLst>
          </p:cNvPr>
          <p:cNvSpPr/>
          <p:nvPr/>
        </p:nvSpPr>
        <p:spPr>
          <a:xfrm>
            <a:off x="2743199" y="4189445"/>
            <a:ext cx="998977" cy="448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18FF73-1C3E-45DC-B40D-B7B8F5BF652F}"/>
              </a:ext>
            </a:extLst>
          </p:cNvPr>
          <p:cNvSpPr/>
          <p:nvPr/>
        </p:nvSpPr>
        <p:spPr>
          <a:xfrm>
            <a:off x="2661501" y="3608310"/>
            <a:ext cx="1080676" cy="1964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DB24FAB-A7E6-4D7E-9E31-ACBFCF8389FC}"/>
              </a:ext>
            </a:extLst>
          </p:cNvPr>
          <p:cNvSpPr/>
          <p:nvPr/>
        </p:nvSpPr>
        <p:spPr>
          <a:xfrm>
            <a:off x="2234153" y="2924193"/>
            <a:ext cx="1508024" cy="403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69AB12-BB8E-4B25-875F-776D92BDF20B}"/>
              </a:ext>
            </a:extLst>
          </p:cNvPr>
          <p:cNvSpPr/>
          <p:nvPr/>
        </p:nvSpPr>
        <p:spPr>
          <a:xfrm>
            <a:off x="1875934" y="2162846"/>
            <a:ext cx="1866241" cy="659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02D3A5-8F61-449D-A810-EE28368BE4C2}"/>
              </a:ext>
            </a:extLst>
          </p:cNvPr>
          <p:cNvSpPr/>
          <p:nvPr/>
        </p:nvSpPr>
        <p:spPr>
          <a:xfrm>
            <a:off x="2661501" y="4793684"/>
            <a:ext cx="1080675" cy="426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202E35C-A88A-45B2-A4F0-79C1EE9ADC32}"/>
              </a:ext>
            </a:extLst>
          </p:cNvPr>
          <p:cNvSpPr/>
          <p:nvPr/>
        </p:nvSpPr>
        <p:spPr>
          <a:xfrm>
            <a:off x="10693857" y="51156"/>
            <a:ext cx="1315646" cy="1315646"/>
          </a:xfrm>
          <a:prstGeom prst="ellipse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الأوّل</a:t>
            </a:r>
            <a:endParaRPr lang="hi-I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86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6" grpId="0" animBg="1"/>
      <p:bldP spid="21" grpId="0" animBg="1"/>
      <p:bldP spid="9" grpId="0"/>
      <p:bldP spid="4" grpId="0" animBg="1"/>
      <p:bldP spid="19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1C3AA4-BA79-446C-816C-09797AC733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/>
          <a:stretch/>
        </p:blipFill>
        <p:spPr>
          <a:xfrm>
            <a:off x="-1" y="0"/>
            <a:ext cx="12192000" cy="685799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994584" y="2726226"/>
            <a:ext cx="369404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endParaRPr lang="ar-BH" sz="2600" b="1" dirty="0">
              <a:latin typeface="Sakkal Majalla" panose="02000000000000000000" pitchFamily="2" charset="-78"/>
              <a:cs typeface="Sakkal Majalla" panose="02000000000000000000" pitchFamily="2" charset="-78"/>
              <a:sym typeface="Wingdings" panose="05000000000000000000" pitchFamily="2" charset="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" t="41728" r="-1" b="24815"/>
          <a:stretch/>
        </p:blipFill>
        <p:spPr>
          <a:xfrm>
            <a:off x="45578" y="2436562"/>
            <a:ext cx="11801504" cy="41430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474090" y="5497834"/>
            <a:ext cx="4639733" cy="897467"/>
            <a:chOff x="287028" y="1219783"/>
            <a:chExt cx="4639733" cy="8974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2" t="27778" r="231" b="59136"/>
            <a:stretch/>
          </p:blipFill>
          <p:spPr>
            <a:xfrm>
              <a:off x="287028" y="1219783"/>
              <a:ext cx="4639733" cy="897467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632527" y="1418924"/>
              <a:ext cx="400264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تكلف عملية توليد الطاقة المملكة أموالاً طائلة.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-20697" y="-416238"/>
            <a:ext cx="12188860" cy="2149861"/>
            <a:chOff x="3141" y="600924"/>
            <a:chExt cx="12188860" cy="2149861"/>
          </a:xfrm>
        </p:grpSpPr>
        <p:sp>
          <p:nvSpPr>
            <p:cNvPr id="38" name="Rectangle 37"/>
            <p:cNvSpPr/>
            <p:nvPr/>
          </p:nvSpPr>
          <p:spPr>
            <a:xfrm>
              <a:off x="3141" y="1365790"/>
              <a:ext cx="12187813" cy="138499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>
              <a:spAutoFit/>
            </a:bodyPr>
            <a:lstStyle/>
            <a:p>
              <a:pPr algn="r" rtl="1"/>
              <a:r>
                <a:rPr lang="ar-BH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</a:t>
              </a:r>
              <a:r>
                <a:rPr lang="ar-BH" sz="28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مقدمة  حول الإنارة و الكهرباء:</a:t>
              </a:r>
            </a:p>
            <a:p>
              <a:pPr algn="r" rtl="1"/>
              <a:r>
                <a:rPr lang="ar-BH" sz="28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من أين نحصل على الكهرباء؟</a:t>
              </a:r>
            </a:p>
            <a:p>
              <a:pPr algn="r" rtl="1"/>
              <a:endPara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11314633" y="600924"/>
              <a:ext cx="877368" cy="1045911"/>
            </a:xfrm>
            <a:prstGeom prst="rect">
              <a:avLst/>
            </a:prstGeom>
          </p:spPr>
        </p:pic>
      </p:grpSp>
      <p:sp>
        <p:nvSpPr>
          <p:cNvPr id="40" name="Rectangle 39"/>
          <p:cNvSpPr/>
          <p:nvPr/>
        </p:nvSpPr>
        <p:spPr>
          <a:xfrm>
            <a:off x="195506" y="397627"/>
            <a:ext cx="3828633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الهدف2:</a:t>
            </a:r>
            <a:r>
              <a:rPr lang="ar-BH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يستنتج التلميذ مراحل تطور مصادر الانارة من خلال  الخط الزمني لمصادر الإنارة.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-1" y="5677104"/>
            <a:ext cx="12192001" cy="1180896"/>
            <a:chOff x="-1" y="5677104"/>
            <a:chExt cx="12192001" cy="1180896"/>
          </a:xfrm>
        </p:grpSpPr>
        <p:grpSp>
          <p:nvGrpSpPr>
            <p:cNvPr id="46" name="Group 45"/>
            <p:cNvGrpSpPr/>
            <p:nvPr/>
          </p:nvGrpSpPr>
          <p:grpSpPr>
            <a:xfrm>
              <a:off x="-1" y="6442533"/>
              <a:ext cx="12192001" cy="415467"/>
              <a:chOff x="-1" y="6442533"/>
              <a:chExt cx="12192001" cy="415467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-1" y="6442533"/>
                <a:ext cx="1219200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ectangle 48"/>
              <p:cNvSpPr/>
              <p:nvPr/>
            </p:nvSpPr>
            <p:spPr>
              <a:xfrm>
                <a:off x="-1" y="6488668"/>
                <a:ext cx="12146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BH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وزارة التربية والتعليم – 2020م                                                                                                                                                               التصميم والتقانة – الصف الثالث الإبتدائي- وحدة الإنارة</a:t>
                </a:r>
              </a:p>
            </p:txBody>
          </p:sp>
        </p:grp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-1" y="5677104"/>
              <a:ext cx="990601" cy="118089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2308329" y="3869065"/>
            <a:ext cx="1716857" cy="1092416"/>
            <a:chOff x="833299" y="4858404"/>
            <a:chExt cx="1716857" cy="1092416"/>
          </a:xfrm>
        </p:grpSpPr>
        <p:sp>
          <p:nvSpPr>
            <p:cNvPr id="5" name="Oval 4"/>
            <p:cNvSpPr/>
            <p:nvPr/>
          </p:nvSpPr>
          <p:spPr>
            <a:xfrm>
              <a:off x="833299" y="5162505"/>
              <a:ext cx="1540824" cy="78831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محطة توليد الكهرباء</a:t>
              </a:r>
              <a:endParaRPr lang="hi-IN" sz="2000" b="1" dirty="0">
                <a:solidFill>
                  <a:schemeClr val="bg1"/>
                </a:solidFill>
                <a:latin typeface="Sakkal Majalla" panose="02000000000000000000" pitchFamily="2" charset="-78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2140879" y="4858404"/>
              <a:ext cx="409277" cy="417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50800" dir="5400000" algn="ctr" rotWithShape="0">
                <a:schemeClr val="accent6">
                  <a:lumMod val="7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4000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1</a:t>
              </a:r>
              <a:endParaRPr lang="hi-IN" sz="4000" dirty="0">
                <a:solidFill>
                  <a:srgbClr val="FF0000"/>
                </a:solidFill>
                <a:latin typeface="Sakkal Majalla" panose="02000000000000000000" pitchFamily="2" charset="-78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59076" y="4955957"/>
            <a:ext cx="1350596" cy="1291065"/>
            <a:chOff x="4365443" y="5128987"/>
            <a:chExt cx="1350596" cy="1291065"/>
          </a:xfrm>
        </p:grpSpPr>
        <p:sp>
          <p:nvSpPr>
            <p:cNvPr id="26" name="Oval 25"/>
            <p:cNvSpPr/>
            <p:nvPr/>
          </p:nvSpPr>
          <p:spPr>
            <a:xfrm>
              <a:off x="4365443" y="5776917"/>
              <a:ext cx="1350596" cy="64313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نقل الكهرباء</a:t>
              </a:r>
              <a:endParaRPr lang="hi-IN" sz="2000" b="1" dirty="0">
                <a:solidFill>
                  <a:schemeClr val="bg1"/>
                </a:solidFill>
                <a:latin typeface="Sakkal Majalla" panose="02000000000000000000" pitchFamily="2" charset="-78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4644954" y="5128987"/>
              <a:ext cx="578962" cy="46392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4000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2</a:t>
              </a:r>
              <a:endParaRPr lang="hi-IN" sz="4000" dirty="0">
                <a:solidFill>
                  <a:srgbClr val="FF0000"/>
                </a:solidFill>
                <a:latin typeface="Sakkal Majalla" panose="02000000000000000000" pitchFamily="2" charset="-78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867237" y="2578698"/>
            <a:ext cx="1610396" cy="1140279"/>
            <a:chOff x="6272898" y="4284504"/>
            <a:chExt cx="1610396" cy="1140279"/>
          </a:xfrm>
          <a:solidFill>
            <a:schemeClr val="accent6">
              <a:lumMod val="75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30" name="Oval 29"/>
            <p:cNvSpPr/>
            <p:nvPr/>
          </p:nvSpPr>
          <p:spPr>
            <a:xfrm>
              <a:off x="6272898" y="4713239"/>
              <a:ext cx="1610396" cy="711544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محطة توزيع الكهرباء</a:t>
              </a:r>
              <a:endParaRPr lang="hi-IN" sz="2000" b="1" dirty="0">
                <a:solidFill>
                  <a:schemeClr val="bg1"/>
                </a:solidFill>
                <a:latin typeface="Sakkal Majalla" panose="02000000000000000000" pitchFamily="2" charset="-78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6668819" y="4284504"/>
              <a:ext cx="409277" cy="4172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4000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3</a:t>
              </a:r>
              <a:endParaRPr lang="hi-IN" sz="4000" dirty="0">
                <a:solidFill>
                  <a:srgbClr val="FF0000"/>
                </a:solidFill>
                <a:latin typeface="Sakkal Majalla" panose="02000000000000000000" pitchFamily="2" charset="-78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371551" y="4197083"/>
            <a:ext cx="1128983" cy="1186772"/>
            <a:chOff x="8360043" y="3358920"/>
            <a:chExt cx="1128983" cy="929648"/>
          </a:xfrm>
        </p:grpSpPr>
        <p:sp>
          <p:nvSpPr>
            <p:cNvPr id="55" name="Oval 54"/>
            <p:cNvSpPr/>
            <p:nvPr/>
          </p:nvSpPr>
          <p:spPr>
            <a:xfrm>
              <a:off x="8614326" y="3358920"/>
              <a:ext cx="641989" cy="41724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4000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4</a:t>
              </a:r>
              <a:endParaRPr lang="hi-IN" sz="4000" dirty="0">
                <a:solidFill>
                  <a:srgbClr val="FF0000"/>
                </a:solidFill>
                <a:latin typeface="Sakkal Majalla" panose="02000000000000000000" pitchFamily="2" charset="-78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8360043" y="3816042"/>
              <a:ext cx="1128983" cy="4725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المنزل</a:t>
              </a:r>
              <a:endParaRPr lang="hi-IN" sz="2000" b="1" dirty="0">
                <a:solidFill>
                  <a:schemeClr val="bg1"/>
                </a:solidFill>
                <a:latin typeface="Sakkal Majalla" panose="02000000000000000000" pitchFamily="2" charset="-78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B77021D3-71C0-47B9-B7FC-DA422E560006}"/>
              </a:ext>
            </a:extLst>
          </p:cNvPr>
          <p:cNvSpPr txBox="1"/>
          <p:nvPr/>
        </p:nvSpPr>
        <p:spPr>
          <a:xfrm>
            <a:off x="2258012" y="2520798"/>
            <a:ext cx="5283415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2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هيئة الكهرباء والماء </a:t>
            </a:r>
          </a:p>
          <a:p>
            <a:pPr algn="just" rtl="1"/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هي الجهة المسؤولة عن توفير الطاقة الكهربائية 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B6802FA-5CD9-485A-A3C2-643894259D2E}"/>
              </a:ext>
            </a:extLst>
          </p:cNvPr>
          <p:cNvSpPr txBox="1"/>
          <p:nvPr/>
        </p:nvSpPr>
        <p:spPr>
          <a:xfrm>
            <a:off x="123282" y="1395829"/>
            <a:ext cx="10185647" cy="11541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BH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أنت تحصل على الكهرباء من منزلك من القابس          ولكن كيف تصل الكهرباء إلى القابس؟</a:t>
            </a:r>
          </a:p>
          <a:p>
            <a:pPr algn="r" rtl="1">
              <a:lnSpc>
                <a:spcPct val="150000"/>
              </a:lnSpc>
            </a:pPr>
            <a:r>
              <a:rPr lang="ar-BH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إنّ وراء هذا القابس رحلة طويلة للكهرباء بدءًا من توليدها في المحطات وصولاً إلى منزلك. </a:t>
            </a:r>
            <a:r>
              <a:rPr lang="ar-BH" sz="2400" b="1" u="sng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تعال لنتعرف عليها </a:t>
            </a:r>
            <a:r>
              <a:rPr lang="ar-BH" sz="2400" b="1" u="sng" dirty="0"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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590A041-995F-4B64-A4FD-1821A503F37E}"/>
              </a:ext>
            </a:extLst>
          </p:cNvPr>
          <p:cNvGrpSpPr/>
          <p:nvPr/>
        </p:nvGrpSpPr>
        <p:grpSpPr>
          <a:xfrm>
            <a:off x="-435694" y="1353235"/>
            <a:ext cx="11303597" cy="615302"/>
            <a:chOff x="914525" y="2153431"/>
            <a:chExt cx="10819051" cy="59166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C4FA9B6-D87B-4D23-A36D-17ADD9783640}"/>
                </a:ext>
              </a:extLst>
            </p:cNvPr>
            <p:cNvSpPr/>
            <p:nvPr/>
          </p:nvSpPr>
          <p:spPr>
            <a:xfrm>
              <a:off x="914525" y="2153431"/>
              <a:ext cx="10819051" cy="4735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endParaRPr lang="ar-BH" sz="2600" b="1" dirty="0"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4321517-6E46-428D-A9F8-47E31BA23C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4947" t="24408" r="52531" b="70378"/>
            <a:stretch/>
          </p:blipFill>
          <p:spPr>
            <a:xfrm>
              <a:off x="6988770" y="2248051"/>
              <a:ext cx="427290" cy="497046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98C81B6-725C-43F6-B61D-858FB3A7FC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" t="27778" r="231" b="59136"/>
          <a:stretch/>
        </p:blipFill>
        <p:spPr>
          <a:xfrm>
            <a:off x="3922445" y="3610644"/>
            <a:ext cx="3800259" cy="8974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CE4A4F-54C8-4A6C-9720-EE07FB2E22FF}"/>
              </a:ext>
            </a:extLst>
          </p:cNvPr>
          <p:cNvSpPr/>
          <p:nvPr/>
        </p:nvSpPr>
        <p:spPr>
          <a:xfrm>
            <a:off x="3878356" y="3770571"/>
            <a:ext cx="37714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BH" sz="2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رحلة الكهرباء من محطة التوليد إلى منزلك </a:t>
            </a:r>
          </a:p>
        </p:txBody>
      </p:sp>
    </p:spTree>
    <p:extLst>
      <p:ext uri="{BB962C8B-B14F-4D97-AF65-F5344CB8AC3E}">
        <p14:creationId xmlns:p14="http://schemas.microsoft.com/office/powerpoint/2010/main" val="205430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EF3DD0-C378-43D0-946A-471FDD37D3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/>
          <a:stretch/>
        </p:blipFill>
        <p:spPr>
          <a:xfrm>
            <a:off x="-1" y="0"/>
            <a:ext cx="12192000" cy="685799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8FFCC5F-F723-4F50-9053-E6A984C284D4}"/>
              </a:ext>
            </a:extLst>
          </p:cNvPr>
          <p:cNvGrpSpPr/>
          <p:nvPr/>
        </p:nvGrpSpPr>
        <p:grpSpPr>
          <a:xfrm>
            <a:off x="6228588" y="1234524"/>
            <a:ext cx="5878784" cy="1107848"/>
            <a:chOff x="10467733" y="2106885"/>
            <a:chExt cx="1064716" cy="561931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FA5D385-F9CA-472C-80DA-2BB88268B0F5}"/>
                </a:ext>
              </a:extLst>
            </p:cNvPr>
            <p:cNvSpPr/>
            <p:nvPr/>
          </p:nvSpPr>
          <p:spPr>
            <a:xfrm>
              <a:off x="10467733" y="2106885"/>
              <a:ext cx="1064716" cy="52322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3DF7DD6-5345-4D6F-AB8C-DA2370544523}"/>
                </a:ext>
              </a:extLst>
            </p:cNvPr>
            <p:cNvSpPr/>
            <p:nvPr/>
          </p:nvSpPr>
          <p:spPr>
            <a:xfrm>
              <a:off x="10576317" y="2145596"/>
              <a:ext cx="888385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endPara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6403490" y="1316405"/>
            <a:ext cx="552897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BH" sz="2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عند وصول الطاقة إلى منزلك يتم استهلاكها في تشغيل الآلات و الأجهزة المختلفة كما هو موضح في الصورة أدناه</a:t>
            </a:r>
            <a:endParaRPr lang="ar-BH" sz="26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  <a:sym typeface="Wingdings" panose="05000000000000000000" pitchFamily="2" charset="2"/>
            </a:endParaRPr>
          </a:p>
        </p:txBody>
      </p:sp>
      <p:sp>
        <p:nvSpPr>
          <p:cNvPr id="2" name="Oval 1"/>
          <p:cNvSpPr/>
          <p:nvPr/>
        </p:nvSpPr>
        <p:spPr>
          <a:xfrm>
            <a:off x="7320103" y="2591671"/>
            <a:ext cx="4192073" cy="37528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i-IN" dirty="0"/>
          </a:p>
        </p:txBody>
      </p:sp>
      <p:grpSp>
        <p:nvGrpSpPr>
          <p:cNvPr id="30" name="Group 29"/>
          <p:cNvGrpSpPr/>
          <p:nvPr/>
        </p:nvGrpSpPr>
        <p:grpSpPr>
          <a:xfrm>
            <a:off x="0" y="-42956"/>
            <a:ext cx="12246422" cy="1045911"/>
            <a:chOff x="2094" y="596585"/>
            <a:chExt cx="12246422" cy="1045911"/>
          </a:xfrm>
        </p:grpSpPr>
        <p:sp>
          <p:nvSpPr>
            <p:cNvPr id="31" name="Rectangle 30"/>
            <p:cNvSpPr/>
            <p:nvPr/>
          </p:nvSpPr>
          <p:spPr>
            <a:xfrm>
              <a:off x="2094" y="1044039"/>
              <a:ext cx="11558868" cy="523220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>
              <a:spAutoFit/>
            </a:bodyPr>
            <a:lstStyle/>
            <a:p>
              <a:pPr algn="r" rtl="1"/>
              <a:r>
                <a:rPr lang="ar-BH" sz="28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الآلات والأجهزة الكهربائية: 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11371148" y="596585"/>
              <a:ext cx="877368" cy="1045911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-1" y="5677104"/>
            <a:ext cx="12192001" cy="1180896"/>
            <a:chOff x="-1" y="5677104"/>
            <a:chExt cx="12192001" cy="1180896"/>
          </a:xfrm>
        </p:grpSpPr>
        <p:grpSp>
          <p:nvGrpSpPr>
            <p:cNvPr id="38" name="Group 37"/>
            <p:cNvGrpSpPr/>
            <p:nvPr/>
          </p:nvGrpSpPr>
          <p:grpSpPr>
            <a:xfrm>
              <a:off x="-1" y="6442533"/>
              <a:ext cx="12192001" cy="415467"/>
              <a:chOff x="-1" y="6442533"/>
              <a:chExt cx="12192001" cy="415467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-1" y="6442533"/>
                <a:ext cx="1219200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/>
              <p:nvPr/>
            </p:nvSpPr>
            <p:spPr>
              <a:xfrm>
                <a:off x="-1" y="6488668"/>
                <a:ext cx="12146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BH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وزارة التربية والتعليم – 2020م                                                                                                                                                               التصميم والتقانة – الصف الثالث الإبتدائي- وحدة الإنارة</a:t>
                </a:r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-1" y="5677104"/>
              <a:ext cx="990601" cy="118089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8B41686-C0C2-4F46-88B4-7B4E972A09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6" t="35140" r="14101" b="24237"/>
          <a:stretch/>
        </p:blipFill>
        <p:spPr>
          <a:xfrm>
            <a:off x="7741211" y="2443423"/>
            <a:ext cx="3349855" cy="3557178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75000"/>
                <a:lumOff val="25000"/>
              </a:scheme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A0C08CB-A695-42E4-B86B-C904B79869BD}"/>
              </a:ext>
            </a:extLst>
          </p:cNvPr>
          <p:cNvSpPr/>
          <p:nvPr/>
        </p:nvSpPr>
        <p:spPr>
          <a:xfrm>
            <a:off x="1367842" y="2591670"/>
            <a:ext cx="4192073" cy="3752885"/>
          </a:xfrm>
          <a:prstGeom prst="ellipse">
            <a:avLst/>
          </a:prstGeom>
          <a:solidFill>
            <a:srgbClr val="FFFF9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i-IN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E08F5F7-F983-469B-AC69-79D3525451C6}"/>
              </a:ext>
            </a:extLst>
          </p:cNvPr>
          <p:cNvGrpSpPr/>
          <p:nvPr/>
        </p:nvGrpSpPr>
        <p:grpSpPr>
          <a:xfrm>
            <a:off x="50033" y="1199037"/>
            <a:ext cx="5878784" cy="1147371"/>
            <a:chOff x="10467733" y="2106885"/>
            <a:chExt cx="1064716" cy="561931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9BA6B84-47FC-47BD-8D48-31E845D801C5}"/>
                </a:ext>
              </a:extLst>
            </p:cNvPr>
            <p:cNvSpPr/>
            <p:nvPr/>
          </p:nvSpPr>
          <p:spPr>
            <a:xfrm>
              <a:off x="10467733" y="2106885"/>
              <a:ext cx="1064716" cy="52322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3E8FB2A-45F2-45EE-BD30-535751403848}"/>
                </a:ext>
              </a:extLst>
            </p:cNvPr>
            <p:cNvSpPr/>
            <p:nvPr/>
          </p:nvSpPr>
          <p:spPr>
            <a:xfrm>
              <a:off x="10576317" y="2145596"/>
              <a:ext cx="888385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endPara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B33178B-13AC-40DA-9189-B97A1109E8AC}"/>
              </a:ext>
            </a:extLst>
          </p:cNvPr>
          <p:cNvSpPr txBox="1"/>
          <p:nvPr/>
        </p:nvSpPr>
        <p:spPr>
          <a:xfrm flipH="1">
            <a:off x="-342775" y="1502999"/>
            <a:ext cx="62715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BH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أذكر جهاز كهربائي مختلف تقوم باستخدامه؟</a:t>
            </a:r>
            <a:endParaRPr lang="ar-BH" sz="2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  <a:sym typeface="Wingdings" panose="05000000000000000000" pitchFamily="2" charset="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FFA382D-FA6D-4742-A047-B0E1CCC4F8A6}"/>
              </a:ext>
            </a:extLst>
          </p:cNvPr>
          <p:cNvSpPr/>
          <p:nvPr/>
        </p:nvSpPr>
        <p:spPr>
          <a:xfrm>
            <a:off x="343695" y="247782"/>
            <a:ext cx="4247159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BH" sz="2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الهدف2:</a:t>
            </a:r>
            <a:r>
              <a:rPr lang="ar-BH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يحدد التلميذ مصادر الكهرباء واستخدامتها في المنزل </a:t>
            </a:r>
            <a:r>
              <a:rPr lang="ar-BH" sz="2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459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6" grpId="0" animBg="1"/>
      <p:bldP spid="27" grpId="0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F5F2D5-CB0F-44F8-85B4-60E6E59B83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/>
          <a:stretch/>
        </p:blipFill>
        <p:spPr>
          <a:xfrm>
            <a:off x="-1" y="0"/>
            <a:ext cx="12192000" cy="68579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446416" y="3596430"/>
            <a:ext cx="3486130" cy="1692771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 rtl="1"/>
            <a:r>
              <a:rPr lang="ar-BH" sz="2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هذه الصورة لأحدى مدن البحرين ليلاً</a:t>
            </a:r>
          </a:p>
          <a:p>
            <a:pPr algn="ctr" rtl="1"/>
            <a:r>
              <a:rPr lang="ar-BH" sz="2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توقع عدد مصابيح الإنارة التي تم استخدامها؟</a:t>
            </a:r>
            <a:endParaRPr lang="ar-BH" sz="26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  <a:sym typeface="Wingdings" panose="05000000000000000000" pitchFamily="2" charset="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8633" t="15000" r="39938" b="60820"/>
          <a:stretch/>
        </p:blipFill>
        <p:spPr>
          <a:xfrm>
            <a:off x="9370459" y="1246390"/>
            <a:ext cx="2380764" cy="1995419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45657" t="66761" r="46486" b="19060"/>
          <a:stretch/>
        </p:blipFill>
        <p:spPr>
          <a:xfrm>
            <a:off x="10517834" y="5335334"/>
            <a:ext cx="1233389" cy="115333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68694" y="5625007"/>
            <a:ext cx="7096261" cy="461665"/>
          </a:xfrm>
          <a:prstGeom prst="rect">
            <a:avLst/>
          </a:prstGeom>
          <a:solidFill>
            <a:srgbClr val="E2CACC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 rtl="1"/>
            <a:r>
              <a:rPr lang="ar-BH" sz="2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إن مساهمتك في ترشيد استهلاك الكهرباء يدل على مدى انتمائك وولائك لوطنك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187" y="-38617"/>
            <a:ext cx="12187813" cy="1045911"/>
            <a:chOff x="6281" y="600924"/>
            <a:chExt cx="12187813" cy="1045911"/>
          </a:xfrm>
        </p:grpSpPr>
        <p:sp>
          <p:nvSpPr>
            <p:cNvPr id="26" name="Rectangle 25"/>
            <p:cNvSpPr/>
            <p:nvPr/>
          </p:nvSpPr>
          <p:spPr>
            <a:xfrm>
              <a:off x="6281" y="699931"/>
              <a:ext cx="12187813" cy="707886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>
              <a:spAutoFit/>
            </a:bodyPr>
            <a:lstStyle/>
            <a:p>
              <a:pPr algn="r" rtl="1"/>
              <a:r>
                <a:rPr lang="ar-BH" sz="40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استهلاك الكهرباء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11314633" y="600924"/>
              <a:ext cx="877368" cy="1045911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-1" y="5677104"/>
            <a:ext cx="12192001" cy="1180896"/>
            <a:chOff x="-1" y="5677104"/>
            <a:chExt cx="12192001" cy="1180896"/>
          </a:xfrm>
        </p:grpSpPr>
        <p:grpSp>
          <p:nvGrpSpPr>
            <p:cNvPr id="35" name="Group 34"/>
            <p:cNvGrpSpPr/>
            <p:nvPr/>
          </p:nvGrpSpPr>
          <p:grpSpPr>
            <a:xfrm>
              <a:off x="-1" y="6442533"/>
              <a:ext cx="12192001" cy="415467"/>
              <a:chOff x="-1" y="6442533"/>
              <a:chExt cx="12192001" cy="415467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>
                <a:off x="-1" y="6442533"/>
                <a:ext cx="1219200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ectangle 37"/>
              <p:cNvSpPr/>
              <p:nvPr/>
            </p:nvSpPr>
            <p:spPr>
              <a:xfrm>
                <a:off x="-1" y="6488668"/>
                <a:ext cx="12146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BH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وزارة التربية والتعليم – 2020م                                                                                                                                                               التصميم والتقانة – الصف الثالث الإبتدائي- وحدة الإنارة</a:t>
                </a:r>
              </a:p>
            </p:txBody>
          </p:sp>
        </p:grp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-1" y="5677104"/>
              <a:ext cx="990601" cy="1180896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7AF30F95-826D-4708-9135-D71ACD920D67}"/>
              </a:ext>
            </a:extLst>
          </p:cNvPr>
          <p:cNvSpPr/>
          <p:nvPr/>
        </p:nvSpPr>
        <p:spPr>
          <a:xfrm>
            <a:off x="242095" y="62752"/>
            <a:ext cx="3509214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 rtl="1"/>
            <a:r>
              <a:rPr lang="ar-BH" sz="2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الهدف3: </a:t>
            </a:r>
            <a:r>
              <a:rPr lang="ar-BH" sz="2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يقترح التلميذ حلول ابداعية لخفض استهلاك الكهرباء 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B7C8F47-D63D-48D6-B09C-643BE66557A9}"/>
              </a:ext>
            </a:extLst>
          </p:cNvPr>
          <p:cNvGrpSpPr/>
          <p:nvPr/>
        </p:nvGrpSpPr>
        <p:grpSpPr>
          <a:xfrm>
            <a:off x="2322772" y="991584"/>
            <a:ext cx="4589571" cy="2220268"/>
            <a:chOff x="8539704" y="1292518"/>
            <a:chExt cx="3504625" cy="1884617"/>
          </a:xfrm>
        </p:grpSpPr>
        <p:pic>
          <p:nvPicPr>
            <p:cNvPr id="29" name="Picture 10" descr="Question Worry Wonder - Free vector graphic on Pixabay">
              <a:extLst>
                <a:ext uri="{FF2B5EF4-FFF2-40B4-BE49-F238E27FC236}">
                  <a16:creationId xmlns:a16="http://schemas.microsoft.com/office/drawing/2014/main" id="{9CA23F32-7734-487D-8B7F-B98D41A1FB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972177" y="1302663"/>
              <a:ext cx="1072152" cy="1874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736E28E-6A18-4C03-952C-06715BF8E3B1}"/>
                </a:ext>
              </a:extLst>
            </p:cNvPr>
            <p:cNvSpPr/>
            <p:nvPr/>
          </p:nvSpPr>
          <p:spPr>
            <a:xfrm>
              <a:off x="8539704" y="1292518"/>
              <a:ext cx="236482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endParaRPr lang="ar-BH" sz="2400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14717186-F0F1-4A09-BE5E-11F6F8A61E84}"/>
              </a:ext>
            </a:extLst>
          </p:cNvPr>
          <p:cNvSpPr/>
          <p:nvPr/>
        </p:nvSpPr>
        <p:spPr>
          <a:xfrm rot="19772705">
            <a:off x="7006957" y="1192212"/>
            <a:ext cx="2253668" cy="2178166"/>
          </a:xfrm>
          <a:prstGeom prst="wedgeEllipseCallout">
            <a:avLst/>
          </a:prstGeom>
          <a:solidFill>
            <a:schemeClr val="bg2">
              <a:lumMod val="7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000" b="1" dirty="0">
                <a:solidFill>
                  <a:schemeClr val="tx1"/>
                </a:solidFill>
              </a:rPr>
              <a:t>لايمكن حصر العدد الهائل من المصابيح لانارة المنطقة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90F3103-9F08-42A3-B179-C12358246FBC}"/>
              </a:ext>
            </a:extLst>
          </p:cNvPr>
          <p:cNvSpPr/>
          <p:nvPr/>
        </p:nvSpPr>
        <p:spPr>
          <a:xfrm>
            <a:off x="214530" y="3335996"/>
            <a:ext cx="5855663" cy="18158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 rtl="1"/>
            <a:r>
              <a:rPr lang="ar-BH" sz="2800" b="1" u="sng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مثلا: استخدام الطاقه الشمسية</a:t>
            </a:r>
          </a:p>
          <a:p>
            <a:pPr algn="ctr" rtl="1"/>
            <a:r>
              <a:rPr lang="ar-BH" sz="2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فكر في حلول أخرى لخفض  استهلاك الكهرباء الطائلة؟</a:t>
            </a:r>
          </a:p>
          <a:p>
            <a:pPr algn="ctr" rtl="1"/>
            <a:endParaRPr lang="ar-BH" sz="2800" u="sng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  <a:sym typeface="Wingdings" panose="05000000000000000000" pitchFamily="2" charset="2"/>
            </a:endParaRPr>
          </a:p>
          <a:p>
            <a:pPr algn="ctr" rtl="1"/>
            <a:endParaRPr lang="ar-BH" sz="2800" u="sng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  <a:sym typeface="Wingdings" panose="05000000000000000000" pitchFamily="2" charset="2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EB2219-2ADF-47C7-A09D-04A05B2227FC}"/>
              </a:ext>
            </a:extLst>
          </p:cNvPr>
          <p:cNvSpPr/>
          <p:nvPr/>
        </p:nvSpPr>
        <p:spPr>
          <a:xfrm>
            <a:off x="890532" y="1537215"/>
            <a:ext cx="4691053" cy="1384995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إن إنارة الطرقات والمباني تستهلك جزءًا كبيراً من الطاقة و تكلف المملكة مبالغ طائلة، فكر في حلول تساهم في حل المشكلة؟؟</a:t>
            </a:r>
          </a:p>
        </p:txBody>
      </p:sp>
    </p:spTree>
    <p:extLst>
      <p:ext uri="{BB962C8B-B14F-4D97-AF65-F5344CB8AC3E}">
        <p14:creationId xmlns:p14="http://schemas.microsoft.com/office/powerpoint/2010/main" val="346551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1" grpId="0" animBg="1"/>
      <p:bldP spid="3" grpId="0" animBg="1"/>
      <p:bldP spid="24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6BF9D13-316E-4C31-A32D-BD3970D466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/>
          <a:stretch/>
        </p:blipFill>
        <p:spPr>
          <a:xfrm>
            <a:off x="-1" y="-7782"/>
            <a:ext cx="12192000" cy="685799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630458"/>
              </p:ext>
            </p:extLst>
          </p:nvPr>
        </p:nvGraphicFramePr>
        <p:xfrm>
          <a:off x="1452673" y="2921411"/>
          <a:ext cx="8229896" cy="24926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72814">
                <a:tc>
                  <a:txBody>
                    <a:bodyPr/>
                    <a:lstStyle/>
                    <a:p>
                      <a:endParaRPr lang="hi-IN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i-IN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i-IN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i-IN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885">
                <a:tc>
                  <a:txBody>
                    <a:bodyPr/>
                    <a:lstStyle/>
                    <a:p>
                      <a:pPr algn="ctr"/>
                      <a:endParaRPr lang="hi-IN" sz="2400" b="1" dirty="0">
                        <a:solidFill>
                          <a:srgbClr val="C00000"/>
                        </a:solidFill>
                        <a:latin typeface="Sakkal Majalla" panose="02000000000000000000" pitchFamily="2" charset="-78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i-IN" sz="2400" b="1" dirty="0">
                        <a:solidFill>
                          <a:srgbClr val="C00000"/>
                        </a:solidFill>
                        <a:latin typeface="Sakkal Majalla" panose="02000000000000000000" pitchFamily="2" charset="-78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i-IN" sz="2400" b="1" dirty="0">
                        <a:solidFill>
                          <a:srgbClr val="C00000"/>
                        </a:solidFill>
                        <a:latin typeface="Sakkal Majalla" panose="02000000000000000000" pitchFamily="2" charset="-78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i-IN" sz="2400" b="1" dirty="0">
                        <a:solidFill>
                          <a:srgbClr val="C00000"/>
                        </a:solidFill>
                        <a:latin typeface="Sakkal Majalla" panose="02000000000000000000" pitchFamily="2" charset="-78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7857067" y="1173012"/>
            <a:ext cx="42893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2800" b="1" u="sng" dirty="0">
                <a:solidFill>
                  <a:srgbClr val="0033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تتكون الدائرة الكهربائية البسيطة من :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4" t="42318" r="45187" b="40100"/>
          <a:stretch/>
        </p:blipFill>
        <p:spPr>
          <a:xfrm>
            <a:off x="8235696" y="3010435"/>
            <a:ext cx="924561" cy="186944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35" t="49383" r="10200" b="31273"/>
          <a:stretch/>
        </p:blipFill>
        <p:spPr>
          <a:xfrm>
            <a:off x="6073210" y="2801254"/>
            <a:ext cx="1290321" cy="20568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4" t="53707" r="30318" b="31090"/>
          <a:stretch/>
        </p:blipFill>
        <p:spPr>
          <a:xfrm>
            <a:off x="3537118" y="2962415"/>
            <a:ext cx="2013780" cy="1605762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1" y="5677104"/>
            <a:ext cx="12192001" cy="1180896"/>
            <a:chOff x="-1" y="5677104"/>
            <a:chExt cx="12192001" cy="1180896"/>
          </a:xfrm>
        </p:grpSpPr>
        <p:grpSp>
          <p:nvGrpSpPr>
            <p:cNvPr id="38" name="Group 37"/>
            <p:cNvGrpSpPr/>
            <p:nvPr/>
          </p:nvGrpSpPr>
          <p:grpSpPr>
            <a:xfrm>
              <a:off x="-1" y="6442533"/>
              <a:ext cx="12192001" cy="415467"/>
              <a:chOff x="-1" y="6442533"/>
              <a:chExt cx="12192001" cy="415467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-1" y="6442533"/>
                <a:ext cx="1219200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/>
              <p:nvPr/>
            </p:nvSpPr>
            <p:spPr>
              <a:xfrm>
                <a:off x="-1" y="6488668"/>
                <a:ext cx="12146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BH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وزارة التربية والتعليم – 2020م                                                                                                                                                               التصميم والتقانة – الصف الثالث الإبتدائي- وحدة الإنارة</a:t>
                </a:r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-1" y="5677104"/>
              <a:ext cx="990601" cy="1180896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7572498" y="4895701"/>
            <a:ext cx="212910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BH" sz="2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مولد طاقة ( بطارية)</a:t>
            </a:r>
            <a:endParaRPr lang="hi-IN" sz="2600" b="1" dirty="0">
              <a:solidFill>
                <a:srgbClr val="C00000"/>
              </a:solidFill>
              <a:latin typeface="Sakkal Majalla" panose="02000000000000000000" pitchFamily="2" charset="-78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928953" y="4852378"/>
            <a:ext cx="154241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BH" sz="2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مفتاح كهربائي</a:t>
            </a:r>
            <a:endParaRPr lang="hi-IN" sz="2600" b="1" dirty="0">
              <a:solidFill>
                <a:srgbClr val="C00000"/>
              </a:solidFill>
              <a:latin typeface="Sakkal Majalla" panose="02000000000000000000" pitchFamily="2" charset="-78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814891" y="4879876"/>
            <a:ext cx="16850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BH" sz="2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أسلاك كهربائية</a:t>
            </a:r>
            <a:endParaRPr lang="hi-IN" sz="2600" b="1" dirty="0">
              <a:solidFill>
                <a:srgbClr val="C00000"/>
              </a:solidFill>
              <a:latin typeface="Sakkal Majalla" panose="02000000000000000000" pitchFamily="2" charset="-78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795131" y="4869429"/>
            <a:ext cx="142859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BH" sz="2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جهاز  كهربائي</a:t>
            </a:r>
            <a:endParaRPr lang="hi-IN" sz="2600" b="1" dirty="0">
              <a:solidFill>
                <a:srgbClr val="C00000"/>
              </a:solidFill>
              <a:latin typeface="Sakkal Majalla" panose="020000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8" t="3442" r="29836" b="11233"/>
          <a:stretch/>
        </p:blipFill>
        <p:spPr>
          <a:xfrm>
            <a:off x="1890599" y="2990809"/>
            <a:ext cx="1237663" cy="1677721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-3" y="-3815"/>
            <a:ext cx="12017333" cy="1148615"/>
            <a:chOff x="0" y="46758"/>
            <a:chExt cx="12192000" cy="1148615"/>
          </a:xfrm>
        </p:grpSpPr>
        <p:sp>
          <p:nvSpPr>
            <p:cNvPr id="46" name="Rectangle 45"/>
            <p:cNvSpPr/>
            <p:nvPr/>
          </p:nvSpPr>
          <p:spPr>
            <a:xfrm>
              <a:off x="4186" y="304800"/>
              <a:ext cx="12187814" cy="89057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i-IN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0" y="46758"/>
              <a:ext cx="12192000" cy="1045911"/>
              <a:chOff x="2094" y="600924"/>
              <a:chExt cx="12189907" cy="1045911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2094" y="1106162"/>
                <a:ext cx="12187813" cy="523220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BH" sz="28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</a:t>
                </a:r>
                <a:r>
                  <a:rPr lang="ar-BH" sz="2800" b="1" dirty="0">
                    <a:solidFill>
                      <a:schemeClr val="bg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مكونات الدائرة الكهربائية البسيطة:</a:t>
                </a:r>
              </a:p>
            </p:txBody>
          </p:sp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61" t="35780" r="23456" b="25972"/>
              <a:stretch/>
            </p:blipFill>
            <p:spPr>
              <a:xfrm>
                <a:off x="11314633" y="600924"/>
                <a:ext cx="877368" cy="1045911"/>
              </a:xfrm>
              <a:prstGeom prst="rect">
                <a:avLst/>
              </a:prstGeom>
            </p:spPr>
          </p:pic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AC7095B-5254-437C-8F3C-ABEED2F18DCC}"/>
              </a:ext>
            </a:extLst>
          </p:cNvPr>
          <p:cNvSpPr/>
          <p:nvPr/>
        </p:nvSpPr>
        <p:spPr>
          <a:xfrm>
            <a:off x="104660" y="387265"/>
            <a:ext cx="3872087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الهدف3: </a:t>
            </a:r>
            <a:r>
              <a:rPr lang="ar-BH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يوضح  التلميذ اربع المكونات من  مكونات الدائرة الكهربائية البسيطة ووظيفتها.</a:t>
            </a: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33BE45E4-229E-472E-BD9C-B1812F209777}"/>
              </a:ext>
            </a:extLst>
          </p:cNvPr>
          <p:cNvSpPr/>
          <p:nvPr/>
        </p:nvSpPr>
        <p:spPr>
          <a:xfrm rot="933023">
            <a:off x="9464275" y="2325583"/>
            <a:ext cx="1944147" cy="2201441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</a:rPr>
              <a:t>دفع التيار الكهربائي عبر الأسلاك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F9944EAB-3D70-4E2C-9722-A7F25164982C}"/>
              </a:ext>
            </a:extLst>
          </p:cNvPr>
          <p:cNvSpPr/>
          <p:nvPr/>
        </p:nvSpPr>
        <p:spPr>
          <a:xfrm>
            <a:off x="5660105" y="1175194"/>
            <a:ext cx="2446414" cy="1787221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300" b="1" dirty="0">
                <a:solidFill>
                  <a:schemeClr val="tx1"/>
                </a:solidFill>
              </a:rPr>
              <a:t>تسمح اللتيار الكهربائي بالمرور عبرها وتستخدم لربط أجزاء الدائرة 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B6FEA5A0-4D61-48C7-AF56-AD23A3C12FD4}"/>
              </a:ext>
            </a:extLst>
          </p:cNvPr>
          <p:cNvSpPr/>
          <p:nvPr/>
        </p:nvSpPr>
        <p:spPr>
          <a:xfrm>
            <a:off x="3102666" y="1292297"/>
            <a:ext cx="2533487" cy="1581658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400" b="1" dirty="0">
                <a:solidFill>
                  <a:schemeClr val="tx1"/>
                </a:solidFill>
              </a:rPr>
              <a:t>يستخدم للتحكم في فتح وغلق الدائرة الكهربائية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6E0E352F-83A7-4FD2-9288-80D2CEAB0A22}"/>
              </a:ext>
            </a:extLst>
          </p:cNvPr>
          <p:cNvSpPr/>
          <p:nvPr/>
        </p:nvSpPr>
        <p:spPr>
          <a:xfrm rot="20512099">
            <a:off x="488573" y="1566052"/>
            <a:ext cx="1944147" cy="1581658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</a:rPr>
              <a:t>الجهاز المراد تشغيلة </a:t>
            </a:r>
          </a:p>
        </p:txBody>
      </p:sp>
    </p:spTree>
    <p:extLst>
      <p:ext uri="{BB962C8B-B14F-4D97-AF65-F5344CB8AC3E}">
        <p14:creationId xmlns:p14="http://schemas.microsoft.com/office/powerpoint/2010/main" val="202779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42" grpId="0"/>
      <p:bldP spid="43" grpId="0"/>
      <p:bldP spid="44" grpId="0"/>
      <p:bldP spid="23" grpId="0" animBg="1"/>
      <p:bldP spid="2" grpId="0" animBg="1"/>
      <p:bldP spid="3" grpId="0" animBg="1"/>
      <p:bldP spid="4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393B1A-28F2-435E-BA7F-6787548DD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/>
          <a:stretch/>
        </p:blipFill>
        <p:spPr>
          <a:xfrm>
            <a:off x="-1" y="29714"/>
            <a:ext cx="12192000" cy="6857999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84BB086-1F21-4010-906A-241EBF938702}"/>
              </a:ext>
            </a:extLst>
          </p:cNvPr>
          <p:cNvSpPr/>
          <p:nvPr/>
        </p:nvSpPr>
        <p:spPr>
          <a:xfrm>
            <a:off x="1117599" y="2013129"/>
            <a:ext cx="10729505" cy="41665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sp>
        <p:nvSpPr>
          <p:cNvPr id="25" name="Rectangle 24"/>
          <p:cNvSpPr/>
          <p:nvPr/>
        </p:nvSpPr>
        <p:spPr>
          <a:xfrm>
            <a:off x="4638576" y="1114683"/>
            <a:ext cx="3963176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r" rtl="1"/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مكونات الدائرةالكهربائية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7" t="42368" r="56052" b="36822"/>
          <a:stretch/>
        </p:blipFill>
        <p:spPr>
          <a:xfrm>
            <a:off x="3548986" y="2413012"/>
            <a:ext cx="7169813" cy="29577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13005" y="4409871"/>
            <a:ext cx="1623154" cy="58477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ar-BH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مصباح</a:t>
            </a:r>
            <a:endParaRPr lang="hi-IN" sz="3200" b="1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995886" y="5155313"/>
            <a:ext cx="1600118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مشابك ورق</a:t>
            </a:r>
            <a:endParaRPr lang="hi-IN" sz="2800" b="1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049579" y="2163206"/>
            <a:ext cx="2669220" cy="58477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ar-BH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بطاريّة</a:t>
            </a:r>
            <a:endParaRPr lang="hi-IN" sz="3200" b="1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35734" y="3244333"/>
            <a:ext cx="2941045" cy="58477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ar-BH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سلكين كهربائيين</a:t>
            </a:r>
            <a:endParaRPr lang="hi-IN" sz="3200" b="1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83210" y="5505821"/>
            <a:ext cx="1600118" cy="52322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حامل مصباح</a:t>
            </a:r>
            <a:endParaRPr lang="hi-IN" sz="2800" b="1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323" y="-79411"/>
            <a:ext cx="12187814" cy="1106066"/>
            <a:chOff x="10323" y="-79411"/>
            <a:chExt cx="12187814" cy="1106066"/>
          </a:xfrm>
        </p:grpSpPr>
        <p:sp>
          <p:nvSpPr>
            <p:cNvPr id="3" name="Rectangle 2"/>
            <p:cNvSpPr/>
            <p:nvPr/>
          </p:nvSpPr>
          <p:spPr>
            <a:xfrm>
              <a:off x="10323" y="-5300"/>
              <a:ext cx="12187814" cy="103195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i-IN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11314481" y="-79411"/>
              <a:ext cx="877518" cy="1045911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-1" y="5677104"/>
            <a:ext cx="12192001" cy="1180896"/>
            <a:chOff x="-1" y="5677104"/>
            <a:chExt cx="12192001" cy="1180896"/>
          </a:xfrm>
        </p:grpSpPr>
        <p:grpSp>
          <p:nvGrpSpPr>
            <p:cNvPr id="46" name="Group 45"/>
            <p:cNvGrpSpPr/>
            <p:nvPr/>
          </p:nvGrpSpPr>
          <p:grpSpPr>
            <a:xfrm>
              <a:off x="-1" y="6442533"/>
              <a:ext cx="12192001" cy="415467"/>
              <a:chOff x="-1" y="6442533"/>
              <a:chExt cx="12192001" cy="415467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-1" y="6442533"/>
                <a:ext cx="1219200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ectangle 48"/>
              <p:cNvSpPr/>
              <p:nvPr/>
            </p:nvSpPr>
            <p:spPr>
              <a:xfrm>
                <a:off x="-1" y="6488668"/>
                <a:ext cx="12146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BH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وزارة التربية والتعليم – 2020م                                                                                                                                                               التصميم والتقانة – الصف الثالث الإبتدائي- وحدة الإنارة</a:t>
                </a:r>
              </a:p>
            </p:txBody>
          </p:sp>
        </p:grp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-1" y="5677104"/>
              <a:ext cx="990601" cy="1180896"/>
            </a:xfrm>
            <a:prstGeom prst="rect">
              <a:avLst/>
            </a:prstGeom>
          </p:spPr>
        </p:pic>
      </p:grpSp>
      <p:sp>
        <p:nvSpPr>
          <p:cNvPr id="50" name="Rectangle 49"/>
          <p:cNvSpPr/>
          <p:nvPr/>
        </p:nvSpPr>
        <p:spPr>
          <a:xfrm>
            <a:off x="4892957" y="46816"/>
            <a:ext cx="27706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موجه</a:t>
            </a:r>
          </a:p>
          <a:p>
            <a:pPr algn="ct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بناء دائرة إنارة مصباح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687937" y="89996"/>
            <a:ext cx="2467284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(1)</a:t>
            </a:r>
          </a:p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(انظر الكتاب صفحة 17)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3AE49EC-AE83-44D1-ADC2-2E51EBFA8B19}"/>
              </a:ext>
            </a:extLst>
          </p:cNvPr>
          <p:cNvSpPr/>
          <p:nvPr/>
        </p:nvSpPr>
        <p:spPr>
          <a:xfrm>
            <a:off x="115546" y="170572"/>
            <a:ext cx="3872087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الهدف3: </a:t>
            </a:r>
            <a:r>
              <a:rPr lang="ar-BH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يوضح  التلميذ أربع المكونات من  مكونات الدائرة الكهربائية البسيطة ووظيفتها</a:t>
            </a:r>
          </a:p>
        </p:txBody>
      </p:sp>
    </p:spTree>
    <p:extLst>
      <p:ext uri="{BB962C8B-B14F-4D97-AF65-F5344CB8AC3E}">
        <p14:creationId xmlns:p14="http://schemas.microsoft.com/office/powerpoint/2010/main" val="72311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4" grpId="0" animBg="1"/>
      <p:bldP spid="30" grpId="0" animBg="1"/>
      <p:bldP spid="32" grpId="0" animBg="1"/>
      <p:bldP spid="31" grpId="0" animBg="1"/>
      <p:bldP spid="24" grpId="0" animBg="1"/>
      <p:bldP spid="50" grpId="0"/>
      <p:bldP spid="41" grpId="0" animBg="1"/>
      <p:bldP spid="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52A3E0-800F-4E68-BC21-672DC5A4C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8"/>
          <a:stretch/>
        </p:blipFill>
        <p:spPr>
          <a:xfrm>
            <a:off x="-1" y="29714"/>
            <a:ext cx="12192000" cy="6857999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84BB086-1F21-4010-906A-241EBF938702}"/>
              </a:ext>
            </a:extLst>
          </p:cNvPr>
          <p:cNvSpPr/>
          <p:nvPr/>
        </p:nvSpPr>
        <p:spPr>
          <a:xfrm>
            <a:off x="913543" y="2027787"/>
            <a:ext cx="10729505" cy="4166556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sp>
        <p:nvSpPr>
          <p:cNvPr id="25" name="Rectangle 24"/>
          <p:cNvSpPr/>
          <p:nvPr/>
        </p:nvSpPr>
        <p:spPr>
          <a:xfrm>
            <a:off x="3251200" y="1114683"/>
            <a:ext cx="5350552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ctr" rtl="1"/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تذكر مكونات الدائرةالكهربائية؟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7" t="42368" r="56052" b="36822"/>
          <a:stretch/>
        </p:blipFill>
        <p:spPr>
          <a:xfrm>
            <a:off x="3548986" y="2413012"/>
            <a:ext cx="7169813" cy="29577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06138" y="4291097"/>
            <a:ext cx="1600118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----------------</a:t>
            </a:r>
            <a:endParaRPr lang="hi-IN" sz="2800" b="1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995886" y="5155313"/>
            <a:ext cx="1600118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-------------</a:t>
            </a:r>
            <a:endParaRPr lang="hi-IN" sz="2800" b="1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049579" y="2163206"/>
            <a:ext cx="2669220" cy="58477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ar-BH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-----------------</a:t>
            </a:r>
            <a:endParaRPr lang="hi-IN" sz="3200" b="1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35734" y="3244333"/>
            <a:ext cx="2941045" cy="58477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ar-BH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----------------</a:t>
            </a:r>
            <a:endParaRPr lang="hi-IN" sz="3200" b="1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83210" y="5505821"/>
            <a:ext cx="2138727" cy="52322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-----------------------</a:t>
            </a:r>
            <a:endParaRPr lang="hi-IN" sz="2800" b="1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323" y="-79411"/>
            <a:ext cx="12187814" cy="1106066"/>
            <a:chOff x="10323" y="-79411"/>
            <a:chExt cx="12187814" cy="1106066"/>
          </a:xfrm>
        </p:grpSpPr>
        <p:sp>
          <p:nvSpPr>
            <p:cNvPr id="3" name="Rectangle 2"/>
            <p:cNvSpPr/>
            <p:nvPr/>
          </p:nvSpPr>
          <p:spPr>
            <a:xfrm>
              <a:off x="10323" y="-5300"/>
              <a:ext cx="12187814" cy="103195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i-IN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11314481" y="-79411"/>
              <a:ext cx="877518" cy="1045911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-1" y="5677104"/>
            <a:ext cx="12192001" cy="1180896"/>
            <a:chOff x="-1" y="5677104"/>
            <a:chExt cx="12192001" cy="1180896"/>
          </a:xfrm>
        </p:grpSpPr>
        <p:grpSp>
          <p:nvGrpSpPr>
            <p:cNvPr id="46" name="Group 45"/>
            <p:cNvGrpSpPr/>
            <p:nvPr/>
          </p:nvGrpSpPr>
          <p:grpSpPr>
            <a:xfrm>
              <a:off x="-1" y="6442533"/>
              <a:ext cx="12192001" cy="415467"/>
              <a:chOff x="-1" y="6442533"/>
              <a:chExt cx="12192001" cy="415467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-1" y="6442533"/>
                <a:ext cx="1219200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ectangle 48"/>
              <p:cNvSpPr/>
              <p:nvPr/>
            </p:nvSpPr>
            <p:spPr>
              <a:xfrm>
                <a:off x="-1" y="6488668"/>
                <a:ext cx="121464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/>
                <a:r>
                  <a:rPr lang="ar-BH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وزارة التربية والتعليم – 2020م                                                                                                                                                               التصميم والتقانة – الصف الثالث الإبتدائي- وحدة الإنارة</a:t>
                </a:r>
              </a:p>
            </p:txBody>
          </p:sp>
        </p:grp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1" t="35780" r="23456" b="25972"/>
            <a:stretch/>
          </p:blipFill>
          <p:spPr>
            <a:xfrm>
              <a:off x="-1" y="5677104"/>
              <a:ext cx="990601" cy="1180896"/>
            </a:xfrm>
            <a:prstGeom prst="rect">
              <a:avLst/>
            </a:prstGeom>
          </p:spPr>
        </p:pic>
      </p:grpSp>
      <p:sp>
        <p:nvSpPr>
          <p:cNvPr id="50" name="Rectangle 49"/>
          <p:cNvSpPr/>
          <p:nvPr/>
        </p:nvSpPr>
        <p:spPr>
          <a:xfrm>
            <a:off x="4892957" y="46816"/>
            <a:ext cx="27706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موجه</a:t>
            </a:r>
          </a:p>
          <a:p>
            <a:pPr algn="ctr" rtl="1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بناء دائرة إنارة مصباح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687937" y="89996"/>
            <a:ext cx="2467284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 (1)</a:t>
            </a:r>
          </a:p>
          <a:p>
            <a:pPr algn="ctr" rtl="1"/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(انظر الكتاب صفحة 17)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3AE49EC-AE83-44D1-ADC2-2E51EBFA8B19}"/>
              </a:ext>
            </a:extLst>
          </p:cNvPr>
          <p:cNvSpPr/>
          <p:nvPr/>
        </p:nvSpPr>
        <p:spPr>
          <a:xfrm>
            <a:off x="115546" y="170572"/>
            <a:ext cx="3872087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الهدف3: </a:t>
            </a:r>
            <a:r>
              <a:rPr lang="ar-BH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يوضح  التلميذ أربع المكونات من  مكونات الدائرة الكهربائية البسيطة ووظيفتها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CE6C93-55BB-452F-8877-14F41BA42917}"/>
              </a:ext>
            </a:extLst>
          </p:cNvPr>
          <p:cNvSpPr/>
          <p:nvPr/>
        </p:nvSpPr>
        <p:spPr>
          <a:xfrm>
            <a:off x="7857067" y="1173012"/>
            <a:ext cx="42893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2800" b="1" u="sng" dirty="0">
                <a:solidFill>
                  <a:srgbClr val="0033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اختبر نفسك : </a:t>
            </a:r>
          </a:p>
        </p:txBody>
      </p:sp>
    </p:spTree>
    <p:extLst>
      <p:ext uri="{BB962C8B-B14F-4D97-AF65-F5344CB8AC3E}">
        <p14:creationId xmlns:p14="http://schemas.microsoft.com/office/powerpoint/2010/main" val="220551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4" grpId="0" animBg="1"/>
      <p:bldP spid="30" grpId="0" animBg="1"/>
      <p:bldP spid="32" grpId="0" animBg="1"/>
      <p:bldP spid="31" grpId="0" animBg="1"/>
      <p:bldP spid="24" grpId="0" animBg="1"/>
      <p:bldP spid="50" grpId="0"/>
      <p:bldP spid="41" grpId="0" animBg="1"/>
      <p:bldP spid="58" grpId="0" animBg="1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955</Words>
  <Application>Microsoft Office PowerPoint</Application>
  <PresentationFormat>Widescreen</PresentationFormat>
  <Paragraphs>133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reem almudshki</dc:creator>
  <cp:lastModifiedBy>Dell</cp:lastModifiedBy>
  <cp:revision>25</cp:revision>
  <dcterms:created xsi:type="dcterms:W3CDTF">2020-09-16T17:02:07Z</dcterms:created>
  <dcterms:modified xsi:type="dcterms:W3CDTF">2020-10-08T19:56:09Z</dcterms:modified>
</cp:coreProperties>
</file>