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8" r:id="rId4"/>
    <p:sldId id="289" r:id="rId5"/>
    <p:sldId id="28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444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5.png"/><Relationship Id="rId5" Type="http://schemas.openxmlformats.org/officeDocument/2006/relationships/image" Target="../media/image7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9737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علم النفس وسيكولوجية التصميم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الفرقة : إعدادي 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 </a:t>
            </a: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المحاضرة التاسعة</a:t>
            </a:r>
            <a:endParaRPr lang="en-US" sz="24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6106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د. مجدولين السيد حسانين</a:t>
            </a:r>
          </a:p>
        </p:txBody>
      </p:sp>
      <p:pic>
        <p:nvPicPr>
          <p:cNvPr id="10" name="~PP3442.WAV">
            <a:hlinkClick r:id="" action="ppaction://media"/>
          </p:cNvPr>
          <p:cNvPicPr>
            <a:picLocks noRot="1" noChangeAspect="1"/>
          </p:cNvPicPr>
          <p:nvPr>
            <a:wavAudioFile r:embed="rId1" name="~PP3442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7526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طريقة </a:t>
            </a:r>
            <a:r>
              <a:rPr lang="ar-EG" sz="3200" b="1" dirty="0" smtClean="0">
                <a:solidFill>
                  <a:srgbClr val="FF0000"/>
                </a:solidFill>
              </a:rPr>
              <a:t>العصف الذهني </a:t>
            </a:r>
            <a:r>
              <a:rPr lang="ar-SA" sz="3200" b="1" dirty="0" smtClean="0">
                <a:solidFill>
                  <a:srgbClr val="FF0000"/>
                </a:solidFill>
              </a:rPr>
              <a:t>المدو</a:t>
            </a:r>
            <a:r>
              <a:rPr lang="ar-EG" sz="3200" b="1" dirty="0" smtClean="0">
                <a:solidFill>
                  <a:srgbClr val="FF0000"/>
                </a:solidFill>
              </a:rPr>
              <a:t>ّ</a:t>
            </a:r>
            <a:r>
              <a:rPr lang="ar-SA" sz="3200" b="1" dirty="0" smtClean="0">
                <a:solidFill>
                  <a:srgbClr val="FF0000"/>
                </a:solidFill>
              </a:rPr>
              <a:t>ن </a:t>
            </a:r>
            <a:r>
              <a:rPr lang="en-US" sz="3200" b="1" dirty="0" err="1" smtClean="0">
                <a:solidFill>
                  <a:srgbClr val="FF0000"/>
                </a:solidFill>
              </a:rPr>
              <a:t>Brainwriting</a:t>
            </a:r>
            <a:r>
              <a:rPr lang="en-US" sz="3200" b="1" dirty="0" smtClean="0">
                <a:solidFill>
                  <a:srgbClr val="FF0000"/>
                </a:solidFill>
              </a:rPr>
              <a:t>  Method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56" y="2971800"/>
            <a:ext cx="906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Low" rtl="1">
              <a:buAutoNum type="arabicParenBoth"/>
            </a:pPr>
            <a:r>
              <a:rPr lang="ar-EG" sz="2800" b="1" dirty="0" smtClean="0"/>
              <a:t>تعريف طريقة العصف الذهني المدوّن :</a:t>
            </a:r>
          </a:p>
          <a:p>
            <a:pPr marL="457200" indent="-457200" algn="justLow" rtl="1"/>
            <a:endParaRPr lang="en-US" sz="2400" dirty="0" smtClean="0"/>
          </a:p>
          <a:p>
            <a:pPr algn="justLow" rtl="1"/>
            <a:r>
              <a:rPr lang="ar-EG" sz="2400" b="1" dirty="0" smtClean="0"/>
              <a:t>عرّف "مايك باكستر </a:t>
            </a:r>
            <a:r>
              <a:rPr lang="en-US" sz="2400" b="1" dirty="0" smtClean="0"/>
              <a:t>Mike Baxter</a:t>
            </a:r>
            <a:r>
              <a:rPr lang="ar-EG" sz="2400" b="1" dirty="0" smtClean="0"/>
              <a:t>" طريقة العصف الذهني المدون بأنها " تدوين الأفكار الناتجة عن عملية العصف الذهني . فهي تحمل كل مميزات عملية العصف الذهني ”</a:t>
            </a:r>
            <a:endParaRPr lang="en-US" sz="2400" dirty="0" smtClean="0"/>
          </a:p>
          <a:p>
            <a:pPr algn="justLow" rtl="1"/>
            <a:r>
              <a:rPr lang="ar-EG" sz="2400" b="1" dirty="0" smtClean="0"/>
              <a:t>تتفق أهمية وأهداف طريقة العصف الذهني المدون مع أهمية وأهداف طريقة العصف الذهني . غير أن طريقة العصف الذهني المدون تحمل أهمية لا تحملها طريقة العصف الذهني ، وهي أنها تسمح بتسجيل الأفكار الناتجة وتداولها داخل الجلسة بين الأعضاء بيُسر ونظام ، أما الاختلاف الفعلي بين الطريقتين يكمن في الخطوة الثالثة من خطوات تنفيذ عملية العصف الذهني ، وهي خطوة إنتاج الأفكار، وفيما يلي عرضٍ لها . </a:t>
            </a:r>
            <a:endParaRPr lang="en-US" sz="2400" dirty="0"/>
          </a:p>
        </p:txBody>
      </p:sp>
      <p:pic>
        <p:nvPicPr>
          <p:cNvPr id="9" name="~PP335.WAV">
            <a:hlinkClick r:id="" action="ppaction://media"/>
          </p:cNvPr>
          <p:cNvPicPr>
            <a:picLocks noRot="1" noChangeAspect="1"/>
          </p:cNvPicPr>
          <p:nvPr>
            <a:wavAudioFile r:embed="rId1" name="~PP335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5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5240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طريقة </a:t>
            </a:r>
            <a:r>
              <a:rPr lang="ar-EG" sz="3200" b="1" dirty="0" smtClean="0">
                <a:solidFill>
                  <a:srgbClr val="FF0000"/>
                </a:solidFill>
              </a:rPr>
              <a:t>العصف الذهني </a:t>
            </a:r>
            <a:r>
              <a:rPr lang="ar-SA" sz="3200" b="1" dirty="0" smtClean="0">
                <a:solidFill>
                  <a:srgbClr val="FF0000"/>
                </a:solidFill>
              </a:rPr>
              <a:t>المدو</a:t>
            </a:r>
            <a:r>
              <a:rPr lang="ar-EG" sz="3200" b="1" dirty="0" smtClean="0">
                <a:solidFill>
                  <a:srgbClr val="FF0000"/>
                </a:solidFill>
              </a:rPr>
              <a:t>ّ</a:t>
            </a:r>
            <a:r>
              <a:rPr lang="ar-SA" sz="3200" b="1" dirty="0" smtClean="0">
                <a:solidFill>
                  <a:srgbClr val="FF0000"/>
                </a:solidFill>
              </a:rPr>
              <a:t>ن </a:t>
            </a:r>
            <a:r>
              <a:rPr lang="en-US" sz="3200" b="1" dirty="0" err="1" smtClean="0">
                <a:solidFill>
                  <a:srgbClr val="FF0000"/>
                </a:solidFill>
              </a:rPr>
              <a:t>Brainwriting</a:t>
            </a:r>
            <a:r>
              <a:rPr lang="en-US" sz="3200" b="1" dirty="0" smtClean="0">
                <a:solidFill>
                  <a:srgbClr val="FF0000"/>
                </a:solidFill>
              </a:rPr>
              <a:t>  Method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56" y="2667000"/>
            <a:ext cx="9067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EG" sz="2800" b="1" dirty="0" smtClean="0"/>
              <a:t>(2) مرحلة توليد الأفكار باستخدام طريقة العصف الذهني المدوّن :</a:t>
            </a:r>
          </a:p>
          <a:p>
            <a:pPr algn="justLow" rtl="1"/>
            <a:endParaRPr lang="en-US" sz="2400" dirty="0" smtClean="0"/>
          </a:p>
          <a:p>
            <a:pPr algn="justLow" rtl="1"/>
            <a:r>
              <a:rPr lang="ar-EG" sz="2400" b="1" dirty="0" smtClean="0"/>
              <a:t>يُسجِّل كل عضو عدد محدد من الأفكار ( عادة لا يزيد عن عشرة أفكار ) على فرخ  ورقي ،  سواء على هيئة أعمدة أو صفوف . ثم يُمرر كل فرخ على أعضاء الفريق بحيث يحاول كل عضو تحسين وتطوير الأفكار المدونة ، وذلك بإضافة عمود جديد أو صف جديد ، وتستهدف هذه الخطوة إنماء الأفكار المطروحة . ثم تتكرر هذه الخطوة عدة مرات لحين استنفاذ الأفكار ، أو لحين مرور كل الأفرخ على كل الأعضاء .  </a:t>
            </a:r>
            <a:endParaRPr lang="en-US" sz="2400" dirty="0" smtClean="0"/>
          </a:p>
          <a:p>
            <a:pPr algn="justLow" rtl="1"/>
            <a:r>
              <a:rPr lang="ar-EG" sz="2400" b="1" dirty="0" smtClean="0"/>
              <a:t>ويمكن أن تُدوّن الأفكار على كروت صغيرة مفهرسة ، بواقع فكرة واحدة على كل كرت ، أو تستخدم شرائح ورقية ، أو كروت ملاحظات بحيث يَسهُل تداولها . </a:t>
            </a:r>
            <a:endParaRPr lang="en-US" sz="2400" dirty="0" smtClean="0"/>
          </a:p>
          <a:p>
            <a:pPr algn="justLow" rtl="1"/>
            <a:r>
              <a:rPr lang="ar-EG" sz="2400" b="1" dirty="0" smtClean="0"/>
              <a:t>وتترك عملية تحديد المدة الزمنية لتوليد الأفكار للأعضاء ، حيث يحددونها تِبعاً لدرجة تعقيد المشكلة المطروحة .</a:t>
            </a:r>
            <a:endParaRPr lang="en-US" sz="2400" dirty="0"/>
          </a:p>
        </p:txBody>
      </p:sp>
      <p:pic>
        <p:nvPicPr>
          <p:cNvPr id="9" name="~PP1906.WAV">
            <a:hlinkClick r:id="" action="ppaction://media"/>
          </p:cNvPr>
          <p:cNvPicPr>
            <a:picLocks noRot="1" noChangeAspect="1"/>
          </p:cNvPicPr>
          <p:nvPr>
            <a:wavAudioFile r:embed="rId1" name="~PP1906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57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5240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طريقة </a:t>
            </a:r>
            <a:r>
              <a:rPr lang="ar-EG" sz="3200" b="1" dirty="0" smtClean="0">
                <a:solidFill>
                  <a:srgbClr val="FF0000"/>
                </a:solidFill>
              </a:rPr>
              <a:t>العصف الذهني </a:t>
            </a:r>
            <a:r>
              <a:rPr lang="ar-SA" sz="3200" b="1" dirty="0" smtClean="0">
                <a:solidFill>
                  <a:srgbClr val="FF0000"/>
                </a:solidFill>
              </a:rPr>
              <a:t>المدو</a:t>
            </a:r>
            <a:r>
              <a:rPr lang="ar-EG" sz="3200" b="1" dirty="0" smtClean="0">
                <a:solidFill>
                  <a:srgbClr val="FF0000"/>
                </a:solidFill>
              </a:rPr>
              <a:t>ّ</a:t>
            </a:r>
            <a:r>
              <a:rPr lang="ar-SA" sz="3200" b="1" dirty="0" smtClean="0">
                <a:solidFill>
                  <a:srgbClr val="FF0000"/>
                </a:solidFill>
              </a:rPr>
              <a:t>ن </a:t>
            </a:r>
            <a:r>
              <a:rPr lang="en-US" sz="3200" b="1" dirty="0" err="1" smtClean="0">
                <a:solidFill>
                  <a:srgbClr val="FF0000"/>
                </a:solidFill>
              </a:rPr>
              <a:t>Brainwriting</a:t>
            </a:r>
            <a:r>
              <a:rPr lang="en-US" sz="3200" b="1" dirty="0" smtClean="0">
                <a:solidFill>
                  <a:srgbClr val="FF0000"/>
                </a:solidFill>
              </a:rPr>
              <a:t>  Method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219200" y="2819400"/>
            <a:ext cx="6781800" cy="4038600"/>
            <a:chOff x="3450" y="5848"/>
            <a:chExt cx="5865" cy="2805"/>
          </a:xfrm>
        </p:grpSpPr>
        <p:sp>
          <p:nvSpPr>
            <p:cNvPr id="23555" name="Line 3"/>
            <p:cNvSpPr>
              <a:spLocks noChangeShapeType="1"/>
            </p:cNvSpPr>
            <p:nvPr/>
          </p:nvSpPr>
          <p:spPr bwMode="auto">
            <a:xfrm>
              <a:off x="8839" y="6988"/>
              <a:ext cx="4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3450" y="5848"/>
              <a:ext cx="5370" cy="2805"/>
              <a:chOff x="3450" y="5848"/>
              <a:chExt cx="5370" cy="2805"/>
            </a:xfrm>
          </p:grpSpPr>
          <p:sp>
            <p:nvSpPr>
              <p:cNvPr id="23557" name="Line 5"/>
              <p:cNvSpPr>
                <a:spLocks noChangeShapeType="1"/>
              </p:cNvSpPr>
              <p:nvPr/>
            </p:nvSpPr>
            <p:spPr bwMode="auto">
              <a:xfrm>
                <a:off x="3450" y="6988"/>
                <a:ext cx="47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grpSp>
            <p:nvGrpSpPr>
              <p:cNvPr id="23558" name="Group 6"/>
              <p:cNvGrpSpPr>
                <a:grpSpLocks/>
              </p:cNvGrpSpPr>
              <p:nvPr/>
            </p:nvGrpSpPr>
            <p:grpSpPr bwMode="auto">
              <a:xfrm>
                <a:off x="3960" y="5848"/>
                <a:ext cx="4860" cy="2805"/>
                <a:chOff x="3960" y="5848"/>
                <a:chExt cx="4860" cy="2805"/>
              </a:xfrm>
            </p:grpSpPr>
            <p:sp>
              <p:nvSpPr>
                <p:cNvPr id="235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960" y="8113"/>
                  <a:ext cx="486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EG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Simplified Arabic" pitchFamily="18" charset="-78"/>
                      <a:ea typeface="Arial" pitchFamily="34" charset="0"/>
                      <a:cs typeface="Simplified Arabic" pitchFamily="18" charset="-78"/>
                    </a:rPr>
                    <a:t>طريقة العصف الذهني المدون لتوليد الأفكار</a:t>
                  </a: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3560" name="Group 8"/>
                <p:cNvGrpSpPr>
                  <a:grpSpLocks/>
                </p:cNvGrpSpPr>
                <p:nvPr/>
              </p:nvGrpSpPr>
              <p:grpSpPr bwMode="auto">
                <a:xfrm>
                  <a:off x="3960" y="5848"/>
                  <a:ext cx="4860" cy="2160"/>
                  <a:chOff x="3960" y="5848"/>
                  <a:chExt cx="4860" cy="2160"/>
                </a:xfrm>
              </p:grpSpPr>
              <p:sp>
                <p:nvSpPr>
                  <p:cNvPr id="2356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960" y="5848"/>
                    <a:ext cx="4860" cy="2160"/>
                  </a:xfrm>
                  <a:prstGeom prst="rect">
                    <a:avLst/>
                  </a:prstGeom>
                  <a:noFill/>
                  <a:ln w="38100" cmpd="dbl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000"/>
                  </a:p>
                </p:txBody>
              </p:sp>
              <p:grpSp>
                <p:nvGrpSpPr>
                  <p:cNvPr id="23562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103" y="5863"/>
                    <a:ext cx="4583" cy="2010"/>
                    <a:chOff x="4103" y="5863"/>
                    <a:chExt cx="4583" cy="2010"/>
                  </a:xfrm>
                </p:grpSpPr>
                <p:sp>
                  <p:nvSpPr>
                    <p:cNvPr id="23563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25" y="5863"/>
                      <a:ext cx="1530" cy="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Arial" pitchFamily="34" charset="0"/>
                          <a:cs typeface="Simplified Arabic" pitchFamily="18" charset="-78"/>
                        </a:rPr>
                        <a:t>مرحلة توليد الأفكار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3564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3" y="6253"/>
                      <a:ext cx="4583" cy="1620"/>
                      <a:chOff x="4103" y="6253"/>
                      <a:chExt cx="4583" cy="1620"/>
                    </a:xfrm>
                  </p:grpSpPr>
                  <p:sp>
                    <p:nvSpPr>
                      <p:cNvPr id="2356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90" y="7078"/>
                        <a:ext cx="3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stealth" w="med" len="med"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000"/>
                      </a:p>
                    </p:txBody>
                  </p:sp>
                  <p:grpSp>
                    <p:nvGrpSpPr>
                      <p:cNvPr id="23566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03" y="6253"/>
                        <a:ext cx="4583" cy="1620"/>
                        <a:chOff x="4103" y="6253"/>
                        <a:chExt cx="4583" cy="1620"/>
                      </a:xfrm>
                    </p:grpSpPr>
                    <p:sp>
                      <p:nvSpPr>
                        <p:cNvPr id="23567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70" y="7078"/>
                          <a:ext cx="3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stealth" w="med" len="med"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 sz="2000"/>
                        </a:p>
                      </p:txBody>
                    </p:sp>
                    <p:grpSp>
                      <p:nvGrpSpPr>
                        <p:cNvPr id="23568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731" y="6253"/>
                          <a:ext cx="1327" cy="1620"/>
                          <a:chOff x="5685" y="10648"/>
                          <a:chExt cx="1327" cy="1620"/>
                        </a:xfrm>
                      </p:grpSpPr>
                      <p:sp>
                        <p:nvSpPr>
                          <p:cNvPr id="23569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685" y="10648"/>
                            <a:ext cx="1327" cy="16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 sz="2000"/>
                          </a:p>
                        </p:txBody>
                      </p:sp>
                      <p:sp>
                        <p:nvSpPr>
                          <p:cNvPr id="23570" name="Text Box 1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60" y="10708"/>
                            <a:ext cx="1162" cy="14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0" tIns="0" rIns="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96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sng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الخطوة الثانية</a:t>
                            </a:r>
                            <a:endParaRPr kumimoji="0" lang="en-US" sz="2000" b="1" i="0" u="sng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implified Arabic" pitchFamily="18" charset="-78"/>
                              <a:ea typeface="Arial" pitchFamily="34" charset="0"/>
                              <a:cs typeface="Simplified Arabic" pitchFamily="18" charset="-78"/>
                            </a:endParaRPr>
                          </a:p>
                          <a:p>
                            <a:pPr marL="0" marR="0" lvl="0" indent="0" algn="r" defTabSz="914400" rtl="1" eaLnBrk="1" fontAlgn="base" latinLnBrk="0" hangingPunct="1">
                              <a:lnSpc>
                                <a:spcPct val="88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- تُمرر البطاقات أو الأفرخ على كل الأعضاء ليطوروا الأفكار ويضيفوا لها .  </a:t>
                            </a:r>
                            <a:endPara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3571" name="Group 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359" y="6253"/>
                          <a:ext cx="1327" cy="1620"/>
                          <a:chOff x="5685" y="10648"/>
                          <a:chExt cx="1327" cy="1620"/>
                        </a:xfrm>
                      </p:grpSpPr>
                      <p:sp>
                        <p:nvSpPr>
                          <p:cNvPr id="2357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685" y="10648"/>
                            <a:ext cx="1327" cy="16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 sz="2000"/>
                          </a:p>
                        </p:txBody>
                      </p:sp>
                      <p:sp>
                        <p:nvSpPr>
                          <p:cNvPr id="23573" name="Text Box 2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60" y="10708"/>
                            <a:ext cx="1162" cy="14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0" tIns="0" rIns="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96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sng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الخطوة الثالثة</a:t>
                            </a:r>
                            <a:endParaRPr kumimoji="0" lang="en-US" sz="2000" b="1" i="0" u="sng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implified Arabic" pitchFamily="18" charset="-78"/>
                              <a:ea typeface="Arial" pitchFamily="34" charset="0"/>
                              <a:cs typeface="Simplified Arabic" pitchFamily="18" charset="-78"/>
                            </a:endParaRPr>
                          </a:p>
                          <a:p>
                            <a:pPr marL="0" marR="0" lvl="0" indent="0" algn="r" defTabSz="914400" rtl="1" eaLnBrk="1" fontAlgn="base" latinLnBrk="0" hangingPunct="1">
                              <a:lnSpc>
                                <a:spcPct val="88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- تصنف الأفكار المطروحة ، تبعاً لاتجاهات حل المشكلة .</a:t>
                            </a:r>
                          </a:p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96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20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 </a:t>
                            </a:r>
                            <a:endPara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3574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03" y="6253"/>
                          <a:ext cx="1327" cy="1620"/>
                          <a:chOff x="5685" y="10648"/>
                          <a:chExt cx="1327" cy="1620"/>
                        </a:xfrm>
                      </p:grpSpPr>
                      <p:sp>
                        <p:nvSpPr>
                          <p:cNvPr id="23575" name="Rectangl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685" y="10648"/>
                            <a:ext cx="1327" cy="16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 sz="2000"/>
                          </a:p>
                        </p:txBody>
                      </p:sp>
                      <p:sp>
                        <p:nvSpPr>
                          <p:cNvPr id="23576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60" y="10708"/>
                            <a:ext cx="1162" cy="14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0" tIns="0" rIns="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96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sng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الخطوة الأولى</a:t>
                            </a:r>
                            <a:endParaRPr kumimoji="0" lang="en-US" sz="2000" b="1" i="0" u="sng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implified Arabic" pitchFamily="18" charset="-78"/>
                              <a:ea typeface="Arial" pitchFamily="34" charset="0"/>
                              <a:cs typeface="Simplified Arabic" pitchFamily="18" charset="-78"/>
                            </a:endParaRPr>
                          </a:p>
                          <a:p>
                            <a:pPr marL="0" marR="0" lvl="0" indent="0" algn="r" defTabSz="914400" rtl="1" eaLnBrk="1" fontAlgn="base" latinLnBrk="0" hangingPunct="1">
                              <a:lnSpc>
                                <a:spcPct val="8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- يدون كل عضو10 أفكار في بطاقات ، أو في فرخ على هيئة صفوف أو أعمدة . </a:t>
                            </a:r>
                            <a:endPara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pic>
        <p:nvPicPr>
          <p:cNvPr id="29" name="~PP430.WAV">
            <a:hlinkClick r:id="" action="ppaction://media"/>
          </p:cNvPr>
          <p:cNvPicPr>
            <a:picLocks noRot="1" noChangeAspect="1"/>
          </p:cNvPicPr>
          <p:nvPr>
            <a:wavAudioFile r:embed="rId1" name="~PP430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6" name="Oval 15"/>
          <p:cNvSpPr/>
          <p:nvPr/>
        </p:nvSpPr>
        <p:spPr>
          <a:xfrm>
            <a:off x="2209800" y="2895600"/>
            <a:ext cx="3886200" cy="3657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3810000"/>
            <a:ext cx="182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تمنياتي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لكم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بالتوفيق</a:t>
            </a:r>
            <a:endParaRPr lang="en-US" sz="32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9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600200"/>
            <a:ext cx="1905000" cy="2095500"/>
          </a:xfrm>
          <a:prstGeom prst="rect">
            <a:avLst/>
          </a:prstGeom>
          <a:noFill/>
        </p:spPr>
      </p:pic>
      <p:pic>
        <p:nvPicPr>
          <p:cNvPr id="8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200400"/>
            <a:ext cx="1905000" cy="2095500"/>
          </a:xfrm>
          <a:prstGeom prst="rect">
            <a:avLst/>
          </a:prstGeom>
          <a:noFill/>
        </p:spPr>
      </p:pic>
      <p:pic>
        <p:nvPicPr>
          <p:cNvPr id="12" name="~PP3269.WAV">
            <a:hlinkClick r:id="" action="ppaction://media"/>
          </p:cNvPr>
          <p:cNvPicPr>
            <a:picLocks noRot="1" noChangeAspect="1"/>
          </p:cNvPicPr>
          <p:nvPr>
            <a:wavAudioFile r:embed="rId1" name="~PP3269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349</Words>
  <Application>Microsoft Office PowerPoint</Application>
  <PresentationFormat>On-screen Show (4:3)</PresentationFormat>
  <Paragraphs>36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Magdoline</cp:lastModifiedBy>
  <cp:revision>43</cp:revision>
  <dcterms:created xsi:type="dcterms:W3CDTF">2020-03-22T00:53:49Z</dcterms:created>
  <dcterms:modified xsi:type="dcterms:W3CDTF">2020-04-29T08:53:24Z</dcterms:modified>
</cp:coreProperties>
</file>