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sldIdLst>
    <p:sldId id="256" r:id="rId2"/>
    <p:sldId id="273" r:id="rId3"/>
    <p:sldId id="274" r:id="rId4"/>
    <p:sldId id="258" r:id="rId5"/>
    <p:sldId id="276" r:id="rId6"/>
    <p:sldId id="260" r:id="rId7"/>
    <p:sldId id="277" r:id="rId8"/>
    <p:sldId id="261" r:id="rId9"/>
    <p:sldId id="278" r:id="rId10"/>
    <p:sldId id="262" r:id="rId11"/>
    <p:sldId id="279" r:id="rId12"/>
    <p:sldId id="275" r:id="rId13"/>
    <p:sldId id="264" r:id="rId14"/>
    <p:sldId id="280" r:id="rId15"/>
    <p:sldId id="266" r:id="rId16"/>
    <p:sldId id="281" r:id="rId17"/>
    <p:sldId id="267" r:id="rId18"/>
    <p:sldId id="282" r:id="rId19"/>
    <p:sldId id="283" r:id="rId20"/>
    <p:sldId id="268" r:id="rId21"/>
    <p:sldId id="269" r:id="rId22"/>
    <p:sldId id="284" r:id="rId23"/>
    <p:sldId id="270" r:id="rId24"/>
    <p:sldId id="285" r:id="rId25"/>
    <p:sldId id="271" r:id="rId26"/>
    <p:sldId id="286" r:id="rId27"/>
    <p:sldId id="272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6DE5F7-1B72-4C33-AF0F-9819FE40ABC6}">
          <p14:sldIdLst>
            <p14:sldId id="256"/>
            <p14:sldId id="273"/>
            <p14:sldId id="274"/>
            <p14:sldId id="258"/>
            <p14:sldId id="276"/>
            <p14:sldId id="260"/>
            <p14:sldId id="277"/>
            <p14:sldId id="261"/>
            <p14:sldId id="278"/>
            <p14:sldId id="262"/>
            <p14:sldId id="279"/>
            <p14:sldId id="275"/>
            <p14:sldId id="264"/>
            <p14:sldId id="280"/>
            <p14:sldId id="266"/>
            <p14:sldId id="281"/>
            <p14:sldId id="267"/>
            <p14:sldId id="282"/>
            <p14:sldId id="283"/>
            <p14:sldId id="268"/>
          </p14:sldIdLst>
        </p14:section>
        <p14:section name="Untitled Section" id="{6DABA02A-1895-4A08-BE9A-652A4582235C}">
          <p14:sldIdLst>
            <p14:sldId id="269"/>
            <p14:sldId id="284"/>
            <p14:sldId id="270"/>
            <p14:sldId id="285"/>
            <p14:sldId id="271"/>
            <p14:sldId id="286"/>
            <p14:sldId id="27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19AA4-AFD1-493E-9357-EE6859D6B479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33541-6500-4E4F-87BD-56FE1FEC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9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2914C0-7B3C-4F9E-BFF1-F60A39E66FBD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865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2914C0-7B3C-4F9E-BFF1-F60A39E66FBD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758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8245-6FE6-4F19-88CF-907C88100AE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4A93-1D2F-4B01-AF10-4EA2BB04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1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8245-6FE6-4F19-88CF-907C88100AE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4A93-1D2F-4B01-AF10-4EA2BB04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0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8245-6FE6-4F19-88CF-907C88100AE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4A93-1D2F-4B01-AF10-4EA2BB04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8245-6FE6-4F19-88CF-907C88100AE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4A93-1D2F-4B01-AF10-4EA2BB04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4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8245-6FE6-4F19-88CF-907C88100AE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4A93-1D2F-4B01-AF10-4EA2BB04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8245-6FE6-4F19-88CF-907C88100AE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4A93-1D2F-4B01-AF10-4EA2BB04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7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8245-6FE6-4F19-88CF-907C88100AE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4A93-1D2F-4B01-AF10-4EA2BB04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0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8245-6FE6-4F19-88CF-907C88100AE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4A93-1D2F-4B01-AF10-4EA2BB04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3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8245-6FE6-4F19-88CF-907C88100AE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4A93-1D2F-4B01-AF10-4EA2BB04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8245-6FE6-4F19-88CF-907C88100AE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4A93-1D2F-4B01-AF10-4EA2BB04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7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8245-6FE6-4F19-88CF-907C88100AE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4A93-1D2F-4B01-AF10-4EA2BB04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0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68245-6FE6-4F19-88CF-907C88100AE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4A93-1D2F-4B01-AF10-4EA2BB04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</a:t>
            </a:r>
            <a:r>
              <a:rPr lang="en-US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5+6+7</a:t>
            </a:r>
            <a:endParaRPr lang="en-US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7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978" y="785548"/>
            <a:ext cx="11782096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 drinks (e.g. Pepsi)  has a ………….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(A)  pH =7          (B) pH &lt;7                (C)  pH &gt;7          (D)    pH ≤ 7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“The total energy of the universe is constant” is related to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Internal energy             (B) The first law of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thermodynamics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Enthalpy                      (D) The heat capacity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“A state function that equals to the sum of kinetic and potential energies of all particles in the system” is related to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Hess’s law         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The first law of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thermodynamics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 ) bomb calorimeter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Coffee-cup calorimeter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 ………………..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used to measure the heat evolved from combustion reactions at constant volume.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(A) Coffee-cup calorimeter             (B) The first law of thermodynamics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(C ) bomb calorimeter                      (D) Hess’s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………………….. is used to measure the heat changes in different reactions at constant pressure.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(A) Hess’s law                              (B) The first law of thermodynamics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(C ) bomb calorimeter                      (D) Coffee-cup calorimeter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2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978" y="785548"/>
            <a:ext cx="11782096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 drinks (e.g. Pepsi)  has a ………….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(A)  pH =7     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pH &lt;7           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(C)  pH &gt;7          (D)    pH ≤ 7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“The total energy of the universe is constant” is related to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Internal energy        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The first law of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thermodynamics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Enthalpy                      (D) The heat capacity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“A state function that equals to the sum of kinetic and potential energies of all particles in the system” is related to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Hess’s law         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The first law of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thermodynamics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 ) bomb calorimeter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Coffee-cup calorimeter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 ………………..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used to measure the heat evolved from combustion reactions at constant volume.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(A) Coffee-cup calorimeter             (B) The first law of thermodynamics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(C ) bomb calorimeter                 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(D) Hess’s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………………….. is used to measure the heat changes in different reactions at constant pressure.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(A) Hess’s law                              (B) The first law of thermodynamics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(C ) bomb calorimeter                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(D) Coffee-cup calorimeter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03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9" descr="15_06_T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7807" y="640980"/>
            <a:ext cx="2982310" cy="6217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54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77" y="3578792"/>
            <a:ext cx="2306419" cy="10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89" y="836169"/>
            <a:ext cx="11929242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450215" algn="l"/>
                <a:tab pos="72009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 What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work exerted by a gas that expanded from 0.10 L to 0.75 L against a constant pressure of 1.2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(A) 0.78   L.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(B) -79.1 J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(C ) – 0.78 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(D) 79.0 J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 smtClean="0"/>
              <a:t>21. The </a:t>
            </a:r>
            <a:r>
              <a:rPr lang="en-US" b="1" dirty="0"/>
              <a:t>endothermic reaction is the one whose…………</a:t>
            </a:r>
            <a:endParaRPr lang="en-US" dirty="0"/>
          </a:p>
          <a:p>
            <a:r>
              <a:rPr lang="en-US" dirty="0"/>
              <a:t>    (A) ∆H&lt; 0                                         (B) ∆H = 0</a:t>
            </a:r>
          </a:p>
          <a:p>
            <a:r>
              <a:rPr lang="en-US" dirty="0"/>
              <a:t>   (C ) ∆H &gt; 0                                         (D) None of them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b="1" dirty="0" smtClean="0"/>
              <a:t>22. The </a:t>
            </a:r>
            <a:r>
              <a:rPr lang="en-US" b="1" dirty="0"/>
              <a:t>relation between the energy and enthalpy is ………………</a:t>
            </a:r>
            <a:endParaRPr lang="en-US" dirty="0"/>
          </a:p>
          <a:p>
            <a:r>
              <a:rPr lang="en-US" dirty="0"/>
              <a:t>              (A) E = H + PV                                        (B) H = E - PV</a:t>
            </a:r>
          </a:p>
          <a:p>
            <a:r>
              <a:rPr lang="en-US" dirty="0"/>
              <a:t>             (C ) H = E + PV                                        (D) none of them</a:t>
            </a: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089" y="3936592"/>
            <a:ext cx="53869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720725" algn="l"/>
              </a:tabLst>
            </a:pPr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correct name of the following structure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720725" algn="l"/>
              </a:tabLst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789" y="4782644"/>
            <a:ext cx="1114439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>
                <a:tab pos="450850" algn="l"/>
                <a:tab pos="720725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2,3-dimethylheptane                B) 2-methylheptane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C) 2,3-dimethylhexane     D) 2,3-dimethylpentane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720725" algn="l"/>
              </a:tabLst>
            </a:pPr>
            <a:endParaRPr lang="en-US" alt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720725" algn="l"/>
              </a:tabLst>
            </a:pPr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……….. is the general formula of an alcohol.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720725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A) R—O—R                 B) R—CO—R        C) R—CO—OH              D) R—OH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720725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one of the following is not an alcohol?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720725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A) acetone                  B) methanol          C) ethanol                D) propanol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720725" algn="l"/>
              </a:tabLst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6991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77" y="3578792"/>
            <a:ext cx="2306419" cy="10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89" y="836169"/>
            <a:ext cx="11929242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450215" algn="l"/>
                <a:tab pos="72009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 What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work exerted by a gas that expanded from 0.10 L to 0.75 L against a constant pressure of 1.2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(A) 0.78   L.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(B) -79.1 J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(C ) – 0.78 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(D) 79.0 J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 smtClean="0"/>
              <a:t>21. The </a:t>
            </a:r>
            <a:r>
              <a:rPr lang="en-US" b="1" dirty="0"/>
              <a:t>endothermic reaction is the one whose…………</a:t>
            </a:r>
            <a:endParaRPr lang="en-US" dirty="0"/>
          </a:p>
          <a:p>
            <a:r>
              <a:rPr lang="en-US" dirty="0"/>
              <a:t>    (A) ∆H&lt; 0                                         (B) ∆H = 0</a:t>
            </a:r>
          </a:p>
          <a:p>
            <a:r>
              <a:rPr lang="en-US" dirty="0">
                <a:solidFill>
                  <a:srgbClr val="FF0000"/>
                </a:solidFill>
              </a:rPr>
              <a:t>   (C ) ∆H &gt; 0                                         </a:t>
            </a:r>
            <a:r>
              <a:rPr lang="en-US" dirty="0"/>
              <a:t>(D) None of them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b="1" dirty="0" smtClean="0"/>
              <a:t>22. The </a:t>
            </a:r>
            <a:r>
              <a:rPr lang="en-US" b="1" dirty="0"/>
              <a:t>relation between the energy and enthalpy is ………………</a:t>
            </a:r>
            <a:endParaRPr lang="en-US" dirty="0"/>
          </a:p>
          <a:p>
            <a:r>
              <a:rPr lang="en-US" dirty="0"/>
              <a:t>              (A) E = H + PV                                        (B) H = E - PV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(C ) H = E + PV                                        </a:t>
            </a:r>
            <a:r>
              <a:rPr lang="en-US" dirty="0"/>
              <a:t>(D) none of them</a:t>
            </a: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089" y="3936592"/>
            <a:ext cx="53869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720725" algn="l"/>
              </a:tabLst>
            </a:pPr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correct name of the following structure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720725" algn="l"/>
              </a:tabLst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789" y="4782644"/>
            <a:ext cx="1114439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>
                <a:tab pos="450850" algn="l"/>
                <a:tab pos="720725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2,3-dimethylheptane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B) 2-methylheptane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C) 2,3-dimethylhexane     D) 2,3-dimethylpentane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720725" algn="l"/>
              </a:tabLst>
            </a:pPr>
            <a:endParaRPr lang="en-US" alt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720725" algn="l"/>
              </a:tabLst>
            </a:pPr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……….. is the general formula of an alcohol.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720725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A) R—O—R                 B) R—CO—R        C) R—CO—OH        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D) R—OH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720725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one of the following is not an alcohol?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720725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A) acetone                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methanol          C) ethanol                D) propanol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720725" algn="l"/>
              </a:tabLst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9265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155" y="1124607"/>
            <a:ext cx="13028283" cy="5171090"/>
            <a:chOff x="170155" y="1124607"/>
            <a:chExt cx="13028283" cy="51710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155" y="1430580"/>
              <a:ext cx="7458685" cy="43816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2339" y="1430580"/>
              <a:ext cx="7226099" cy="4245006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5391807" y="1124607"/>
              <a:ext cx="10510" cy="517109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02741" y="1363905"/>
              <a:ext cx="5238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26.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87754" y="1363905"/>
              <a:ext cx="5238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27.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04348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155" y="1124607"/>
            <a:ext cx="13028283" cy="5171090"/>
            <a:chOff x="170155" y="1124607"/>
            <a:chExt cx="13028283" cy="51710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155" y="1430580"/>
              <a:ext cx="7458685" cy="43816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2339" y="1430580"/>
              <a:ext cx="7226099" cy="4245006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5391807" y="1124607"/>
              <a:ext cx="10510" cy="517109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02741" y="1363905"/>
              <a:ext cx="5238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26.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87754" y="1363905"/>
              <a:ext cx="5238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27.</a:t>
              </a:r>
              <a:endParaRPr lang="en-US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764587" y="2207622"/>
            <a:ext cx="2429691" cy="1214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0155" y="4839111"/>
            <a:ext cx="2429691" cy="1214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47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0156" y="1124607"/>
            <a:ext cx="13540983" cy="5171090"/>
            <a:chOff x="170156" y="1124607"/>
            <a:chExt cx="13540983" cy="51710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156" y="1484471"/>
              <a:ext cx="7697479" cy="427519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5528441" y="1124607"/>
              <a:ext cx="10510" cy="517109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0128" y="1560472"/>
              <a:ext cx="7981011" cy="42832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59793" y="1446256"/>
              <a:ext cx="5238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28.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18078" y="1499719"/>
              <a:ext cx="5238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29.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53291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0156" y="1124607"/>
            <a:ext cx="13540983" cy="5171090"/>
            <a:chOff x="170156" y="1124607"/>
            <a:chExt cx="13540983" cy="51710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156" y="1484471"/>
              <a:ext cx="7697479" cy="427519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5528441" y="1124607"/>
              <a:ext cx="10510" cy="517109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0128" y="1560472"/>
              <a:ext cx="7981011" cy="42832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59793" y="1446256"/>
              <a:ext cx="5238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28.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18078" y="1499719"/>
              <a:ext cx="5238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29.</a:t>
              </a:r>
              <a:endParaRPr lang="en-US" b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614988" y="3622070"/>
            <a:ext cx="2429691" cy="1214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0156" y="4812836"/>
            <a:ext cx="2429691" cy="1214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96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22211" y="1356494"/>
            <a:ext cx="12197256" cy="5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31. Hybridization </a:t>
            </a:r>
            <a:r>
              <a:rPr lang="en-US" altLang="en-US" sz="19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of the carbon atom indicated by (*) in </a:t>
            </a:r>
            <a:endParaRPr lang="en-US" altLang="en-US" sz="1900" b="1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9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900" b="1" baseline="-30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9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9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*CH</a:t>
            </a:r>
            <a:r>
              <a:rPr lang="en-US" altLang="en-US" sz="1900" b="1" baseline="-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9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altLang="en-US" sz="1900" b="1" baseline="-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9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,*CH</a:t>
            </a:r>
            <a:r>
              <a:rPr lang="en-US" altLang="en-US" sz="1900" b="1" baseline="-30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900" dirty="0" smtClean="0">
                <a:latin typeface="+mn-lt"/>
              </a:rPr>
              <a:t>=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altLang="en-US" sz="19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and CH</a:t>
            </a:r>
            <a:r>
              <a:rPr kumimoji="0" lang="en-US" altLang="en-US" sz="19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-*C≡CH is</a:t>
            </a:r>
          </a:p>
          <a:p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________, ________, and ________, respectively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A) sp3, sp2, </a:t>
            </a:r>
            <a:r>
              <a:rPr kumimoji="0" lang="en-US" altLang="en-US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B) sp3, </a:t>
            </a:r>
            <a:r>
              <a:rPr kumimoji="0" lang="en-US" altLang="en-US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sp2</a:t>
            </a: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C) </a:t>
            </a:r>
            <a:r>
              <a:rPr kumimoji="0" lang="en-US" altLang="en-US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sp2, sp3             D) </a:t>
            </a:r>
            <a:r>
              <a:rPr kumimoji="0" lang="en-US" altLang="en-US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sp3, sp2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720725" algn="l"/>
              </a:tabLst>
            </a:pPr>
            <a:r>
              <a:rPr lang="en-US" altLang="en-US" sz="19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32. 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Hydrocarbons containing only single bonds between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720725" algn="l"/>
              </a:tabLst>
            </a:pP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carbon atoms are called…..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arenR"/>
              <a:tabLst>
                <a:tab pos="269875" algn="l"/>
                <a:tab pos="720725" algn="l"/>
              </a:tabLst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alkenes              B) alkynes         C) aromatics       D) alkanes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arenR"/>
              <a:tabLst>
                <a:tab pos="269875" algn="l"/>
                <a:tab pos="720725" algn="l"/>
              </a:tabLst>
            </a:pP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arenR"/>
              <a:tabLst>
                <a:tab pos="269875" algn="l"/>
                <a:tab pos="720725" algn="l"/>
              </a:tabLst>
            </a:pP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720725" algn="l"/>
              </a:tabLst>
            </a:pPr>
            <a:r>
              <a:rPr lang="en-US" altLang="en-US" sz="19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Which of the following are known as olefins?</a:t>
            </a: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A) alkenes            B) alkynes     C) aromatics            D) alkanes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endParaRPr lang="en-US" altLang="en-US" sz="1900" dirty="0" smtClean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endParaRPr lang="en-US" altLang="en-US" sz="19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lvl="0"/>
            <a:r>
              <a:rPr lang="en-US" sz="1900" b="1" dirty="0" smtClean="0">
                <a:latin typeface="+mn-lt"/>
              </a:rPr>
              <a:t>34. The </a:t>
            </a:r>
            <a:r>
              <a:rPr lang="en-US" sz="1900" b="1" dirty="0">
                <a:latin typeface="+mn-lt"/>
              </a:rPr>
              <a:t>simplest alkyne is ________.</a:t>
            </a:r>
            <a:endParaRPr lang="en-US" sz="1900" dirty="0">
              <a:latin typeface="+mn-lt"/>
            </a:endParaRPr>
          </a:p>
          <a:p>
            <a:r>
              <a:rPr lang="en-US" sz="1900" dirty="0">
                <a:latin typeface="+mn-lt"/>
              </a:rPr>
              <a:t>   </a:t>
            </a:r>
            <a:r>
              <a:rPr lang="en-US" sz="1900" dirty="0" smtClean="0">
                <a:latin typeface="+mn-lt"/>
              </a:rPr>
              <a:t>A</a:t>
            </a:r>
            <a:r>
              <a:rPr lang="en-US" sz="1900" dirty="0">
                <a:latin typeface="+mn-lt"/>
              </a:rPr>
              <a:t>) ethylene         </a:t>
            </a:r>
            <a:r>
              <a:rPr lang="en-US" sz="1900" dirty="0" smtClean="0">
                <a:latin typeface="+mn-lt"/>
              </a:rPr>
              <a:t> </a:t>
            </a:r>
            <a:r>
              <a:rPr lang="en-US" sz="1900" dirty="0">
                <a:latin typeface="+mn-lt"/>
              </a:rPr>
              <a:t>B) ethane       </a:t>
            </a:r>
            <a:r>
              <a:rPr lang="en-US" sz="1900" dirty="0" smtClean="0">
                <a:latin typeface="+mn-lt"/>
              </a:rPr>
              <a:t> </a:t>
            </a:r>
            <a:r>
              <a:rPr lang="en-US" sz="1900" dirty="0">
                <a:latin typeface="+mn-lt"/>
              </a:rPr>
              <a:t>C) acetylene         </a:t>
            </a:r>
            <a:r>
              <a:rPr lang="en-US" sz="1900" dirty="0" smtClean="0">
                <a:latin typeface="+mn-lt"/>
              </a:rPr>
              <a:t>   </a:t>
            </a:r>
            <a:r>
              <a:rPr lang="en-US" sz="1900" dirty="0">
                <a:latin typeface="+mn-lt"/>
              </a:rPr>
              <a:t>D) benzene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096" y="1437373"/>
            <a:ext cx="7362277" cy="5171090"/>
            <a:chOff x="113753" y="1502688"/>
            <a:chExt cx="7362277" cy="51710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53" y="1626768"/>
              <a:ext cx="7362277" cy="4508124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5711701" y="1502688"/>
              <a:ext cx="10510" cy="517109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9163" y="1518370"/>
              <a:ext cx="5238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30.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02023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pter_14_Summary.doc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6" t="25338" r="19321" b="3973"/>
          <a:stretch/>
        </p:blipFill>
        <p:spPr>
          <a:xfrm>
            <a:off x="418012" y="0"/>
            <a:ext cx="10881360" cy="6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6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22211" y="1356494"/>
            <a:ext cx="12197256" cy="5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31. Hybridization </a:t>
            </a:r>
            <a:r>
              <a:rPr lang="en-US" altLang="en-US" sz="19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of the carbon atom indicated by (*) in </a:t>
            </a:r>
            <a:endParaRPr lang="en-US" altLang="en-US" sz="1900" b="1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9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1900" b="1" baseline="-30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9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9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*CH</a:t>
            </a:r>
            <a:r>
              <a:rPr lang="en-US" altLang="en-US" sz="1900" b="1" baseline="-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9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altLang="en-US" sz="1900" b="1" baseline="-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9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,*CH</a:t>
            </a:r>
            <a:r>
              <a:rPr lang="en-US" altLang="en-US" sz="1900" b="1" baseline="-30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900" dirty="0" smtClean="0">
                <a:latin typeface="+mn-lt"/>
              </a:rPr>
              <a:t>=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altLang="en-US" sz="19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and CH</a:t>
            </a:r>
            <a:r>
              <a:rPr kumimoji="0" lang="en-US" altLang="en-US" sz="19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-*C≡CH is</a:t>
            </a:r>
          </a:p>
          <a:p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________, ________, and ________, respectively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sp3, sp2, </a:t>
            </a:r>
            <a:r>
              <a:rPr kumimoji="0" lang="en-US" altLang="en-US" sz="19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sp3, </a:t>
            </a:r>
            <a:r>
              <a:rPr kumimoji="0" lang="en-US" altLang="en-US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sp2</a:t>
            </a: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C) </a:t>
            </a:r>
            <a:r>
              <a:rPr kumimoji="0" lang="en-US" altLang="en-US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sp2, sp3             D) </a:t>
            </a:r>
            <a:r>
              <a:rPr kumimoji="0" lang="en-US" altLang="en-US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sp3, sp2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720725" algn="l"/>
              </a:tabLst>
            </a:pPr>
            <a:r>
              <a:rPr lang="en-US" altLang="en-US" sz="19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32. 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Hydrocarbons containing only single bonds between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720725" algn="l"/>
              </a:tabLst>
            </a:pP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carbon atoms are called…..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arenR"/>
              <a:tabLst>
                <a:tab pos="269875" algn="l"/>
                <a:tab pos="720725" algn="l"/>
              </a:tabLst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alkenes              B) alkynes         C) aromatics      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D) alkanes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arenR"/>
              <a:tabLst>
                <a:tab pos="269875" algn="l"/>
                <a:tab pos="720725" algn="l"/>
              </a:tabLst>
            </a:pP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arenR"/>
              <a:tabLst>
                <a:tab pos="269875" algn="l"/>
                <a:tab pos="720725" algn="l"/>
              </a:tabLst>
            </a:pP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720725" algn="l"/>
              </a:tabLst>
            </a:pPr>
            <a:r>
              <a:rPr lang="en-US" altLang="en-US" sz="19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Which of the following are known as olefins?</a:t>
            </a: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alkenes           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alkynes     C) aromatics            D) alkanes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endParaRPr lang="en-US" altLang="en-US" sz="1900" dirty="0" smtClean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endParaRPr lang="en-US" altLang="en-US" sz="19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lvl="0"/>
            <a:r>
              <a:rPr lang="en-US" sz="1900" b="1" dirty="0" smtClean="0">
                <a:latin typeface="+mn-lt"/>
              </a:rPr>
              <a:t>34. The </a:t>
            </a:r>
            <a:r>
              <a:rPr lang="en-US" sz="1900" b="1" dirty="0">
                <a:latin typeface="+mn-lt"/>
              </a:rPr>
              <a:t>simplest alkyne is ________.</a:t>
            </a:r>
            <a:endParaRPr lang="en-US" sz="1900" dirty="0">
              <a:latin typeface="+mn-lt"/>
            </a:endParaRPr>
          </a:p>
          <a:p>
            <a:r>
              <a:rPr lang="en-US" sz="1900" dirty="0">
                <a:latin typeface="+mn-lt"/>
              </a:rPr>
              <a:t>   </a:t>
            </a:r>
            <a:r>
              <a:rPr lang="en-US" sz="1900" dirty="0" smtClean="0">
                <a:latin typeface="+mn-lt"/>
              </a:rPr>
              <a:t>A</a:t>
            </a:r>
            <a:r>
              <a:rPr lang="en-US" sz="1900" dirty="0">
                <a:latin typeface="+mn-lt"/>
              </a:rPr>
              <a:t>) ethylene         </a:t>
            </a:r>
            <a:r>
              <a:rPr lang="en-US" sz="1900" dirty="0" smtClean="0">
                <a:latin typeface="+mn-lt"/>
              </a:rPr>
              <a:t> </a:t>
            </a:r>
            <a:r>
              <a:rPr lang="en-US" sz="1900" dirty="0">
                <a:latin typeface="+mn-lt"/>
              </a:rPr>
              <a:t>B) ethane       </a:t>
            </a:r>
            <a:r>
              <a:rPr lang="en-US" sz="1900" dirty="0" smtClean="0">
                <a:latin typeface="+mn-lt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+mn-lt"/>
              </a:rPr>
              <a:t>C) acetylene         </a:t>
            </a:r>
            <a:r>
              <a:rPr lang="en-US" sz="1900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en-US" sz="1900" dirty="0">
                <a:latin typeface="+mn-lt"/>
              </a:rPr>
              <a:t>D) benzene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endParaRPr kumimoji="0" lang="en-US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096" y="1437373"/>
            <a:ext cx="7362277" cy="5171090"/>
            <a:chOff x="113753" y="1502688"/>
            <a:chExt cx="7362277" cy="51710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53" y="1626768"/>
              <a:ext cx="7362277" cy="4508124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5711701" y="1502688"/>
              <a:ext cx="10510" cy="517109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9163" y="1518370"/>
              <a:ext cx="5238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30.</a:t>
              </a:r>
              <a:endParaRPr lang="en-US" sz="2000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2124466"/>
            <a:ext cx="2429691" cy="1214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96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304" y="1076210"/>
            <a:ext cx="10957367" cy="582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270510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 Hydrocarbons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containing carbon-carbon triple bonds are called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270510" algn="l"/>
                <a:tab pos="72009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) alkanes    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      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B) aromatic hydrocarbons        C) alkynes      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            D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alkenes</a:t>
            </a: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</a:pPr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Alkynes 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always contain a ________.</a:t>
            </a:r>
            <a:endParaRPr lang="en-US" altLang="en-US" sz="2000" dirty="0"/>
          </a:p>
          <a:p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C=C bond        B) C≡C bond          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C—C bond              D)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dirty="0" smtClean="0"/>
              <a:t>=H</a:t>
            </a:r>
          </a:p>
          <a:p>
            <a:endParaRPr lang="en-US" altLang="en-US" sz="2000" dirty="0" smtClean="0"/>
          </a:p>
          <a:p>
            <a:r>
              <a:rPr lang="en-US" altLang="en-US" sz="2000" b="1" dirty="0" smtClean="0"/>
              <a:t>37. </a:t>
            </a:r>
            <a:r>
              <a:rPr lang="en-US" sz="2000" b="1" dirty="0"/>
              <a:t>Alkenes always contain a ________.</a:t>
            </a:r>
            <a:endParaRPr lang="en-US" sz="2000" dirty="0"/>
          </a:p>
          <a:p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A) C=C bond        B) C≡C bond          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C—C bond              D)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dirty="0" smtClean="0"/>
              <a:t>=H</a:t>
            </a:r>
          </a:p>
          <a:p>
            <a:endParaRPr lang="en-US" altLang="en-US" sz="2000" dirty="0" smtClean="0"/>
          </a:p>
          <a:p>
            <a:pPr lvl="0"/>
            <a:r>
              <a:rPr lang="en-US" sz="2000" b="1" dirty="0" smtClean="0"/>
              <a:t>38. The </a:t>
            </a:r>
            <a:r>
              <a:rPr lang="en-US" sz="2000" b="1" dirty="0"/>
              <a:t>general formula of alkenes is ________.</a:t>
            </a:r>
            <a:endParaRPr lang="en-US" sz="2000" dirty="0"/>
          </a:p>
          <a:p>
            <a:r>
              <a:rPr lang="en-US" sz="2000" dirty="0"/>
              <a:t>A) C</a:t>
            </a:r>
            <a:r>
              <a:rPr lang="en-US" sz="2000" baseline="-25000" dirty="0"/>
              <a:t>n</a:t>
            </a:r>
            <a:r>
              <a:rPr lang="en-US" sz="2000" dirty="0"/>
              <a:t>H</a:t>
            </a:r>
            <a:r>
              <a:rPr lang="en-US" sz="2000" baseline="-25000" dirty="0"/>
              <a:t>2n</a:t>
            </a:r>
            <a:r>
              <a:rPr lang="en-US" sz="2000" dirty="0"/>
              <a:t>          </a:t>
            </a:r>
            <a:r>
              <a:rPr lang="en-US" sz="2000" dirty="0" smtClean="0"/>
              <a:t>   </a:t>
            </a:r>
            <a:r>
              <a:rPr lang="en-US" sz="2000" dirty="0"/>
              <a:t>B) C</a:t>
            </a:r>
            <a:r>
              <a:rPr lang="en-US" sz="2000" baseline="-25000" dirty="0"/>
              <a:t>n</a:t>
            </a:r>
            <a:r>
              <a:rPr lang="en-US" sz="2000" dirty="0"/>
              <a:t>H</a:t>
            </a:r>
            <a:r>
              <a:rPr lang="en-US" sz="2000" baseline="-25000" dirty="0"/>
              <a:t>2n-2</a:t>
            </a:r>
            <a:r>
              <a:rPr lang="en-US" sz="2000" dirty="0"/>
              <a:t>         </a:t>
            </a:r>
            <a:r>
              <a:rPr lang="en-US" sz="2000" dirty="0" smtClean="0"/>
              <a:t>                          </a:t>
            </a:r>
            <a:r>
              <a:rPr lang="en-US" sz="2000" dirty="0"/>
              <a:t>C) C</a:t>
            </a:r>
            <a:r>
              <a:rPr lang="en-US" sz="2000" baseline="-25000" dirty="0"/>
              <a:t>n</a:t>
            </a:r>
            <a:r>
              <a:rPr lang="en-US" sz="2000" dirty="0"/>
              <a:t>H</a:t>
            </a:r>
            <a:r>
              <a:rPr lang="en-US" sz="2000" baseline="-25000" dirty="0"/>
              <a:t>2n+2</a:t>
            </a:r>
            <a:r>
              <a:rPr lang="en-US" sz="2000" dirty="0"/>
              <a:t>       </a:t>
            </a:r>
            <a:r>
              <a:rPr lang="en-US" sz="2000" dirty="0" smtClean="0"/>
              <a:t>             D</a:t>
            </a:r>
            <a:r>
              <a:rPr lang="en-US" sz="2000" dirty="0"/>
              <a:t>) </a:t>
            </a:r>
            <a:r>
              <a:rPr lang="en-US" sz="2000" dirty="0" err="1"/>
              <a:t>C</a:t>
            </a:r>
            <a:r>
              <a:rPr lang="en-US" sz="2000" baseline="-25000" dirty="0" err="1"/>
              <a:t>n</a:t>
            </a:r>
            <a:r>
              <a:rPr lang="en-US" sz="2000" dirty="0" err="1"/>
              <a:t>H</a:t>
            </a:r>
            <a:r>
              <a:rPr lang="en-US" sz="2000" baseline="-25000" dirty="0" err="1"/>
              <a:t>n</a:t>
            </a:r>
            <a:endParaRPr lang="en-US" sz="2000" baseline="-25000" dirty="0"/>
          </a:p>
          <a:p>
            <a:r>
              <a:rPr lang="en-US" sz="2000" dirty="0"/>
              <a:t> </a:t>
            </a:r>
          </a:p>
          <a:p>
            <a:pPr lvl="0"/>
            <a:r>
              <a:rPr lang="en-US" sz="2000" b="1" dirty="0" smtClean="0"/>
              <a:t>39. The </a:t>
            </a:r>
            <a:r>
              <a:rPr lang="en-US" sz="2000" b="1" dirty="0"/>
              <a:t>general formula of alkanes is ________.</a:t>
            </a:r>
            <a:endParaRPr lang="en-US" sz="2000" dirty="0"/>
          </a:p>
          <a:p>
            <a:pPr marL="457200" indent="-457200">
              <a:buAutoNum type="alphaUcParenR"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2n</a:t>
            </a:r>
            <a:r>
              <a:rPr lang="en-US" sz="2000" dirty="0" smtClean="0"/>
              <a:t>             </a:t>
            </a:r>
            <a:r>
              <a:rPr lang="en-US" sz="2000" dirty="0"/>
              <a:t>B) C</a:t>
            </a:r>
            <a:r>
              <a:rPr lang="en-US" sz="2000" baseline="-25000" dirty="0"/>
              <a:t>n</a:t>
            </a:r>
            <a:r>
              <a:rPr lang="en-US" sz="2000" dirty="0"/>
              <a:t>H</a:t>
            </a:r>
            <a:r>
              <a:rPr lang="en-US" sz="2000" baseline="-25000" dirty="0"/>
              <a:t>2n-2</a:t>
            </a:r>
            <a:r>
              <a:rPr lang="en-US" sz="2000" dirty="0"/>
              <a:t>                              </a:t>
            </a:r>
            <a:r>
              <a:rPr lang="en-US" sz="2000" dirty="0" smtClean="0"/>
              <a:t>    </a:t>
            </a:r>
            <a:r>
              <a:rPr lang="en-US" sz="2000" dirty="0"/>
              <a:t>C) C</a:t>
            </a:r>
            <a:r>
              <a:rPr lang="en-US" sz="2000" baseline="-25000" dirty="0"/>
              <a:t>n</a:t>
            </a:r>
            <a:r>
              <a:rPr lang="en-US" sz="2000" dirty="0"/>
              <a:t>H</a:t>
            </a:r>
            <a:r>
              <a:rPr lang="en-US" sz="2000" baseline="-25000" dirty="0"/>
              <a:t>2n+2</a:t>
            </a:r>
            <a:r>
              <a:rPr lang="en-US" sz="2000" dirty="0"/>
              <a:t>                  </a:t>
            </a:r>
            <a:r>
              <a:rPr lang="en-US" sz="2000" dirty="0" smtClean="0"/>
              <a:t> </a:t>
            </a:r>
            <a:r>
              <a:rPr lang="en-US" sz="2000" dirty="0"/>
              <a:t>D)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n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n</a:t>
            </a:r>
            <a:endParaRPr lang="en-US" sz="2000" baseline="-25000" dirty="0" smtClean="0"/>
          </a:p>
          <a:p>
            <a:pPr marL="457200" indent="-457200">
              <a:buAutoNum type="alphaUcParenR"/>
            </a:pPr>
            <a:endParaRPr lang="en-US" sz="2000" baseline="-25000" dirty="0"/>
          </a:p>
          <a:p>
            <a:pPr lvl="0"/>
            <a:r>
              <a:rPr lang="en-US" sz="2000" b="1" dirty="0" smtClean="0"/>
              <a:t>40. The </a:t>
            </a:r>
            <a:r>
              <a:rPr lang="en-US" sz="2000" b="1" dirty="0"/>
              <a:t>general formula of alkynes is ________.</a:t>
            </a:r>
            <a:endParaRPr lang="en-US" sz="2000" dirty="0"/>
          </a:p>
          <a:p>
            <a:pPr marL="457200" indent="-457200">
              <a:buAutoNum type="alphaUcParenR"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2n</a:t>
            </a:r>
            <a:r>
              <a:rPr lang="en-US" sz="2000" dirty="0" smtClean="0"/>
              <a:t>             </a:t>
            </a:r>
            <a:r>
              <a:rPr lang="en-US" sz="2000" dirty="0"/>
              <a:t>B) C</a:t>
            </a:r>
            <a:r>
              <a:rPr lang="en-US" sz="2000" baseline="-25000" dirty="0"/>
              <a:t>n</a:t>
            </a:r>
            <a:r>
              <a:rPr lang="en-US" sz="2000" dirty="0"/>
              <a:t>H</a:t>
            </a:r>
            <a:r>
              <a:rPr lang="en-US" sz="2000" baseline="-25000" dirty="0"/>
              <a:t>2n-2</a:t>
            </a:r>
            <a:r>
              <a:rPr lang="en-US" sz="2000" dirty="0"/>
              <a:t>                                  C) C</a:t>
            </a:r>
            <a:r>
              <a:rPr lang="en-US" sz="2000" baseline="-25000" dirty="0"/>
              <a:t>n</a:t>
            </a:r>
            <a:r>
              <a:rPr lang="en-US" sz="2000" dirty="0"/>
              <a:t>H</a:t>
            </a:r>
            <a:r>
              <a:rPr lang="en-US" sz="2000" baseline="-25000" dirty="0"/>
              <a:t>2n+2</a:t>
            </a:r>
            <a:r>
              <a:rPr lang="en-US" sz="2000" dirty="0"/>
              <a:t>                  </a:t>
            </a:r>
            <a:r>
              <a:rPr lang="en-US" sz="2000" dirty="0" smtClean="0"/>
              <a:t> </a:t>
            </a:r>
            <a:r>
              <a:rPr lang="en-US" sz="2000" dirty="0"/>
              <a:t>D) </a:t>
            </a:r>
            <a:r>
              <a:rPr lang="en-US" sz="2000" dirty="0" err="1"/>
              <a:t>C</a:t>
            </a:r>
            <a:r>
              <a:rPr lang="en-US" sz="2000" baseline="-25000" dirty="0" err="1"/>
              <a:t>n</a:t>
            </a:r>
            <a:r>
              <a:rPr lang="en-US" sz="2000" dirty="0" err="1"/>
              <a:t>H</a:t>
            </a:r>
            <a:r>
              <a:rPr lang="en-US" sz="2000" baseline="-25000" dirty="0" err="1"/>
              <a:t>n</a:t>
            </a:r>
            <a:endParaRPr lang="en-US" sz="2000" baseline="-25000" dirty="0"/>
          </a:p>
          <a:p>
            <a:pPr marL="457200" indent="-457200">
              <a:buAutoNum type="alphaUcParenR"/>
            </a:pPr>
            <a:endParaRPr lang="en-US" sz="2000" baseline="-25000" dirty="0"/>
          </a:p>
          <a:p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1786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304" y="1076210"/>
            <a:ext cx="10957367" cy="582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270510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 Hydrocarbons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containing carbon-carbon triple bonds are called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270510" algn="l"/>
                <a:tab pos="72009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) alkanes    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      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B) aromatic hydrocarbons   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C) alkynes      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           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alkenes</a:t>
            </a: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</a:pPr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Alkynes 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always contain a ________.</a:t>
            </a:r>
            <a:endParaRPr lang="en-US" altLang="en-US" sz="2000" dirty="0"/>
          </a:p>
          <a:p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C=C bond      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C≡C bond          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C—C bond              D)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dirty="0" smtClean="0"/>
              <a:t>=H</a:t>
            </a:r>
          </a:p>
          <a:p>
            <a:endParaRPr lang="en-US" altLang="en-US" sz="2000" dirty="0" smtClean="0"/>
          </a:p>
          <a:p>
            <a:r>
              <a:rPr lang="en-US" altLang="en-US" sz="2000" b="1" dirty="0" smtClean="0"/>
              <a:t>37. </a:t>
            </a:r>
            <a:r>
              <a:rPr lang="en-US" sz="2000" b="1" dirty="0"/>
              <a:t>Alkenes always contain a ________.</a:t>
            </a:r>
            <a:endParaRPr lang="en-US" sz="2000" dirty="0"/>
          </a:p>
          <a:p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C=C bond 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C≡C bond          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C—C bond              D)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dirty="0" smtClean="0"/>
              <a:t>=H</a:t>
            </a:r>
          </a:p>
          <a:p>
            <a:endParaRPr lang="en-US" altLang="en-US" sz="2000" dirty="0" smtClean="0"/>
          </a:p>
          <a:p>
            <a:pPr lvl="0"/>
            <a:r>
              <a:rPr lang="en-US" sz="2000" b="1" dirty="0" smtClean="0"/>
              <a:t>38. The </a:t>
            </a:r>
            <a:r>
              <a:rPr lang="en-US" sz="2000" b="1" dirty="0"/>
              <a:t>general formula of alkenes is ________.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A) C</a:t>
            </a:r>
            <a:r>
              <a:rPr lang="en-US" sz="2000" baseline="-25000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baseline="-25000" dirty="0">
                <a:solidFill>
                  <a:srgbClr val="FF0000"/>
                </a:solidFill>
              </a:rPr>
              <a:t>2n</a:t>
            </a:r>
            <a:r>
              <a:rPr lang="en-US" sz="2000" dirty="0">
                <a:solidFill>
                  <a:srgbClr val="FF0000"/>
                </a:solidFill>
              </a:rPr>
              <a:t>          </a:t>
            </a:r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/>
              <a:t>B) C</a:t>
            </a:r>
            <a:r>
              <a:rPr lang="en-US" sz="2000" baseline="-25000" dirty="0"/>
              <a:t>n</a:t>
            </a:r>
            <a:r>
              <a:rPr lang="en-US" sz="2000" dirty="0"/>
              <a:t>H</a:t>
            </a:r>
            <a:r>
              <a:rPr lang="en-US" sz="2000" baseline="-25000" dirty="0"/>
              <a:t>2n-2</a:t>
            </a:r>
            <a:r>
              <a:rPr lang="en-US" sz="2000" dirty="0"/>
              <a:t>         </a:t>
            </a:r>
            <a:r>
              <a:rPr lang="en-US" sz="2000" dirty="0" smtClean="0"/>
              <a:t>                          </a:t>
            </a:r>
            <a:r>
              <a:rPr lang="en-US" sz="2000" dirty="0"/>
              <a:t>C) C</a:t>
            </a:r>
            <a:r>
              <a:rPr lang="en-US" sz="2000" baseline="-25000" dirty="0"/>
              <a:t>n</a:t>
            </a:r>
            <a:r>
              <a:rPr lang="en-US" sz="2000" dirty="0"/>
              <a:t>H</a:t>
            </a:r>
            <a:r>
              <a:rPr lang="en-US" sz="2000" baseline="-25000" dirty="0"/>
              <a:t>2n+2</a:t>
            </a:r>
            <a:r>
              <a:rPr lang="en-US" sz="2000" dirty="0"/>
              <a:t>       </a:t>
            </a:r>
            <a:r>
              <a:rPr lang="en-US" sz="2000" dirty="0" smtClean="0"/>
              <a:t>             D</a:t>
            </a:r>
            <a:r>
              <a:rPr lang="en-US" sz="2000" dirty="0"/>
              <a:t>) </a:t>
            </a:r>
            <a:r>
              <a:rPr lang="en-US" sz="2000" dirty="0" err="1"/>
              <a:t>C</a:t>
            </a:r>
            <a:r>
              <a:rPr lang="en-US" sz="2000" baseline="-25000" dirty="0" err="1"/>
              <a:t>n</a:t>
            </a:r>
            <a:r>
              <a:rPr lang="en-US" sz="2000" dirty="0" err="1"/>
              <a:t>H</a:t>
            </a:r>
            <a:r>
              <a:rPr lang="en-US" sz="2000" baseline="-25000" dirty="0" err="1"/>
              <a:t>n</a:t>
            </a:r>
            <a:endParaRPr lang="en-US" sz="2000" baseline="-25000" dirty="0"/>
          </a:p>
          <a:p>
            <a:r>
              <a:rPr lang="en-US" sz="2000" dirty="0"/>
              <a:t> </a:t>
            </a:r>
          </a:p>
          <a:p>
            <a:pPr lvl="0"/>
            <a:r>
              <a:rPr lang="en-US" sz="2000" b="1" dirty="0" smtClean="0"/>
              <a:t>39. The </a:t>
            </a:r>
            <a:r>
              <a:rPr lang="en-US" sz="2000" b="1" dirty="0"/>
              <a:t>general formula of alkanes is ________.</a:t>
            </a:r>
            <a:endParaRPr lang="en-US" sz="2000" dirty="0"/>
          </a:p>
          <a:p>
            <a:pPr marL="457200" indent="-457200">
              <a:buAutoNum type="alphaUcParenR"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2n</a:t>
            </a:r>
            <a:r>
              <a:rPr lang="en-US" sz="2000" dirty="0" smtClean="0"/>
              <a:t>             </a:t>
            </a:r>
            <a:r>
              <a:rPr lang="en-US" sz="2000" dirty="0"/>
              <a:t>B) C</a:t>
            </a:r>
            <a:r>
              <a:rPr lang="en-US" sz="2000" baseline="-25000" dirty="0"/>
              <a:t>n</a:t>
            </a:r>
            <a:r>
              <a:rPr lang="en-US" sz="2000" dirty="0"/>
              <a:t>H</a:t>
            </a:r>
            <a:r>
              <a:rPr lang="en-US" sz="2000" baseline="-25000" dirty="0"/>
              <a:t>2n-2</a:t>
            </a:r>
            <a:r>
              <a:rPr lang="en-US" sz="2000" dirty="0"/>
              <a:t>                              </a:t>
            </a:r>
            <a:r>
              <a:rPr lang="en-US" sz="2000" dirty="0" smtClean="0"/>
              <a:t>    </a:t>
            </a:r>
            <a:r>
              <a:rPr lang="en-US" sz="2000" dirty="0">
                <a:solidFill>
                  <a:srgbClr val="FF0000"/>
                </a:solidFill>
              </a:rPr>
              <a:t>C) C</a:t>
            </a:r>
            <a:r>
              <a:rPr lang="en-US" sz="2000" baseline="-25000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baseline="-25000" dirty="0">
                <a:solidFill>
                  <a:srgbClr val="FF0000"/>
                </a:solidFill>
              </a:rPr>
              <a:t>2n+2</a:t>
            </a:r>
            <a:r>
              <a:rPr lang="en-US" sz="2000" dirty="0">
                <a:solidFill>
                  <a:srgbClr val="FF0000"/>
                </a:solidFill>
              </a:rPr>
              <a:t>                 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D)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n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n</a:t>
            </a:r>
            <a:endParaRPr lang="en-US" sz="2000" baseline="-25000" dirty="0" smtClean="0"/>
          </a:p>
          <a:p>
            <a:pPr marL="457200" indent="-457200">
              <a:buAutoNum type="alphaUcParenR"/>
            </a:pPr>
            <a:endParaRPr lang="en-US" sz="2000" baseline="-25000" dirty="0"/>
          </a:p>
          <a:p>
            <a:pPr lvl="0"/>
            <a:r>
              <a:rPr lang="en-US" sz="2000" b="1" dirty="0" smtClean="0"/>
              <a:t>40. The </a:t>
            </a:r>
            <a:r>
              <a:rPr lang="en-US" sz="2000" b="1" dirty="0"/>
              <a:t>general formula of alkynes is ________.</a:t>
            </a:r>
            <a:endParaRPr lang="en-US" sz="2000" dirty="0"/>
          </a:p>
          <a:p>
            <a:pPr marL="457200" indent="-457200">
              <a:buAutoNum type="alphaUcParenR"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2n</a:t>
            </a:r>
            <a:r>
              <a:rPr lang="en-US" sz="2000" dirty="0" smtClean="0"/>
              <a:t>             </a:t>
            </a:r>
            <a:r>
              <a:rPr lang="en-US" sz="2000" dirty="0">
                <a:solidFill>
                  <a:srgbClr val="FF0000"/>
                </a:solidFill>
              </a:rPr>
              <a:t>B) C</a:t>
            </a:r>
            <a:r>
              <a:rPr lang="en-US" sz="2000" baseline="-25000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baseline="-25000" dirty="0">
                <a:solidFill>
                  <a:srgbClr val="FF0000"/>
                </a:solidFill>
              </a:rPr>
              <a:t>2n-2</a:t>
            </a:r>
            <a:r>
              <a:rPr lang="en-US" sz="2000" dirty="0">
                <a:solidFill>
                  <a:srgbClr val="FF0000"/>
                </a:solidFill>
              </a:rPr>
              <a:t>                                  </a:t>
            </a:r>
            <a:r>
              <a:rPr lang="en-US" sz="2000" dirty="0"/>
              <a:t>C) C</a:t>
            </a:r>
            <a:r>
              <a:rPr lang="en-US" sz="2000" baseline="-25000" dirty="0"/>
              <a:t>n</a:t>
            </a:r>
            <a:r>
              <a:rPr lang="en-US" sz="2000" dirty="0"/>
              <a:t>H</a:t>
            </a:r>
            <a:r>
              <a:rPr lang="en-US" sz="2000" baseline="-25000" dirty="0"/>
              <a:t>2n+2</a:t>
            </a:r>
            <a:r>
              <a:rPr lang="en-US" sz="2000" dirty="0"/>
              <a:t>                  </a:t>
            </a:r>
            <a:r>
              <a:rPr lang="en-US" sz="2000" dirty="0" smtClean="0"/>
              <a:t> </a:t>
            </a:r>
            <a:r>
              <a:rPr lang="en-US" sz="2000" dirty="0"/>
              <a:t>D) </a:t>
            </a:r>
            <a:r>
              <a:rPr lang="en-US" sz="2000" dirty="0" err="1"/>
              <a:t>C</a:t>
            </a:r>
            <a:r>
              <a:rPr lang="en-US" sz="2000" baseline="-25000" dirty="0" err="1"/>
              <a:t>n</a:t>
            </a:r>
            <a:r>
              <a:rPr lang="en-US" sz="2000" dirty="0" err="1"/>
              <a:t>H</a:t>
            </a:r>
            <a:r>
              <a:rPr lang="en-US" sz="2000" baseline="-25000" dirty="0" err="1"/>
              <a:t>n</a:t>
            </a:r>
            <a:endParaRPr lang="en-US" sz="2000" baseline="-25000" dirty="0"/>
          </a:p>
          <a:p>
            <a:pPr marL="457200" indent="-457200">
              <a:buAutoNum type="alphaUcParenR"/>
            </a:pPr>
            <a:endParaRPr lang="en-US" sz="2000" baseline="-25000" dirty="0"/>
          </a:p>
          <a:p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3082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875" y="807720"/>
            <a:ext cx="95821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41. What </a:t>
            </a:r>
            <a:r>
              <a:rPr lang="en-US" b="1" dirty="0"/>
              <a:t>is the name of the compound below?</a:t>
            </a:r>
          </a:p>
          <a:p>
            <a:r>
              <a:rPr lang="en-US" b="1" dirty="0"/>
              <a:t>	</a:t>
            </a:r>
            <a:endParaRPr lang="en-US" b="1" dirty="0" smtClean="0"/>
          </a:p>
          <a:p>
            <a:r>
              <a:rPr lang="en-US" b="1" dirty="0" smtClean="0"/>
              <a:t> 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) 2,4-methylbutene        B) 2,5-dimethylpentane        </a:t>
            </a:r>
          </a:p>
          <a:p>
            <a:r>
              <a:rPr lang="en-US" dirty="0"/>
              <a:t>C) 2,4-ethylbutene           D) 2,4-dimethyl-1-pentene</a:t>
            </a:r>
          </a:p>
          <a:p>
            <a:endParaRPr lang="en-US" dirty="0"/>
          </a:p>
          <a:p>
            <a:r>
              <a:rPr lang="en-US" b="1" dirty="0" smtClean="0"/>
              <a:t>42.What </a:t>
            </a:r>
            <a:r>
              <a:rPr lang="en-US" b="1" dirty="0"/>
              <a:t>is the number of π bond in the following compound?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A) 1                                 B) 2                                   C) 4                                 D) 3</a:t>
            </a:r>
          </a:p>
          <a:p>
            <a:endParaRPr lang="en-US" dirty="0"/>
          </a:p>
          <a:p>
            <a:r>
              <a:rPr lang="en-US" b="1" dirty="0" smtClean="0"/>
              <a:t>43.The </a:t>
            </a:r>
            <a:r>
              <a:rPr lang="en-US" b="1" dirty="0"/>
              <a:t>number of π bonds in </a:t>
            </a:r>
            <a:r>
              <a:rPr lang="en-US" b="1" dirty="0" smtClean="0"/>
              <a:t>CH</a:t>
            </a:r>
            <a:r>
              <a:rPr lang="en-US" b="1" baseline="-25000" dirty="0" smtClean="0"/>
              <a:t>3</a:t>
            </a:r>
            <a:r>
              <a:rPr lang="en-US" b="1" dirty="0" smtClean="0"/>
              <a:t>-CH=C=CH-CH-CH=CH-CH</a:t>
            </a:r>
            <a:r>
              <a:rPr lang="en-US" b="1" baseline="-25000" dirty="0" smtClean="0"/>
              <a:t>3</a:t>
            </a:r>
            <a:r>
              <a:rPr lang="en-US" b="1" dirty="0" smtClean="0"/>
              <a:t> </a:t>
            </a:r>
            <a:r>
              <a:rPr lang="en-US" dirty="0"/>
              <a:t>is</a:t>
            </a:r>
          </a:p>
          <a:p>
            <a:pPr marL="342900" indent="-342900">
              <a:buAutoNum type="alphaUcParenR"/>
            </a:pPr>
            <a:r>
              <a:rPr lang="en-US" dirty="0" smtClean="0"/>
              <a:t>1                              </a:t>
            </a:r>
            <a:r>
              <a:rPr lang="en-US" dirty="0"/>
              <a:t>B) 2                            </a:t>
            </a:r>
            <a:r>
              <a:rPr lang="en-US" dirty="0" smtClean="0"/>
              <a:t>           </a:t>
            </a:r>
            <a:r>
              <a:rPr lang="en-US" dirty="0"/>
              <a:t>C) 4                                 D) </a:t>
            </a:r>
            <a:r>
              <a:rPr lang="en-US" dirty="0" smtClean="0"/>
              <a:t>3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r>
              <a:rPr lang="en-US" b="1" dirty="0" smtClean="0"/>
              <a:t>44. </a:t>
            </a:r>
            <a:r>
              <a:rPr lang="en-US" b="1" dirty="0"/>
              <a:t>________ could be alkene.</a:t>
            </a:r>
          </a:p>
          <a:p>
            <a:r>
              <a:rPr lang="en-US" dirty="0"/>
              <a:t>A) C</a:t>
            </a:r>
            <a:r>
              <a:rPr lang="en-US" b="1" baseline="-25000" dirty="0"/>
              <a:t>3</a:t>
            </a:r>
            <a:r>
              <a:rPr lang="en-US" dirty="0"/>
              <a:t>H</a:t>
            </a:r>
            <a:r>
              <a:rPr lang="en-US" b="1" baseline="-25000" dirty="0"/>
              <a:t>8</a:t>
            </a:r>
            <a:r>
              <a:rPr lang="en-US" dirty="0"/>
              <a:t>       </a:t>
            </a:r>
            <a:r>
              <a:rPr lang="en-US" dirty="0" smtClean="0"/>
              <a:t>                </a:t>
            </a:r>
            <a:r>
              <a:rPr lang="en-US" dirty="0"/>
              <a:t>B) C</a:t>
            </a:r>
            <a:r>
              <a:rPr lang="en-US" b="1" baseline="-25000" dirty="0"/>
              <a:t>3</a:t>
            </a:r>
            <a:r>
              <a:rPr lang="en-US" dirty="0"/>
              <a:t>H</a:t>
            </a:r>
            <a:r>
              <a:rPr lang="en-US" b="1" baseline="-25000" dirty="0"/>
              <a:t>6</a:t>
            </a:r>
            <a:r>
              <a:rPr lang="en-US" dirty="0"/>
              <a:t>       </a:t>
            </a:r>
            <a:r>
              <a:rPr lang="en-US" dirty="0" smtClean="0"/>
              <a:t>                           </a:t>
            </a:r>
            <a:r>
              <a:rPr lang="en-US" dirty="0"/>
              <a:t>C) C</a:t>
            </a:r>
            <a:r>
              <a:rPr lang="en-US" b="1" baseline="-25000" dirty="0"/>
              <a:t>6</a:t>
            </a:r>
            <a:r>
              <a:rPr lang="en-US" dirty="0"/>
              <a:t>H</a:t>
            </a:r>
            <a:r>
              <a:rPr lang="en-US" b="1" baseline="-25000" dirty="0"/>
              <a:t>6</a:t>
            </a:r>
            <a:r>
              <a:rPr lang="en-US" dirty="0"/>
              <a:t>     </a:t>
            </a:r>
            <a:r>
              <a:rPr lang="en-US" dirty="0" smtClean="0"/>
              <a:t>                      </a:t>
            </a:r>
            <a:r>
              <a:rPr lang="en-US" dirty="0"/>
              <a:t>D) C</a:t>
            </a:r>
            <a:r>
              <a:rPr lang="en-US" b="1" baseline="-25000" dirty="0"/>
              <a:t>17</a:t>
            </a:r>
            <a:r>
              <a:rPr lang="en-US" dirty="0"/>
              <a:t>H</a:t>
            </a:r>
            <a:r>
              <a:rPr lang="en-US" b="1" baseline="-25000" dirty="0"/>
              <a:t>36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1232535"/>
            <a:ext cx="154305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3705225"/>
            <a:ext cx="1743075" cy="960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431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875" y="807720"/>
            <a:ext cx="95821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41. What </a:t>
            </a:r>
            <a:r>
              <a:rPr lang="en-US" b="1" dirty="0"/>
              <a:t>is the name of the compound below?</a:t>
            </a:r>
          </a:p>
          <a:p>
            <a:r>
              <a:rPr lang="en-US" b="1" dirty="0"/>
              <a:t>	</a:t>
            </a:r>
            <a:endParaRPr lang="en-US" b="1" dirty="0" smtClean="0"/>
          </a:p>
          <a:p>
            <a:r>
              <a:rPr lang="en-US" b="1" dirty="0" smtClean="0"/>
              <a:t> 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) 2,4-methylbutene        B) 2,5-dimethylpentane        </a:t>
            </a:r>
          </a:p>
          <a:p>
            <a:r>
              <a:rPr lang="en-US" dirty="0"/>
              <a:t>C) 2,4-ethylbutene          </a:t>
            </a:r>
            <a:r>
              <a:rPr lang="en-US" dirty="0">
                <a:solidFill>
                  <a:srgbClr val="FF0000"/>
                </a:solidFill>
              </a:rPr>
              <a:t> D) 2,4-dimethyl-1-pentene</a:t>
            </a:r>
          </a:p>
          <a:p>
            <a:endParaRPr lang="en-US" dirty="0"/>
          </a:p>
          <a:p>
            <a:r>
              <a:rPr lang="en-US" b="1" dirty="0" smtClean="0"/>
              <a:t>42.What </a:t>
            </a:r>
            <a:r>
              <a:rPr lang="en-US" b="1" dirty="0"/>
              <a:t>is the number of π bond in the following compound?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A) 1                                 </a:t>
            </a:r>
            <a:r>
              <a:rPr lang="en-US" dirty="0"/>
              <a:t>B) 2                                   C) 4                                 D) 3</a:t>
            </a:r>
          </a:p>
          <a:p>
            <a:endParaRPr lang="en-US" dirty="0"/>
          </a:p>
          <a:p>
            <a:r>
              <a:rPr lang="en-US" b="1" dirty="0" smtClean="0"/>
              <a:t>43.The </a:t>
            </a:r>
            <a:r>
              <a:rPr lang="en-US" b="1" dirty="0"/>
              <a:t>number of π bonds in </a:t>
            </a:r>
            <a:r>
              <a:rPr lang="en-US" b="1" dirty="0" smtClean="0"/>
              <a:t>CH</a:t>
            </a:r>
            <a:r>
              <a:rPr lang="en-US" b="1" baseline="-25000" dirty="0" smtClean="0"/>
              <a:t>3</a:t>
            </a:r>
            <a:r>
              <a:rPr lang="en-US" b="1" dirty="0" smtClean="0"/>
              <a:t>-CH=C=CH-CH-CH=CH-CH</a:t>
            </a:r>
            <a:r>
              <a:rPr lang="en-US" b="1" baseline="-25000" dirty="0" smtClean="0"/>
              <a:t>3</a:t>
            </a:r>
            <a:r>
              <a:rPr lang="en-US" b="1" dirty="0" smtClean="0"/>
              <a:t> </a:t>
            </a:r>
            <a:r>
              <a:rPr lang="en-US" dirty="0"/>
              <a:t>is</a:t>
            </a:r>
          </a:p>
          <a:p>
            <a:pPr marL="342900" indent="-342900">
              <a:buAutoNum type="alphaUcParenR"/>
            </a:pPr>
            <a:r>
              <a:rPr lang="en-US" dirty="0" smtClean="0"/>
              <a:t>1                              </a:t>
            </a:r>
            <a:r>
              <a:rPr lang="en-US" dirty="0"/>
              <a:t>B) 2                            </a:t>
            </a:r>
            <a:r>
              <a:rPr lang="en-US" dirty="0" smtClean="0"/>
              <a:t>           </a:t>
            </a:r>
            <a:r>
              <a:rPr lang="en-US" dirty="0"/>
              <a:t>C) 4                                 </a:t>
            </a:r>
            <a:r>
              <a:rPr lang="en-US" dirty="0">
                <a:solidFill>
                  <a:srgbClr val="FF0000"/>
                </a:solidFill>
              </a:rPr>
              <a:t>D)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r>
              <a:rPr lang="en-US" b="1" dirty="0" smtClean="0"/>
              <a:t>44. </a:t>
            </a:r>
            <a:r>
              <a:rPr lang="en-US" b="1" dirty="0"/>
              <a:t>________ could be alkene.</a:t>
            </a:r>
          </a:p>
          <a:p>
            <a:r>
              <a:rPr lang="en-US" dirty="0"/>
              <a:t>A) C</a:t>
            </a:r>
            <a:r>
              <a:rPr lang="en-US" b="1" baseline="-25000" dirty="0"/>
              <a:t>3</a:t>
            </a:r>
            <a:r>
              <a:rPr lang="en-US" dirty="0"/>
              <a:t>H</a:t>
            </a:r>
            <a:r>
              <a:rPr lang="en-US" b="1" baseline="-25000" dirty="0"/>
              <a:t>8</a:t>
            </a:r>
            <a:r>
              <a:rPr lang="en-US" dirty="0"/>
              <a:t>       </a:t>
            </a:r>
            <a:r>
              <a:rPr lang="en-US" dirty="0" smtClean="0"/>
              <a:t>                </a:t>
            </a:r>
            <a:r>
              <a:rPr lang="en-US" dirty="0">
                <a:solidFill>
                  <a:srgbClr val="FF0000"/>
                </a:solidFill>
              </a:rPr>
              <a:t>B) C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="1" baseline="-25000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       </a:t>
            </a:r>
            <a:r>
              <a:rPr lang="en-US" dirty="0" smtClean="0">
                <a:solidFill>
                  <a:srgbClr val="FF0000"/>
                </a:solidFill>
              </a:rPr>
              <a:t>                           </a:t>
            </a:r>
            <a:r>
              <a:rPr lang="en-US" dirty="0"/>
              <a:t>C) C</a:t>
            </a:r>
            <a:r>
              <a:rPr lang="en-US" b="1" baseline="-25000" dirty="0"/>
              <a:t>6</a:t>
            </a:r>
            <a:r>
              <a:rPr lang="en-US" dirty="0"/>
              <a:t>H</a:t>
            </a:r>
            <a:r>
              <a:rPr lang="en-US" b="1" baseline="-25000" dirty="0"/>
              <a:t>6</a:t>
            </a:r>
            <a:r>
              <a:rPr lang="en-US" dirty="0"/>
              <a:t>     </a:t>
            </a:r>
            <a:r>
              <a:rPr lang="en-US" dirty="0" smtClean="0"/>
              <a:t>                      </a:t>
            </a:r>
            <a:r>
              <a:rPr lang="en-US" dirty="0"/>
              <a:t>D) C</a:t>
            </a:r>
            <a:r>
              <a:rPr lang="en-US" b="1" baseline="-25000" dirty="0"/>
              <a:t>17</a:t>
            </a:r>
            <a:r>
              <a:rPr lang="en-US" dirty="0"/>
              <a:t>H</a:t>
            </a:r>
            <a:r>
              <a:rPr lang="en-US" b="1" baseline="-25000" dirty="0"/>
              <a:t>36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1232535"/>
            <a:ext cx="154305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3705225"/>
            <a:ext cx="1743075" cy="960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206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29324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88" y="2144485"/>
            <a:ext cx="1341540" cy="24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44" y="2821295"/>
            <a:ext cx="1070428" cy="4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1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33" y="3987212"/>
            <a:ext cx="983839" cy="6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88" y="5571471"/>
            <a:ext cx="1485900" cy="5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3523" y="807050"/>
            <a:ext cx="10152138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45. The addition of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2-butene produces ________.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/>
              <a:tabLst>
                <a:tab pos="269875" algn="l"/>
                <a:tab pos="720725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1-bromobutane               B) 2-bromobutane     C) 1,2-dibromobutane     D) 2,3-dibromobutan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/>
              <a:tabLst>
                <a:tab pos="269875" algn="l"/>
                <a:tab pos="720725" algn="l"/>
              </a:tabLst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/>
              <a:tabLst>
                <a:tab pos="269875" algn="l"/>
                <a:tab pos="720725" algn="l"/>
              </a:tabLst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720725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46. The following structure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represents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________.</a:t>
            </a:r>
            <a:endParaRPr lang="en-US" altLang="en-US" sz="2000" dirty="0"/>
          </a:p>
          <a:p>
            <a:pPr lvl="0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A) Ether                    B) ester                    C) ketone                                   D)  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aldehyde</a:t>
            </a:r>
          </a:p>
          <a:p>
            <a:endParaRPr lang="en-US" alt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47. The 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                        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represents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________.</a:t>
            </a:r>
          </a:p>
          <a:p>
            <a:pPr lvl="0"/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_______.</a:t>
            </a:r>
            <a:endParaRPr lang="en-US" altLang="en-US" sz="2000" dirty="0"/>
          </a:p>
          <a:p>
            <a:pPr lvl="0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Ether           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ester                    C) ketone                                       D)   aldehyde      </a:t>
            </a:r>
            <a:endParaRPr lang="en-US" altLang="en-US" sz="2000" dirty="0" smtClean="0"/>
          </a:p>
          <a:p>
            <a:pPr lvl="0"/>
            <a:endParaRPr lang="en-US" alt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48. The following structure                       represents________.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000" dirty="0" smtClean="0"/>
          </a:p>
          <a:p>
            <a:endParaRPr lang="en-US" altLang="en-US" sz="2000" dirty="0" smtClean="0"/>
          </a:p>
          <a:p>
            <a:pPr lvl="0"/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_______.</a:t>
            </a:r>
            <a:endParaRPr lang="en-US" altLang="en-US" sz="2000" dirty="0"/>
          </a:p>
          <a:p>
            <a:pPr lvl="0"/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A) carboxylic acid             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ester        C) ketone                           D)   aldehyde      </a:t>
            </a:r>
            <a:endParaRPr lang="en-US" altLang="en-US" sz="2000" dirty="0"/>
          </a:p>
          <a:p>
            <a:pPr lvl="0"/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/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49. The 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following structure 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represents________.</a:t>
            </a:r>
          </a:p>
          <a:p>
            <a:pPr lvl="0"/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______. </a:t>
            </a:r>
            <a:endParaRPr lang="en-US" altLang="en-US" sz="2000" dirty="0"/>
          </a:p>
          <a:p>
            <a:pPr lvl="0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A) carboxylic acid            B) 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ester             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ketone                      D)  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aldehyde</a:t>
            </a:r>
            <a:endParaRPr lang="en-US" altLang="en-US" sz="2000" dirty="0"/>
          </a:p>
          <a:p>
            <a:endParaRPr lang="en-US" altLang="en-US" sz="2000" dirty="0"/>
          </a:p>
          <a:p>
            <a:pPr lvl="0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8983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29324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88" y="2144485"/>
            <a:ext cx="1341540" cy="24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44" y="2821295"/>
            <a:ext cx="1070428" cy="4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1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33" y="3987212"/>
            <a:ext cx="983839" cy="6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88" y="5571471"/>
            <a:ext cx="1485900" cy="5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3523" y="807050"/>
            <a:ext cx="10152138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720725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45. The addition of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2-butene produces ________.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/>
              <a:tabLst>
                <a:tab pos="269875" algn="l"/>
                <a:tab pos="720725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1-bromobutane             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2-bromobutane   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1,2-dibromobutane   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2,3-dibromobutan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/>
              <a:tabLst>
                <a:tab pos="269875" algn="l"/>
                <a:tab pos="720725" algn="l"/>
              </a:tabLst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/>
              <a:tabLst>
                <a:tab pos="269875" algn="l"/>
                <a:tab pos="720725" algn="l"/>
              </a:tabLst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720725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46. The following structure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represents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________.</a:t>
            </a:r>
            <a:endParaRPr lang="en-US" altLang="en-US" sz="2000" dirty="0"/>
          </a:p>
          <a:p>
            <a:pPr lvl="0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Ether             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ester                    C) ketone                                   D)  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aldehyde</a:t>
            </a:r>
          </a:p>
          <a:p>
            <a:endParaRPr lang="en-US" alt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47. The 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                        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represents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________.</a:t>
            </a:r>
          </a:p>
          <a:p>
            <a:pPr lvl="0"/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_______.</a:t>
            </a:r>
            <a:endParaRPr lang="en-US" altLang="en-US" sz="2000" dirty="0"/>
          </a:p>
          <a:p>
            <a:pPr lvl="0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Ether           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ester                    C) ketone                                      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  aldehyde      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lvl="0"/>
            <a:endParaRPr lang="en-US" altLang="en-US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48. The following structure                       represents________.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000" dirty="0" smtClean="0"/>
          </a:p>
          <a:p>
            <a:endParaRPr lang="en-US" altLang="en-US" sz="2000" dirty="0" smtClean="0"/>
          </a:p>
          <a:p>
            <a:pPr lvl="0"/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_______.</a:t>
            </a:r>
            <a:endParaRPr lang="en-US" altLang="en-US" sz="2000" dirty="0"/>
          </a:p>
          <a:p>
            <a:pPr lvl="0"/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carboxylic acid             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ester        C) ketone                           D)   aldehyde      </a:t>
            </a:r>
            <a:endParaRPr lang="en-US" altLang="en-US" sz="2000" dirty="0"/>
          </a:p>
          <a:p>
            <a:pPr lvl="0"/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/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49. The 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following structure 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represents________.</a:t>
            </a:r>
          </a:p>
          <a:p>
            <a:pPr lvl="0"/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______. </a:t>
            </a:r>
            <a:endParaRPr lang="en-US" altLang="en-US" sz="2000" dirty="0"/>
          </a:p>
          <a:p>
            <a:pPr lvl="0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A) carboxylic acid          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ester                   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ketone                      D)  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aldehyde</a:t>
            </a:r>
            <a:endParaRPr lang="en-US" altLang="en-US" sz="2000" dirty="0"/>
          </a:p>
          <a:p>
            <a:endParaRPr lang="en-US" altLang="en-US" sz="2000" dirty="0"/>
          </a:p>
          <a:p>
            <a:pPr lvl="0"/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489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538" y="923810"/>
            <a:ext cx="11010900" cy="548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</a:pP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50.                                               is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called ________.</a:t>
            </a:r>
            <a:endParaRPr lang="en-US" altLang="en-US" sz="1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A) amine                     B) amide           C) ketone                     D) </a:t>
            </a:r>
            <a:r>
              <a:rPr lang="en-US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aldehyde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lvl="0">
              <a:lnSpc>
                <a:spcPct val="115000"/>
              </a:lnSpc>
              <a:tabLst>
                <a:tab pos="270510" algn="l"/>
                <a:tab pos="72009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51.  Starch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glycogen, and cellulose are made of repeating units of ________.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(A) lactose                     B) glucose                  C) fructose                D) sucrose</a:t>
            </a: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 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 The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 name of CH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________.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A) ethane                    B) propane                   C) ethyl                        D)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propyne</a:t>
            </a: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 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53. The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 of the addition of H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1-propene in the presence of a nickel catalyst is ________.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A) propane                  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propyne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                      C) propanol                  D) 2-butene</a:t>
            </a: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 </a:t>
            </a: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54. ________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 monosaccharide.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(A) Fructose                   B) Lactose                  C) Guanine               D) Glycogen</a:t>
            </a: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 </a:t>
            </a: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55.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 is a polysaccharide.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Cellulose                  B) Galactose          C) Ribose                 D) Sucrose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Picture 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681634"/>
            <a:ext cx="2257425" cy="4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0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538" y="923810"/>
            <a:ext cx="11010900" cy="548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</a:pP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50.                                               is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called ________.</a:t>
            </a:r>
            <a:endParaRPr lang="en-US" altLang="en-US" sz="1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A) amine                   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amide          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ketone                     D) </a:t>
            </a:r>
            <a:r>
              <a:rPr lang="en-US" alt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aldehyde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720725" algn="l"/>
              </a:tabLst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lvl="0">
              <a:lnSpc>
                <a:spcPct val="115000"/>
              </a:lnSpc>
              <a:tabLst>
                <a:tab pos="270510" algn="l"/>
                <a:tab pos="72009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51.  Starch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glycogen, and cellulose are made of repeating units of ________.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(A) lactose                  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B) glucose                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C) fructose                D) sucrose</a:t>
            </a: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 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 The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 name of CH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________.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A) ethane                  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B) propane                   C) ethyl                        D)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propyne</a:t>
            </a: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 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53. The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 of the addition of H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1-propene in the presence of a nickel catalyst is ________.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A) propane                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propyne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                      C) propanol                  D) 2-butene</a:t>
            </a: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 </a:t>
            </a: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54. ________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 monosaccharide.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(A) Fructose                 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B) Lactose                  C) Guanine               D) Glycogen</a:t>
            </a: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 </a:t>
            </a:r>
            <a:endParaRPr lang="en-US" sz="1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55.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 is a polysaccharide.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Cellulose               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Galactose          C) Ribose                 D) Sucrose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Picture 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681634"/>
            <a:ext cx="2257425" cy="4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23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4592" y="786905"/>
            <a:ext cx="7696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Endothermic and Exothermic Reactions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41738" y="1929905"/>
            <a:ext cx="10310648" cy="42934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when </a:t>
            </a:r>
            <a:r>
              <a:rPr lang="el-GR" altLang="en-US" sz="2200" dirty="0" smtClean="0"/>
              <a:t>Δ</a:t>
            </a:r>
            <a:r>
              <a:rPr lang="en-US" altLang="en-US" sz="2200" dirty="0" smtClean="0"/>
              <a:t>H is 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─, heat is being released by the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cs typeface="Times New Roman" panose="02020603050405020304" pitchFamily="18" charset="0"/>
              </a:rPr>
              <a:t>reactions that release heat are called </a:t>
            </a:r>
            <a:r>
              <a:rPr lang="en-US" altLang="en-US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exothermic reactions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when </a:t>
            </a:r>
            <a:r>
              <a:rPr lang="el-GR" altLang="en-US" sz="2200" dirty="0" smtClean="0"/>
              <a:t>Δ</a:t>
            </a:r>
            <a:r>
              <a:rPr lang="en-US" altLang="en-US" sz="2200" dirty="0" smtClean="0"/>
              <a:t>H is 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+, heat is being absorbed by the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cs typeface="Times New Roman" panose="02020603050405020304" pitchFamily="18" charset="0"/>
              </a:rPr>
              <a:t>reactions that release heat are called </a:t>
            </a:r>
            <a:r>
              <a:rPr lang="en-US" altLang="en-US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endothermic reactions</a:t>
            </a:r>
            <a:endParaRPr lang="en-US" altLang="en-US" sz="2200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3493" name="Picture 4" descr="06_06-02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5"/>
          <a:stretch>
            <a:fillRect/>
          </a:stretch>
        </p:blipFill>
        <p:spPr bwMode="auto">
          <a:xfrm>
            <a:off x="2701159" y="3853136"/>
            <a:ext cx="6437586" cy="214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9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109" y="831273"/>
            <a:ext cx="12011891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buFont typeface="+mj-lt"/>
              <a:buAutoNum type="arabicPeriod"/>
              <a:tabLst>
                <a:tab pos="450215" algn="l"/>
                <a:tab pos="72009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the following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equilibrium: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2KClO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3(s)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2KCl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+ 3O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2(g)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KClO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added to the reaction mixture, the reaction will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 Shift to right      (B)   Shift to left     (C) remain unaffected    (D) none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For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following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equilibrium: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2H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2(g)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+ CH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4(g)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When CH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added to the reaction mixture, the reaction will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(A) Shift to right      (B)   Shift to left     (C) remain unaffected    (D) none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following reaction is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endothermic: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CO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2(g)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2CO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(g)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When the reaction temperature is increased, the reaction will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(A) Shift to right      (B)   Shift to left     (C) remain unaffected    (D)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none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000" b="1" dirty="0" smtClean="0"/>
              <a:t>4. Which </a:t>
            </a:r>
            <a:r>
              <a:rPr lang="en-US" sz="2000" b="1" dirty="0"/>
              <a:t>of the following is a heterogeneous equilibrium?</a:t>
            </a:r>
            <a:endParaRPr lang="en-US" sz="2000" dirty="0"/>
          </a:p>
          <a:p>
            <a:r>
              <a:rPr lang="en-US" sz="2000" dirty="0"/>
              <a:t>(A) NH</a:t>
            </a:r>
            <a:r>
              <a:rPr lang="en-US" sz="2000" baseline="-25000" dirty="0"/>
              <a:t>3(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en-US" sz="2000" dirty="0"/>
              <a:t> + 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baseline="-25000" dirty="0"/>
              <a:t>(</a:t>
            </a:r>
            <a:r>
              <a:rPr lang="en-US" sz="2000" i="1" baseline="-25000" dirty="0"/>
              <a:t>l</a:t>
            </a:r>
            <a:r>
              <a:rPr lang="en-US" sz="2000" baseline="-25000" dirty="0"/>
              <a:t>)</a:t>
            </a:r>
            <a:r>
              <a:rPr lang="en-US" sz="2000" dirty="0"/>
              <a:t> ⇌ NH</a:t>
            </a:r>
            <a:r>
              <a:rPr lang="en-US" sz="2000" baseline="-25000" dirty="0"/>
              <a:t>4</a:t>
            </a:r>
            <a:r>
              <a:rPr lang="en-US" sz="2000" baseline="30000" dirty="0"/>
              <a:t>+</a:t>
            </a:r>
            <a:r>
              <a:rPr lang="en-US" sz="2000" baseline="-25000" dirty="0"/>
              <a:t> 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en-US" sz="2000" dirty="0"/>
              <a:t>  + OH</a:t>
            </a:r>
            <a:r>
              <a:rPr lang="en-US" sz="2000" baseline="30000" dirty="0"/>
              <a:t>-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endParaRPr lang="en-US" sz="2000" dirty="0"/>
          </a:p>
          <a:p>
            <a:r>
              <a:rPr lang="en-US" sz="2000" dirty="0"/>
              <a:t>(B) HF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en-US" sz="2000" dirty="0"/>
              <a:t> + 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baseline="-25000" dirty="0"/>
              <a:t>(</a:t>
            </a:r>
            <a:r>
              <a:rPr lang="en-US" sz="2000" i="1" baseline="-25000" dirty="0"/>
              <a:t>l</a:t>
            </a:r>
            <a:r>
              <a:rPr lang="en-US" sz="2000" baseline="-25000" dirty="0"/>
              <a:t>)</a:t>
            </a:r>
            <a:r>
              <a:rPr lang="en-US" sz="2000" dirty="0"/>
              <a:t> ⇌ H</a:t>
            </a:r>
            <a:r>
              <a:rPr lang="en-US" sz="2000" baseline="-25000" dirty="0"/>
              <a:t>3</a:t>
            </a:r>
            <a:r>
              <a:rPr lang="en-US" sz="2000" dirty="0"/>
              <a:t>O</a:t>
            </a:r>
            <a:r>
              <a:rPr lang="en-US" sz="2000" baseline="30000" dirty="0"/>
              <a:t>+</a:t>
            </a:r>
            <a:r>
              <a:rPr lang="en-US" sz="2000" baseline="-25000" dirty="0"/>
              <a:t> 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en-US" sz="2000" dirty="0"/>
              <a:t>  + F</a:t>
            </a:r>
            <a:r>
              <a:rPr lang="en-US" sz="2000" baseline="30000" dirty="0"/>
              <a:t>-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endParaRPr lang="en-US" sz="2000" dirty="0"/>
          </a:p>
          <a:p>
            <a:r>
              <a:rPr lang="en-US" sz="2000" dirty="0"/>
              <a:t>(C) 2KClO</a:t>
            </a:r>
            <a:r>
              <a:rPr lang="en-US" sz="2000" baseline="-25000" dirty="0"/>
              <a:t>3(s)</a:t>
            </a:r>
            <a:r>
              <a:rPr lang="en-US" sz="2000" dirty="0"/>
              <a:t> ⇌ 2KCl</a:t>
            </a:r>
            <a:r>
              <a:rPr lang="en-US" sz="2000" baseline="-25000" dirty="0"/>
              <a:t>(s)</a:t>
            </a:r>
            <a:r>
              <a:rPr lang="en-US" sz="2000" dirty="0"/>
              <a:t> + 3O</a:t>
            </a:r>
            <a:r>
              <a:rPr lang="en-US" sz="2000" baseline="-25000" dirty="0"/>
              <a:t>2(g)</a:t>
            </a:r>
            <a:endParaRPr lang="en-US" sz="2000" dirty="0"/>
          </a:p>
          <a:p>
            <a:r>
              <a:rPr lang="en-US" sz="2000" dirty="0"/>
              <a:t>(D) CO</a:t>
            </a:r>
            <a:r>
              <a:rPr lang="en-US" sz="2000" baseline="-25000" dirty="0"/>
              <a:t>3</a:t>
            </a:r>
            <a:r>
              <a:rPr lang="en-US" sz="2000" baseline="30000" dirty="0"/>
              <a:t>2-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en-US" sz="2000" dirty="0"/>
              <a:t> + 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baseline="-25000" dirty="0"/>
              <a:t>(</a:t>
            </a:r>
            <a:r>
              <a:rPr lang="en-US" sz="2000" i="1" baseline="-25000" dirty="0"/>
              <a:t>l</a:t>
            </a:r>
            <a:r>
              <a:rPr lang="en-US" sz="2000" baseline="-25000" dirty="0"/>
              <a:t>)</a:t>
            </a:r>
            <a:r>
              <a:rPr lang="en-US" sz="2000" dirty="0"/>
              <a:t> ⇌ HCO</a:t>
            </a:r>
            <a:r>
              <a:rPr lang="en-US" sz="2000" baseline="-25000" dirty="0"/>
              <a:t>3</a:t>
            </a:r>
            <a:r>
              <a:rPr lang="en-US" sz="2000" baseline="30000" dirty="0"/>
              <a:t>-</a:t>
            </a:r>
            <a:r>
              <a:rPr lang="en-US" sz="2000" baseline="-25000" dirty="0"/>
              <a:t> 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en-US" sz="2000" dirty="0"/>
              <a:t> + OH</a:t>
            </a:r>
            <a:r>
              <a:rPr lang="en-US" sz="2000" baseline="30000" dirty="0"/>
              <a:t>-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endParaRPr lang="en-US" sz="2000" dirty="0"/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427780" y="2594064"/>
            <a:ext cx="2176960" cy="774044"/>
          </a:xfrm>
          <a:prstGeom prst="rect">
            <a:avLst/>
          </a:prstGeom>
          <a:solidFill>
            <a:srgbClr val="FFFF99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800" dirty="0" smtClean="0"/>
              <a:t>KClO</a:t>
            </a:r>
            <a:r>
              <a:rPr lang="en-US" altLang="en-US" sz="1800" baseline="-25000" dirty="0" smtClean="0"/>
              <a:t>3</a:t>
            </a:r>
            <a:r>
              <a:rPr lang="ar-SA" altLang="en-US" sz="1800" dirty="0" smtClean="0"/>
              <a:t>تركيز</a:t>
            </a:r>
            <a:r>
              <a:rPr lang="en-US" altLang="en-US" sz="1800" dirty="0" smtClean="0"/>
              <a:t> </a:t>
            </a:r>
          </a:p>
          <a:p>
            <a:pPr marL="0" indent="0" algn="ctr">
              <a:buNone/>
            </a:pPr>
            <a:r>
              <a:rPr lang="ar-SA" altLang="en-US" sz="1800" dirty="0"/>
              <a:t>لا يتغير لانه مادة صلبة</a:t>
            </a:r>
            <a:endParaRPr lang="ar-SA" altLang="en-US" sz="1800" dirty="0"/>
          </a:p>
        </p:txBody>
      </p:sp>
      <p:pic>
        <p:nvPicPr>
          <p:cNvPr id="6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10101372" y="1852896"/>
            <a:ext cx="503953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11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109" y="831273"/>
            <a:ext cx="12011891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buFont typeface="+mj-lt"/>
              <a:buAutoNum type="arabicPeriod"/>
              <a:tabLst>
                <a:tab pos="450215" algn="l"/>
                <a:tab pos="72009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the following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equilibrium: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2KClO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3(s)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2KCl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+ 3O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2(g)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KClO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added to the reaction mixture, the reaction will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 Shift to right      (B)   Shift to left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(C) remain unaffected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(D) none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For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following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equilibrium: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2H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2(g)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+ CH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4(g)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When CH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added to the reaction mixture, the reaction will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(A) Shift to right 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(B)   Shift to left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(C) remain unaffected    (D) none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following reaction is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endothermic: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CO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2(g)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2CO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(g)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When the reaction temperature is increased, the reaction will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(A) Shift to right 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(B)   Shift to left     (C) remain unaffected    (D)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none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000" b="1" dirty="0" smtClean="0"/>
              <a:t>4. Which </a:t>
            </a:r>
            <a:r>
              <a:rPr lang="en-US" sz="2000" b="1" dirty="0"/>
              <a:t>of the following is a heterogeneous equilibrium?</a:t>
            </a:r>
            <a:endParaRPr lang="en-US" sz="2000" dirty="0"/>
          </a:p>
          <a:p>
            <a:r>
              <a:rPr lang="en-US" sz="2000" dirty="0"/>
              <a:t>(A) NH</a:t>
            </a:r>
            <a:r>
              <a:rPr lang="en-US" sz="2000" baseline="-25000" dirty="0"/>
              <a:t>3(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en-US" sz="2000" dirty="0"/>
              <a:t> + 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baseline="-25000" dirty="0"/>
              <a:t>(</a:t>
            </a:r>
            <a:r>
              <a:rPr lang="en-US" sz="2000" i="1" baseline="-25000" dirty="0"/>
              <a:t>l</a:t>
            </a:r>
            <a:r>
              <a:rPr lang="en-US" sz="2000" baseline="-25000" dirty="0"/>
              <a:t>)</a:t>
            </a:r>
            <a:r>
              <a:rPr lang="en-US" sz="2000" dirty="0"/>
              <a:t> ⇌ NH</a:t>
            </a:r>
            <a:r>
              <a:rPr lang="en-US" sz="2000" baseline="-25000" dirty="0"/>
              <a:t>4</a:t>
            </a:r>
            <a:r>
              <a:rPr lang="en-US" sz="2000" baseline="30000" dirty="0"/>
              <a:t>+</a:t>
            </a:r>
            <a:r>
              <a:rPr lang="en-US" sz="2000" baseline="-25000" dirty="0"/>
              <a:t> 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en-US" sz="2000" dirty="0"/>
              <a:t>  + OH</a:t>
            </a:r>
            <a:r>
              <a:rPr lang="en-US" sz="2000" baseline="30000" dirty="0"/>
              <a:t>-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endParaRPr lang="en-US" sz="2000" dirty="0"/>
          </a:p>
          <a:p>
            <a:r>
              <a:rPr lang="en-US" sz="2000" dirty="0"/>
              <a:t>(B) HF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en-US" sz="2000" dirty="0"/>
              <a:t> + 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baseline="-25000" dirty="0"/>
              <a:t>(</a:t>
            </a:r>
            <a:r>
              <a:rPr lang="en-US" sz="2000" i="1" baseline="-25000" dirty="0"/>
              <a:t>l</a:t>
            </a:r>
            <a:r>
              <a:rPr lang="en-US" sz="2000" baseline="-25000" dirty="0"/>
              <a:t>)</a:t>
            </a:r>
            <a:r>
              <a:rPr lang="en-US" sz="2000" dirty="0"/>
              <a:t> ⇌ H</a:t>
            </a:r>
            <a:r>
              <a:rPr lang="en-US" sz="2000" baseline="-25000" dirty="0"/>
              <a:t>3</a:t>
            </a:r>
            <a:r>
              <a:rPr lang="en-US" sz="2000" dirty="0"/>
              <a:t>O</a:t>
            </a:r>
            <a:r>
              <a:rPr lang="en-US" sz="2000" baseline="30000" dirty="0"/>
              <a:t>+</a:t>
            </a:r>
            <a:r>
              <a:rPr lang="en-US" sz="2000" baseline="-25000" dirty="0"/>
              <a:t> 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en-US" sz="2000" dirty="0"/>
              <a:t>  + F</a:t>
            </a:r>
            <a:r>
              <a:rPr lang="en-US" sz="2000" baseline="30000" dirty="0"/>
              <a:t>-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(C) 2KClO</a:t>
            </a:r>
            <a:r>
              <a:rPr lang="en-US" sz="2000" baseline="-25000" dirty="0">
                <a:solidFill>
                  <a:srgbClr val="FF0000"/>
                </a:solidFill>
              </a:rPr>
              <a:t>3(s)</a:t>
            </a:r>
            <a:r>
              <a:rPr lang="en-US" sz="2000" dirty="0">
                <a:solidFill>
                  <a:srgbClr val="FF0000"/>
                </a:solidFill>
              </a:rPr>
              <a:t> ⇌ 2KCl</a:t>
            </a:r>
            <a:r>
              <a:rPr lang="en-US" sz="2000" baseline="-25000" dirty="0">
                <a:solidFill>
                  <a:srgbClr val="FF0000"/>
                </a:solidFill>
              </a:rPr>
              <a:t>(s)</a:t>
            </a:r>
            <a:r>
              <a:rPr lang="en-US" sz="2000" dirty="0">
                <a:solidFill>
                  <a:srgbClr val="FF0000"/>
                </a:solidFill>
              </a:rPr>
              <a:t> + 3O</a:t>
            </a:r>
            <a:r>
              <a:rPr lang="en-US" sz="2000" baseline="-25000" dirty="0">
                <a:solidFill>
                  <a:srgbClr val="FF0000"/>
                </a:solidFill>
              </a:rPr>
              <a:t>2(g</a:t>
            </a:r>
            <a:r>
              <a:rPr lang="en-US" sz="2000" baseline="-25000" dirty="0"/>
              <a:t>)</a:t>
            </a:r>
            <a:endParaRPr lang="en-US" sz="2000" dirty="0"/>
          </a:p>
          <a:p>
            <a:r>
              <a:rPr lang="en-US" sz="2000" dirty="0"/>
              <a:t>(D) CO</a:t>
            </a:r>
            <a:r>
              <a:rPr lang="en-US" sz="2000" baseline="-25000" dirty="0"/>
              <a:t>3</a:t>
            </a:r>
            <a:r>
              <a:rPr lang="en-US" sz="2000" baseline="30000" dirty="0"/>
              <a:t>2-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en-US" sz="2000" dirty="0"/>
              <a:t> + 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baseline="-25000" dirty="0"/>
              <a:t>(</a:t>
            </a:r>
            <a:r>
              <a:rPr lang="en-US" sz="2000" i="1" baseline="-25000" dirty="0"/>
              <a:t>l</a:t>
            </a:r>
            <a:r>
              <a:rPr lang="en-US" sz="2000" baseline="-25000" dirty="0"/>
              <a:t>)</a:t>
            </a:r>
            <a:r>
              <a:rPr lang="en-US" sz="2000" dirty="0"/>
              <a:t> ⇌ HCO</a:t>
            </a:r>
            <a:r>
              <a:rPr lang="en-US" sz="2000" baseline="-25000" dirty="0"/>
              <a:t>3</a:t>
            </a:r>
            <a:r>
              <a:rPr lang="en-US" sz="2000" baseline="30000" dirty="0"/>
              <a:t>-</a:t>
            </a:r>
            <a:r>
              <a:rPr lang="en-US" sz="2000" baseline="-25000" dirty="0"/>
              <a:t> 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r>
              <a:rPr lang="en-US" sz="2000" dirty="0"/>
              <a:t> + OH</a:t>
            </a:r>
            <a:r>
              <a:rPr lang="en-US" sz="2000" baseline="30000" dirty="0"/>
              <a:t>-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aq</a:t>
            </a:r>
            <a:r>
              <a:rPr lang="en-US" sz="2000" baseline="-25000" dirty="0"/>
              <a:t>)</a:t>
            </a:r>
            <a:endParaRPr lang="en-US" sz="2000" dirty="0"/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427780" y="2594064"/>
            <a:ext cx="2176960" cy="774044"/>
          </a:xfrm>
          <a:prstGeom prst="rect">
            <a:avLst/>
          </a:prstGeom>
          <a:solidFill>
            <a:srgbClr val="FFFF99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800" dirty="0" smtClean="0"/>
              <a:t>KClO</a:t>
            </a:r>
            <a:r>
              <a:rPr lang="en-US" altLang="en-US" sz="1800" baseline="-25000" dirty="0" smtClean="0"/>
              <a:t>3</a:t>
            </a:r>
            <a:r>
              <a:rPr lang="ar-SA" altLang="en-US" sz="1800" dirty="0" smtClean="0"/>
              <a:t>تركيز</a:t>
            </a:r>
            <a:r>
              <a:rPr lang="en-US" altLang="en-US" sz="1800" dirty="0" smtClean="0"/>
              <a:t> </a:t>
            </a:r>
          </a:p>
          <a:p>
            <a:pPr marL="0" indent="0" algn="ctr">
              <a:buNone/>
            </a:pPr>
            <a:r>
              <a:rPr lang="ar-SA" altLang="en-US" sz="1800" dirty="0"/>
              <a:t>لا يتغير لانه مادة صلبة</a:t>
            </a:r>
            <a:endParaRPr lang="ar-SA" altLang="en-US" sz="1800" dirty="0"/>
          </a:p>
        </p:txBody>
      </p:sp>
      <p:pic>
        <p:nvPicPr>
          <p:cNvPr id="6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10101372" y="1852896"/>
            <a:ext cx="503953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50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58" y="987971"/>
            <a:ext cx="11445765" cy="602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Which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following is a weak acid?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HCl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(B)   HNO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(C)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HBr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(D) H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Which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following is a weak base?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NaOH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(B)  NH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(C) HC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(D) HN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Which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following anions is a weak base?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(B)  NH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(C) CHO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(D) ClO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hydronium ion concentration of a solution of pH 7.8 is ……….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1.6 ×10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(B) 6.2     (C) 1.6 ×10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-8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(D) 6.3×10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 Which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following anions has a neutral pH?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(B)  NO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(C) C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(D)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0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UcParenBoth"/>
            </a:pPr>
            <a:endParaRPr lang="en-US" sz="2000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000" b="1" dirty="0" smtClean="0"/>
              <a:t>10. Which </a:t>
            </a:r>
            <a:r>
              <a:rPr lang="en-US" sz="2000" b="1" dirty="0"/>
              <a:t>of the following is a Lewis acid?</a:t>
            </a:r>
            <a:endParaRPr lang="en-US" sz="2000" dirty="0"/>
          </a:p>
          <a:p>
            <a:pPr lvl="0"/>
            <a:r>
              <a:rPr lang="en-US" sz="2000" dirty="0" err="1"/>
              <a:t>HCl</a:t>
            </a:r>
            <a:r>
              <a:rPr lang="en-US" sz="2000" dirty="0"/>
              <a:t>      (B)  NH</a:t>
            </a:r>
            <a:r>
              <a:rPr lang="en-US" sz="2000" baseline="-25000" dirty="0"/>
              <a:t>3</a:t>
            </a:r>
            <a:r>
              <a:rPr lang="en-US" sz="2000" dirty="0"/>
              <a:t>     (C) HNO</a:t>
            </a:r>
            <a:r>
              <a:rPr lang="en-US" sz="2000" baseline="-25000" dirty="0"/>
              <a:t>3</a:t>
            </a:r>
            <a:r>
              <a:rPr lang="en-US" sz="2000" dirty="0"/>
              <a:t>    (D) BF</a:t>
            </a:r>
            <a:r>
              <a:rPr lang="en-US" sz="2000" baseline="-25000" dirty="0"/>
              <a:t>3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UcParenBoth"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660523" y="2696365"/>
            <a:ext cx="3385651" cy="1456343"/>
          </a:xfrm>
          <a:prstGeom prst="rect">
            <a:avLst/>
          </a:prstGeom>
          <a:solidFill>
            <a:srgbClr val="FFFF99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/>
              <a:t>An anion that is the conjugate base of a strong acid is </a:t>
            </a:r>
            <a:r>
              <a:rPr lang="en-US" altLang="en-US" sz="1800" b="1" dirty="0"/>
              <a:t>pH neutral</a:t>
            </a:r>
            <a:r>
              <a:rPr lang="en-US" altLang="en-US" sz="1800" dirty="0"/>
              <a:t>.</a:t>
            </a:r>
          </a:p>
          <a:p>
            <a:pPr marL="0" indent="0">
              <a:buNone/>
            </a:pPr>
            <a:r>
              <a:rPr lang="en-US" altLang="en-US" sz="1800" dirty="0"/>
              <a:t>An anion that is the conjugate base of a weak acid is </a:t>
            </a:r>
            <a:r>
              <a:rPr lang="en-US" altLang="en-US" sz="1800" b="1" dirty="0"/>
              <a:t>weak base</a:t>
            </a:r>
            <a:r>
              <a:rPr lang="en-US" altLang="en-US" sz="1800" dirty="0"/>
              <a:t>.</a:t>
            </a:r>
          </a:p>
        </p:txBody>
      </p:sp>
      <p:pic>
        <p:nvPicPr>
          <p:cNvPr id="7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10101372" y="1852896"/>
            <a:ext cx="503953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28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58" y="987971"/>
            <a:ext cx="11445765" cy="602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Which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following is a weak acid?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HCl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(B)   HNO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(C)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HBr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(D) H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Which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following is a weak base?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NaOH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(B)  NH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(C) HC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(D) HN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Which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following anions is a weak base?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(B)  NH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(C) CHO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(D) ClO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hydronium ion concentration of a solution of pH 7.8 is ……….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1.6 ×10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(B) 6.2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(C) 1.6 ×10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-8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(D) 6.3×10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 Which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following anions has a neutral pH?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UcParenBoth"/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(B)  NO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(C) C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(D)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0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UcParenBoth"/>
            </a:pPr>
            <a:endParaRPr lang="en-US" sz="2000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000" b="1" dirty="0" smtClean="0"/>
              <a:t>10. Which </a:t>
            </a:r>
            <a:r>
              <a:rPr lang="en-US" sz="2000" b="1" dirty="0"/>
              <a:t>of the following is a Lewis acid?</a:t>
            </a:r>
            <a:endParaRPr lang="en-US" sz="2000" dirty="0"/>
          </a:p>
          <a:p>
            <a:pPr lvl="0"/>
            <a:r>
              <a:rPr lang="en-US" sz="2000" dirty="0" err="1"/>
              <a:t>HCl</a:t>
            </a:r>
            <a:r>
              <a:rPr lang="en-US" sz="2000" dirty="0"/>
              <a:t>      (B)  NH</a:t>
            </a:r>
            <a:r>
              <a:rPr lang="en-US" sz="2000" baseline="-25000" dirty="0"/>
              <a:t>3</a:t>
            </a:r>
            <a:r>
              <a:rPr lang="en-US" sz="2000" dirty="0"/>
              <a:t>     (C) HNO</a:t>
            </a:r>
            <a:r>
              <a:rPr lang="en-US" sz="2000" baseline="-25000" dirty="0"/>
              <a:t>3</a:t>
            </a:r>
            <a:r>
              <a:rPr lang="en-US" sz="2000" dirty="0"/>
              <a:t>    </a:t>
            </a:r>
            <a:r>
              <a:rPr lang="en-US" sz="2000" dirty="0">
                <a:solidFill>
                  <a:srgbClr val="FF0000"/>
                </a:solidFill>
              </a:rPr>
              <a:t>(D) BF</a:t>
            </a:r>
            <a:r>
              <a:rPr lang="en-US" sz="2000" baseline="-25000" dirty="0">
                <a:solidFill>
                  <a:srgbClr val="FF0000"/>
                </a:solidFill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/>
              <a:t> </a:t>
            </a:r>
            <a:endParaRPr lang="en-US" sz="2000" dirty="0"/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UcParenBoth"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660523" y="2696365"/>
            <a:ext cx="3385651" cy="1456343"/>
          </a:xfrm>
          <a:prstGeom prst="rect">
            <a:avLst/>
          </a:prstGeom>
          <a:solidFill>
            <a:srgbClr val="FFFF99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/>
              <a:t>An anion that is the conjugate base of a strong acid is </a:t>
            </a:r>
            <a:r>
              <a:rPr lang="en-US" altLang="en-US" sz="1800" b="1" dirty="0"/>
              <a:t>pH neutral</a:t>
            </a:r>
            <a:r>
              <a:rPr lang="en-US" altLang="en-US" sz="1800" dirty="0"/>
              <a:t>.</a:t>
            </a:r>
          </a:p>
          <a:p>
            <a:pPr marL="0" indent="0">
              <a:buNone/>
            </a:pPr>
            <a:r>
              <a:rPr lang="en-US" altLang="en-US" sz="1800" dirty="0"/>
              <a:t>An anion that is the conjugate base of a weak acid is </a:t>
            </a:r>
            <a:r>
              <a:rPr lang="en-US" altLang="en-US" sz="1800" b="1" dirty="0"/>
              <a:t>weak base</a:t>
            </a:r>
            <a:r>
              <a:rPr lang="en-US" altLang="en-US" sz="1800" dirty="0"/>
              <a:t>.</a:t>
            </a:r>
          </a:p>
        </p:txBody>
      </p:sp>
      <p:pic>
        <p:nvPicPr>
          <p:cNvPr id="7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10101372" y="1852896"/>
            <a:ext cx="503953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7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872" y="626212"/>
            <a:ext cx="10398755" cy="618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11. For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following equilibrium reaction    A  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3C     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The overall equilibrium constant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terms of the given two equilibria                                     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A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2B            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2B 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3C         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Both"/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(B) 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(C)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(D)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household ammonia has a ………….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(A)  pH =7          (B) pH &lt;7                (C)  pH &gt;7          (D)    pH ≤ 7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equilibrium constant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for the reaction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2KClO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3(s)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2KCl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(s)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+ 3O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2(g)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is given by</a:t>
            </a: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Both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[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KCl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[KClO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3(s)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Both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[O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Both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[KClO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3(s)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[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KCl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Both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1/ [O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following reaction: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 NO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represents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(A) irreversible                 (B) reversible             (C) acidic            (D) neutral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5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1" y="-42861"/>
            <a:ext cx="937409" cy="1338146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D312C0-DD24-4E4B-9E3E-45C623D7B744}"/>
              </a:ext>
            </a:extLst>
          </p:cNvPr>
          <p:cNvSpPr/>
          <p:nvPr/>
        </p:nvSpPr>
        <p:spPr>
          <a:xfrm>
            <a:off x="1090613" y="127295"/>
            <a:ext cx="9048750" cy="455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25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ch5+6+7</a:t>
            </a:r>
            <a:endParaRPr lang="en-US" alt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872" y="626212"/>
            <a:ext cx="10398755" cy="618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11. For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following equilibrium reaction    A  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3C     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The overall equilibrium constant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terms of the given two equilibria                                     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A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2B            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2B 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3C         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Both"/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(B) 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(C)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(D)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household ammonia has a ………….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(A)  pH =7          (B) pH &lt;7           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(C)  pH &gt;7     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(D)    pH ≤ 7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equilibrium constant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for the reaction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2KClO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3(s)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2KCl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(s)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+ 3O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2(g)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is given by</a:t>
            </a: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Both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[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KCl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[KClO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3(s)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Both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[O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Both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[KClO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3(s)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[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KCl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arenBoth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1/ [O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  <a:tab pos="72009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following reaction: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⇌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 NO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represents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(A) irreversible            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reversible        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(C) acidic            (D) neutral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5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1990</Words>
  <Application>Microsoft Office PowerPoint</Application>
  <PresentationFormat>Widescreen</PresentationFormat>
  <Paragraphs>426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Palatino Linotype</vt:lpstr>
      <vt:lpstr>Times New Roman</vt:lpstr>
      <vt:lpstr>Office Theme</vt:lpstr>
      <vt:lpstr>Review chapter 5+6+7</vt:lpstr>
      <vt:lpstr>PowerPoint Presentation</vt:lpstr>
      <vt:lpstr>Endothermic and Exothermic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Ohoud Al-Qurashi</dc:creator>
  <cp:lastModifiedBy>Ohoud Al-Qurashi</cp:lastModifiedBy>
  <cp:revision>98</cp:revision>
  <dcterms:created xsi:type="dcterms:W3CDTF">2017-10-22T09:13:54Z</dcterms:created>
  <dcterms:modified xsi:type="dcterms:W3CDTF">2017-12-19T09:03:34Z</dcterms:modified>
</cp:coreProperties>
</file>