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73" r:id="rId12"/>
    <p:sldId id="266" r:id="rId13"/>
    <p:sldId id="267" r:id="rId14"/>
    <p:sldId id="274" r:id="rId15"/>
    <p:sldId id="275" r:id="rId16"/>
    <p:sldId id="269" r:id="rId17"/>
    <p:sldId id="268"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22" d="100"/>
          <a:sy n="22" d="100"/>
        </p:scale>
        <p:origin x="-90" y="-107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FDB615-D25D-4D4E-9F86-8CDB5A554686}"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p14="http://schemas.microsoft.com/office/powerpoint/2010/main" xmlns="" val="1284574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DB615-D25D-4D4E-9F86-8CDB5A554686}"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p14="http://schemas.microsoft.com/office/powerpoint/2010/main" xmlns="" val="40713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DB615-D25D-4D4E-9F86-8CDB5A554686}"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p14="http://schemas.microsoft.com/office/powerpoint/2010/main" xmlns="" val="18853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DB615-D25D-4D4E-9F86-8CDB5A554686}"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p14="http://schemas.microsoft.com/office/powerpoint/2010/main" xmlns="" val="300329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DB615-D25D-4D4E-9F86-8CDB5A554686}"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p14="http://schemas.microsoft.com/office/powerpoint/2010/main" xmlns="" val="234327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DB615-D25D-4D4E-9F86-8CDB5A554686}" type="datetimeFigureOut">
              <a:rPr lang="en-US" smtClean="0"/>
              <a:pPr/>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p14="http://schemas.microsoft.com/office/powerpoint/2010/main" xmlns="" val="335784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DB615-D25D-4D4E-9F86-8CDB5A554686}" type="datetimeFigureOut">
              <a:rPr lang="en-US" smtClean="0"/>
              <a:pPr/>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p14="http://schemas.microsoft.com/office/powerpoint/2010/main" xmlns="" val="95943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DB615-D25D-4D4E-9F86-8CDB5A554686}" type="datetimeFigureOut">
              <a:rPr lang="en-US" smtClean="0"/>
              <a:pPr/>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p14="http://schemas.microsoft.com/office/powerpoint/2010/main" xmlns="" val="101933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DB615-D25D-4D4E-9F86-8CDB5A554686}" type="datetimeFigureOut">
              <a:rPr lang="en-US" smtClean="0"/>
              <a:pPr/>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p14="http://schemas.microsoft.com/office/powerpoint/2010/main" xmlns="" val="418914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DB615-D25D-4D4E-9F86-8CDB5A554686}" type="datetimeFigureOut">
              <a:rPr lang="en-US" smtClean="0"/>
              <a:pPr/>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p14="http://schemas.microsoft.com/office/powerpoint/2010/main" xmlns="" val="38956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DB615-D25D-4D4E-9F86-8CDB5A554686}" type="datetimeFigureOut">
              <a:rPr lang="en-US" smtClean="0"/>
              <a:pPr/>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p14="http://schemas.microsoft.com/office/powerpoint/2010/main" xmlns="" val="261820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DB615-D25D-4D4E-9F86-8CDB5A554686}" type="datetimeFigureOut">
              <a:rPr lang="en-US" smtClean="0"/>
              <a:pPr/>
              <a:t>9/27/2016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ECA17-B965-4EEB-8925-3BCFE0660545}" type="slidenum">
              <a:rPr lang="en-US" smtClean="0"/>
              <a:pPr/>
              <a:t>‹#›</a:t>
            </a:fld>
            <a:endParaRPr lang="en-US"/>
          </a:p>
        </p:txBody>
      </p:sp>
    </p:spTree>
    <p:extLst>
      <p:ext uri="{BB962C8B-B14F-4D97-AF65-F5344CB8AC3E}">
        <p14:creationId xmlns:p14="http://schemas.microsoft.com/office/powerpoint/2010/main" xmlns="" val="1606004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7.xml"/><Relationship Id="rId4" Type="http://schemas.openxmlformats.org/officeDocument/2006/relationships/audio" Target="../media/audio12.wav"/></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8869" y="1430767"/>
            <a:ext cx="6199094" cy="2904566"/>
          </a:xfrm>
          <a:prstGeom prst="rect">
            <a:avLst/>
          </a:prstGeom>
          <a:solidFill>
            <a:srgbClr val="FFFF00"/>
          </a:solidFill>
          <a:scene3d>
            <a:camera prst="orthographicFront"/>
            <a:lightRig rig="threePt" dir="t"/>
          </a:scene3d>
          <a:sp3d>
            <a:bevelT w="1587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28655" y="2554538"/>
            <a:ext cx="4342856" cy="830997"/>
          </a:xfrm>
          <a:prstGeom prst="rect">
            <a:avLst/>
          </a:prstGeom>
        </p:spPr>
        <p:txBody>
          <a:bodyPr wrap="none">
            <a:spAutoFit/>
          </a:bodyPr>
          <a:lstStyle/>
          <a:p>
            <a:pPr algn="ctr"/>
            <a:r>
              <a:rPr lang="ar-EG" sz="4800" b="1" dirty="0" smtClean="0">
                <a:solidFill>
                  <a:srgbClr val="002060"/>
                </a:solidFill>
                <a:effectLst/>
                <a:ea typeface="Times New Roman" panose="02020603050405020304" pitchFamily="18" charset="0"/>
                <a:cs typeface="Times New Roman" panose="02020603050405020304" pitchFamily="18" charset="0"/>
              </a:rPr>
              <a:t>وحدة الاتصال الكتابي</a:t>
            </a:r>
            <a:endParaRPr lang="en-US" sz="4800" dirty="0">
              <a:solidFill>
                <a:srgbClr val="002060"/>
              </a:solidFill>
            </a:endParaRPr>
          </a:p>
        </p:txBody>
      </p:sp>
      <p:sp>
        <p:nvSpPr>
          <p:cNvPr id="7" name="Rectangle 6"/>
          <p:cNvSpPr/>
          <p:nvPr/>
        </p:nvSpPr>
        <p:spPr>
          <a:xfrm>
            <a:off x="6391883" y="871369"/>
            <a:ext cx="3614569" cy="1290918"/>
          </a:xfrm>
          <a:prstGeom prst="rect">
            <a:avLst/>
          </a:prstGeom>
          <a:solidFill>
            <a:srgbClr val="FF0000"/>
          </a:solidFill>
          <a:ln>
            <a:solidFill>
              <a:schemeClr val="bg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63914" y="1111917"/>
            <a:ext cx="2815194" cy="830997"/>
          </a:xfrm>
          <a:prstGeom prst="rect">
            <a:avLst/>
          </a:prstGeom>
        </p:spPr>
        <p:txBody>
          <a:bodyPr wrap="none">
            <a:spAutoFit/>
          </a:bodyPr>
          <a:lstStyle/>
          <a:p>
            <a:pPr algn="ctr"/>
            <a:r>
              <a:rPr lang="ar-EG" sz="4800" b="1" dirty="0" smtClean="0">
                <a:solidFill>
                  <a:schemeClr val="bg1"/>
                </a:solidFill>
                <a:effectLst/>
                <a:ea typeface="Times New Roman" panose="02020603050405020304" pitchFamily="18" charset="0"/>
                <a:cs typeface="Times New Roman" panose="02020603050405020304" pitchFamily="18" charset="0"/>
              </a:rPr>
              <a:t>الوحدة الثانية</a:t>
            </a:r>
            <a:endParaRPr lang="en-US" sz="4800" b="1" dirty="0" smtClean="0">
              <a:solidFill>
                <a:schemeClr val="bg1"/>
              </a:solidFill>
              <a:effectLst/>
              <a:ea typeface="Times New Roman" panose="02020603050405020304" pitchFamily="18" charset="0"/>
              <a:cs typeface="Times New Roman" panose="02020603050405020304" pitchFamily="18" charset="0"/>
            </a:endParaRPr>
          </a:p>
        </p:txBody>
      </p:sp>
      <p:sp>
        <p:nvSpPr>
          <p:cNvPr id="8" name="Rectangle 7"/>
          <p:cNvSpPr/>
          <p:nvPr/>
        </p:nvSpPr>
        <p:spPr>
          <a:xfrm>
            <a:off x="1088363" y="3496235"/>
            <a:ext cx="3894268" cy="1360810"/>
          </a:xfrm>
          <a:prstGeom prst="rect">
            <a:avLst/>
          </a:prstGeom>
          <a:solidFill>
            <a:srgbClr val="002060"/>
          </a:solidFill>
          <a:ln>
            <a:solidFill>
              <a:schemeClr val="bg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93310" y="3789846"/>
            <a:ext cx="3252815" cy="830997"/>
          </a:xfrm>
          <a:prstGeom prst="rect">
            <a:avLst/>
          </a:prstGeom>
        </p:spPr>
        <p:txBody>
          <a:bodyPr wrap="none">
            <a:spAutoFit/>
          </a:bodyPr>
          <a:lstStyle/>
          <a:p>
            <a:pPr algn="ctr"/>
            <a:r>
              <a:rPr lang="ar-EG" sz="4800" b="1" dirty="0">
                <a:solidFill>
                  <a:schemeClr val="bg1"/>
                </a:solidFill>
                <a:cs typeface="+mj-cs"/>
              </a:rPr>
              <a:t>الكتابة الوظيفية</a:t>
            </a:r>
            <a:endParaRPr lang="en-US" sz="4800" b="1" dirty="0" smtClean="0">
              <a:solidFill>
                <a:schemeClr val="bg1"/>
              </a:solidFill>
              <a:effectLst/>
              <a:ea typeface="Times New Roman" panose="02020603050405020304" pitchFamily="18" charset="0"/>
              <a:cs typeface="+mj-cs"/>
            </a:endParaRPr>
          </a:p>
        </p:txBody>
      </p:sp>
    </p:spTree>
    <p:extLst>
      <p:ext uri="{BB962C8B-B14F-4D97-AF65-F5344CB8AC3E}">
        <p14:creationId xmlns:p14="http://schemas.microsoft.com/office/powerpoint/2010/main" xmlns="" val="268633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0452 - drum beat.wav"/>
                                        </p:tgtEl>
                                      </p:cMediaNode>
                                    </p:audio>
                                  </p:subTnLst>
                                </p:cTn>
                              </p:par>
                              <p:par>
                                <p:cTn id="9" presetID="2" presetClass="entr" presetSubtype="3"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2" presetClass="entr" presetSubtype="1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6" grpId="0"/>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5190" y="300789"/>
            <a:ext cx="10467474" cy="6087979"/>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83041" y="300789"/>
            <a:ext cx="8771022" cy="5940088"/>
          </a:xfrm>
          <a:prstGeom prst="rect">
            <a:avLst/>
          </a:prstGeom>
        </p:spPr>
        <p:txBody>
          <a:bodyPr wrap="square">
            <a:spAutoFit/>
          </a:bodyPr>
          <a:lstStyle/>
          <a:p>
            <a:pPr algn="ctr" rtl="1"/>
            <a:r>
              <a:rPr lang="ar-EG" sz="4400" b="1" dirty="0" smtClean="0">
                <a:effectLst/>
                <a:latin typeface="Calibri" panose="020F0502020204030204" pitchFamily="34" charset="0"/>
                <a:ea typeface="Calibri" panose="020F0502020204030204" pitchFamily="34" charset="0"/>
                <a:cs typeface="+mj-cs"/>
              </a:rPr>
              <a:t>بسم الله الرحمن الرحيم</a:t>
            </a:r>
            <a:endParaRPr lang="en-US" sz="4400" dirty="0" smtClean="0">
              <a:effectLst/>
              <a:latin typeface="Calibri" panose="020F0502020204030204" pitchFamily="34" charset="0"/>
              <a:ea typeface="Calibri" panose="020F0502020204030204" pitchFamily="34" charset="0"/>
              <a:cs typeface="+mj-cs"/>
            </a:endParaRPr>
          </a:p>
          <a:p>
            <a:pPr algn="ctr" rtl="1"/>
            <a:r>
              <a:rPr lang="ar-EG" sz="4400" b="1" dirty="0" smtClean="0">
                <a:effectLst/>
                <a:latin typeface="Calibri" panose="020F0502020204030204" pitchFamily="34" charset="0"/>
                <a:ea typeface="Calibri" panose="020F0502020204030204" pitchFamily="34" charset="0"/>
                <a:cs typeface="+mj-cs"/>
              </a:rPr>
              <a:t>محضر اجتماع</a:t>
            </a:r>
          </a:p>
          <a:p>
            <a:pPr algn="ctr" rtl="1"/>
            <a:endParaRPr lang="en-US" sz="4400" dirty="0" smtClean="0">
              <a:effectLst/>
              <a:latin typeface="Calibri" panose="020F0502020204030204" pitchFamily="34" charset="0"/>
              <a:ea typeface="Calibri" panose="020F0502020204030204" pitchFamily="34" charset="0"/>
              <a:cs typeface="+mj-cs"/>
            </a:endParaRPr>
          </a:p>
          <a:p>
            <a:pPr algn="r" rtl="1"/>
            <a:r>
              <a:rPr lang="ar-EG" sz="4400" b="1" dirty="0" smtClean="0">
                <a:effectLst/>
                <a:latin typeface="Calibri" panose="020F0502020204030204" pitchFamily="34" charset="0"/>
                <a:ea typeface="Calibri" panose="020F0502020204030204" pitchFamily="34" charset="0"/>
                <a:cs typeface="+mj-cs"/>
              </a:rPr>
              <a:t>اليوم: </a:t>
            </a:r>
            <a:r>
              <a:rPr lang="ar-EG" b="1" dirty="0" smtClean="0">
                <a:effectLst/>
                <a:latin typeface="Calibri" panose="020F0502020204030204" pitchFamily="34" charset="0"/>
                <a:ea typeface="Calibri" panose="020F0502020204030204" pitchFamily="34" charset="0"/>
                <a:cs typeface="+mj-cs"/>
              </a:rPr>
              <a:t>...........................................</a:t>
            </a:r>
            <a:r>
              <a:rPr lang="ar-EG" sz="4400" b="1" dirty="0" smtClean="0">
                <a:effectLst/>
                <a:latin typeface="Calibri" panose="020F0502020204030204" pitchFamily="34" charset="0"/>
                <a:ea typeface="Calibri" panose="020F0502020204030204" pitchFamily="34" charset="0"/>
                <a:cs typeface="+mj-cs"/>
              </a:rPr>
              <a:t> التاريخ: </a:t>
            </a:r>
            <a:r>
              <a:rPr lang="ar-EG" b="1" dirty="0" smtClean="0">
                <a:effectLst/>
                <a:latin typeface="Calibri" panose="020F0502020204030204" pitchFamily="34" charset="0"/>
                <a:ea typeface="Calibri" panose="020F0502020204030204" pitchFamily="34" charset="0"/>
                <a:cs typeface="+mj-cs"/>
              </a:rPr>
              <a:t>....................................................</a:t>
            </a:r>
            <a:endParaRPr lang="en-US" dirty="0" smtClean="0">
              <a:effectLst/>
              <a:latin typeface="Calibri" panose="020F0502020204030204" pitchFamily="34" charset="0"/>
              <a:ea typeface="Calibri" panose="020F0502020204030204" pitchFamily="34" charset="0"/>
              <a:cs typeface="+mj-cs"/>
            </a:endParaRPr>
          </a:p>
          <a:p>
            <a:pPr algn="r" rtl="1"/>
            <a:r>
              <a:rPr lang="ar-EG" sz="4400" b="1" dirty="0" smtClean="0">
                <a:effectLst/>
                <a:latin typeface="Calibri" panose="020F0502020204030204" pitchFamily="34" charset="0"/>
                <a:ea typeface="Calibri" panose="020F0502020204030204" pitchFamily="34" charset="0"/>
                <a:cs typeface="+mj-cs"/>
              </a:rPr>
              <a:t>عقد مجلس الإدارة اجتماعه الأول بحضور كامل الأعضاء، وهم:</a:t>
            </a:r>
            <a:endParaRPr lang="en-US" sz="4400" b="1" dirty="0" smtClean="0">
              <a:effectLst/>
              <a:latin typeface="Calibri" panose="020F0502020204030204" pitchFamily="34" charset="0"/>
              <a:ea typeface="Calibri" panose="020F0502020204030204" pitchFamily="34" charset="0"/>
              <a:cs typeface="+mj-cs"/>
            </a:endParaRPr>
          </a:p>
          <a:p>
            <a:pPr algn="r" rtl="1"/>
            <a:endParaRPr lang="en-US" sz="4400" dirty="0" smtClean="0">
              <a:effectLst/>
              <a:latin typeface="Calibri" panose="020F0502020204030204" pitchFamily="34" charset="0"/>
              <a:ea typeface="Calibri" panose="020F0502020204030204" pitchFamily="34" charset="0"/>
              <a:cs typeface="+mj-cs"/>
            </a:endParaRPr>
          </a:p>
          <a:p>
            <a:pPr algn="r" rtl="1"/>
            <a:r>
              <a:rPr lang="ar-EG" b="1" dirty="0" smtClean="0">
                <a:effectLst/>
                <a:latin typeface="Calibri" panose="020F0502020204030204" pitchFamily="34" charset="0"/>
                <a:ea typeface="Calibri" panose="020F0502020204030204" pitchFamily="34" charset="0"/>
                <a:cs typeface="+mj-cs"/>
              </a:rPr>
              <a:t>..................................................            .....................................................................</a:t>
            </a:r>
            <a:endParaRPr lang="en-US" b="1" dirty="0" smtClean="0">
              <a:effectLst/>
              <a:latin typeface="Calibri" panose="020F0502020204030204" pitchFamily="34" charset="0"/>
              <a:ea typeface="Calibri" panose="020F0502020204030204" pitchFamily="34" charset="0"/>
              <a:cs typeface="+mj-cs"/>
            </a:endParaRPr>
          </a:p>
          <a:p>
            <a:pPr algn="r" rtl="1"/>
            <a:endParaRPr lang="en-US" dirty="0" smtClean="0">
              <a:effectLst/>
              <a:latin typeface="Calibri" panose="020F0502020204030204" pitchFamily="34" charset="0"/>
              <a:ea typeface="Calibri" panose="020F0502020204030204" pitchFamily="34" charset="0"/>
              <a:cs typeface="+mj-cs"/>
            </a:endParaRPr>
          </a:p>
          <a:p>
            <a:pPr algn="r" rtl="1"/>
            <a:r>
              <a:rPr lang="ar-EG" b="1" dirty="0" smtClean="0">
                <a:latin typeface="Calibri" panose="020F0502020204030204" pitchFamily="34" charset="0"/>
                <a:ea typeface="Calibri" panose="020F0502020204030204" pitchFamily="34" charset="0"/>
                <a:cs typeface="+mj-cs"/>
              </a:rPr>
              <a:t>......................................................              ....................................................................</a:t>
            </a:r>
          </a:p>
          <a:p>
            <a:pPr algn="r" rtl="1"/>
            <a:r>
              <a:rPr lang="ar-EG" b="1" dirty="0" smtClean="0">
                <a:effectLst/>
                <a:latin typeface="Calibri" panose="020F0502020204030204" pitchFamily="34" charset="0"/>
                <a:ea typeface="Calibri" panose="020F0502020204030204" pitchFamily="34" charset="0"/>
                <a:cs typeface="+mj-cs"/>
              </a:rPr>
              <a:t>.....................................................               ...................................................................</a:t>
            </a:r>
            <a:endParaRPr lang="en-US" dirty="0">
              <a:effectLst/>
              <a:latin typeface="Calibri" panose="020F0502020204030204" pitchFamily="34" charset="0"/>
              <a:ea typeface="Calibri" panose="020F0502020204030204" pitchFamily="34" charset="0"/>
              <a:cs typeface="+mj-cs"/>
            </a:endParaRPr>
          </a:p>
        </p:txBody>
      </p:sp>
      <p:sp>
        <p:nvSpPr>
          <p:cNvPr id="4" name="Rectangle 3"/>
          <p:cNvSpPr/>
          <p:nvPr/>
        </p:nvSpPr>
        <p:spPr>
          <a:xfrm>
            <a:off x="8437225" y="2399439"/>
            <a:ext cx="1369286" cy="707886"/>
          </a:xfrm>
          <a:prstGeom prst="rect">
            <a:avLst/>
          </a:prstGeom>
        </p:spPr>
        <p:txBody>
          <a:bodyPr wrap="none">
            <a:spAutoFit/>
          </a:bodyPr>
          <a:lstStyle/>
          <a:p>
            <a:r>
              <a:rPr lang="ar-SA" sz="4000" b="1" dirty="0">
                <a:solidFill>
                  <a:srgbClr val="0000FF"/>
                </a:solidFill>
                <a:ea typeface="Times New Roman" panose="02020603050405020304" pitchFamily="18" charset="0"/>
                <a:cs typeface="Times New Roman" panose="02020603050405020304" pitchFamily="18" charset="0"/>
              </a:rPr>
              <a:t>الاثنين </a:t>
            </a:r>
            <a:endParaRPr lang="en-US" sz="4000" dirty="0"/>
          </a:p>
        </p:txBody>
      </p:sp>
      <p:sp>
        <p:nvSpPr>
          <p:cNvPr id="5" name="Rectangle 4"/>
          <p:cNvSpPr/>
          <p:nvPr/>
        </p:nvSpPr>
        <p:spPr>
          <a:xfrm>
            <a:off x="2836903" y="2417959"/>
            <a:ext cx="3248005" cy="707886"/>
          </a:xfrm>
          <a:prstGeom prst="rect">
            <a:avLst/>
          </a:prstGeom>
        </p:spPr>
        <p:txBody>
          <a:bodyPr wrap="none">
            <a:spAutoFit/>
          </a:bodyPr>
          <a:lstStyle/>
          <a:p>
            <a:pPr algn="r" rtl="1"/>
            <a:r>
              <a:rPr lang="ar-EG" sz="4000" b="1" dirty="0" smtClean="0">
                <a:solidFill>
                  <a:srgbClr val="0000FF"/>
                </a:solidFill>
                <a:cs typeface="+mj-cs"/>
              </a:rPr>
              <a:t>1437</a:t>
            </a:r>
            <a:r>
              <a:rPr lang="ar-SA" sz="4000" b="1" dirty="0" smtClean="0">
                <a:solidFill>
                  <a:srgbClr val="0000FF"/>
                </a:solidFill>
                <a:cs typeface="+mj-cs"/>
              </a:rPr>
              <a:t>/12/17هـ   </a:t>
            </a:r>
            <a:endParaRPr lang="en-US" sz="4000" dirty="0">
              <a:solidFill>
                <a:srgbClr val="0000FF"/>
              </a:solidFill>
              <a:cs typeface="+mj-cs"/>
            </a:endParaRPr>
          </a:p>
        </p:txBody>
      </p:sp>
      <p:sp>
        <p:nvSpPr>
          <p:cNvPr id="6" name="Rectangle 5"/>
          <p:cNvSpPr/>
          <p:nvPr/>
        </p:nvSpPr>
        <p:spPr>
          <a:xfrm>
            <a:off x="8831724" y="4707210"/>
            <a:ext cx="2598789" cy="707886"/>
          </a:xfrm>
          <a:prstGeom prst="rect">
            <a:avLst/>
          </a:prstGeom>
        </p:spPr>
        <p:txBody>
          <a:bodyPr wrap="none">
            <a:spAutoFit/>
          </a:bodyPr>
          <a:lstStyle/>
          <a:p>
            <a:pPr algn="r" rtl="1"/>
            <a:r>
              <a:rPr lang="ar-SA" sz="4000" b="1" dirty="0">
                <a:solidFill>
                  <a:srgbClr val="0000FF"/>
                </a:solidFill>
              </a:rPr>
              <a:t>أ/ ذياب العنزي</a:t>
            </a:r>
            <a:endParaRPr lang="en-US" sz="4000" dirty="0">
              <a:solidFill>
                <a:srgbClr val="0000FF"/>
              </a:solidFill>
              <a:cs typeface="+mj-cs"/>
            </a:endParaRPr>
          </a:p>
        </p:txBody>
      </p:sp>
      <p:sp>
        <p:nvSpPr>
          <p:cNvPr id="7" name="Rectangle 6"/>
          <p:cNvSpPr/>
          <p:nvPr/>
        </p:nvSpPr>
        <p:spPr>
          <a:xfrm>
            <a:off x="4036911" y="4732218"/>
            <a:ext cx="3347391" cy="707886"/>
          </a:xfrm>
          <a:prstGeom prst="rect">
            <a:avLst/>
          </a:prstGeom>
        </p:spPr>
        <p:txBody>
          <a:bodyPr wrap="none">
            <a:spAutoFit/>
          </a:bodyPr>
          <a:lstStyle/>
          <a:p>
            <a:pPr algn="r" rtl="1"/>
            <a:r>
              <a:rPr lang="ar-SA" sz="4000" b="1" dirty="0" smtClean="0">
                <a:solidFill>
                  <a:srgbClr val="0000FF"/>
                </a:solidFill>
              </a:rPr>
              <a:t>أ</a:t>
            </a:r>
            <a:r>
              <a:rPr lang="ar-SA" sz="4000" b="1" dirty="0">
                <a:solidFill>
                  <a:srgbClr val="0000FF"/>
                </a:solidFill>
              </a:rPr>
              <a:t>/ مصطفى الجوفي</a:t>
            </a:r>
            <a:endParaRPr lang="en-US" sz="4000" dirty="0">
              <a:solidFill>
                <a:srgbClr val="0000FF"/>
              </a:solidFill>
              <a:cs typeface="+mj-cs"/>
            </a:endParaRPr>
          </a:p>
        </p:txBody>
      </p:sp>
      <p:sp>
        <p:nvSpPr>
          <p:cNvPr id="8" name="Rectangle 7"/>
          <p:cNvSpPr/>
          <p:nvPr/>
        </p:nvSpPr>
        <p:spPr>
          <a:xfrm>
            <a:off x="8390898" y="5313946"/>
            <a:ext cx="3039615" cy="707886"/>
          </a:xfrm>
          <a:prstGeom prst="rect">
            <a:avLst/>
          </a:prstGeom>
        </p:spPr>
        <p:txBody>
          <a:bodyPr wrap="none">
            <a:spAutoFit/>
          </a:bodyPr>
          <a:lstStyle/>
          <a:p>
            <a:pPr algn="r" rtl="1"/>
            <a:r>
              <a:rPr lang="ar-SA" sz="4000" b="1" dirty="0">
                <a:solidFill>
                  <a:srgbClr val="0000FF"/>
                </a:solidFill>
              </a:rPr>
              <a:t>أ/ </a:t>
            </a:r>
            <a:r>
              <a:rPr lang="ar-EG" sz="4000" b="1" dirty="0" smtClean="0">
                <a:solidFill>
                  <a:srgbClr val="0000FF"/>
                </a:solidFill>
              </a:rPr>
              <a:t>أحمد عبدالفتاح</a:t>
            </a:r>
            <a:endParaRPr lang="en-US" sz="4000" dirty="0">
              <a:solidFill>
                <a:srgbClr val="0000FF"/>
              </a:solidFill>
              <a:cs typeface="+mj-cs"/>
            </a:endParaRPr>
          </a:p>
        </p:txBody>
      </p:sp>
      <p:sp>
        <p:nvSpPr>
          <p:cNvPr id="9" name="Rectangle 8"/>
          <p:cNvSpPr/>
          <p:nvPr/>
        </p:nvSpPr>
        <p:spPr>
          <a:xfrm>
            <a:off x="4867266" y="5313946"/>
            <a:ext cx="2517036" cy="707886"/>
          </a:xfrm>
          <a:prstGeom prst="rect">
            <a:avLst/>
          </a:prstGeom>
        </p:spPr>
        <p:txBody>
          <a:bodyPr wrap="none">
            <a:spAutoFit/>
          </a:bodyPr>
          <a:lstStyle/>
          <a:p>
            <a:pPr algn="r" rtl="1"/>
            <a:r>
              <a:rPr lang="ar-SA" sz="4000" b="1" dirty="0" smtClean="0">
                <a:solidFill>
                  <a:srgbClr val="0000FF"/>
                </a:solidFill>
              </a:rPr>
              <a:t>أ</a:t>
            </a:r>
            <a:r>
              <a:rPr lang="ar-SA" sz="4000" b="1" dirty="0">
                <a:solidFill>
                  <a:srgbClr val="0000FF"/>
                </a:solidFill>
              </a:rPr>
              <a:t>/ </a:t>
            </a:r>
            <a:r>
              <a:rPr lang="ar-EG" sz="4000" b="1" dirty="0" smtClean="0">
                <a:solidFill>
                  <a:srgbClr val="0000FF"/>
                </a:solidFill>
              </a:rPr>
              <a:t>علاء حسين</a:t>
            </a:r>
            <a:endParaRPr lang="en-US" sz="4000" dirty="0">
              <a:solidFill>
                <a:srgbClr val="0000FF"/>
              </a:solidFill>
              <a:cs typeface="+mj-cs"/>
            </a:endParaRPr>
          </a:p>
        </p:txBody>
      </p:sp>
    </p:spTree>
    <p:extLst>
      <p:ext uri="{BB962C8B-B14F-4D97-AF65-F5344CB8AC3E}">
        <p14:creationId xmlns:p14="http://schemas.microsoft.com/office/powerpoint/2010/main" xmlns="" val="395918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58.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3" name="0062 - arcade game beep.wav"/>
                                        </p:tgtEl>
                                      </p:cMediaNode>
                                    </p:audio>
                                  </p:subTnLst>
                                </p:cTn>
                              </p:par>
                              <p:par>
                                <p:cTn id="17" presetID="1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0062 - arcade game beep.wav"/>
                                        </p:tgtEl>
                                      </p:cMediaNode>
                                    </p:audio>
                                  </p:subTnLst>
                                </p:cTn>
                              </p:par>
                              <p:par>
                                <p:cTn id="27" presetID="1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5190" y="300789"/>
            <a:ext cx="10467474" cy="6087979"/>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83041" y="300789"/>
            <a:ext cx="8771022" cy="1446550"/>
          </a:xfrm>
          <a:prstGeom prst="rect">
            <a:avLst/>
          </a:prstGeom>
        </p:spPr>
        <p:txBody>
          <a:bodyPr wrap="square">
            <a:spAutoFit/>
          </a:bodyPr>
          <a:lstStyle/>
          <a:p>
            <a:pPr algn="ctr" rtl="1"/>
            <a:r>
              <a:rPr lang="ar-EG" sz="4400" b="1" dirty="0" smtClean="0">
                <a:effectLst/>
                <a:latin typeface="Calibri" panose="020F0502020204030204" pitchFamily="34" charset="0"/>
                <a:ea typeface="Calibri" panose="020F0502020204030204" pitchFamily="34" charset="0"/>
                <a:cs typeface="+mj-cs"/>
              </a:rPr>
              <a:t>بسم الله الرحمن الرحيم</a:t>
            </a:r>
            <a:endParaRPr lang="en-US" sz="4400" dirty="0" smtClean="0">
              <a:effectLst/>
              <a:latin typeface="Calibri" panose="020F0502020204030204" pitchFamily="34" charset="0"/>
              <a:ea typeface="Calibri" panose="020F0502020204030204" pitchFamily="34" charset="0"/>
              <a:cs typeface="+mj-cs"/>
            </a:endParaRPr>
          </a:p>
          <a:p>
            <a:pPr algn="ctr" rtl="1"/>
            <a:r>
              <a:rPr lang="ar-EG" sz="4400" b="1" dirty="0" smtClean="0">
                <a:effectLst/>
                <a:latin typeface="Calibri" panose="020F0502020204030204" pitchFamily="34" charset="0"/>
                <a:ea typeface="Calibri" panose="020F0502020204030204" pitchFamily="34" charset="0"/>
                <a:cs typeface="+mj-cs"/>
              </a:rPr>
              <a:t>محضر اجتماع</a:t>
            </a:r>
            <a:endParaRPr lang="en-US" dirty="0" smtClean="0">
              <a:effectLst/>
              <a:latin typeface="Calibri" panose="020F0502020204030204" pitchFamily="34" charset="0"/>
              <a:ea typeface="Calibri" panose="020F0502020204030204" pitchFamily="34" charset="0"/>
              <a:cs typeface="+mj-cs"/>
            </a:endParaRPr>
          </a:p>
        </p:txBody>
      </p:sp>
      <p:sp>
        <p:nvSpPr>
          <p:cNvPr id="8" name="Rectangle 7"/>
          <p:cNvSpPr/>
          <p:nvPr/>
        </p:nvSpPr>
        <p:spPr>
          <a:xfrm>
            <a:off x="3204410" y="2081209"/>
            <a:ext cx="8249653" cy="769441"/>
          </a:xfrm>
          <a:prstGeom prst="rect">
            <a:avLst/>
          </a:prstGeom>
        </p:spPr>
        <p:txBody>
          <a:bodyPr wrap="square">
            <a:spAutoFit/>
          </a:bodyPr>
          <a:lstStyle/>
          <a:p>
            <a:pPr algn="r" rtl="1"/>
            <a:r>
              <a:rPr lang="ar-EG" sz="4400" b="1" dirty="0">
                <a:solidFill>
                  <a:schemeClr val="tx1">
                    <a:lumMod val="95000"/>
                    <a:lumOff val="5000"/>
                  </a:schemeClr>
                </a:solidFill>
                <a:latin typeface="Calibri" panose="020F0502020204030204" pitchFamily="34" charset="0"/>
                <a:ea typeface="Calibri" panose="020F0502020204030204" pitchFamily="34" charset="0"/>
              </a:rPr>
              <a:t>لمناقشة جدول الأعمال التالي</a:t>
            </a:r>
            <a:r>
              <a:rPr lang="ar-EG" sz="4400" b="1" dirty="0" smtClean="0">
                <a:solidFill>
                  <a:schemeClr val="tx1">
                    <a:lumMod val="95000"/>
                    <a:lumOff val="5000"/>
                  </a:schemeClr>
                </a:solidFill>
                <a:latin typeface="Calibri" panose="020F0502020204030204" pitchFamily="34" charset="0"/>
                <a:ea typeface="Calibri" panose="020F0502020204030204" pitchFamily="34" charset="0"/>
              </a:rPr>
              <a:t>:</a:t>
            </a:r>
            <a:endParaRPr lang="ar-EG" sz="4400" b="1" dirty="0">
              <a:solidFill>
                <a:schemeClr val="tx1">
                  <a:lumMod val="95000"/>
                  <a:lumOff val="5000"/>
                </a:schemeClr>
              </a:solidFill>
              <a:latin typeface="Calibri" panose="020F0502020204030204" pitchFamily="34" charset="0"/>
              <a:ea typeface="Calibri" panose="020F0502020204030204" pitchFamily="34" charset="0"/>
            </a:endParaRPr>
          </a:p>
        </p:txBody>
      </p:sp>
      <p:sp>
        <p:nvSpPr>
          <p:cNvPr id="9" name="Rectangle 8"/>
          <p:cNvSpPr/>
          <p:nvPr/>
        </p:nvSpPr>
        <p:spPr>
          <a:xfrm>
            <a:off x="4997115" y="3037691"/>
            <a:ext cx="6096000" cy="2763642"/>
          </a:xfrm>
          <a:prstGeom prst="rect">
            <a:avLst/>
          </a:prstGeom>
        </p:spPr>
        <p:txBody>
          <a:bodyPr>
            <a:spAutoFit/>
          </a:bodyPr>
          <a:lstStyle/>
          <a:p>
            <a:pPr marL="342900" marR="0" lvl="0" indent="-342900" algn="r" rtl="1">
              <a:lnSpc>
                <a:spcPct val="150000"/>
              </a:lnSpc>
              <a:spcBef>
                <a:spcPts val="0"/>
              </a:spcBef>
              <a:spcAft>
                <a:spcPts val="0"/>
              </a:spcAft>
              <a:buClr>
                <a:srgbClr val="0000FF"/>
              </a:buClr>
              <a:buFont typeface="Calibri" panose="020F0502020204030204" pitchFamily="34" charset="0"/>
              <a:buChar char="-"/>
            </a:pPr>
            <a:r>
              <a:rPr lang="ar-SA" sz="4000" b="1" dirty="0">
                <a:solidFill>
                  <a:srgbClr val="0000FF"/>
                </a:solidFill>
                <a:latin typeface="Calibri" panose="020F0502020204030204" pitchFamily="34" charset="0"/>
                <a:ea typeface="Times New Roman" panose="02020603050405020304" pitchFamily="18" charset="0"/>
                <a:cs typeface="+mj-cs"/>
              </a:rPr>
              <a:t>الافتتاح والترحيب بالحضور.</a:t>
            </a:r>
            <a:endParaRPr lang="en-US" sz="4000" dirty="0">
              <a:latin typeface="Calibri" panose="020F0502020204030204" pitchFamily="34" charset="0"/>
              <a:ea typeface="Times New Roman" panose="02020603050405020304" pitchFamily="18" charset="0"/>
              <a:cs typeface="+mj-cs"/>
            </a:endParaRPr>
          </a:p>
          <a:p>
            <a:pPr marL="342900" marR="0" lvl="0" indent="-342900" algn="r" rtl="1">
              <a:lnSpc>
                <a:spcPct val="150000"/>
              </a:lnSpc>
              <a:spcBef>
                <a:spcPts val="0"/>
              </a:spcBef>
              <a:spcAft>
                <a:spcPts val="0"/>
              </a:spcAft>
              <a:buClr>
                <a:srgbClr val="0000FF"/>
              </a:buClr>
              <a:buFont typeface="Calibri" panose="020F0502020204030204" pitchFamily="34" charset="0"/>
              <a:buChar char="-"/>
            </a:pPr>
            <a:r>
              <a:rPr lang="ar-SA" sz="4000" b="1" dirty="0">
                <a:solidFill>
                  <a:srgbClr val="0000FF"/>
                </a:solidFill>
                <a:latin typeface="Calibri" panose="020F0502020204030204" pitchFamily="34" charset="0"/>
                <a:ea typeface="Times New Roman" panose="02020603050405020304" pitchFamily="18" charset="0"/>
                <a:cs typeface="+mj-cs"/>
              </a:rPr>
              <a:t>الغياب المتكرر. </a:t>
            </a:r>
            <a:endParaRPr lang="en-US" sz="4000" dirty="0">
              <a:latin typeface="Calibri" panose="020F0502020204030204" pitchFamily="34" charset="0"/>
              <a:ea typeface="Times New Roman" panose="02020603050405020304" pitchFamily="18" charset="0"/>
              <a:cs typeface="+mj-cs"/>
            </a:endParaRPr>
          </a:p>
          <a:p>
            <a:pPr marL="342900" marR="0" lvl="0" indent="-342900" algn="r" rtl="1">
              <a:lnSpc>
                <a:spcPct val="150000"/>
              </a:lnSpc>
              <a:spcBef>
                <a:spcPts val="0"/>
              </a:spcBef>
              <a:spcAft>
                <a:spcPts val="0"/>
              </a:spcAft>
              <a:buClr>
                <a:srgbClr val="0000FF"/>
              </a:buClr>
              <a:buFont typeface="Calibri" panose="020F0502020204030204" pitchFamily="34" charset="0"/>
              <a:buChar char="-"/>
            </a:pPr>
            <a:r>
              <a:rPr lang="ar-SA" sz="4000" b="1" dirty="0">
                <a:solidFill>
                  <a:srgbClr val="0000FF"/>
                </a:solidFill>
                <a:latin typeface="Calibri" panose="020F0502020204030204" pitchFamily="34" charset="0"/>
                <a:ea typeface="Times New Roman" panose="02020603050405020304" pitchFamily="18" charset="0"/>
                <a:cs typeface="+mj-cs"/>
              </a:rPr>
              <a:t>الخروج من الفصل دون داع. </a:t>
            </a:r>
            <a:endParaRPr lang="en-US" sz="4000" dirty="0">
              <a:effectLst/>
              <a:latin typeface="Calibri" panose="020F0502020204030204" pitchFamily="34" charset="0"/>
              <a:ea typeface="Times New Roman" panose="02020603050405020304" pitchFamily="18" charset="0"/>
              <a:cs typeface="+mj-cs"/>
            </a:endParaRPr>
          </a:p>
        </p:txBody>
      </p:sp>
    </p:spTree>
    <p:extLst>
      <p:ext uri="{BB962C8B-B14F-4D97-AF65-F5344CB8AC3E}">
        <p14:creationId xmlns:p14="http://schemas.microsoft.com/office/powerpoint/2010/main" xmlns="" val="38880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58.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0062 - arcade game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5190" y="300789"/>
            <a:ext cx="10467474" cy="6418761"/>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091198" y="625574"/>
            <a:ext cx="9110201" cy="5416868"/>
          </a:xfrm>
          <a:prstGeom prst="rect">
            <a:avLst/>
          </a:prstGeom>
        </p:spPr>
        <p:txBody>
          <a:bodyPr wrap="square">
            <a:spAutoFit/>
          </a:bodyPr>
          <a:lstStyle/>
          <a:p>
            <a:pPr algn="r" rtl="1"/>
            <a:r>
              <a:rPr lang="ar-EG" sz="4400" b="1" dirty="0">
                <a:cs typeface="+mj-cs"/>
              </a:rPr>
              <a:t>القرارات والتوصيات</a:t>
            </a:r>
            <a:r>
              <a:rPr lang="ar-EG" sz="4400" b="1" dirty="0" smtClean="0">
                <a:cs typeface="+mj-cs"/>
              </a:rPr>
              <a:t>:</a:t>
            </a:r>
          </a:p>
          <a:p>
            <a:pPr algn="r" rtl="1"/>
            <a:endParaRPr lang="en-US" sz="4400" dirty="0">
              <a:cs typeface="+mj-cs"/>
            </a:endParaRPr>
          </a:p>
          <a:p>
            <a:pPr algn="r" rtl="1"/>
            <a:r>
              <a:rPr lang="ar-EG" b="1" dirty="0" smtClean="0">
                <a:cs typeface="+mj-cs"/>
              </a:rPr>
              <a:t>   </a:t>
            </a:r>
          </a:p>
          <a:p>
            <a:pPr algn="r" rtl="1"/>
            <a:endParaRPr lang="ar-EG" b="1" dirty="0">
              <a:cs typeface="+mj-cs"/>
            </a:endParaRPr>
          </a:p>
          <a:p>
            <a:pPr algn="r" rtl="1"/>
            <a:endParaRPr lang="ar-EG" b="1" dirty="0" smtClean="0">
              <a:cs typeface="+mj-cs"/>
            </a:endParaRPr>
          </a:p>
          <a:p>
            <a:pPr algn="r" rtl="1"/>
            <a:endParaRPr lang="ar-EG" b="1" dirty="0">
              <a:cs typeface="+mj-cs"/>
            </a:endParaRPr>
          </a:p>
          <a:p>
            <a:pPr algn="r" rtl="1"/>
            <a:endParaRPr lang="ar-EG" b="1" dirty="0" smtClean="0">
              <a:cs typeface="+mj-cs"/>
            </a:endParaRPr>
          </a:p>
          <a:p>
            <a:pPr algn="r" rtl="1"/>
            <a:r>
              <a:rPr lang="ar-EG" sz="4400" b="1" dirty="0" smtClean="0">
                <a:cs typeface="+mj-cs"/>
              </a:rPr>
              <a:t>الرئيس                               المقرر</a:t>
            </a:r>
          </a:p>
          <a:p>
            <a:pPr algn="r" rtl="1"/>
            <a:endParaRPr lang="en-US" sz="4400" dirty="0" smtClean="0">
              <a:cs typeface="+mj-cs"/>
            </a:endParaRPr>
          </a:p>
          <a:p>
            <a:pPr algn="r" rtl="1"/>
            <a:r>
              <a:rPr lang="ar-EG" b="1" dirty="0" smtClean="0">
                <a:cs typeface="+mj-cs"/>
              </a:rPr>
              <a:t>.......................................                                                      .........................</a:t>
            </a:r>
          </a:p>
          <a:p>
            <a:pPr algn="r" rtl="1"/>
            <a:endParaRPr lang="en-US" dirty="0">
              <a:cs typeface="+mj-cs"/>
            </a:endParaRPr>
          </a:p>
          <a:p>
            <a:pPr algn="r"/>
            <a:r>
              <a:rPr lang="ar-EG" sz="4400" b="1" dirty="0">
                <a:cs typeface="+mj-cs"/>
              </a:rPr>
              <a:t>الأعضاء: </a:t>
            </a:r>
            <a:r>
              <a:rPr lang="ar-EG" b="1" dirty="0" smtClean="0">
                <a:cs typeface="+mj-cs"/>
              </a:rPr>
              <a:t>..................................                          ......................................</a:t>
            </a:r>
            <a:endParaRPr lang="en-US" dirty="0">
              <a:effectLst/>
              <a:latin typeface="Calibri" panose="020F0502020204030204" pitchFamily="34" charset="0"/>
              <a:ea typeface="Calibri" panose="020F0502020204030204" pitchFamily="34" charset="0"/>
              <a:cs typeface="+mj-cs"/>
            </a:endParaRPr>
          </a:p>
        </p:txBody>
      </p:sp>
      <p:sp>
        <p:nvSpPr>
          <p:cNvPr id="5" name="Rectangle 4"/>
          <p:cNvSpPr/>
          <p:nvPr/>
        </p:nvSpPr>
        <p:spPr>
          <a:xfrm>
            <a:off x="2539939" y="1471960"/>
            <a:ext cx="8570494" cy="1938992"/>
          </a:xfrm>
          <a:prstGeom prst="rect">
            <a:avLst/>
          </a:prstGeom>
        </p:spPr>
        <p:txBody>
          <a:bodyPr wrap="square">
            <a:spAutoFit/>
          </a:bodyPr>
          <a:lstStyle/>
          <a:p>
            <a:pPr marL="571500" lvl="0" indent="-571500" algn="r" rtl="1">
              <a:buFont typeface="Arial" panose="020B0604020202020204" pitchFamily="34" charset="0"/>
              <a:buChar char="•"/>
            </a:pPr>
            <a:r>
              <a:rPr lang="ar-SA" sz="4000" b="1" dirty="0">
                <a:solidFill>
                  <a:srgbClr val="0000FF"/>
                </a:solidFill>
                <a:cs typeface="+mj-cs"/>
              </a:rPr>
              <a:t>عمل لقاء حواري مع الطلاب بالحضور. </a:t>
            </a:r>
            <a:endParaRPr lang="en-US" sz="4000" dirty="0">
              <a:solidFill>
                <a:srgbClr val="0000FF"/>
              </a:solidFill>
              <a:cs typeface="+mj-cs"/>
            </a:endParaRPr>
          </a:p>
          <a:p>
            <a:pPr marL="571500" lvl="0" indent="-571500" algn="r" rtl="1">
              <a:buFont typeface="Arial" panose="020B0604020202020204" pitchFamily="34" charset="0"/>
              <a:buChar char="•"/>
            </a:pPr>
            <a:r>
              <a:rPr lang="ar-SA" sz="4000" b="1" dirty="0">
                <a:solidFill>
                  <a:srgbClr val="0000FF"/>
                </a:solidFill>
                <a:cs typeface="+mj-cs"/>
              </a:rPr>
              <a:t>السيد مدير المدرسة ووكيله لمناقشة الموضوع. </a:t>
            </a:r>
            <a:endParaRPr lang="en-US" sz="4000" dirty="0">
              <a:solidFill>
                <a:srgbClr val="0000FF"/>
              </a:solidFill>
              <a:cs typeface="+mj-cs"/>
            </a:endParaRPr>
          </a:p>
          <a:p>
            <a:pPr marL="571500" indent="-571500" algn="r" rtl="1">
              <a:buFont typeface="Arial" panose="020B0604020202020204" pitchFamily="34" charset="0"/>
              <a:buChar char="•"/>
            </a:pPr>
            <a:r>
              <a:rPr lang="ar-SA" sz="4000" b="1" dirty="0">
                <a:solidFill>
                  <a:srgbClr val="0000FF"/>
                </a:solidFill>
                <a:cs typeface="+mj-cs"/>
              </a:rPr>
              <a:t>عمل لافتات إرشادية. </a:t>
            </a:r>
            <a:endParaRPr lang="en-US" sz="4000" dirty="0">
              <a:solidFill>
                <a:srgbClr val="0000FF"/>
              </a:solidFill>
              <a:effectLst/>
              <a:latin typeface="Calibri" panose="020F0502020204030204" pitchFamily="34" charset="0"/>
              <a:ea typeface="Times New Roman" panose="02020603050405020304" pitchFamily="18" charset="0"/>
              <a:cs typeface="+mj-cs"/>
            </a:endParaRPr>
          </a:p>
        </p:txBody>
      </p:sp>
      <p:sp>
        <p:nvSpPr>
          <p:cNvPr id="6" name="Rectangle 5"/>
          <p:cNvSpPr/>
          <p:nvPr/>
        </p:nvSpPr>
        <p:spPr>
          <a:xfrm>
            <a:off x="7990628" y="4535878"/>
            <a:ext cx="3692036" cy="584775"/>
          </a:xfrm>
          <a:prstGeom prst="rect">
            <a:avLst/>
          </a:prstGeom>
        </p:spPr>
        <p:txBody>
          <a:bodyPr wrap="none">
            <a:spAutoFit/>
          </a:bodyPr>
          <a:lstStyle/>
          <a:p>
            <a:pPr algn="r" rtl="1"/>
            <a:r>
              <a:rPr lang="ar-SA" sz="3200" b="1" dirty="0">
                <a:solidFill>
                  <a:srgbClr val="0000FF"/>
                </a:solidFill>
                <a:cs typeface="+mj-cs"/>
              </a:rPr>
              <a:t>ذياب العنزي مدير المدرسة</a:t>
            </a:r>
            <a:endParaRPr lang="en-US" sz="3200" dirty="0">
              <a:solidFill>
                <a:srgbClr val="0000FF"/>
              </a:solidFill>
              <a:cs typeface="+mj-cs"/>
            </a:endParaRPr>
          </a:p>
        </p:txBody>
      </p:sp>
      <p:sp>
        <p:nvSpPr>
          <p:cNvPr id="7" name="Rectangle 6"/>
          <p:cNvSpPr/>
          <p:nvPr/>
        </p:nvSpPr>
        <p:spPr>
          <a:xfrm>
            <a:off x="2247610" y="4535878"/>
            <a:ext cx="4230645" cy="584775"/>
          </a:xfrm>
          <a:prstGeom prst="rect">
            <a:avLst/>
          </a:prstGeom>
        </p:spPr>
        <p:txBody>
          <a:bodyPr wrap="none">
            <a:spAutoFit/>
          </a:bodyPr>
          <a:lstStyle/>
          <a:p>
            <a:pPr rtl="1"/>
            <a:r>
              <a:rPr lang="ar-SA" sz="3200" b="1" dirty="0">
                <a:solidFill>
                  <a:srgbClr val="0000FF"/>
                </a:solidFill>
                <a:cs typeface="+mj-cs"/>
              </a:rPr>
              <a:t>وكيل المدرسة مصطفى الجوفي</a:t>
            </a:r>
            <a:endParaRPr lang="en-US" sz="3200" dirty="0">
              <a:solidFill>
                <a:srgbClr val="0000FF"/>
              </a:solidFill>
              <a:cs typeface="+mj-cs"/>
            </a:endParaRPr>
          </a:p>
        </p:txBody>
      </p:sp>
      <p:sp>
        <p:nvSpPr>
          <p:cNvPr id="8" name="Rectangle 7"/>
          <p:cNvSpPr/>
          <p:nvPr/>
        </p:nvSpPr>
        <p:spPr>
          <a:xfrm>
            <a:off x="6888278" y="5374647"/>
            <a:ext cx="2383986" cy="646331"/>
          </a:xfrm>
          <a:prstGeom prst="rect">
            <a:avLst/>
          </a:prstGeom>
        </p:spPr>
        <p:txBody>
          <a:bodyPr wrap="none">
            <a:spAutoFit/>
          </a:bodyPr>
          <a:lstStyle/>
          <a:p>
            <a:pPr algn="r" rtl="1"/>
            <a:r>
              <a:rPr lang="ar-EG" sz="3600" b="1" dirty="0" smtClean="0">
                <a:solidFill>
                  <a:srgbClr val="0000FF"/>
                </a:solidFill>
                <a:cs typeface="+mj-cs"/>
              </a:rPr>
              <a:t>أحمد عبدالفتاح</a:t>
            </a:r>
            <a:endParaRPr lang="en-US" sz="3600" dirty="0">
              <a:solidFill>
                <a:srgbClr val="0000FF"/>
              </a:solidFill>
              <a:cs typeface="+mj-cs"/>
            </a:endParaRPr>
          </a:p>
        </p:txBody>
      </p:sp>
      <p:sp>
        <p:nvSpPr>
          <p:cNvPr id="9" name="Rectangle 8"/>
          <p:cNvSpPr/>
          <p:nvPr/>
        </p:nvSpPr>
        <p:spPr>
          <a:xfrm>
            <a:off x="3681963" y="5374648"/>
            <a:ext cx="1914306" cy="646331"/>
          </a:xfrm>
          <a:prstGeom prst="rect">
            <a:avLst/>
          </a:prstGeom>
        </p:spPr>
        <p:txBody>
          <a:bodyPr wrap="none">
            <a:spAutoFit/>
          </a:bodyPr>
          <a:lstStyle/>
          <a:p>
            <a:pPr algn="r" rtl="1"/>
            <a:r>
              <a:rPr lang="ar-EG" sz="3600" b="1" dirty="0" smtClean="0">
                <a:solidFill>
                  <a:srgbClr val="0000FF"/>
                </a:solidFill>
                <a:cs typeface="+mj-cs"/>
              </a:rPr>
              <a:t>علاء حسين</a:t>
            </a:r>
            <a:endParaRPr lang="en-US" sz="3600" dirty="0">
              <a:solidFill>
                <a:srgbClr val="0000FF"/>
              </a:solidFill>
              <a:cs typeface="+mj-cs"/>
            </a:endParaRPr>
          </a:p>
        </p:txBody>
      </p:sp>
    </p:spTree>
    <p:extLst>
      <p:ext uri="{BB962C8B-B14F-4D97-AF65-F5344CB8AC3E}">
        <p14:creationId xmlns:p14="http://schemas.microsoft.com/office/powerpoint/2010/main" xmlns="" val="188700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58.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3" name="0062 - arcade game beep.wav"/>
                                        </p:tgtEl>
                                      </p:cMediaNode>
                                    </p:audio>
                                  </p:sub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subTnLst>
                                    <p:audio>
                                      <p:cMediaNode>
                                        <p:cTn display="0" masterRel="sameClick">
                                          <p:stCondLst>
                                            <p:cond evt="begin" delay="0">
                                              <p:tn val="19"/>
                                            </p:cond>
                                          </p:stCondLst>
                                          <p:endCondLst>
                                            <p:cond evt="onStopAudio" delay="0">
                                              <p:tgtEl>
                                                <p:sldTgt/>
                                              </p:tgtEl>
                                            </p:cond>
                                          </p:endCondLst>
                                        </p:cTn>
                                        <p:tgtEl>
                                          <p:sndTgt r:embed="rId3" name="0062 - arcade game beep.wav"/>
                                        </p:tgtEl>
                                      </p:cMediaNode>
                                    </p:audio>
                                  </p:subTnLst>
                                </p:cTn>
                              </p:par>
                              <p:par>
                                <p:cTn id="23" presetID="1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p:tgtEl>
                                          <p:spTgt spid="8"/>
                                        </p:tgtEl>
                                        <p:attrNameLst>
                                          <p:attrName>ppt_y</p:attrName>
                                        </p:attrNameLst>
                                      </p:cBhvr>
                                      <p:tavLst>
                                        <p:tav tm="0">
                                          <p:val>
                                            <p:strVal val="#ppt_y+#ppt_h*1.125000"/>
                                          </p:val>
                                        </p:tav>
                                        <p:tav tm="100000">
                                          <p:val>
                                            <p:strVal val="#ppt_y"/>
                                          </p:val>
                                        </p:tav>
                                      </p:tavLst>
                                    </p:anim>
                                    <p:animEffect transition="in" filter="wipe(up)">
                                      <p:cBhvr>
                                        <p:cTn id="30" dur="500"/>
                                        <p:tgtEl>
                                          <p:spTgt spid="8"/>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p:tgtEl>
                                          <p:spTgt spid="9"/>
                                        </p:tgtEl>
                                        <p:attrNameLst>
                                          <p:attrName>ppt_y</p:attrName>
                                        </p:attrNameLst>
                                      </p:cBhvr>
                                      <p:tavLst>
                                        <p:tav tm="0">
                                          <p:val>
                                            <p:strVal val="#ppt_y+#ppt_h*1.125000"/>
                                          </p:val>
                                        </p:tav>
                                        <p:tav tm="100000">
                                          <p:val>
                                            <p:strVal val="#ppt_y"/>
                                          </p:val>
                                        </p:tav>
                                      </p:tavLst>
                                    </p:anim>
                                    <p:animEffect transition="in" filter="wipe(up)">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253" y="300789"/>
            <a:ext cx="11586411" cy="6087979"/>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94085" y="674348"/>
            <a:ext cx="10888579" cy="3754874"/>
          </a:xfrm>
          <a:prstGeom prst="rect">
            <a:avLst/>
          </a:prstGeom>
        </p:spPr>
        <p:txBody>
          <a:bodyPr wrap="square">
            <a:spAutoFit/>
          </a:bodyPr>
          <a:lstStyle/>
          <a:p>
            <a:pPr algn="ctr" rtl="1"/>
            <a:r>
              <a:rPr lang="ar-EG" sz="4400" b="1" dirty="0">
                <a:cs typeface="+mj-cs"/>
              </a:rPr>
              <a:t>بسم الله الرحمن الرحيم</a:t>
            </a:r>
            <a:endParaRPr lang="en-US" sz="4400" dirty="0">
              <a:cs typeface="+mj-cs"/>
            </a:endParaRPr>
          </a:p>
          <a:p>
            <a:pPr algn="ctr" rtl="1"/>
            <a:r>
              <a:rPr lang="ar-EG" sz="4400" b="1" dirty="0">
                <a:cs typeface="+mj-cs"/>
              </a:rPr>
              <a:t>تقرير وصفي عن عمل طلابي</a:t>
            </a:r>
            <a:endParaRPr lang="en-US" sz="4400" dirty="0">
              <a:cs typeface="+mj-cs"/>
            </a:endParaRPr>
          </a:p>
          <a:p>
            <a:pPr algn="ctr" rtl="1"/>
            <a:r>
              <a:rPr lang="ar-EG" sz="4400" b="1" dirty="0">
                <a:cs typeface="+mj-cs"/>
              </a:rPr>
              <a:t>مدرسة: </a:t>
            </a:r>
            <a:r>
              <a:rPr lang="ar-EG" b="1" dirty="0" smtClean="0">
                <a:cs typeface="+mj-cs"/>
              </a:rPr>
              <a:t>.............................. </a:t>
            </a:r>
            <a:r>
              <a:rPr lang="ar-EG" sz="4400" b="1" dirty="0" smtClean="0">
                <a:cs typeface="+mj-cs"/>
              </a:rPr>
              <a:t>الصف </a:t>
            </a:r>
            <a:r>
              <a:rPr lang="ar-EG" sz="4400" b="1" dirty="0">
                <a:cs typeface="+mj-cs"/>
              </a:rPr>
              <a:t>والفصل: </a:t>
            </a:r>
            <a:r>
              <a:rPr lang="ar-EG" b="1" dirty="0" smtClean="0">
                <a:cs typeface="+mj-cs"/>
              </a:rPr>
              <a:t>.......................</a:t>
            </a:r>
          </a:p>
          <a:p>
            <a:pPr algn="ctr" rtl="1"/>
            <a:endParaRPr lang="en-US" dirty="0">
              <a:cs typeface="+mj-cs"/>
            </a:endParaRPr>
          </a:p>
          <a:p>
            <a:pPr algn="ctr" rtl="1"/>
            <a:r>
              <a:rPr lang="ar-EG" sz="4400" b="1" dirty="0">
                <a:cs typeface="+mj-cs"/>
              </a:rPr>
              <a:t>الأستاذ الفاضل مدير المدرسة وفقه الله</a:t>
            </a:r>
            <a:endParaRPr lang="en-US" sz="4400" dirty="0">
              <a:cs typeface="+mj-cs"/>
            </a:endParaRPr>
          </a:p>
          <a:p>
            <a:pPr algn="ctr" rtl="1"/>
            <a:r>
              <a:rPr lang="ar-EG" sz="4400" b="1" dirty="0">
                <a:cs typeface="+mj-cs"/>
              </a:rPr>
              <a:t>بتكليف من معلم اللغة العربية الأستاذ </a:t>
            </a:r>
            <a:r>
              <a:rPr lang="ar-EG" b="1" dirty="0" smtClean="0">
                <a:cs typeface="+mj-cs"/>
              </a:rPr>
              <a:t>.................................</a:t>
            </a:r>
            <a:endParaRPr lang="en-US" dirty="0">
              <a:cs typeface="+mj-cs"/>
            </a:endParaRPr>
          </a:p>
        </p:txBody>
      </p:sp>
      <p:sp>
        <p:nvSpPr>
          <p:cNvPr id="4" name="Rectangle 3"/>
          <p:cNvSpPr/>
          <p:nvPr/>
        </p:nvSpPr>
        <p:spPr>
          <a:xfrm>
            <a:off x="6861087" y="2086795"/>
            <a:ext cx="1500732" cy="707886"/>
          </a:xfrm>
          <a:prstGeom prst="rect">
            <a:avLst/>
          </a:prstGeom>
        </p:spPr>
        <p:txBody>
          <a:bodyPr wrap="none">
            <a:spAutoFit/>
          </a:bodyPr>
          <a:lstStyle/>
          <a:p>
            <a:r>
              <a:rPr lang="ar-SA" sz="4000" b="1" dirty="0">
                <a:solidFill>
                  <a:srgbClr val="660066"/>
                </a:solidFill>
                <a:cs typeface="+mj-cs"/>
              </a:rPr>
              <a:t>السنابل </a:t>
            </a:r>
            <a:endParaRPr lang="en-US" sz="4000" dirty="0">
              <a:solidFill>
                <a:srgbClr val="660066"/>
              </a:solidFill>
              <a:cs typeface="+mj-cs"/>
            </a:endParaRPr>
          </a:p>
        </p:txBody>
      </p:sp>
      <p:sp>
        <p:nvSpPr>
          <p:cNvPr id="5" name="Rectangle 4"/>
          <p:cNvSpPr/>
          <p:nvPr/>
        </p:nvSpPr>
        <p:spPr>
          <a:xfrm>
            <a:off x="755771" y="2086795"/>
            <a:ext cx="3339376" cy="707886"/>
          </a:xfrm>
          <a:prstGeom prst="rect">
            <a:avLst/>
          </a:prstGeom>
        </p:spPr>
        <p:txBody>
          <a:bodyPr wrap="none">
            <a:spAutoFit/>
          </a:bodyPr>
          <a:lstStyle/>
          <a:p>
            <a:r>
              <a:rPr lang="ar-SA" sz="4000" b="1" dirty="0">
                <a:solidFill>
                  <a:srgbClr val="660066"/>
                </a:solidFill>
                <a:cs typeface="+mj-cs"/>
              </a:rPr>
              <a:t>الأول الثانوي 1/1 </a:t>
            </a:r>
            <a:endParaRPr lang="en-US" sz="4000" dirty="0">
              <a:solidFill>
                <a:srgbClr val="660066"/>
              </a:solidFill>
              <a:cs typeface="+mj-cs"/>
            </a:endParaRPr>
          </a:p>
        </p:txBody>
      </p:sp>
      <p:sp>
        <p:nvSpPr>
          <p:cNvPr id="6" name="Rectangle 5"/>
          <p:cNvSpPr/>
          <p:nvPr/>
        </p:nvSpPr>
        <p:spPr>
          <a:xfrm>
            <a:off x="1166140" y="3752130"/>
            <a:ext cx="2929007" cy="707886"/>
          </a:xfrm>
          <a:prstGeom prst="rect">
            <a:avLst/>
          </a:prstGeom>
        </p:spPr>
        <p:txBody>
          <a:bodyPr wrap="none">
            <a:spAutoFit/>
          </a:bodyPr>
          <a:lstStyle/>
          <a:p>
            <a:r>
              <a:rPr lang="ar-SA" sz="4000" b="1" dirty="0">
                <a:solidFill>
                  <a:srgbClr val="660066"/>
                </a:solidFill>
                <a:cs typeface="+mj-cs"/>
              </a:rPr>
              <a:t>أحمد عبد الفتاح </a:t>
            </a:r>
            <a:endParaRPr lang="en-US" sz="4000" dirty="0">
              <a:solidFill>
                <a:srgbClr val="660066"/>
              </a:solidFill>
              <a:cs typeface="+mj-cs"/>
            </a:endParaRPr>
          </a:p>
        </p:txBody>
      </p:sp>
    </p:spTree>
    <p:extLst>
      <p:ext uri="{BB962C8B-B14F-4D97-AF65-F5344CB8AC3E}">
        <p14:creationId xmlns:p14="http://schemas.microsoft.com/office/powerpoint/2010/main" xmlns="" val="6974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8.WAV"/>
                                        </p:tgtEl>
                                      </p:cMediaNode>
                                    </p:audio>
                                  </p:sub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45">
                                          <p:stCondLst>
                                            <p:cond delay="0"/>
                                          </p:stCondLst>
                                        </p:cTn>
                                        <p:tgtEl>
                                          <p:spTgt spid="4"/>
                                        </p:tgtEl>
                                      </p:cBhvr>
                                    </p:animEffect>
                                    <p:anim calcmode="lin" valueType="num">
                                      <p:cBhvr>
                                        <p:cTn id="16"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1" dur="7">
                                          <p:stCondLst>
                                            <p:cond delay="162"/>
                                          </p:stCondLst>
                                        </p:cTn>
                                        <p:tgtEl>
                                          <p:spTgt spid="4"/>
                                        </p:tgtEl>
                                      </p:cBhvr>
                                      <p:to x="100000" y="60000"/>
                                    </p:animScale>
                                    <p:animScale>
                                      <p:cBhvr>
                                        <p:cTn id="22" dur="41" decel="50000">
                                          <p:stCondLst>
                                            <p:cond delay="169"/>
                                          </p:stCondLst>
                                        </p:cTn>
                                        <p:tgtEl>
                                          <p:spTgt spid="4"/>
                                        </p:tgtEl>
                                      </p:cBhvr>
                                      <p:to x="100000" y="100000"/>
                                    </p:animScale>
                                    <p:animScale>
                                      <p:cBhvr>
                                        <p:cTn id="23" dur="7">
                                          <p:stCondLst>
                                            <p:cond delay="328"/>
                                          </p:stCondLst>
                                        </p:cTn>
                                        <p:tgtEl>
                                          <p:spTgt spid="4"/>
                                        </p:tgtEl>
                                      </p:cBhvr>
                                      <p:to x="100000" y="80000"/>
                                    </p:animScale>
                                    <p:animScale>
                                      <p:cBhvr>
                                        <p:cTn id="24" dur="41" decel="50000">
                                          <p:stCondLst>
                                            <p:cond delay="335"/>
                                          </p:stCondLst>
                                        </p:cTn>
                                        <p:tgtEl>
                                          <p:spTgt spid="4"/>
                                        </p:tgtEl>
                                      </p:cBhvr>
                                      <p:to x="100000" y="100000"/>
                                    </p:animScale>
                                    <p:animScale>
                                      <p:cBhvr>
                                        <p:cTn id="25" dur="7">
                                          <p:stCondLst>
                                            <p:cond delay="410"/>
                                          </p:stCondLst>
                                        </p:cTn>
                                        <p:tgtEl>
                                          <p:spTgt spid="4"/>
                                        </p:tgtEl>
                                      </p:cBhvr>
                                      <p:to x="100000" y="90000"/>
                                    </p:animScale>
                                    <p:animScale>
                                      <p:cBhvr>
                                        <p:cTn id="26" dur="41" decel="50000">
                                          <p:stCondLst>
                                            <p:cond delay="417"/>
                                          </p:stCondLst>
                                        </p:cTn>
                                        <p:tgtEl>
                                          <p:spTgt spid="4"/>
                                        </p:tgtEl>
                                      </p:cBhvr>
                                      <p:to x="100000" y="100000"/>
                                    </p:animScale>
                                    <p:animScale>
                                      <p:cBhvr>
                                        <p:cTn id="27" dur="7">
                                          <p:stCondLst>
                                            <p:cond delay="452"/>
                                          </p:stCondLst>
                                        </p:cTn>
                                        <p:tgtEl>
                                          <p:spTgt spid="4"/>
                                        </p:tgtEl>
                                      </p:cBhvr>
                                      <p:to x="100000" y="95000"/>
                                    </p:animScale>
                                    <p:animScale>
                                      <p:cBhvr>
                                        <p:cTn id="28" dur="41" decel="50000">
                                          <p:stCondLst>
                                            <p:cond delay="459"/>
                                          </p:stCondLst>
                                        </p:cTn>
                                        <p:tgtEl>
                                          <p:spTgt spid="4"/>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0054 - another stapler.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145">
                                          <p:stCondLst>
                                            <p:cond delay="0"/>
                                          </p:stCondLst>
                                        </p:cTn>
                                        <p:tgtEl>
                                          <p:spTgt spid="5"/>
                                        </p:tgtEl>
                                      </p:cBhvr>
                                    </p:animEffect>
                                    <p:anim calcmode="lin" valueType="num">
                                      <p:cBhvr>
                                        <p:cTn id="34"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37"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38"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39" dur="7">
                                          <p:stCondLst>
                                            <p:cond delay="162"/>
                                          </p:stCondLst>
                                        </p:cTn>
                                        <p:tgtEl>
                                          <p:spTgt spid="5"/>
                                        </p:tgtEl>
                                      </p:cBhvr>
                                      <p:to x="100000" y="60000"/>
                                    </p:animScale>
                                    <p:animScale>
                                      <p:cBhvr>
                                        <p:cTn id="40" dur="41" decel="50000">
                                          <p:stCondLst>
                                            <p:cond delay="169"/>
                                          </p:stCondLst>
                                        </p:cTn>
                                        <p:tgtEl>
                                          <p:spTgt spid="5"/>
                                        </p:tgtEl>
                                      </p:cBhvr>
                                      <p:to x="100000" y="100000"/>
                                    </p:animScale>
                                    <p:animScale>
                                      <p:cBhvr>
                                        <p:cTn id="41" dur="7">
                                          <p:stCondLst>
                                            <p:cond delay="328"/>
                                          </p:stCondLst>
                                        </p:cTn>
                                        <p:tgtEl>
                                          <p:spTgt spid="5"/>
                                        </p:tgtEl>
                                      </p:cBhvr>
                                      <p:to x="100000" y="80000"/>
                                    </p:animScale>
                                    <p:animScale>
                                      <p:cBhvr>
                                        <p:cTn id="42" dur="41" decel="50000">
                                          <p:stCondLst>
                                            <p:cond delay="335"/>
                                          </p:stCondLst>
                                        </p:cTn>
                                        <p:tgtEl>
                                          <p:spTgt spid="5"/>
                                        </p:tgtEl>
                                      </p:cBhvr>
                                      <p:to x="100000" y="100000"/>
                                    </p:animScale>
                                    <p:animScale>
                                      <p:cBhvr>
                                        <p:cTn id="43" dur="7">
                                          <p:stCondLst>
                                            <p:cond delay="410"/>
                                          </p:stCondLst>
                                        </p:cTn>
                                        <p:tgtEl>
                                          <p:spTgt spid="5"/>
                                        </p:tgtEl>
                                      </p:cBhvr>
                                      <p:to x="100000" y="90000"/>
                                    </p:animScale>
                                    <p:animScale>
                                      <p:cBhvr>
                                        <p:cTn id="44" dur="41" decel="50000">
                                          <p:stCondLst>
                                            <p:cond delay="417"/>
                                          </p:stCondLst>
                                        </p:cTn>
                                        <p:tgtEl>
                                          <p:spTgt spid="5"/>
                                        </p:tgtEl>
                                      </p:cBhvr>
                                      <p:to x="100000" y="100000"/>
                                    </p:animScale>
                                    <p:animScale>
                                      <p:cBhvr>
                                        <p:cTn id="45" dur="7">
                                          <p:stCondLst>
                                            <p:cond delay="452"/>
                                          </p:stCondLst>
                                        </p:cTn>
                                        <p:tgtEl>
                                          <p:spTgt spid="5"/>
                                        </p:tgtEl>
                                      </p:cBhvr>
                                      <p:to x="100000" y="95000"/>
                                    </p:animScale>
                                    <p:animScale>
                                      <p:cBhvr>
                                        <p:cTn id="46" dur="41" decel="50000">
                                          <p:stCondLst>
                                            <p:cond delay="459"/>
                                          </p:stCondLst>
                                        </p:cTn>
                                        <p:tgtEl>
                                          <p:spTgt spid="5"/>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3" name="0054 - another stapler.wav"/>
                                        </p:tgtEl>
                                      </p:cMediaNode>
                                    </p:audio>
                                  </p:sub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145">
                                          <p:stCondLst>
                                            <p:cond delay="0"/>
                                          </p:stCondLst>
                                        </p:cTn>
                                        <p:tgtEl>
                                          <p:spTgt spid="6"/>
                                        </p:tgtEl>
                                      </p:cBhvr>
                                    </p:animEffect>
                                    <p:anim calcmode="lin" valueType="num">
                                      <p:cBhvr>
                                        <p:cTn id="52"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3"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4"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55"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56"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57" dur="7">
                                          <p:stCondLst>
                                            <p:cond delay="162"/>
                                          </p:stCondLst>
                                        </p:cTn>
                                        <p:tgtEl>
                                          <p:spTgt spid="6"/>
                                        </p:tgtEl>
                                      </p:cBhvr>
                                      <p:to x="100000" y="60000"/>
                                    </p:animScale>
                                    <p:animScale>
                                      <p:cBhvr>
                                        <p:cTn id="58" dur="41" decel="50000">
                                          <p:stCondLst>
                                            <p:cond delay="169"/>
                                          </p:stCondLst>
                                        </p:cTn>
                                        <p:tgtEl>
                                          <p:spTgt spid="6"/>
                                        </p:tgtEl>
                                      </p:cBhvr>
                                      <p:to x="100000" y="100000"/>
                                    </p:animScale>
                                    <p:animScale>
                                      <p:cBhvr>
                                        <p:cTn id="59" dur="7">
                                          <p:stCondLst>
                                            <p:cond delay="328"/>
                                          </p:stCondLst>
                                        </p:cTn>
                                        <p:tgtEl>
                                          <p:spTgt spid="6"/>
                                        </p:tgtEl>
                                      </p:cBhvr>
                                      <p:to x="100000" y="80000"/>
                                    </p:animScale>
                                    <p:animScale>
                                      <p:cBhvr>
                                        <p:cTn id="60" dur="41" decel="50000">
                                          <p:stCondLst>
                                            <p:cond delay="335"/>
                                          </p:stCondLst>
                                        </p:cTn>
                                        <p:tgtEl>
                                          <p:spTgt spid="6"/>
                                        </p:tgtEl>
                                      </p:cBhvr>
                                      <p:to x="100000" y="100000"/>
                                    </p:animScale>
                                    <p:animScale>
                                      <p:cBhvr>
                                        <p:cTn id="61" dur="7">
                                          <p:stCondLst>
                                            <p:cond delay="410"/>
                                          </p:stCondLst>
                                        </p:cTn>
                                        <p:tgtEl>
                                          <p:spTgt spid="6"/>
                                        </p:tgtEl>
                                      </p:cBhvr>
                                      <p:to x="100000" y="90000"/>
                                    </p:animScale>
                                    <p:animScale>
                                      <p:cBhvr>
                                        <p:cTn id="62" dur="41" decel="50000">
                                          <p:stCondLst>
                                            <p:cond delay="417"/>
                                          </p:stCondLst>
                                        </p:cTn>
                                        <p:tgtEl>
                                          <p:spTgt spid="6"/>
                                        </p:tgtEl>
                                      </p:cBhvr>
                                      <p:to x="100000" y="100000"/>
                                    </p:animScale>
                                    <p:animScale>
                                      <p:cBhvr>
                                        <p:cTn id="63" dur="7">
                                          <p:stCondLst>
                                            <p:cond delay="452"/>
                                          </p:stCondLst>
                                        </p:cTn>
                                        <p:tgtEl>
                                          <p:spTgt spid="6"/>
                                        </p:tgtEl>
                                      </p:cBhvr>
                                      <p:to x="100000" y="95000"/>
                                    </p:animScale>
                                    <p:animScale>
                                      <p:cBhvr>
                                        <p:cTn id="64" dur="41" decel="50000">
                                          <p:stCondLst>
                                            <p:cond delay="459"/>
                                          </p:stCondLst>
                                        </p:cTn>
                                        <p:tgtEl>
                                          <p:spTgt spid="6"/>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3" name="0054 - another stapl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253" y="300789"/>
            <a:ext cx="11586411" cy="6087979"/>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851940" y="535849"/>
            <a:ext cx="8771022" cy="1446550"/>
          </a:xfrm>
          <a:prstGeom prst="rect">
            <a:avLst/>
          </a:prstGeom>
        </p:spPr>
        <p:txBody>
          <a:bodyPr wrap="square">
            <a:spAutoFit/>
          </a:bodyPr>
          <a:lstStyle/>
          <a:p>
            <a:pPr algn="ctr" rtl="1"/>
            <a:r>
              <a:rPr lang="ar-EG" sz="4400" b="1" dirty="0"/>
              <a:t>قمنا بدراسة استقصائية لجميع المشكلات الطلابية والتعليمية في المدرسة</a:t>
            </a:r>
            <a:r>
              <a:rPr lang="ar-EG" sz="4400" b="1" dirty="0" smtClean="0"/>
              <a:t>:</a:t>
            </a:r>
            <a:endParaRPr lang="en-US" dirty="0"/>
          </a:p>
        </p:txBody>
      </p:sp>
      <p:sp>
        <p:nvSpPr>
          <p:cNvPr id="7" name="Rectangle 6"/>
          <p:cNvSpPr/>
          <p:nvPr/>
        </p:nvSpPr>
        <p:spPr>
          <a:xfrm>
            <a:off x="2356058" y="2180282"/>
            <a:ext cx="8555661" cy="3416320"/>
          </a:xfrm>
          <a:prstGeom prst="rect">
            <a:avLst/>
          </a:prstGeom>
        </p:spPr>
        <p:txBody>
          <a:bodyPr wrap="square">
            <a:spAutoFit/>
          </a:bodyPr>
          <a:lstStyle/>
          <a:p>
            <a:pPr algn="ctr" rtl="1"/>
            <a:r>
              <a:rPr lang="ar-SA" sz="3600" b="1" dirty="0">
                <a:solidFill>
                  <a:srgbClr val="660066"/>
                </a:solidFill>
                <a:cs typeface="+mj-cs"/>
              </a:rPr>
              <a:t>ويسرنا أن نقدم تقريراً عن هذا الاجتماع وهذه الدراسة </a:t>
            </a:r>
            <a:endParaRPr lang="en-US" sz="3600" dirty="0">
              <a:solidFill>
                <a:srgbClr val="660066"/>
              </a:solidFill>
              <a:cs typeface="+mj-cs"/>
            </a:endParaRPr>
          </a:p>
          <a:p>
            <a:pPr algn="ctr"/>
            <a:r>
              <a:rPr lang="ar-SA" sz="3600" b="1" dirty="0">
                <a:solidFill>
                  <a:srgbClr val="660066"/>
                </a:solidFill>
                <a:cs typeface="+mj-cs"/>
              </a:rPr>
              <a:t>بدأ الاجتماع عند الساعة التاسعة وخمس دقائق بالنادي الثقافي بحضور جميع الأعضاء المشاركين في الدراسة وقد طرحت مجموعة من المشكلات اتفق الحاضرون على شيوع ظاهرة الغياب وبأعداد كبيرة وخروج بعض الطلاب من الفصل دون داع. </a:t>
            </a:r>
            <a:endParaRPr lang="en-US" sz="3600" dirty="0">
              <a:solidFill>
                <a:srgbClr val="660066"/>
              </a:solidFill>
              <a:cs typeface="+mj-cs"/>
            </a:endParaRPr>
          </a:p>
        </p:txBody>
      </p:sp>
    </p:spTree>
    <p:extLst>
      <p:ext uri="{BB962C8B-B14F-4D97-AF65-F5344CB8AC3E}">
        <p14:creationId xmlns:p14="http://schemas.microsoft.com/office/powerpoint/2010/main" xmlns="" val="329572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8.WAV"/>
                                        </p:tgtEl>
                                      </p:cMediaNode>
                                    </p:audio>
                                  </p:sub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45">
                                          <p:stCondLst>
                                            <p:cond delay="0"/>
                                          </p:stCondLst>
                                        </p:cTn>
                                        <p:tgtEl>
                                          <p:spTgt spid="7"/>
                                        </p:tgtEl>
                                      </p:cBhvr>
                                    </p:animEffect>
                                    <p:anim calcmode="lin" valueType="num">
                                      <p:cBhvr>
                                        <p:cTn id="16"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21" dur="7">
                                          <p:stCondLst>
                                            <p:cond delay="162"/>
                                          </p:stCondLst>
                                        </p:cTn>
                                        <p:tgtEl>
                                          <p:spTgt spid="7"/>
                                        </p:tgtEl>
                                      </p:cBhvr>
                                      <p:to x="100000" y="60000"/>
                                    </p:animScale>
                                    <p:animScale>
                                      <p:cBhvr>
                                        <p:cTn id="22" dur="41" decel="50000">
                                          <p:stCondLst>
                                            <p:cond delay="169"/>
                                          </p:stCondLst>
                                        </p:cTn>
                                        <p:tgtEl>
                                          <p:spTgt spid="7"/>
                                        </p:tgtEl>
                                      </p:cBhvr>
                                      <p:to x="100000" y="100000"/>
                                    </p:animScale>
                                    <p:animScale>
                                      <p:cBhvr>
                                        <p:cTn id="23" dur="7">
                                          <p:stCondLst>
                                            <p:cond delay="328"/>
                                          </p:stCondLst>
                                        </p:cTn>
                                        <p:tgtEl>
                                          <p:spTgt spid="7"/>
                                        </p:tgtEl>
                                      </p:cBhvr>
                                      <p:to x="100000" y="80000"/>
                                    </p:animScale>
                                    <p:animScale>
                                      <p:cBhvr>
                                        <p:cTn id="24" dur="41" decel="50000">
                                          <p:stCondLst>
                                            <p:cond delay="335"/>
                                          </p:stCondLst>
                                        </p:cTn>
                                        <p:tgtEl>
                                          <p:spTgt spid="7"/>
                                        </p:tgtEl>
                                      </p:cBhvr>
                                      <p:to x="100000" y="100000"/>
                                    </p:animScale>
                                    <p:animScale>
                                      <p:cBhvr>
                                        <p:cTn id="25" dur="7">
                                          <p:stCondLst>
                                            <p:cond delay="410"/>
                                          </p:stCondLst>
                                        </p:cTn>
                                        <p:tgtEl>
                                          <p:spTgt spid="7"/>
                                        </p:tgtEl>
                                      </p:cBhvr>
                                      <p:to x="100000" y="90000"/>
                                    </p:animScale>
                                    <p:animScale>
                                      <p:cBhvr>
                                        <p:cTn id="26" dur="41" decel="50000">
                                          <p:stCondLst>
                                            <p:cond delay="417"/>
                                          </p:stCondLst>
                                        </p:cTn>
                                        <p:tgtEl>
                                          <p:spTgt spid="7"/>
                                        </p:tgtEl>
                                      </p:cBhvr>
                                      <p:to x="100000" y="100000"/>
                                    </p:animScale>
                                    <p:animScale>
                                      <p:cBhvr>
                                        <p:cTn id="27" dur="7">
                                          <p:stCondLst>
                                            <p:cond delay="452"/>
                                          </p:stCondLst>
                                        </p:cTn>
                                        <p:tgtEl>
                                          <p:spTgt spid="7"/>
                                        </p:tgtEl>
                                      </p:cBhvr>
                                      <p:to x="100000" y="95000"/>
                                    </p:animScale>
                                    <p:animScale>
                                      <p:cBhvr>
                                        <p:cTn id="28" dur="41" decel="50000">
                                          <p:stCondLst>
                                            <p:cond delay="459"/>
                                          </p:stCondLst>
                                        </p:cTn>
                                        <p:tgtEl>
                                          <p:spTgt spid="7"/>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0054 - another stapl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60" y="312821"/>
            <a:ext cx="11586411" cy="6087979"/>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00067" y="991363"/>
            <a:ext cx="8771022" cy="769441"/>
          </a:xfrm>
          <a:prstGeom prst="rect">
            <a:avLst/>
          </a:prstGeom>
        </p:spPr>
        <p:txBody>
          <a:bodyPr wrap="square">
            <a:spAutoFit/>
          </a:bodyPr>
          <a:lstStyle/>
          <a:p>
            <a:pPr algn="ctr" rtl="1"/>
            <a:r>
              <a:rPr lang="ar-SA" sz="4400" b="1" dirty="0"/>
              <a:t>وفي الختام يوصي بما يلي: </a:t>
            </a:r>
            <a:endParaRPr lang="en-US" dirty="0"/>
          </a:p>
        </p:txBody>
      </p:sp>
      <p:sp>
        <p:nvSpPr>
          <p:cNvPr id="7" name="Rectangle 6"/>
          <p:cNvSpPr/>
          <p:nvPr/>
        </p:nvSpPr>
        <p:spPr>
          <a:xfrm>
            <a:off x="2416216" y="2120124"/>
            <a:ext cx="8555661" cy="2862322"/>
          </a:xfrm>
          <a:prstGeom prst="rect">
            <a:avLst/>
          </a:prstGeom>
        </p:spPr>
        <p:txBody>
          <a:bodyPr wrap="square">
            <a:spAutoFit/>
          </a:bodyPr>
          <a:lstStyle/>
          <a:p>
            <a:pPr lvl="0" algn="r" rtl="1"/>
            <a:r>
              <a:rPr lang="ar-EG" sz="3600" b="1" dirty="0" smtClean="0">
                <a:solidFill>
                  <a:srgbClr val="660066"/>
                </a:solidFill>
                <a:cs typeface="+mj-cs"/>
              </a:rPr>
              <a:t>1- </a:t>
            </a:r>
            <a:r>
              <a:rPr lang="ar-SA" sz="3600" b="1" dirty="0" smtClean="0">
                <a:solidFill>
                  <a:srgbClr val="660066"/>
                </a:solidFill>
                <a:cs typeface="+mj-cs"/>
              </a:rPr>
              <a:t>عمل </a:t>
            </a:r>
            <a:r>
              <a:rPr lang="ar-SA" sz="3600" b="1" dirty="0">
                <a:solidFill>
                  <a:srgbClr val="660066"/>
                </a:solidFill>
                <a:cs typeface="+mj-cs"/>
              </a:rPr>
              <a:t>لقاء بحضور حضرتكم.</a:t>
            </a:r>
            <a:endParaRPr lang="en-US" sz="3600" dirty="0">
              <a:solidFill>
                <a:srgbClr val="660066"/>
              </a:solidFill>
              <a:cs typeface="+mj-cs"/>
            </a:endParaRPr>
          </a:p>
          <a:p>
            <a:pPr lvl="0" algn="r" rtl="1"/>
            <a:r>
              <a:rPr lang="ar-EG" sz="3600" b="1" dirty="0" smtClean="0">
                <a:solidFill>
                  <a:srgbClr val="660066"/>
                </a:solidFill>
                <a:cs typeface="+mj-cs"/>
              </a:rPr>
              <a:t>2- </a:t>
            </a:r>
            <a:r>
              <a:rPr lang="ar-SA" sz="3600" b="1" dirty="0" smtClean="0">
                <a:solidFill>
                  <a:srgbClr val="660066"/>
                </a:solidFill>
                <a:cs typeface="+mj-cs"/>
              </a:rPr>
              <a:t>تقديم </a:t>
            </a:r>
            <a:r>
              <a:rPr lang="ar-SA" sz="3600" b="1" dirty="0">
                <a:solidFill>
                  <a:srgbClr val="660066"/>
                </a:solidFill>
                <a:cs typeface="+mj-cs"/>
              </a:rPr>
              <a:t>برامج تحث الطلاب على الحضور.</a:t>
            </a:r>
            <a:endParaRPr lang="en-US" sz="3600" dirty="0">
              <a:solidFill>
                <a:srgbClr val="660066"/>
              </a:solidFill>
              <a:cs typeface="+mj-cs"/>
            </a:endParaRPr>
          </a:p>
          <a:p>
            <a:pPr lvl="0" algn="r" rtl="1"/>
            <a:r>
              <a:rPr lang="ar-EG" sz="3600" b="1" dirty="0" smtClean="0">
                <a:solidFill>
                  <a:srgbClr val="660066"/>
                </a:solidFill>
                <a:cs typeface="+mj-cs"/>
              </a:rPr>
              <a:t>3- </a:t>
            </a:r>
            <a:r>
              <a:rPr lang="ar-SA" sz="3600" b="1" dirty="0" smtClean="0">
                <a:solidFill>
                  <a:srgbClr val="660066"/>
                </a:solidFill>
                <a:cs typeface="+mj-cs"/>
              </a:rPr>
              <a:t>شكر </a:t>
            </a:r>
            <a:r>
              <a:rPr lang="ar-SA" sz="3600" b="1" dirty="0">
                <a:solidFill>
                  <a:srgbClr val="660066"/>
                </a:solidFill>
                <a:cs typeface="+mj-cs"/>
              </a:rPr>
              <a:t>إدارة المدرسة لدعمها الدائم لكل مفيد للطلاب. </a:t>
            </a:r>
            <a:endParaRPr lang="en-US" sz="3600" dirty="0">
              <a:solidFill>
                <a:srgbClr val="660066"/>
              </a:solidFill>
              <a:cs typeface="+mj-cs"/>
            </a:endParaRPr>
          </a:p>
          <a:p>
            <a:pPr algn="r" rtl="1"/>
            <a:r>
              <a:rPr lang="ar-SA" sz="3600" b="1" dirty="0">
                <a:solidFill>
                  <a:srgbClr val="660066"/>
                </a:solidFill>
                <a:cs typeface="+mj-cs"/>
              </a:rPr>
              <a:t>والله المستعان </a:t>
            </a:r>
            <a:endParaRPr lang="en-US" sz="3600" dirty="0">
              <a:solidFill>
                <a:srgbClr val="660066"/>
              </a:solidFill>
              <a:cs typeface="+mj-cs"/>
            </a:endParaRPr>
          </a:p>
          <a:p>
            <a:pPr algn="r"/>
            <a:endParaRPr lang="en-US" sz="3600" dirty="0">
              <a:solidFill>
                <a:srgbClr val="660066"/>
              </a:solidFill>
              <a:cs typeface="+mj-cs"/>
            </a:endParaRPr>
          </a:p>
        </p:txBody>
      </p:sp>
    </p:spTree>
    <p:extLst>
      <p:ext uri="{BB962C8B-B14F-4D97-AF65-F5344CB8AC3E}">
        <p14:creationId xmlns:p14="http://schemas.microsoft.com/office/powerpoint/2010/main" xmlns="" val="3592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8.WAV"/>
                                        </p:tgtEl>
                                      </p:cMediaNode>
                                    </p:audio>
                                  </p:sub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145">
                                          <p:stCondLst>
                                            <p:cond delay="0"/>
                                          </p:stCondLst>
                                        </p:cTn>
                                        <p:tgtEl>
                                          <p:spTgt spid="7">
                                            <p:txEl>
                                              <p:pRg st="0" end="0"/>
                                            </p:txEl>
                                          </p:spTgt>
                                        </p:tgtEl>
                                      </p:cBhvr>
                                    </p:animEffect>
                                    <p:anim calcmode="lin" valueType="num">
                                      <p:cBhvr>
                                        <p:cTn id="16" dur="456"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7">
                                            <p:txEl>
                                              <p:pRg st="0" end="0"/>
                                            </p:txEl>
                                          </p:spTgt>
                                        </p:tgtEl>
                                        <p:attrNameLst>
                                          <p:attrName>ppt_y</p:attrName>
                                        </p:attrNameLst>
                                      </p:cBhvr>
                                      <p:tavLst>
                                        <p:tav tm="0" fmla="#ppt_y-sin(pi*$)/81">
                                          <p:val>
                                            <p:fltVal val="0"/>
                                          </p:val>
                                        </p:tav>
                                        <p:tav tm="100000">
                                          <p:val>
                                            <p:fltVal val="1"/>
                                          </p:val>
                                        </p:tav>
                                      </p:tavLst>
                                    </p:anim>
                                    <p:animScale>
                                      <p:cBhvr>
                                        <p:cTn id="21" dur="7">
                                          <p:stCondLst>
                                            <p:cond delay="162"/>
                                          </p:stCondLst>
                                        </p:cTn>
                                        <p:tgtEl>
                                          <p:spTgt spid="7">
                                            <p:txEl>
                                              <p:pRg st="0" end="0"/>
                                            </p:txEl>
                                          </p:spTgt>
                                        </p:tgtEl>
                                      </p:cBhvr>
                                      <p:to x="100000" y="60000"/>
                                    </p:animScale>
                                    <p:animScale>
                                      <p:cBhvr>
                                        <p:cTn id="22" dur="41" decel="50000">
                                          <p:stCondLst>
                                            <p:cond delay="169"/>
                                          </p:stCondLst>
                                        </p:cTn>
                                        <p:tgtEl>
                                          <p:spTgt spid="7">
                                            <p:txEl>
                                              <p:pRg st="0" end="0"/>
                                            </p:txEl>
                                          </p:spTgt>
                                        </p:tgtEl>
                                      </p:cBhvr>
                                      <p:to x="100000" y="100000"/>
                                    </p:animScale>
                                    <p:animScale>
                                      <p:cBhvr>
                                        <p:cTn id="23" dur="7">
                                          <p:stCondLst>
                                            <p:cond delay="328"/>
                                          </p:stCondLst>
                                        </p:cTn>
                                        <p:tgtEl>
                                          <p:spTgt spid="7">
                                            <p:txEl>
                                              <p:pRg st="0" end="0"/>
                                            </p:txEl>
                                          </p:spTgt>
                                        </p:tgtEl>
                                      </p:cBhvr>
                                      <p:to x="100000" y="80000"/>
                                    </p:animScale>
                                    <p:animScale>
                                      <p:cBhvr>
                                        <p:cTn id="24" dur="41" decel="50000">
                                          <p:stCondLst>
                                            <p:cond delay="335"/>
                                          </p:stCondLst>
                                        </p:cTn>
                                        <p:tgtEl>
                                          <p:spTgt spid="7">
                                            <p:txEl>
                                              <p:pRg st="0" end="0"/>
                                            </p:txEl>
                                          </p:spTgt>
                                        </p:tgtEl>
                                      </p:cBhvr>
                                      <p:to x="100000" y="100000"/>
                                    </p:animScale>
                                    <p:animScale>
                                      <p:cBhvr>
                                        <p:cTn id="25" dur="7">
                                          <p:stCondLst>
                                            <p:cond delay="410"/>
                                          </p:stCondLst>
                                        </p:cTn>
                                        <p:tgtEl>
                                          <p:spTgt spid="7">
                                            <p:txEl>
                                              <p:pRg st="0" end="0"/>
                                            </p:txEl>
                                          </p:spTgt>
                                        </p:tgtEl>
                                      </p:cBhvr>
                                      <p:to x="100000" y="90000"/>
                                    </p:animScale>
                                    <p:animScale>
                                      <p:cBhvr>
                                        <p:cTn id="26" dur="41" decel="50000">
                                          <p:stCondLst>
                                            <p:cond delay="417"/>
                                          </p:stCondLst>
                                        </p:cTn>
                                        <p:tgtEl>
                                          <p:spTgt spid="7">
                                            <p:txEl>
                                              <p:pRg st="0" end="0"/>
                                            </p:txEl>
                                          </p:spTgt>
                                        </p:tgtEl>
                                      </p:cBhvr>
                                      <p:to x="100000" y="100000"/>
                                    </p:animScale>
                                    <p:animScale>
                                      <p:cBhvr>
                                        <p:cTn id="27" dur="7">
                                          <p:stCondLst>
                                            <p:cond delay="452"/>
                                          </p:stCondLst>
                                        </p:cTn>
                                        <p:tgtEl>
                                          <p:spTgt spid="7">
                                            <p:txEl>
                                              <p:pRg st="0" end="0"/>
                                            </p:txEl>
                                          </p:spTgt>
                                        </p:tgtEl>
                                      </p:cBhvr>
                                      <p:to x="100000" y="95000"/>
                                    </p:animScale>
                                    <p:animScale>
                                      <p:cBhvr>
                                        <p:cTn id="28" dur="41" decel="50000">
                                          <p:stCondLst>
                                            <p:cond delay="459"/>
                                          </p:stCondLst>
                                        </p:cTn>
                                        <p:tgtEl>
                                          <p:spTgt spid="7">
                                            <p:txEl>
                                              <p:pRg st="0" end="0"/>
                                            </p:txEl>
                                          </p:spTgt>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0054 - another stapler.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wipe(down)">
                                      <p:cBhvr>
                                        <p:cTn id="33" dur="145">
                                          <p:stCondLst>
                                            <p:cond delay="0"/>
                                          </p:stCondLst>
                                        </p:cTn>
                                        <p:tgtEl>
                                          <p:spTgt spid="7">
                                            <p:txEl>
                                              <p:pRg st="1" end="1"/>
                                            </p:txEl>
                                          </p:spTgt>
                                        </p:tgtEl>
                                      </p:cBhvr>
                                    </p:animEffect>
                                    <p:anim calcmode="lin" valueType="num">
                                      <p:cBhvr>
                                        <p:cTn id="34" dur="456"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35" dur="166"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36" dur="166" tmFilter="0, 0; 0.125,0.2665; 0.25,0.4; 0.375,0.465; 0.5,0.5;  0.625,0.535; 0.75,0.6; 0.875,0.7335; 1,1">
                                          <p:stCondLst>
                                            <p:cond delay="166"/>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37" dur="83" tmFilter="0, 0; 0.125,0.2665; 0.25,0.4; 0.375,0.465; 0.5,0.5;  0.625,0.535; 0.75,0.6; 0.875,0.7335; 1,1">
                                          <p:stCondLst>
                                            <p:cond delay="331"/>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8" dur="41" tmFilter="0, 0; 0.125,0.2665; 0.25,0.4; 0.375,0.465; 0.5,0.5;  0.625,0.535; 0.75,0.6; 0.875,0.7335; 1,1">
                                          <p:stCondLst>
                                            <p:cond delay="414"/>
                                          </p:stCondLst>
                                        </p:cTn>
                                        <p:tgtEl>
                                          <p:spTgt spid="7">
                                            <p:txEl>
                                              <p:pRg st="1" end="1"/>
                                            </p:txEl>
                                          </p:spTgt>
                                        </p:tgtEl>
                                        <p:attrNameLst>
                                          <p:attrName>ppt_y</p:attrName>
                                        </p:attrNameLst>
                                      </p:cBhvr>
                                      <p:tavLst>
                                        <p:tav tm="0" fmla="#ppt_y-sin(pi*$)/81">
                                          <p:val>
                                            <p:fltVal val="0"/>
                                          </p:val>
                                        </p:tav>
                                        <p:tav tm="100000">
                                          <p:val>
                                            <p:fltVal val="1"/>
                                          </p:val>
                                        </p:tav>
                                      </p:tavLst>
                                    </p:anim>
                                    <p:animScale>
                                      <p:cBhvr>
                                        <p:cTn id="39" dur="7">
                                          <p:stCondLst>
                                            <p:cond delay="162"/>
                                          </p:stCondLst>
                                        </p:cTn>
                                        <p:tgtEl>
                                          <p:spTgt spid="7">
                                            <p:txEl>
                                              <p:pRg st="1" end="1"/>
                                            </p:txEl>
                                          </p:spTgt>
                                        </p:tgtEl>
                                      </p:cBhvr>
                                      <p:to x="100000" y="60000"/>
                                    </p:animScale>
                                    <p:animScale>
                                      <p:cBhvr>
                                        <p:cTn id="40" dur="41" decel="50000">
                                          <p:stCondLst>
                                            <p:cond delay="169"/>
                                          </p:stCondLst>
                                        </p:cTn>
                                        <p:tgtEl>
                                          <p:spTgt spid="7">
                                            <p:txEl>
                                              <p:pRg st="1" end="1"/>
                                            </p:txEl>
                                          </p:spTgt>
                                        </p:tgtEl>
                                      </p:cBhvr>
                                      <p:to x="100000" y="100000"/>
                                    </p:animScale>
                                    <p:animScale>
                                      <p:cBhvr>
                                        <p:cTn id="41" dur="7">
                                          <p:stCondLst>
                                            <p:cond delay="328"/>
                                          </p:stCondLst>
                                        </p:cTn>
                                        <p:tgtEl>
                                          <p:spTgt spid="7">
                                            <p:txEl>
                                              <p:pRg st="1" end="1"/>
                                            </p:txEl>
                                          </p:spTgt>
                                        </p:tgtEl>
                                      </p:cBhvr>
                                      <p:to x="100000" y="80000"/>
                                    </p:animScale>
                                    <p:animScale>
                                      <p:cBhvr>
                                        <p:cTn id="42" dur="41" decel="50000">
                                          <p:stCondLst>
                                            <p:cond delay="335"/>
                                          </p:stCondLst>
                                        </p:cTn>
                                        <p:tgtEl>
                                          <p:spTgt spid="7">
                                            <p:txEl>
                                              <p:pRg st="1" end="1"/>
                                            </p:txEl>
                                          </p:spTgt>
                                        </p:tgtEl>
                                      </p:cBhvr>
                                      <p:to x="100000" y="100000"/>
                                    </p:animScale>
                                    <p:animScale>
                                      <p:cBhvr>
                                        <p:cTn id="43" dur="7">
                                          <p:stCondLst>
                                            <p:cond delay="410"/>
                                          </p:stCondLst>
                                        </p:cTn>
                                        <p:tgtEl>
                                          <p:spTgt spid="7">
                                            <p:txEl>
                                              <p:pRg st="1" end="1"/>
                                            </p:txEl>
                                          </p:spTgt>
                                        </p:tgtEl>
                                      </p:cBhvr>
                                      <p:to x="100000" y="90000"/>
                                    </p:animScale>
                                    <p:animScale>
                                      <p:cBhvr>
                                        <p:cTn id="44" dur="41" decel="50000">
                                          <p:stCondLst>
                                            <p:cond delay="417"/>
                                          </p:stCondLst>
                                        </p:cTn>
                                        <p:tgtEl>
                                          <p:spTgt spid="7">
                                            <p:txEl>
                                              <p:pRg st="1" end="1"/>
                                            </p:txEl>
                                          </p:spTgt>
                                        </p:tgtEl>
                                      </p:cBhvr>
                                      <p:to x="100000" y="100000"/>
                                    </p:animScale>
                                    <p:animScale>
                                      <p:cBhvr>
                                        <p:cTn id="45" dur="7">
                                          <p:stCondLst>
                                            <p:cond delay="452"/>
                                          </p:stCondLst>
                                        </p:cTn>
                                        <p:tgtEl>
                                          <p:spTgt spid="7">
                                            <p:txEl>
                                              <p:pRg st="1" end="1"/>
                                            </p:txEl>
                                          </p:spTgt>
                                        </p:tgtEl>
                                      </p:cBhvr>
                                      <p:to x="100000" y="95000"/>
                                    </p:animScale>
                                    <p:animScale>
                                      <p:cBhvr>
                                        <p:cTn id="46" dur="41" decel="50000">
                                          <p:stCondLst>
                                            <p:cond delay="459"/>
                                          </p:stCondLst>
                                        </p:cTn>
                                        <p:tgtEl>
                                          <p:spTgt spid="7">
                                            <p:txEl>
                                              <p:pRg st="1" end="1"/>
                                            </p:txEl>
                                          </p:spTgt>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3" name="0054 - another stapler.wav"/>
                                        </p:tgtEl>
                                      </p:cMediaNode>
                                    </p:audio>
                                  </p:sub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wipe(down)">
                                      <p:cBhvr>
                                        <p:cTn id="51" dur="145">
                                          <p:stCondLst>
                                            <p:cond delay="0"/>
                                          </p:stCondLst>
                                        </p:cTn>
                                        <p:tgtEl>
                                          <p:spTgt spid="7">
                                            <p:txEl>
                                              <p:pRg st="2" end="2"/>
                                            </p:txEl>
                                          </p:spTgt>
                                        </p:tgtEl>
                                      </p:cBhvr>
                                    </p:animEffect>
                                    <p:anim calcmode="lin" valueType="num">
                                      <p:cBhvr>
                                        <p:cTn id="52" dur="456"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53" dur="166"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54" dur="166" tmFilter="0, 0; 0.125,0.2665; 0.25,0.4; 0.375,0.465; 0.5,0.5;  0.625,0.535; 0.75,0.6; 0.875,0.7335; 1,1">
                                          <p:stCondLst>
                                            <p:cond delay="166"/>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55" dur="83" tmFilter="0, 0; 0.125,0.2665; 0.25,0.4; 0.375,0.465; 0.5,0.5;  0.625,0.535; 0.75,0.6; 0.875,0.7335; 1,1">
                                          <p:stCondLst>
                                            <p:cond delay="331"/>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56" dur="41" tmFilter="0, 0; 0.125,0.2665; 0.25,0.4; 0.375,0.465; 0.5,0.5;  0.625,0.535; 0.75,0.6; 0.875,0.7335; 1,1">
                                          <p:stCondLst>
                                            <p:cond delay="414"/>
                                          </p:stCondLst>
                                        </p:cTn>
                                        <p:tgtEl>
                                          <p:spTgt spid="7">
                                            <p:txEl>
                                              <p:pRg st="2" end="2"/>
                                            </p:txEl>
                                          </p:spTgt>
                                        </p:tgtEl>
                                        <p:attrNameLst>
                                          <p:attrName>ppt_y</p:attrName>
                                        </p:attrNameLst>
                                      </p:cBhvr>
                                      <p:tavLst>
                                        <p:tav tm="0" fmla="#ppt_y-sin(pi*$)/81">
                                          <p:val>
                                            <p:fltVal val="0"/>
                                          </p:val>
                                        </p:tav>
                                        <p:tav tm="100000">
                                          <p:val>
                                            <p:fltVal val="1"/>
                                          </p:val>
                                        </p:tav>
                                      </p:tavLst>
                                    </p:anim>
                                    <p:animScale>
                                      <p:cBhvr>
                                        <p:cTn id="57" dur="7">
                                          <p:stCondLst>
                                            <p:cond delay="162"/>
                                          </p:stCondLst>
                                        </p:cTn>
                                        <p:tgtEl>
                                          <p:spTgt spid="7">
                                            <p:txEl>
                                              <p:pRg st="2" end="2"/>
                                            </p:txEl>
                                          </p:spTgt>
                                        </p:tgtEl>
                                      </p:cBhvr>
                                      <p:to x="100000" y="60000"/>
                                    </p:animScale>
                                    <p:animScale>
                                      <p:cBhvr>
                                        <p:cTn id="58" dur="41" decel="50000">
                                          <p:stCondLst>
                                            <p:cond delay="169"/>
                                          </p:stCondLst>
                                        </p:cTn>
                                        <p:tgtEl>
                                          <p:spTgt spid="7">
                                            <p:txEl>
                                              <p:pRg st="2" end="2"/>
                                            </p:txEl>
                                          </p:spTgt>
                                        </p:tgtEl>
                                      </p:cBhvr>
                                      <p:to x="100000" y="100000"/>
                                    </p:animScale>
                                    <p:animScale>
                                      <p:cBhvr>
                                        <p:cTn id="59" dur="7">
                                          <p:stCondLst>
                                            <p:cond delay="328"/>
                                          </p:stCondLst>
                                        </p:cTn>
                                        <p:tgtEl>
                                          <p:spTgt spid="7">
                                            <p:txEl>
                                              <p:pRg st="2" end="2"/>
                                            </p:txEl>
                                          </p:spTgt>
                                        </p:tgtEl>
                                      </p:cBhvr>
                                      <p:to x="100000" y="80000"/>
                                    </p:animScale>
                                    <p:animScale>
                                      <p:cBhvr>
                                        <p:cTn id="60" dur="41" decel="50000">
                                          <p:stCondLst>
                                            <p:cond delay="335"/>
                                          </p:stCondLst>
                                        </p:cTn>
                                        <p:tgtEl>
                                          <p:spTgt spid="7">
                                            <p:txEl>
                                              <p:pRg st="2" end="2"/>
                                            </p:txEl>
                                          </p:spTgt>
                                        </p:tgtEl>
                                      </p:cBhvr>
                                      <p:to x="100000" y="100000"/>
                                    </p:animScale>
                                    <p:animScale>
                                      <p:cBhvr>
                                        <p:cTn id="61" dur="7">
                                          <p:stCondLst>
                                            <p:cond delay="410"/>
                                          </p:stCondLst>
                                        </p:cTn>
                                        <p:tgtEl>
                                          <p:spTgt spid="7">
                                            <p:txEl>
                                              <p:pRg st="2" end="2"/>
                                            </p:txEl>
                                          </p:spTgt>
                                        </p:tgtEl>
                                      </p:cBhvr>
                                      <p:to x="100000" y="90000"/>
                                    </p:animScale>
                                    <p:animScale>
                                      <p:cBhvr>
                                        <p:cTn id="62" dur="41" decel="50000">
                                          <p:stCondLst>
                                            <p:cond delay="417"/>
                                          </p:stCondLst>
                                        </p:cTn>
                                        <p:tgtEl>
                                          <p:spTgt spid="7">
                                            <p:txEl>
                                              <p:pRg st="2" end="2"/>
                                            </p:txEl>
                                          </p:spTgt>
                                        </p:tgtEl>
                                      </p:cBhvr>
                                      <p:to x="100000" y="100000"/>
                                    </p:animScale>
                                    <p:animScale>
                                      <p:cBhvr>
                                        <p:cTn id="63" dur="7">
                                          <p:stCondLst>
                                            <p:cond delay="452"/>
                                          </p:stCondLst>
                                        </p:cTn>
                                        <p:tgtEl>
                                          <p:spTgt spid="7">
                                            <p:txEl>
                                              <p:pRg st="2" end="2"/>
                                            </p:txEl>
                                          </p:spTgt>
                                        </p:tgtEl>
                                      </p:cBhvr>
                                      <p:to x="100000" y="95000"/>
                                    </p:animScale>
                                    <p:animScale>
                                      <p:cBhvr>
                                        <p:cTn id="64" dur="41" decel="50000">
                                          <p:stCondLst>
                                            <p:cond delay="459"/>
                                          </p:stCondLst>
                                        </p:cTn>
                                        <p:tgtEl>
                                          <p:spTgt spid="7">
                                            <p:txEl>
                                              <p:pRg st="2" end="2"/>
                                            </p:txEl>
                                          </p:spTgt>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3" name="0054 - another stapler.wav"/>
                                        </p:tgtEl>
                                      </p:cMediaNode>
                                    </p:audio>
                                  </p:subTnLst>
                                </p:cTn>
                              </p:par>
                              <p:par>
                                <p:cTn id="65" presetID="26" presetClass="entr" presetSubtype="0" fill="hold" grpId="0" nodeType="with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wipe(down)">
                                      <p:cBhvr>
                                        <p:cTn id="67" dur="145">
                                          <p:stCondLst>
                                            <p:cond delay="0"/>
                                          </p:stCondLst>
                                        </p:cTn>
                                        <p:tgtEl>
                                          <p:spTgt spid="7">
                                            <p:txEl>
                                              <p:pRg st="3" end="3"/>
                                            </p:txEl>
                                          </p:spTgt>
                                        </p:tgtEl>
                                      </p:cBhvr>
                                    </p:animEffect>
                                    <p:anim calcmode="lin" valueType="num">
                                      <p:cBhvr>
                                        <p:cTn id="68" dur="456"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69" dur="166"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70" dur="166" tmFilter="0, 0; 0.125,0.2665; 0.25,0.4; 0.375,0.465; 0.5,0.5;  0.625,0.535; 0.75,0.6; 0.875,0.7335; 1,1">
                                          <p:stCondLst>
                                            <p:cond delay="166"/>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71" dur="83" tmFilter="0, 0; 0.125,0.2665; 0.25,0.4; 0.375,0.465; 0.5,0.5;  0.625,0.535; 0.75,0.6; 0.875,0.7335; 1,1">
                                          <p:stCondLst>
                                            <p:cond delay="331"/>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72" dur="41" tmFilter="0, 0; 0.125,0.2665; 0.25,0.4; 0.375,0.465; 0.5,0.5;  0.625,0.535; 0.75,0.6; 0.875,0.7335; 1,1">
                                          <p:stCondLst>
                                            <p:cond delay="414"/>
                                          </p:stCondLst>
                                        </p:cTn>
                                        <p:tgtEl>
                                          <p:spTgt spid="7">
                                            <p:txEl>
                                              <p:pRg st="3" end="3"/>
                                            </p:txEl>
                                          </p:spTgt>
                                        </p:tgtEl>
                                        <p:attrNameLst>
                                          <p:attrName>ppt_y</p:attrName>
                                        </p:attrNameLst>
                                      </p:cBhvr>
                                      <p:tavLst>
                                        <p:tav tm="0" fmla="#ppt_y-sin(pi*$)/81">
                                          <p:val>
                                            <p:fltVal val="0"/>
                                          </p:val>
                                        </p:tav>
                                        <p:tav tm="100000">
                                          <p:val>
                                            <p:fltVal val="1"/>
                                          </p:val>
                                        </p:tav>
                                      </p:tavLst>
                                    </p:anim>
                                    <p:animScale>
                                      <p:cBhvr>
                                        <p:cTn id="73" dur="7">
                                          <p:stCondLst>
                                            <p:cond delay="162"/>
                                          </p:stCondLst>
                                        </p:cTn>
                                        <p:tgtEl>
                                          <p:spTgt spid="7">
                                            <p:txEl>
                                              <p:pRg st="3" end="3"/>
                                            </p:txEl>
                                          </p:spTgt>
                                        </p:tgtEl>
                                      </p:cBhvr>
                                      <p:to x="100000" y="60000"/>
                                    </p:animScale>
                                    <p:animScale>
                                      <p:cBhvr>
                                        <p:cTn id="74" dur="41" decel="50000">
                                          <p:stCondLst>
                                            <p:cond delay="169"/>
                                          </p:stCondLst>
                                        </p:cTn>
                                        <p:tgtEl>
                                          <p:spTgt spid="7">
                                            <p:txEl>
                                              <p:pRg st="3" end="3"/>
                                            </p:txEl>
                                          </p:spTgt>
                                        </p:tgtEl>
                                      </p:cBhvr>
                                      <p:to x="100000" y="100000"/>
                                    </p:animScale>
                                    <p:animScale>
                                      <p:cBhvr>
                                        <p:cTn id="75" dur="7">
                                          <p:stCondLst>
                                            <p:cond delay="328"/>
                                          </p:stCondLst>
                                        </p:cTn>
                                        <p:tgtEl>
                                          <p:spTgt spid="7">
                                            <p:txEl>
                                              <p:pRg st="3" end="3"/>
                                            </p:txEl>
                                          </p:spTgt>
                                        </p:tgtEl>
                                      </p:cBhvr>
                                      <p:to x="100000" y="80000"/>
                                    </p:animScale>
                                    <p:animScale>
                                      <p:cBhvr>
                                        <p:cTn id="76" dur="41" decel="50000">
                                          <p:stCondLst>
                                            <p:cond delay="335"/>
                                          </p:stCondLst>
                                        </p:cTn>
                                        <p:tgtEl>
                                          <p:spTgt spid="7">
                                            <p:txEl>
                                              <p:pRg st="3" end="3"/>
                                            </p:txEl>
                                          </p:spTgt>
                                        </p:tgtEl>
                                      </p:cBhvr>
                                      <p:to x="100000" y="100000"/>
                                    </p:animScale>
                                    <p:animScale>
                                      <p:cBhvr>
                                        <p:cTn id="77" dur="7">
                                          <p:stCondLst>
                                            <p:cond delay="410"/>
                                          </p:stCondLst>
                                        </p:cTn>
                                        <p:tgtEl>
                                          <p:spTgt spid="7">
                                            <p:txEl>
                                              <p:pRg st="3" end="3"/>
                                            </p:txEl>
                                          </p:spTgt>
                                        </p:tgtEl>
                                      </p:cBhvr>
                                      <p:to x="100000" y="90000"/>
                                    </p:animScale>
                                    <p:animScale>
                                      <p:cBhvr>
                                        <p:cTn id="78" dur="41" decel="50000">
                                          <p:stCondLst>
                                            <p:cond delay="417"/>
                                          </p:stCondLst>
                                        </p:cTn>
                                        <p:tgtEl>
                                          <p:spTgt spid="7">
                                            <p:txEl>
                                              <p:pRg st="3" end="3"/>
                                            </p:txEl>
                                          </p:spTgt>
                                        </p:tgtEl>
                                      </p:cBhvr>
                                      <p:to x="100000" y="100000"/>
                                    </p:animScale>
                                    <p:animScale>
                                      <p:cBhvr>
                                        <p:cTn id="79" dur="7">
                                          <p:stCondLst>
                                            <p:cond delay="452"/>
                                          </p:stCondLst>
                                        </p:cTn>
                                        <p:tgtEl>
                                          <p:spTgt spid="7">
                                            <p:txEl>
                                              <p:pRg st="3" end="3"/>
                                            </p:txEl>
                                          </p:spTgt>
                                        </p:tgtEl>
                                      </p:cBhvr>
                                      <p:to x="100000" y="95000"/>
                                    </p:animScale>
                                    <p:animScale>
                                      <p:cBhvr>
                                        <p:cTn id="80" dur="41" decel="50000">
                                          <p:stCondLst>
                                            <p:cond delay="459"/>
                                          </p:stCondLst>
                                        </p:cTn>
                                        <p:tgtEl>
                                          <p:spTgt spid="7">
                                            <p:txEl>
                                              <p:pRg st="3" end="3"/>
                                            </p:txEl>
                                          </p:spTgt>
                                        </p:tgtEl>
                                      </p:cBhvr>
                                      <p:to x="100000" y="100000"/>
                                    </p:animScale>
                                  </p:childTnLst>
                                  <p:subTnLst>
                                    <p:audio>
                                      <p:cMediaNode>
                                        <p:cTn display="0" masterRel="sameClick">
                                          <p:stCondLst>
                                            <p:cond evt="begin" delay="0">
                                              <p:tn val="65"/>
                                            </p:cond>
                                          </p:stCondLst>
                                          <p:endCondLst>
                                            <p:cond evt="onStopAudio" delay="0">
                                              <p:tgtEl>
                                                <p:sldTgt/>
                                              </p:tgtEl>
                                            </p:cond>
                                          </p:endCondLst>
                                        </p:cTn>
                                        <p:tgtEl>
                                          <p:sndTgt r:embed="rId3" name="0054 - another stapl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4105" y="854243"/>
            <a:ext cx="9420727" cy="4920916"/>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120190" y="2415297"/>
            <a:ext cx="6096000" cy="2123658"/>
          </a:xfrm>
          <a:prstGeom prst="rect">
            <a:avLst/>
          </a:prstGeom>
        </p:spPr>
        <p:txBody>
          <a:bodyPr>
            <a:spAutoFit/>
          </a:bodyPr>
          <a:lstStyle/>
          <a:p>
            <a:pPr algn="ctr"/>
            <a:r>
              <a:rPr lang="ar-EG" sz="4400" b="1" dirty="0" smtClean="0">
                <a:effectLst/>
                <a:ea typeface="Times New Roman" panose="02020603050405020304" pitchFamily="18" charset="0"/>
                <a:cs typeface="Times New Roman" panose="02020603050405020304" pitchFamily="18" charset="0"/>
              </a:rPr>
              <a:t>وجه خطاباً إلى أحد أولياء أمور الطلاب ذوي السلوك غير الحسن تدعوه لزيارة المرشد الطلابي</a:t>
            </a:r>
            <a:endParaRPr lang="en-US" sz="4400" dirty="0"/>
          </a:p>
        </p:txBody>
      </p:sp>
    </p:spTree>
    <p:extLst>
      <p:ext uri="{BB962C8B-B14F-4D97-AF65-F5344CB8AC3E}">
        <p14:creationId xmlns:p14="http://schemas.microsoft.com/office/powerpoint/2010/main" xmlns="" val="320021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indows XP Ringin.wav"/>
                                        </p:tgtEl>
                                      </p:cMediaNode>
                                    </p:audio>
                                  </p:sub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5190" y="300789"/>
            <a:ext cx="10467474" cy="6087979"/>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83041" y="300789"/>
            <a:ext cx="8771022" cy="5970865"/>
          </a:xfrm>
          <a:prstGeom prst="rect">
            <a:avLst/>
          </a:prstGeom>
        </p:spPr>
        <p:txBody>
          <a:bodyPr wrap="square">
            <a:spAutoFit/>
          </a:bodyPr>
          <a:lstStyle/>
          <a:p>
            <a:pPr algn="ctr" rtl="1"/>
            <a:r>
              <a:rPr lang="ar-EG" sz="4400" b="1" dirty="0">
                <a:cs typeface="+mj-cs"/>
              </a:rPr>
              <a:t>بسم الله الرحمن الرحيم</a:t>
            </a:r>
            <a:endParaRPr lang="en-US" sz="4400" dirty="0">
              <a:cs typeface="+mj-cs"/>
            </a:endParaRPr>
          </a:p>
          <a:p>
            <a:pPr algn="ctr" rtl="1"/>
            <a:r>
              <a:rPr lang="ar-EG" sz="4400" b="1" dirty="0">
                <a:cs typeface="+mj-cs"/>
              </a:rPr>
              <a:t>المكرم ولي أمر الطالب</a:t>
            </a:r>
            <a:r>
              <a:rPr lang="ar-EG" b="1" dirty="0" smtClean="0">
                <a:cs typeface="+mj-cs"/>
              </a:rPr>
              <a:t>....................................................</a:t>
            </a:r>
            <a:r>
              <a:rPr lang="ar-EG" sz="4400" b="1" dirty="0" smtClean="0">
                <a:cs typeface="+mj-cs"/>
              </a:rPr>
              <a:t> </a:t>
            </a:r>
            <a:r>
              <a:rPr lang="ar-EG" sz="4400" b="1" dirty="0">
                <a:cs typeface="+mj-cs"/>
              </a:rPr>
              <a:t>وفقه الله السلام عليكم ورحمة الله وبركاته، وبعد</a:t>
            </a:r>
            <a:r>
              <a:rPr lang="ar-EG" sz="4400" b="1" dirty="0" smtClean="0">
                <a:cs typeface="+mj-cs"/>
              </a:rPr>
              <a:t>:</a:t>
            </a:r>
            <a:endParaRPr lang="en-US" sz="4400" dirty="0">
              <a:cs typeface="+mj-cs"/>
            </a:endParaRPr>
          </a:p>
          <a:p>
            <a:pPr algn="ctr" rtl="1"/>
            <a:endParaRPr lang="ar-EG" dirty="0" smtClean="0">
              <a:cs typeface="+mj-cs"/>
            </a:endParaRPr>
          </a:p>
          <a:p>
            <a:pPr algn="ctr" rtl="1"/>
            <a:endParaRPr lang="ar-EG" dirty="0">
              <a:cs typeface="+mj-cs"/>
            </a:endParaRPr>
          </a:p>
          <a:p>
            <a:pPr algn="ctr" rtl="1"/>
            <a:endParaRPr lang="ar-EG" dirty="0" smtClean="0">
              <a:cs typeface="+mj-cs"/>
            </a:endParaRPr>
          </a:p>
          <a:p>
            <a:pPr algn="ctr" rtl="1"/>
            <a:endParaRPr lang="ar-EG" dirty="0">
              <a:cs typeface="+mj-cs"/>
            </a:endParaRPr>
          </a:p>
          <a:p>
            <a:pPr algn="ctr" rtl="1"/>
            <a:endParaRPr lang="ar-EG" dirty="0" smtClean="0">
              <a:cs typeface="+mj-cs"/>
            </a:endParaRPr>
          </a:p>
          <a:p>
            <a:pPr algn="ctr" rtl="1"/>
            <a:endParaRPr lang="ar-EG" dirty="0">
              <a:cs typeface="+mj-cs"/>
            </a:endParaRPr>
          </a:p>
          <a:p>
            <a:pPr algn="ctr" rtl="1"/>
            <a:endParaRPr lang="ar-EG" dirty="0" smtClean="0">
              <a:cs typeface="+mj-cs"/>
            </a:endParaRPr>
          </a:p>
          <a:p>
            <a:pPr algn="ctr" rtl="1"/>
            <a:endParaRPr lang="en-US" dirty="0">
              <a:cs typeface="+mj-cs"/>
            </a:endParaRPr>
          </a:p>
          <a:p>
            <a:pPr algn="ctr" rtl="1"/>
            <a:r>
              <a:rPr lang="ar-EG" sz="4400" b="1" dirty="0">
                <a:cs typeface="+mj-cs"/>
              </a:rPr>
              <a:t>مدير مدرسة: </a:t>
            </a:r>
            <a:r>
              <a:rPr lang="ar-EG" b="1" dirty="0" smtClean="0">
                <a:cs typeface="+mj-cs"/>
              </a:rPr>
              <a:t>...................................</a:t>
            </a:r>
          </a:p>
          <a:p>
            <a:pPr algn="ctr" rtl="1"/>
            <a:endParaRPr lang="en-US" dirty="0">
              <a:cs typeface="+mj-cs"/>
            </a:endParaRPr>
          </a:p>
          <a:p>
            <a:pPr algn="ctr"/>
            <a:r>
              <a:rPr lang="ar-EG" b="1" dirty="0" smtClean="0">
                <a:cs typeface="+mj-cs"/>
              </a:rPr>
              <a:t>...........................</a:t>
            </a:r>
            <a:r>
              <a:rPr lang="ar-EG" sz="4400" b="1" dirty="0" smtClean="0">
                <a:cs typeface="+mj-cs"/>
              </a:rPr>
              <a:t>/</a:t>
            </a:r>
            <a:r>
              <a:rPr lang="ar-EG" b="1" dirty="0" smtClean="0">
                <a:cs typeface="+mj-cs"/>
              </a:rPr>
              <a:t>.....................</a:t>
            </a:r>
            <a:r>
              <a:rPr lang="ar-EG" sz="4400" b="1" dirty="0" smtClean="0">
                <a:cs typeface="+mj-cs"/>
              </a:rPr>
              <a:t>/</a:t>
            </a:r>
            <a:r>
              <a:rPr lang="ar-EG" b="1" dirty="0" smtClean="0">
                <a:cs typeface="+mj-cs"/>
              </a:rPr>
              <a:t>................</a:t>
            </a:r>
            <a:r>
              <a:rPr lang="ar-EG" sz="4400" b="1" dirty="0">
                <a:cs typeface="+mj-cs"/>
              </a:rPr>
              <a:t>14هـ</a:t>
            </a:r>
            <a:endParaRPr lang="en-US" dirty="0">
              <a:cs typeface="+mj-cs"/>
            </a:endParaRPr>
          </a:p>
        </p:txBody>
      </p:sp>
      <p:sp>
        <p:nvSpPr>
          <p:cNvPr id="4" name="Rectangle 3"/>
          <p:cNvSpPr/>
          <p:nvPr/>
        </p:nvSpPr>
        <p:spPr>
          <a:xfrm>
            <a:off x="4394613" y="1039871"/>
            <a:ext cx="2981907" cy="707886"/>
          </a:xfrm>
          <a:prstGeom prst="rect">
            <a:avLst/>
          </a:prstGeom>
        </p:spPr>
        <p:txBody>
          <a:bodyPr wrap="none">
            <a:spAutoFit/>
          </a:bodyPr>
          <a:lstStyle/>
          <a:p>
            <a:r>
              <a:rPr lang="ar-SA" sz="4000" b="1" dirty="0">
                <a:solidFill>
                  <a:srgbClr val="006600"/>
                </a:solidFill>
                <a:cs typeface="+mj-cs"/>
              </a:rPr>
              <a:t>فهد تركي </a:t>
            </a:r>
            <a:r>
              <a:rPr lang="ar-SA" sz="4000" b="1" dirty="0" smtClean="0">
                <a:solidFill>
                  <a:srgbClr val="006600"/>
                </a:solidFill>
                <a:cs typeface="+mj-cs"/>
              </a:rPr>
              <a:t>العنزي</a:t>
            </a:r>
            <a:endParaRPr lang="en-US" sz="4000" dirty="0">
              <a:solidFill>
                <a:srgbClr val="006600"/>
              </a:solidFill>
              <a:cs typeface="+mj-cs"/>
            </a:endParaRPr>
          </a:p>
        </p:txBody>
      </p:sp>
      <p:sp>
        <p:nvSpPr>
          <p:cNvPr id="5" name="Rectangle 4"/>
          <p:cNvSpPr/>
          <p:nvPr/>
        </p:nvSpPr>
        <p:spPr>
          <a:xfrm>
            <a:off x="2574759" y="2486839"/>
            <a:ext cx="8722894" cy="2062103"/>
          </a:xfrm>
          <a:prstGeom prst="rect">
            <a:avLst/>
          </a:prstGeom>
        </p:spPr>
        <p:txBody>
          <a:bodyPr wrap="square">
            <a:spAutoFit/>
          </a:bodyPr>
          <a:lstStyle/>
          <a:p>
            <a:pPr algn="r" rtl="1"/>
            <a:r>
              <a:rPr lang="ar-SA" sz="3200" b="1" dirty="0">
                <a:solidFill>
                  <a:srgbClr val="006600"/>
                </a:solidFill>
                <a:cs typeface="+mj-cs"/>
              </a:rPr>
              <a:t>إيماناً من ال مدرسة والإرشاد التربوي بضرورة التواصل الفعال بين المدرسة والبيت ولما لهذا التواصل من الأثر البالغ الذي يصب في مصلحة الطالب نرجو من سيادتكم الحضور لمقر المرشد الطلابي أ/ علاء بالمدرسة بالدور الثاني الساعة التاسعة</a:t>
            </a:r>
            <a:endParaRPr lang="en-US" sz="3200" dirty="0">
              <a:solidFill>
                <a:srgbClr val="006600"/>
              </a:solidFill>
              <a:cs typeface="+mj-cs"/>
            </a:endParaRPr>
          </a:p>
        </p:txBody>
      </p:sp>
      <p:sp>
        <p:nvSpPr>
          <p:cNvPr id="6" name="Rectangle 5"/>
          <p:cNvSpPr/>
          <p:nvPr/>
        </p:nvSpPr>
        <p:spPr>
          <a:xfrm>
            <a:off x="3584486" y="4683949"/>
            <a:ext cx="3262432" cy="646331"/>
          </a:xfrm>
          <a:prstGeom prst="rect">
            <a:avLst/>
          </a:prstGeom>
        </p:spPr>
        <p:txBody>
          <a:bodyPr wrap="none">
            <a:spAutoFit/>
          </a:bodyPr>
          <a:lstStyle/>
          <a:p>
            <a:pPr rtl="1"/>
            <a:r>
              <a:rPr lang="ar-SA" sz="3600" b="1" dirty="0">
                <a:solidFill>
                  <a:srgbClr val="006600"/>
                </a:solidFill>
                <a:cs typeface="+mj-cs"/>
              </a:rPr>
              <a:t>ذياب بن سالم العنزي</a:t>
            </a:r>
            <a:endParaRPr lang="en-US" sz="3600" dirty="0">
              <a:solidFill>
                <a:srgbClr val="006600"/>
              </a:solidFill>
              <a:cs typeface="+mj-cs"/>
            </a:endParaRPr>
          </a:p>
        </p:txBody>
      </p:sp>
      <p:sp>
        <p:nvSpPr>
          <p:cNvPr id="7" name="Rectangle 6"/>
          <p:cNvSpPr/>
          <p:nvPr/>
        </p:nvSpPr>
        <p:spPr>
          <a:xfrm>
            <a:off x="8323979" y="5477829"/>
            <a:ext cx="646331" cy="646331"/>
          </a:xfrm>
          <a:prstGeom prst="rect">
            <a:avLst/>
          </a:prstGeom>
        </p:spPr>
        <p:txBody>
          <a:bodyPr wrap="none">
            <a:spAutoFit/>
          </a:bodyPr>
          <a:lstStyle/>
          <a:p>
            <a:pPr rtl="1"/>
            <a:r>
              <a:rPr lang="ar-SA" sz="3600" b="1" dirty="0">
                <a:solidFill>
                  <a:srgbClr val="006600"/>
                </a:solidFill>
                <a:cs typeface="+mj-cs"/>
              </a:rPr>
              <a:t>17</a:t>
            </a:r>
            <a:endParaRPr lang="en-US" sz="3600" dirty="0">
              <a:solidFill>
                <a:srgbClr val="006600"/>
              </a:solidFill>
              <a:cs typeface="+mj-cs"/>
            </a:endParaRPr>
          </a:p>
        </p:txBody>
      </p:sp>
      <p:sp>
        <p:nvSpPr>
          <p:cNvPr id="8" name="Rectangle 7"/>
          <p:cNvSpPr/>
          <p:nvPr/>
        </p:nvSpPr>
        <p:spPr>
          <a:xfrm>
            <a:off x="6846918" y="5486775"/>
            <a:ext cx="646331" cy="646331"/>
          </a:xfrm>
          <a:prstGeom prst="rect">
            <a:avLst/>
          </a:prstGeom>
        </p:spPr>
        <p:txBody>
          <a:bodyPr wrap="none">
            <a:spAutoFit/>
          </a:bodyPr>
          <a:lstStyle/>
          <a:p>
            <a:pPr rtl="1"/>
            <a:r>
              <a:rPr lang="ar-SA" sz="3600" b="1" dirty="0">
                <a:solidFill>
                  <a:srgbClr val="006600"/>
                </a:solidFill>
                <a:cs typeface="+mj-cs"/>
              </a:rPr>
              <a:t>12</a:t>
            </a:r>
            <a:endParaRPr lang="en-US" sz="3600" dirty="0">
              <a:solidFill>
                <a:srgbClr val="006600"/>
              </a:solidFill>
              <a:cs typeface="+mj-cs"/>
            </a:endParaRPr>
          </a:p>
        </p:txBody>
      </p:sp>
      <p:sp>
        <p:nvSpPr>
          <p:cNvPr id="9" name="Rectangle 8"/>
          <p:cNvSpPr/>
          <p:nvPr/>
        </p:nvSpPr>
        <p:spPr>
          <a:xfrm>
            <a:off x="5536752" y="5497519"/>
            <a:ext cx="646331" cy="646331"/>
          </a:xfrm>
          <a:prstGeom prst="rect">
            <a:avLst/>
          </a:prstGeom>
        </p:spPr>
        <p:txBody>
          <a:bodyPr wrap="none">
            <a:spAutoFit/>
          </a:bodyPr>
          <a:lstStyle/>
          <a:p>
            <a:pPr rtl="1"/>
            <a:r>
              <a:rPr lang="ar-EG" sz="3600" b="1" dirty="0" smtClean="0">
                <a:solidFill>
                  <a:srgbClr val="006600"/>
                </a:solidFill>
                <a:cs typeface="+mj-cs"/>
              </a:rPr>
              <a:t>37</a:t>
            </a:r>
            <a:endParaRPr lang="en-US" sz="3600" dirty="0">
              <a:solidFill>
                <a:srgbClr val="006600"/>
              </a:solidFill>
              <a:cs typeface="+mj-cs"/>
            </a:endParaRPr>
          </a:p>
        </p:txBody>
      </p:sp>
    </p:spTree>
    <p:extLst>
      <p:ext uri="{BB962C8B-B14F-4D97-AF65-F5344CB8AC3E}">
        <p14:creationId xmlns:p14="http://schemas.microsoft.com/office/powerpoint/2010/main" xmlns="" val="2602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OUND8.WAV"/>
                                        </p:tgtEl>
                                      </p:cMediaNode>
                                    </p:audio>
                                  </p:subTnLst>
                                </p:cTn>
                              </p:par>
                              <p:par>
                                <p:cTn id="11" presetID="3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1"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3" name="0346 - coins drop.wav"/>
                                        </p:tgtEl>
                                      </p:cMediaNode>
                                    </p:audio>
                                  </p:sub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1"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3" name="0346 - coins drop.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1"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subTnLst>
                                    <p:audio>
                                      <p:cMediaNode>
                                        <p:cTn display="0" masterRel="sameClick">
                                          <p:stCondLst>
                                            <p:cond evt="begin" delay="0">
                                              <p:tn val="29"/>
                                            </p:cond>
                                          </p:stCondLst>
                                          <p:endCondLst>
                                            <p:cond evt="onStopAudio" delay="0">
                                              <p:tgtEl>
                                                <p:sldTgt/>
                                              </p:tgtEl>
                                            </p:cond>
                                          </p:endCondLst>
                                        </p:cTn>
                                        <p:tgtEl>
                                          <p:sndTgt r:embed="rId3" name="0346 - coins drop.wav"/>
                                        </p:tgtEl>
                                      </p:cMediaNode>
                                    </p:audio>
                                  </p:subTnLst>
                                </p:cTn>
                              </p:par>
                              <p:par>
                                <p:cTn id="32" presetID="16" presetClass="entr" presetSubtype="21" fill="hold" grpId="1"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3" name="0346 - coins drop.wav"/>
                                        </p:tgtEl>
                                      </p:cMediaNode>
                                    </p:audio>
                                  </p:subTnLst>
                                </p:cTn>
                              </p:par>
                              <p:par>
                                <p:cTn id="35" presetID="16" presetClass="entr" presetSubtype="21" fill="hold" grpId="1"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par>
                                <p:cTn id="38" presetID="16" presetClass="entr" presetSubtype="21"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1"/>
      <p:bldP spid="5" grpId="1"/>
      <p:bldP spid="6" grpId="1"/>
      <p:bldP spid="7" grpId="1"/>
      <p:bldP spid="8" grpId="1"/>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4105" y="854243"/>
            <a:ext cx="9420727" cy="4920916"/>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108158" y="1801687"/>
            <a:ext cx="6096000" cy="2800767"/>
          </a:xfrm>
          <a:prstGeom prst="rect">
            <a:avLst/>
          </a:prstGeom>
        </p:spPr>
        <p:txBody>
          <a:bodyPr>
            <a:spAutoFit/>
          </a:bodyPr>
          <a:lstStyle/>
          <a:p>
            <a:pPr algn="ctr"/>
            <a:r>
              <a:rPr lang="ar-EG" sz="4400" b="1" dirty="0">
                <a:cs typeface="+mj-cs"/>
              </a:rPr>
              <a:t>اكتب مجموعة من العبارات الدعائية والشعارات الجميلة التي تساعد على تحسين البيئة المدرسية</a:t>
            </a:r>
            <a:endParaRPr lang="en-US" sz="4400" dirty="0">
              <a:cs typeface="+mj-cs"/>
            </a:endParaRPr>
          </a:p>
        </p:txBody>
      </p:sp>
    </p:spTree>
    <p:extLst>
      <p:ext uri="{BB962C8B-B14F-4D97-AF65-F5344CB8AC3E}">
        <p14:creationId xmlns:p14="http://schemas.microsoft.com/office/powerpoint/2010/main" xmlns="" val="11906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Windows XP Ringin.wav"/>
                                        </p:tgtEl>
                                      </p:cMediaNode>
                                    </p:audio>
                                  </p:sub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0969" y="528869"/>
            <a:ext cx="10467474" cy="6087979"/>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 name="Rectangle 3"/>
          <p:cNvSpPr/>
          <p:nvPr/>
        </p:nvSpPr>
        <p:spPr>
          <a:xfrm>
            <a:off x="5052479" y="1051903"/>
            <a:ext cx="5586786" cy="707886"/>
          </a:xfrm>
          <a:prstGeom prst="rect">
            <a:avLst/>
          </a:prstGeom>
        </p:spPr>
        <p:txBody>
          <a:bodyPr wrap="none">
            <a:spAutoFit/>
          </a:bodyPr>
          <a:lstStyle/>
          <a:p>
            <a:pPr marL="571500" indent="-571500" algn="r" rtl="1">
              <a:buFont typeface="Arial" panose="020B0604020202020204" pitchFamily="34" charset="0"/>
              <a:buChar char="•"/>
            </a:pPr>
            <a:r>
              <a:rPr lang="ar-SA" sz="4000" b="1" dirty="0">
                <a:solidFill>
                  <a:srgbClr val="C00000"/>
                </a:solidFill>
              </a:rPr>
              <a:t>نحو بيئة مدرسة نظيفة وآمنة</a:t>
            </a:r>
            <a:endParaRPr lang="en-US" sz="4000" dirty="0">
              <a:solidFill>
                <a:srgbClr val="C00000"/>
              </a:solidFill>
            </a:endParaRPr>
          </a:p>
        </p:txBody>
      </p:sp>
      <p:sp>
        <p:nvSpPr>
          <p:cNvPr id="6" name="Rectangle 5"/>
          <p:cNvSpPr/>
          <p:nvPr/>
        </p:nvSpPr>
        <p:spPr>
          <a:xfrm>
            <a:off x="7181267" y="1983457"/>
            <a:ext cx="3457998" cy="707886"/>
          </a:xfrm>
          <a:prstGeom prst="rect">
            <a:avLst/>
          </a:prstGeom>
        </p:spPr>
        <p:txBody>
          <a:bodyPr wrap="none">
            <a:spAutoFit/>
          </a:bodyPr>
          <a:lstStyle/>
          <a:p>
            <a:pPr marL="571500" indent="-571500" algn="r" rtl="1">
              <a:buFont typeface="Arial" panose="020B0604020202020204" pitchFamily="34" charset="0"/>
              <a:buChar char="•"/>
            </a:pPr>
            <a:r>
              <a:rPr lang="ar-SA" sz="4000" b="1" dirty="0">
                <a:solidFill>
                  <a:srgbClr val="C00000"/>
                </a:solidFill>
              </a:rPr>
              <a:t>مدرستي عنواني</a:t>
            </a:r>
            <a:endParaRPr lang="en-US" sz="4000" dirty="0">
              <a:solidFill>
                <a:srgbClr val="C00000"/>
              </a:solidFill>
            </a:endParaRPr>
          </a:p>
        </p:txBody>
      </p:sp>
      <p:sp>
        <p:nvSpPr>
          <p:cNvPr id="8" name="Rectangle 7"/>
          <p:cNvSpPr/>
          <p:nvPr/>
        </p:nvSpPr>
        <p:spPr>
          <a:xfrm>
            <a:off x="7301492" y="2915011"/>
            <a:ext cx="3337773" cy="707886"/>
          </a:xfrm>
          <a:prstGeom prst="rect">
            <a:avLst/>
          </a:prstGeom>
        </p:spPr>
        <p:txBody>
          <a:bodyPr wrap="none">
            <a:spAutoFit/>
          </a:bodyPr>
          <a:lstStyle/>
          <a:p>
            <a:pPr marL="571500" indent="-571500" algn="r" rtl="1">
              <a:buFont typeface="Arial" panose="020B0604020202020204" pitchFamily="34" charset="0"/>
              <a:buChar char="•"/>
            </a:pPr>
            <a:r>
              <a:rPr lang="ar-SA" sz="4000" b="1" dirty="0">
                <a:solidFill>
                  <a:srgbClr val="C00000"/>
                </a:solidFill>
              </a:rPr>
              <a:t>مدرستي الأجمل</a:t>
            </a:r>
            <a:endParaRPr lang="en-US" sz="4000" dirty="0">
              <a:solidFill>
                <a:srgbClr val="C00000"/>
              </a:solidFill>
            </a:endParaRPr>
          </a:p>
        </p:txBody>
      </p:sp>
      <p:sp>
        <p:nvSpPr>
          <p:cNvPr id="9" name="Rectangle 8"/>
          <p:cNvSpPr/>
          <p:nvPr/>
        </p:nvSpPr>
        <p:spPr>
          <a:xfrm>
            <a:off x="4456162" y="3918922"/>
            <a:ext cx="6183103" cy="707886"/>
          </a:xfrm>
          <a:prstGeom prst="rect">
            <a:avLst/>
          </a:prstGeom>
        </p:spPr>
        <p:txBody>
          <a:bodyPr wrap="none">
            <a:spAutoFit/>
          </a:bodyPr>
          <a:lstStyle/>
          <a:p>
            <a:pPr marL="571500" indent="-571500" algn="r" rtl="1">
              <a:buFont typeface="Arial" panose="020B0604020202020204" pitchFamily="34" charset="0"/>
              <a:buChar char="•"/>
            </a:pPr>
            <a:r>
              <a:rPr lang="ar-SA" sz="4000" b="1" dirty="0">
                <a:solidFill>
                  <a:srgbClr val="C00000"/>
                </a:solidFill>
              </a:rPr>
              <a:t>المدرسة بيتك الثاني فحافظ عليها</a:t>
            </a:r>
            <a:endParaRPr lang="en-US" sz="4000" dirty="0">
              <a:solidFill>
                <a:srgbClr val="C00000"/>
              </a:solidFill>
            </a:endParaRPr>
          </a:p>
        </p:txBody>
      </p:sp>
      <p:sp>
        <p:nvSpPr>
          <p:cNvPr id="10" name="Rectangle 9"/>
          <p:cNvSpPr/>
          <p:nvPr/>
        </p:nvSpPr>
        <p:spPr>
          <a:xfrm>
            <a:off x="6805271" y="4942739"/>
            <a:ext cx="3778599" cy="707886"/>
          </a:xfrm>
          <a:prstGeom prst="rect">
            <a:avLst/>
          </a:prstGeom>
        </p:spPr>
        <p:txBody>
          <a:bodyPr wrap="none">
            <a:spAutoFit/>
          </a:bodyPr>
          <a:lstStyle/>
          <a:p>
            <a:pPr marL="571500" indent="-571500" algn="r" rtl="1">
              <a:buFont typeface="Arial" panose="020B0604020202020204" pitchFamily="34" charset="0"/>
              <a:buChar char="•"/>
            </a:pPr>
            <a:r>
              <a:rPr lang="ar-SA" sz="4000" b="1" dirty="0">
                <a:solidFill>
                  <a:srgbClr val="C00000"/>
                </a:solidFill>
              </a:rPr>
              <a:t>النظافة من الإيمان</a:t>
            </a:r>
            <a:endParaRPr lang="en-US" sz="4000" dirty="0">
              <a:solidFill>
                <a:srgbClr val="C00000"/>
              </a:solidFill>
            </a:endParaRPr>
          </a:p>
        </p:txBody>
      </p:sp>
      <p:sp>
        <p:nvSpPr>
          <p:cNvPr id="11" name="Rectangle 10"/>
          <p:cNvSpPr/>
          <p:nvPr/>
        </p:nvSpPr>
        <p:spPr>
          <a:xfrm>
            <a:off x="5365775" y="5778205"/>
            <a:ext cx="5218095" cy="707886"/>
          </a:xfrm>
          <a:prstGeom prst="rect">
            <a:avLst/>
          </a:prstGeom>
        </p:spPr>
        <p:txBody>
          <a:bodyPr wrap="none">
            <a:spAutoFit/>
          </a:bodyPr>
          <a:lstStyle/>
          <a:p>
            <a:pPr marL="571500" indent="-571500" algn="r" rtl="1">
              <a:buFont typeface="Arial" panose="020B0604020202020204" pitchFamily="34" charset="0"/>
              <a:buChar char="•"/>
            </a:pPr>
            <a:r>
              <a:rPr lang="ar-SA" sz="4000" b="1" dirty="0">
                <a:solidFill>
                  <a:srgbClr val="C00000"/>
                </a:solidFill>
              </a:rPr>
              <a:t>مدرستي جميلة نظيفة بيدي</a:t>
            </a:r>
            <a:endParaRPr lang="en-US" sz="4000" dirty="0">
              <a:solidFill>
                <a:srgbClr val="C00000"/>
              </a:solidFill>
            </a:endParaRPr>
          </a:p>
        </p:txBody>
      </p:sp>
    </p:spTree>
    <p:extLst>
      <p:ext uri="{BB962C8B-B14F-4D97-AF65-F5344CB8AC3E}">
        <p14:creationId xmlns:p14="http://schemas.microsoft.com/office/powerpoint/2010/main" xmlns="" val="232204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8" presetClass="entr" presetSubtype="12" fill="hold" grpId="1"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0065 - arcade game drop sound.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0065 - arcade game drop sound.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0065 - arcade game drop sound.wav"/>
                                        </p:tgtEl>
                                      </p:cMediaNode>
                                    </p:audio>
                                  </p:sub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subTnLst>
                                    <p:audio>
                                      <p:cMediaNode>
                                        <p:cTn display="0" masterRel="sameClick">
                                          <p:stCondLst>
                                            <p:cond evt="begin" delay="0">
                                              <p:tn val="25"/>
                                            </p:cond>
                                          </p:stCondLst>
                                          <p:endCondLst>
                                            <p:cond evt="onStopAudio" delay="0">
                                              <p:tgtEl>
                                                <p:sldTgt/>
                                              </p:tgtEl>
                                            </p:cond>
                                          </p:endCondLst>
                                        </p:cTn>
                                        <p:tgtEl>
                                          <p:sndTgt r:embed="rId2" name="0065 - arcade game drop sound.wav"/>
                                        </p:tgtEl>
                                      </p:cMediaNode>
                                    </p:audio>
                                  </p:sub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subTnLst>
                                    <p:audio>
                                      <p:cMediaNode>
                                        <p:cTn display="0" masterRel="sameClick">
                                          <p:stCondLst>
                                            <p:cond evt="begin" delay="0">
                                              <p:tn val="30"/>
                                            </p:cond>
                                          </p:stCondLst>
                                          <p:endCondLst>
                                            <p:cond evt="onStopAudio" delay="0">
                                              <p:tgtEl>
                                                <p:sldTgt/>
                                              </p:tgtEl>
                                            </p:cond>
                                          </p:endCondLst>
                                        </p:cTn>
                                        <p:tgtEl>
                                          <p:sndTgt r:embed="rId2" name="0065 - arcade game drop sound.wav"/>
                                        </p:tgtEl>
                                      </p:cMediaNode>
                                    </p:audio>
                                  </p:sub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subTnLst>
                                    <p:audio>
                                      <p:cMediaNode>
                                        <p:cTn display="0" masterRel="sameClick">
                                          <p:stCondLst>
                                            <p:cond evt="begin" delay="0">
                                              <p:tn val="35"/>
                                            </p:cond>
                                          </p:stCondLst>
                                          <p:endCondLst>
                                            <p:cond evt="onStopAudio" delay="0">
                                              <p:tgtEl>
                                                <p:sldTgt/>
                                              </p:tgtEl>
                                            </p:cond>
                                          </p:endCondLst>
                                        </p:cTn>
                                        <p:tgtEl>
                                          <p:sndTgt r:embed="rId2" name="0065 - arcade game dro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1"/>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94718" y="844832"/>
            <a:ext cx="6375664" cy="3859515"/>
            <a:chOff x="3294718" y="844832"/>
            <a:chExt cx="6375664" cy="3859515"/>
          </a:xfrm>
        </p:grpSpPr>
        <p:sp>
          <p:nvSpPr>
            <p:cNvPr id="4" name="Rectangle 3"/>
            <p:cNvSpPr/>
            <p:nvPr/>
          </p:nvSpPr>
          <p:spPr>
            <a:xfrm>
              <a:off x="3294718" y="1419726"/>
              <a:ext cx="5319894" cy="32846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57025" y="1513585"/>
              <a:ext cx="1986875" cy="1458215"/>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7558841" y="844832"/>
              <a:ext cx="2111541" cy="1337507"/>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p:nvSpPr>
          <p:spPr>
            <a:xfrm>
              <a:off x="6951246" y="844832"/>
              <a:ext cx="2564714" cy="1805378"/>
            </a:xfrm>
            <a:prstGeom prst="rtTriangle">
              <a:avLst/>
            </a:prstGeom>
            <a:gradFill>
              <a:gsLst>
                <a:gs pos="0">
                  <a:schemeClr val="accent1">
                    <a:lumMod val="5000"/>
                    <a:lumOff val="95000"/>
                  </a:schemeClr>
                </a:gs>
                <a:gs pos="54000">
                  <a:srgbClr val="FFFF00"/>
                </a:gs>
                <a:gs pos="90000">
                  <a:srgbClr val="00B0F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rot="20634455">
            <a:off x="4407540" y="3215612"/>
            <a:ext cx="3618298" cy="92333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ar-EG" sz="5400" b="1" dirty="0" smtClean="0">
                <a:ln/>
                <a:solidFill>
                  <a:srgbClr val="FF0000"/>
                </a:solidFill>
                <a:ea typeface="Times New Roman" panose="02020603050405020304" pitchFamily="18" charset="0"/>
                <a:cs typeface="Times New Roman" panose="02020603050405020304" pitchFamily="18" charset="0"/>
              </a:rPr>
              <a:t>الكتابة الوظيفية</a:t>
            </a:r>
            <a:endParaRPr lang="en-US" sz="5400" b="1" dirty="0">
              <a:ln/>
              <a:solidFill>
                <a:srgbClr val="FF0000"/>
              </a:solidFill>
            </a:endParaRPr>
          </a:p>
        </p:txBody>
      </p:sp>
    </p:spTree>
    <p:extLst>
      <p:ext uri="{BB962C8B-B14F-4D97-AF65-F5344CB8AC3E}">
        <p14:creationId xmlns:p14="http://schemas.microsoft.com/office/powerpoint/2010/main" xmlns="" val="99183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0033 - Windows error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579488804"/>
              </p:ext>
            </p:extLst>
          </p:nvPr>
        </p:nvGraphicFramePr>
        <p:xfrm>
          <a:off x="745958" y="599348"/>
          <a:ext cx="10684042" cy="5909736"/>
        </p:xfrm>
        <a:graphic>
          <a:graphicData uri="http://schemas.openxmlformats.org/drawingml/2006/table">
            <a:tbl>
              <a:tblPr firstRow="1" bandRow="1">
                <a:tableStyleId>{5C22544A-7EE6-4342-B048-85BDC9FD1C3A}</a:tableStyleId>
              </a:tblPr>
              <a:tblGrid>
                <a:gridCol w="5342021"/>
                <a:gridCol w="5342021"/>
              </a:tblGrid>
              <a:tr h="105957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485016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3" name="Rectangle 2"/>
          <p:cNvSpPr/>
          <p:nvPr/>
        </p:nvSpPr>
        <p:spPr>
          <a:xfrm>
            <a:off x="7918499" y="719664"/>
            <a:ext cx="1531188" cy="769441"/>
          </a:xfrm>
          <a:prstGeom prst="rect">
            <a:avLst/>
          </a:prstGeom>
        </p:spPr>
        <p:txBody>
          <a:bodyPr wrap="none">
            <a:spAutoFit/>
          </a:bodyPr>
          <a:lstStyle/>
          <a:p>
            <a:r>
              <a:rPr lang="ar-EG" sz="4400" b="1" dirty="0" smtClean="0">
                <a:solidFill>
                  <a:schemeClr val="bg1"/>
                </a:solidFill>
                <a:effectLst/>
                <a:ea typeface="Times New Roman" panose="02020603050405020304" pitchFamily="18" charset="0"/>
                <a:cs typeface="Times New Roman" panose="02020603050405020304" pitchFamily="18" charset="0"/>
              </a:rPr>
              <a:t>التوجيه</a:t>
            </a:r>
            <a:endParaRPr lang="en-US" sz="4400" dirty="0">
              <a:solidFill>
                <a:schemeClr val="bg1"/>
              </a:solidFill>
            </a:endParaRPr>
          </a:p>
        </p:txBody>
      </p:sp>
      <p:sp>
        <p:nvSpPr>
          <p:cNvPr id="4" name="Rectangle 3"/>
          <p:cNvSpPr/>
          <p:nvPr/>
        </p:nvSpPr>
        <p:spPr>
          <a:xfrm>
            <a:off x="2680799" y="719663"/>
            <a:ext cx="1843774" cy="769441"/>
          </a:xfrm>
          <a:prstGeom prst="rect">
            <a:avLst/>
          </a:prstGeom>
        </p:spPr>
        <p:txBody>
          <a:bodyPr wrap="none">
            <a:spAutoFit/>
          </a:bodyPr>
          <a:lstStyle/>
          <a:p>
            <a:r>
              <a:rPr lang="ar-EG" sz="4400" b="1" dirty="0" smtClean="0">
                <a:solidFill>
                  <a:schemeClr val="bg1"/>
                </a:solidFill>
                <a:effectLst/>
                <a:ea typeface="Times New Roman" panose="02020603050405020304" pitchFamily="18" charset="0"/>
                <a:cs typeface="Times New Roman" panose="02020603050405020304" pitchFamily="18" charset="0"/>
              </a:rPr>
              <a:t>الاستنتاج</a:t>
            </a:r>
            <a:endParaRPr lang="en-US" sz="4400" dirty="0">
              <a:solidFill>
                <a:schemeClr val="bg1"/>
              </a:solidFill>
            </a:endParaRPr>
          </a:p>
        </p:txBody>
      </p:sp>
      <p:sp>
        <p:nvSpPr>
          <p:cNvPr id="5" name="Rectangle 4"/>
          <p:cNvSpPr/>
          <p:nvPr/>
        </p:nvSpPr>
        <p:spPr>
          <a:xfrm>
            <a:off x="6601450" y="1778565"/>
            <a:ext cx="4737194" cy="646331"/>
          </a:xfrm>
          <a:prstGeom prst="rect">
            <a:avLst/>
          </a:prstGeom>
        </p:spPr>
        <p:txBody>
          <a:bodyPr wrap="none">
            <a:spAutoFit/>
          </a:bodyPr>
          <a:lstStyle/>
          <a:p>
            <a:r>
              <a:rPr lang="ar-EG" sz="3600" b="1" dirty="0" smtClean="0">
                <a:effectLst/>
                <a:ea typeface="Times New Roman" panose="02020603050405020304" pitchFamily="18" charset="0"/>
                <a:cs typeface="Times New Roman" panose="02020603050405020304" pitchFamily="18" charset="0"/>
              </a:rPr>
              <a:t>الفنون الوظيفية التي كتبت فيها</a:t>
            </a:r>
            <a:endParaRPr lang="en-US" sz="3600" dirty="0"/>
          </a:p>
        </p:txBody>
      </p:sp>
      <p:sp>
        <p:nvSpPr>
          <p:cNvPr id="6" name="Rectangle 5"/>
          <p:cNvSpPr/>
          <p:nvPr/>
        </p:nvSpPr>
        <p:spPr>
          <a:xfrm>
            <a:off x="6234077" y="3268354"/>
            <a:ext cx="5104567" cy="1200329"/>
          </a:xfrm>
          <a:prstGeom prst="rect">
            <a:avLst/>
          </a:prstGeom>
        </p:spPr>
        <p:txBody>
          <a:bodyPr wrap="square">
            <a:spAutoFit/>
          </a:bodyPr>
          <a:lstStyle/>
          <a:p>
            <a:pPr algn="r" rtl="1"/>
            <a:r>
              <a:rPr lang="ar-EG" sz="3600" b="1" dirty="0" smtClean="0">
                <a:effectLst/>
                <a:latin typeface="Calibri" panose="020F0502020204030204" pitchFamily="34" charset="0"/>
                <a:ea typeface="Calibri" panose="020F0502020204030204" pitchFamily="34" charset="0"/>
                <a:cs typeface="+mj-cs"/>
              </a:rPr>
              <a:t>عناصر فنية مشتركة</a:t>
            </a:r>
            <a:endParaRPr lang="en-US" sz="3600" dirty="0" smtClean="0">
              <a:effectLst/>
              <a:latin typeface="Calibri" panose="020F0502020204030204" pitchFamily="34" charset="0"/>
              <a:ea typeface="Calibri" panose="020F0502020204030204" pitchFamily="34" charset="0"/>
              <a:cs typeface="+mj-cs"/>
            </a:endParaRPr>
          </a:p>
          <a:p>
            <a:pPr algn="r"/>
            <a:r>
              <a:rPr lang="ar-EG" sz="3600" b="1" dirty="0" smtClean="0">
                <a:effectLst/>
                <a:ea typeface="Times New Roman" panose="02020603050405020304" pitchFamily="18" charset="0"/>
                <a:cs typeface="+mj-cs"/>
              </a:rPr>
              <a:t>(تشترك فيها هذه الفنون جميعها)</a:t>
            </a:r>
            <a:endParaRPr lang="en-US" sz="3600" dirty="0">
              <a:cs typeface="+mj-cs"/>
            </a:endParaRPr>
          </a:p>
        </p:txBody>
      </p:sp>
      <p:sp>
        <p:nvSpPr>
          <p:cNvPr id="7" name="Rectangle 6"/>
          <p:cNvSpPr/>
          <p:nvPr/>
        </p:nvSpPr>
        <p:spPr>
          <a:xfrm>
            <a:off x="5242645" y="4851749"/>
            <a:ext cx="6096000" cy="1200329"/>
          </a:xfrm>
          <a:prstGeom prst="rect">
            <a:avLst/>
          </a:prstGeom>
        </p:spPr>
        <p:txBody>
          <a:bodyPr>
            <a:spAutoFit/>
          </a:bodyPr>
          <a:lstStyle/>
          <a:p>
            <a:pPr algn="r" rtl="1"/>
            <a:r>
              <a:rPr lang="ar-EG" sz="3600" b="1" dirty="0" smtClean="0">
                <a:effectLst/>
                <a:latin typeface="Calibri" panose="020F0502020204030204" pitchFamily="34" charset="0"/>
                <a:ea typeface="Calibri" panose="020F0502020204030204" pitchFamily="34" charset="0"/>
                <a:cs typeface="+mj-cs"/>
              </a:rPr>
              <a:t>عناصر مميزة</a:t>
            </a:r>
            <a:endParaRPr lang="en-US" sz="3600" dirty="0" smtClean="0">
              <a:effectLst/>
              <a:latin typeface="Calibri" panose="020F0502020204030204" pitchFamily="34" charset="0"/>
              <a:ea typeface="Calibri" panose="020F0502020204030204" pitchFamily="34" charset="0"/>
              <a:cs typeface="+mj-cs"/>
            </a:endParaRPr>
          </a:p>
          <a:p>
            <a:pPr algn="r"/>
            <a:r>
              <a:rPr lang="ar-EG" sz="3600" b="1" dirty="0" smtClean="0">
                <a:effectLst/>
                <a:ea typeface="Times New Roman" panose="02020603050405020304" pitchFamily="18" charset="0"/>
                <a:cs typeface="+mj-cs"/>
              </a:rPr>
              <a:t>(توجد في فن ولا توجد في الآخر)</a:t>
            </a:r>
            <a:endParaRPr lang="en-US" sz="3600" dirty="0">
              <a:cs typeface="+mj-cs"/>
            </a:endParaRPr>
          </a:p>
        </p:txBody>
      </p:sp>
      <p:sp>
        <p:nvSpPr>
          <p:cNvPr id="8" name="Rectangle 7"/>
          <p:cNvSpPr/>
          <p:nvPr/>
        </p:nvSpPr>
        <p:spPr>
          <a:xfrm>
            <a:off x="1297407" y="1799422"/>
            <a:ext cx="4610558" cy="646331"/>
          </a:xfrm>
          <a:prstGeom prst="rect">
            <a:avLst/>
          </a:prstGeom>
        </p:spPr>
        <p:txBody>
          <a:bodyPr wrap="none">
            <a:spAutoFit/>
          </a:bodyPr>
          <a:lstStyle/>
          <a:p>
            <a:r>
              <a:rPr lang="ar-EG" sz="3600" b="1" dirty="0" smtClean="0">
                <a:effectLst/>
                <a:ea typeface="Times New Roman" panose="02020603050405020304" pitchFamily="18" charset="0"/>
                <a:cs typeface="Times New Roman" panose="02020603050405020304" pitchFamily="18" charset="0"/>
              </a:rPr>
              <a:t>محاضر الجلسات </a:t>
            </a:r>
            <a:r>
              <a:rPr lang="ar-EG" b="1" dirty="0" smtClean="0">
                <a:effectLst/>
                <a:ea typeface="Times New Roman" panose="02020603050405020304" pitchFamily="18" charset="0"/>
                <a:cs typeface="Times New Roman" panose="02020603050405020304" pitchFamily="18" charset="0"/>
              </a:rPr>
              <a:t>................................</a:t>
            </a:r>
            <a:endParaRPr lang="en-US" dirty="0"/>
          </a:p>
        </p:txBody>
      </p:sp>
      <p:sp>
        <p:nvSpPr>
          <p:cNvPr id="9" name="Rectangle 8"/>
          <p:cNvSpPr/>
          <p:nvPr/>
        </p:nvSpPr>
        <p:spPr>
          <a:xfrm>
            <a:off x="1541543" y="1791079"/>
            <a:ext cx="4546436" cy="1200329"/>
          </a:xfrm>
          <a:prstGeom prst="rect">
            <a:avLst/>
          </a:prstGeom>
        </p:spPr>
        <p:txBody>
          <a:bodyPr wrap="none">
            <a:spAutoFit/>
          </a:bodyPr>
          <a:lstStyle/>
          <a:p>
            <a:pPr rtl="1"/>
            <a:r>
              <a:rPr lang="ar-SA" sz="3600" b="1" dirty="0">
                <a:solidFill>
                  <a:srgbClr val="0000FF"/>
                </a:solidFill>
                <a:cs typeface="+mj-cs"/>
              </a:rPr>
              <a:t>التقارير</a:t>
            </a:r>
            <a:endParaRPr lang="en-US" sz="3600" dirty="0">
              <a:solidFill>
                <a:srgbClr val="0000FF"/>
              </a:solidFill>
              <a:cs typeface="+mj-cs"/>
            </a:endParaRPr>
          </a:p>
          <a:p>
            <a:r>
              <a:rPr lang="ar-SA" sz="3600" b="1" dirty="0">
                <a:solidFill>
                  <a:srgbClr val="0000FF"/>
                </a:solidFill>
                <a:cs typeface="+mj-cs"/>
              </a:rPr>
              <a:t>كلمات المحافل       الإعلانات</a:t>
            </a:r>
            <a:endParaRPr lang="en-US" sz="3600" dirty="0">
              <a:solidFill>
                <a:srgbClr val="0000FF"/>
              </a:solidFill>
              <a:cs typeface="+mj-cs"/>
            </a:endParaRPr>
          </a:p>
        </p:txBody>
      </p:sp>
      <p:sp>
        <p:nvSpPr>
          <p:cNvPr id="10" name="Rectangle 9"/>
          <p:cNvSpPr/>
          <p:nvPr/>
        </p:nvSpPr>
        <p:spPr>
          <a:xfrm>
            <a:off x="1410111" y="3732060"/>
            <a:ext cx="4544834" cy="646331"/>
          </a:xfrm>
          <a:prstGeom prst="rect">
            <a:avLst/>
          </a:prstGeom>
        </p:spPr>
        <p:txBody>
          <a:bodyPr wrap="none">
            <a:spAutoFit/>
          </a:bodyPr>
          <a:lstStyle/>
          <a:p>
            <a:pPr rtl="1"/>
            <a:r>
              <a:rPr lang="ar-SA" sz="3600" b="1" dirty="0">
                <a:solidFill>
                  <a:srgbClr val="0000FF"/>
                </a:solidFill>
                <a:cs typeface="+mj-cs"/>
              </a:rPr>
              <a:t>المقدمة – المحتوى – الخاتمة</a:t>
            </a:r>
            <a:endParaRPr lang="en-US" sz="3600" dirty="0">
              <a:solidFill>
                <a:srgbClr val="0000FF"/>
              </a:solidFill>
              <a:cs typeface="+mj-cs"/>
            </a:endParaRPr>
          </a:p>
        </p:txBody>
      </p:sp>
      <p:sp>
        <p:nvSpPr>
          <p:cNvPr id="11" name="Rectangle 10"/>
          <p:cNvSpPr/>
          <p:nvPr/>
        </p:nvSpPr>
        <p:spPr>
          <a:xfrm>
            <a:off x="877914" y="5383468"/>
            <a:ext cx="5077031" cy="646331"/>
          </a:xfrm>
          <a:prstGeom prst="rect">
            <a:avLst/>
          </a:prstGeom>
        </p:spPr>
        <p:txBody>
          <a:bodyPr wrap="none">
            <a:spAutoFit/>
          </a:bodyPr>
          <a:lstStyle/>
          <a:p>
            <a:pPr rtl="1"/>
            <a:r>
              <a:rPr lang="ar-SA" sz="3600" b="1" dirty="0">
                <a:solidFill>
                  <a:srgbClr val="0000FF"/>
                </a:solidFill>
                <a:cs typeface="+mj-cs"/>
              </a:rPr>
              <a:t>إعلان – الافتتاح – جدول الأعمال</a:t>
            </a:r>
            <a:endParaRPr lang="en-US" sz="3600" dirty="0">
              <a:solidFill>
                <a:srgbClr val="0000FF"/>
              </a:solidFill>
              <a:cs typeface="+mj-cs"/>
            </a:endParaRPr>
          </a:p>
        </p:txBody>
      </p:sp>
    </p:spTree>
    <p:extLst>
      <p:ext uri="{BB962C8B-B14F-4D97-AF65-F5344CB8AC3E}">
        <p14:creationId xmlns:p14="http://schemas.microsoft.com/office/powerpoint/2010/main" xmlns="" val="217101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0541 - floop sound.wav"/>
                                        </p:tgtEl>
                                      </p:cMediaNode>
                                    </p:audio>
                                  </p:subTnLst>
                                </p:cTn>
                              </p:par>
                              <p:par>
                                <p:cTn id="26" presetID="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4" name="0065 - arcade game drop sound.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0541 - floop sound.wav"/>
                                        </p:tgtEl>
                                      </p:cMediaNode>
                                    </p:audio>
                                  </p:sub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Left)">
                                      <p:cBhvr>
                                        <p:cTn id="45" dur="50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4" name="0065 - arcade game drop sound.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0541 - floop sound.wav"/>
                                        </p:tgtEl>
                                      </p:cMediaNode>
                                    </p:audio>
                                  </p:sub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strips(downLeft)">
                                      <p:cBhvr>
                                        <p:cTn id="56" dur="500"/>
                                        <p:tgtEl>
                                          <p:spTgt spid="11"/>
                                        </p:tgtEl>
                                      </p:cBhvr>
                                    </p:animEffect>
                                  </p:childTnLst>
                                  <p:subTnLst>
                                    <p:audio>
                                      <p:cMediaNode>
                                        <p:cTn display="0" masterRel="sameClick">
                                          <p:stCondLst>
                                            <p:cond evt="begin" delay="0">
                                              <p:tn val="54"/>
                                            </p:cond>
                                          </p:stCondLst>
                                          <p:endCondLst>
                                            <p:cond evt="onStopAudio" delay="0">
                                              <p:tgtEl>
                                                <p:sldTgt/>
                                              </p:tgtEl>
                                            </p:cond>
                                          </p:endCondLst>
                                        </p:cTn>
                                        <p:tgtEl>
                                          <p:sndTgt r:embed="rId4" name="0065 - arcade game dro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3947" y="986589"/>
            <a:ext cx="8722895" cy="4271211"/>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85211" y="1383256"/>
            <a:ext cx="7928811" cy="3477875"/>
          </a:xfrm>
          <a:prstGeom prst="rect">
            <a:avLst/>
          </a:prstGeom>
        </p:spPr>
        <p:txBody>
          <a:bodyPr wrap="square">
            <a:spAutoFit/>
          </a:bodyPr>
          <a:lstStyle/>
          <a:p>
            <a:pPr algn="ctr" rtl="1"/>
            <a:r>
              <a:rPr lang="ar-EG" sz="4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في البيئة المدرسية عدد من الجوانب المضيئة، ولكنها لا تخلو من بعض المشكلات الطلابية والتعليمية، ساهم في دراسة مشكلات مدرستك، وفي تقديم الحلول المناسبة لها، من خلال تمثيل الدور.</a:t>
            </a:r>
            <a:endParaRPr lang="en-US" sz="4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69754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OUND17.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3933" y="813954"/>
            <a:ext cx="9392910" cy="4889013"/>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986586" y="4750683"/>
            <a:ext cx="10555449" cy="1175692"/>
          </a:xfrm>
          <a:prstGeom prst="homePlat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01225" y="4923030"/>
            <a:ext cx="9932527" cy="830997"/>
          </a:xfrm>
          <a:prstGeom prst="rect">
            <a:avLst/>
          </a:prstGeom>
        </p:spPr>
        <p:txBody>
          <a:bodyPr wrap="none">
            <a:spAutoFit/>
          </a:bodyPr>
          <a:lstStyle/>
          <a:p>
            <a:r>
              <a:rPr lang="ar-EG" sz="4800" b="1" dirty="0" smtClean="0">
                <a:solidFill>
                  <a:schemeClr val="bg1"/>
                </a:solidFill>
                <a:effectLst/>
                <a:ea typeface="Times New Roman" panose="02020603050405020304" pitchFamily="18" charset="0"/>
                <a:cs typeface="Times New Roman" panose="02020603050405020304" pitchFamily="18" charset="0"/>
              </a:rPr>
              <a:t>اعمل مع ثلاثة من زملائك. قوموا بالأعمال التالية:</a:t>
            </a:r>
            <a:endParaRPr lang="en-US" sz="4800" dirty="0">
              <a:solidFill>
                <a:schemeClr val="bg1"/>
              </a:solidFill>
            </a:endParaRPr>
          </a:p>
        </p:txBody>
      </p:sp>
      <p:sp>
        <p:nvSpPr>
          <p:cNvPr id="5" name="Rectangle 4"/>
          <p:cNvSpPr/>
          <p:nvPr/>
        </p:nvSpPr>
        <p:spPr>
          <a:xfrm rot="20917688">
            <a:off x="1881777" y="1587932"/>
            <a:ext cx="3712575" cy="2447678"/>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nut 7"/>
          <p:cNvSpPr/>
          <p:nvPr/>
        </p:nvSpPr>
        <p:spPr>
          <a:xfrm>
            <a:off x="8265000" y="1289022"/>
            <a:ext cx="1400109" cy="1146969"/>
          </a:xfrm>
          <a:prstGeom prst="donut">
            <a:avLst>
              <a:gd name="adj" fmla="val 13957"/>
            </a:avLst>
          </a:prstGeom>
          <a:gradFill>
            <a:gsLst>
              <a:gs pos="27000">
                <a:srgbClr val="C00000"/>
              </a:gs>
              <a:gs pos="0">
                <a:schemeClr val="accent1">
                  <a:lumMod val="5000"/>
                  <a:lumOff val="95000"/>
                </a:schemeClr>
              </a:gs>
              <a:gs pos="54000">
                <a:srgbClr val="FFFF00"/>
              </a:gs>
              <a:gs pos="90000">
                <a:srgbClr val="00206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8492355" y="1518834"/>
            <a:ext cx="945397" cy="7163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33319" y="1561914"/>
            <a:ext cx="263472" cy="830997"/>
          </a:xfrm>
          <a:prstGeom prst="rect">
            <a:avLst/>
          </a:prstGeom>
          <a:noFill/>
        </p:spPr>
        <p:txBody>
          <a:bodyPr wrap="square" rtlCol="0">
            <a:spAutoFit/>
          </a:bodyPr>
          <a:lstStyle/>
          <a:p>
            <a:r>
              <a:rPr lang="ar-EG" sz="4800" b="1" dirty="0" smtClean="0">
                <a:cs typeface="+mj-cs"/>
              </a:rPr>
              <a:t>أ</a:t>
            </a:r>
            <a:endParaRPr lang="en-US" sz="4800" b="1" dirty="0">
              <a:cs typeface="+mj-cs"/>
            </a:endParaRPr>
          </a:p>
        </p:txBody>
      </p:sp>
    </p:spTree>
    <p:extLst>
      <p:ext uri="{BB962C8B-B14F-4D97-AF65-F5344CB8AC3E}">
        <p14:creationId xmlns:p14="http://schemas.microsoft.com/office/powerpoint/2010/main" xmlns="" val="414471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par>
                                <p:cTn id="25" presetID="43"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
                                        <p:tgtEl>
                                          <p:spTgt spid="3"/>
                                        </p:tgtEl>
                                      </p:cBhvr>
                                    </p:animEffect>
                                    <p:anim calcmode="lin" valueType="num">
                                      <p:cBhvr>
                                        <p:cTn id="28" dur="200" fill="hold"/>
                                        <p:tgtEl>
                                          <p:spTgt spid="3"/>
                                        </p:tgtEl>
                                        <p:attrNameLst>
                                          <p:attrName>ppt_x</p:attrName>
                                        </p:attrNameLst>
                                      </p:cBhvr>
                                      <p:tavLst>
                                        <p:tav tm="0">
                                          <p:val>
                                            <p:strVal val="#ppt_x"/>
                                          </p:val>
                                        </p:tav>
                                        <p:tav tm="100000">
                                          <p:val>
                                            <p:strVal val="#ppt_x"/>
                                          </p:val>
                                        </p:tav>
                                      </p:tavLst>
                                    </p:anim>
                                    <p:anim calcmode="lin" valueType="num">
                                      <p:cBhvr>
                                        <p:cTn id="29" dur="200" fill="hold"/>
                                        <p:tgtEl>
                                          <p:spTgt spid="3"/>
                                        </p:tgtEl>
                                        <p:attrNameLst>
                                          <p:attrName>ppt_y</p:attrName>
                                        </p:attrNameLst>
                                      </p:cBhvr>
                                      <p:tavLst>
                                        <p:tav tm="0">
                                          <p:val>
                                            <p:strVal val="#ppt_y+0.31"/>
                                          </p:val>
                                        </p:tav>
                                        <p:tav tm="100000">
                                          <p:val>
                                            <p:strVal val="#ppt_y+0.31"/>
                                          </p:val>
                                        </p:tav>
                                      </p:tavLst>
                                    </p:anim>
                                    <p:anim calcmode="lin" valueType="num">
                                      <p:cBhvr>
                                        <p:cTn id="30"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2" presetID="43"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
                                        <p:tgtEl>
                                          <p:spTgt spid="6"/>
                                        </p:tgtEl>
                                      </p:cBhvr>
                                    </p:animEffect>
                                    <p:anim calcmode="lin" valueType="num">
                                      <p:cBhvr>
                                        <p:cTn id="35" dur="200" fill="hold"/>
                                        <p:tgtEl>
                                          <p:spTgt spid="6"/>
                                        </p:tgtEl>
                                        <p:attrNameLst>
                                          <p:attrName>ppt_x</p:attrName>
                                        </p:attrNameLst>
                                      </p:cBhvr>
                                      <p:tavLst>
                                        <p:tav tm="0">
                                          <p:val>
                                            <p:strVal val="#ppt_x"/>
                                          </p:val>
                                        </p:tav>
                                        <p:tav tm="100000">
                                          <p:val>
                                            <p:strVal val="#ppt_x"/>
                                          </p:val>
                                        </p:tav>
                                      </p:tavLst>
                                    </p:anim>
                                    <p:anim calcmode="lin" valueType="num">
                                      <p:cBhvr>
                                        <p:cTn id="36" dur="200" fill="hold"/>
                                        <p:tgtEl>
                                          <p:spTgt spid="6"/>
                                        </p:tgtEl>
                                        <p:attrNameLst>
                                          <p:attrName>ppt_y</p:attrName>
                                        </p:attrNameLst>
                                      </p:cBhvr>
                                      <p:tavLst>
                                        <p:tav tm="0">
                                          <p:val>
                                            <p:strVal val="#ppt_y+0.31"/>
                                          </p:val>
                                        </p:tav>
                                        <p:tav tm="100000">
                                          <p:val>
                                            <p:strVal val="#ppt_y+0.31"/>
                                          </p:val>
                                        </p:tav>
                                      </p:tavLst>
                                    </p:anim>
                                    <p:anim calcmode="lin" valueType="num">
                                      <p:cBhvr>
                                        <p:cTn id="37" dur="300" decel="50000" fill="hold">
                                          <p:stCondLst>
                                            <p:cond delay="2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300" decel="50000" fill="hold">
                                          <p:stCondLst>
                                            <p:cond delay="2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p:bldP spid="5" grpId="0" animBg="1"/>
      <p:bldP spid="8" grpId="0" animBg="1"/>
      <p:bldP spid="10"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9547" y="1046747"/>
            <a:ext cx="10816389" cy="4993106"/>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53652" y="2805046"/>
            <a:ext cx="7880684" cy="2123658"/>
          </a:xfrm>
          <a:prstGeom prst="rect">
            <a:avLst/>
          </a:prstGeom>
        </p:spPr>
        <p:txBody>
          <a:bodyPr wrap="square">
            <a:spAutoFit/>
          </a:bodyPr>
          <a:lstStyle/>
          <a:p>
            <a:pPr marR="0" lvl="0" algn="ctr" rtl="1">
              <a:spcBef>
                <a:spcPts val="0"/>
              </a:spcBef>
              <a:spcAft>
                <a:spcPts val="0"/>
              </a:spcAft>
            </a:pPr>
            <a:r>
              <a:rPr lang="ar-EG" sz="4400" b="1" dirty="0" smtClean="0">
                <a:effectLst/>
                <a:latin typeface="Calibri" panose="020F0502020204030204" pitchFamily="34" charset="0"/>
                <a:ea typeface="Calibri" panose="020F0502020204030204" pitchFamily="34" charset="0"/>
                <a:cs typeface="Times New Roman" panose="02020603050405020304" pitchFamily="18" charset="0"/>
              </a:rPr>
              <a:t>وزعوا الأدوار التالية بينكم:</a:t>
            </a:r>
          </a:p>
          <a:p>
            <a:pPr marR="0" lvl="0" algn="ctr" rtl="1">
              <a:spcBef>
                <a:spcPts val="0"/>
              </a:spcBef>
              <a:spcAft>
                <a:spcPts val="0"/>
              </a:spcAft>
            </a:pPr>
            <a:r>
              <a:rPr lang="ar-EG" sz="4400" b="1" dirty="0" smtClean="0">
                <a:effectLst/>
                <a:latin typeface="Calibri" panose="020F0502020204030204" pitchFamily="34" charset="0"/>
                <a:ea typeface="Calibri" panose="020F0502020204030204" pitchFamily="34" charset="0"/>
                <a:cs typeface="Times New Roman" panose="02020603050405020304" pitchFamily="18" charset="0"/>
              </a:rPr>
              <a:t> (مدير المدرسة، وكيل المدرسة، المرشد الطلابي، أحد المعلمين).</a:t>
            </a:r>
            <a:endParaRPr lang="en-US" sz="4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8939463" y="2129589"/>
            <a:ext cx="926431" cy="675457"/>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92124" y="2022177"/>
            <a:ext cx="469231" cy="830997"/>
          </a:xfrm>
          <a:prstGeom prst="rect">
            <a:avLst/>
          </a:prstGeom>
          <a:noFill/>
        </p:spPr>
        <p:txBody>
          <a:bodyPr wrap="square" rtlCol="0">
            <a:spAutoFit/>
          </a:bodyPr>
          <a:lstStyle/>
          <a:p>
            <a:r>
              <a:rPr lang="ar-EG" sz="4800" b="1" dirty="0">
                <a:solidFill>
                  <a:schemeClr val="bg1"/>
                </a:solidFill>
                <a:cs typeface="+mj-cs"/>
              </a:rPr>
              <a:t>1</a:t>
            </a:r>
            <a:endParaRPr lang="en-US" sz="4800" b="1" dirty="0">
              <a:solidFill>
                <a:schemeClr val="bg1"/>
              </a:solidFill>
              <a:cs typeface="+mj-cs"/>
            </a:endParaRPr>
          </a:p>
        </p:txBody>
      </p:sp>
    </p:spTree>
    <p:extLst>
      <p:ext uri="{BB962C8B-B14F-4D97-AF65-F5344CB8AC3E}">
        <p14:creationId xmlns:p14="http://schemas.microsoft.com/office/powerpoint/2010/main" xmlns="" val="75093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OUND12.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9547" y="1046747"/>
            <a:ext cx="10816389" cy="4993106"/>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53652" y="2805046"/>
            <a:ext cx="8133348" cy="2123658"/>
          </a:xfrm>
          <a:prstGeom prst="rect">
            <a:avLst/>
          </a:prstGeom>
        </p:spPr>
        <p:txBody>
          <a:bodyPr wrap="square">
            <a:spAutoFit/>
          </a:bodyPr>
          <a:lstStyle/>
          <a:p>
            <a:pPr lvl="0" algn="ctr" rtl="1"/>
            <a:r>
              <a:rPr lang="ar-EG" sz="4400" b="1" dirty="0">
                <a:cs typeface="+mj-cs"/>
              </a:rPr>
              <a:t>استقصوا المشكلات التعليمية والطلابية والإدارية.... في المدرسة (يفضل أن تحصوا على معلومات أوفر من زملائكم ومعلميكم).</a:t>
            </a:r>
            <a:endParaRPr lang="en-US" sz="4400" dirty="0">
              <a:cs typeface="+mj-cs"/>
            </a:endParaRPr>
          </a:p>
        </p:txBody>
      </p:sp>
      <p:sp>
        <p:nvSpPr>
          <p:cNvPr id="4" name="Rectangle 3"/>
          <p:cNvSpPr/>
          <p:nvPr/>
        </p:nvSpPr>
        <p:spPr>
          <a:xfrm>
            <a:off x="8939463" y="2129589"/>
            <a:ext cx="926431" cy="675457"/>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92124" y="2022177"/>
            <a:ext cx="469231" cy="830997"/>
          </a:xfrm>
          <a:prstGeom prst="rect">
            <a:avLst/>
          </a:prstGeom>
          <a:noFill/>
        </p:spPr>
        <p:txBody>
          <a:bodyPr wrap="square" rtlCol="0">
            <a:spAutoFit/>
          </a:bodyPr>
          <a:lstStyle/>
          <a:p>
            <a:r>
              <a:rPr lang="ar-EG" sz="4800" b="1" dirty="0" smtClean="0">
                <a:solidFill>
                  <a:schemeClr val="bg1"/>
                </a:solidFill>
                <a:cs typeface="+mj-cs"/>
              </a:rPr>
              <a:t>2</a:t>
            </a:r>
            <a:endParaRPr lang="en-US" sz="4800" b="1" dirty="0">
              <a:solidFill>
                <a:schemeClr val="bg1"/>
              </a:solidFill>
              <a:cs typeface="+mj-cs"/>
            </a:endParaRPr>
          </a:p>
        </p:txBody>
      </p:sp>
    </p:spTree>
    <p:extLst>
      <p:ext uri="{BB962C8B-B14F-4D97-AF65-F5344CB8AC3E}">
        <p14:creationId xmlns:p14="http://schemas.microsoft.com/office/powerpoint/2010/main" xmlns="" val="339153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OUND12.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9547" y="1046747"/>
            <a:ext cx="10816389" cy="4993106"/>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53652" y="2805046"/>
            <a:ext cx="8133348" cy="2123658"/>
          </a:xfrm>
          <a:prstGeom prst="rect">
            <a:avLst/>
          </a:prstGeom>
        </p:spPr>
        <p:txBody>
          <a:bodyPr wrap="square">
            <a:spAutoFit/>
          </a:bodyPr>
          <a:lstStyle/>
          <a:p>
            <a:pPr lvl="0" algn="ctr" rtl="1"/>
            <a:r>
              <a:rPr lang="ar-EG" sz="4400" b="1" dirty="0">
                <a:cs typeface="+mj-cs"/>
              </a:rPr>
              <a:t>حددوا جدول الأعمال = (المشكلات التي ستناقشونها في اجتماع مجلس الإدارة الذي تمثلون أعضاءه).</a:t>
            </a:r>
            <a:endParaRPr lang="en-US" sz="4400" dirty="0">
              <a:cs typeface="+mj-cs"/>
            </a:endParaRPr>
          </a:p>
        </p:txBody>
      </p:sp>
      <p:sp>
        <p:nvSpPr>
          <p:cNvPr id="4" name="Rectangle 3"/>
          <p:cNvSpPr/>
          <p:nvPr/>
        </p:nvSpPr>
        <p:spPr>
          <a:xfrm>
            <a:off x="8939463" y="2129589"/>
            <a:ext cx="926431" cy="675457"/>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92124" y="2022177"/>
            <a:ext cx="469231" cy="830997"/>
          </a:xfrm>
          <a:prstGeom prst="rect">
            <a:avLst/>
          </a:prstGeom>
          <a:noFill/>
        </p:spPr>
        <p:txBody>
          <a:bodyPr wrap="square" rtlCol="0">
            <a:spAutoFit/>
          </a:bodyPr>
          <a:lstStyle/>
          <a:p>
            <a:r>
              <a:rPr lang="ar-EG" sz="4800" b="1" dirty="0" smtClean="0">
                <a:solidFill>
                  <a:schemeClr val="bg1"/>
                </a:solidFill>
                <a:cs typeface="+mj-cs"/>
              </a:rPr>
              <a:t>3</a:t>
            </a:r>
            <a:endParaRPr lang="en-US" sz="4800" b="1" dirty="0">
              <a:solidFill>
                <a:schemeClr val="bg1"/>
              </a:solidFill>
              <a:cs typeface="+mj-cs"/>
            </a:endParaRPr>
          </a:p>
        </p:txBody>
      </p:sp>
    </p:spTree>
    <p:extLst>
      <p:ext uri="{BB962C8B-B14F-4D97-AF65-F5344CB8AC3E}">
        <p14:creationId xmlns:p14="http://schemas.microsoft.com/office/powerpoint/2010/main" xmlns="" val="3548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OUND12.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9547" y="1046747"/>
            <a:ext cx="10816389" cy="4993106"/>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093494" y="3105329"/>
            <a:ext cx="8133348" cy="1446550"/>
          </a:xfrm>
          <a:prstGeom prst="rect">
            <a:avLst/>
          </a:prstGeom>
        </p:spPr>
        <p:txBody>
          <a:bodyPr wrap="square">
            <a:spAutoFit/>
          </a:bodyPr>
          <a:lstStyle/>
          <a:p>
            <a:pPr lvl="0" algn="ctr" rtl="1"/>
            <a:r>
              <a:rPr lang="ar-EG" sz="4400" b="1" dirty="0">
                <a:cs typeface="+mj-cs"/>
              </a:rPr>
              <a:t>مثلوا الدور أمام زملائكم = (اعتقدوا جلسة لمناقشة عناصر جدول الأعمال).</a:t>
            </a:r>
            <a:endParaRPr lang="en-US" sz="4400" dirty="0">
              <a:cs typeface="+mj-cs"/>
            </a:endParaRPr>
          </a:p>
        </p:txBody>
      </p:sp>
      <p:sp>
        <p:nvSpPr>
          <p:cNvPr id="4" name="Rectangle 3"/>
          <p:cNvSpPr/>
          <p:nvPr/>
        </p:nvSpPr>
        <p:spPr>
          <a:xfrm>
            <a:off x="8939463" y="2129589"/>
            <a:ext cx="926431" cy="675457"/>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92124" y="2022177"/>
            <a:ext cx="469231" cy="830997"/>
          </a:xfrm>
          <a:prstGeom prst="rect">
            <a:avLst/>
          </a:prstGeom>
          <a:noFill/>
        </p:spPr>
        <p:txBody>
          <a:bodyPr wrap="square" rtlCol="0">
            <a:spAutoFit/>
          </a:bodyPr>
          <a:lstStyle/>
          <a:p>
            <a:r>
              <a:rPr lang="ar-EG" sz="4800" b="1" dirty="0" smtClean="0">
                <a:solidFill>
                  <a:schemeClr val="bg1"/>
                </a:solidFill>
                <a:cs typeface="+mj-cs"/>
              </a:rPr>
              <a:t>4</a:t>
            </a:r>
            <a:endParaRPr lang="en-US" sz="4800" b="1" dirty="0">
              <a:solidFill>
                <a:schemeClr val="bg1"/>
              </a:solidFill>
              <a:cs typeface="+mj-cs"/>
            </a:endParaRPr>
          </a:p>
        </p:txBody>
      </p:sp>
    </p:spTree>
    <p:extLst>
      <p:ext uri="{BB962C8B-B14F-4D97-AF65-F5344CB8AC3E}">
        <p14:creationId xmlns:p14="http://schemas.microsoft.com/office/powerpoint/2010/main" xmlns="" val="170118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OUND12.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3933" y="813954"/>
            <a:ext cx="9392910" cy="4889013"/>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986585" y="4750682"/>
            <a:ext cx="10555449" cy="1402019"/>
          </a:xfrm>
          <a:prstGeom prst="homePlat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91321" y="4778783"/>
            <a:ext cx="10050713" cy="1446550"/>
          </a:xfrm>
          <a:prstGeom prst="rect">
            <a:avLst/>
          </a:prstGeom>
        </p:spPr>
        <p:txBody>
          <a:bodyPr wrap="square">
            <a:spAutoFit/>
          </a:bodyPr>
          <a:lstStyle/>
          <a:p>
            <a:pPr lvl="0" algn="ctr" rtl="1"/>
            <a:r>
              <a:rPr lang="ar-EG" sz="4400" b="1" dirty="0">
                <a:solidFill>
                  <a:schemeClr val="bg1"/>
                </a:solidFill>
                <a:cs typeface="+mj-cs"/>
              </a:rPr>
              <a:t>والآن عليك أن تقوم – بالتعاون مع مجموعتك – بالأعمال الكتابية التالية:</a:t>
            </a:r>
            <a:endParaRPr lang="en-US" sz="4400" dirty="0">
              <a:solidFill>
                <a:schemeClr val="bg1"/>
              </a:solidFill>
              <a:cs typeface="+mj-cs"/>
            </a:endParaRPr>
          </a:p>
        </p:txBody>
      </p:sp>
      <p:sp>
        <p:nvSpPr>
          <p:cNvPr id="5" name="Rectangle 4"/>
          <p:cNvSpPr/>
          <p:nvPr/>
        </p:nvSpPr>
        <p:spPr>
          <a:xfrm rot="20917688">
            <a:off x="1881777" y="1587932"/>
            <a:ext cx="3712575" cy="2447678"/>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nut 7"/>
          <p:cNvSpPr/>
          <p:nvPr/>
        </p:nvSpPr>
        <p:spPr>
          <a:xfrm>
            <a:off x="8265000" y="1289022"/>
            <a:ext cx="1400109" cy="1146969"/>
          </a:xfrm>
          <a:prstGeom prst="donut">
            <a:avLst>
              <a:gd name="adj" fmla="val 13957"/>
            </a:avLst>
          </a:prstGeom>
          <a:gradFill>
            <a:gsLst>
              <a:gs pos="27000">
                <a:srgbClr val="C00000"/>
              </a:gs>
              <a:gs pos="0">
                <a:schemeClr val="accent1">
                  <a:lumMod val="5000"/>
                  <a:lumOff val="95000"/>
                </a:schemeClr>
              </a:gs>
              <a:gs pos="54000">
                <a:srgbClr val="FFFF00"/>
              </a:gs>
              <a:gs pos="90000">
                <a:srgbClr val="00206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8492355" y="1518834"/>
            <a:ext cx="945397" cy="7163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88940" y="1461503"/>
            <a:ext cx="382870" cy="830997"/>
          </a:xfrm>
          <a:prstGeom prst="rect">
            <a:avLst/>
          </a:prstGeom>
          <a:noFill/>
        </p:spPr>
        <p:txBody>
          <a:bodyPr wrap="square" rtlCol="0">
            <a:spAutoFit/>
          </a:bodyPr>
          <a:lstStyle/>
          <a:p>
            <a:r>
              <a:rPr lang="ar-EG" sz="4800" b="1" dirty="0" smtClean="0">
                <a:cs typeface="+mj-cs"/>
              </a:rPr>
              <a:t>ب</a:t>
            </a:r>
            <a:endParaRPr lang="en-US" sz="4800" b="1" dirty="0">
              <a:cs typeface="+mj-cs"/>
            </a:endParaRPr>
          </a:p>
        </p:txBody>
      </p:sp>
    </p:spTree>
    <p:extLst>
      <p:ext uri="{BB962C8B-B14F-4D97-AF65-F5344CB8AC3E}">
        <p14:creationId xmlns:p14="http://schemas.microsoft.com/office/powerpoint/2010/main" xmlns="" val="48313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par>
                                <p:cTn id="25" presetID="43"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
                                        <p:tgtEl>
                                          <p:spTgt spid="3"/>
                                        </p:tgtEl>
                                      </p:cBhvr>
                                    </p:animEffect>
                                    <p:anim calcmode="lin" valueType="num">
                                      <p:cBhvr>
                                        <p:cTn id="28" dur="200" fill="hold"/>
                                        <p:tgtEl>
                                          <p:spTgt spid="3"/>
                                        </p:tgtEl>
                                        <p:attrNameLst>
                                          <p:attrName>ppt_x</p:attrName>
                                        </p:attrNameLst>
                                      </p:cBhvr>
                                      <p:tavLst>
                                        <p:tav tm="0">
                                          <p:val>
                                            <p:strVal val="#ppt_x"/>
                                          </p:val>
                                        </p:tav>
                                        <p:tav tm="100000">
                                          <p:val>
                                            <p:strVal val="#ppt_x"/>
                                          </p:val>
                                        </p:tav>
                                      </p:tavLst>
                                    </p:anim>
                                    <p:anim calcmode="lin" valueType="num">
                                      <p:cBhvr>
                                        <p:cTn id="29" dur="200" fill="hold"/>
                                        <p:tgtEl>
                                          <p:spTgt spid="3"/>
                                        </p:tgtEl>
                                        <p:attrNameLst>
                                          <p:attrName>ppt_y</p:attrName>
                                        </p:attrNameLst>
                                      </p:cBhvr>
                                      <p:tavLst>
                                        <p:tav tm="0">
                                          <p:val>
                                            <p:strVal val="#ppt_y+0.31"/>
                                          </p:val>
                                        </p:tav>
                                        <p:tav tm="100000">
                                          <p:val>
                                            <p:strVal val="#ppt_y+0.31"/>
                                          </p:val>
                                        </p:tav>
                                      </p:tavLst>
                                    </p:anim>
                                    <p:anim calcmode="lin" valueType="num">
                                      <p:cBhvr>
                                        <p:cTn id="30"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2" presetID="43"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
                                        <p:tgtEl>
                                          <p:spTgt spid="6"/>
                                        </p:tgtEl>
                                      </p:cBhvr>
                                    </p:animEffect>
                                    <p:anim calcmode="lin" valueType="num">
                                      <p:cBhvr>
                                        <p:cTn id="35" dur="200" fill="hold"/>
                                        <p:tgtEl>
                                          <p:spTgt spid="6"/>
                                        </p:tgtEl>
                                        <p:attrNameLst>
                                          <p:attrName>ppt_x</p:attrName>
                                        </p:attrNameLst>
                                      </p:cBhvr>
                                      <p:tavLst>
                                        <p:tav tm="0">
                                          <p:val>
                                            <p:strVal val="#ppt_x"/>
                                          </p:val>
                                        </p:tav>
                                        <p:tav tm="100000">
                                          <p:val>
                                            <p:strVal val="#ppt_x"/>
                                          </p:val>
                                        </p:tav>
                                      </p:tavLst>
                                    </p:anim>
                                    <p:anim calcmode="lin" valueType="num">
                                      <p:cBhvr>
                                        <p:cTn id="36" dur="200" fill="hold"/>
                                        <p:tgtEl>
                                          <p:spTgt spid="6"/>
                                        </p:tgtEl>
                                        <p:attrNameLst>
                                          <p:attrName>ppt_y</p:attrName>
                                        </p:attrNameLst>
                                      </p:cBhvr>
                                      <p:tavLst>
                                        <p:tav tm="0">
                                          <p:val>
                                            <p:strVal val="#ppt_y+0.31"/>
                                          </p:val>
                                        </p:tav>
                                        <p:tav tm="100000">
                                          <p:val>
                                            <p:strVal val="#ppt_y+0.31"/>
                                          </p:val>
                                        </p:tav>
                                      </p:tavLst>
                                    </p:anim>
                                    <p:anim calcmode="lin" valueType="num">
                                      <p:cBhvr>
                                        <p:cTn id="37" dur="300" decel="50000" fill="hold">
                                          <p:stCondLst>
                                            <p:cond delay="2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300" decel="50000" fill="hold">
                                          <p:stCondLst>
                                            <p:cond delay="2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p:bldP spid="5" grpId="0" animBg="1"/>
      <p:bldP spid="8" grpId="0" animBg="1"/>
      <p:bldP spid="10"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TotalTime>
  <Words>544</Words>
  <Application>Microsoft Office PowerPoint</Application>
  <PresentationFormat>مخصص</PresentationFormat>
  <Paragraphs>115</Paragraphs>
  <Slides>20</Slides>
  <Notes>0</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القراءة والتواصل اللغوي3 المستوى الخامس - كتاب التطبيقات- الوحدة الثانية</dc:title>
  <dc:subject>الوحدة الثانية /الكتابة الوظيفية </dc:subject>
  <dc:creator>أ. بندر الحازمي</dc:creator>
  <cp:keywords>حقيبة انجاز المعلم والمعلمة</cp:keywords>
  <cp:lastModifiedBy>secretools world</cp:lastModifiedBy>
  <cp:revision>30</cp:revision>
  <dcterms:created xsi:type="dcterms:W3CDTF">2016-09-06T13:00:01Z</dcterms:created>
  <dcterms:modified xsi:type="dcterms:W3CDTF">2016-09-27T07:46:18Z</dcterms:modified>
</cp:coreProperties>
</file>