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4"/>
    <p:sldMasterId id="2147484232" r:id="rId5"/>
  </p:sldMasterIdLst>
  <p:notesMasterIdLst>
    <p:notesMasterId r:id="rId43"/>
  </p:notesMasterIdLst>
  <p:handoutMasterIdLst>
    <p:handoutMasterId r:id="rId44"/>
  </p:handoutMasterIdLst>
  <p:sldIdLst>
    <p:sldId id="256" r:id="rId6"/>
    <p:sldId id="350" r:id="rId7"/>
    <p:sldId id="489" r:id="rId8"/>
    <p:sldId id="492" r:id="rId9"/>
    <p:sldId id="491" r:id="rId10"/>
    <p:sldId id="490" r:id="rId11"/>
    <p:sldId id="493" r:id="rId12"/>
    <p:sldId id="494" r:id="rId13"/>
    <p:sldId id="517" r:id="rId14"/>
    <p:sldId id="496" r:id="rId15"/>
    <p:sldId id="516" r:id="rId16"/>
    <p:sldId id="498" r:id="rId17"/>
    <p:sldId id="523" r:id="rId18"/>
    <p:sldId id="499" r:id="rId19"/>
    <p:sldId id="500" r:id="rId20"/>
    <p:sldId id="525" r:id="rId21"/>
    <p:sldId id="526" r:id="rId22"/>
    <p:sldId id="502" r:id="rId23"/>
    <p:sldId id="518" r:id="rId24"/>
    <p:sldId id="503" r:id="rId25"/>
    <p:sldId id="504" r:id="rId26"/>
    <p:sldId id="505" r:id="rId27"/>
    <p:sldId id="506" r:id="rId28"/>
    <p:sldId id="519" r:id="rId29"/>
    <p:sldId id="507" r:id="rId30"/>
    <p:sldId id="527" r:id="rId31"/>
    <p:sldId id="520" r:id="rId32"/>
    <p:sldId id="508" r:id="rId33"/>
    <p:sldId id="509" r:id="rId34"/>
    <p:sldId id="510" r:id="rId35"/>
    <p:sldId id="528" r:id="rId36"/>
    <p:sldId id="511" r:id="rId37"/>
    <p:sldId id="524" r:id="rId38"/>
    <p:sldId id="512" r:id="rId39"/>
    <p:sldId id="513" r:id="rId40"/>
    <p:sldId id="514" r:id="rId41"/>
    <p:sldId id="52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7AB"/>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p:scale>
          <a:sx n="76" d="100"/>
          <a:sy n="76" d="100"/>
        </p:scale>
        <p:origin x="-129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wmf"/><Relationship Id="rId4"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DD7FAA8-AB78-45FB-A504-68A76419ECDD}" type="datetimeFigureOut">
              <a:rPr lang="en-US"/>
              <a:pPr>
                <a:defRPr/>
              </a:pPr>
              <a:t>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FE99AC-E1F3-458E-99A7-8F4E83A3B86C}" type="slidenum">
              <a:rPr lang="en-US"/>
              <a:pPr>
                <a:defRPr/>
              </a:pPr>
              <a:t>‹#›</a:t>
            </a:fld>
            <a:endParaRPr lang="en-US"/>
          </a:p>
        </p:txBody>
      </p:sp>
    </p:spTree>
    <p:extLst>
      <p:ext uri="{BB962C8B-B14F-4D97-AF65-F5344CB8AC3E}">
        <p14:creationId xmlns:p14="http://schemas.microsoft.com/office/powerpoint/2010/main" val="2406707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C9AEDA-7B70-4403-AAF6-91ABD4FB944A}" type="datetimeFigureOut">
              <a:rPr lang="en-US"/>
              <a:pPr>
                <a:defRPr/>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5EAB11-BE52-4E17-B104-4E261872B933}" type="slidenum">
              <a:rPr lang="en-US"/>
              <a:pPr>
                <a:defRPr/>
              </a:pPr>
              <a:t>‹#›</a:t>
            </a:fld>
            <a:endParaRPr lang="en-US"/>
          </a:p>
        </p:txBody>
      </p:sp>
    </p:spTree>
    <p:extLst>
      <p:ext uri="{BB962C8B-B14F-4D97-AF65-F5344CB8AC3E}">
        <p14:creationId xmlns:p14="http://schemas.microsoft.com/office/powerpoint/2010/main" val="4015657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2919E-B35E-4437-B6AA-F84DEE8DB9C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5EAB11-BE52-4E17-B104-4E261872B933}"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EE9B057-65AC-43E6-B0F8-00BF1DA28310}" type="slidenum">
              <a:rPr lang="en-US" smtClean="0">
                <a:solidFill>
                  <a:prstClr val="black"/>
                </a:solidFill>
              </a:rPr>
              <a:pPr>
                <a:defRPr/>
              </a:pPr>
              <a:t>37</a:t>
            </a:fld>
            <a:endParaRPr lang="en-US" smtClean="0">
              <a:solidFill>
                <a:prstClr val="black"/>
              </a:solidFill>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40334F9-8ACF-4BBF-B2E6-A2E77C03A7E1}"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8D045D9A-F384-4E48-A1A1-06CD8D99F5BD}" type="slidenum">
              <a:rPr lang="en-US" smtClean="0"/>
              <a:pPr>
                <a:defRPr/>
              </a:pPr>
              <a:t>‹#›</a:t>
            </a:fld>
            <a:endParaRPr lang="en-US"/>
          </a:p>
        </p:txBody>
      </p:sp>
    </p:spTree>
    <p:extLst>
      <p:ext uri="{BB962C8B-B14F-4D97-AF65-F5344CB8AC3E}">
        <p14:creationId xmlns:p14="http://schemas.microsoft.com/office/powerpoint/2010/main" val="4022650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5397DD3-B018-4373-BD94-62C005DA69AB}"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9C358137-1955-4597-BB72-D50CFC928654}" type="slidenum">
              <a:rPr lang="en-US" smtClean="0"/>
              <a:pPr>
                <a:defRPr/>
              </a:pPr>
              <a:t>‹#›</a:t>
            </a:fld>
            <a:endParaRPr lang="en-US"/>
          </a:p>
        </p:txBody>
      </p:sp>
    </p:spTree>
    <p:extLst>
      <p:ext uri="{BB962C8B-B14F-4D97-AF65-F5344CB8AC3E}">
        <p14:creationId xmlns:p14="http://schemas.microsoft.com/office/powerpoint/2010/main" val="4256785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D209A4-6C54-4869-A686-A45458D1ECEB}"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844C93A8-DB29-465D-8213-DDC880DFC82D}" type="slidenum">
              <a:rPr lang="en-US" smtClean="0"/>
              <a:pPr>
                <a:defRPr/>
              </a:pPr>
              <a:t>‹#›</a:t>
            </a:fld>
            <a:endParaRPr lang="en-US"/>
          </a:p>
        </p:txBody>
      </p:sp>
    </p:spTree>
    <p:extLst>
      <p:ext uri="{BB962C8B-B14F-4D97-AF65-F5344CB8AC3E}">
        <p14:creationId xmlns:p14="http://schemas.microsoft.com/office/powerpoint/2010/main" val="1321078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9"/>
          <p:cNvSpPr>
            <a:spLocks noGrp="1"/>
          </p:cNvSpPr>
          <p:nvPr>
            <p:ph type="dt" sz="half" idx="10"/>
          </p:nvPr>
        </p:nvSpPr>
        <p:spPr/>
        <p:txBody>
          <a:bodyPr/>
          <a:lstStyle>
            <a:lvl1pPr>
              <a:defRPr/>
            </a:lvl1pPr>
          </a:lstStyle>
          <a:p>
            <a:pPr>
              <a:defRPr/>
            </a:pPr>
            <a:fld id="{0EED4062-C0B2-42DD-AF7A-D3953ACCD235}" type="datetime6">
              <a:rPr lang="en-US"/>
              <a:pPr>
                <a:defRPr/>
              </a:pPr>
              <a:t>January 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1111</a:t>
            </a:r>
          </a:p>
        </p:txBody>
      </p:sp>
      <p:sp>
        <p:nvSpPr>
          <p:cNvPr id="5" name="Slide Number Placeholder 17"/>
          <p:cNvSpPr>
            <a:spLocks noGrp="1"/>
          </p:cNvSpPr>
          <p:nvPr>
            <p:ph type="sldNum" sz="quarter" idx="12"/>
          </p:nvPr>
        </p:nvSpPr>
        <p:spPr/>
        <p:txBody>
          <a:bodyPr/>
          <a:lstStyle>
            <a:lvl1pPr>
              <a:defRPr/>
            </a:lvl1pPr>
          </a:lstStyle>
          <a:p>
            <a:pPr>
              <a:defRPr/>
            </a:pPr>
            <a:fld id="{9A4D44BE-2439-4565-9156-531EA546E38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BF609D92-B118-E543-AF1B-BB6A9EF2D479}"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FA84A37A-AFC2-4A01-80A1-FC20F2C0D5BB}"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Tree>
    <p:extLst>
      <p:ext uri="{BB962C8B-B14F-4D97-AF65-F5344CB8AC3E}">
        <p14:creationId xmlns:p14="http://schemas.microsoft.com/office/powerpoint/2010/main" val="3621122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4" name="Date Placeholder 3"/>
          <p:cNvSpPr>
            <a:spLocks noGrp="1"/>
          </p:cNvSpPr>
          <p:nvPr>
            <p:ph type="dt" sz="half" idx="10"/>
          </p:nvPr>
        </p:nvSpPr>
        <p:spPr/>
        <p:txBody>
          <a:bodyPr/>
          <a:lstStyle/>
          <a:p>
            <a:pPr>
              <a:defRPr/>
            </a:pPr>
            <a:fld id="{7D4BEBA1-7BA5-7444-9A0B-7E2C0F44F034}"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ABC2172B-30B5-454B-A45F-3572BEF2C0E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54432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pPr>
              <a:defRPr/>
            </a:pPr>
            <a:fld id="{5C99304B-EF7C-1A4A-AFF4-C69B61CCEB43}"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1CE3A4E-F301-45D6-A6E7-58E92E93E127}"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8460034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5" name="Date Placeholder 4"/>
          <p:cNvSpPr>
            <a:spLocks noGrp="1"/>
          </p:cNvSpPr>
          <p:nvPr>
            <p:ph type="dt" sz="half" idx="10"/>
          </p:nvPr>
        </p:nvSpPr>
        <p:spPr/>
        <p:txBody>
          <a:bodyPr/>
          <a:lstStyle/>
          <a:p>
            <a:pPr>
              <a:defRPr/>
            </a:pPr>
            <a:fld id="{D4DAA2CC-2420-2A49-8571-434FCCE5D676}"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74428BA-0707-4A35-B584-BAE8450A560E}"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Tree>
    <p:extLst>
      <p:ext uri="{BB962C8B-B14F-4D97-AF65-F5344CB8AC3E}">
        <p14:creationId xmlns:p14="http://schemas.microsoft.com/office/powerpoint/2010/main" val="30183413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7" name="Date Placeholder 6"/>
          <p:cNvSpPr>
            <a:spLocks noGrp="1"/>
          </p:cNvSpPr>
          <p:nvPr>
            <p:ph type="dt" sz="half" idx="10"/>
          </p:nvPr>
        </p:nvSpPr>
        <p:spPr/>
        <p:txBody>
          <a:bodyPr/>
          <a:lstStyle/>
          <a:p>
            <a:pPr>
              <a:defRPr/>
            </a:pPr>
            <a:fld id="{3078102F-5577-F640-8FA8-A167B7D6235E}"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8F1D46D0-A95F-4A87-874C-351933C856F5}"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Tree>
    <p:extLst>
      <p:ext uri="{BB962C8B-B14F-4D97-AF65-F5344CB8AC3E}">
        <p14:creationId xmlns:p14="http://schemas.microsoft.com/office/powerpoint/2010/main" val="31116531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Date Placeholder 2"/>
          <p:cNvSpPr>
            <a:spLocks noGrp="1"/>
          </p:cNvSpPr>
          <p:nvPr>
            <p:ph type="dt" sz="half" idx="10"/>
          </p:nvPr>
        </p:nvSpPr>
        <p:spPr/>
        <p:txBody>
          <a:bodyPr/>
          <a:lstStyle/>
          <a:p>
            <a:pPr>
              <a:defRPr/>
            </a:pPr>
            <a:fld id="{4C448734-44AA-9C41-A237-2D6B7E6DDCD5}"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2DC3406E-64A2-4C40-A19F-1F7C40A9B09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62813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7B0C8FD-B268-F54B-9697-9009EA0B1AA0}"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1A0B1C3B-7EC5-46B0-BF5A-C704D309236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67193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8DB6354-F269-403C-807D-70AC16F309E8}"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DD2063CB-780E-4CEC-A583-7025161B32CB}" type="slidenum">
              <a:rPr lang="en-US" smtClean="0"/>
              <a:pPr>
                <a:defRPr/>
              </a:pPr>
              <a:t>‹#›</a:t>
            </a:fld>
            <a:endParaRPr lang="en-US"/>
          </a:p>
        </p:txBody>
      </p:sp>
    </p:spTree>
    <p:extLst>
      <p:ext uri="{BB962C8B-B14F-4D97-AF65-F5344CB8AC3E}">
        <p14:creationId xmlns:p14="http://schemas.microsoft.com/office/powerpoint/2010/main" val="4010770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pPr>
              <a:defRPr/>
            </a:pPr>
            <a:fld id="{659B1DD7-761A-3B45-B466-4175C479B0FC}"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46027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pPr>
              <a:defRPr/>
            </a:pPr>
            <a:fld id="{68004EDE-B6AC-5149-BA59-BBDD2D4B5F3C}"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BEFAA52-6C26-4577-A50D-75E8A4DD9D6A}"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781828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pPr>
              <a:defRPr/>
            </a:pPr>
            <a:fld id="{B5D299D5-DAA4-8F4D-A53C-E9E8C560D379}"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056E74FF-EE63-4D2E-A405-791F39705EC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08802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pPr>
              <a:defRPr/>
            </a:pPr>
            <a:fld id="{39FFBBC6-C674-3145-837C-1FEDC156778A}"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B292710-9EBC-4629-9B60-8708097CA4A6}"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102938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499" y="1981200"/>
            <a:ext cx="323514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2362" y="1981200"/>
            <a:ext cx="3235140" cy="4114800"/>
          </a:xfrm>
        </p:spPr>
        <p:txBody>
          <a:bodyPr>
            <a:normAutofit/>
          </a:bodyPr>
          <a:lstStyle/>
          <a:p>
            <a:pPr lvl="0"/>
            <a:endParaRPr lang="en-US" noProof="0"/>
          </a:p>
        </p:txBody>
      </p:sp>
    </p:spTree>
    <p:extLst>
      <p:ext uri="{BB962C8B-B14F-4D97-AF65-F5344CB8AC3E}">
        <p14:creationId xmlns:p14="http://schemas.microsoft.com/office/powerpoint/2010/main" val="568973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499" y="1981200"/>
            <a:ext cx="323514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2" y="1981200"/>
            <a:ext cx="323514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2971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86B8B28-47FB-4FF7-8168-65E671E4DC8E}"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F63546EE-4B5B-407A-837D-BF822B9A3B7D}" type="slidenum">
              <a:rPr lang="en-US" smtClean="0"/>
              <a:pPr>
                <a:defRPr/>
              </a:pPr>
              <a:t>‹#›</a:t>
            </a:fld>
            <a:endParaRPr lang="en-US"/>
          </a:p>
        </p:txBody>
      </p:sp>
    </p:spTree>
    <p:extLst>
      <p:ext uri="{BB962C8B-B14F-4D97-AF65-F5344CB8AC3E}">
        <p14:creationId xmlns:p14="http://schemas.microsoft.com/office/powerpoint/2010/main" val="42316340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E3C8AB6-1388-4851-8B09-2619D0567A28}" type="datetime6">
              <a:rPr lang="en-US" smtClean="0"/>
              <a:pPr>
                <a:defRPr/>
              </a:pPr>
              <a:t>January 16</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E38D42E3-844A-4FB8-A937-28DC89F8068C}" type="slidenum">
              <a:rPr lang="en-US" smtClean="0"/>
              <a:pPr>
                <a:defRPr/>
              </a:pPr>
              <a:t>‹#›</a:t>
            </a:fld>
            <a:endParaRPr lang="en-US"/>
          </a:p>
        </p:txBody>
      </p:sp>
    </p:spTree>
    <p:extLst>
      <p:ext uri="{BB962C8B-B14F-4D97-AF65-F5344CB8AC3E}">
        <p14:creationId xmlns:p14="http://schemas.microsoft.com/office/powerpoint/2010/main" val="29232602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1979C3D-CD76-4BCE-80EB-7738C8AADF30}" type="datetime6">
              <a:rPr lang="en-US" smtClean="0"/>
              <a:pPr>
                <a:defRPr/>
              </a:pPr>
              <a:t>January 16</a:t>
            </a:fld>
            <a:endParaRPr lang="en-US"/>
          </a:p>
        </p:txBody>
      </p:sp>
      <p:sp>
        <p:nvSpPr>
          <p:cNvPr id="8" name="Footer Placeholder 7"/>
          <p:cNvSpPr>
            <a:spLocks noGrp="1"/>
          </p:cNvSpPr>
          <p:nvPr>
            <p:ph type="ftr" sz="quarter" idx="11"/>
          </p:nvPr>
        </p:nvSpPr>
        <p:spPr/>
        <p:txBody>
          <a:bodyPr/>
          <a:lstStyle/>
          <a:p>
            <a:pPr>
              <a:defRPr/>
            </a:pPr>
            <a:r>
              <a:rPr lang="en-US" smtClean="0"/>
              <a:t>1111</a:t>
            </a:r>
            <a:endParaRPr lang="en-US"/>
          </a:p>
        </p:txBody>
      </p:sp>
      <p:sp>
        <p:nvSpPr>
          <p:cNvPr id="9" name="Slide Number Placeholder 8"/>
          <p:cNvSpPr>
            <a:spLocks noGrp="1"/>
          </p:cNvSpPr>
          <p:nvPr>
            <p:ph type="sldNum" sz="quarter" idx="12"/>
          </p:nvPr>
        </p:nvSpPr>
        <p:spPr/>
        <p:txBody>
          <a:bodyPr/>
          <a:lstStyle/>
          <a:p>
            <a:pPr>
              <a:defRPr/>
            </a:pPr>
            <a:fld id="{D93D0F57-B9DC-4698-978B-36620E6CAB3B}" type="slidenum">
              <a:rPr lang="en-US" smtClean="0"/>
              <a:pPr>
                <a:defRPr/>
              </a:pPr>
              <a:t>‹#›</a:t>
            </a:fld>
            <a:endParaRPr lang="en-US"/>
          </a:p>
        </p:txBody>
      </p:sp>
    </p:spTree>
    <p:extLst>
      <p:ext uri="{BB962C8B-B14F-4D97-AF65-F5344CB8AC3E}">
        <p14:creationId xmlns:p14="http://schemas.microsoft.com/office/powerpoint/2010/main" val="2655582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95B4592-CBD5-4BD9-8905-E22E51B66890}" type="datetime6">
              <a:rPr lang="en-US" smtClean="0"/>
              <a:pPr>
                <a:defRPr/>
              </a:pPr>
              <a:t>January 16</a:t>
            </a:fld>
            <a:endParaRPr lang="en-US"/>
          </a:p>
        </p:txBody>
      </p:sp>
      <p:sp>
        <p:nvSpPr>
          <p:cNvPr id="4" name="Footer Placeholder 3"/>
          <p:cNvSpPr>
            <a:spLocks noGrp="1"/>
          </p:cNvSpPr>
          <p:nvPr>
            <p:ph type="ftr" sz="quarter" idx="11"/>
          </p:nvPr>
        </p:nvSpPr>
        <p:spPr/>
        <p:txBody>
          <a:bodyPr/>
          <a:lstStyle/>
          <a:p>
            <a:pPr>
              <a:defRPr/>
            </a:pPr>
            <a:r>
              <a:rPr lang="en-US" smtClean="0"/>
              <a:t>1111</a:t>
            </a:r>
            <a:endParaRPr lang="en-US"/>
          </a:p>
        </p:txBody>
      </p:sp>
      <p:sp>
        <p:nvSpPr>
          <p:cNvPr id="5" name="Slide Number Placeholder 4"/>
          <p:cNvSpPr>
            <a:spLocks noGrp="1"/>
          </p:cNvSpPr>
          <p:nvPr>
            <p:ph type="sldNum" sz="quarter" idx="12"/>
          </p:nvPr>
        </p:nvSpPr>
        <p:spPr/>
        <p:txBody>
          <a:bodyPr/>
          <a:lstStyle/>
          <a:p>
            <a:pPr>
              <a:defRPr/>
            </a:pPr>
            <a:fld id="{67237317-4936-4E59-A187-98F7097C8CDF}" type="slidenum">
              <a:rPr lang="en-US" smtClean="0"/>
              <a:pPr>
                <a:defRPr/>
              </a:pPr>
              <a:t>‹#›</a:t>
            </a:fld>
            <a:endParaRPr lang="en-US"/>
          </a:p>
        </p:txBody>
      </p:sp>
    </p:spTree>
    <p:extLst>
      <p:ext uri="{BB962C8B-B14F-4D97-AF65-F5344CB8AC3E}">
        <p14:creationId xmlns:p14="http://schemas.microsoft.com/office/powerpoint/2010/main" val="3108055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C8307D-780B-4B9E-AA66-F7E32D22D47D}" type="datetime6">
              <a:rPr lang="en-US" smtClean="0"/>
              <a:pPr>
                <a:defRPr/>
              </a:pPr>
              <a:t>January 16</a:t>
            </a:fld>
            <a:endParaRPr lang="en-US"/>
          </a:p>
        </p:txBody>
      </p:sp>
      <p:sp>
        <p:nvSpPr>
          <p:cNvPr id="3" name="Footer Placeholder 2"/>
          <p:cNvSpPr>
            <a:spLocks noGrp="1"/>
          </p:cNvSpPr>
          <p:nvPr>
            <p:ph type="ftr" sz="quarter" idx="11"/>
          </p:nvPr>
        </p:nvSpPr>
        <p:spPr/>
        <p:txBody>
          <a:bodyPr/>
          <a:lstStyle/>
          <a:p>
            <a:pPr>
              <a:defRPr/>
            </a:pPr>
            <a:r>
              <a:rPr lang="en-US" smtClean="0"/>
              <a:t>1111</a:t>
            </a:r>
            <a:endParaRPr lang="en-US"/>
          </a:p>
        </p:txBody>
      </p:sp>
      <p:sp>
        <p:nvSpPr>
          <p:cNvPr id="4" name="Slide Number Placeholder 3"/>
          <p:cNvSpPr>
            <a:spLocks noGrp="1"/>
          </p:cNvSpPr>
          <p:nvPr>
            <p:ph type="sldNum" sz="quarter" idx="12"/>
          </p:nvPr>
        </p:nvSpPr>
        <p:spPr/>
        <p:txBody>
          <a:bodyPr/>
          <a:lstStyle/>
          <a:p>
            <a:pPr>
              <a:defRPr/>
            </a:pPr>
            <a:fld id="{855C9A8F-88CC-4F32-A619-4185AD1FEB37}" type="slidenum">
              <a:rPr lang="en-US" smtClean="0"/>
              <a:pPr>
                <a:defRPr/>
              </a:pPr>
              <a:t>‹#›</a:t>
            </a:fld>
            <a:endParaRPr lang="en-US"/>
          </a:p>
        </p:txBody>
      </p:sp>
    </p:spTree>
    <p:extLst>
      <p:ext uri="{BB962C8B-B14F-4D97-AF65-F5344CB8AC3E}">
        <p14:creationId xmlns:p14="http://schemas.microsoft.com/office/powerpoint/2010/main" val="11491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3FCFB68-3277-48F0-B652-09ABE6DBE374}" type="datetime6">
              <a:rPr lang="en-US" smtClean="0"/>
              <a:pPr>
                <a:defRPr/>
              </a:pPr>
              <a:t>January 16</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E129F0C2-428A-4BD4-8C67-04004B290BE3}" type="slidenum">
              <a:rPr lang="en-US" smtClean="0"/>
              <a:pPr>
                <a:defRPr/>
              </a:pPr>
              <a:t>‹#›</a:t>
            </a:fld>
            <a:endParaRPr lang="en-US"/>
          </a:p>
        </p:txBody>
      </p:sp>
    </p:spTree>
    <p:extLst>
      <p:ext uri="{BB962C8B-B14F-4D97-AF65-F5344CB8AC3E}">
        <p14:creationId xmlns:p14="http://schemas.microsoft.com/office/powerpoint/2010/main" val="3095861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4A2DA44-A777-4542-97FB-547E97AE071E}" type="datetime6">
              <a:rPr lang="en-US" smtClean="0"/>
              <a:pPr>
                <a:defRPr/>
              </a:pPr>
              <a:t>January 16</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026E08B4-ABC7-43A5-AE7B-C44384228191}" type="slidenum">
              <a:rPr lang="en-US" smtClean="0"/>
              <a:pPr>
                <a:defRPr/>
              </a:pPr>
              <a:t>‹#›</a:t>
            </a:fld>
            <a:endParaRPr lang="en-US"/>
          </a:p>
        </p:txBody>
      </p:sp>
    </p:spTree>
    <p:extLst>
      <p:ext uri="{BB962C8B-B14F-4D97-AF65-F5344CB8AC3E}">
        <p14:creationId xmlns:p14="http://schemas.microsoft.com/office/powerpoint/2010/main" val="27577054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8C3D9">
                <a:alpha val="25000"/>
              </a:srgbClr>
            </a:gs>
            <a:gs pos="83000">
              <a:schemeClr val="bg1">
                <a:alpha val="62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DD891E-EF13-463D-ABE7-2EB6BA8F64B7}" type="datetime6">
              <a:rPr lang="en-US" smtClean="0"/>
              <a:pPr>
                <a:defRPr/>
              </a:pPr>
              <a:t>January 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1111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7F8390-FA0E-49C2-8543-F8A90EA2F875}" type="slidenum">
              <a:rPr lang="en-US" smtClean="0"/>
              <a:pPr>
                <a:defRPr/>
              </a:pPr>
              <a:t>‹#›</a:t>
            </a:fld>
            <a:endParaRPr lang="en-US"/>
          </a:p>
        </p:txBody>
      </p:sp>
    </p:spTree>
    <p:extLst>
      <p:ext uri="{BB962C8B-B14F-4D97-AF65-F5344CB8AC3E}">
        <p14:creationId xmlns:p14="http://schemas.microsoft.com/office/powerpoint/2010/main" val="302918156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8C3D9">
                <a:alpha val="25000"/>
              </a:srgbClr>
            </a:gs>
            <a:gs pos="83000">
              <a:schemeClr val="bg1">
                <a:alpha val="62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D85D685-8269-B142-B196-2413E542B636}" type="datetime6">
              <a:rPr lang="ar-SA" smtClean="0">
                <a:solidFill>
                  <a:prstClr val="black">
                    <a:lumMod val="65000"/>
                    <a:lumOff val="35000"/>
                  </a:prstClr>
                </a:solidFill>
                <a:cs typeface="Arial" pitchFamily="34" charset="0"/>
              </a:rPr>
              <a:pPr>
                <a:defRPr/>
              </a:pPr>
              <a:t>27-ربيع الأول-37</a:t>
            </a:fld>
            <a:endParaRPr lang="en-US">
              <a:solidFill>
                <a:prstClr val="black">
                  <a:lumMod val="65000"/>
                  <a:lumOff val="35000"/>
                </a:prstClr>
              </a:solidFill>
              <a:cs typeface="Arial" pitchFamily="34"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solidFill>
                  <a:prstClr val="black">
                    <a:lumMod val="65000"/>
                    <a:lumOff val="35000"/>
                  </a:prstClr>
                </a:solidFill>
                <a:cs typeface="Arial" pitchFamily="34" charset="0"/>
              </a:rPr>
              <a:t>1111</a:t>
            </a:r>
            <a:endParaRPr lang="en-US">
              <a:solidFill>
                <a:prstClr val="black">
                  <a:lumMod val="65000"/>
                  <a:lumOff val="35000"/>
                </a:prstClr>
              </a:solidFill>
              <a:cs typeface="Arial" pitchFamily="34"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A41EE8E1-5FA7-43FA-875C-5972978CA6BC}" type="slidenum">
              <a:rPr lang="en-US" smtClean="0">
                <a:solidFill>
                  <a:prstClr val="black">
                    <a:lumMod val="65000"/>
                    <a:lumOff val="35000"/>
                  </a:prstClr>
                </a:solidFill>
                <a:cs typeface="Arial" pitchFamily="34" charset="0"/>
              </a:rPr>
              <a:pPr>
                <a:defRPr/>
              </a:pPr>
              <a:t>‹#›</a:t>
            </a:fld>
            <a:endParaRPr lang="en-US">
              <a:solidFill>
                <a:prstClr val="black">
                  <a:lumMod val="65000"/>
                  <a:lumOff val="35000"/>
                </a:prstClr>
              </a:solidFill>
              <a:cs typeface="Arial" pitchFamily="34"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04393117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6.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7.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6.png"/><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7.png"/><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oleObject" Target="../embeddings/oleObject12.bin"/><Relationship Id="rId1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4.bin"/><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16.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17.bin"/><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0.wmf"/></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0.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png"/><Relationship Id="rId5" Type="http://schemas.openxmlformats.org/officeDocument/2006/relationships/image" Target="../media/image46.w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6.png"/><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8.wmf"/><Relationship Id="rId5" Type="http://schemas.openxmlformats.org/officeDocument/2006/relationships/oleObject" Target="../embeddings/oleObject27.bin"/><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0.wmf"/><Relationship Id="rId5" Type="http://schemas.openxmlformats.org/officeDocument/2006/relationships/oleObject" Target="../embeddings/oleObject29.bin"/><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1.wmf"/><Relationship Id="rId5" Type="http://schemas.openxmlformats.org/officeDocument/2006/relationships/oleObject" Target="../embeddings/oleObject30.bin"/><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2.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6.png"/><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3.wmf"/><Relationship Id="rId5" Type="http://schemas.openxmlformats.org/officeDocument/2006/relationships/oleObject" Target="../embeddings/oleObject32.bin"/><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5.wmf"/><Relationship Id="rId5" Type="http://schemas.openxmlformats.org/officeDocument/2006/relationships/oleObject" Target="../embeddings/oleObject34.bin"/><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6.wmf"/></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7.wmf"/><Relationship Id="rId5" Type="http://schemas.openxmlformats.org/officeDocument/2006/relationships/oleObject" Target="../embeddings/oleObject36.bin"/><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37.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9.wmf"/><Relationship Id="rId5" Type="http://schemas.openxmlformats.org/officeDocument/2006/relationships/oleObject" Target="../embeddings/oleObject38.bin"/><Relationship Id="rId4" Type="http://schemas.openxmlformats.org/officeDocument/2006/relationships/image" Target="../media/image5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6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61.w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File:Ethene-2D-flat.png"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3.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WordArt 4"/>
          <p:cNvSpPr>
            <a:spLocks noChangeArrowheads="1" noChangeShapeType="1" noTextEdit="1"/>
          </p:cNvSpPr>
          <p:nvPr/>
        </p:nvSpPr>
        <p:spPr bwMode="auto">
          <a:xfrm>
            <a:off x="1066800" y="1828800"/>
            <a:ext cx="6629400" cy="2133600"/>
          </a:xfrm>
          <a:prstGeom prst="rect">
            <a:avLst/>
          </a:prstGeom>
        </p:spPr>
        <p:txBody>
          <a:bodyPr wrap="none" fromWordArt="1"/>
          <a:lstStyle/>
          <a:p>
            <a:pPr algn="ctr"/>
            <a:r>
              <a:rPr lang="en-US" sz="3600" b="1" kern="10" dirty="0">
                <a:ln w="12700">
                  <a:solidFill>
                    <a:srgbClr val="B2B2B2"/>
                  </a:solidFill>
                  <a:round/>
                  <a:headEnd/>
                  <a:tailEnd/>
                </a:ln>
                <a:solidFill>
                  <a:srgbClr val="000000"/>
                </a:solidFill>
                <a:effectLst/>
                <a:latin typeface="Times New Roman"/>
                <a:cs typeface="Times New Roman"/>
              </a:rPr>
              <a:t>Unsaturated Hydrocarbons</a:t>
            </a:r>
          </a:p>
          <a:p>
            <a:pPr algn="ctr"/>
            <a:r>
              <a:rPr lang="en-US" sz="3600" b="1" kern="10" dirty="0">
                <a:ln w="12700">
                  <a:solidFill>
                    <a:srgbClr val="B2B2B2"/>
                  </a:solidFill>
                  <a:round/>
                  <a:headEnd/>
                  <a:tailEnd/>
                </a:ln>
                <a:solidFill>
                  <a:srgbClr val="000000"/>
                </a:solidFill>
                <a:effectLst/>
                <a:latin typeface="Times New Roman"/>
                <a:cs typeface="Times New Roman"/>
              </a:rPr>
              <a:t>Alkenes</a:t>
            </a:r>
          </a:p>
        </p:txBody>
      </p:sp>
      <p:pic>
        <p:nvPicPr>
          <p:cNvPr id="4" name="Picture 3"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
            <a:ext cx="2413000" cy="696058"/>
          </a:xfrm>
          <a:prstGeom prst="rect">
            <a:avLst/>
          </a:prstGeom>
        </p:spPr>
      </p:pic>
      <p:cxnSp>
        <p:nvCxnSpPr>
          <p:cNvPr id="5" name="Straight Connector 4"/>
          <p:cNvCxnSpPr/>
          <p:nvPr/>
        </p:nvCxnSpPr>
        <p:spPr>
          <a:xfrm>
            <a:off x="1752600" y="1066800"/>
            <a:ext cx="5334000" cy="0"/>
          </a:xfrm>
          <a:prstGeom prst="line">
            <a:avLst/>
          </a:prstGeom>
        </p:spPr>
        <p:style>
          <a:lnRef idx="2">
            <a:schemeClr val="dk1"/>
          </a:lnRef>
          <a:fillRef idx="0">
            <a:schemeClr val="dk1"/>
          </a:fillRef>
          <a:effectRef idx="1">
            <a:schemeClr val="dk1"/>
          </a:effectRef>
          <a:fontRef idx="minor">
            <a:schemeClr val="tx1"/>
          </a:fontRef>
        </p:style>
      </p:cxnSp>
      <p:pic>
        <p:nvPicPr>
          <p:cNvPr id="6" name="Picture 5" descr="ksulogo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95028"/>
            <a:ext cx="1752600" cy="656090"/>
          </a:xfrm>
          <a:prstGeom prst="rect">
            <a:avLst/>
          </a:prstGeom>
        </p:spPr>
      </p:pic>
      <p:sp>
        <p:nvSpPr>
          <p:cNvPr id="2" name="Rectangle 1"/>
          <p:cNvSpPr/>
          <p:nvPr/>
        </p:nvSpPr>
        <p:spPr>
          <a:xfrm>
            <a:off x="3657600" y="4953000"/>
            <a:ext cx="1287532" cy="646331"/>
          </a:xfrm>
          <a:prstGeom prst="rect">
            <a:avLst/>
          </a:prstGeom>
        </p:spPr>
        <p:txBody>
          <a:bodyPr wrap="none">
            <a:spAutoFit/>
          </a:bodyPr>
          <a:lstStyle/>
          <a:p>
            <a:pPr algn="ctr"/>
            <a:r>
              <a:rPr lang="en-US" b="1" dirty="0" smtClean="0">
                <a:solidFill>
                  <a:srgbClr val="800000"/>
                </a:solidFill>
                <a:latin typeface="Cambria Math" charset="0"/>
              </a:rPr>
              <a:t>1435-1436</a:t>
            </a:r>
          </a:p>
          <a:p>
            <a:pPr algn="ctr"/>
            <a:r>
              <a:rPr lang="en-US" b="1" dirty="0" smtClean="0">
                <a:solidFill>
                  <a:srgbClr val="800000"/>
                </a:solidFill>
                <a:latin typeface="Cambria Math" charset="0"/>
              </a:rPr>
              <a:t>2014-2015</a:t>
            </a:r>
            <a:endParaRPr lang="en-US" b="1" dirty="0">
              <a:solidFill>
                <a:srgbClr val="800000"/>
              </a:solidFill>
              <a:latin typeface="Cambria Math" charset="0"/>
            </a:endParaRPr>
          </a:p>
        </p:txBody>
      </p:sp>
      <p:pic>
        <p:nvPicPr>
          <p:cNvPr id="3" name="Picture 2" descr="propen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3048000"/>
            <a:ext cx="2890921" cy="2197100"/>
          </a:xfrm>
          <a:prstGeom prst="rect">
            <a:avLst/>
          </a:prstGeom>
        </p:spPr>
      </p:pic>
      <p:pic>
        <p:nvPicPr>
          <p:cNvPr id="7" name="Picture 6" descr="Ethylene-3D-ball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3200400"/>
            <a:ext cx="2302747"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p:cNvSpPr>
            <a:spLocks noGrp="1"/>
          </p:cNvSpPr>
          <p:nvPr>
            <p:ph idx="4294967295"/>
          </p:nvPr>
        </p:nvSpPr>
        <p:spPr>
          <a:xfrm>
            <a:off x="0" y="1066800"/>
            <a:ext cx="9144000" cy="6858000"/>
          </a:xfrm>
        </p:spPr>
        <p:txBody>
          <a:bodyPr>
            <a:normAutofit/>
          </a:bodyPr>
          <a:lstStyle/>
          <a:p>
            <a:pP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In </a:t>
            </a:r>
            <a:r>
              <a:rPr lang="en-US" sz="2000" dirty="0" err="1" smtClean="0">
                <a:effectLst>
                  <a:outerShdw blurRad="38100" dist="38100" dir="2700000" algn="tl">
                    <a:srgbClr val="C0C0C0"/>
                  </a:outerShdw>
                </a:effectLst>
                <a:latin typeface="Times New Roman"/>
                <a:cs typeface="Times New Roman"/>
              </a:rPr>
              <a:t>cycloalkenes</a:t>
            </a:r>
            <a:r>
              <a:rPr lang="en-US" sz="2000" dirty="0" smtClean="0">
                <a:effectLst>
                  <a:outerShdw blurRad="38100" dist="38100" dir="2700000" algn="tl">
                    <a:srgbClr val="C0C0C0"/>
                  </a:outerShdw>
                </a:effectLst>
                <a:latin typeface="Times New Roman"/>
                <a:cs typeface="Times New Roman"/>
              </a:rPr>
              <a:t> the double bond carbons are assigned ring locations #1 and #2. Which of the two is #1 may be determined by the nearest substituent rule.</a:t>
            </a:r>
          </a:p>
          <a:p>
            <a:pPr>
              <a:buFont typeface="Wingdings 2" pitchFamily="18" charset="2"/>
              <a:buNone/>
              <a:defRPr/>
            </a:pPr>
            <a:endParaRPr lang="en-US" sz="2000" dirty="0" smtClean="0">
              <a:effectLst>
                <a:outerShdw blurRad="38100" dist="38100" dir="2700000" algn="tl">
                  <a:srgbClr val="C0C0C0"/>
                </a:outerShdw>
              </a:effectLst>
              <a:latin typeface="Times New Roman"/>
              <a:cs typeface="Times New Roman"/>
            </a:endParaRPr>
          </a:p>
          <a:p>
            <a:pPr>
              <a:buFont typeface="Wingdings 2" pitchFamily="18" charset="2"/>
              <a:buNone/>
              <a:defRPr/>
            </a:pPr>
            <a:endParaRPr lang="en-US" sz="2000" dirty="0" smtClean="0">
              <a:effectLst>
                <a:outerShdw blurRad="38100" dist="38100" dir="2700000" algn="tl">
                  <a:srgbClr val="C0C0C0"/>
                </a:outerShdw>
              </a:effectLst>
              <a:latin typeface="Times New Roman"/>
              <a:cs typeface="Times New Roman"/>
            </a:endParaRPr>
          </a:p>
          <a:p>
            <a:pPr>
              <a:buFont typeface="Wingdings 2" pitchFamily="18" charset="2"/>
              <a:buNone/>
              <a:defRPr/>
            </a:pPr>
            <a:endParaRPr lang="en-US" sz="2000" dirty="0" smtClean="0">
              <a:effectLst>
                <a:outerShdw blurRad="38100" dist="38100" dir="2700000" algn="tl">
                  <a:srgbClr val="C0C0C0"/>
                </a:outerShdw>
              </a:effectLst>
              <a:latin typeface="Times New Roman"/>
              <a:cs typeface="Times New Roman"/>
            </a:endParaRPr>
          </a:p>
          <a:p>
            <a:pPr>
              <a:buFont typeface="Wingdings 2" pitchFamily="18" charset="2"/>
              <a:buNone/>
              <a:defRPr/>
            </a:pPr>
            <a:endParaRPr lang="en-US" sz="2000" dirty="0" smtClean="0">
              <a:latin typeface="Times New Roman"/>
              <a:cs typeface="Times New Roman"/>
            </a:endParaRPr>
          </a:p>
          <a:p>
            <a:pPr>
              <a:buFont typeface="Wingdings 2" pitchFamily="18" charset="2"/>
              <a:buNone/>
              <a:defRPr/>
            </a:pPr>
            <a:endParaRPr lang="en-US" sz="2000" dirty="0" smtClean="0">
              <a:latin typeface="Times New Roman"/>
              <a:cs typeface="Times New Roman"/>
            </a:endParaRPr>
          </a:p>
          <a:p>
            <a:pPr>
              <a:buFont typeface="Wingdings 2" pitchFamily="18" charset="2"/>
              <a:buNone/>
              <a:defRPr/>
            </a:pPr>
            <a:endParaRPr lang="en-US" sz="2000" dirty="0" smtClean="0">
              <a:latin typeface="Times New Roman"/>
              <a:cs typeface="Times New Roman"/>
            </a:endParaRPr>
          </a:p>
          <a:p>
            <a:pPr>
              <a:buFont typeface="Wingdings 2" pitchFamily="18" charset="2"/>
              <a:buNone/>
              <a:defRPr/>
            </a:pPr>
            <a:endParaRPr lang="en-US" sz="2000" dirty="0" smtClean="0">
              <a:latin typeface="Times New Roman"/>
              <a:cs typeface="Times New Roman"/>
            </a:endParaRPr>
          </a:p>
          <a:p>
            <a:pP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If the substituents on both sides  of the = bond are at the same distance, the numbering should start from the side that  gives the substituents with lower alphabet the lower number.</a:t>
            </a:r>
            <a:r>
              <a:rPr lang="en-US" sz="2000" dirty="0" smtClean="0">
                <a:solidFill>
                  <a:srgbClr val="C00000"/>
                </a:solidFill>
                <a:effectLst>
                  <a:outerShdw blurRad="38100" dist="38100" dir="2700000" algn="tl">
                    <a:srgbClr val="C0C0C0"/>
                  </a:outerShdw>
                </a:effectLst>
                <a:latin typeface="Times New Roman"/>
                <a:cs typeface="Times New Roman"/>
              </a:rPr>
              <a:t>	</a:t>
            </a:r>
          </a:p>
          <a:p>
            <a:pPr>
              <a:buFont typeface="Wingdings" pitchFamily="2" charset="2"/>
              <a:buChar char="Ø"/>
              <a:defRPr/>
            </a:pPr>
            <a:endParaRPr lang="en-US" sz="2000" dirty="0" smtClean="0">
              <a:solidFill>
                <a:srgbClr val="C00000"/>
              </a:solidFill>
              <a:effectLst>
                <a:outerShdw blurRad="38100" dist="38100" dir="2700000" algn="tl">
                  <a:srgbClr val="C0C0C0"/>
                </a:outerShdw>
              </a:effectLst>
              <a:latin typeface="Times New Roman"/>
              <a:cs typeface="Times New Roman"/>
            </a:endParaRPr>
          </a:p>
          <a:p>
            <a:pPr>
              <a:buFont typeface="Wingdings" pitchFamily="2" charset="2"/>
              <a:buChar char="Ø"/>
              <a:defRPr/>
            </a:pPr>
            <a:endParaRPr lang="en-US" sz="2000" dirty="0" smtClean="0">
              <a:solidFill>
                <a:srgbClr val="C00000"/>
              </a:solidFill>
              <a:latin typeface="Times New Roman"/>
              <a:cs typeface="Times New Roman"/>
            </a:endParaRPr>
          </a:p>
          <a:p>
            <a:pPr>
              <a:buFont typeface="Wingdings" pitchFamily="2" charset="2"/>
              <a:buNone/>
              <a:defRPr/>
            </a:pPr>
            <a:endParaRPr lang="en-US" sz="2000" dirty="0" smtClean="0">
              <a:latin typeface="Times New Roman"/>
              <a:cs typeface="Times New Roman"/>
            </a:endParaRPr>
          </a:p>
          <a:p>
            <a:pPr>
              <a:defRPr/>
            </a:pPr>
            <a:endParaRPr lang="en-US" sz="2000" dirty="0" smtClean="0">
              <a:latin typeface="Times New Roman"/>
              <a:cs typeface="Times New Roman"/>
            </a:endParaRPr>
          </a:p>
          <a:p>
            <a:pPr>
              <a:defRPr/>
            </a:pPr>
            <a:endParaRPr lang="en-US" sz="2000" dirty="0" smtClean="0">
              <a:latin typeface="Times New Roman"/>
              <a:cs typeface="Times New Roman"/>
            </a:endParaRPr>
          </a:p>
          <a:p>
            <a:pPr>
              <a:defRPr/>
            </a:pPr>
            <a:endParaRPr lang="en-US" sz="2000" dirty="0" smtClean="0">
              <a:latin typeface="Times New Roman"/>
              <a:cs typeface="Times New Roman"/>
            </a:endParaRPr>
          </a:p>
          <a:p>
            <a:pPr>
              <a:buFont typeface="Wingdings 2" pitchFamily="18" charset="2"/>
              <a:buNone/>
              <a:defRPr/>
            </a:pPr>
            <a:endParaRPr lang="en-US" sz="2000" dirty="0" smtClean="0">
              <a:latin typeface="Times New Roman"/>
              <a:cs typeface="Times New Roman"/>
            </a:endParaRPr>
          </a:p>
          <a:p>
            <a:pPr>
              <a:buFont typeface="Wingdings 2" pitchFamily="18" charset="2"/>
              <a:buNone/>
              <a:defRPr/>
            </a:pPr>
            <a:endParaRPr lang="en-US" sz="2000" dirty="0" smtClean="0">
              <a:latin typeface="Times New Roman"/>
              <a:cs typeface="Times New Roman"/>
            </a:endParaRPr>
          </a:p>
          <a:p>
            <a:pPr>
              <a:buFont typeface="Wingdings 2" pitchFamily="18" charset="2"/>
              <a:buNone/>
              <a:defRPr/>
            </a:pPr>
            <a:endParaRPr lang="en-US" sz="2000" dirty="0" smtClean="0">
              <a:latin typeface="Times New Roman"/>
              <a:cs typeface="Times New Roman"/>
            </a:endParaRPr>
          </a:p>
        </p:txBody>
      </p:sp>
      <p:sp>
        <p:nvSpPr>
          <p:cNvPr id="4101" name="Slide Number Placeholder 8"/>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D602C8C4-CD13-45C0-8369-523ACB5B1344}" type="slidenum">
              <a:rPr lang="x-none" sz="1400">
                <a:cs typeface="Arial" pitchFamily="34" charset="0"/>
              </a:rPr>
              <a:pPr rtl="1"/>
              <a:t>10</a:t>
            </a:fld>
            <a:endParaRPr lang="en-US" sz="1400">
              <a:cs typeface="Arial" pitchFamily="34" charset="0"/>
            </a:endParaRPr>
          </a:p>
        </p:txBody>
      </p:sp>
      <p:graphicFrame>
        <p:nvGraphicFramePr>
          <p:cNvPr id="4098" name="Object 10"/>
          <p:cNvGraphicFramePr>
            <a:graphicFrameLocks noChangeAspect="1"/>
          </p:cNvGraphicFramePr>
          <p:nvPr>
            <p:extLst>
              <p:ext uri="{D42A27DB-BD31-4B8C-83A1-F6EECF244321}">
                <p14:modId xmlns:p14="http://schemas.microsoft.com/office/powerpoint/2010/main" val="265983774"/>
              </p:ext>
            </p:extLst>
          </p:nvPr>
        </p:nvGraphicFramePr>
        <p:xfrm>
          <a:off x="2819400" y="4996542"/>
          <a:ext cx="3657600" cy="1632857"/>
        </p:xfrm>
        <a:graphic>
          <a:graphicData uri="http://schemas.openxmlformats.org/presentationml/2006/ole">
            <mc:AlternateContent xmlns:mc="http://schemas.openxmlformats.org/markup-compatibility/2006">
              <mc:Choice xmlns:v="urn:schemas-microsoft-com:vml" Requires="v">
                <p:oleObj spid="_x0000_s4213" name="CS ChemDraw Drawing" r:id="rId3" imgW="2606040" imgH="1278636" progId="ChemDraw.Document.6.0">
                  <p:embed/>
                </p:oleObj>
              </mc:Choice>
              <mc:Fallback>
                <p:oleObj name="CS ChemDraw Drawing" r:id="rId3" imgW="2606040" imgH="1278636" progId="ChemDraw.Document.6.0">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996542"/>
                        <a:ext cx="3657600" cy="1632857"/>
                      </a:xfrm>
                      <a:prstGeom prst="rect">
                        <a:avLst/>
                      </a:prstGeom>
                      <a:noFill/>
                      <a:ln>
                        <a:noFill/>
                      </a:ln>
                      <a:effectLst/>
                      <a:extLst/>
                    </p:spPr>
                  </p:pic>
                </p:oleObj>
              </mc:Fallback>
            </mc:AlternateContent>
          </a:graphicData>
        </a:graphic>
      </p:graphicFrame>
      <p:graphicFrame>
        <p:nvGraphicFramePr>
          <p:cNvPr id="4099" name="Object 11"/>
          <p:cNvGraphicFramePr>
            <a:graphicFrameLocks noChangeAspect="1"/>
          </p:cNvGraphicFramePr>
          <p:nvPr>
            <p:extLst>
              <p:ext uri="{D42A27DB-BD31-4B8C-83A1-F6EECF244321}">
                <p14:modId xmlns:p14="http://schemas.microsoft.com/office/powerpoint/2010/main" val="3678818946"/>
              </p:ext>
            </p:extLst>
          </p:nvPr>
        </p:nvGraphicFramePr>
        <p:xfrm>
          <a:off x="1295400" y="1905000"/>
          <a:ext cx="6477000" cy="2057400"/>
        </p:xfrm>
        <a:graphic>
          <a:graphicData uri="http://schemas.openxmlformats.org/presentationml/2006/ole">
            <mc:AlternateContent xmlns:mc="http://schemas.openxmlformats.org/markup-compatibility/2006">
              <mc:Choice xmlns:v="urn:schemas-microsoft-com:vml" Requires="v">
                <p:oleObj spid="_x0000_s4214" name="CS ChemDraw Drawing" r:id="rId5" imgW="3252216" imgH="1013460" progId="ChemDraw.Document.6.0">
                  <p:embed/>
                </p:oleObj>
              </mc:Choice>
              <mc:Fallback>
                <p:oleObj name="CS ChemDraw Drawing" r:id="rId5" imgW="3252216" imgH="1013460" progId="ChemDraw.Document.6.0">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905000"/>
                        <a:ext cx="647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1" name="Picture 10"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2" name="Picture 11"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3" name="Straight Connector 12"/>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ChangeArrowheads="1"/>
          </p:cNvSpPr>
          <p:nvPr/>
        </p:nvSpPr>
        <p:spPr bwMode="auto">
          <a:xfrm>
            <a:off x="0" y="1295400"/>
            <a:ext cx="8839200" cy="830997"/>
          </a:xfrm>
          <a:prstGeom prst="rect">
            <a:avLst/>
          </a:prstGeom>
          <a:noFill/>
          <a:ln w="9525">
            <a:noFill/>
            <a:miter lim="800000"/>
            <a:headEnd/>
            <a:tailEnd/>
          </a:ln>
          <a:effectLst/>
        </p:spPr>
        <p:txBody>
          <a:bodyPr>
            <a:spAutoFit/>
          </a:bodyPr>
          <a:lstStyle/>
          <a:p>
            <a:pPr>
              <a:buClr>
                <a:schemeClr val="folHlink"/>
              </a:buClr>
              <a:buFont typeface="Wingdings" pitchFamily="2" charset="2"/>
              <a:buChar char="Ø"/>
              <a:defRPr/>
            </a:pPr>
            <a:r>
              <a:rPr lang="en-US" sz="2400" dirty="0">
                <a:latin typeface="Times New Roman"/>
                <a:cs typeface="Times New Roman"/>
              </a:rPr>
              <a:t> </a:t>
            </a:r>
            <a:r>
              <a:rPr lang="en-US" sz="2400" dirty="0">
                <a:effectLst>
                  <a:outerShdw blurRad="38100" dist="38100" dir="2700000" algn="tl">
                    <a:srgbClr val="C0C0C0"/>
                  </a:outerShdw>
                </a:effectLst>
                <a:latin typeface="Times New Roman"/>
                <a:cs typeface="Times New Roman"/>
              </a:rPr>
              <a:t>When the longer chain cannot include the C=C, a substituent name is used</a:t>
            </a:r>
            <a:r>
              <a:rPr lang="en-US" sz="2400" dirty="0" smtClean="0">
                <a:effectLst>
                  <a:outerShdw blurRad="38100" dist="38100" dir="2700000" algn="tl">
                    <a:srgbClr val="C0C0C0"/>
                  </a:outerShdw>
                </a:effectLst>
                <a:latin typeface="Times New Roman"/>
                <a:cs typeface="Times New Roman"/>
              </a:rPr>
              <a:t>.</a:t>
            </a:r>
            <a:r>
              <a:rPr lang="en-US" sz="2400" dirty="0" smtClean="0">
                <a:latin typeface="Times New Roman"/>
                <a:cs typeface="Times New Roman"/>
              </a:rPr>
              <a:t> </a:t>
            </a:r>
            <a:endParaRPr lang="en-GB" sz="2400" dirty="0">
              <a:effectLst>
                <a:outerShdw blurRad="38100" dist="38100" dir="2700000" algn="tl">
                  <a:srgbClr val="C0C0C0"/>
                </a:outerShdw>
              </a:effectLst>
              <a:latin typeface="Times New Roman"/>
              <a:cs typeface="Times New Roman"/>
            </a:endParaRPr>
          </a:p>
        </p:txBody>
      </p:sp>
      <p:graphicFrame>
        <p:nvGraphicFramePr>
          <p:cNvPr id="5122" name="Object 5"/>
          <p:cNvGraphicFramePr>
            <a:graphicFrameLocks noGrp="1" noChangeAspect="1"/>
          </p:cNvGraphicFramePr>
          <p:nvPr>
            <p:ph sz="half" idx="1"/>
            <p:extLst>
              <p:ext uri="{D42A27DB-BD31-4B8C-83A1-F6EECF244321}">
                <p14:modId xmlns:p14="http://schemas.microsoft.com/office/powerpoint/2010/main" val="608681780"/>
              </p:ext>
            </p:extLst>
          </p:nvPr>
        </p:nvGraphicFramePr>
        <p:xfrm>
          <a:off x="652463" y="2070100"/>
          <a:ext cx="6772275" cy="1905000"/>
        </p:xfrm>
        <a:graphic>
          <a:graphicData uri="http://schemas.openxmlformats.org/presentationml/2006/ole">
            <mc:AlternateContent xmlns:mc="http://schemas.openxmlformats.org/markup-compatibility/2006">
              <mc:Choice xmlns:v="urn:schemas-microsoft-com:vml" Requires="v">
                <p:oleObj spid="_x0000_s5185" name="CS ChemDraw Drawing" r:id="rId3" imgW="4079748" imgH="1147572" progId="ChemDraw.Document.6.0">
                  <p:embed/>
                </p:oleObj>
              </mc:Choice>
              <mc:Fallback>
                <p:oleObj name="CS ChemDraw Drawing" r:id="rId3" imgW="4079748" imgH="1147572" progId="ChemDraw.Document.6.0">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2070100"/>
                        <a:ext cx="6772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9" name="Picture 8"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0" name="Picture 9"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1" name="Straight Connector 1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0"/>
            <a:ext cx="7467600" cy="762000"/>
          </a:xfrm>
        </p:spPr>
        <p:txBody>
          <a:bodyPr lIns="91440" rIns="91440" bIns="45720" anchor="ctr">
            <a:noAutofit/>
          </a:bodyPr>
          <a:lstStyle/>
          <a:p>
            <a:pPr>
              <a:spcBef>
                <a:spcPct val="50000"/>
              </a:spcBef>
              <a:defRPr/>
            </a:pPr>
            <a:r>
              <a:rPr lang="en-US" sz="2400" b="1" dirty="0" smtClean="0">
                <a:solidFill>
                  <a:srgbClr val="000066"/>
                </a:solidFill>
                <a:effectLst>
                  <a:outerShdw blurRad="38100" dist="38100" dir="2700000" algn="tl">
                    <a:srgbClr val="C0C0C0"/>
                  </a:outerShdw>
                </a:effectLst>
                <a:latin typeface="Times New Roman"/>
                <a:cs typeface="Times New Roman"/>
              </a:rPr>
              <a:t/>
            </a:r>
            <a:br>
              <a:rPr lang="en-US" sz="2400" b="1" dirty="0" smtClean="0">
                <a:solidFill>
                  <a:srgbClr val="000066"/>
                </a:solidFill>
                <a:effectLst>
                  <a:outerShdw blurRad="38100" dist="38100" dir="2700000" algn="tl">
                    <a:srgbClr val="C0C0C0"/>
                  </a:outerShdw>
                </a:effectLst>
                <a:latin typeface="Times New Roman"/>
                <a:cs typeface="Times New Roman"/>
              </a:rPr>
            </a:br>
            <a:r>
              <a:rPr lang="en-US" sz="2400" b="1" dirty="0" smtClean="0">
                <a:solidFill>
                  <a:schemeClr val="accent2"/>
                </a:solidFill>
                <a:effectLst>
                  <a:outerShdw blurRad="38100" dist="38100" dir="2700000" algn="tl">
                    <a:srgbClr val="C0C0C0"/>
                  </a:outerShdw>
                </a:effectLst>
                <a:latin typeface="Times New Roman"/>
                <a:cs typeface="Times New Roman"/>
              </a:rPr>
              <a:t>Geometrical Isomerism In Alkenes</a:t>
            </a:r>
            <a:br>
              <a:rPr lang="en-US" sz="2400" b="1" dirty="0" smtClean="0">
                <a:solidFill>
                  <a:schemeClr val="accent2"/>
                </a:solidFill>
                <a:effectLst>
                  <a:outerShdw blurRad="38100" dist="38100" dir="2700000" algn="tl">
                    <a:srgbClr val="C0C0C0"/>
                  </a:outerShdw>
                </a:effectLst>
                <a:latin typeface="Times New Roman"/>
                <a:cs typeface="Times New Roman"/>
              </a:rPr>
            </a:br>
            <a:endParaRPr lang="en-US" sz="2400" dirty="0" smtClean="0">
              <a:solidFill>
                <a:schemeClr val="accent2"/>
              </a:solidFill>
              <a:latin typeface="Times New Roman"/>
              <a:cs typeface="Times New Roman"/>
            </a:endParaRPr>
          </a:p>
        </p:txBody>
      </p:sp>
      <p:sp>
        <p:nvSpPr>
          <p:cNvPr id="3" name="Content Placeholder 2"/>
          <p:cNvSpPr>
            <a:spLocks noGrp="1"/>
          </p:cNvSpPr>
          <p:nvPr>
            <p:ph idx="4294967295"/>
          </p:nvPr>
        </p:nvSpPr>
        <p:spPr>
          <a:xfrm>
            <a:off x="0" y="1295400"/>
            <a:ext cx="8915400" cy="5562600"/>
          </a:xfrm>
        </p:spPr>
        <p:txBody>
          <a:bodyPr>
            <a:noAutofit/>
          </a:bodyPr>
          <a:lstStyle/>
          <a:p>
            <a:pPr>
              <a:spcAft>
                <a:spcPts val="200"/>
              </a:spcAft>
              <a:buFont typeface="Wingdings" pitchFamily="2" charset="2"/>
              <a:buChar char="Ø"/>
              <a:defRPr/>
            </a:pPr>
            <a:r>
              <a:rPr lang="en-GB" sz="2000" b="1" dirty="0" smtClean="0">
                <a:effectLst>
                  <a:outerShdw blurRad="38100" dist="38100" dir="2700000" algn="tl">
                    <a:srgbClr val="C0C0C0"/>
                  </a:outerShdw>
                </a:effectLst>
                <a:latin typeface="Times New Roman"/>
                <a:cs typeface="Times New Roman"/>
              </a:rPr>
              <a:t>G</a:t>
            </a:r>
            <a:r>
              <a:rPr lang="en-GB" sz="2000" dirty="0" smtClean="0">
                <a:effectLst>
                  <a:outerShdw blurRad="38100" dist="38100" dir="2700000" algn="tl">
                    <a:srgbClr val="C0C0C0"/>
                  </a:outerShdw>
                </a:effectLst>
                <a:latin typeface="Times New Roman"/>
                <a:cs typeface="Times New Roman"/>
              </a:rPr>
              <a:t>. I.  found in some, but not all, alkenes</a:t>
            </a:r>
          </a:p>
          <a:p>
            <a:pPr>
              <a:spcAft>
                <a:spcPts val="200"/>
              </a:spcAft>
              <a:buFont typeface="Wingdings" pitchFamily="2" charset="2"/>
              <a:buChar char="Ø"/>
              <a:defRPr/>
            </a:pPr>
            <a:r>
              <a:rPr lang="en-GB" sz="2000" dirty="0" smtClean="0">
                <a:effectLst>
                  <a:outerShdw blurRad="38100" dist="38100" dir="2700000" algn="tl">
                    <a:srgbClr val="C0C0C0"/>
                  </a:outerShdw>
                </a:effectLst>
                <a:latin typeface="Times New Roman"/>
                <a:cs typeface="Times New Roman"/>
              </a:rPr>
              <a:t>It occurs in alkenes having two different groups / atoms attached to each carbon atom of the = bond </a:t>
            </a:r>
          </a:p>
          <a:p>
            <a:pPr>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a:spcAft>
                <a:spcPts val="200"/>
              </a:spcAft>
              <a:buFont typeface="Wingdings 2" pitchFamily="18" charset="2"/>
              <a:buNone/>
              <a:defRPr/>
            </a:pPr>
            <a:endParaRPr lang="en-GB" sz="2000" dirty="0" smtClean="0">
              <a:effectLst>
                <a:outerShdw blurRad="38100" dist="38100" dir="2700000" algn="tl">
                  <a:srgbClr val="C0C0C0"/>
                </a:outerShdw>
              </a:effectLst>
              <a:latin typeface="Times New Roman"/>
              <a:cs typeface="Times New Roman"/>
            </a:endParaRPr>
          </a:p>
          <a:p>
            <a:pPr>
              <a:spcAft>
                <a:spcPts val="200"/>
              </a:spcAft>
              <a:buFont typeface="Wingdings 2" pitchFamily="18" charset="2"/>
              <a:buNone/>
              <a:defRPr/>
            </a:pPr>
            <a:endParaRPr lang="en-GB" sz="2000" dirty="0" smtClean="0">
              <a:effectLst>
                <a:outerShdw blurRad="38100" dist="38100" dir="2700000" algn="tl">
                  <a:srgbClr val="C0C0C0"/>
                </a:outerShdw>
              </a:effectLst>
              <a:latin typeface="Times New Roman"/>
              <a:cs typeface="Times New Roman"/>
            </a:endParaRPr>
          </a:p>
          <a:p>
            <a:pPr>
              <a:spcAft>
                <a:spcPts val="200"/>
              </a:spcAft>
              <a:buFont typeface="Wingdings 2" pitchFamily="18" charset="2"/>
              <a:buNone/>
              <a:defRPr/>
            </a:pPr>
            <a:endParaRPr lang="en-GB" sz="2000" dirty="0">
              <a:effectLst>
                <a:outerShdw blurRad="38100" dist="38100" dir="2700000" algn="tl">
                  <a:srgbClr val="C0C0C0"/>
                </a:outerShdw>
              </a:effectLst>
              <a:latin typeface="Times New Roman"/>
              <a:cs typeface="Times New Roman"/>
            </a:endParaRPr>
          </a:p>
          <a:p>
            <a:pPr>
              <a:spcAft>
                <a:spcPts val="200"/>
              </a:spcAft>
              <a:buFont typeface="Wingdings 2" pitchFamily="18" charset="2"/>
              <a:buNone/>
              <a:defRPr/>
            </a:pPr>
            <a:endParaRPr lang="en-GB" sz="2000" dirty="0" smtClean="0">
              <a:effectLst>
                <a:outerShdw blurRad="38100" dist="38100" dir="2700000" algn="tl">
                  <a:srgbClr val="C0C0C0"/>
                </a:outerShdw>
              </a:effectLst>
              <a:latin typeface="Times New Roman"/>
              <a:cs typeface="Times New Roman"/>
            </a:endParaRPr>
          </a:p>
          <a:p>
            <a:pPr>
              <a:spcAft>
                <a:spcPts val="200"/>
              </a:spcAft>
              <a:buFont typeface="Wingdings 2" pitchFamily="18" charset="2"/>
              <a:buNone/>
              <a:defRPr/>
            </a:pPr>
            <a:endParaRPr lang="en-GB" sz="2000" b="1" dirty="0" smtClean="0">
              <a:latin typeface="Times New Roman"/>
              <a:cs typeface="Times New Roman"/>
            </a:endParaRPr>
          </a:p>
          <a:p>
            <a:pPr>
              <a:spcAft>
                <a:spcPts val="200"/>
              </a:spcAft>
              <a:buFont typeface="Wingdings 2" pitchFamily="18" charset="2"/>
              <a:buNone/>
              <a:defRPr/>
            </a:pPr>
            <a:endParaRPr lang="en-GB" sz="2000" b="1" dirty="0" smtClean="0">
              <a:latin typeface="Times New Roman"/>
              <a:cs typeface="Times New Roman"/>
            </a:endParaRPr>
          </a:p>
          <a:p>
            <a:pPr>
              <a:spcAft>
                <a:spcPts val="200"/>
              </a:spcAft>
              <a:buFont typeface="Wingdings 2" pitchFamily="18" charset="2"/>
              <a:buNone/>
              <a:defRPr/>
            </a:pPr>
            <a:endParaRPr lang="en-GB" sz="2000" b="1" dirty="0" smtClean="0">
              <a:latin typeface="Times New Roman"/>
              <a:cs typeface="Times New Roman"/>
            </a:endParaRPr>
          </a:p>
          <a:p>
            <a:pPr>
              <a:spcAft>
                <a:spcPts val="200"/>
              </a:spcAft>
              <a:buFont typeface="Wingdings 2" pitchFamily="18" charset="2"/>
              <a:buNone/>
              <a:defRPr/>
            </a:pPr>
            <a:endParaRPr lang="en-GB" sz="2000" b="1" dirty="0" smtClean="0">
              <a:latin typeface="Times New Roman"/>
              <a:cs typeface="Times New Roman"/>
            </a:endParaRPr>
          </a:p>
          <a:p>
            <a:pPr>
              <a:spcAft>
                <a:spcPts val="200"/>
              </a:spcAft>
              <a:buFont typeface="Wingdings 2" pitchFamily="18" charset="2"/>
              <a:buNone/>
              <a:defRPr/>
            </a:pPr>
            <a:r>
              <a:rPr lang="en-GB" sz="2000" b="1" dirty="0" smtClean="0">
                <a:latin typeface="Times New Roman"/>
                <a:cs typeface="Times New Roman"/>
                <a:sym typeface="Wingdings 2" pitchFamily="18" charset="2"/>
              </a:rPr>
              <a:t>            G. I.  </a:t>
            </a:r>
            <a:r>
              <a:rPr lang="en-GB" sz="2000" b="1" dirty="0" smtClean="0">
                <a:solidFill>
                  <a:srgbClr val="FF0000"/>
                </a:solidFill>
                <a:latin typeface="Times New Roman"/>
                <a:cs typeface="Times New Roman"/>
                <a:sym typeface="Wingdings 2" pitchFamily="18" charset="2"/>
              </a:rPr>
              <a:t>x	</a:t>
            </a:r>
            <a:r>
              <a:rPr lang="en-GB" sz="2000" b="1" dirty="0" smtClean="0">
                <a:latin typeface="Times New Roman"/>
                <a:cs typeface="Times New Roman"/>
                <a:sym typeface="Wingdings 2" pitchFamily="18" charset="2"/>
              </a:rPr>
              <a:t>                       G. I.  </a:t>
            </a:r>
            <a:r>
              <a:rPr lang="en-GB" sz="2000" b="1" dirty="0" smtClean="0">
                <a:solidFill>
                  <a:srgbClr val="FF0000"/>
                </a:solidFill>
                <a:latin typeface="Times New Roman"/>
                <a:cs typeface="Times New Roman"/>
                <a:sym typeface="Wingdings 2" pitchFamily="18" charset="2"/>
              </a:rPr>
              <a:t>X</a:t>
            </a:r>
            <a:r>
              <a:rPr lang="en-GB" sz="2000" b="1" dirty="0" smtClean="0">
                <a:latin typeface="Times New Roman"/>
                <a:cs typeface="Times New Roman"/>
                <a:sym typeface="Wingdings 2" pitchFamily="18" charset="2"/>
              </a:rPr>
              <a:t>	               G. I. </a:t>
            </a:r>
            <a:r>
              <a:rPr lang="en-GB" sz="2000" b="1" dirty="0" smtClean="0">
                <a:solidFill>
                  <a:srgbClr val="FF0000"/>
                </a:solidFill>
                <a:latin typeface="Times New Roman"/>
                <a:cs typeface="Times New Roman"/>
                <a:sym typeface="Wingdings 2" pitchFamily="18" charset="2"/>
              </a:rPr>
              <a:t>                                 </a:t>
            </a:r>
            <a:r>
              <a:rPr lang="en-GB" sz="2000" b="1" dirty="0" smtClean="0">
                <a:latin typeface="Times New Roman"/>
                <a:cs typeface="Times New Roman"/>
                <a:sym typeface="Wingdings 2" pitchFamily="18" charset="2"/>
              </a:rPr>
              <a:t>G. I. </a:t>
            </a:r>
            <a:r>
              <a:rPr lang="en-GB" sz="2000" b="1" dirty="0" smtClean="0">
                <a:solidFill>
                  <a:srgbClr val="FF0000"/>
                </a:solidFill>
                <a:latin typeface="Times New Roman"/>
                <a:cs typeface="Times New Roman"/>
                <a:sym typeface="Wingdings 2" pitchFamily="18" charset="2"/>
              </a:rPr>
              <a:t></a:t>
            </a:r>
          </a:p>
          <a:p>
            <a:pPr marL="914400" lvl="2" indent="0">
              <a:buNone/>
              <a:defRPr/>
            </a:pPr>
            <a:r>
              <a:rPr lang="en-GB" sz="2000" b="1" dirty="0" smtClean="0">
                <a:solidFill>
                  <a:srgbClr val="C00000"/>
                </a:solidFill>
                <a:effectLst>
                  <a:outerShdw blurRad="38100" dist="38100" dir="2700000" algn="tl">
                    <a:srgbClr val="C0C0C0"/>
                  </a:outerShdw>
                </a:effectLst>
                <a:latin typeface="Times New Roman"/>
                <a:cs typeface="Times New Roman"/>
              </a:rPr>
              <a:t>                                                                                                                                                                                                                  </a:t>
            </a:r>
            <a:endParaRPr lang="en-US" sz="2000" b="1" dirty="0" smtClean="0">
              <a:solidFill>
                <a:srgbClr val="C00000"/>
              </a:solidFill>
              <a:effectLst>
                <a:outerShdw blurRad="38100" dist="38100" dir="2700000" algn="tl">
                  <a:srgbClr val="C0C0C0"/>
                </a:outerShdw>
              </a:effectLst>
              <a:latin typeface="Times New Roman"/>
              <a:cs typeface="Times New Roman"/>
            </a:endParaRPr>
          </a:p>
          <a:p>
            <a:pPr>
              <a:buFont typeface="Wingdings 2" pitchFamily="18" charset="2"/>
              <a:buNone/>
              <a:defRPr/>
            </a:pPr>
            <a:endParaRPr lang="en-US" sz="2000" b="1" dirty="0" smtClean="0">
              <a:solidFill>
                <a:srgbClr val="C00000"/>
              </a:solidFill>
              <a:effectLst>
                <a:outerShdw blurRad="38100" dist="38100" dir="2700000" algn="tl">
                  <a:srgbClr val="C0C0C0"/>
                </a:outerShdw>
              </a:effectLst>
              <a:latin typeface="Times New Roman"/>
              <a:cs typeface="Times New Roman"/>
            </a:endParaRPr>
          </a:p>
        </p:txBody>
      </p:sp>
      <p:graphicFrame>
        <p:nvGraphicFramePr>
          <p:cNvPr id="6147" name="Object 3"/>
          <p:cNvGraphicFramePr>
            <a:graphicFrameLocks noChangeAspect="1"/>
          </p:cNvGraphicFramePr>
          <p:nvPr>
            <p:extLst>
              <p:ext uri="{D42A27DB-BD31-4B8C-83A1-F6EECF244321}">
                <p14:modId xmlns:p14="http://schemas.microsoft.com/office/powerpoint/2010/main" val="2033807915"/>
              </p:ext>
            </p:extLst>
          </p:nvPr>
        </p:nvGraphicFramePr>
        <p:xfrm>
          <a:off x="381000" y="3686384"/>
          <a:ext cx="1265238" cy="1371600"/>
        </p:xfrm>
        <a:graphic>
          <a:graphicData uri="http://schemas.openxmlformats.org/presentationml/2006/ole">
            <mc:AlternateContent xmlns:mc="http://schemas.openxmlformats.org/markup-compatibility/2006">
              <mc:Choice xmlns:v="urn:schemas-microsoft-com:vml" Requires="v">
                <p:oleObj spid="_x0000_s6442" name="CS ChemDraw Drawing" r:id="rId3" imgW="1785602" imgH="1936106" progId="ChemDraw.Document.6.0">
                  <p:embed/>
                </p:oleObj>
              </mc:Choice>
              <mc:Fallback>
                <p:oleObj name="CS ChemDraw Drawing" r:id="rId3" imgW="1785602" imgH="1936106" progId="ChemDraw.Document.6.0">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86384"/>
                        <a:ext cx="12652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5"/>
          <p:cNvGraphicFramePr>
            <a:graphicFrameLocks noChangeAspect="1"/>
          </p:cNvGraphicFramePr>
          <p:nvPr>
            <p:extLst>
              <p:ext uri="{D42A27DB-BD31-4B8C-83A1-F6EECF244321}">
                <p14:modId xmlns:p14="http://schemas.microsoft.com/office/powerpoint/2010/main" val="614078445"/>
              </p:ext>
            </p:extLst>
          </p:nvPr>
        </p:nvGraphicFramePr>
        <p:xfrm>
          <a:off x="4876800" y="3657600"/>
          <a:ext cx="1371600" cy="1333500"/>
        </p:xfrm>
        <a:graphic>
          <a:graphicData uri="http://schemas.openxmlformats.org/presentationml/2006/ole">
            <mc:AlternateContent xmlns:mc="http://schemas.openxmlformats.org/markup-compatibility/2006">
              <mc:Choice xmlns:v="urn:schemas-microsoft-com:vml" Requires="v">
                <p:oleObj spid="_x0000_s6443" name="CS ChemDraw Drawing" r:id="rId5" imgW="1383092" imgH="1342419" progId="ChemDraw.Document.6.0">
                  <p:embed/>
                </p:oleObj>
              </mc:Choice>
              <mc:Fallback>
                <p:oleObj name="CS ChemDraw Drawing" r:id="rId5" imgW="1383092" imgH="1342419" progId="ChemDraw.Document.6.0">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657600"/>
                        <a:ext cx="1371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6"/>
          <p:cNvGraphicFramePr>
            <a:graphicFrameLocks noChangeAspect="1"/>
          </p:cNvGraphicFramePr>
          <p:nvPr>
            <p:extLst>
              <p:ext uri="{D42A27DB-BD31-4B8C-83A1-F6EECF244321}">
                <p14:modId xmlns:p14="http://schemas.microsoft.com/office/powerpoint/2010/main" val="3388746349"/>
              </p:ext>
            </p:extLst>
          </p:nvPr>
        </p:nvGraphicFramePr>
        <p:xfrm>
          <a:off x="2971800" y="3610184"/>
          <a:ext cx="1524000" cy="1352550"/>
        </p:xfrm>
        <a:graphic>
          <a:graphicData uri="http://schemas.openxmlformats.org/presentationml/2006/ole">
            <mc:AlternateContent xmlns:mc="http://schemas.openxmlformats.org/markup-compatibility/2006">
              <mc:Choice xmlns:v="urn:schemas-microsoft-com:vml" Requires="v">
                <p:oleObj spid="_x0000_s6444" name="CS ChemDraw Drawing" r:id="rId7" imgW="2146341" imgH="1905479" progId="ChemDraw.Document.6.0">
                  <p:embed/>
                </p:oleObj>
              </mc:Choice>
              <mc:Fallback>
                <p:oleObj name="CS ChemDraw Drawing" r:id="rId7" imgW="2146341" imgH="1905479" progId="ChemDraw.Document.6.0">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610184"/>
                        <a:ext cx="15240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7"/>
          <p:cNvGraphicFramePr>
            <a:graphicFrameLocks noChangeAspect="1"/>
          </p:cNvGraphicFramePr>
          <p:nvPr>
            <p:extLst>
              <p:ext uri="{D42A27DB-BD31-4B8C-83A1-F6EECF244321}">
                <p14:modId xmlns:p14="http://schemas.microsoft.com/office/powerpoint/2010/main" val="1770692035"/>
              </p:ext>
            </p:extLst>
          </p:nvPr>
        </p:nvGraphicFramePr>
        <p:xfrm>
          <a:off x="7467600" y="3762584"/>
          <a:ext cx="1219200" cy="1157288"/>
        </p:xfrm>
        <a:graphic>
          <a:graphicData uri="http://schemas.openxmlformats.org/presentationml/2006/ole">
            <mc:AlternateContent xmlns:mc="http://schemas.openxmlformats.org/markup-compatibility/2006">
              <mc:Choice xmlns:v="urn:schemas-microsoft-com:vml" Requires="v">
                <p:oleObj spid="_x0000_s6445" name="CS ChemDraw Drawing" r:id="rId9" imgW="1362574" imgH="1291698" progId="ChemDraw.Document.6.0">
                  <p:embed/>
                </p:oleObj>
              </mc:Choice>
              <mc:Fallback>
                <p:oleObj name="CS ChemDraw Drawing" r:id="rId9" imgW="1362574" imgH="1291698" progId="ChemDraw.Document.6.0">
                  <p:embed/>
                  <p:pic>
                    <p:nvPicPr>
                      <p:cNvPr id="0" name="Picture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3762584"/>
                        <a:ext cx="12192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Slide Number Placeholder 1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626DB574-ECEC-42BB-8AD0-05BED94E2691}" type="slidenum">
              <a:rPr lang="x-none" sz="1400">
                <a:cs typeface="Arial" pitchFamily="34" charset="0"/>
              </a:rPr>
              <a:pPr rtl="1"/>
              <a:t>12</a:t>
            </a:fld>
            <a:endParaRPr lang="en-US" sz="140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54934718"/>
              </p:ext>
            </p:extLst>
          </p:nvPr>
        </p:nvGraphicFramePr>
        <p:xfrm>
          <a:off x="3124200" y="2209800"/>
          <a:ext cx="3202395" cy="981075"/>
        </p:xfrm>
        <a:graphic>
          <a:graphicData uri="http://schemas.openxmlformats.org/presentationml/2006/ole">
            <mc:AlternateContent xmlns:mc="http://schemas.openxmlformats.org/markup-compatibility/2006">
              <mc:Choice xmlns:v="urn:schemas-microsoft-com:vml" Requires="v">
                <p:oleObj spid="_x0000_s6446" name="CS ChemDraw Drawing" r:id="rId11" imgW="924560" imgH="1066800" progId="ChemDraw.Document.6.0">
                  <p:embed/>
                </p:oleObj>
              </mc:Choice>
              <mc:Fallback>
                <p:oleObj name="CS ChemDraw Drawing" r:id="rId11" imgW="924560" imgH="1066800" progId="ChemDraw.Document.6.0">
                  <p:embed/>
                  <p:pic>
                    <p:nvPicPr>
                      <p:cNvPr id="0" name="Picture 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2209800"/>
                        <a:ext cx="3202395"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a:spLocks noChangeArrowheads="1"/>
          </p:cNvSpPr>
          <p:nvPr/>
        </p:nvSpPr>
        <p:spPr bwMode="auto">
          <a:xfrm>
            <a:off x="685800" y="5029200"/>
            <a:ext cx="3276600" cy="73866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sz="1400" b="1" dirty="0">
                <a:solidFill>
                  <a:srgbClr val="0C9B74"/>
                </a:solidFill>
                <a:latin typeface="Times New Roman" pitchFamily="18" charset="0"/>
                <a:cs typeface="Times New Roman" pitchFamily="18" charset="0"/>
              </a:rPr>
              <a:t>A=C   or B=D   </a:t>
            </a:r>
            <a:r>
              <a:rPr lang="en-GB" sz="1400" b="1" dirty="0" smtClean="0">
                <a:solidFill>
                  <a:srgbClr val="0C9B74"/>
                </a:solidFill>
                <a:latin typeface="Times New Roman" pitchFamily="18" charset="0"/>
                <a:cs typeface="Times New Roman" pitchFamily="18" charset="0"/>
              </a:rPr>
              <a:t>   </a:t>
            </a:r>
          </a:p>
          <a:p>
            <a:pPr algn="ctr"/>
            <a:r>
              <a:rPr lang="en-GB" sz="1400" b="1" dirty="0" smtClean="0">
                <a:solidFill>
                  <a:srgbClr val="0C9B74"/>
                </a:solidFill>
                <a:latin typeface="Times New Roman" pitchFamily="18" charset="0"/>
                <a:cs typeface="Times New Roman" pitchFamily="18" charset="0"/>
              </a:rPr>
              <a:t> No </a:t>
            </a:r>
            <a:r>
              <a:rPr lang="en-GB" sz="1400" b="1" dirty="0" err="1">
                <a:solidFill>
                  <a:srgbClr val="C00000"/>
                </a:solidFill>
                <a:latin typeface="Times New Roman" pitchFamily="18" charset="0"/>
                <a:cs typeface="Times New Roman" pitchFamily="18" charset="0"/>
              </a:rPr>
              <a:t>Cis</a:t>
            </a:r>
            <a:r>
              <a:rPr lang="en-GB" sz="1400" b="1" dirty="0">
                <a:solidFill>
                  <a:srgbClr val="C00000"/>
                </a:solidFill>
                <a:latin typeface="Times New Roman" pitchFamily="18" charset="0"/>
                <a:cs typeface="Times New Roman" pitchFamily="18" charset="0"/>
              </a:rPr>
              <a:t>   or   </a:t>
            </a:r>
            <a:r>
              <a:rPr lang="en-GB" sz="1400" b="1" dirty="0" err="1" smtClean="0">
                <a:solidFill>
                  <a:srgbClr val="C00000"/>
                </a:solidFill>
                <a:latin typeface="Times New Roman" pitchFamily="18" charset="0"/>
                <a:cs typeface="Times New Roman" pitchFamily="18" charset="0"/>
              </a:rPr>
              <a:t>tran</a:t>
            </a:r>
            <a:r>
              <a:rPr lang="en-US" sz="1400" b="1" dirty="0">
                <a:solidFill>
                  <a:srgbClr val="C00000"/>
                </a:solidFill>
                <a:latin typeface="Times New Roman" pitchFamily="18" charset="0"/>
                <a:cs typeface="Times New Roman" pitchFamily="18" charset="0"/>
              </a:rPr>
              <a:t>s</a:t>
            </a:r>
            <a:r>
              <a:rPr lang="en-GB" sz="1400" b="1" dirty="0" smtClean="0">
                <a:solidFill>
                  <a:srgbClr val="C00000"/>
                </a:solidFill>
                <a:latin typeface="Times New Roman" pitchFamily="18" charset="0"/>
                <a:cs typeface="Times New Roman" pitchFamily="18" charset="0"/>
              </a:rPr>
              <a:t>e</a:t>
            </a:r>
            <a:endParaRPr lang="en-GB" sz="1400" b="1" dirty="0">
              <a:solidFill>
                <a:srgbClr val="C00000"/>
              </a:solidFill>
              <a:latin typeface="Times New Roman" pitchFamily="18" charset="0"/>
              <a:cs typeface="Times New Roman" pitchFamily="18" charset="0"/>
            </a:endParaRPr>
          </a:p>
          <a:p>
            <a:pPr algn="ctr"/>
            <a:r>
              <a:rPr lang="en-GB" sz="1400" b="1" dirty="0">
                <a:solidFill>
                  <a:srgbClr val="000000"/>
                </a:solidFill>
                <a:latin typeface="Times New Roman" pitchFamily="18" charset="0"/>
                <a:cs typeface="Times New Roman" pitchFamily="18" charset="0"/>
                <a:sym typeface="Wingdings 2" pitchFamily="18" charset="2"/>
              </a:rPr>
              <a:t>(G. I. </a:t>
            </a:r>
            <a:r>
              <a:rPr lang="en-GB" sz="1400" b="1" dirty="0" smtClean="0">
                <a:solidFill>
                  <a:srgbClr val="000000"/>
                </a:solidFill>
                <a:latin typeface="Times New Roman" pitchFamily="18" charset="0"/>
                <a:cs typeface="Times New Roman" pitchFamily="18" charset="0"/>
                <a:sym typeface="Wingdings 2" pitchFamily="18" charset="2"/>
              </a:rPr>
              <a:t> </a:t>
            </a:r>
            <a:r>
              <a:rPr lang="en-GB" sz="1400" b="1" dirty="0">
                <a:solidFill>
                  <a:srgbClr val="FF0000"/>
                </a:solidFill>
                <a:latin typeface="Times New Roman" pitchFamily="18" charset="0"/>
                <a:cs typeface="Times New Roman" pitchFamily="18" charset="0"/>
                <a:sym typeface="Wingdings 2" pitchFamily="18" charset="2"/>
              </a:rPr>
              <a:t>X</a:t>
            </a:r>
            <a:r>
              <a:rPr lang="en-GB" sz="1400" b="1" dirty="0">
                <a:latin typeface="Times New Roman" pitchFamily="18" charset="0"/>
                <a:cs typeface="Times New Roman" pitchFamily="18" charset="0"/>
                <a:sym typeface="Wingdings 2" pitchFamily="18" charset="2"/>
              </a:rPr>
              <a:t>)</a:t>
            </a:r>
            <a:endParaRPr lang="en-GB" sz="1400" b="1" dirty="0">
              <a:latin typeface="Times New Roman" pitchFamily="18" charset="0"/>
              <a:cs typeface="Times New Roman" pitchFamily="18" charset="0"/>
            </a:endParaRPr>
          </a:p>
        </p:txBody>
      </p:sp>
      <p:sp>
        <p:nvSpPr>
          <p:cNvPr id="17" name="Rectangle 16"/>
          <p:cNvSpPr>
            <a:spLocks noChangeArrowheads="1"/>
          </p:cNvSpPr>
          <p:nvPr/>
        </p:nvSpPr>
        <p:spPr bwMode="auto">
          <a:xfrm>
            <a:off x="5029200" y="5105400"/>
            <a:ext cx="3733800" cy="738664"/>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sz="1400" dirty="0" smtClean="0">
                <a:solidFill>
                  <a:srgbClr val="000000"/>
                </a:solidFill>
                <a:latin typeface="Times New Roman" pitchFamily="18" charset="0"/>
                <a:cs typeface="Times New Roman" pitchFamily="18" charset="0"/>
              </a:rPr>
              <a:t>A≠C   B≠D, </a:t>
            </a:r>
          </a:p>
          <a:p>
            <a:pPr algn="ctr"/>
            <a:r>
              <a:rPr lang="en-GB" sz="1400" dirty="0" smtClean="0">
                <a:solidFill>
                  <a:srgbClr val="000000"/>
                </a:solidFill>
                <a:latin typeface="Times New Roman" pitchFamily="18" charset="0"/>
                <a:cs typeface="Times New Roman" pitchFamily="18" charset="0"/>
              </a:rPr>
              <a:t>A =</a:t>
            </a:r>
            <a:r>
              <a:rPr lang="en-GB" sz="1400" dirty="0">
                <a:solidFill>
                  <a:srgbClr val="000000"/>
                </a:solidFill>
                <a:latin typeface="Times New Roman" pitchFamily="18" charset="0"/>
                <a:cs typeface="Times New Roman" pitchFamily="18" charset="0"/>
              </a:rPr>
              <a:t>B  or  C=D  </a:t>
            </a:r>
            <a:r>
              <a:rPr lang="en-GB" sz="1400" dirty="0" err="1" smtClean="0">
                <a:solidFill>
                  <a:srgbClr val="000000"/>
                </a:solidFill>
                <a:latin typeface="Times New Roman" pitchFamily="18" charset="0"/>
                <a:cs typeface="Times New Roman" pitchFamily="18" charset="0"/>
              </a:rPr>
              <a:t>Cis</a:t>
            </a:r>
            <a:r>
              <a:rPr lang="en-GB" sz="1400" dirty="0" smtClean="0">
                <a:solidFill>
                  <a:srgbClr val="000000"/>
                </a:solidFill>
                <a:latin typeface="Times New Roman" pitchFamily="18" charset="0"/>
                <a:cs typeface="Times New Roman" pitchFamily="18" charset="0"/>
              </a:rPr>
              <a:t> /  </a:t>
            </a:r>
            <a:r>
              <a:rPr lang="en-GB" sz="1400" dirty="0">
                <a:solidFill>
                  <a:srgbClr val="000000"/>
                </a:solidFill>
                <a:latin typeface="Times New Roman" pitchFamily="18" charset="0"/>
                <a:cs typeface="Times New Roman" pitchFamily="18" charset="0"/>
              </a:rPr>
              <a:t>A </a:t>
            </a:r>
            <a:r>
              <a:rPr lang="en-GB" sz="1400" dirty="0" smtClean="0">
                <a:solidFill>
                  <a:srgbClr val="000000"/>
                </a:solidFill>
                <a:latin typeface="Times New Roman" pitchFamily="18" charset="0"/>
                <a:cs typeface="Times New Roman" pitchFamily="18" charset="0"/>
              </a:rPr>
              <a:t>=D  </a:t>
            </a:r>
            <a:r>
              <a:rPr lang="en-GB" sz="1400" dirty="0">
                <a:solidFill>
                  <a:srgbClr val="000000"/>
                </a:solidFill>
                <a:latin typeface="Times New Roman" pitchFamily="18" charset="0"/>
                <a:cs typeface="Times New Roman" pitchFamily="18" charset="0"/>
              </a:rPr>
              <a:t>or  C= </a:t>
            </a:r>
            <a:r>
              <a:rPr lang="en-GB" sz="1400" dirty="0" smtClean="0">
                <a:solidFill>
                  <a:srgbClr val="000000"/>
                </a:solidFill>
                <a:latin typeface="Times New Roman" pitchFamily="18" charset="0"/>
                <a:cs typeface="Times New Roman" pitchFamily="18" charset="0"/>
              </a:rPr>
              <a:t>B  </a:t>
            </a:r>
            <a:r>
              <a:rPr lang="en-GB" sz="1400" dirty="0" err="1" smtClean="0">
                <a:solidFill>
                  <a:srgbClr val="000000"/>
                </a:solidFill>
                <a:latin typeface="Times New Roman" pitchFamily="18" charset="0"/>
                <a:cs typeface="Times New Roman" pitchFamily="18" charset="0"/>
              </a:rPr>
              <a:t>transe</a:t>
            </a:r>
            <a:endParaRPr lang="en-GB" sz="1400" dirty="0" smtClean="0">
              <a:solidFill>
                <a:srgbClr val="000000"/>
              </a:solidFill>
              <a:latin typeface="Times New Roman" pitchFamily="18" charset="0"/>
              <a:cs typeface="Times New Roman" pitchFamily="18" charset="0"/>
            </a:endParaRPr>
          </a:p>
          <a:p>
            <a:pPr algn="ctr"/>
            <a:r>
              <a:rPr lang="en-GB" sz="1400" dirty="0" smtClean="0">
                <a:solidFill>
                  <a:srgbClr val="000000"/>
                </a:solidFill>
                <a:latin typeface="Times New Roman" pitchFamily="18" charset="0"/>
                <a:cs typeface="Times New Roman" pitchFamily="18" charset="0"/>
              </a:rPr>
              <a:t> </a:t>
            </a:r>
            <a:r>
              <a:rPr lang="en-GB" sz="1400" b="1" dirty="0">
                <a:solidFill>
                  <a:srgbClr val="000000"/>
                </a:solidFill>
                <a:latin typeface="Times New Roman" pitchFamily="18" charset="0"/>
                <a:cs typeface="Times New Roman" pitchFamily="18" charset="0"/>
                <a:sym typeface="Wingdings 2" pitchFamily="18" charset="2"/>
              </a:rPr>
              <a:t>G. I. </a:t>
            </a:r>
            <a:r>
              <a:rPr lang="en-GB" sz="1400" b="1" dirty="0">
                <a:solidFill>
                  <a:srgbClr val="FF0000"/>
                </a:solidFill>
                <a:latin typeface="Times New Roman" pitchFamily="18" charset="0"/>
                <a:cs typeface="Times New Roman" pitchFamily="18" charset="0"/>
                <a:sym typeface="Wingdings 2" pitchFamily="18" charset="2"/>
              </a:rPr>
              <a:t></a:t>
            </a:r>
            <a:endParaRPr lang="en-GB" sz="1400" dirty="0">
              <a:solidFill>
                <a:srgbClr val="000000"/>
              </a:solidFill>
              <a:latin typeface="Times New Roman" pitchFamily="18" charset="0"/>
              <a:cs typeface="Times New Roman" pitchFamily="18" charset="0"/>
            </a:endParaRPr>
          </a:p>
        </p:txBody>
      </p:sp>
      <p:sp>
        <p:nvSpPr>
          <p:cNvPr id="18" name="Rectangle 17"/>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9" name="Picture 18" descr="ksulogo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20" name="Picture 19" descr="images.jpe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21" name="Straight Connector 2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13</a:t>
            </a:fld>
            <a:endParaRPr lang="en-US"/>
          </a:p>
        </p:txBody>
      </p:sp>
      <p:sp>
        <p:nvSpPr>
          <p:cNvPr id="3" name="Rectangle 2"/>
          <p:cNvSpPr/>
          <p:nvPr/>
        </p:nvSpPr>
        <p:spPr>
          <a:xfrm>
            <a:off x="0" y="1752600"/>
            <a:ext cx="8915400" cy="1410643"/>
          </a:xfrm>
          <a:prstGeom prst="rect">
            <a:avLst/>
          </a:prstGeom>
        </p:spPr>
        <p:txBody>
          <a:bodyPr wrap="square">
            <a:spAutoFit/>
          </a:bodyPr>
          <a:lstStyle/>
          <a:p>
            <a:pPr marL="342900" lvl="0" indent="-342900" defTabSz="457200" fontAlgn="auto">
              <a:spcBef>
                <a:spcPct val="20000"/>
              </a:spcBef>
              <a:spcAft>
                <a:spcPts val="200"/>
              </a:spcAft>
              <a:buFont typeface="Wingdings" pitchFamily="2" charset="2"/>
              <a:buChar char="Ø"/>
              <a:defRPr/>
            </a:pPr>
            <a:r>
              <a:rPr lang="en-GB" sz="2000" dirty="0">
                <a:solidFill>
                  <a:prstClr val="black"/>
                </a:solidFill>
                <a:effectLst>
                  <a:outerShdw blurRad="38100" dist="38100" dir="2700000" algn="tl">
                    <a:srgbClr val="C0C0C0"/>
                  </a:outerShdw>
                </a:effectLst>
                <a:latin typeface="Times New Roman"/>
                <a:cs typeface="Times New Roman"/>
              </a:rPr>
              <a:t>It occurs due to the </a:t>
            </a:r>
            <a:r>
              <a:rPr lang="en-GB" sz="2000" b="1" dirty="0">
                <a:solidFill>
                  <a:srgbClr val="CC0000"/>
                </a:solidFill>
                <a:effectLst>
                  <a:outerShdw blurRad="38100" dist="38100" dir="2700000" algn="tl">
                    <a:srgbClr val="C0C0C0"/>
                  </a:outerShdw>
                </a:effectLst>
                <a:latin typeface="Times New Roman"/>
                <a:cs typeface="Times New Roman"/>
              </a:rPr>
              <a:t>Restricted Rotation</a:t>
            </a:r>
            <a:r>
              <a:rPr lang="en-GB" sz="2000" dirty="0">
                <a:solidFill>
                  <a:prstClr val="black"/>
                </a:solidFill>
                <a:effectLst>
                  <a:outerShdw blurRad="38100" dist="38100" dir="2700000" algn="tl">
                    <a:srgbClr val="C0C0C0"/>
                  </a:outerShdw>
                </a:effectLst>
                <a:latin typeface="Times New Roman"/>
                <a:cs typeface="Times New Roman"/>
              </a:rPr>
              <a:t> of C=C bonds so the groups on either end of the bond are ‘fixed’ in one position in space; to flip between the two groups a bond must be broken.</a:t>
            </a:r>
          </a:p>
          <a:p>
            <a:pPr marL="342900" lvl="0" indent="-342900" defTabSz="457200" fontAlgn="auto">
              <a:spcBef>
                <a:spcPct val="20000"/>
              </a:spcBef>
              <a:spcAft>
                <a:spcPts val="200"/>
              </a:spcAft>
              <a:defRPr/>
            </a:pPr>
            <a:endParaRPr lang="en-US" sz="2000" dirty="0">
              <a:solidFill>
                <a:prstClr val="black"/>
              </a:solidFill>
              <a:latin typeface="Times New Roman"/>
              <a:cs typeface="Times New Roman"/>
            </a:endParaRPr>
          </a:p>
        </p:txBody>
      </p:sp>
      <p:pic>
        <p:nvPicPr>
          <p:cNvPr id="4" name="Picture 10" descr="giso2c"/>
          <p:cNvPicPr>
            <a:picLocks noChangeAspect="1" noChangeArrowheads="1"/>
          </p:cNvPicPr>
          <p:nvPr/>
        </p:nvPicPr>
        <p:blipFill>
          <a:blip r:embed="rId3" cstate="print"/>
          <a:srcRect/>
          <a:stretch>
            <a:fillRect/>
          </a:stretch>
        </p:blipFill>
        <p:spPr bwMode="auto">
          <a:xfrm>
            <a:off x="2209800" y="3124200"/>
            <a:ext cx="1119188" cy="898525"/>
          </a:xfrm>
          <a:prstGeom prst="rect">
            <a:avLst/>
          </a:prstGeom>
          <a:noFill/>
          <a:ln w="9525">
            <a:noFill/>
            <a:miter lim="800000"/>
            <a:headEnd/>
            <a:tailEnd/>
          </a:ln>
        </p:spPr>
      </p:pic>
      <p:pic>
        <p:nvPicPr>
          <p:cNvPr id="8" name="Picture 11" descr="giso2t"/>
          <p:cNvPicPr>
            <a:picLocks noChangeAspect="1" noChangeArrowheads="1"/>
          </p:cNvPicPr>
          <p:nvPr/>
        </p:nvPicPr>
        <p:blipFill>
          <a:blip r:embed="rId4" cstate="print"/>
          <a:srcRect/>
          <a:stretch>
            <a:fillRect/>
          </a:stretch>
        </p:blipFill>
        <p:spPr bwMode="auto">
          <a:xfrm>
            <a:off x="5334000" y="3124200"/>
            <a:ext cx="1135063" cy="981075"/>
          </a:xfrm>
          <a:prstGeom prst="rect">
            <a:avLst/>
          </a:prstGeom>
          <a:noFill/>
          <a:ln w="9525">
            <a:noFill/>
            <a:miter lim="800000"/>
            <a:headEnd/>
            <a:tailEnd/>
          </a:ln>
        </p:spPr>
      </p:pic>
      <p:graphicFrame>
        <p:nvGraphicFramePr>
          <p:cNvPr id="9" name="Object 2"/>
          <p:cNvGraphicFramePr>
            <a:graphicFrameLocks noChangeAspect="1"/>
          </p:cNvGraphicFramePr>
          <p:nvPr>
            <p:extLst>
              <p:ext uri="{D42A27DB-BD31-4B8C-83A1-F6EECF244321}">
                <p14:modId xmlns:p14="http://schemas.microsoft.com/office/powerpoint/2010/main" val="4074353745"/>
              </p:ext>
            </p:extLst>
          </p:nvPr>
        </p:nvGraphicFramePr>
        <p:xfrm>
          <a:off x="3505200" y="3200400"/>
          <a:ext cx="1243013" cy="554038"/>
        </p:xfrm>
        <a:graphic>
          <a:graphicData uri="http://schemas.openxmlformats.org/presentationml/2006/ole">
            <mc:AlternateContent xmlns:mc="http://schemas.openxmlformats.org/markup-compatibility/2006">
              <mc:Choice xmlns:v="urn:schemas-microsoft-com:vml" Requires="v">
                <p:oleObj spid="_x0000_s25637" name="CS ChemDraw Drawing" r:id="rId5" imgW="1245108" imgH="553212" progId="ChemDraw.Document.6.0">
                  <p:embed/>
                </p:oleObj>
              </mc:Choice>
              <mc:Fallback>
                <p:oleObj name="CS ChemDraw Drawing" r:id="rId5" imgW="1245108" imgH="553212"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200400"/>
                        <a:ext cx="12430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838200" y="5105400"/>
            <a:ext cx="7543800" cy="369332"/>
          </a:xfrm>
          <a:prstGeom prst="rect">
            <a:avLst/>
          </a:prstGeom>
        </p:spPr>
        <p:txBody>
          <a:bodyPr wrap="square">
            <a:spAutoFit/>
          </a:bodyPr>
          <a:lstStyle/>
          <a:p>
            <a:r>
              <a:rPr lang="en-GB" b="1" dirty="0">
                <a:solidFill>
                  <a:srgbClr val="C00000"/>
                </a:solidFill>
                <a:effectLst>
                  <a:outerShdw blurRad="38100" dist="38100" dir="2700000" algn="tl">
                    <a:srgbClr val="C0C0C0"/>
                  </a:outerShdw>
                </a:effectLst>
                <a:latin typeface="Times New Roman"/>
                <a:cs typeface="Times New Roman"/>
              </a:rPr>
              <a:t> Geometrical isomers can not convert to each  at room temperature.</a:t>
            </a:r>
            <a:endParaRPr lang="en-US" dirty="0"/>
          </a:p>
        </p:txBody>
      </p:sp>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5" name="Title 1"/>
          <p:cNvSpPr txBox="1">
            <a:spLocks/>
          </p:cNvSpPr>
          <p:nvPr/>
        </p:nvSpPr>
        <p:spPr>
          <a:xfrm>
            <a:off x="304800" y="762000"/>
            <a:ext cx="74676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n-US" sz="2400" b="1" smtClean="0">
                <a:solidFill>
                  <a:srgbClr val="000066"/>
                </a:solidFill>
                <a:effectLst>
                  <a:outerShdw blurRad="38100" dist="38100" dir="2700000" algn="tl">
                    <a:srgbClr val="C0C0C0"/>
                  </a:outerShdw>
                </a:effectLst>
                <a:latin typeface="Times New Roman"/>
                <a:cs typeface="Times New Roman"/>
              </a:rPr>
              <a:t/>
            </a:r>
            <a:br>
              <a:rPr lang="en-US" sz="2400" b="1" smtClean="0">
                <a:solidFill>
                  <a:srgbClr val="000066"/>
                </a:solidFill>
                <a:effectLst>
                  <a:outerShdw blurRad="38100" dist="38100" dir="2700000" algn="tl">
                    <a:srgbClr val="C0C0C0"/>
                  </a:outerShdw>
                </a:effectLst>
                <a:latin typeface="Times New Roman"/>
                <a:cs typeface="Times New Roman"/>
              </a:rPr>
            </a:br>
            <a:r>
              <a:rPr lang="en-US" sz="2400" b="1" smtClean="0">
                <a:solidFill>
                  <a:schemeClr val="accent2"/>
                </a:solidFill>
                <a:effectLst>
                  <a:outerShdw blurRad="38100" dist="38100" dir="2700000" algn="tl">
                    <a:srgbClr val="C0C0C0"/>
                  </a:outerShdw>
                </a:effectLst>
                <a:latin typeface="Times New Roman"/>
                <a:cs typeface="Times New Roman"/>
              </a:rPr>
              <a:t>Geometrical Isomerism In Alkenes</a:t>
            </a:r>
            <a:br>
              <a:rPr lang="en-US" sz="2400" b="1" smtClean="0">
                <a:solidFill>
                  <a:schemeClr val="accent2"/>
                </a:solidFill>
                <a:effectLst>
                  <a:outerShdw blurRad="38100" dist="38100" dir="2700000" algn="tl">
                    <a:srgbClr val="C0C0C0"/>
                  </a:outerShdw>
                </a:effectLst>
                <a:latin typeface="Times New Roman"/>
                <a:cs typeface="Times New Roman"/>
              </a:rPr>
            </a:br>
            <a:endParaRPr lang="en-US" sz="2400" dirty="0" smtClean="0">
              <a:solidFill>
                <a:schemeClr val="accent2"/>
              </a:solidFill>
              <a:latin typeface="Times New Roman"/>
              <a:cs typeface="Times New Roman"/>
            </a:endParaRPr>
          </a:p>
        </p:txBody>
      </p:sp>
    </p:spTree>
    <p:extLst>
      <p:ext uri="{BB962C8B-B14F-4D97-AF65-F5344CB8AC3E}">
        <p14:creationId xmlns:p14="http://schemas.microsoft.com/office/powerpoint/2010/main" val="21617991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4294967295"/>
          </p:nvPr>
        </p:nvSpPr>
        <p:spPr>
          <a:xfrm>
            <a:off x="0" y="1447800"/>
            <a:ext cx="9144000" cy="6858000"/>
          </a:xfrm>
        </p:spPr>
        <p:txBody>
          <a:bodyPr>
            <a:normAutofit/>
          </a:bodyPr>
          <a:lstStyle/>
          <a:p>
            <a:pPr>
              <a:buFont typeface="Wingdings 2" pitchFamily="18" charset="2"/>
              <a:buNone/>
              <a:defRPr/>
            </a:pPr>
            <a:r>
              <a:rPr lang="en-US" sz="2400" b="1" u="sng" dirty="0" smtClean="0">
                <a:solidFill>
                  <a:srgbClr val="C00000"/>
                </a:solidFill>
                <a:effectLst>
                  <a:outerShdw blurRad="38100" dist="38100" dir="2700000" algn="tl">
                    <a:srgbClr val="C0C0C0"/>
                  </a:outerShdw>
                </a:effectLst>
                <a:latin typeface="Times New Roman"/>
                <a:cs typeface="Times New Roman"/>
              </a:rPr>
              <a:t>A) Cis / trans isomerism in alkenes</a:t>
            </a:r>
          </a:p>
          <a:p>
            <a:pPr>
              <a:buClr>
                <a:schemeClr val="folHlink"/>
              </a:buClr>
              <a:buFont typeface="Wingdings" pitchFamily="2" charset="2"/>
              <a:buChar char="Ø"/>
              <a:defRPr/>
            </a:pPr>
            <a:r>
              <a:rPr lang="en-GB" sz="2400" dirty="0">
                <a:effectLst>
                  <a:outerShdw blurRad="38100" dist="38100" dir="2700000" algn="tl">
                    <a:srgbClr val="C0C0C0"/>
                  </a:outerShdw>
                </a:effectLst>
                <a:latin typeface="Times New Roman"/>
                <a:cs typeface="Times New Roman"/>
              </a:rPr>
              <a:t>Exhibited by </a:t>
            </a:r>
            <a:r>
              <a:rPr lang="en-GB" sz="2400" dirty="0" smtClean="0">
                <a:effectLst>
                  <a:outerShdw blurRad="38100" dist="38100" dir="2700000" algn="tl">
                    <a:srgbClr val="C0C0C0"/>
                  </a:outerShdw>
                </a:effectLst>
                <a:latin typeface="Times New Roman"/>
                <a:cs typeface="Times New Roman"/>
              </a:rPr>
              <a:t>alkenes having two H’s and two  other  similar groups or atoms attached to each carbon atom of the = bond (or generally the alkene have only two types of atom or groups i.e. ABC=CAB)</a:t>
            </a:r>
          </a:p>
          <a:p>
            <a:pPr algn="just">
              <a:buFont typeface="Wingdings" pitchFamily="2" charset="2"/>
              <a:buChar char="Ø"/>
              <a:defRPr/>
            </a:pPr>
            <a:r>
              <a:rPr lang="en-GB" sz="2400" dirty="0" err="1" smtClean="0">
                <a:solidFill>
                  <a:srgbClr val="C00000"/>
                </a:solidFill>
                <a:effectLst>
                  <a:outerShdw blurRad="38100" dist="38100" dir="2700000" algn="tl">
                    <a:srgbClr val="C0C0C0"/>
                  </a:outerShdw>
                </a:effectLst>
                <a:latin typeface="Times New Roman"/>
                <a:cs typeface="Times New Roman"/>
              </a:rPr>
              <a:t>Cis</a:t>
            </a:r>
            <a:r>
              <a:rPr lang="en-GB" sz="2400" dirty="0" smtClean="0">
                <a:solidFill>
                  <a:srgbClr val="C00000"/>
                </a:solidFill>
                <a:effectLst>
                  <a:outerShdw blurRad="38100" dist="38100" dir="2700000" algn="tl">
                    <a:srgbClr val="C0C0C0"/>
                  </a:outerShdw>
                </a:effectLst>
                <a:latin typeface="Times New Roman"/>
                <a:cs typeface="Times New Roman"/>
              </a:rPr>
              <a:t> prefix </a:t>
            </a:r>
            <a:r>
              <a:rPr lang="en-GB" sz="2400" dirty="0" smtClean="0">
                <a:effectLst>
                  <a:outerShdw blurRad="38100" dist="38100" dir="2700000" algn="tl">
                    <a:srgbClr val="C0C0C0"/>
                  </a:outerShdw>
                </a:effectLst>
                <a:latin typeface="Times New Roman"/>
                <a:cs typeface="Times New Roman"/>
              </a:rPr>
              <a:t>used when hydrogen atoms on both carbon atoms are  on the </a:t>
            </a:r>
            <a:r>
              <a:rPr lang="en-GB" sz="2400" dirty="0" smtClean="0">
                <a:solidFill>
                  <a:srgbClr val="C00000"/>
                </a:solidFill>
                <a:effectLst>
                  <a:outerShdw blurRad="38100" dist="38100" dir="2700000" algn="tl">
                    <a:srgbClr val="C0C0C0"/>
                  </a:outerShdw>
                </a:effectLst>
                <a:latin typeface="Times New Roman"/>
                <a:cs typeface="Times New Roman"/>
              </a:rPr>
              <a:t>SAME</a:t>
            </a:r>
            <a:r>
              <a:rPr lang="en-GB" sz="2400" dirty="0" smtClean="0">
                <a:effectLst>
                  <a:outerShdw blurRad="38100" dist="38100" dir="2700000" algn="tl">
                    <a:srgbClr val="C0C0C0"/>
                  </a:outerShdw>
                </a:effectLst>
                <a:latin typeface="Times New Roman"/>
                <a:cs typeface="Times New Roman"/>
              </a:rPr>
              <a:t> side of C=C bond</a:t>
            </a:r>
          </a:p>
          <a:p>
            <a:pPr algn="just">
              <a:buFont typeface="Wingdings" pitchFamily="2" charset="2"/>
              <a:buChar char="Ø"/>
              <a:defRPr/>
            </a:pPr>
            <a:r>
              <a:rPr lang="en-GB" sz="2400" dirty="0" smtClean="0">
                <a:solidFill>
                  <a:srgbClr val="C00000"/>
                </a:solidFill>
                <a:effectLst>
                  <a:outerShdw blurRad="38100" dist="38100" dir="2700000" algn="tl">
                    <a:srgbClr val="C0C0C0"/>
                  </a:outerShdw>
                </a:effectLst>
                <a:latin typeface="Times New Roman"/>
                <a:cs typeface="Times New Roman"/>
              </a:rPr>
              <a:t>Trans prefix </a:t>
            </a:r>
            <a:r>
              <a:rPr lang="en-GB" sz="2400" dirty="0" smtClean="0">
                <a:effectLst>
                  <a:outerShdw blurRad="38100" dist="38100" dir="2700000" algn="tl">
                    <a:srgbClr val="C0C0C0"/>
                  </a:outerShdw>
                </a:effectLst>
                <a:latin typeface="Times New Roman"/>
                <a:cs typeface="Times New Roman"/>
              </a:rPr>
              <a:t>used when non-hydrogen groups / atoms are  on the </a:t>
            </a:r>
            <a:r>
              <a:rPr lang="en-GB" sz="2400" dirty="0" smtClean="0">
                <a:solidFill>
                  <a:srgbClr val="C00000"/>
                </a:solidFill>
                <a:effectLst>
                  <a:outerShdw blurRad="38100" dist="38100" dir="2700000" algn="tl">
                    <a:srgbClr val="C0C0C0"/>
                  </a:outerShdw>
                </a:effectLst>
                <a:latin typeface="Times New Roman"/>
                <a:cs typeface="Times New Roman"/>
              </a:rPr>
              <a:t>opposite</a:t>
            </a:r>
            <a:r>
              <a:rPr lang="en-GB" sz="2400" dirty="0" smtClean="0">
                <a:effectLst>
                  <a:outerShdw blurRad="38100" dist="38100" dir="2700000" algn="tl">
                    <a:srgbClr val="C0C0C0"/>
                  </a:outerShdw>
                </a:effectLst>
                <a:latin typeface="Times New Roman"/>
                <a:cs typeface="Times New Roman"/>
              </a:rPr>
              <a:t> sides of C=C bond</a:t>
            </a:r>
            <a:endParaRPr lang="en-GB" sz="2400" dirty="0" smtClean="0">
              <a:solidFill>
                <a:srgbClr val="C00000"/>
              </a:solidFill>
              <a:effectLst>
                <a:outerShdw blurRad="38100" dist="38100" dir="2700000" algn="tl">
                  <a:srgbClr val="C0C0C0"/>
                </a:outerShdw>
              </a:effectLst>
              <a:latin typeface="Times New Roman"/>
              <a:cs typeface="Times New Roman"/>
            </a:endParaRPr>
          </a:p>
          <a:p>
            <a:pPr>
              <a:defRPr/>
            </a:pPr>
            <a:endParaRPr lang="en-GB" sz="2400" dirty="0" smtClean="0">
              <a:effectLst>
                <a:outerShdw blurRad="38100" dist="38100" dir="2700000" algn="tl">
                  <a:srgbClr val="C0C0C0"/>
                </a:outerShdw>
              </a:effectLst>
              <a:latin typeface="Times New Roman"/>
              <a:cs typeface="Times New Roman"/>
            </a:endParaRPr>
          </a:p>
          <a:p>
            <a:pPr>
              <a:buFont typeface="Wingdings 2" pitchFamily="18" charset="2"/>
              <a:buNone/>
              <a:defRPr/>
            </a:pPr>
            <a:r>
              <a:rPr lang="en-GB" sz="2400" b="1" dirty="0" smtClean="0">
                <a:latin typeface="Times New Roman"/>
                <a:cs typeface="Times New Roman"/>
              </a:rPr>
              <a:t>		</a:t>
            </a:r>
            <a:endParaRPr lang="en-US" sz="2400" dirty="0" smtClean="0">
              <a:latin typeface="Times New Roman"/>
              <a:cs typeface="Times New Roman"/>
            </a:endParaRPr>
          </a:p>
          <a:p>
            <a:pPr>
              <a:buFont typeface="Wingdings 2" pitchFamily="18" charset="2"/>
              <a:buNone/>
              <a:defRPr/>
            </a:pPr>
            <a:endParaRPr lang="en-US" sz="2400" dirty="0" smtClean="0">
              <a:latin typeface="Times New Roman"/>
              <a:cs typeface="Times New Roman"/>
            </a:endParaRPr>
          </a:p>
        </p:txBody>
      </p:sp>
      <p:sp>
        <p:nvSpPr>
          <p:cNvPr id="7172" name="Slide Number Placeholder 1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95086590-0C95-4580-9FED-1FBC265421B8}" type="slidenum">
              <a:rPr lang="x-none" sz="1400">
                <a:cs typeface="Arial" pitchFamily="34" charset="0"/>
              </a:rPr>
              <a:pPr rtl="1"/>
              <a:t>14</a:t>
            </a:fld>
            <a:endParaRPr lang="en-US" sz="1400">
              <a:cs typeface="Arial" pitchFamily="34" charset="0"/>
            </a:endParaRPr>
          </a:p>
        </p:txBody>
      </p:sp>
      <p:pic>
        <p:nvPicPr>
          <p:cNvPr id="7173" name="Picture 5" descr="butenecistrans"/>
          <p:cNvPicPr>
            <a:picLocks noChangeAspect="1" noChangeArrowheads="1"/>
          </p:cNvPicPr>
          <p:nvPr/>
        </p:nvPicPr>
        <p:blipFill>
          <a:blip r:embed="rId3" cstate="print"/>
          <a:srcRect/>
          <a:stretch>
            <a:fillRect/>
          </a:stretch>
        </p:blipFill>
        <p:spPr bwMode="auto">
          <a:xfrm>
            <a:off x="2971800" y="4716086"/>
            <a:ext cx="3581400" cy="846513"/>
          </a:xfrm>
          <a:prstGeom prst="rect">
            <a:avLst/>
          </a:prstGeom>
          <a:blipFill dpi="0" rotWithShape="1">
            <a:blip r:embed="rId4" cstate="print"/>
            <a:srcRect/>
            <a:tile tx="0" ty="0" sx="100000" sy="100000" flip="none" algn="tl"/>
          </a:blipFill>
          <a:ln w="9525">
            <a:noFill/>
            <a:miter lim="800000"/>
            <a:headEnd/>
            <a:tailEnd/>
          </a:ln>
        </p:spPr>
      </p:pic>
      <p:sp>
        <p:nvSpPr>
          <p:cNvPr id="175113" name="Rectangle 9"/>
          <p:cNvSpPr>
            <a:spLocks noChangeArrowheads="1"/>
          </p:cNvSpPr>
          <p:nvPr/>
        </p:nvSpPr>
        <p:spPr bwMode="auto">
          <a:xfrm>
            <a:off x="0" y="1066800"/>
            <a:ext cx="6705600" cy="461665"/>
          </a:xfrm>
          <a:prstGeom prst="rect">
            <a:avLst/>
          </a:prstGeom>
          <a:noFill/>
          <a:ln w="9525">
            <a:noFill/>
            <a:miter lim="800000"/>
            <a:headEnd/>
            <a:tailEnd/>
          </a:ln>
          <a:effectLst/>
        </p:spPr>
        <p:txBody>
          <a:bodyPr>
            <a:spAutoFit/>
          </a:bodyPr>
          <a:lstStyle/>
          <a:p>
            <a:pPr eaLnBrk="0" hangingPunct="0">
              <a:spcBef>
                <a:spcPct val="50000"/>
              </a:spcBef>
              <a:buClr>
                <a:srgbClr val="0BD0D9"/>
              </a:buClr>
              <a:buSzPct val="95000"/>
              <a:buFont typeface="Wingdings 2" pitchFamily="18" charset="2"/>
              <a:buNone/>
              <a:defRPr/>
            </a:pPr>
            <a:r>
              <a:rPr lang="en-US" sz="2400" b="1" dirty="0">
                <a:solidFill>
                  <a:schemeClr val="accent2"/>
                </a:solidFill>
                <a:effectLst>
                  <a:outerShdw blurRad="38100" dist="38100" dir="2700000" algn="tl">
                    <a:srgbClr val="C0C0C0"/>
                  </a:outerShdw>
                </a:effectLst>
                <a:latin typeface="Times New Roman"/>
                <a:cs typeface="Times New Roman"/>
              </a:rPr>
              <a:t>Types Of Geometric Isomerism </a:t>
            </a:r>
          </a:p>
        </p:txBody>
      </p:sp>
      <p:graphicFrame>
        <p:nvGraphicFramePr>
          <p:cNvPr id="7170" name="Object 10"/>
          <p:cNvGraphicFramePr>
            <a:graphicFrameLocks noChangeAspect="1"/>
          </p:cNvGraphicFramePr>
          <p:nvPr>
            <p:extLst>
              <p:ext uri="{D42A27DB-BD31-4B8C-83A1-F6EECF244321}">
                <p14:modId xmlns:p14="http://schemas.microsoft.com/office/powerpoint/2010/main" val="3286626035"/>
              </p:ext>
            </p:extLst>
          </p:nvPr>
        </p:nvGraphicFramePr>
        <p:xfrm>
          <a:off x="2667000" y="5490308"/>
          <a:ext cx="4648200" cy="1371600"/>
        </p:xfrm>
        <a:graphic>
          <a:graphicData uri="http://schemas.openxmlformats.org/presentationml/2006/ole">
            <mc:AlternateContent xmlns:mc="http://schemas.openxmlformats.org/markup-compatibility/2006">
              <mc:Choice xmlns:v="urn:schemas-microsoft-com:vml" Requires="v">
                <p:oleObj spid="_x0000_s7236" name="CS ChemDraw Drawing" r:id="rId5" imgW="2708148" imgH="755904" progId="ChemDraw.Document.6.0">
                  <p:embed/>
                </p:oleObj>
              </mc:Choice>
              <mc:Fallback>
                <p:oleObj name="CS ChemDraw Drawing" r:id="rId5" imgW="2708148" imgH="755904" progId="ChemDraw.Document.6.0">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490308"/>
                        <a:ext cx="464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8" name="Picture 7"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2"/>
          <p:cNvSpPr txBox="1">
            <a:spLocks noChangeArrowheads="1"/>
          </p:cNvSpPr>
          <p:nvPr/>
        </p:nvSpPr>
        <p:spPr bwMode="auto">
          <a:xfrm>
            <a:off x="762000" y="2917825"/>
            <a:ext cx="2895600" cy="1120775"/>
          </a:xfrm>
          <a:prstGeom prst="rect">
            <a:avLst/>
          </a:prstGeom>
          <a:noFill/>
          <a:ln w="9525">
            <a:noFill/>
            <a:miter lim="800000"/>
            <a:headEnd/>
            <a:tailEnd/>
          </a:ln>
        </p:spPr>
        <p:txBody>
          <a:bodyPr>
            <a:spAutoFit/>
          </a:bodyPr>
          <a:lstStyle/>
          <a:p>
            <a:pPr algn="ctr">
              <a:spcAft>
                <a:spcPts val="200"/>
              </a:spcAft>
            </a:pPr>
            <a:r>
              <a:rPr lang="en-GB" sz="1600" b="1" i="1" dirty="0" err="1">
                <a:solidFill>
                  <a:srgbClr val="CC3300"/>
                </a:solidFill>
                <a:cs typeface="Arial" pitchFamily="34" charset="0"/>
              </a:rPr>
              <a:t>Cis</a:t>
            </a:r>
            <a:endParaRPr lang="en-GB" sz="1500" i="1" dirty="0">
              <a:cs typeface="Arial" pitchFamily="34" charset="0"/>
            </a:endParaRPr>
          </a:p>
          <a:p>
            <a:pPr algn="ctr" rtl="1">
              <a:spcAft>
                <a:spcPts val="200"/>
              </a:spcAft>
            </a:pPr>
            <a:r>
              <a:rPr lang="en-GB" sz="1600" b="1" dirty="0">
                <a:cs typeface="Arial" pitchFamily="34" charset="0"/>
              </a:rPr>
              <a:t>Groups / atoms are on the</a:t>
            </a:r>
          </a:p>
          <a:p>
            <a:pPr algn="ctr" rtl="1">
              <a:spcAft>
                <a:spcPts val="200"/>
              </a:spcAft>
            </a:pPr>
            <a:r>
              <a:rPr lang="en-GB" sz="1600" b="1" dirty="0">
                <a:solidFill>
                  <a:srgbClr val="CC0000"/>
                </a:solidFill>
                <a:cs typeface="Arial" pitchFamily="34" charset="0"/>
              </a:rPr>
              <a:t>Same Side </a:t>
            </a:r>
            <a:r>
              <a:rPr lang="en-GB" sz="1600" b="1" dirty="0">
                <a:cs typeface="Arial" pitchFamily="34" charset="0"/>
              </a:rPr>
              <a:t>of the double bond</a:t>
            </a:r>
            <a:endParaRPr lang="en-GB" sz="1600" dirty="0">
              <a:cs typeface="Arial" pitchFamily="34" charset="0"/>
            </a:endParaRPr>
          </a:p>
        </p:txBody>
      </p:sp>
      <p:sp>
        <p:nvSpPr>
          <p:cNvPr id="8197" name="Text Box 13"/>
          <p:cNvSpPr txBox="1">
            <a:spLocks noChangeArrowheads="1"/>
          </p:cNvSpPr>
          <p:nvPr/>
        </p:nvSpPr>
        <p:spPr bwMode="auto">
          <a:xfrm>
            <a:off x="4800600" y="2943225"/>
            <a:ext cx="3048000" cy="1095375"/>
          </a:xfrm>
          <a:prstGeom prst="rect">
            <a:avLst/>
          </a:prstGeom>
          <a:noFill/>
          <a:ln w="9525">
            <a:noFill/>
            <a:miter lim="800000"/>
            <a:headEnd/>
            <a:tailEnd/>
          </a:ln>
        </p:spPr>
        <p:txBody>
          <a:bodyPr>
            <a:spAutoFit/>
          </a:bodyPr>
          <a:lstStyle/>
          <a:p>
            <a:pPr algn="ctr" rtl="1">
              <a:spcAft>
                <a:spcPts val="200"/>
              </a:spcAft>
            </a:pPr>
            <a:r>
              <a:rPr lang="en-GB" sz="1600" b="1" i="1" dirty="0">
                <a:solidFill>
                  <a:srgbClr val="CC3300"/>
                </a:solidFill>
                <a:cs typeface="Arial" pitchFamily="34" charset="0"/>
              </a:rPr>
              <a:t>Trans</a:t>
            </a:r>
            <a:endParaRPr lang="en-GB" sz="1500" i="1" dirty="0">
              <a:cs typeface="Arial" pitchFamily="34" charset="0"/>
            </a:endParaRPr>
          </a:p>
          <a:p>
            <a:pPr algn="ctr" rtl="1">
              <a:spcAft>
                <a:spcPts val="200"/>
              </a:spcAft>
            </a:pPr>
            <a:r>
              <a:rPr lang="en-GB" sz="1600" b="1" dirty="0">
                <a:cs typeface="Arial" pitchFamily="34" charset="0"/>
              </a:rPr>
              <a:t>Groups / atoms are on </a:t>
            </a:r>
            <a:r>
              <a:rPr lang="en-GB" sz="1600" b="1" dirty="0">
                <a:solidFill>
                  <a:srgbClr val="CC0000"/>
                </a:solidFill>
                <a:cs typeface="Arial" pitchFamily="34" charset="0"/>
              </a:rPr>
              <a:t>Opposite Sides </a:t>
            </a:r>
            <a:r>
              <a:rPr lang="en-GB" sz="1600" b="1" dirty="0">
                <a:cs typeface="Arial" pitchFamily="34" charset="0"/>
              </a:rPr>
              <a:t>across the double bond</a:t>
            </a:r>
            <a:endParaRPr lang="en-GB" sz="1600" dirty="0">
              <a:cs typeface="Arial" pitchFamily="34" charset="0"/>
            </a:endParaRPr>
          </a:p>
        </p:txBody>
      </p:sp>
      <p:sp>
        <p:nvSpPr>
          <p:cNvPr id="8198" name="Slide Number Placeholder 8"/>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118176C-3335-4CCC-B4BD-DDA3842D750E}" type="slidenum">
              <a:rPr lang="x-none" sz="1400">
                <a:cs typeface="Arial" pitchFamily="34" charset="0"/>
              </a:rPr>
              <a:pPr rtl="1"/>
              <a:t>15</a:t>
            </a:fld>
            <a:endParaRPr lang="en-US" sz="1400">
              <a:cs typeface="Arial" pitchFamily="34" charset="0"/>
            </a:endParaRPr>
          </a:p>
        </p:txBody>
      </p:sp>
      <p:graphicFrame>
        <p:nvGraphicFramePr>
          <p:cNvPr id="8194" name="Object 9"/>
          <p:cNvGraphicFramePr>
            <a:graphicFrameLocks noChangeAspect="1"/>
          </p:cNvGraphicFramePr>
          <p:nvPr>
            <p:extLst>
              <p:ext uri="{D42A27DB-BD31-4B8C-83A1-F6EECF244321}">
                <p14:modId xmlns:p14="http://schemas.microsoft.com/office/powerpoint/2010/main" val="2149716159"/>
              </p:ext>
            </p:extLst>
          </p:nvPr>
        </p:nvGraphicFramePr>
        <p:xfrm>
          <a:off x="1066800" y="1066800"/>
          <a:ext cx="6324600" cy="1905000"/>
        </p:xfrm>
        <a:graphic>
          <a:graphicData uri="http://schemas.openxmlformats.org/presentationml/2006/ole">
            <mc:AlternateContent xmlns:mc="http://schemas.openxmlformats.org/markup-compatibility/2006">
              <mc:Choice xmlns:v="urn:schemas-microsoft-com:vml" Requires="v">
                <p:oleObj spid="_x0000_s8311" name="CS ChemDraw Drawing" r:id="rId3" imgW="4148328" imgH="1223772" progId="ChemDraw.Document.6.0">
                  <p:embed/>
                </p:oleObj>
              </mc:Choice>
              <mc:Fallback>
                <p:oleObj name="CS ChemDraw Drawing" r:id="rId3" imgW="4148328" imgH="1223772" progId="ChemDraw.Document.6.0">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6324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13"/>
          <p:cNvGraphicFramePr>
            <a:graphicFrameLocks noChangeAspect="1"/>
          </p:cNvGraphicFramePr>
          <p:nvPr/>
        </p:nvGraphicFramePr>
        <p:xfrm>
          <a:off x="0" y="4191000"/>
          <a:ext cx="8991600" cy="1600200"/>
        </p:xfrm>
        <a:graphic>
          <a:graphicData uri="http://schemas.openxmlformats.org/presentationml/2006/ole">
            <mc:AlternateContent xmlns:mc="http://schemas.openxmlformats.org/markup-compatibility/2006">
              <mc:Choice xmlns:v="urn:schemas-microsoft-com:vml" Requires="v">
                <p:oleObj spid="_x0000_s8312" name="CS ChemDraw Drawing" r:id="rId5" imgW="3752088" imgH="566928" progId="ChemDraw.Document.6.0">
                  <p:embed/>
                </p:oleObj>
              </mc:Choice>
              <mc:Fallback>
                <p:oleObj name="CS ChemDraw Drawing" r:id="rId5" imgW="3752088" imgH="566928" progId="ChemDraw.Document.6.0">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91000"/>
                        <a:ext cx="8991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16</a:t>
            </a:fld>
            <a:endParaRPr lang="en-US"/>
          </a:p>
        </p:txBody>
      </p:sp>
      <p:sp>
        <p:nvSpPr>
          <p:cNvPr id="4" name="Rectangle 3"/>
          <p:cNvSpPr txBox="1">
            <a:spLocks noChangeArrowheads="1"/>
          </p:cNvSpPr>
          <p:nvPr/>
        </p:nvSpPr>
        <p:spPr>
          <a:xfrm>
            <a:off x="393164" y="1752600"/>
            <a:ext cx="8218488" cy="1828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auto">
              <a:lnSpc>
                <a:spcPct val="90000"/>
              </a:lnSpc>
              <a:spcAft>
                <a:spcPts val="0"/>
              </a:spcAft>
              <a:buFontTx/>
              <a:buNone/>
            </a:pPr>
            <a:r>
              <a:rPr lang="en-US" altLang="en-US" sz="2400" dirty="0" smtClean="0">
                <a:effectLst>
                  <a:outerShdw blurRad="38100" dist="38100" dir="2700000" algn="tl">
                    <a:srgbClr val="000000">
                      <a:alpha val="43137"/>
                    </a:srgbClr>
                  </a:outerShdw>
                </a:effectLst>
              </a:rPr>
              <a:t>     If the groups attached to the C=C are different, we distinguish the two isomers by adding the prefix Z (from German word </a:t>
            </a:r>
            <a:r>
              <a:rPr lang="en-US" altLang="en-US" sz="2400" dirty="0" err="1" smtClean="0">
                <a:effectLst>
                  <a:outerShdw blurRad="38100" dist="38100" dir="2700000" algn="tl">
                    <a:srgbClr val="000000">
                      <a:alpha val="43137"/>
                    </a:srgbClr>
                  </a:outerShdw>
                </a:effectLst>
              </a:rPr>
              <a:t>Zusammen</a:t>
            </a:r>
            <a:r>
              <a:rPr lang="en-US" altLang="en-US" sz="2400" dirty="0" smtClean="0">
                <a:effectLst>
                  <a:outerShdw blurRad="38100" dist="38100" dir="2700000" algn="tl">
                    <a:srgbClr val="000000">
                      <a:alpha val="43137"/>
                    </a:srgbClr>
                  </a:outerShdw>
                </a:effectLst>
              </a:rPr>
              <a:t>) if the higher-priority groups are together in the same side or E (</a:t>
            </a:r>
            <a:r>
              <a:rPr lang="en-US" altLang="en-US" sz="2400" dirty="0">
                <a:effectLst>
                  <a:outerShdw blurRad="38100" dist="38100" dir="2700000" algn="tl">
                    <a:srgbClr val="000000">
                      <a:alpha val="43137"/>
                    </a:srgbClr>
                  </a:outerShdw>
                </a:effectLst>
              </a:rPr>
              <a:t>from German word </a:t>
            </a:r>
            <a:r>
              <a:rPr lang="en-US" altLang="en-US" sz="2400" dirty="0" err="1" smtClean="0">
                <a:effectLst>
                  <a:outerShdw blurRad="38100" dist="38100" dir="2700000" algn="tl">
                    <a:srgbClr val="000000">
                      <a:alpha val="43137"/>
                    </a:srgbClr>
                  </a:outerShdw>
                </a:effectLst>
              </a:rPr>
              <a:t>Entgegen</a:t>
            </a:r>
            <a:r>
              <a:rPr lang="en-US" altLang="en-US" sz="2400" dirty="0" smtClean="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if the higher-priority groups are</a:t>
            </a:r>
            <a:r>
              <a:rPr lang="en-US" altLang="en-US" sz="2400" dirty="0" smtClean="0">
                <a:effectLst>
                  <a:outerShdw blurRad="38100" dist="38100" dir="2700000" algn="tl">
                    <a:srgbClr val="000000">
                      <a:alpha val="43137"/>
                    </a:srgbClr>
                  </a:outerShdw>
                </a:effectLst>
              </a:rPr>
              <a:t> opposite sides depending on the atomic number  of the atoms attached to each end of the C=C.</a:t>
            </a:r>
          </a:p>
          <a:p>
            <a:pPr algn="just" fontAlgn="auto">
              <a:lnSpc>
                <a:spcPct val="90000"/>
              </a:lnSpc>
              <a:spcAft>
                <a:spcPts val="0"/>
              </a:spcAft>
              <a:buFontTx/>
              <a:buNone/>
            </a:pPr>
            <a:endParaRPr lang="en-US" altLang="en-US" sz="2400" dirty="0" smtClean="0">
              <a:effectLst>
                <a:outerShdw blurRad="38100" dist="38100" dir="2700000" algn="tl">
                  <a:srgbClr val="000000">
                    <a:alpha val="43137"/>
                  </a:srgbClr>
                </a:outerShdw>
              </a:effectLst>
            </a:endParaRPr>
          </a:p>
          <a:p>
            <a:pPr algn="just" fontAlgn="auto">
              <a:lnSpc>
                <a:spcPct val="90000"/>
              </a:lnSpc>
              <a:spcAft>
                <a:spcPts val="0"/>
              </a:spcAft>
              <a:buFontTx/>
              <a:buNone/>
            </a:pPr>
            <a:r>
              <a:rPr lang="en-US" altLang="en-US" sz="2400" dirty="0" smtClean="0">
                <a:effectLst>
                  <a:outerShdw blurRad="38100" dist="38100" dir="2700000" algn="tl">
                    <a:srgbClr val="000000">
                      <a:alpha val="43137"/>
                    </a:srgbClr>
                  </a:outerShdw>
                </a:effectLst>
              </a:rPr>
              <a:t>     Atoms with higher atomic numbers receive higher priority</a:t>
            </a:r>
          </a:p>
          <a:p>
            <a:pPr algn="just" fontAlgn="auto">
              <a:lnSpc>
                <a:spcPct val="90000"/>
              </a:lnSpc>
              <a:spcAft>
                <a:spcPts val="0"/>
              </a:spcAft>
              <a:buFontTx/>
              <a:buNone/>
            </a:pPr>
            <a:r>
              <a:rPr lang="en-US" altLang="en-US" sz="2400" dirty="0" smtClean="0">
                <a:effectLst>
                  <a:outerShdw blurRad="38100" dist="38100" dir="2700000" algn="tl">
                    <a:srgbClr val="000000">
                      <a:alpha val="43137"/>
                    </a:srgbClr>
                  </a:outerShdw>
                </a:effectLst>
              </a:rPr>
              <a:t>                              I&gt; Br &gt; Cl &gt; F &gt; O &gt; N &gt; C &gt; H</a:t>
            </a:r>
          </a:p>
          <a:p>
            <a:pPr algn="just" fontAlgn="auto">
              <a:lnSpc>
                <a:spcPct val="90000"/>
              </a:lnSpc>
              <a:spcAft>
                <a:spcPts val="0"/>
              </a:spcAft>
              <a:buFontTx/>
              <a:buNone/>
            </a:pPr>
            <a:endParaRPr lang="en-US" altLang="en-US" sz="2400" dirty="0" smtClean="0">
              <a:effectLst>
                <a:outerShdw blurRad="38100" dist="38100" dir="2700000" algn="tl">
                  <a:srgbClr val="000000">
                    <a:alpha val="43137"/>
                  </a:srgbClr>
                </a:outerShdw>
              </a:effectLst>
            </a:endParaRPr>
          </a:p>
          <a:p>
            <a:pPr algn="just" fontAlgn="auto">
              <a:lnSpc>
                <a:spcPct val="90000"/>
              </a:lnSpc>
              <a:spcAft>
                <a:spcPts val="0"/>
              </a:spcAft>
              <a:buFontTx/>
              <a:buNone/>
            </a:pPr>
            <a:r>
              <a:rPr lang="en-US" altLang="en-US" sz="2400" dirty="0" smtClean="0">
                <a:effectLst>
                  <a:outerShdw blurRad="38100" dist="38100" dir="2700000" algn="tl">
                    <a:srgbClr val="000000">
                      <a:alpha val="43137"/>
                    </a:srgbClr>
                  </a:outerShdw>
                </a:effectLst>
              </a:rPr>
              <a:t>  </a:t>
            </a:r>
          </a:p>
        </p:txBody>
      </p:sp>
      <p:sp>
        <p:nvSpPr>
          <p:cNvPr id="6" name="Rectangle 5"/>
          <p:cNvSpPr/>
          <p:nvPr/>
        </p:nvSpPr>
        <p:spPr>
          <a:xfrm>
            <a:off x="685800" y="1066800"/>
            <a:ext cx="3953326" cy="461665"/>
          </a:xfrm>
          <a:prstGeom prst="rect">
            <a:avLst/>
          </a:prstGeom>
        </p:spPr>
        <p:txBody>
          <a:bodyPr wrap="none">
            <a:spAutoFit/>
          </a:bodyPr>
          <a:lstStyle/>
          <a:p>
            <a:r>
              <a:rPr lang="en-US" sz="2400" b="1" u="sng" dirty="0" smtClean="0">
                <a:solidFill>
                  <a:srgbClr val="C00000"/>
                </a:solidFill>
                <a:effectLst>
                  <a:outerShdw blurRad="38100" dist="38100" dir="2700000" algn="tl">
                    <a:srgbClr val="C0C0C0"/>
                  </a:outerShdw>
                </a:effectLst>
                <a:latin typeface="Times New Roman"/>
                <a:cs typeface="Times New Roman"/>
              </a:rPr>
              <a:t>B</a:t>
            </a:r>
            <a:r>
              <a:rPr lang="en-US" sz="2400" b="1" u="sng" dirty="0">
                <a:solidFill>
                  <a:srgbClr val="C00000"/>
                </a:solidFill>
                <a:effectLst>
                  <a:outerShdw blurRad="38100" dist="38100" dir="2700000" algn="tl">
                    <a:srgbClr val="C0C0C0"/>
                  </a:outerShdw>
                </a:effectLst>
                <a:latin typeface="Times New Roman"/>
                <a:cs typeface="Times New Roman"/>
              </a:rPr>
              <a:t>) Z/ E isomerism in alkenes</a:t>
            </a:r>
          </a:p>
        </p:txBody>
      </p:sp>
      <p:sp>
        <p:nvSpPr>
          <p:cNvPr id="7" name="Rectangle 6"/>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8" name="Picture 7"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26990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17</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779084679"/>
              </p:ext>
            </p:extLst>
          </p:nvPr>
        </p:nvGraphicFramePr>
        <p:xfrm>
          <a:off x="1117600" y="1295400"/>
          <a:ext cx="6985000" cy="4530725"/>
        </p:xfrm>
        <a:graphic>
          <a:graphicData uri="http://schemas.openxmlformats.org/presentationml/2006/ole">
            <mc:AlternateContent xmlns:mc="http://schemas.openxmlformats.org/markup-compatibility/2006">
              <mc:Choice xmlns:v="urn:schemas-microsoft-com:vml" Requires="v">
                <p:oleObj spid="_x0000_s28699" name="ISIS/Draw Sketch" r:id="rId3" imgW="5384800" imgH="3496310" progId="ISISServer">
                  <p:embed/>
                </p:oleObj>
              </mc:Choice>
              <mc:Fallback>
                <p:oleObj name="ISIS/Draw Sketch" r:id="rId3" imgW="5384800" imgH="3496310" progId="ISISServer">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295400"/>
                        <a:ext cx="6985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5" name="Picture 4"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6" name="Picture 5"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2917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1905000" cy="781050"/>
          </a:xfrm>
        </p:spPr>
        <p:txBody>
          <a:bodyPr lIns="91440" rIns="91440" bIns="45720" anchor="ctr">
            <a:normAutofit/>
          </a:bodyPr>
          <a:lstStyle/>
          <a:p>
            <a:pPr algn="l">
              <a:defRPr/>
            </a:pPr>
            <a:r>
              <a:rPr lang="en-US" sz="2400" b="1" u="sng" dirty="0" smtClean="0">
                <a:solidFill>
                  <a:srgbClr val="CC0000"/>
                </a:solidFill>
                <a:effectLst>
                  <a:outerShdw blurRad="38100" dist="38100" dir="2700000" algn="tl">
                    <a:srgbClr val="C0C0C0"/>
                  </a:outerShdw>
                </a:effectLst>
                <a:latin typeface="Times New Roman"/>
                <a:cs typeface="Times New Roman"/>
              </a:rPr>
              <a:t>Exercise</a:t>
            </a:r>
            <a:r>
              <a:rPr lang="en-US" sz="2400" b="1" dirty="0" smtClean="0">
                <a:solidFill>
                  <a:srgbClr val="CC0000"/>
                </a:solidFill>
                <a:effectLst>
                  <a:outerShdw blurRad="38100" dist="38100" dir="2700000" algn="tl">
                    <a:srgbClr val="C0C0C0"/>
                  </a:outerShdw>
                </a:effectLst>
                <a:latin typeface="Times New Roman"/>
                <a:cs typeface="Times New Roman"/>
              </a:rPr>
              <a:t> </a:t>
            </a:r>
          </a:p>
        </p:txBody>
      </p:sp>
      <p:sp>
        <p:nvSpPr>
          <p:cNvPr id="3" name="Content Placeholder 2"/>
          <p:cNvSpPr>
            <a:spLocks noGrp="1"/>
          </p:cNvSpPr>
          <p:nvPr>
            <p:ph idx="4294967295"/>
          </p:nvPr>
        </p:nvSpPr>
        <p:spPr>
          <a:xfrm>
            <a:off x="0" y="1600200"/>
            <a:ext cx="9448800" cy="4800600"/>
          </a:xfrm>
        </p:spPr>
        <p:txBody>
          <a:bodyPr>
            <a:normAutofit/>
          </a:bodyPr>
          <a:lstStyle/>
          <a:p>
            <a:pPr marL="495300" indent="-495300" algn="just">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Q1-Which of the following compounds can exhibit </a:t>
            </a:r>
            <a:r>
              <a:rPr lang="en-US" sz="2400" dirty="0" err="1" smtClean="0">
                <a:effectLst>
                  <a:outerShdw blurRad="38100" dist="38100" dir="2700000" algn="tl">
                    <a:srgbClr val="C0C0C0"/>
                  </a:outerShdw>
                </a:effectLst>
                <a:latin typeface="Times New Roman"/>
                <a:cs typeface="Times New Roman"/>
              </a:rPr>
              <a:t>cis</a:t>
            </a:r>
            <a:r>
              <a:rPr lang="en-US" sz="2400" dirty="0" smtClean="0">
                <a:effectLst>
                  <a:outerShdw blurRad="38100" dist="38100" dir="2700000" algn="tl">
                    <a:srgbClr val="C0C0C0"/>
                  </a:outerShdw>
                </a:effectLst>
                <a:latin typeface="Times New Roman"/>
                <a:cs typeface="Times New Roman"/>
              </a:rPr>
              <a:t> / trans isomerism</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2-Methylpropene</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1-Butene</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2-Methyl-2-pentene</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2-Butene </a:t>
            </a:r>
          </a:p>
          <a:p>
            <a:pPr marL="495300" indent="-495300" algn="just">
              <a:buClr>
                <a:schemeClr val="tx1"/>
              </a:buClr>
              <a:buFontTx/>
              <a:buAutoNum type="alphaLcParenR"/>
              <a:defRPr/>
            </a:pPr>
            <a:r>
              <a:rPr lang="en-US" sz="2400" dirty="0" smtClean="0">
                <a:effectLst>
                  <a:outerShdw blurRad="38100" dist="38100" dir="2700000" algn="tl">
                    <a:srgbClr val="C0C0C0"/>
                  </a:outerShdw>
                </a:effectLst>
                <a:latin typeface="Times New Roman"/>
                <a:cs typeface="Times New Roman"/>
              </a:rPr>
              <a:t>3-Methyl-2-hexene</a:t>
            </a:r>
          </a:p>
          <a:p>
            <a:pPr marL="495300" indent="-495300" algn="just">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Q2- Name the following compounds according to IUPAC system</a:t>
            </a:r>
          </a:p>
        </p:txBody>
      </p:sp>
      <p:sp>
        <p:nvSpPr>
          <p:cNvPr id="9221" name="Slide Number Placeholder 9"/>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7883AFEB-1431-4523-A239-23828EE68303}" type="slidenum">
              <a:rPr lang="x-none" sz="1400">
                <a:cs typeface="Arial" pitchFamily="34" charset="0"/>
              </a:rPr>
              <a:pPr rtl="1"/>
              <a:t>18</a:t>
            </a:fld>
            <a:endParaRPr lang="en-US" sz="1400">
              <a:cs typeface="Arial" pitchFamily="34" charset="0"/>
            </a:endParaRPr>
          </a:p>
        </p:txBody>
      </p:sp>
      <p:graphicFrame>
        <p:nvGraphicFramePr>
          <p:cNvPr id="9218" name="Object 9"/>
          <p:cNvGraphicFramePr>
            <a:graphicFrameLocks noChangeAspect="1"/>
          </p:cNvGraphicFramePr>
          <p:nvPr/>
        </p:nvGraphicFramePr>
        <p:xfrm>
          <a:off x="838200" y="4876800"/>
          <a:ext cx="7924800" cy="1600200"/>
        </p:xfrm>
        <a:graphic>
          <a:graphicData uri="http://schemas.openxmlformats.org/presentationml/2006/ole">
            <mc:AlternateContent xmlns:mc="http://schemas.openxmlformats.org/markup-compatibility/2006">
              <mc:Choice xmlns:v="urn:schemas-microsoft-com:vml" Requires="v">
                <p:oleObj spid="_x0000_s9282" name="CS ChemDraw Drawing" r:id="rId3" imgW="3736848" imgH="682752" progId="ChemDraw.Document.6.0">
                  <p:embed/>
                </p:oleObj>
              </mc:Choice>
              <mc:Fallback>
                <p:oleObj name="CS ChemDraw Drawing" r:id="rId3" imgW="3736848" imgH="682752"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76800"/>
                        <a:ext cx="792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1" name="Picture 10"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2" name="Picture 11"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3" name="Straight Connector 12"/>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2C06AF-7F2D-4B33-B266-627E32079F78}" type="slidenum">
              <a:rPr lang="en-US" smtClean="0"/>
              <a:pPr>
                <a:defRPr/>
              </a:pPr>
              <a:t>19</a:t>
            </a:fld>
            <a:endParaRPr lang="en-US"/>
          </a:p>
        </p:txBody>
      </p:sp>
      <p:graphicFrame>
        <p:nvGraphicFramePr>
          <p:cNvPr id="10242" name="Object 1"/>
          <p:cNvGraphicFramePr>
            <a:graphicFrameLocks noChangeAspect="1"/>
          </p:cNvGraphicFramePr>
          <p:nvPr>
            <p:extLst>
              <p:ext uri="{D42A27DB-BD31-4B8C-83A1-F6EECF244321}">
                <p14:modId xmlns:p14="http://schemas.microsoft.com/office/powerpoint/2010/main" val="3765391783"/>
              </p:ext>
            </p:extLst>
          </p:nvPr>
        </p:nvGraphicFramePr>
        <p:xfrm>
          <a:off x="1371600" y="1143000"/>
          <a:ext cx="6100762" cy="5486400"/>
        </p:xfrm>
        <a:graphic>
          <a:graphicData uri="http://schemas.openxmlformats.org/presentationml/2006/ole">
            <mc:AlternateContent xmlns:mc="http://schemas.openxmlformats.org/markup-compatibility/2006">
              <mc:Choice xmlns:v="urn:schemas-microsoft-com:vml" Requires="v">
                <p:oleObj spid="_x0000_s10309" name="CS ChemDraw Drawing" r:id="rId3" imgW="5788080" imgH="6654240" progId="ChemDraw.Document.6.0">
                  <p:embed/>
                </p:oleObj>
              </mc:Choice>
              <mc:Fallback>
                <p:oleObj name="CS ChemDraw Drawing" r:id="rId3" imgW="5788080" imgH="6654240"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43000"/>
                        <a:ext cx="6100762" cy="5486400"/>
                      </a:xfrm>
                      <a:prstGeom prst="rect">
                        <a:avLst/>
                      </a:prstGeom>
                      <a:noFill/>
                      <a:extLst/>
                    </p:spPr>
                  </p:pic>
                </p:oleObj>
              </mc:Fallback>
            </mc:AlternateContent>
          </a:graphicData>
        </a:graphic>
      </p:graphicFrame>
      <p:sp>
        <p:nvSpPr>
          <p:cNvPr id="4" name="Rectangle 3"/>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5" name="Picture 4"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6" name="Picture 5"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832492984"/>
              </p:ext>
            </p:extLst>
          </p:nvPr>
        </p:nvGraphicFramePr>
        <p:xfrm>
          <a:off x="3733800" y="3834954"/>
          <a:ext cx="1387475" cy="1081087"/>
        </p:xfrm>
        <a:graphic>
          <a:graphicData uri="http://schemas.openxmlformats.org/presentationml/2006/ole">
            <mc:AlternateContent xmlns:mc="http://schemas.openxmlformats.org/markup-compatibility/2006">
              <mc:Choice xmlns:v="urn:schemas-microsoft-com:vml" Requires="v">
                <p:oleObj spid="_x0000_s10310" name="CS ChemDraw Drawing" r:id="rId7" imgW="1388160" imgH="1080720" progId="ChemDraw.Document.6.0">
                  <p:embed/>
                </p:oleObj>
              </mc:Choice>
              <mc:Fallback>
                <p:oleObj name="CS ChemDraw Drawing" r:id="rId7" imgW="1388160" imgH="1080720" progId="ChemDraw.Document.6.0">
                  <p:embed/>
                  <p:pic>
                    <p:nvPicPr>
                      <p:cNvPr id="0" name=""/>
                      <p:cNvPicPr/>
                      <p:nvPr/>
                    </p:nvPicPr>
                    <p:blipFill>
                      <a:blip r:embed="rId8"/>
                      <a:stretch>
                        <a:fillRect/>
                      </a:stretch>
                    </p:blipFill>
                    <p:spPr>
                      <a:xfrm>
                        <a:off x="3733800" y="3834954"/>
                        <a:ext cx="1387475" cy="1081087"/>
                      </a:xfrm>
                      <a:prstGeom prst="rect">
                        <a:avLst/>
                      </a:prstGeom>
                    </p:spPr>
                  </p:pic>
                </p:oleObj>
              </mc:Fallback>
            </mc:AlternateContent>
          </a:graphicData>
        </a:graphic>
      </p:graphicFrame>
      <p:sp>
        <p:nvSpPr>
          <p:cNvPr id="8" name="Rectangle 7"/>
          <p:cNvSpPr/>
          <p:nvPr/>
        </p:nvSpPr>
        <p:spPr>
          <a:xfrm>
            <a:off x="3733800" y="4806769"/>
            <a:ext cx="2667000" cy="276999"/>
          </a:xfrm>
          <a:prstGeom prst="rect">
            <a:avLst/>
          </a:prstGeom>
        </p:spPr>
        <p:txBody>
          <a:bodyPr wrap="square">
            <a:spAutoFit/>
          </a:bodyPr>
          <a:lstStyle/>
          <a:p>
            <a:r>
              <a:rPr lang="en-US" sz="1200" i="1" dirty="0" smtClean="0">
                <a:latin typeface="Times New Roman" panose="02020603050405020304" pitchFamily="18" charset="0"/>
                <a:cs typeface="Times New Roman" panose="02020603050405020304" pitchFamily="18" charset="0"/>
              </a:rPr>
              <a:t>E-</a:t>
            </a:r>
            <a:r>
              <a:rPr lang="en-US" sz="1200" dirty="0" smtClean="0">
                <a:latin typeface="Times New Roman" panose="02020603050405020304" pitchFamily="18" charset="0"/>
                <a:cs typeface="Times New Roman" panose="02020603050405020304" pitchFamily="18" charset="0"/>
              </a:rPr>
              <a:t>3-Methyl-2-pentene</a:t>
            </a:r>
            <a:endParaRPr lang="en-US" sz="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914400"/>
            <a:ext cx="3200400" cy="762000"/>
          </a:xfrm>
        </p:spPr>
        <p:txBody>
          <a:bodyPr>
            <a:normAutofit/>
          </a:bodyPr>
          <a:lstStyle/>
          <a:p>
            <a:pPr eaLnBrk="1" hangingPunct="1">
              <a:defRPr/>
            </a:pPr>
            <a:r>
              <a:rPr lang="en-US" altLang="en-US" sz="2400" dirty="0" smtClean="0">
                <a:solidFill>
                  <a:srgbClr val="800000"/>
                </a:solidFill>
                <a:effectLst>
                  <a:outerShdw blurRad="38100" dist="38100" dir="2700000" algn="tl">
                    <a:srgbClr val="C0C0C0"/>
                  </a:outerShdw>
                </a:effectLst>
                <a:latin typeface="Times New Roman"/>
                <a:cs typeface="Times New Roman"/>
              </a:rPr>
              <a:t>Learning Objectives</a:t>
            </a:r>
          </a:p>
        </p:txBody>
      </p:sp>
      <p:sp>
        <p:nvSpPr>
          <p:cNvPr id="10248" name="Rectangle 8"/>
          <p:cNvSpPr>
            <a:spLocks noChangeArrowheads="1"/>
          </p:cNvSpPr>
          <p:nvPr/>
        </p:nvSpPr>
        <p:spPr bwMode="auto">
          <a:xfrm>
            <a:off x="0" y="1497013"/>
            <a:ext cx="8915400" cy="5586412"/>
          </a:xfrm>
          <a:prstGeom prst="rect">
            <a:avLst/>
          </a:prstGeom>
          <a:noFill/>
          <a:ln w="9525">
            <a:noFill/>
            <a:miter lim="800000"/>
            <a:headEnd/>
            <a:tailEnd/>
          </a:ln>
          <a:effectLst/>
        </p:spPr>
        <p:txBody>
          <a:bodyPr bIns="0" anchor="ctr">
            <a:spAutoFit/>
          </a:bodyPr>
          <a:lstStyle/>
          <a:p>
            <a:pPr algn="just">
              <a:defRPr/>
            </a:pPr>
            <a:r>
              <a:rPr lang="en-US" sz="2000" dirty="0">
                <a:solidFill>
                  <a:schemeClr val="accent1"/>
                </a:solidFill>
                <a:effectLst>
                  <a:outerShdw blurRad="38100" dist="38100" dir="2700000" algn="tl">
                    <a:srgbClr val="C0C0C0"/>
                  </a:outerShdw>
                </a:effectLst>
                <a:latin typeface="Constantia" pitchFamily="18" charset="0"/>
              </a:rPr>
              <a:t>Chapter two discusses the following topics and the student by the end of this chapter will:</a:t>
            </a:r>
          </a:p>
          <a:p>
            <a:pPr eaLnBrk="0" hangingPunct="0">
              <a:defRPr/>
            </a:pPr>
            <a:endParaRPr lang="en-US" sz="2000" dirty="0">
              <a:solidFill>
                <a:schemeClr val="accent1"/>
              </a:solidFill>
              <a:effectLst>
                <a:outerShdw blurRad="38100" dist="38100" dir="2700000" algn="tl">
                  <a:srgbClr val="C0C0C0"/>
                </a:outerShdw>
              </a:effectLst>
              <a:latin typeface="Constantia" pitchFamily="18" charset="0"/>
              <a:ea typeface="Times New Roman" pitchFamily="18" charset="0"/>
              <a:cs typeface="Arial" charset="0"/>
            </a:endParaRPr>
          </a:p>
          <a:p>
            <a:pPr algn="just" eaLnBrk="0" hangingPunct="0">
              <a:buClr>
                <a:schemeClr val="folHlink"/>
              </a:buClr>
              <a:buFont typeface="Wingdings" pitchFamily="2" charset="2"/>
              <a:buChar char="Ø"/>
              <a:defRPr/>
            </a:pPr>
            <a:r>
              <a:rPr lang="en-US" dirty="0">
                <a:latin typeface="Arial" charset="0"/>
                <a:ea typeface="Times New Roman" pitchFamily="18" charset="0"/>
                <a:cs typeface="Arial" charset="0"/>
              </a:rPr>
              <a:t> </a:t>
            </a:r>
            <a:r>
              <a:rPr lang="en-US" sz="2000" dirty="0">
                <a:effectLst>
                  <a:outerShdw blurRad="38100" dist="38100" dir="2700000" algn="tl">
                    <a:srgbClr val="C0C0C0"/>
                  </a:outerShdw>
                </a:effectLst>
                <a:latin typeface="Constantia" pitchFamily="18" charset="0"/>
                <a:ea typeface="Times New Roman" pitchFamily="18" charset="0"/>
                <a:cs typeface="Arial" charset="0"/>
              </a:rPr>
              <a:t>Know the structure, hybridization and bonding of alkenes </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ea typeface="Times New Roman" pitchFamily="18" charset="0"/>
              <a:cs typeface="Arial"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ea typeface="Times New Roman" pitchFamily="18" charset="0"/>
                <a:cs typeface="Arial" charset="0"/>
              </a:rPr>
              <a:t> </a:t>
            </a:r>
            <a:r>
              <a:rPr lang="en-US" sz="2000" dirty="0">
                <a:effectLst>
                  <a:outerShdw blurRad="38100" dist="38100" dir="2700000" algn="tl">
                    <a:srgbClr val="C0C0C0"/>
                  </a:outerShdw>
                </a:effectLst>
                <a:latin typeface="Constantia" pitchFamily="18" charset="0"/>
              </a:rPr>
              <a:t>Know the c</a:t>
            </a:r>
            <a:r>
              <a:rPr lang="en-US" sz="2000" dirty="0">
                <a:effectLst>
                  <a:outerShdw blurRad="38100" dist="38100" dir="2700000" algn="tl">
                    <a:srgbClr val="C0C0C0"/>
                  </a:outerShdw>
                </a:effectLst>
                <a:latin typeface="Constantia" pitchFamily="18" charset="0"/>
                <a:cs typeface="Times New Roman" pitchFamily="18" charset="0"/>
              </a:rPr>
              <a:t>ommon and IUPAC naming of alkenes</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geometry of the double bond  i.e. </a:t>
            </a:r>
            <a:r>
              <a:rPr lang="en-US" sz="2000" dirty="0" err="1">
                <a:effectLst>
                  <a:outerShdw blurRad="38100" dist="38100" dir="2700000" algn="tl">
                    <a:srgbClr val="C0C0C0"/>
                  </a:outerShdw>
                </a:effectLst>
                <a:latin typeface="Constantia" pitchFamily="18" charset="0"/>
                <a:cs typeface="Times New Roman" pitchFamily="18" charset="0"/>
              </a:rPr>
              <a:t>cis</a:t>
            </a:r>
            <a:r>
              <a:rPr lang="en-US" sz="2000" dirty="0">
                <a:effectLst>
                  <a:outerShdw blurRad="38100" dist="38100" dir="2700000" algn="tl">
                    <a:srgbClr val="C0C0C0"/>
                  </a:outerShdw>
                </a:effectLst>
                <a:latin typeface="Constantia" pitchFamily="18" charset="0"/>
                <a:cs typeface="Times New Roman" pitchFamily="18" charset="0"/>
              </a:rPr>
              <a:t>/trans </a:t>
            </a:r>
            <a:r>
              <a:rPr lang="en-US" sz="2000" dirty="0" err="1">
                <a:effectLst>
                  <a:outerShdw blurRad="38100" dist="38100" dir="2700000" algn="tl">
                    <a:srgbClr val="C0C0C0"/>
                  </a:outerShdw>
                </a:effectLst>
                <a:latin typeface="Constantia" pitchFamily="18" charset="0"/>
                <a:cs typeface="Times New Roman" pitchFamily="18" charset="0"/>
              </a:rPr>
              <a:t>isomerization</a:t>
            </a: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physical properties of alkenes</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different methods used for preparation of alkenes (elimination reactions ; dehydrogenation, dehydration and alkenes stability (</a:t>
            </a:r>
            <a:r>
              <a:rPr lang="en-US" sz="2000" dirty="0" err="1" smtClean="0">
                <a:effectLst>
                  <a:outerShdw blurRad="38100" dist="38100" dir="2700000" algn="tl">
                    <a:srgbClr val="C0C0C0"/>
                  </a:outerShdw>
                </a:effectLst>
                <a:latin typeface="Constantia" pitchFamily="18" charset="0"/>
                <a:cs typeface="Times New Roman" pitchFamily="18" charset="0"/>
              </a:rPr>
              <a:t>Zaitsev’s</a:t>
            </a:r>
            <a:r>
              <a:rPr lang="en-US" sz="2000" dirty="0" smtClean="0">
                <a:effectLst>
                  <a:outerShdw blurRad="38100" dist="38100" dir="2700000" algn="tl">
                    <a:srgbClr val="C0C0C0"/>
                  </a:outerShdw>
                </a:effectLst>
                <a:latin typeface="Constantia" pitchFamily="18" charset="0"/>
                <a:cs typeface="Times New Roman" pitchFamily="18" charset="0"/>
              </a:rPr>
              <a:t> </a:t>
            </a:r>
            <a:r>
              <a:rPr lang="en-US" sz="2000" dirty="0">
                <a:effectLst>
                  <a:outerShdw blurRad="38100" dist="38100" dir="2700000" algn="tl">
                    <a:srgbClr val="C0C0C0"/>
                  </a:outerShdw>
                </a:effectLst>
                <a:latin typeface="Constantia" pitchFamily="18" charset="0"/>
                <a:cs typeface="Times New Roman" pitchFamily="18" charset="0"/>
              </a:rPr>
              <a:t>rule) play an important role in understanding these reactions</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algn="just" eaLnBrk="0" hangingPunct="0">
              <a:buClr>
                <a:schemeClr val="folHlink"/>
              </a:buClr>
              <a:buFont typeface="Wingdings" pitchFamily="2" charset="2"/>
              <a:buChar char="Ø"/>
              <a:defRPr/>
            </a:pPr>
            <a:r>
              <a:rPr lang="en-US" sz="2000" dirty="0">
                <a:effectLst>
                  <a:outerShdw blurRad="38100" dist="38100" dir="2700000" algn="tl">
                    <a:srgbClr val="C0C0C0"/>
                  </a:outerShdw>
                </a:effectLst>
                <a:latin typeface="Constantia" pitchFamily="18" charset="0"/>
                <a:cs typeface="Times New Roman" pitchFamily="18" charset="0"/>
              </a:rPr>
              <a:t> Know the addition reactions of alkenes and the effect of </a:t>
            </a:r>
            <a:r>
              <a:rPr lang="en-US" sz="2000" dirty="0" err="1" smtClean="0">
                <a:effectLst>
                  <a:outerShdw blurRad="38100" dist="38100" dir="2700000" algn="tl">
                    <a:srgbClr val="C0C0C0"/>
                  </a:outerShdw>
                </a:effectLst>
                <a:latin typeface="Constantia" pitchFamily="18" charset="0"/>
                <a:cs typeface="Times New Roman" pitchFamily="18" charset="0"/>
              </a:rPr>
              <a:t>Markovnikov’s</a:t>
            </a:r>
            <a:r>
              <a:rPr lang="en-US" sz="2000" dirty="0" smtClean="0">
                <a:effectLst>
                  <a:outerShdw blurRad="38100" dist="38100" dir="2700000" algn="tl">
                    <a:srgbClr val="C0C0C0"/>
                  </a:outerShdw>
                </a:effectLst>
                <a:latin typeface="Constantia" pitchFamily="18" charset="0"/>
                <a:cs typeface="Times New Roman" pitchFamily="18" charset="0"/>
              </a:rPr>
              <a:t> </a:t>
            </a:r>
            <a:r>
              <a:rPr lang="en-US" sz="2000" dirty="0">
                <a:effectLst>
                  <a:outerShdw blurRad="38100" dist="38100" dir="2700000" algn="tl">
                    <a:srgbClr val="C0C0C0"/>
                  </a:outerShdw>
                </a:effectLst>
                <a:latin typeface="Constantia" pitchFamily="18" charset="0"/>
                <a:cs typeface="Times New Roman" pitchFamily="18" charset="0"/>
              </a:rPr>
              <a:t>rule in determining the </a:t>
            </a:r>
            <a:r>
              <a:rPr lang="en-US" sz="2000" dirty="0" err="1">
                <a:effectLst>
                  <a:outerShdw blurRad="38100" dist="38100" dir="2700000" algn="tl">
                    <a:srgbClr val="C0C0C0"/>
                  </a:outerShdw>
                </a:effectLst>
                <a:latin typeface="Constantia" pitchFamily="18" charset="0"/>
                <a:cs typeface="Times New Roman" pitchFamily="18" charset="0"/>
              </a:rPr>
              <a:t>regioselectivity</a:t>
            </a:r>
            <a:r>
              <a:rPr lang="en-US" sz="2000" dirty="0">
                <a:effectLst>
                  <a:outerShdw blurRad="38100" dist="38100" dir="2700000" algn="tl">
                    <a:srgbClr val="C0C0C0"/>
                  </a:outerShdw>
                </a:effectLst>
                <a:latin typeface="Constantia" pitchFamily="18" charset="0"/>
                <a:cs typeface="Times New Roman" pitchFamily="18" charset="0"/>
              </a:rPr>
              <a:t> of this reaction.</a:t>
            </a:r>
          </a:p>
          <a:p>
            <a:pPr algn="just" eaLnBrk="0" hangingPunct="0">
              <a:buClr>
                <a:schemeClr val="folHlink"/>
              </a:buClr>
              <a:buFont typeface="Wingdings" pitchFamily="2" charset="2"/>
              <a:buChar char="Ø"/>
              <a:defRPr/>
            </a:pPr>
            <a:endParaRPr lang="en-US" sz="2000" dirty="0">
              <a:effectLst>
                <a:outerShdw blurRad="38100" dist="38100" dir="2700000" algn="tl">
                  <a:srgbClr val="C0C0C0"/>
                </a:outerShdw>
              </a:effectLst>
              <a:latin typeface="Constantia" pitchFamily="18" charset="0"/>
              <a:cs typeface="Times New Roman" pitchFamily="18" charset="0"/>
            </a:endParaRPr>
          </a:p>
          <a:p>
            <a:pPr eaLnBrk="0" hangingPunct="0">
              <a:buFont typeface="Symbol" pitchFamily="18" charset="2"/>
              <a:buChar char=""/>
              <a:defRPr/>
            </a:pPr>
            <a:endParaRPr lang="en-US" sz="2000" dirty="0">
              <a:effectLst>
                <a:outerShdw blurRad="38100" dist="38100" dir="2700000" algn="tl">
                  <a:srgbClr val="C0C0C0"/>
                </a:outerShdw>
              </a:effectLst>
              <a:latin typeface="Constantia" pitchFamily="18" charset="0"/>
              <a:cs typeface="Times New Roman" pitchFamily="18" charset="0"/>
            </a:endParaRPr>
          </a:p>
        </p:txBody>
      </p:sp>
      <p:sp>
        <p:nvSpPr>
          <p:cNvPr id="7" name="Rectangle 6"/>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8" name="Picture 7"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1" name="Straight Connector 1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81000" y="990600"/>
            <a:ext cx="6705600" cy="857250"/>
          </a:xfrm>
        </p:spPr>
        <p:txBody>
          <a:bodyPr lIns="91440" rIns="91440" bIns="45720" anchor="ctr">
            <a:normAutofit/>
          </a:bodyPr>
          <a:lstStyle/>
          <a:p>
            <a:pPr algn="just">
              <a:defRPr/>
            </a:pPr>
            <a:r>
              <a:rPr lang="en-US" sz="2400" b="1" dirty="0" smtClean="0">
                <a:solidFill>
                  <a:schemeClr val="accent1"/>
                </a:solidFill>
                <a:effectLst>
                  <a:outerShdw blurRad="38100" dist="38100" dir="2700000" algn="tl">
                    <a:srgbClr val="C0C0C0"/>
                  </a:outerShdw>
                </a:effectLst>
                <a:latin typeface="Times New Roman"/>
                <a:cs typeface="Times New Roman"/>
              </a:rPr>
              <a:t>Physical Properties of Alkenes</a:t>
            </a:r>
          </a:p>
        </p:txBody>
      </p:sp>
      <p:sp>
        <p:nvSpPr>
          <p:cNvPr id="20483" name="Rectangle 3"/>
          <p:cNvSpPr>
            <a:spLocks noGrp="1" noChangeArrowheads="1"/>
          </p:cNvSpPr>
          <p:nvPr>
            <p:ph type="body" idx="4294967295"/>
          </p:nvPr>
        </p:nvSpPr>
        <p:spPr>
          <a:xfrm>
            <a:off x="457200" y="1905000"/>
            <a:ext cx="8686800" cy="2133600"/>
          </a:xfrm>
        </p:spPr>
        <p:txBody>
          <a:bodyPr>
            <a:normAutofit/>
          </a:bodyPr>
          <a:lstStyle/>
          <a:p>
            <a:pPr marL="457200" indent="-457200">
              <a:lnSpc>
                <a:spcPct val="90000"/>
              </a:lnSpc>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Alkenes are </a:t>
            </a:r>
            <a:r>
              <a:rPr lang="en-US" sz="2400" dirty="0" err="1" smtClean="0">
                <a:effectLst>
                  <a:outerShdw blurRad="38100" dist="38100" dir="2700000" algn="tl">
                    <a:srgbClr val="C0C0C0"/>
                  </a:outerShdw>
                </a:effectLst>
                <a:latin typeface="Times New Roman"/>
                <a:cs typeface="Times New Roman"/>
              </a:rPr>
              <a:t>nonpolar</a:t>
            </a:r>
            <a:r>
              <a:rPr lang="en-US" sz="2400" dirty="0" smtClean="0">
                <a:effectLst>
                  <a:outerShdw blurRad="38100" dist="38100" dir="2700000" algn="tl">
                    <a:srgbClr val="C0C0C0"/>
                  </a:outerShdw>
                </a:effectLst>
                <a:latin typeface="Times New Roman"/>
                <a:cs typeface="Times New Roman"/>
              </a:rPr>
              <a:t> compounds thus:</a:t>
            </a:r>
          </a:p>
          <a:p>
            <a:pPr marL="457200" indent="-457200">
              <a:lnSpc>
                <a:spcPct val="90000"/>
              </a:lnSpc>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Insoluble in water</a:t>
            </a:r>
          </a:p>
          <a:p>
            <a:pPr marL="457200" indent="-457200">
              <a:lnSpc>
                <a:spcPct val="90000"/>
              </a:lnSpc>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Soluble in nonpolar solvents ( hexane, benzene,…)</a:t>
            </a:r>
          </a:p>
          <a:p>
            <a:pPr marL="457200" indent="-457200">
              <a:lnSpc>
                <a:spcPct val="90000"/>
              </a:lnSpc>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The boiling point of alkenes increase as the number of carbons increase.</a:t>
            </a:r>
          </a:p>
          <a:p>
            <a:pPr marL="457200" indent="-457200">
              <a:lnSpc>
                <a:spcPct val="90000"/>
              </a:lnSpc>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p:txBody>
      </p:sp>
      <p:sp>
        <p:nvSpPr>
          <p:cNvPr id="35844"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2830BA45-42B7-4DDA-962C-E4B09D929A25}" type="slidenum">
              <a:rPr lang="x-none" sz="1400">
                <a:cs typeface="Arial" pitchFamily="34" charset="0"/>
              </a:rPr>
              <a:pPr rtl="1"/>
              <a:t>20</a:t>
            </a:fld>
            <a:endParaRPr lang="en-US" sz="1400">
              <a:cs typeface="Arial" pitchFamily="34" charset="0"/>
            </a:endParaRPr>
          </a:p>
        </p:txBody>
      </p:sp>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76200" y="838200"/>
            <a:ext cx="3429000" cy="838200"/>
          </a:xfrm>
        </p:spPr>
        <p:txBody>
          <a:bodyPr lIns="91440" rIns="91440" bIns="45720" anchor="ctr">
            <a:normAutofit/>
          </a:bodyPr>
          <a:lstStyle/>
          <a:p>
            <a:pPr>
              <a:defRPr/>
            </a:pPr>
            <a:r>
              <a:rPr lang="en-US" sz="2400" b="1" dirty="0" smtClean="0">
                <a:solidFill>
                  <a:schemeClr val="accent1"/>
                </a:solidFill>
                <a:effectLst>
                  <a:outerShdw blurRad="38100" dist="38100" dir="2700000" algn="tl">
                    <a:srgbClr val="C0C0C0"/>
                  </a:outerShdw>
                </a:effectLst>
                <a:latin typeface="Times New Roman"/>
                <a:cs typeface="Times New Roman"/>
              </a:rPr>
              <a:t>Preparation Of </a:t>
            </a:r>
            <a:r>
              <a:rPr lang="en-US" sz="2400" b="1" dirty="0" err="1" smtClean="0">
                <a:solidFill>
                  <a:schemeClr val="accent1"/>
                </a:solidFill>
                <a:effectLst>
                  <a:outerShdw blurRad="38100" dist="38100" dir="2700000" algn="tl">
                    <a:srgbClr val="C0C0C0"/>
                  </a:outerShdw>
                </a:effectLst>
                <a:latin typeface="Times New Roman"/>
                <a:cs typeface="Times New Roman"/>
              </a:rPr>
              <a:t>Aalkenes</a:t>
            </a:r>
            <a:endParaRPr lang="en-US" sz="2400" b="1" dirty="0" smtClean="0">
              <a:solidFill>
                <a:schemeClr val="accent1"/>
              </a:solidFill>
              <a:effectLst>
                <a:outerShdw blurRad="38100" dist="38100" dir="2700000" algn="tl">
                  <a:srgbClr val="C0C0C0"/>
                </a:outerShdw>
              </a:effectLst>
              <a:latin typeface="Times New Roman"/>
              <a:cs typeface="Times New Roman"/>
            </a:endParaRPr>
          </a:p>
        </p:txBody>
      </p:sp>
      <p:sp>
        <p:nvSpPr>
          <p:cNvPr id="8196" name="Rectangle 3"/>
          <p:cNvSpPr>
            <a:spLocks noGrp="1" noChangeArrowheads="1"/>
          </p:cNvSpPr>
          <p:nvPr>
            <p:ph type="body" sz="half" idx="4294967295"/>
          </p:nvPr>
        </p:nvSpPr>
        <p:spPr>
          <a:xfrm>
            <a:off x="0" y="1447800"/>
            <a:ext cx="9144000" cy="1524000"/>
          </a:xfrm>
        </p:spPr>
        <p:txBody>
          <a:bodyPr>
            <a:normAutofit/>
          </a:bodyPr>
          <a:lstStyle/>
          <a:p>
            <a:pPr>
              <a:buFont typeface="Wingdings 2" pitchFamily="18" charset="2"/>
              <a:buNone/>
              <a:defRPr/>
            </a:pPr>
            <a:r>
              <a:rPr lang="en-US" sz="2400" b="1" dirty="0" smtClean="0">
                <a:solidFill>
                  <a:srgbClr val="CC0000"/>
                </a:solidFill>
                <a:effectLst>
                  <a:outerShdw blurRad="38100" dist="38100" dir="2700000" algn="tl">
                    <a:srgbClr val="C0C0C0"/>
                  </a:outerShdw>
                </a:effectLst>
                <a:latin typeface="Times New Roman"/>
                <a:cs typeface="Times New Roman"/>
              </a:rPr>
              <a:t>1-</a:t>
            </a:r>
            <a:r>
              <a:rPr lang="en-US" sz="2400" b="1" dirty="0" smtClean="0">
                <a:solidFill>
                  <a:srgbClr val="CC0000"/>
                </a:solidFill>
                <a:latin typeface="Times New Roman"/>
                <a:cs typeface="Times New Roman"/>
              </a:rPr>
              <a:t> Dehydration of alcohols</a:t>
            </a:r>
            <a:r>
              <a:rPr lang="en-US" sz="2400" dirty="0" smtClean="0">
                <a:solidFill>
                  <a:srgbClr val="2D2D8A"/>
                </a:solidFill>
                <a:latin typeface="Times New Roman"/>
                <a:cs typeface="Times New Roman"/>
              </a:rPr>
              <a:t> </a:t>
            </a:r>
            <a:r>
              <a:rPr lang="en-US" sz="2400" dirty="0" smtClean="0">
                <a:latin typeface="Times New Roman"/>
                <a:cs typeface="Times New Roman"/>
              </a:rPr>
              <a:t>( removal of OH group and a proton from two adjacent carbon atoms ) using mineral acids such as H</a:t>
            </a:r>
            <a:r>
              <a:rPr lang="en-US" sz="2400" baseline="-25000" dirty="0" smtClean="0">
                <a:latin typeface="Times New Roman"/>
                <a:cs typeface="Times New Roman"/>
              </a:rPr>
              <a:t>2</a:t>
            </a:r>
            <a:r>
              <a:rPr lang="en-US" sz="2400" dirty="0" smtClean="0">
                <a:latin typeface="Times New Roman"/>
                <a:cs typeface="Times New Roman"/>
              </a:rPr>
              <a:t>SO</a:t>
            </a:r>
            <a:r>
              <a:rPr lang="en-US" sz="2400" baseline="-25000" dirty="0" smtClean="0">
                <a:latin typeface="Times New Roman"/>
                <a:cs typeface="Times New Roman"/>
              </a:rPr>
              <a:t>4</a:t>
            </a:r>
            <a:r>
              <a:rPr lang="en-US" sz="2400" dirty="0" smtClean="0">
                <a:latin typeface="Times New Roman"/>
                <a:cs typeface="Times New Roman"/>
              </a:rPr>
              <a:t> or H</a:t>
            </a:r>
            <a:r>
              <a:rPr lang="en-US" sz="2400" baseline="-25000" dirty="0" smtClean="0">
                <a:latin typeface="Times New Roman"/>
                <a:cs typeface="Times New Roman"/>
              </a:rPr>
              <a:t>3</a:t>
            </a:r>
            <a:r>
              <a:rPr lang="en-US" sz="2400" dirty="0" smtClean="0">
                <a:latin typeface="Times New Roman"/>
                <a:cs typeface="Times New Roman"/>
              </a:rPr>
              <a:t>PO</a:t>
            </a:r>
            <a:r>
              <a:rPr lang="en-US" sz="2400" baseline="-25000" dirty="0" smtClean="0">
                <a:latin typeface="Times New Roman"/>
                <a:cs typeface="Times New Roman"/>
              </a:rPr>
              <a:t>4</a:t>
            </a:r>
          </a:p>
          <a:p>
            <a:pPr>
              <a:buFont typeface="Wingdings 2" pitchFamily="18" charset="2"/>
              <a:buNone/>
              <a:defRPr/>
            </a:pPr>
            <a:endParaRPr lang="en-US" sz="2400" dirty="0" smtClean="0">
              <a:solidFill>
                <a:srgbClr val="990033"/>
              </a:solidFill>
              <a:latin typeface="Times New Roman"/>
              <a:cs typeface="Times New Roman"/>
            </a:endParaRPr>
          </a:p>
          <a:p>
            <a:pPr>
              <a:buFont typeface="Wingdings 2" pitchFamily="18" charset="2"/>
              <a:buNone/>
              <a:defRPr/>
            </a:pPr>
            <a:endParaRPr lang="en-US" sz="2400" dirty="0" smtClean="0">
              <a:latin typeface="Times New Roman"/>
              <a:cs typeface="Times New Roman"/>
            </a:endParaRPr>
          </a:p>
        </p:txBody>
      </p:sp>
      <p:graphicFrame>
        <p:nvGraphicFramePr>
          <p:cNvPr id="11266" name="Object 4"/>
          <p:cNvGraphicFramePr>
            <a:graphicFrameLocks noGrp="1" noChangeAspect="1"/>
          </p:cNvGraphicFramePr>
          <p:nvPr>
            <p:ph sz="half" idx="4294967295"/>
            <p:extLst>
              <p:ext uri="{D42A27DB-BD31-4B8C-83A1-F6EECF244321}">
                <p14:modId xmlns:p14="http://schemas.microsoft.com/office/powerpoint/2010/main" val="542989631"/>
              </p:ext>
            </p:extLst>
          </p:nvPr>
        </p:nvGraphicFramePr>
        <p:xfrm>
          <a:off x="1143000" y="2819400"/>
          <a:ext cx="6629400" cy="3332163"/>
        </p:xfrm>
        <a:graphic>
          <a:graphicData uri="http://schemas.openxmlformats.org/presentationml/2006/ole">
            <mc:AlternateContent xmlns:mc="http://schemas.openxmlformats.org/markup-compatibility/2006">
              <mc:Choice xmlns:v="urn:schemas-microsoft-com:vml" Requires="v">
                <p:oleObj spid="_x0000_s11330" name="ChemSketch" r:id="rId3" imgW="3072384" imgH="1917192" progId="">
                  <p:embed/>
                </p:oleObj>
              </mc:Choice>
              <mc:Fallback>
                <p:oleObj name="ChemSketch" r:id="rId3" imgW="3072384" imgH="1917192" progId="">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19400"/>
                        <a:ext cx="6629400" cy="333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7B743096-1418-4112-AFF7-1CEF35FEACB4}" type="slidenum">
              <a:rPr lang="x-none" sz="1400">
                <a:cs typeface="Arial" pitchFamily="34" charset="0"/>
              </a:rPr>
              <a:pPr rtl="1"/>
              <a:t>21</a:t>
            </a:fld>
            <a:endParaRPr lang="en-US" sz="1400">
              <a:cs typeface="Arial" pitchFamily="34" charset="0"/>
            </a:endParaRPr>
          </a:p>
        </p:txBody>
      </p:sp>
      <p:sp>
        <p:nvSpPr>
          <p:cNvPr id="10" name="Rectangle 9"/>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1" name="Picture 10"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2" name="Picture 11"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3" name="Straight Connector 12"/>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32E3084-7C92-46D1-8CB2-7B87621823B3}" type="slidenum">
              <a:rPr lang="x-none" sz="1400">
                <a:cs typeface="Arial" pitchFamily="34" charset="0"/>
              </a:rPr>
              <a:pPr rtl="1"/>
              <a:t>22</a:t>
            </a:fld>
            <a:endParaRPr lang="en-US" sz="1400">
              <a:cs typeface="Arial" pitchFamily="34" charset="0"/>
            </a:endParaRPr>
          </a:p>
        </p:txBody>
      </p:sp>
      <p:sp>
        <p:nvSpPr>
          <p:cNvPr id="181253" name="Rectangle 5"/>
          <p:cNvSpPr>
            <a:spLocks noChangeArrowheads="1"/>
          </p:cNvSpPr>
          <p:nvPr/>
        </p:nvSpPr>
        <p:spPr bwMode="auto">
          <a:xfrm>
            <a:off x="152400" y="1066800"/>
            <a:ext cx="1968508" cy="461665"/>
          </a:xfrm>
          <a:prstGeom prst="rect">
            <a:avLst/>
          </a:prstGeom>
          <a:noFill/>
          <a:ln w="9525">
            <a:noFill/>
            <a:miter lim="800000"/>
            <a:headEnd/>
            <a:tailEnd/>
          </a:ln>
          <a:effectLst/>
        </p:spPr>
        <p:txBody>
          <a:bodyPr wrap="none">
            <a:spAutoFit/>
          </a:bodyPr>
          <a:lstStyle/>
          <a:p>
            <a:pPr>
              <a:defRPr/>
            </a:pPr>
            <a:r>
              <a:rPr lang="en-US" sz="2400" b="1">
                <a:solidFill>
                  <a:schemeClr val="hlink"/>
                </a:solidFill>
                <a:effectLst>
                  <a:outerShdw blurRad="38100" dist="38100" dir="2700000" algn="tl">
                    <a:srgbClr val="C0C0C0"/>
                  </a:outerShdw>
                </a:effectLst>
                <a:latin typeface="Times New Roman"/>
                <a:cs typeface="Times New Roman"/>
              </a:rPr>
              <a:t>Zaitsev’sRule</a:t>
            </a:r>
            <a:endParaRPr lang="en-GB" sz="2400" b="1">
              <a:solidFill>
                <a:schemeClr val="hlink"/>
              </a:solidFill>
              <a:effectLst>
                <a:outerShdw blurRad="38100" dist="38100" dir="2700000" algn="tl">
                  <a:srgbClr val="C0C0C0"/>
                </a:outerShdw>
              </a:effectLst>
              <a:latin typeface="Times New Roman"/>
              <a:cs typeface="Times New Roman"/>
            </a:endParaRPr>
          </a:p>
        </p:txBody>
      </p:sp>
      <p:sp>
        <p:nvSpPr>
          <p:cNvPr id="181254" name="Rectangle 6"/>
          <p:cNvSpPr>
            <a:spLocks noChangeArrowheads="1"/>
          </p:cNvSpPr>
          <p:nvPr/>
        </p:nvSpPr>
        <p:spPr bwMode="auto">
          <a:xfrm>
            <a:off x="0" y="1676400"/>
            <a:ext cx="9144000" cy="1569660"/>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400" dirty="0">
                <a:latin typeface="Times New Roman"/>
                <a:cs typeface="Times New Roman"/>
              </a:rPr>
              <a:t> </a:t>
            </a:r>
            <a:r>
              <a:rPr lang="en-US" sz="2400" dirty="0">
                <a:effectLst>
                  <a:outerShdw blurRad="38100" dist="38100" dir="2700000" algn="tl">
                    <a:srgbClr val="C0C0C0"/>
                  </a:outerShdw>
                </a:effectLst>
                <a:latin typeface="Times New Roman"/>
                <a:cs typeface="Times New Roman"/>
              </a:rPr>
              <a:t>If there are  different protons can be eliminated with the hydroxyl group or with halogen atom, in this case more than one alkene can be formed, the major product will be the alkene with the most alkyl substituents attached to the double bonded carbon.</a:t>
            </a:r>
            <a:endParaRPr lang="en-GB" sz="2400" dirty="0">
              <a:effectLst>
                <a:outerShdw blurRad="38100" dist="38100" dir="2700000" algn="tl">
                  <a:srgbClr val="C0C0C0"/>
                </a:outerShdw>
              </a:effectLst>
              <a:latin typeface="Times New Roman"/>
              <a:cs typeface="Times New Roman"/>
            </a:endParaRPr>
          </a:p>
        </p:txBody>
      </p:sp>
      <p:graphicFrame>
        <p:nvGraphicFramePr>
          <p:cNvPr id="12290" name="Object 7"/>
          <p:cNvGraphicFramePr>
            <a:graphicFrameLocks noChangeAspect="1"/>
          </p:cNvGraphicFramePr>
          <p:nvPr>
            <p:extLst>
              <p:ext uri="{D42A27DB-BD31-4B8C-83A1-F6EECF244321}">
                <p14:modId xmlns:p14="http://schemas.microsoft.com/office/powerpoint/2010/main" val="2323238914"/>
              </p:ext>
            </p:extLst>
          </p:nvPr>
        </p:nvGraphicFramePr>
        <p:xfrm>
          <a:off x="685800" y="3352800"/>
          <a:ext cx="7315200" cy="2286000"/>
        </p:xfrm>
        <a:graphic>
          <a:graphicData uri="http://schemas.openxmlformats.org/presentationml/2006/ole">
            <mc:AlternateContent xmlns:mc="http://schemas.openxmlformats.org/markup-compatibility/2006">
              <mc:Choice xmlns:v="urn:schemas-microsoft-com:vml" Requires="v">
                <p:oleObj spid="_x0000_s12355" name="CS ChemDraw Drawing" r:id="rId3" imgW="4090416" imgH="1310640" progId="ChemDraw.Document.6.0">
                  <p:embed/>
                </p:oleObj>
              </mc:Choice>
              <mc:Fallback>
                <p:oleObj name="CS ChemDraw Drawing" r:id="rId3" imgW="4090416" imgH="1310640"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2800"/>
                        <a:ext cx="731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a:spLocks noChangeArrowheads="1"/>
          </p:cNvSpPr>
          <p:nvPr/>
        </p:nvSpPr>
        <p:spPr bwMode="auto">
          <a:xfrm>
            <a:off x="152400" y="5562600"/>
            <a:ext cx="967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err="1">
                <a:solidFill>
                  <a:srgbClr val="7030A0"/>
                </a:solidFill>
                <a:latin typeface="Times New Roman"/>
                <a:cs typeface="Times New Roman"/>
              </a:rPr>
              <a:t>Zaitsev</a:t>
            </a:r>
            <a:r>
              <a:rPr lang="en-US" sz="2400" b="1" dirty="0">
                <a:solidFill>
                  <a:srgbClr val="7030A0"/>
                </a:solidFill>
                <a:latin typeface="Times New Roman"/>
                <a:cs typeface="Times New Roman"/>
              </a:rPr>
              <a:t> rule:</a:t>
            </a:r>
            <a:r>
              <a:rPr lang="en-US" sz="2400" dirty="0">
                <a:solidFill>
                  <a:srgbClr val="7030A0"/>
                </a:solidFill>
                <a:latin typeface="Times New Roman"/>
                <a:cs typeface="Times New Roman"/>
              </a:rPr>
              <a:t>  an elimination occurs to give the most stable, more highly substituted alkene</a:t>
            </a:r>
          </a:p>
        </p:txBody>
      </p:sp>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4294967295"/>
          </p:nvPr>
        </p:nvSpPr>
        <p:spPr>
          <a:xfrm>
            <a:off x="0" y="1219200"/>
            <a:ext cx="7391400" cy="838200"/>
          </a:xfrm>
        </p:spPr>
        <p:txBody>
          <a:bodyPr>
            <a:normAutofit/>
          </a:bodyPr>
          <a:lstStyle/>
          <a:p>
            <a:pPr marL="419100" indent="-419100" algn="just">
              <a:buClr>
                <a:srgbClr val="CC0000"/>
              </a:buClr>
              <a:buFont typeface="Wingdings 2" pitchFamily="18" charset="2"/>
              <a:buNone/>
              <a:defRPr/>
            </a:pPr>
            <a:r>
              <a:rPr lang="en-US" sz="2400" dirty="0" smtClean="0">
                <a:solidFill>
                  <a:srgbClr val="CC0000"/>
                </a:solidFill>
                <a:effectLst>
                  <a:outerShdw blurRad="38100" dist="38100" dir="2700000" algn="tl">
                    <a:srgbClr val="C0C0C0"/>
                  </a:outerShdw>
                </a:effectLst>
                <a:latin typeface="Times New Roman"/>
                <a:cs typeface="Times New Roman"/>
              </a:rPr>
              <a:t>2-</a:t>
            </a:r>
            <a:r>
              <a:rPr lang="en-US" sz="2400" dirty="0" smtClean="0">
                <a:solidFill>
                  <a:srgbClr val="990033"/>
                </a:solidFill>
                <a:latin typeface="Times New Roman"/>
                <a:cs typeface="Times New Roman"/>
              </a:rPr>
              <a:t> </a:t>
            </a:r>
            <a:r>
              <a:rPr lang="en-US" sz="2400" b="1" dirty="0" err="1" smtClean="0">
                <a:solidFill>
                  <a:srgbClr val="CC0000"/>
                </a:solidFill>
                <a:effectLst>
                  <a:outerShdw blurRad="38100" dist="38100" dir="2700000" algn="tl">
                    <a:srgbClr val="C0C0C0"/>
                  </a:outerShdw>
                </a:effectLst>
                <a:latin typeface="Times New Roman"/>
                <a:cs typeface="Times New Roman"/>
              </a:rPr>
              <a:t>Dehydrohalogenation</a:t>
            </a:r>
            <a:r>
              <a:rPr lang="en-US" sz="2400" b="1" dirty="0" smtClean="0">
                <a:solidFill>
                  <a:srgbClr val="CC0000"/>
                </a:solidFill>
                <a:effectLst>
                  <a:outerShdw blurRad="38100" dist="38100" dir="2700000" algn="tl">
                    <a:srgbClr val="C0C0C0"/>
                  </a:outerShdw>
                </a:effectLst>
                <a:latin typeface="Times New Roman"/>
                <a:cs typeface="Times New Roman"/>
              </a:rPr>
              <a:t> of alkyl halides using a base</a:t>
            </a:r>
          </a:p>
        </p:txBody>
      </p:sp>
      <p:sp>
        <p:nvSpPr>
          <p:cNvPr id="13316"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9C05558-9B5C-478B-B2AC-6324E1F16855}" type="slidenum">
              <a:rPr lang="x-none" sz="1400">
                <a:cs typeface="Arial" pitchFamily="34" charset="0"/>
              </a:rPr>
              <a:pPr rtl="1"/>
              <a:t>23</a:t>
            </a:fld>
            <a:endParaRPr lang="en-US" sz="1400">
              <a:cs typeface="Arial" pitchFamily="34" charset="0"/>
            </a:endParaRPr>
          </a:p>
        </p:txBody>
      </p:sp>
      <p:graphicFrame>
        <p:nvGraphicFramePr>
          <p:cNvPr id="13314" name="Object 5"/>
          <p:cNvGraphicFramePr>
            <a:graphicFrameLocks noChangeAspect="1"/>
          </p:cNvGraphicFramePr>
          <p:nvPr>
            <p:extLst>
              <p:ext uri="{D42A27DB-BD31-4B8C-83A1-F6EECF244321}">
                <p14:modId xmlns:p14="http://schemas.microsoft.com/office/powerpoint/2010/main" val="1183594804"/>
              </p:ext>
            </p:extLst>
          </p:nvPr>
        </p:nvGraphicFramePr>
        <p:xfrm>
          <a:off x="838200" y="1828800"/>
          <a:ext cx="7315200" cy="4038600"/>
        </p:xfrm>
        <a:graphic>
          <a:graphicData uri="http://schemas.openxmlformats.org/presentationml/2006/ole">
            <mc:AlternateContent xmlns:mc="http://schemas.openxmlformats.org/markup-compatibility/2006">
              <mc:Choice xmlns:v="urn:schemas-microsoft-com:vml" Requires="v">
                <p:oleObj spid="_x0000_s13379" name="CS ChemDraw Drawing" r:id="rId3" imgW="3552772" imgH="1815459" progId="ChemDraw.Document.6.0">
                  <p:embed/>
                </p:oleObj>
              </mc:Choice>
              <mc:Fallback>
                <p:oleObj name="CS ChemDraw Drawing" r:id="rId3" imgW="3552772" imgH="1815459"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731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2438400" y="2264359"/>
            <a:ext cx="833883" cy="276999"/>
          </a:xfrm>
          <a:prstGeom prst="rect">
            <a:avLst/>
          </a:prstGeom>
          <a:noFill/>
        </p:spPr>
        <p:txBody>
          <a:bodyPr wrap="none" rtlCol="0">
            <a:spAutoFit/>
          </a:bodyPr>
          <a:lstStyle/>
          <a:p>
            <a:r>
              <a:rPr lang="en-US" sz="1200" dirty="0" smtClean="0"/>
              <a:t>or  </a:t>
            </a:r>
            <a:r>
              <a:rPr lang="en-US" sz="1200" dirty="0" err="1" smtClean="0"/>
              <a:t>NaOH</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2DD9DE-0BFD-4F0E-B29B-90EC4AC89823}" type="slidenum">
              <a:rPr lang="en-US" smtClean="0"/>
              <a:pPr>
                <a:defRPr/>
              </a:pPr>
              <a:t>24</a:t>
            </a:fld>
            <a:endParaRPr lang="en-US"/>
          </a:p>
        </p:txBody>
      </p:sp>
      <p:sp>
        <p:nvSpPr>
          <p:cNvPr id="3" name="TextBox 2"/>
          <p:cNvSpPr txBox="1"/>
          <p:nvPr/>
        </p:nvSpPr>
        <p:spPr>
          <a:xfrm>
            <a:off x="152400" y="986135"/>
            <a:ext cx="5029200" cy="461665"/>
          </a:xfrm>
          <a:prstGeom prst="rect">
            <a:avLst/>
          </a:prstGeom>
          <a:noFill/>
          <a:ln>
            <a:noFill/>
          </a:ln>
          <a:effectLst>
            <a:outerShdw blurRad="50800" dist="38100" dir="2700000" algn="tl" rotWithShape="0">
              <a:prstClr val="black">
                <a:alpha val="40000"/>
              </a:prstClr>
            </a:outerShdw>
          </a:effectLst>
        </p:spPr>
        <p:txBody>
          <a:bodyPr wrap="square">
            <a:spAutoFit/>
          </a:bodyPr>
          <a:lstStyle/>
          <a:p>
            <a:pPr marL="419100" indent="-419100" algn="just" eaLnBrk="0" hangingPunct="0">
              <a:spcBef>
                <a:spcPct val="20000"/>
              </a:spcBef>
              <a:buClr>
                <a:srgbClr val="CC0000"/>
              </a:buClr>
              <a:buSzPct val="95000"/>
              <a:defRPr/>
            </a:pPr>
            <a:r>
              <a:rPr lang="en-US" sz="2400" dirty="0">
                <a:solidFill>
                  <a:srgbClr val="CC0000"/>
                </a:solidFill>
                <a:effectLst>
                  <a:outerShdw blurRad="38100" dist="38100" dir="2700000" algn="tl">
                    <a:srgbClr val="000000">
                      <a:alpha val="43137"/>
                    </a:srgbClr>
                  </a:outerShdw>
                </a:effectLst>
                <a:latin typeface="Times New Roman"/>
                <a:cs typeface="Times New Roman"/>
              </a:rPr>
              <a:t>3.  </a:t>
            </a:r>
            <a:r>
              <a:rPr lang="en-US" sz="2400" dirty="0" err="1" smtClean="0">
                <a:solidFill>
                  <a:srgbClr val="CC0000"/>
                </a:solidFill>
                <a:effectLst>
                  <a:outerShdw blurRad="38100" dist="38100" dir="2700000" algn="tl">
                    <a:srgbClr val="000000">
                      <a:alpha val="43137"/>
                    </a:srgbClr>
                  </a:outerShdw>
                </a:effectLst>
                <a:latin typeface="Times New Roman"/>
                <a:cs typeface="Times New Roman"/>
              </a:rPr>
              <a:t>Dehalogenation</a:t>
            </a:r>
            <a:r>
              <a:rPr lang="en-US" sz="2400" dirty="0" smtClean="0">
                <a:solidFill>
                  <a:srgbClr val="CC0000"/>
                </a:solidFill>
                <a:effectLst>
                  <a:outerShdw blurRad="38100" dist="38100" dir="2700000" algn="tl">
                    <a:srgbClr val="000000">
                      <a:alpha val="43137"/>
                    </a:srgbClr>
                  </a:outerShdw>
                </a:effectLst>
                <a:latin typeface="Times New Roman"/>
                <a:cs typeface="Times New Roman"/>
              </a:rPr>
              <a:t> </a:t>
            </a:r>
            <a:r>
              <a:rPr lang="en-US" sz="2400" dirty="0">
                <a:solidFill>
                  <a:srgbClr val="C00000"/>
                </a:solidFill>
                <a:effectLst>
                  <a:outerShdw blurRad="38100" dist="38100" dir="2700000" algn="tl">
                    <a:srgbClr val="000000">
                      <a:alpha val="43137"/>
                    </a:srgbClr>
                  </a:outerShdw>
                </a:effectLst>
                <a:latin typeface="Times New Roman"/>
                <a:cs typeface="Times New Roman"/>
              </a:rPr>
              <a:t>of vicinal </a:t>
            </a:r>
            <a:r>
              <a:rPr lang="en-US" sz="2400" dirty="0" err="1">
                <a:solidFill>
                  <a:srgbClr val="C00000"/>
                </a:solidFill>
                <a:effectLst>
                  <a:outerShdw blurRad="38100" dist="38100" dir="2700000" algn="tl">
                    <a:srgbClr val="000000">
                      <a:alpha val="43137"/>
                    </a:srgbClr>
                  </a:outerShdw>
                </a:effectLst>
                <a:latin typeface="Times New Roman"/>
                <a:cs typeface="Times New Roman"/>
              </a:rPr>
              <a:t>dihalides</a:t>
            </a:r>
            <a:endParaRPr lang="en-US" sz="2400" dirty="0">
              <a:solidFill>
                <a:srgbClr val="C00000"/>
              </a:solidFill>
              <a:effectLst>
                <a:outerShdw blurRad="38100" dist="38100" dir="2700000" algn="tl">
                  <a:srgbClr val="000000">
                    <a:alpha val="43137"/>
                  </a:srgbClr>
                </a:outerShdw>
              </a:effectLst>
              <a:latin typeface="Times New Roman"/>
              <a:cs typeface="Times New Roman"/>
            </a:endParaRPr>
          </a:p>
        </p:txBody>
      </p:sp>
      <p:sp>
        <p:nvSpPr>
          <p:cNvPr id="7" name="TextBox 7"/>
          <p:cNvSpPr txBox="1">
            <a:spLocks noChangeArrowheads="1"/>
          </p:cNvSpPr>
          <p:nvPr/>
        </p:nvSpPr>
        <p:spPr bwMode="auto">
          <a:xfrm>
            <a:off x="0" y="3406914"/>
            <a:ext cx="8751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b="1" dirty="0">
                <a:solidFill>
                  <a:srgbClr val="0000CC"/>
                </a:solidFill>
                <a:latin typeface="Times New Roman" pitchFamily="18" charset="0"/>
                <a:cs typeface="Times New Roman" pitchFamily="18" charset="0"/>
              </a:rPr>
              <a:t>For example</a:t>
            </a:r>
            <a:r>
              <a:rPr lang="en-US" sz="2000" b="1" dirty="0" smtClean="0">
                <a:solidFill>
                  <a:srgbClr val="0000CC"/>
                </a:solidFill>
                <a:latin typeface="Times New Roman" pitchFamily="18" charset="0"/>
                <a:cs typeface="Times New Roman" pitchFamily="18" charset="0"/>
              </a:rPr>
              <a:t>: </a:t>
            </a:r>
            <a:r>
              <a:rPr lang="en-US" sz="2000" dirty="0" smtClean="0">
                <a:solidFill>
                  <a:srgbClr val="0000CC"/>
                </a:solidFill>
                <a:latin typeface="Times New Roman" pitchFamily="18" charset="0"/>
                <a:cs typeface="Times New Roman" pitchFamily="18" charset="0"/>
              </a:rPr>
              <a:t> </a:t>
            </a:r>
            <a:r>
              <a:rPr lang="en-US" sz="2000" dirty="0">
                <a:latin typeface="Times New Roman" pitchFamily="18" charset="0"/>
                <a:cs typeface="Times New Roman" pitchFamily="18" charset="0"/>
              </a:rPr>
              <a:t>Dehalogenation of </a:t>
            </a:r>
            <a:r>
              <a:rPr lang="en-US" sz="2000" dirty="0" smtClean="0">
                <a:latin typeface="Times New Roman" pitchFamily="18" charset="0"/>
                <a:cs typeface="Times New Roman" pitchFamily="18" charset="0"/>
              </a:rPr>
              <a:t>1,2-Dibromobutane </a:t>
            </a:r>
            <a:r>
              <a:rPr lang="en-US" sz="2000" dirty="0">
                <a:latin typeface="Times New Roman" pitchFamily="18" charset="0"/>
                <a:cs typeface="Times New Roman" pitchFamily="18" charset="0"/>
              </a:rPr>
              <a:t>leads to the formation of </a:t>
            </a:r>
            <a:r>
              <a:rPr lang="en-US" sz="2000" dirty="0" smtClean="0">
                <a:latin typeface="Times New Roman" pitchFamily="18" charset="0"/>
                <a:cs typeface="Times New Roman" pitchFamily="18" charset="0"/>
              </a:rPr>
              <a:t>1-Butene. In </a:t>
            </a:r>
            <a:r>
              <a:rPr lang="en-US" sz="2000" dirty="0">
                <a:latin typeface="Times New Roman" pitchFamily="18" charset="0"/>
                <a:cs typeface="Times New Roman" pitchFamily="18" charset="0"/>
              </a:rPr>
              <a:t>the presence of catalyst.</a:t>
            </a:r>
          </a:p>
        </p:txBody>
      </p:sp>
      <p:graphicFrame>
        <p:nvGraphicFramePr>
          <p:cNvPr id="14355" name="Object 1"/>
          <p:cNvGraphicFramePr>
            <a:graphicFrameLocks noChangeAspect="1"/>
          </p:cNvGraphicFramePr>
          <p:nvPr>
            <p:extLst>
              <p:ext uri="{D42A27DB-BD31-4B8C-83A1-F6EECF244321}">
                <p14:modId xmlns:p14="http://schemas.microsoft.com/office/powerpoint/2010/main" val="3936193307"/>
              </p:ext>
            </p:extLst>
          </p:nvPr>
        </p:nvGraphicFramePr>
        <p:xfrm>
          <a:off x="1600200" y="1492250"/>
          <a:ext cx="5721350" cy="1098550"/>
        </p:xfrm>
        <a:graphic>
          <a:graphicData uri="http://schemas.openxmlformats.org/presentationml/2006/ole">
            <mc:AlternateContent xmlns:mc="http://schemas.openxmlformats.org/markup-compatibility/2006">
              <mc:Choice xmlns:v="urn:schemas-microsoft-com:vml" Requires="v">
                <p:oleObj spid="_x0000_s14451" name="CS ChemDraw Drawing" r:id="rId4" imgW="3718080" imgH="767160" progId="ChemDraw.Document.6.0">
                  <p:embed/>
                </p:oleObj>
              </mc:Choice>
              <mc:Fallback>
                <p:oleObj name="CS ChemDraw Drawing" r:id="rId4" imgW="3718080" imgH="76716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92250"/>
                        <a:ext cx="5721350"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وان 1"/>
          <p:cNvSpPr>
            <a:spLocks noGrp="1"/>
          </p:cNvSpPr>
          <p:nvPr>
            <p:ph type="title" idx="4294967295"/>
          </p:nvPr>
        </p:nvSpPr>
        <p:spPr>
          <a:xfrm>
            <a:off x="0" y="914400"/>
            <a:ext cx="4724400" cy="914400"/>
          </a:xfrm>
        </p:spPr>
        <p:txBody>
          <a:bodyPr lIns="91440" rIns="91440" bIns="45720" anchor="ctr">
            <a:normAutofit/>
          </a:bodyPr>
          <a:lstStyle/>
          <a:p>
            <a:pPr algn="just">
              <a:defRPr/>
            </a:pPr>
            <a:r>
              <a:rPr lang="en-US" sz="2400" dirty="0" smtClean="0">
                <a:solidFill>
                  <a:srgbClr val="800000"/>
                </a:solidFill>
                <a:effectLst>
                  <a:outerShdw blurRad="38100" dist="38100" dir="2700000" algn="tl">
                    <a:srgbClr val="C0C0C0"/>
                  </a:outerShdw>
                </a:effectLst>
                <a:latin typeface="Times New Roman"/>
                <a:cs typeface="Times New Roman"/>
              </a:rPr>
              <a:t>Reactions Of Alkenes</a:t>
            </a:r>
            <a:endParaRPr lang="x-none" sz="2400" dirty="0" smtClean="0">
              <a:solidFill>
                <a:srgbClr val="800000"/>
              </a:solidFill>
              <a:effectLst>
                <a:outerShdw blurRad="38100" dist="38100" dir="2700000" algn="tl">
                  <a:srgbClr val="C0C0C0"/>
                </a:outerShdw>
              </a:effectLst>
              <a:latin typeface="Times New Roman"/>
              <a:cs typeface="Times New Roman"/>
            </a:endParaRPr>
          </a:p>
        </p:txBody>
      </p:sp>
      <p:sp>
        <p:nvSpPr>
          <p:cNvPr id="15364"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BBBFC716-807D-45FB-877F-D724F96F0AD8}" type="slidenum">
              <a:rPr lang="x-none" sz="1400">
                <a:cs typeface="Arial" pitchFamily="34" charset="0"/>
              </a:rPr>
              <a:pPr rtl="1"/>
              <a:t>25</a:t>
            </a:fld>
            <a:endParaRPr lang="en-US" sz="1400">
              <a:cs typeface="Arial" pitchFamily="34" charset="0"/>
            </a:endParaRPr>
          </a:p>
        </p:txBody>
      </p:sp>
      <p:graphicFrame>
        <p:nvGraphicFramePr>
          <p:cNvPr id="15362" name="Object 7"/>
          <p:cNvGraphicFramePr>
            <a:graphicFrameLocks noChangeAspect="1"/>
          </p:cNvGraphicFramePr>
          <p:nvPr>
            <p:extLst>
              <p:ext uri="{D42A27DB-BD31-4B8C-83A1-F6EECF244321}">
                <p14:modId xmlns:p14="http://schemas.microsoft.com/office/powerpoint/2010/main" val="1989479440"/>
              </p:ext>
            </p:extLst>
          </p:nvPr>
        </p:nvGraphicFramePr>
        <p:xfrm>
          <a:off x="914400" y="1912937"/>
          <a:ext cx="7240559" cy="4335463"/>
        </p:xfrm>
        <a:graphic>
          <a:graphicData uri="http://schemas.openxmlformats.org/presentationml/2006/ole">
            <mc:AlternateContent xmlns:mc="http://schemas.openxmlformats.org/markup-compatibility/2006">
              <mc:Choice xmlns:v="urn:schemas-microsoft-com:vml" Requires="v">
                <p:oleObj spid="_x0000_s15426" name="CS ChemDraw Drawing" r:id="rId3" imgW="6028560" imgH="3423240" progId="ChemDraw.Document.6.0">
                  <p:embed/>
                </p:oleObj>
              </mc:Choice>
              <mc:Fallback>
                <p:oleObj name="CS ChemDraw Drawing" r:id="rId3" imgW="6028560" imgH="3423240"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12937"/>
                        <a:ext cx="7240559" cy="4335463"/>
                      </a:xfrm>
                      <a:prstGeom prst="rect">
                        <a:avLst/>
                      </a:prstGeom>
                      <a:noFill/>
                      <a:ln>
                        <a:noFill/>
                      </a:ln>
                      <a:effectLst/>
                      <a:extLst/>
                    </p:spPr>
                  </p:pic>
                </p:oleObj>
              </mc:Fallback>
            </mc:AlternateContent>
          </a:graphicData>
        </a:graphic>
      </p:graphicFrame>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26</a:t>
            </a:fld>
            <a:endParaRPr lang="en-US"/>
          </a:p>
        </p:txBody>
      </p:sp>
      <p:sp>
        <p:nvSpPr>
          <p:cNvPr id="3" name="Rectangle 2"/>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4" name="Picture 3"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5" name="Picture 4"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1447799" y="1219200"/>
            <a:ext cx="6400801" cy="5078313"/>
          </a:xfrm>
          <a:prstGeom prst="rect">
            <a:avLst/>
          </a:prstGeom>
        </p:spPr>
        <p:txBody>
          <a:bodyPr wrap="square">
            <a:spAutoFit/>
          </a:bodyPr>
          <a:lstStyle/>
          <a:p>
            <a:pPr algn="just"/>
            <a:r>
              <a:rPr lang="en-US" altLang="en-US" dirty="0"/>
              <a:t>An </a:t>
            </a:r>
            <a:r>
              <a:rPr lang="en-US" altLang="en-US" b="1" dirty="0"/>
              <a:t>electrophile</a:t>
            </a:r>
            <a:r>
              <a:rPr lang="en-US" altLang="en-US" dirty="0"/>
              <a:t>, an </a:t>
            </a:r>
            <a:r>
              <a:rPr lang="en-US" altLang="en-US" dirty="0" smtClean="0"/>
              <a:t>electron-poor species,(from the Greek words meaning electron loving). It is </a:t>
            </a:r>
            <a:r>
              <a:rPr lang="en-US" altLang="en-US" dirty="0"/>
              <a:t>a species (any </a:t>
            </a:r>
            <a:r>
              <a:rPr lang="en-US" altLang="en-US" dirty="0" smtClean="0"/>
              <a:t>molecule</a:t>
            </a:r>
            <a:r>
              <a:rPr lang="en-US" altLang="en-US" dirty="0"/>
              <a:t>, ion or atom</a:t>
            </a:r>
            <a:r>
              <a:rPr lang="en-US" altLang="en-US" dirty="0" smtClean="0"/>
              <a:t>) that accept a pair of electrons to form a new covalent bond.</a:t>
            </a:r>
          </a:p>
          <a:p>
            <a:pPr algn="just"/>
            <a:endParaRPr lang="en-US" altLang="en-US" dirty="0" smtClean="0"/>
          </a:p>
          <a:p>
            <a:endParaRPr lang="en-US" altLang="en-US" dirty="0"/>
          </a:p>
          <a:p>
            <a:endParaRPr lang="en-US" altLang="en-US" dirty="0" smtClean="0"/>
          </a:p>
          <a:p>
            <a:endParaRPr lang="en-US" altLang="en-US" dirty="0"/>
          </a:p>
          <a:p>
            <a:pPr algn="just"/>
            <a:r>
              <a:rPr lang="en-US" altLang="en-US" b="1" dirty="0" smtClean="0"/>
              <a:t>A nucleophile</a:t>
            </a:r>
            <a:r>
              <a:rPr lang="en-US" altLang="en-US" dirty="0" smtClean="0"/>
              <a:t>, an electron-rich species, ,(from the Greek words meaning nucleus loving). It is a species (any molecule, ion or atom) that donate an electron pair to form a new covalent bond.</a:t>
            </a:r>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04161943"/>
              </p:ext>
            </p:extLst>
          </p:nvPr>
        </p:nvGraphicFramePr>
        <p:xfrm>
          <a:off x="1676400" y="2362200"/>
          <a:ext cx="5687227" cy="831850"/>
        </p:xfrm>
        <a:graphic>
          <a:graphicData uri="http://schemas.openxmlformats.org/presentationml/2006/ole">
            <mc:AlternateContent xmlns:mc="http://schemas.openxmlformats.org/markup-compatibility/2006">
              <mc:Choice xmlns:v="urn:schemas-microsoft-com:vml" Requires="v">
                <p:oleObj spid="_x0000_s29734" name="CS ChemDraw Drawing" r:id="rId5" imgW="4124160" imgH="603360" progId="ChemDraw.Document.6.0">
                  <p:embed/>
                </p:oleObj>
              </mc:Choice>
              <mc:Fallback>
                <p:oleObj name="CS ChemDraw Drawing" r:id="rId5" imgW="4124160" imgH="603360" progId="ChemDraw.Document.6.0">
                  <p:embed/>
                  <p:pic>
                    <p:nvPicPr>
                      <p:cNvPr id="0" name=""/>
                      <p:cNvPicPr/>
                      <p:nvPr/>
                    </p:nvPicPr>
                    <p:blipFill>
                      <a:blip r:embed="rId6"/>
                      <a:stretch>
                        <a:fillRect/>
                      </a:stretch>
                    </p:blipFill>
                    <p:spPr>
                      <a:xfrm>
                        <a:off x="1676400" y="2362200"/>
                        <a:ext cx="5687227" cy="8318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5063599"/>
              </p:ext>
            </p:extLst>
          </p:nvPr>
        </p:nvGraphicFramePr>
        <p:xfrm>
          <a:off x="1752600" y="4572000"/>
          <a:ext cx="5522697" cy="1677987"/>
        </p:xfrm>
        <a:graphic>
          <a:graphicData uri="http://schemas.openxmlformats.org/presentationml/2006/ole">
            <mc:AlternateContent xmlns:mc="http://schemas.openxmlformats.org/markup-compatibility/2006">
              <mc:Choice xmlns:v="urn:schemas-microsoft-com:vml" Requires="v">
                <p:oleObj spid="_x0000_s29735" name="CS ChemDraw Drawing" r:id="rId7" imgW="3766680" imgH="1144800" progId="ChemDraw.Document.6.0">
                  <p:embed/>
                </p:oleObj>
              </mc:Choice>
              <mc:Fallback>
                <p:oleObj name="CS ChemDraw Drawing" r:id="rId7" imgW="3766680" imgH="1144800" progId="ChemDraw.Document.6.0">
                  <p:embed/>
                  <p:pic>
                    <p:nvPicPr>
                      <p:cNvPr id="0" name=""/>
                      <p:cNvPicPr/>
                      <p:nvPr/>
                    </p:nvPicPr>
                    <p:blipFill>
                      <a:blip r:embed="rId8"/>
                      <a:stretch>
                        <a:fillRect/>
                      </a:stretch>
                    </p:blipFill>
                    <p:spPr>
                      <a:xfrm>
                        <a:off x="1752600" y="4572000"/>
                        <a:ext cx="5522697" cy="1677987"/>
                      </a:xfrm>
                      <a:prstGeom prst="rect">
                        <a:avLst/>
                      </a:prstGeom>
                    </p:spPr>
                  </p:pic>
                </p:oleObj>
              </mc:Fallback>
            </mc:AlternateContent>
          </a:graphicData>
        </a:graphic>
      </p:graphicFrame>
    </p:spTree>
    <p:extLst>
      <p:ext uri="{BB962C8B-B14F-4D97-AF65-F5344CB8AC3E}">
        <p14:creationId xmlns:p14="http://schemas.microsoft.com/office/powerpoint/2010/main" val="40842681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76356" y="6475098"/>
            <a:ext cx="2133600" cy="365125"/>
          </a:xfrm>
        </p:spPr>
        <p:txBody>
          <a:bodyPr/>
          <a:lstStyle/>
          <a:p>
            <a:pPr>
              <a:defRPr/>
            </a:pPr>
            <a:fld id="{D4E2A8CD-DF53-4E7E-805D-7454CA7A2E67}" type="slidenum">
              <a:rPr lang="en-US" smtClean="0"/>
              <a:pPr>
                <a:defRPr/>
              </a:pPr>
              <a:t>27</a:t>
            </a:fld>
            <a:endParaRPr lang="en-US" dirty="0"/>
          </a:p>
        </p:txBody>
      </p:sp>
      <p:sp>
        <p:nvSpPr>
          <p:cNvPr id="3" name="عنصر نائب للمحتوى 2"/>
          <p:cNvSpPr txBox="1">
            <a:spLocks/>
          </p:cNvSpPr>
          <p:nvPr/>
        </p:nvSpPr>
        <p:spPr bwMode="auto">
          <a:xfrm>
            <a:off x="457200" y="914400"/>
            <a:ext cx="8229600" cy="1371601"/>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en-US" sz="2400" u="sng" dirty="0" smtClean="0">
                <a:solidFill>
                  <a:srgbClr val="002060"/>
                </a:solidFill>
                <a:effectLst>
                  <a:outerShdw blurRad="38100" dist="38100" dir="2700000" algn="tl">
                    <a:srgbClr val="C0C0C0"/>
                  </a:outerShdw>
                </a:effectLst>
                <a:latin typeface="Times New Roman"/>
                <a:cs typeface="Times New Roman"/>
              </a:rPr>
              <a:t>Electrophilic Addition Reaction</a:t>
            </a:r>
          </a:p>
          <a:p>
            <a:pPr marL="273050" indent="-273050" eaLnBrk="0" hangingPunct="0">
              <a:spcBef>
                <a:spcPct val="20000"/>
              </a:spcBef>
              <a:buClr>
                <a:srgbClr val="0BD0D9"/>
              </a:buClr>
              <a:buSzPct val="95000"/>
              <a:buFont typeface="Wingdings 2" pitchFamily="18" charset="2"/>
              <a:buNone/>
              <a:defRPr/>
            </a:pPr>
            <a:r>
              <a:rPr lang="en-US" sz="2400" u="sng" dirty="0" smtClean="0">
                <a:solidFill>
                  <a:srgbClr val="002060"/>
                </a:solidFill>
                <a:effectLst>
                  <a:outerShdw blurRad="38100" dist="38100" dir="2700000" algn="tl">
                    <a:srgbClr val="C0C0C0"/>
                  </a:outerShdw>
                </a:effectLst>
                <a:latin typeface="Times New Roman"/>
                <a:cs typeface="Times New Roman"/>
              </a:rPr>
              <a:t>1- </a:t>
            </a:r>
            <a:r>
              <a:rPr lang="en-US" sz="2400" u="sng" dirty="0">
                <a:solidFill>
                  <a:srgbClr val="002060"/>
                </a:solidFill>
                <a:effectLst>
                  <a:outerShdw blurRad="38100" dist="38100" dir="2700000" algn="tl">
                    <a:srgbClr val="C0C0C0"/>
                  </a:outerShdw>
                </a:effectLst>
                <a:latin typeface="Times New Roman"/>
                <a:cs typeface="Times New Roman"/>
              </a:rPr>
              <a:t>Additions To The Carbon-Carbon Double Bond</a:t>
            </a:r>
          </a:p>
          <a:p>
            <a:pPr marL="273050" indent="-273050" eaLnBrk="0" hangingPunct="0">
              <a:spcBef>
                <a:spcPct val="20000"/>
              </a:spcBef>
              <a:buClr>
                <a:srgbClr val="0BD0D9"/>
              </a:buClr>
              <a:buSzPct val="95000"/>
              <a:buFont typeface="Wingdings 2" pitchFamily="18" charset="2"/>
              <a:buNone/>
              <a:defRPr/>
            </a:pPr>
            <a:r>
              <a:rPr lang="en-US" sz="2400" dirty="0">
                <a:solidFill>
                  <a:srgbClr val="FF0000"/>
                </a:solidFill>
                <a:effectLst>
                  <a:outerShdw blurRad="38100" dist="38100" dir="2700000" algn="tl">
                    <a:srgbClr val="C0C0C0"/>
                  </a:outerShdw>
                </a:effectLst>
                <a:latin typeface="Times New Roman"/>
                <a:cs typeface="Times New Roman"/>
              </a:rPr>
              <a:t>1.1 Addition Of Hydrogen: Hydrogenation</a:t>
            </a:r>
          </a:p>
          <a:p>
            <a:pPr marL="273050" indent="-273050" eaLnBrk="0" hangingPunct="0">
              <a:spcBef>
                <a:spcPct val="20000"/>
              </a:spcBef>
              <a:buClr>
                <a:srgbClr val="0BD0D9"/>
              </a:buClr>
              <a:buSzPct val="95000"/>
              <a:buFont typeface="Wingdings 2" pitchFamily="18" charset="2"/>
              <a:buNone/>
              <a:defRPr/>
            </a:pPr>
            <a:endParaRPr lang="en-US" sz="2400" dirty="0">
              <a:latin typeface="Times New Roman"/>
              <a:cs typeface="Times New Roman"/>
            </a:endParaRPr>
          </a:p>
          <a:p>
            <a:pPr marL="273050" indent="-273050" eaLnBrk="0" hangingPunct="0">
              <a:spcBef>
                <a:spcPct val="20000"/>
              </a:spcBef>
              <a:buClr>
                <a:srgbClr val="0BD0D9"/>
              </a:buClr>
              <a:buSzPct val="95000"/>
              <a:buFont typeface="Wingdings 2" pitchFamily="18" charset="2"/>
              <a:buNone/>
              <a:defRPr/>
            </a:pPr>
            <a:endParaRPr lang="x-none" sz="2400" dirty="0">
              <a:solidFill>
                <a:srgbClr val="F3230D"/>
              </a:solidFill>
              <a:latin typeface="Times New Roman"/>
              <a:cs typeface="Times New Roman"/>
            </a:endParaRPr>
          </a:p>
        </p:txBody>
      </p:sp>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3251975979"/>
              </p:ext>
            </p:extLst>
          </p:nvPr>
        </p:nvGraphicFramePr>
        <p:xfrm>
          <a:off x="1295400" y="2286000"/>
          <a:ext cx="6477000" cy="4400974"/>
        </p:xfrm>
        <a:graphic>
          <a:graphicData uri="http://schemas.openxmlformats.org/presentationml/2006/ole">
            <mc:AlternateContent xmlns:mc="http://schemas.openxmlformats.org/markup-compatibility/2006">
              <mc:Choice xmlns:v="urn:schemas-microsoft-com:vml" Requires="v">
                <p:oleObj spid="_x0000_s16452" name="ChemSketch" r:id="rId5" imgW="4129920" imgH="2807280" progId="ACD.ChemSketch.20">
                  <p:embed/>
                </p:oleObj>
              </mc:Choice>
              <mc:Fallback>
                <p:oleObj name="ChemSketch" r:id="rId5" imgW="4129920" imgH="2807280" progId="ACD.ChemSketch.20">
                  <p:embed/>
                  <p:pic>
                    <p:nvPicPr>
                      <p:cNvPr id="0" name=""/>
                      <p:cNvPicPr/>
                      <p:nvPr/>
                    </p:nvPicPr>
                    <p:blipFill>
                      <a:blip r:embed="rId6"/>
                      <a:stretch>
                        <a:fillRect/>
                      </a:stretch>
                    </p:blipFill>
                    <p:spPr>
                      <a:xfrm>
                        <a:off x="1295400" y="2286000"/>
                        <a:ext cx="6477000" cy="4400974"/>
                      </a:xfrm>
                      <a:prstGeom prst="rect">
                        <a:avLst/>
                      </a:prstGeom>
                    </p:spPr>
                  </p:pic>
                </p:oleObj>
              </mc:Fallback>
            </mc:AlternateContent>
          </a:graphicData>
        </a:graphic>
      </p:graphicFrame>
      <p:sp>
        <p:nvSpPr>
          <p:cNvPr id="6" name="TextBox 5"/>
          <p:cNvSpPr txBox="1"/>
          <p:nvPr/>
        </p:nvSpPr>
        <p:spPr>
          <a:xfrm>
            <a:off x="5029200" y="6488668"/>
            <a:ext cx="3236784" cy="369332"/>
          </a:xfrm>
          <a:prstGeom prst="rect">
            <a:avLst/>
          </a:prstGeom>
          <a:noFill/>
        </p:spPr>
        <p:txBody>
          <a:bodyPr wrap="none" rtlCol="0">
            <a:spAutoFit/>
          </a:bodyPr>
          <a:lstStyle/>
          <a:p>
            <a:r>
              <a:rPr lang="en-US" i="1" dirty="0" smtClean="0"/>
              <a:t>Cis-</a:t>
            </a:r>
            <a:r>
              <a:rPr lang="en-US" dirty="0" smtClean="0"/>
              <a:t>1,2-Dimethyl cyclohexane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عنصر نائب للمحتوى 2"/>
          <p:cNvSpPr>
            <a:spLocks noGrp="1"/>
          </p:cNvSpPr>
          <p:nvPr>
            <p:ph idx="4294967295"/>
          </p:nvPr>
        </p:nvSpPr>
        <p:spPr>
          <a:xfrm>
            <a:off x="0" y="914400"/>
            <a:ext cx="8229600" cy="685800"/>
          </a:xfrm>
        </p:spPr>
        <p:txBody>
          <a:bodyPr>
            <a:normAutofit/>
          </a:bodyPr>
          <a:lstStyle/>
          <a:p>
            <a:pPr>
              <a:buFont typeface="Wingdings 2" pitchFamily="18" charset="2"/>
              <a:buNone/>
              <a:defRPr/>
            </a:pPr>
            <a:r>
              <a:rPr lang="en-US" sz="2400" u="sng" dirty="0" smtClean="0">
                <a:solidFill>
                  <a:srgbClr val="FF0000"/>
                </a:solidFill>
                <a:effectLst>
                  <a:outerShdw blurRad="38100" dist="38100" dir="2700000" algn="tl">
                    <a:srgbClr val="C0C0C0"/>
                  </a:outerShdw>
                </a:effectLst>
                <a:latin typeface="Times New Roman"/>
                <a:cs typeface="Times New Roman"/>
              </a:rPr>
              <a:t>1.2.Addition of Halogens( Halogenation)</a:t>
            </a:r>
            <a:endParaRPr lang="x-none" sz="2400" u="sng" smtClean="0">
              <a:solidFill>
                <a:srgbClr val="FF0000"/>
              </a:solidFill>
              <a:effectLst>
                <a:outerShdw blurRad="38100" dist="38100" dir="2700000" algn="tl">
                  <a:srgbClr val="C0C0C0"/>
                </a:outerShdw>
              </a:effectLst>
              <a:latin typeface="Times New Roman"/>
              <a:cs typeface="Times New Roman"/>
            </a:endParaRPr>
          </a:p>
        </p:txBody>
      </p:sp>
      <p:sp>
        <p:nvSpPr>
          <p:cNvPr id="17412"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05BC0501-6C12-47AB-BFB9-3F3BFB3B2547}" type="slidenum">
              <a:rPr lang="x-none" sz="1400">
                <a:cs typeface="Arial" pitchFamily="34" charset="0"/>
              </a:rPr>
              <a:pPr rtl="1"/>
              <a:t>28</a:t>
            </a:fld>
            <a:endParaRPr lang="en-US" sz="1400">
              <a:cs typeface="Arial" pitchFamily="34" charset="0"/>
            </a:endParaRPr>
          </a:p>
        </p:txBody>
      </p:sp>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870958033"/>
              </p:ext>
            </p:extLst>
          </p:nvPr>
        </p:nvGraphicFramePr>
        <p:xfrm>
          <a:off x="1240727" y="1524000"/>
          <a:ext cx="6865221" cy="4648201"/>
        </p:xfrm>
        <a:graphic>
          <a:graphicData uri="http://schemas.openxmlformats.org/presentationml/2006/ole">
            <mc:AlternateContent xmlns:mc="http://schemas.openxmlformats.org/markup-compatibility/2006">
              <mc:Choice xmlns:v="urn:schemas-microsoft-com:vml" Requires="v">
                <p:oleObj spid="_x0000_s17476" name="ChemSketch" r:id="rId5" imgW="4477680" imgH="3032640" progId="ACD.ChemSketch.20">
                  <p:embed/>
                </p:oleObj>
              </mc:Choice>
              <mc:Fallback>
                <p:oleObj name="ChemSketch" r:id="rId5" imgW="4477680" imgH="3032640" progId="ACD.ChemSketch.20">
                  <p:embed/>
                  <p:pic>
                    <p:nvPicPr>
                      <p:cNvPr id="0" name=""/>
                      <p:cNvPicPr/>
                      <p:nvPr/>
                    </p:nvPicPr>
                    <p:blipFill>
                      <a:blip r:embed="rId6"/>
                      <a:stretch>
                        <a:fillRect/>
                      </a:stretch>
                    </p:blipFill>
                    <p:spPr>
                      <a:xfrm>
                        <a:off x="1240727" y="1524000"/>
                        <a:ext cx="6865221" cy="4648201"/>
                      </a:xfrm>
                      <a:prstGeom prst="rect">
                        <a:avLst/>
                      </a:prstGeom>
                    </p:spPr>
                  </p:pic>
                </p:oleObj>
              </mc:Fallback>
            </mc:AlternateContent>
          </a:graphicData>
        </a:graphic>
      </p:graphicFrame>
      <p:sp>
        <p:nvSpPr>
          <p:cNvPr id="13" name="TextBox 12"/>
          <p:cNvSpPr txBox="1"/>
          <p:nvPr/>
        </p:nvSpPr>
        <p:spPr>
          <a:xfrm>
            <a:off x="4238174" y="6324600"/>
            <a:ext cx="4886787" cy="369332"/>
          </a:xfrm>
          <a:prstGeom prst="rect">
            <a:avLst/>
          </a:prstGeom>
          <a:noFill/>
        </p:spPr>
        <p:txBody>
          <a:bodyPr wrap="none" rtlCol="0">
            <a:spAutoFit/>
          </a:bodyPr>
          <a:lstStyle/>
          <a:p>
            <a:r>
              <a:rPr lang="en-US" i="1" dirty="0" smtClean="0"/>
              <a:t>Trans-</a:t>
            </a:r>
            <a:r>
              <a:rPr lang="en-US" dirty="0" smtClean="0"/>
              <a:t>1,2- Dibromo-1,2-Dimethyl cyclohexane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مستطيل 1"/>
          <p:cNvSpPr>
            <a:spLocks noChangeArrowheads="1"/>
          </p:cNvSpPr>
          <p:nvPr/>
        </p:nvSpPr>
        <p:spPr bwMode="auto">
          <a:xfrm>
            <a:off x="76200" y="974725"/>
            <a:ext cx="5257800" cy="461665"/>
          </a:xfrm>
          <a:prstGeom prst="rect">
            <a:avLst/>
          </a:prstGeom>
          <a:noFill/>
          <a:ln w="9525">
            <a:noFill/>
            <a:miter lim="800000"/>
            <a:headEnd/>
            <a:tailEnd/>
          </a:ln>
        </p:spPr>
        <p:txBody>
          <a:bodyPr>
            <a:spAutoFit/>
          </a:bodyPr>
          <a:lstStyle/>
          <a:p>
            <a:pPr>
              <a:defRPr/>
            </a:pPr>
            <a:r>
              <a:rPr lang="en-US" sz="2400" b="1" u="sng" dirty="0">
                <a:solidFill>
                  <a:srgbClr val="FF0000"/>
                </a:solidFill>
                <a:effectLst>
                  <a:outerShdw blurRad="38100" dist="38100" dir="2700000" algn="tl">
                    <a:srgbClr val="C0C0C0"/>
                  </a:outerShdw>
                </a:effectLst>
                <a:latin typeface="Times New Roman"/>
                <a:cs typeface="Times New Roman"/>
              </a:rPr>
              <a:t>1.3. Addition of Hydrogen Halides</a:t>
            </a:r>
            <a:endParaRPr lang="x-none" sz="2400" b="1" u="sng" dirty="0">
              <a:solidFill>
                <a:srgbClr val="FF0000"/>
              </a:solidFill>
              <a:effectLst>
                <a:outerShdw blurRad="38100" dist="38100" dir="2700000" algn="tl">
                  <a:srgbClr val="C0C0C0"/>
                </a:outerShdw>
              </a:effectLst>
              <a:latin typeface="Times New Roman"/>
              <a:cs typeface="Times New Roman"/>
            </a:endParaRPr>
          </a:p>
        </p:txBody>
      </p:sp>
      <p:sp>
        <p:nvSpPr>
          <p:cNvPr id="18436"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8D9A918-C4B4-420F-92DA-42F0F2C4DE9B}" type="slidenum">
              <a:rPr lang="x-none" sz="1400">
                <a:cs typeface="Arial" pitchFamily="34" charset="0"/>
              </a:rPr>
              <a:pPr rtl="1"/>
              <a:t>29</a:t>
            </a:fld>
            <a:endParaRPr lang="en-US" sz="1400">
              <a:cs typeface="Arial" pitchFamily="34" charset="0"/>
            </a:endParaRPr>
          </a:p>
        </p:txBody>
      </p:sp>
      <p:sp>
        <p:nvSpPr>
          <p:cNvPr id="185349" name="Rectangle 6"/>
          <p:cNvSpPr>
            <a:spLocks noChangeArrowheads="1"/>
          </p:cNvSpPr>
          <p:nvPr/>
        </p:nvSpPr>
        <p:spPr bwMode="auto">
          <a:xfrm>
            <a:off x="152400" y="5048071"/>
            <a:ext cx="8839200" cy="1200329"/>
          </a:xfrm>
          <a:prstGeom prst="rect">
            <a:avLst/>
          </a:prstGeom>
          <a:noFill/>
          <a:ln w="9525">
            <a:noFill/>
            <a:miter lim="800000"/>
            <a:headEnd/>
            <a:tailEnd/>
          </a:ln>
        </p:spPr>
        <p:txBody>
          <a:bodyPr wrap="square">
            <a:spAutoFit/>
          </a:bodyPr>
          <a:lstStyle/>
          <a:p>
            <a:pPr algn="just">
              <a:buClr>
                <a:schemeClr val="folHlink"/>
              </a:buClr>
              <a:buFont typeface="Wingdings" pitchFamily="2" charset="2"/>
              <a:buChar char="Ø"/>
              <a:defRPr/>
            </a:pPr>
            <a:r>
              <a:rPr lang="en-US" dirty="0">
                <a:latin typeface="Times New Roman"/>
                <a:cs typeface="Times New Roman"/>
              </a:rPr>
              <a:t>  </a:t>
            </a:r>
            <a:r>
              <a:rPr lang="en-US" dirty="0">
                <a:effectLst>
                  <a:outerShdw blurRad="38100" dist="38100" dir="2700000" algn="tl">
                    <a:srgbClr val="C0C0C0"/>
                  </a:outerShdw>
                </a:effectLst>
                <a:latin typeface="Times New Roman"/>
                <a:cs typeface="Times New Roman"/>
              </a:rPr>
              <a:t>However, if the double bond carbon atoms are not structurally equivalent, i.e. </a:t>
            </a:r>
            <a:r>
              <a:rPr lang="en-US" b="1" dirty="0">
                <a:solidFill>
                  <a:schemeClr val="accent2"/>
                </a:solidFill>
                <a:effectLst>
                  <a:outerShdw blurRad="38100" dist="38100" dir="2700000" algn="tl">
                    <a:srgbClr val="C0C0C0"/>
                  </a:outerShdw>
                </a:effectLst>
                <a:latin typeface="Times New Roman"/>
                <a:cs typeface="Times New Roman"/>
              </a:rPr>
              <a:t>unsymmetrical alkenes</a:t>
            </a:r>
            <a:r>
              <a:rPr lang="en-US" dirty="0">
                <a:effectLst>
                  <a:outerShdw blurRad="38100" dist="38100" dir="2700000" algn="tl">
                    <a:srgbClr val="C0C0C0"/>
                  </a:outerShdw>
                </a:effectLst>
                <a:latin typeface="Times New Roman"/>
                <a:cs typeface="Times New Roman"/>
              </a:rPr>
              <a:t> as in molecules of 1- propene, 1-butene, 2-methyl-2-butene and 1-methylcyclohexene, the </a:t>
            </a:r>
            <a:r>
              <a:rPr lang="en-US" b="1" dirty="0">
                <a:solidFill>
                  <a:schemeClr val="accent2"/>
                </a:solidFill>
                <a:effectLst>
                  <a:outerShdw blurRad="38100" dist="38100" dir="2700000" algn="tl">
                    <a:srgbClr val="C0C0C0"/>
                  </a:outerShdw>
                </a:effectLst>
                <a:latin typeface="Times New Roman"/>
                <a:cs typeface="Times New Roman"/>
              </a:rPr>
              <a:t>reagent may add in two different ways </a:t>
            </a:r>
            <a:r>
              <a:rPr lang="en-US" dirty="0">
                <a:effectLst>
                  <a:outerShdw blurRad="38100" dist="38100" dir="2700000" algn="tl">
                    <a:srgbClr val="C0C0C0"/>
                  </a:outerShdw>
                </a:effectLst>
                <a:latin typeface="Times New Roman"/>
                <a:cs typeface="Times New Roman"/>
              </a:rPr>
              <a:t>to give two isomeric products. This is shown for 1-propene in the following equation. </a:t>
            </a:r>
            <a:endParaRPr lang="x-none" dirty="0">
              <a:effectLst>
                <a:outerShdw blurRad="38100" dist="38100" dir="2700000" algn="tl">
                  <a:srgbClr val="C0C0C0"/>
                </a:outerShdw>
              </a:effectLst>
              <a:latin typeface="Times New Roman"/>
              <a:cs typeface="Times New Roman"/>
            </a:endParaRPr>
          </a:p>
        </p:txBody>
      </p:sp>
      <p:sp>
        <p:nvSpPr>
          <p:cNvPr id="185351" name="Rectangle 7"/>
          <p:cNvSpPr>
            <a:spLocks noChangeArrowheads="1"/>
          </p:cNvSpPr>
          <p:nvPr/>
        </p:nvSpPr>
        <p:spPr bwMode="auto">
          <a:xfrm>
            <a:off x="0" y="1447800"/>
            <a:ext cx="9144000" cy="646331"/>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dirty="0">
                <a:latin typeface="Times New Roman"/>
                <a:cs typeface="Times New Roman"/>
              </a:rPr>
              <a:t> </a:t>
            </a:r>
            <a:r>
              <a:rPr lang="en-US" dirty="0">
                <a:effectLst>
                  <a:outerShdw blurRad="38100" dist="38100" dir="2700000" algn="tl">
                    <a:srgbClr val="C0C0C0"/>
                  </a:outerShdw>
                </a:effectLst>
                <a:latin typeface="Times New Roman"/>
                <a:cs typeface="Times New Roman"/>
              </a:rPr>
              <a:t>Only </a:t>
            </a:r>
            <a:r>
              <a:rPr lang="en-US" b="1" dirty="0">
                <a:solidFill>
                  <a:schemeClr val="accent2"/>
                </a:solidFill>
                <a:effectLst>
                  <a:outerShdw blurRad="38100" dist="38100" dir="2700000" algn="tl">
                    <a:srgbClr val="C0C0C0"/>
                  </a:outerShdw>
                </a:effectLst>
                <a:latin typeface="Times New Roman"/>
                <a:cs typeface="Times New Roman"/>
              </a:rPr>
              <a:t>one product</a:t>
            </a:r>
            <a:r>
              <a:rPr lang="en-US" dirty="0">
                <a:effectLst>
                  <a:outerShdw blurRad="38100" dist="38100" dir="2700000" algn="tl">
                    <a:srgbClr val="C0C0C0"/>
                  </a:outerShdw>
                </a:effectLst>
                <a:latin typeface="Times New Roman"/>
                <a:cs typeface="Times New Roman"/>
              </a:rPr>
              <a:t> is possible from the addition of these strong acids to </a:t>
            </a:r>
            <a:r>
              <a:rPr lang="en-US" b="1" dirty="0">
                <a:solidFill>
                  <a:schemeClr val="accent2"/>
                </a:solidFill>
                <a:effectLst>
                  <a:outerShdw blurRad="38100" dist="38100" dir="2700000" algn="tl">
                    <a:srgbClr val="C0C0C0"/>
                  </a:outerShdw>
                </a:effectLst>
                <a:latin typeface="Times New Roman"/>
                <a:cs typeface="Times New Roman"/>
              </a:rPr>
              <a:t>symmetrical alkenes</a:t>
            </a:r>
            <a:r>
              <a:rPr lang="en-US" dirty="0">
                <a:effectLst>
                  <a:outerShdw blurRad="38100" dist="38100" dir="2700000" algn="tl">
                    <a:srgbClr val="C0C0C0"/>
                  </a:outerShdw>
                </a:effectLst>
                <a:latin typeface="Times New Roman"/>
                <a:cs typeface="Times New Roman"/>
              </a:rPr>
              <a:t> such as </a:t>
            </a:r>
            <a:r>
              <a:rPr lang="en-US" dirty="0" err="1">
                <a:effectLst>
                  <a:outerShdw blurRad="38100" dist="38100" dir="2700000" algn="tl">
                    <a:srgbClr val="C0C0C0"/>
                  </a:outerShdw>
                </a:effectLst>
                <a:latin typeface="Times New Roman"/>
                <a:cs typeface="Times New Roman"/>
              </a:rPr>
              <a:t>ethene</a:t>
            </a:r>
            <a:r>
              <a:rPr lang="en-US" dirty="0">
                <a:effectLst>
                  <a:outerShdw blurRad="38100" dist="38100" dir="2700000" algn="tl">
                    <a:srgbClr val="C0C0C0"/>
                  </a:outerShdw>
                </a:effectLst>
                <a:latin typeface="Times New Roman"/>
                <a:cs typeface="Times New Roman"/>
              </a:rPr>
              <a:t>, 2-butene and cyclohexene. </a:t>
            </a:r>
            <a:endParaRPr lang="x-none" dirty="0">
              <a:effectLst>
                <a:outerShdw blurRad="38100" dist="38100" dir="2700000" algn="tl">
                  <a:srgbClr val="C0C0C0"/>
                </a:outerShdw>
              </a:effectLst>
              <a:latin typeface="Times New Roman"/>
              <a:cs typeface="Times New Roman"/>
            </a:endParaRPr>
          </a:p>
        </p:txBody>
      </p:sp>
      <p:graphicFrame>
        <p:nvGraphicFramePr>
          <p:cNvPr id="18434" name="Object 11"/>
          <p:cNvGraphicFramePr>
            <a:graphicFrameLocks noGrp="1" noChangeAspect="1"/>
          </p:cNvGraphicFramePr>
          <p:nvPr>
            <p:ph/>
            <p:extLst>
              <p:ext uri="{D42A27DB-BD31-4B8C-83A1-F6EECF244321}">
                <p14:modId xmlns:p14="http://schemas.microsoft.com/office/powerpoint/2010/main" val="3505542778"/>
              </p:ext>
            </p:extLst>
          </p:nvPr>
        </p:nvGraphicFramePr>
        <p:xfrm>
          <a:off x="1525588" y="2168525"/>
          <a:ext cx="5100637" cy="2708275"/>
        </p:xfrm>
        <a:graphic>
          <a:graphicData uri="http://schemas.openxmlformats.org/presentationml/2006/ole">
            <mc:AlternateContent xmlns:mc="http://schemas.openxmlformats.org/markup-compatibility/2006">
              <mc:Choice xmlns:v="urn:schemas-microsoft-com:vml" Requires="v">
                <p:oleObj spid="_x0000_s18498" name="CS ChemDraw Drawing" r:id="rId3" imgW="3259836" imgH="1729740" progId="ChemDraw.Document.6.0">
                  <p:embed/>
                </p:oleObj>
              </mc:Choice>
              <mc:Fallback>
                <p:oleObj name="CS ChemDraw Drawing" r:id="rId3" imgW="3259836" imgH="1729740" progId="ChemDraw.Document.6.0">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2168525"/>
                        <a:ext cx="5100637"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ChangeArrowheads="1"/>
          </p:cNvSpPr>
          <p:nvPr/>
        </p:nvSpPr>
        <p:spPr bwMode="auto">
          <a:xfrm>
            <a:off x="76200" y="2057400"/>
            <a:ext cx="8991600" cy="2862322"/>
          </a:xfrm>
          <a:prstGeom prst="rect">
            <a:avLst/>
          </a:prstGeom>
          <a:noFill/>
          <a:ln w="9525">
            <a:noFill/>
            <a:miter lim="800000"/>
            <a:headEnd/>
            <a:tailEnd/>
          </a:ln>
        </p:spPr>
        <p:txBody>
          <a:bodyPr>
            <a:spAutoFit/>
          </a:bodyPr>
          <a:lstStyle/>
          <a:p>
            <a:pPr algn="just">
              <a:spcAft>
                <a:spcPct val="50000"/>
              </a:spcAft>
              <a:buFont typeface="Wingdings" pitchFamily="2" charset="2"/>
              <a:buChar char="Ø"/>
              <a:defRPr/>
            </a:pPr>
            <a:r>
              <a:rPr lang="en-GB" sz="2400" b="1" dirty="0">
                <a:solidFill>
                  <a:srgbClr val="CC0000"/>
                </a:solidFill>
                <a:effectLst>
                  <a:outerShdw blurRad="38100" dist="38100" dir="2700000" algn="tl">
                    <a:srgbClr val="C0C0C0"/>
                  </a:outerShdw>
                </a:effectLst>
                <a:latin typeface="Times New Roman"/>
                <a:cs typeface="Times New Roman"/>
              </a:rPr>
              <a:t>They are unsaturated hydrocarbons</a:t>
            </a:r>
            <a:r>
              <a:rPr lang="en-GB" sz="2400" dirty="0">
                <a:effectLst>
                  <a:outerShdw blurRad="38100" dist="38100" dir="2700000" algn="tl">
                    <a:srgbClr val="C0C0C0"/>
                  </a:outerShdw>
                </a:effectLst>
                <a:latin typeface="Times New Roman"/>
                <a:cs typeface="Times New Roman"/>
              </a:rPr>
              <a:t> – made up of  C and H atoms and contain </a:t>
            </a:r>
            <a:r>
              <a:rPr lang="en-GB" sz="2400" b="1" dirty="0">
                <a:solidFill>
                  <a:srgbClr val="CC0000"/>
                </a:solidFill>
                <a:effectLst>
                  <a:outerShdw blurRad="38100" dist="38100" dir="2700000" algn="tl">
                    <a:srgbClr val="C0C0C0"/>
                  </a:outerShdw>
                </a:effectLst>
                <a:latin typeface="Times New Roman"/>
                <a:cs typeface="Times New Roman"/>
              </a:rPr>
              <a:t>one or more C=C</a:t>
            </a:r>
            <a:r>
              <a:rPr lang="en-GB" sz="2400" dirty="0">
                <a:solidFill>
                  <a:srgbClr val="CC0000"/>
                </a:solidFill>
                <a:effectLst>
                  <a:outerShdw blurRad="38100" dist="38100" dir="2700000" algn="tl">
                    <a:srgbClr val="C0C0C0"/>
                  </a:outerShdw>
                </a:effectLst>
                <a:latin typeface="Times New Roman"/>
                <a:cs typeface="Times New Roman"/>
              </a:rPr>
              <a:t> </a:t>
            </a:r>
            <a:r>
              <a:rPr lang="en-GB" sz="2400" dirty="0">
                <a:effectLst>
                  <a:outerShdw blurRad="38100" dist="38100" dir="2700000" algn="tl">
                    <a:srgbClr val="C0C0C0"/>
                  </a:outerShdw>
                </a:effectLst>
                <a:latin typeface="Times New Roman"/>
                <a:cs typeface="Times New Roman"/>
              </a:rPr>
              <a:t>double bond somewhere in their structures.</a:t>
            </a:r>
          </a:p>
          <a:p>
            <a:pPr>
              <a:spcAft>
                <a:spcPct val="50000"/>
              </a:spcAft>
              <a:buClr>
                <a:schemeClr val="folHlink"/>
              </a:buClr>
              <a:buFont typeface="Wingdings" pitchFamily="2" charset="2"/>
              <a:buChar char="Ø"/>
              <a:defRPr/>
            </a:pPr>
            <a:r>
              <a:rPr lang="en-GB" sz="2400" dirty="0">
                <a:effectLst>
                  <a:outerShdw blurRad="38100" dist="38100" dir="2700000" algn="tl">
                    <a:srgbClr val="C0C0C0"/>
                  </a:outerShdw>
                </a:effectLst>
                <a:latin typeface="Times New Roman"/>
                <a:cs typeface="Times New Roman"/>
              </a:rPr>
              <a:t>Their general formula is </a:t>
            </a:r>
            <a:r>
              <a:rPr lang="en-GB" sz="2400" dirty="0">
                <a:solidFill>
                  <a:srgbClr val="C00000"/>
                </a:solidFill>
                <a:effectLst>
                  <a:outerShdw blurRad="38100" dist="38100" dir="2700000" algn="tl">
                    <a:srgbClr val="C0C0C0"/>
                  </a:outerShdw>
                </a:effectLst>
                <a:latin typeface="Times New Roman"/>
                <a:cs typeface="Times New Roman"/>
              </a:rPr>
              <a:t>C</a:t>
            </a:r>
            <a:r>
              <a:rPr lang="en-GB" sz="2400" baseline="-25000" dirty="0">
                <a:solidFill>
                  <a:srgbClr val="C00000"/>
                </a:solidFill>
                <a:effectLst>
                  <a:outerShdw blurRad="38100" dist="38100" dir="2700000" algn="tl">
                    <a:srgbClr val="C0C0C0"/>
                  </a:outerShdw>
                </a:effectLst>
                <a:latin typeface="Times New Roman"/>
                <a:cs typeface="Times New Roman"/>
              </a:rPr>
              <a:t>n</a:t>
            </a:r>
            <a:r>
              <a:rPr lang="en-GB" sz="2400" dirty="0">
                <a:solidFill>
                  <a:srgbClr val="C00000"/>
                </a:solidFill>
                <a:effectLst>
                  <a:outerShdw blurRad="38100" dist="38100" dir="2700000" algn="tl">
                    <a:srgbClr val="C0C0C0"/>
                  </a:outerShdw>
                </a:effectLst>
                <a:latin typeface="Times New Roman"/>
                <a:cs typeface="Times New Roman"/>
              </a:rPr>
              <a:t>H</a:t>
            </a:r>
            <a:r>
              <a:rPr lang="en-GB" sz="2400" baseline="-25000" dirty="0">
                <a:solidFill>
                  <a:srgbClr val="C00000"/>
                </a:solidFill>
                <a:effectLst>
                  <a:outerShdw blurRad="38100" dist="38100" dir="2700000" algn="tl">
                    <a:srgbClr val="C0C0C0"/>
                  </a:outerShdw>
                </a:effectLst>
                <a:latin typeface="Times New Roman"/>
                <a:cs typeface="Times New Roman"/>
              </a:rPr>
              <a:t>2n</a:t>
            </a:r>
            <a:r>
              <a:rPr lang="en-GB" sz="2400" dirty="0">
                <a:effectLst>
                  <a:outerShdw blurRad="38100" dist="38100" dir="2700000" algn="tl">
                    <a:srgbClr val="C0C0C0"/>
                  </a:outerShdw>
                </a:effectLst>
                <a:latin typeface="Times New Roman"/>
                <a:cs typeface="Times New Roman"/>
              </a:rPr>
              <a:t>  -  for non-cyclic alkenes</a:t>
            </a:r>
          </a:p>
          <a:p>
            <a:pPr>
              <a:spcAft>
                <a:spcPct val="50000"/>
              </a:spcAft>
              <a:buClr>
                <a:schemeClr val="folHlink"/>
              </a:buClr>
              <a:buFont typeface="Wingdings" pitchFamily="2" charset="2"/>
              <a:buChar char="Ø"/>
              <a:defRPr/>
            </a:pPr>
            <a:r>
              <a:rPr lang="en-GB" sz="2400" dirty="0">
                <a:effectLst>
                  <a:outerShdw blurRad="38100" dist="38100" dir="2700000" algn="tl">
                    <a:srgbClr val="C0C0C0"/>
                  </a:outerShdw>
                </a:effectLst>
                <a:latin typeface="Times New Roman"/>
                <a:cs typeface="Times New Roman"/>
              </a:rPr>
              <a:t>Their general formula is </a:t>
            </a:r>
            <a:r>
              <a:rPr lang="en-GB" sz="2400" dirty="0">
                <a:solidFill>
                  <a:srgbClr val="C00000"/>
                </a:solidFill>
                <a:effectLst>
                  <a:outerShdw blurRad="38100" dist="38100" dir="2700000" algn="tl">
                    <a:srgbClr val="C0C0C0"/>
                  </a:outerShdw>
                </a:effectLst>
                <a:latin typeface="Times New Roman"/>
                <a:cs typeface="Times New Roman"/>
              </a:rPr>
              <a:t>CnH</a:t>
            </a:r>
            <a:r>
              <a:rPr lang="en-GB" sz="2400" baseline="-25000" dirty="0">
                <a:solidFill>
                  <a:srgbClr val="C00000"/>
                </a:solidFill>
                <a:effectLst>
                  <a:outerShdw blurRad="38100" dist="38100" dir="2700000" algn="tl">
                    <a:srgbClr val="C0C0C0"/>
                  </a:outerShdw>
                </a:effectLst>
                <a:latin typeface="Times New Roman"/>
                <a:cs typeface="Times New Roman"/>
              </a:rPr>
              <a:t>2</a:t>
            </a:r>
            <a:r>
              <a:rPr lang="en-GB" sz="2400" dirty="0">
                <a:solidFill>
                  <a:srgbClr val="C00000"/>
                </a:solidFill>
                <a:effectLst>
                  <a:outerShdw blurRad="38100" dist="38100" dir="2700000" algn="tl">
                    <a:srgbClr val="C0C0C0"/>
                  </a:outerShdw>
                </a:effectLst>
                <a:latin typeface="Times New Roman"/>
                <a:cs typeface="Times New Roman"/>
              </a:rPr>
              <a:t>n-2</a:t>
            </a:r>
            <a:r>
              <a:rPr lang="en-GB" sz="2400" dirty="0">
                <a:effectLst>
                  <a:outerShdw blurRad="38100" dist="38100" dir="2700000" algn="tl">
                    <a:srgbClr val="C0C0C0"/>
                  </a:outerShdw>
                </a:effectLst>
                <a:latin typeface="Times New Roman"/>
                <a:cs typeface="Times New Roman"/>
              </a:rPr>
              <a:t>  -  for cyclic alkenes</a:t>
            </a:r>
          </a:p>
          <a:p>
            <a:pPr rtl="1">
              <a:spcAft>
                <a:spcPct val="50000"/>
              </a:spcAft>
              <a:defRPr/>
            </a:pPr>
            <a:r>
              <a:rPr lang="en-GB" sz="2400" dirty="0">
                <a:latin typeface="Times New Roman"/>
                <a:cs typeface="Times New Roman"/>
              </a:rPr>
              <a:t>	</a:t>
            </a:r>
          </a:p>
        </p:txBody>
      </p:sp>
      <p:sp>
        <p:nvSpPr>
          <p:cNvPr id="21507" name="Rectangle 4"/>
          <p:cNvSpPr>
            <a:spLocks noChangeArrowheads="1"/>
          </p:cNvSpPr>
          <p:nvPr/>
        </p:nvSpPr>
        <p:spPr bwMode="auto">
          <a:xfrm>
            <a:off x="-76200" y="1066800"/>
            <a:ext cx="3042870" cy="461665"/>
          </a:xfrm>
          <a:prstGeom prst="rect">
            <a:avLst/>
          </a:prstGeom>
          <a:noFill/>
          <a:ln w="9525">
            <a:noFill/>
            <a:miter lim="800000"/>
            <a:headEnd/>
            <a:tailEnd/>
          </a:ln>
        </p:spPr>
        <p:txBody>
          <a:bodyPr wrap="none">
            <a:spAutoFit/>
          </a:bodyPr>
          <a:lstStyle/>
          <a:p>
            <a:pPr algn="r" rtl="1">
              <a:defRPr/>
            </a:pPr>
            <a:r>
              <a:rPr lang="en-US" sz="2400" b="1" dirty="0">
                <a:latin typeface="Times New Roman"/>
                <a:cs typeface="Times New Roman"/>
              </a:rPr>
              <a:t> </a:t>
            </a:r>
            <a:r>
              <a:rPr lang="en-US" sz="2400" b="1" dirty="0">
                <a:solidFill>
                  <a:schemeClr val="accent2"/>
                </a:solidFill>
                <a:effectLst>
                  <a:outerShdw blurRad="38100" dist="38100" dir="2700000" algn="tl">
                    <a:srgbClr val="C0C0C0"/>
                  </a:outerShdw>
                </a:effectLst>
                <a:latin typeface="Times New Roman"/>
                <a:cs typeface="Times New Roman"/>
              </a:rPr>
              <a:t>Structure Of Alkenes</a:t>
            </a:r>
            <a:r>
              <a:rPr lang="en-US" sz="2400" b="1" dirty="0">
                <a:solidFill>
                  <a:srgbClr val="C00000"/>
                </a:solidFill>
                <a:effectLst>
                  <a:outerShdw blurRad="38100" dist="38100" dir="2700000" algn="tl">
                    <a:srgbClr val="C0C0C0"/>
                  </a:outerShdw>
                </a:effectLst>
                <a:latin typeface="Times New Roman"/>
                <a:cs typeface="Times New Roman"/>
              </a:rPr>
              <a:t>    </a:t>
            </a:r>
            <a:endParaRPr lang="en-US" sz="2400" dirty="0">
              <a:solidFill>
                <a:srgbClr val="C00000"/>
              </a:solidFill>
              <a:effectLst>
                <a:outerShdw blurRad="38100" dist="38100" dir="2700000" algn="tl">
                  <a:srgbClr val="C0C0C0"/>
                </a:outerShdw>
              </a:effectLst>
              <a:latin typeface="Times New Roman"/>
              <a:cs typeface="Times New Roman"/>
            </a:endParaRPr>
          </a:p>
        </p:txBody>
      </p:sp>
      <p:sp>
        <p:nvSpPr>
          <p:cNvPr id="31748"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D64A81D-8301-4877-AF48-73134C88A8A6}" type="slidenum">
              <a:rPr lang="x-none" sz="1400">
                <a:cs typeface="Arial" pitchFamily="34" charset="0"/>
              </a:rPr>
              <a:pPr rtl="1"/>
              <a:t>3</a:t>
            </a:fld>
            <a:endParaRPr lang="en-US" sz="1400">
              <a:cs typeface="Arial" pitchFamily="34" charset="0"/>
            </a:endParaRPr>
          </a:p>
        </p:txBody>
      </p:sp>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AEFB1324-F0EB-4928-B0D6-AA45811D1134}" type="slidenum">
              <a:rPr lang="x-none" sz="1400">
                <a:cs typeface="Arial" pitchFamily="34" charset="0"/>
              </a:rPr>
              <a:pPr rtl="1"/>
              <a:t>30</a:t>
            </a:fld>
            <a:endParaRPr lang="en-US" sz="1400">
              <a:cs typeface="Arial" pitchFamily="34" charset="0"/>
            </a:endParaRPr>
          </a:p>
        </p:txBody>
      </p:sp>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3622859753"/>
              </p:ext>
            </p:extLst>
          </p:nvPr>
        </p:nvGraphicFramePr>
        <p:xfrm>
          <a:off x="990600" y="827088"/>
          <a:ext cx="6751638" cy="2203450"/>
        </p:xfrm>
        <a:graphic>
          <a:graphicData uri="http://schemas.openxmlformats.org/presentationml/2006/ole">
            <mc:AlternateContent xmlns:mc="http://schemas.openxmlformats.org/markup-compatibility/2006">
              <mc:Choice xmlns:v="urn:schemas-microsoft-com:vml" Requires="v">
                <p:oleObj spid="_x0000_s19576" name="CS ChemDraw Drawing" r:id="rId5" imgW="4753440" imgH="1357560" progId="ChemDraw.Document.6.0">
                  <p:embed/>
                </p:oleObj>
              </mc:Choice>
              <mc:Fallback>
                <p:oleObj name="CS ChemDraw Drawing" r:id="rId5" imgW="4753440" imgH="1357560" progId="ChemDraw.Document.6.0">
                  <p:embed/>
                  <p:pic>
                    <p:nvPicPr>
                      <p:cNvPr id="0" name=""/>
                      <p:cNvPicPr/>
                      <p:nvPr/>
                    </p:nvPicPr>
                    <p:blipFill>
                      <a:blip r:embed="rId6"/>
                      <a:stretch>
                        <a:fillRect/>
                      </a:stretch>
                    </p:blipFill>
                    <p:spPr>
                      <a:xfrm>
                        <a:off x="990600" y="827088"/>
                        <a:ext cx="6751638" cy="2203450"/>
                      </a:xfrm>
                      <a:prstGeom prst="rect">
                        <a:avLst/>
                      </a:prstGeom>
                    </p:spPr>
                  </p:pic>
                </p:oleObj>
              </mc:Fallback>
            </mc:AlternateContent>
          </a:graphicData>
        </a:graphic>
      </p:graphicFrame>
      <p:sp>
        <p:nvSpPr>
          <p:cNvPr id="3" name="TextBox 2"/>
          <p:cNvSpPr txBox="1"/>
          <p:nvPr/>
        </p:nvSpPr>
        <p:spPr>
          <a:xfrm>
            <a:off x="936321" y="3510698"/>
            <a:ext cx="3260829" cy="461665"/>
          </a:xfrm>
          <a:prstGeom prst="rect">
            <a:avLst/>
          </a:prstGeom>
          <a:noFill/>
        </p:spPr>
        <p:txBody>
          <a:bodyPr wrap="none" rtlCol="0">
            <a:spAutoFit/>
          </a:bodyPr>
          <a:lstStyle/>
          <a:p>
            <a:r>
              <a:rPr lang="en-US" sz="2400" b="1" u="sng" dirty="0">
                <a:solidFill>
                  <a:srgbClr val="FF0000"/>
                </a:solidFill>
                <a:effectLst>
                  <a:outerShdw blurRad="38100" dist="38100" dir="2700000" algn="tl">
                    <a:srgbClr val="C0C0C0"/>
                  </a:outerShdw>
                </a:effectLst>
                <a:latin typeface="Times New Roman"/>
                <a:cs typeface="Times New Roman"/>
              </a:rPr>
              <a:t>Stability of carbocation</a:t>
            </a:r>
          </a:p>
        </p:txBody>
      </p:sp>
      <p:graphicFrame>
        <p:nvGraphicFramePr>
          <p:cNvPr id="4" name="Object 3"/>
          <p:cNvGraphicFramePr>
            <a:graphicFrameLocks noChangeAspect="1"/>
          </p:cNvGraphicFramePr>
          <p:nvPr>
            <p:extLst>
              <p:ext uri="{D42A27DB-BD31-4B8C-83A1-F6EECF244321}">
                <p14:modId xmlns:p14="http://schemas.microsoft.com/office/powerpoint/2010/main" val="3510901664"/>
              </p:ext>
            </p:extLst>
          </p:nvPr>
        </p:nvGraphicFramePr>
        <p:xfrm>
          <a:off x="1752599" y="4255532"/>
          <a:ext cx="6618221" cy="1802923"/>
        </p:xfrm>
        <a:graphic>
          <a:graphicData uri="http://schemas.openxmlformats.org/presentationml/2006/ole">
            <mc:AlternateContent xmlns:mc="http://schemas.openxmlformats.org/markup-compatibility/2006">
              <mc:Choice xmlns:v="urn:schemas-microsoft-com:vml" Requires="v">
                <p:oleObj spid="_x0000_s19577" name="CS ChemDraw Drawing" r:id="rId7" imgW="3735720" imgH="1018080" progId="ChemDraw.Document.6.0">
                  <p:embed/>
                </p:oleObj>
              </mc:Choice>
              <mc:Fallback>
                <p:oleObj name="CS ChemDraw Drawing" r:id="rId7" imgW="3735720" imgH="1018080" progId="ChemDraw.Document.6.0">
                  <p:embed/>
                  <p:pic>
                    <p:nvPicPr>
                      <p:cNvPr id="0" name=""/>
                      <p:cNvPicPr/>
                      <p:nvPr/>
                    </p:nvPicPr>
                    <p:blipFill>
                      <a:blip r:embed="rId8"/>
                      <a:stretch>
                        <a:fillRect/>
                      </a:stretch>
                    </p:blipFill>
                    <p:spPr>
                      <a:xfrm>
                        <a:off x="1752599" y="4255532"/>
                        <a:ext cx="6618221" cy="180292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31</a:t>
            </a:fld>
            <a:endParaRPr lang="en-US"/>
          </a:p>
        </p:txBody>
      </p:sp>
      <p:sp>
        <p:nvSpPr>
          <p:cNvPr id="3" name="Rectangle 2"/>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4" name="Picture 3"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5" name="Picture 4"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7" name="مستطيل 3"/>
          <p:cNvSpPr>
            <a:spLocks noChangeArrowheads="1"/>
          </p:cNvSpPr>
          <p:nvPr/>
        </p:nvSpPr>
        <p:spPr bwMode="auto">
          <a:xfrm>
            <a:off x="574632" y="2465975"/>
            <a:ext cx="8188368" cy="1311275"/>
          </a:xfrm>
          <a:prstGeom prst="rect">
            <a:avLst/>
          </a:prstGeom>
          <a:noFill/>
          <a:ln w="9525">
            <a:noFill/>
            <a:miter lim="800000"/>
            <a:headEnd/>
            <a:tailEnd/>
          </a:ln>
        </p:spPr>
        <p:txBody>
          <a:bodyPr wrap="square">
            <a:spAutoFit/>
          </a:bodyPr>
          <a:lstStyle/>
          <a:p>
            <a:pPr algn="just">
              <a:defRPr/>
            </a:pPr>
            <a:r>
              <a:rPr lang="en-US" sz="2000" b="1" i="1" dirty="0" err="1">
                <a:solidFill>
                  <a:srgbClr val="009900"/>
                </a:solidFill>
                <a:effectLst>
                  <a:outerShdw blurRad="38100" dist="38100" dir="2700000" algn="tl">
                    <a:srgbClr val="C0C0C0"/>
                  </a:outerShdw>
                </a:effectLst>
                <a:latin typeface="Times New Roman"/>
                <a:cs typeface="Times New Roman"/>
              </a:rPr>
              <a:t>Markovnikov’s</a:t>
            </a:r>
            <a:r>
              <a:rPr lang="en-US" sz="2000" b="1" i="1" dirty="0">
                <a:solidFill>
                  <a:srgbClr val="009900"/>
                </a:solidFill>
                <a:effectLst>
                  <a:outerShdw blurRad="38100" dist="38100" dir="2700000" algn="tl">
                    <a:srgbClr val="C0C0C0"/>
                  </a:outerShdw>
                </a:effectLst>
                <a:latin typeface="Times New Roman"/>
                <a:cs typeface="Times New Roman"/>
              </a:rPr>
              <a:t> rule stats that</a:t>
            </a:r>
            <a:r>
              <a:rPr lang="en-US" sz="2000" b="1" i="1" dirty="0">
                <a:solidFill>
                  <a:srgbClr val="00B050"/>
                </a:solidFill>
                <a:effectLst>
                  <a:outerShdw blurRad="38100" dist="38100" dir="2700000" algn="tl">
                    <a:srgbClr val="C0C0C0"/>
                  </a:outerShdw>
                </a:effectLst>
                <a:latin typeface="Times New Roman"/>
                <a:cs typeface="Times New Roman"/>
              </a:rPr>
              <a:t> </a:t>
            </a:r>
            <a:r>
              <a:rPr lang="en-US" sz="2000" dirty="0">
                <a:effectLst>
                  <a:outerShdw blurRad="38100" dist="38100" dir="2700000" algn="tl">
                    <a:srgbClr val="C0C0C0"/>
                  </a:outerShdw>
                </a:effectLst>
                <a:latin typeface="Times New Roman"/>
                <a:cs typeface="Times New Roman"/>
              </a:rPr>
              <a:t>: In addition of </a:t>
            </a:r>
            <a:r>
              <a:rPr lang="en-US" sz="2000" dirty="0">
                <a:solidFill>
                  <a:srgbClr val="C00000"/>
                </a:solidFill>
                <a:effectLst>
                  <a:outerShdw blurRad="38100" dist="38100" dir="2700000" algn="tl">
                    <a:srgbClr val="C0C0C0"/>
                  </a:outerShdw>
                </a:effectLst>
                <a:latin typeface="Times New Roman"/>
                <a:cs typeface="Times New Roman"/>
              </a:rPr>
              <a:t>unsymmetrical reagent </a:t>
            </a:r>
            <a:r>
              <a:rPr lang="en-US" sz="2000" dirty="0">
                <a:effectLst>
                  <a:outerShdw blurRad="38100" dist="38100" dir="2700000" algn="tl">
                    <a:srgbClr val="C0C0C0"/>
                  </a:outerShdw>
                </a:effectLst>
                <a:latin typeface="Times New Roman"/>
                <a:cs typeface="Times New Roman"/>
              </a:rPr>
              <a:t>to </a:t>
            </a:r>
            <a:r>
              <a:rPr lang="en-US" sz="2000" dirty="0">
                <a:solidFill>
                  <a:srgbClr val="C00000"/>
                </a:solidFill>
                <a:effectLst>
                  <a:outerShdw blurRad="38100" dist="38100" dir="2700000" algn="tl">
                    <a:srgbClr val="C0C0C0"/>
                  </a:outerShdw>
                </a:effectLst>
                <a:latin typeface="Times New Roman"/>
                <a:cs typeface="Times New Roman"/>
              </a:rPr>
              <a:t>unsymmetrical alkenes </a:t>
            </a:r>
            <a:r>
              <a:rPr lang="en-US" sz="2000" dirty="0">
                <a:effectLst>
                  <a:outerShdw blurRad="38100" dist="38100" dir="2700000" algn="tl">
                    <a:srgbClr val="C0C0C0"/>
                  </a:outerShdw>
                </a:effectLst>
                <a:latin typeface="Times New Roman"/>
                <a:cs typeface="Times New Roman"/>
              </a:rPr>
              <a:t>the </a:t>
            </a:r>
            <a:r>
              <a:rPr lang="en-US" sz="2000" b="1" dirty="0">
                <a:solidFill>
                  <a:srgbClr val="0070C0"/>
                </a:solidFill>
                <a:effectLst>
                  <a:outerShdw blurRad="38100" dist="38100" dir="2700000" algn="tl">
                    <a:srgbClr val="C0C0C0"/>
                  </a:outerShdw>
                </a:effectLst>
                <a:latin typeface="Times New Roman"/>
                <a:cs typeface="Times New Roman"/>
              </a:rPr>
              <a:t>positive ion</a:t>
            </a:r>
            <a:r>
              <a:rPr lang="en-US" sz="2000" dirty="0">
                <a:effectLst>
                  <a:outerShdw blurRad="38100" dist="38100" dir="2700000" algn="tl">
                    <a:srgbClr val="C0C0C0"/>
                  </a:outerShdw>
                </a:effectLst>
                <a:latin typeface="Times New Roman"/>
                <a:cs typeface="Times New Roman"/>
              </a:rPr>
              <a:t> </a:t>
            </a:r>
            <a:r>
              <a:rPr lang="en-US" sz="2000" b="1" dirty="0">
                <a:solidFill>
                  <a:srgbClr val="0070C0"/>
                </a:solidFill>
                <a:effectLst>
                  <a:outerShdw blurRad="38100" dist="38100" dir="2700000" algn="tl">
                    <a:srgbClr val="C0C0C0"/>
                  </a:outerShdw>
                </a:effectLst>
                <a:latin typeface="Times New Roman"/>
                <a:cs typeface="Times New Roman"/>
              </a:rPr>
              <a:t>adds</a:t>
            </a:r>
            <a:r>
              <a:rPr lang="en-US" sz="2000" dirty="0">
                <a:effectLst>
                  <a:outerShdw blurRad="38100" dist="38100" dir="2700000" algn="tl">
                    <a:srgbClr val="C0C0C0"/>
                  </a:outerShdw>
                </a:effectLst>
                <a:latin typeface="Times New Roman"/>
                <a:cs typeface="Times New Roman"/>
              </a:rPr>
              <a:t> </a:t>
            </a:r>
            <a:r>
              <a:rPr lang="en-US" sz="2000" b="1" dirty="0">
                <a:solidFill>
                  <a:schemeClr val="accent1"/>
                </a:solidFill>
                <a:effectLst>
                  <a:outerShdw blurRad="38100" dist="38100" dir="2700000" algn="tl">
                    <a:srgbClr val="C0C0C0"/>
                  </a:outerShdw>
                </a:effectLst>
                <a:latin typeface="Times New Roman"/>
                <a:cs typeface="Times New Roman"/>
              </a:rPr>
              <a:t>to the </a:t>
            </a:r>
            <a:r>
              <a:rPr lang="en-US" sz="2000" b="1" dirty="0">
                <a:solidFill>
                  <a:srgbClr val="0070C0"/>
                </a:solidFill>
                <a:effectLst>
                  <a:outerShdw blurRad="38100" dist="38100" dir="2700000" algn="tl">
                    <a:srgbClr val="C0C0C0"/>
                  </a:outerShdw>
                </a:effectLst>
                <a:latin typeface="Times New Roman"/>
                <a:cs typeface="Times New Roman"/>
              </a:rPr>
              <a:t>carbon of the </a:t>
            </a:r>
            <a:r>
              <a:rPr lang="en-US" sz="2000" b="1" dirty="0" err="1">
                <a:solidFill>
                  <a:srgbClr val="0070C0"/>
                </a:solidFill>
                <a:effectLst>
                  <a:outerShdw blurRad="38100" dist="38100" dir="2700000" algn="tl">
                    <a:srgbClr val="C0C0C0"/>
                  </a:outerShdw>
                </a:effectLst>
                <a:latin typeface="Times New Roman"/>
                <a:cs typeface="Times New Roman"/>
              </a:rPr>
              <a:t>alkene</a:t>
            </a:r>
            <a:r>
              <a:rPr lang="en-US" sz="2000" b="1" dirty="0">
                <a:solidFill>
                  <a:srgbClr val="0070C0"/>
                </a:solidFill>
                <a:effectLst>
                  <a:outerShdw blurRad="38100" dist="38100" dir="2700000" algn="tl">
                    <a:srgbClr val="C0C0C0"/>
                  </a:outerShdw>
                </a:effectLst>
                <a:latin typeface="Times New Roman"/>
                <a:cs typeface="Times New Roman"/>
              </a:rPr>
              <a:t> that bears the greater number of hydrogen atoms </a:t>
            </a:r>
            <a:r>
              <a:rPr lang="en-US" sz="2000" dirty="0">
                <a:effectLst>
                  <a:outerShdw blurRad="38100" dist="38100" dir="2700000" algn="tl">
                    <a:srgbClr val="C0C0C0"/>
                  </a:outerShdw>
                </a:effectLst>
                <a:latin typeface="Times New Roman"/>
                <a:cs typeface="Times New Roman"/>
              </a:rPr>
              <a:t>and </a:t>
            </a:r>
            <a:r>
              <a:rPr lang="en-US" sz="2000" b="1" dirty="0">
                <a:solidFill>
                  <a:srgbClr val="7030A0"/>
                </a:solidFill>
                <a:effectLst>
                  <a:outerShdw blurRad="38100" dist="38100" dir="2700000" algn="tl">
                    <a:srgbClr val="C0C0C0"/>
                  </a:outerShdw>
                </a:effectLst>
                <a:latin typeface="Times New Roman"/>
                <a:cs typeface="Times New Roman"/>
              </a:rPr>
              <a:t>the negative ion </a:t>
            </a:r>
            <a:r>
              <a:rPr lang="en-US" sz="2000" b="1" dirty="0" smtClean="0">
                <a:solidFill>
                  <a:srgbClr val="7030A0"/>
                </a:solidFill>
                <a:effectLst>
                  <a:outerShdw blurRad="38100" dist="38100" dir="2700000" algn="tl">
                    <a:srgbClr val="C0C0C0"/>
                  </a:outerShdw>
                </a:effectLst>
                <a:latin typeface="Times New Roman"/>
                <a:cs typeface="Times New Roman"/>
              </a:rPr>
              <a:t>adds </a:t>
            </a:r>
            <a:r>
              <a:rPr lang="en-US" sz="2000" b="1" dirty="0">
                <a:solidFill>
                  <a:srgbClr val="7030A0"/>
                </a:solidFill>
                <a:effectLst>
                  <a:outerShdw blurRad="38100" dist="38100" dir="2700000" algn="tl">
                    <a:srgbClr val="C0C0C0"/>
                  </a:outerShdw>
                </a:effectLst>
                <a:latin typeface="Times New Roman"/>
                <a:cs typeface="Times New Roman"/>
              </a:rPr>
              <a:t>to the other carbon of the </a:t>
            </a:r>
            <a:r>
              <a:rPr lang="en-US" sz="2000" b="1" dirty="0" err="1">
                <a:solidFill>
                  <a:srgbClr val="7030A0"/>
                </a:solidFill>
                <a:effectLst>
                  <a:outerShdw blurRad="38100" dist="38100" dir="2700000" algn="tl">
                    <a:srgbClr val="C0C0C0"/>
                  </a:outerShdw>
                </a:effectLst>
                <a:latin typeface="Times New Roman"/>
                <a:cs typeface="Times New Roman"/>
              </a:rPr>
              <a:t>alkene</a:t>
            </a:r>
            <a:r>
              <a:rPr lang="en-US" sz="2000" dirty="0">
                <a:effectLst>
                  <a:outerShdw blurRad="38100" dist="38100" dir="2700000" algn="tl">
                    <a:srgbClr val="C0C0C0"/>
                  </a:outerShdw>
                </a:effectLst>
                <a:latin typeface="Times New Roman"/>
                <a:cs typeface="Times New Roman"/>
              </a:rPr>
              <a:t>. </a:t>
            </a:r>
            <a:endParaRPr lang="x-none" sz="2000" dirty="0">
              <a:effectLst>
                <a:outerShdw blurRad="38100" dist="38100" dir="2700000" algn="tl">
                  <a:srgbClr val="C0C0C0"/>
                </a:outerShdw>
              </a:effectLst>
              <a:latin typeface="Times New Roman"/>
              <a:cs typeface="Times New Roman"/>
            </a:endParaRPr>
          </a:p>
        </p:txBody>
      </p:sp>
      <p:sp>
        <p:nvSpPr>
          <p:cNvPr id="8" name="Rectangle 7"/>
          <p:cNvSpPr>
            <a:spLocks noChangeArrowheads="1"/>
          </p:cNvSpPr>
          <p:nvPr/>
        </p:nvSpPr>
        <p:spPr bwMode="auto">
          <a:xfrm>
            <a:off x="568368" y="1219200"/>
            <a:ext cx="8077200" cy="1323439"/>
          </a:xfrm>
          <a:prstGeom prst="rect">
            <a:avLst/>
          </a:prstGeom>
          <a:noFill/>
          <a:ln w="9525">
            <a:noFill/>
            <a:miter lim="800000"/>
            <a:headEnd/>
            <a:tailEnd/>
          </a:ln>
        </p:spPr>
        <p:txBody>
          <a:bodyPr wrap="square">
            <a:spAutoFit/>
          </a:bodyPr>
          <a:lstStyle/>
          <a:p>
            <a:pPr algn="just">
              <a:buClr>
                <a:schemeClr val="folHlink"/>
              </a:buClr>
              <a:buFont typeface="Wingdings" pitchFamily="2" charset="2"/>
              <a:buChar char="Ø"/>
              <a:defRPr/>
            </a:pPr>
            <a:r>
              <a:rPr lang="en-US" sz="2000" dirty="0">
                <a:latin typeface="Times New Roman"/>
                <a:cs typeface="Times New Roman"/>
              </a:rPr>
              <a:t> However w</a:t>
            </a:r>
            <a:r>
              <a:rPr lang="en-US" sz="2000" dirty="0">
                <a:effectLst>
                  <a:outerShdw blurRad="38100" dist="38100" dir="2700000" algn="tl">
                    <a:srgbClr val="C0C0C0"/>
                  </a:outerShdw>
                </a:effectLst>
                <a:latin typeface="Times New Roman"/>
                <a:cs typeface="Times New Roman"/>
              </a:rPr>
              <a:t>hen the addition reactions to such unsymmetrical alkenes are carried out, it was found that </a:t>
            </a:r>
            <a:r>
              <a:rPr lang="en-US" sz="2000" b="1" dirty="0">
                <a:solidFill>
                  <a:srgbClr val="CC0000"/>
                </a:solidFill>
                <a:effectLst>
                  <a:outerShdw blurRad="38100" dist="38100" dir="2700000" algn="tl">
                    <a:srgbClr val="C0C0C0"/>
                  </a:outerShdw>
                </a:effectLst>
                <a:latin typeface="Times New Roman"/>
                <a:cs typeface="Times New Roman"/>
              </a:rPr>
              <a:t>2-bromopropane is nearly the exclusive product</a:t>
            </a:r>
            <a:r>
              <a:rPr lang="en-US" sz="2000" dirty="0">
                <a:effectLst>
                  <a:outerShdw blurRad="38100" dist="38100" dir="2700000" algn="tl">
                    <a:srgbClr val="C0C0C0"/>
                  </a:outerShdw>
                </a:effectLst>
                <a:latin typeface="Times New Roman"/>
                <a:cs typeface="Times New Roman"/>
              </a:rPr>
              <a:t>. Thus it said the reaction proceeded according to </a:t>
            </a:r>
            <a:r>
              <a:rPr lang="en-US" sz="2000" b="1" i="1" dirty="0" err="1">
                <a:solidFill>
                  <a:srgbClr val="CC0000"/>
                </a:solidFill>
                <a:effectLst>
                  <a:outerShdw blurRad="38100" dist="38100" dir="2700000" algn="tl">
                    <a:srgbClr val="C0C0C0"/>
                  </a:outerShdw>
                </a:effectLst>
                <a:latin typeface="Times New Roman"/>
                <a:cs typeface="Times New Roman"/>
              </a:rPr>
              <a:t>Markovnikov’s</a:t>
            </a:r>
            <a:r>
              <a:rPr lang="en-US" sz="2000" b="1" i="1" dirty="0">
                <a:solidFill>
                  <a:srgbClr val="CC0000"/>
                </a:solidFill>
                <a:effectLst>
                  <a:outerShdw blurRad="38100" dist="38100" dir="2700000" algn="tl">
                    <a:srgbClr val="C0C0C0"/>
                  </a:outerShdw>
                </a:effectLst>
                <a:latin typeface="Times New Roman"/>
                <a:cs typeface="Times New Roman"/>
              </a:rPr>
              <a:t> rule</a:t>
            </a:r>
            <a:endParaRPr lang="en-US" sz="2000" b="1" dirty="0">
              <a:solidFill>
                <a:srgbClr val="CC0000"/>
              </a:solidFill>
              <a:effectLst>
                <a:outerShdw blurRad="38100" dist="38100" dir="2700000" algn="tl">
                  <a:srgbClr val="C0C0C0"/>
                </a:outerShdw>
              </a:effectLst>
              <a:latin typeface="Times New Roman"/>
              <a:cs typeface="Times New Roman"/>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1907516799"/>
              </p:ext>
            </p:extLst>
          </p:nvPr>
        </p:nvGraphicFramePr>
        <p:xfrm>
          <a:off x="609601" y="3962400"/>
          <a:ext cx="7239000" cy="1066800"/>
        </p:xfrm>
        <a:graphic>
          <a:graphicData uri="http://schemas.openxmlformats.org/presentationml/2006/ole">
            <mc:AlternateContent xmlns:mc="http://schemas.openxmlformats.org/markup-compatibility/2006">
              <mc:Choice xmlns:v="urn:schemas-microsoft-com:vml" Requires="v">
                <p:oleObj spid="_x0000_s30736" name="CS ChemDraw Drawing" r:id="rId5" imgW="3720084" imgH="565404" progId="ChemDraw.Document.6.0">
                  <p:embed/>
                </p:oleObj>
              </mc:Choice>
              <mc:Fallback>
                <p:oleObj name="CS ChemDraw Drawing" r:id="rId5" imgW="3720084" imgH="565404"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1" y="39624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0240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عنوان 1"/>
          <p:cNvSpPr>
            <a:spLocks noGrp="1"/>
          </p:cNvSpPr>
          <p:nvPr>
            <p:ph type="title" idx="4294967295"/>
          </p:nvPr>
        </p:nvSpPr>
        <p:spPr>
          <a:xfrm>
            <a:off x="304799" y="762000"/>
            <a:ext cx="8229601" cy="1143000"/>
          </a:xfrm>
        </p:spPr>
        <p:txBody>
          <a:bodyPr lIns="91440" rIns="91440" bIns="45720" anchor="ctr">
            <a:normAutofit/>
          </a:bodyPr>
          <a:lstStyle/>
          <a:p>
            <a:pPr algn="l">
              <a:defRPr/>
            </a:pPr>
            <a:r>
              <a:rPr lang="en-US" sz="2400" b="1" u="sng" dirty="0" smtClean="0">
                <a:solidFill>
                  <a:srgbClr val="FF0000"/>
                </a:solidFill>
                <a:effectLst>
                  <a:outerShdw blurRad="38100" dist="38100" dir="2700000" algn="tl">
                    <a:srgbClr val="C0C0C0"/>
                  </a:outerShdw>
                </a:effectLst>
                <a:latin typeface="Times New Roman"/>
                <a:cs typeface="Times New Roman"/>
              </a:rPr>
              <a:t>1.4. Addition of HOX halogen in aqueous solution ( </a:t>
            </a:r>
            <a:r>
              <a:rPr lang="en-US" sz="2400" b="1" u="sng" baseline="30000" dirty="0" smtClean="0">
                <a:solidFill>
                  <a:srgbClr val="FF0000"/>
                </a:solidFill>
                <a:effectLst>
                  <a:outerShdw blurRad="38100" dist="38100" dir="2700000" algn="tl">
                    <a:srgbClr val="C0C0C0"/>
                  </a:outerShdw>
                </a:effectLst>
                <a:latin typeface="Times New Roman"/>
                <a:cs typeface="Times New Roman"/>
              </a:rPr>
              <a:t>-</a:t>
            </a:r>
            <a:r>
              <a:rPr lang="en-US" sz="2400" b="1" u="sng" dirty="0" smtClean="0">
                <a:solidFill>
                  <a:srgbClr val="FF0000"/>
                </a:solidFill>
                <a:effectLst>
                  <a:outerShdw blurRad="38100" dist="38100" dir="2700000" algn="tl">
                    <a:srgbClr val="C0C0C0"/>
                  </a:outerShdw>
                </a:effectLst>
                <a:latin typeface="Times New Roman"/>
                <a:cs typeface="Times New Roman"/>
              </a:rPr>
              <a:t>OH, X</a:t>
            </a:r>
            <a:r>
              <a:rPr lang="en-US" sz="2400" b="1" u="sng" baseline="30000" dirty="0" smtClean="0">
                <a:solidFill>
                  <a:srgbClr val="FF0000"/>
                </a:solidFill>
                <a:effectLst>
                  <a:outerShdw blurRad="38100" dist="38100" dir="2700000" algn="tl">
                    <a:srgbClr val="C0C0C0"/>
                  </a:outerShdw>
                </a:effectLst>
                <a:latin typeface="Times New Roman"/>
                <a:cs typeface="Times New Roman"/>
              </a:rPr>
              <a:t>+</a:t>
            </a:r>
            <a:r>
              <a:rPr lang="en-US" sz="2400" b="1" u="sng" dirty="0" smtClean="0">
                <a:solidFill>
                  <a:srgbClr val="FF0000"/>
                </a:solidFill>
                <a:effectLst>
                  <a:outerShdw blurRad="38100" dist="38100" dir="2700000" algn="tl">
                    <a:srgbClr val="C0C0C0"/>
                  </a:outerShdw>
                </a:effectLst>
                <a:latin typeface="Times New Roman"/>
                <a:cs typeface="Times New Roman"/>
              </a:rPr>
              <a:t>):  </a:t>
            </a:r>
            <a:r>
              <a:rPr lang="en-US" sz="2400" b="1" u="sng" dirty="0" err="1" smtClean="0">
                <a:solidFill>
                  <a:srgbClr val="FF0000"/>
                </a:solidFill>
                <a:effectLst>
                  <a:outerShdw blurRad="38100" dist="38100" dir="2700000" algn="tl">
                    <a:srgbClr val="C0C0C0"/>
                  </a:outerShdw>
                </a:effectLst>
                <a:latin typeface="Times New Roman"/>
                <a:cs typeface="Times New Roman"/>
              </a:rPr>
              <a:t>Halohydrin</a:t>
            </a:r>
            <a:r>
              <a:rPr lang="en-US" sz="2400" b="1" u="sng" dirty="0" smtClean="0">
                <a:solidFill>
                  <a:srgbClr val="FF0000"/>
                </a:solidFill>
                <a:effectLst>
                  <a:outerShdw blurRad="38100" dist="38100" dir="2700000" algn="tl">
                    <a:srgbClr val="C0C0C0"/>
                  </a:outerShdw>
                </a:effectLst>
                <a:latin typeface="Times New Roman"/>
                <a:cs typeface="Times New Roman"/>
              </a:rPr>
              <a:t> formation</a:t>
            </a:r>
            <a:endParaRPr lang="x-none" sz="2400" b="1" u="sng" dirty="0" smtClean="0">
              <a:solidFill>
                <a:srgbClr val="FF0000"/>
              </a:solidFill>
              <a:effectLst>
                <a:outerShdw blurRad="38100" dist="38100" dir="2700000" algn="tl">
                  <a:srgbClr val="C0C0C0"/>
                </a:outerShdw>
              </a:effectLst>
              <a:latin typeface="Times New Roman"/>
              <a:cs typeface="Times New Roman"/>
            </a:endParaRPr>
          </a:p>
        </p:txBody>
      </p:sp>
      <p:sp>
        <p:nvSpPr>
          <p:cNvPr id="20485"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19A139B7-C25B-4027-931A-67D8C596B3C3}" type="slidenum">
              <a:rPr lang="x-none" sz="1400">
                <a:cs typeface="Arial" pitchFamily="34" charset="0"/>
              </a:rPr>
              <a:pPr rtl="1"/>
              <a:t>32</a:t>
            </a:fld>
            <a:endParaRPr lang="en-US" sz="1400">
              <a:cs typeface="Arial" pitchFamily="34" charset="0"/>
            </a:endParaRPr>
          </a:p>
        </p:txBody>
      </p:sp>
      <p:sp>
        <p:nvSpPr>
          <p:cNvPr id="187397" name="Rectangle 4"/>
          <p:cNvSpPr>
            <a:spLocks noChangeArrowheads="1"/>
          </p:cNvSpPr>
          <p:nvPr/>
        </p:nvSpPr>
        <p:spPr bwMode="auto">
          <a:xfrm>
            <a:off x="304800" y="1752600"/>
            <a:ext cx="8458200" cy="707886"/>
          </a:xfrm>
          <a:prstGeom prst="rect">
            <a:avLst/>
          </a:prstGeom>
          <a:noFill/>
          <a:ln w="9525">
            <a:noFill/>
            <a:miter lim="800000"/>
            <a:headEnd/>
            <a:tailEnd/>
          </a:ln>
        </p:spPr>
        <p:txBody>
          <a:bodyPr wrap="square">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Only one product is possible from the addition of HOX acids (formed from mixture of H2O and X2) to symmetrical alkenes such as </a:t>
            </a:r>
            <a:r>
              <a:rPr lang="en-US" sz="2000" dirty="0" err="1">
                <a:effectLst>
                  <a:outerShdw blurRad="38100" dist="38100" dir="2700000" algn="tl">
                    <a:srgbClr val="C0C0C0"/>
                  </a:outerShdw>
                </a:effectLst>
                <a:latin typeface="Times New Roman"/>
                <a:cs typeface="Times New Roman"/>
              </a:rPr>
              <a:t>ethene</a:t>
            </a:r>
            <a:r>
              <a:rPr lang="en-US" sz="2000" dirty="0">
                <a:effectLst>
                  <a:outerShdw blurRad="38100" dist="38100" dir="2700000" algn="tl">
                    <a:srgbClr val="C0C0C0"/>
                  </a:outerShdw>
                </a:effectLst>
                <a:latin typeface="Times New Roman"/>
                <a:cs typeface="Times New Roman"/>
              </a:rPr>
              <a:t> and cyclohexene.</a:t>
            </a:r>
            <a:endParaRPr lang="x-none" sz="2000" dirty="0">
              <a:effectLst>
                <a:outerShdw blurRad="38100" dist="38100" dir="2700000" algn="tl">
                  <a:srgbClr val="C0C0C0"/>
                </a:outerShdw>
              </a:effectLst>
              <a:latin typeface="Times New Roman"/>
              <a:cs typeface="Times New Roman"/>
            </a:endParaRPr>
          </a:p>
        </p:txBody>
      </p:sp>
      <p:graphicFrame>
        <p:nvGraphicFramePr>
          <p:cNvPr id="20483" name="Object 10"/>
          <p:cNvGraphicFramePr>
            <a:graphicFrameLocks noChangeAspect="1"/>
          </p:cNvGraphicFramePr>
          <p:nvPr>
            <p:extLst>
              <p:ext uri="{D42A27DB-BD31-4B8C-83A1-F6EECF244321}">
                <p14:modId xmlns:p14="http://schemas.microsoft.com/office/powerpoint/2010/main" val="3279765215"/>
              </p:ext>
            </p:extLst>
          </p:nvPr>
        </p:nvGraphicFramePr>
        <p:xfrm>
          <a:off x="533400" y="3124200"/>
          <a:ext cx="7261578" cy="2362200"/>
        </p:xfrm>
        <a:graphic>
          <a:graphicData uri="http://schemas.openxmlformats.org/presentationml/2006/ole">
            <mc:AlternateContent xmlns:mc="http://schemas.openxmlformats.org/markup-compatibility/2006">
              <mc:Choice xmlns:v="urn:schemas-microsoft-com:vml" Requires="v">
                <p:oleObj spid="_x0000_s20567" name="CS ChemDraw Drawing" r:id="rId3" imgW="4024884" imgH="1441704" progId="ChemDraw.Document.6.0">
                  <p:embed/>
                </p:oleObj>
              </mc:Choice>
              <mc:Fallback>
                <p:oleObj name="CS ChemDraw Drawing" r:id="rId3" imgW="4024884" imgH="1441704" progId="ChemDraw.Document.6.0">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24200"/>
                        <a:ext cx="7261578" cy="2362200"/>
                      </a:xfrm>
                      <a:prstGeom prst="rect">
                        <a:avLst/>
                      </a:prstGeom>
                      <a:noFill/>
                      <a:ln>
                        <a:noFill/>
                      </a:ln>
                      <a:effectLst/>
                      <a:extLst/>
                    </p:spPr>
                  </p:pic>
                </p:oleObj>
              </mc:Fallback>
            </mc:AlternateContent>
          </a:graphicData>
        </a:graphic>
      </p:graphicFrame>
      <p:sp>
        <p:nvSpPr>
          <p:cNvPr id="12" name="Rectangle 11"/>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3" name="Picture 12"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4" name="Picture 13"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5" name="Straight Connector 14"/>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5C9A8F-88CC-4F32-A619-4185AD1FEB37}" type="slidenum">
              <a:rPr lang="en-US" smtClean="0"/>
              <a:pPr>
                <a:defRPr/>
              </a:pPr>
              <a:t>33</a:t>
            </a:fld>
            <a:endParaRPr lang="en-US"/>
          </a:p>
        </p:txBody>
      </p:sp>
      <p:sp>
        <p:nvSpPr>
          <p:cNvPr id="3" name="Rectangle 2"/>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4" name="Picture 3"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5" name="Picture 4"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7" name="Rectangle 6"/>
          <p:cNvSpPr>
            <a:spLocks noChangeArrowheads="1"/>
          </p:cNvSpPr>
          <p:nvPr/>
        </p:nvSpPr>
        <p:spPr bwMode="auto">
          <a:xfrm>
            <a:off x="0" y="1143000"/>
            <a:ext cx="9144000" cy="7016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However, addition reactions to unsymmetrical alkenes will result in the formation of </a:t>
            </a:r>
            <a:r>
              <a:rPr lang="en-US" sz="2000" b="1" dirty="0" err="1">
                <a:solidFill>
                  <a:srgbClr val="009900"/>
                </a:solidFill>
                <a:effectLst>
                  <a:outerShdw blurRad="38100" dist="38100" dir="2700000" algn="tl">
                    <a:srgbClr val="C0C0C0"/>
                  </a:outerShdw>
                </a:effectLst>
                <a:latin typeface="Times New Roman"/>
                <a:cs typeface="Times New Roman"/>
              </a:rPr>
              <a:t>Markovonikov’s</a:t>
            </a:r>
            <a:r>
              <a:rPr lang="en-US" sz="2000" b="1" dirty="0">
                <a:solidFill>
                  <a:srgbClr val="009900"/>
                </a:solidFill>
                <a:effectLst>
                  <a:outerShdw blurRad="38100" dist="38100" dir="2700000" algn="tl">
                    <a:srgbClr val="C0C0C0"/>
                  </a:outerShdw>
                </a:effectLst>
                <a:latin typeface="Times New Roman"/>
                <a:cs typeface="Times New Roman"/>
              </a:rPr>
              <a:t> product</a:t>
            </a:r>
            <a:r>
              <a:rPr lang="en-US" sz="2000" dirty="0">
                <a:effectLst>
                  <a:outerShdw blurRad="38100" dist="38100" dir="2700000" algn="tl">
                    <a:srgbClr val="C0C0C0"/>
                  </a:outerShdw>
                </a:effectLst>
                <a:latin typeface="Times New Roman"/>
                <a:cs typeface="Times New Roman"/>
              </a:rPr>
              <a:t> preferentially.</a:t>
            </a:r>
            <a:endParaRPr lang="x-none" sz="2000" dirty="0">
              <a:effectLst>
                <a:outerShdw blurRad="38100" dist="38100" dir="2700000" algn="tl">
                  <a:srgbClr val="C0C0C0"/>
                </a:outerShdw>
              </a:effectLst>
              <a:latin typeface="Times New Roman"/>
              <a:cs typeface="Times New Roman"/>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896016702"/>
              </p:ext>
            </p:extLst>
          </p:nvPr>
        </p:nvGraphicFramePr>
        <p:xfrm>
          <a:off x="609600" y="2286000"/>
          <a:ext cx="7330440" cy="2819400"/>
        </p:xfrm>
        <a:graphic>
          <a:graphicData uri="http://schemas.openxmlformats.org/presentationml/2006/ole">
            <mc:AlternateContent xmlns:mc="http://schemas.openxmlformats.org/markup-compatibility/2006">
              <mc:Choice xmlns:v="urn:schemas-microsoft-com:vml" Requires="v">
                <p:oleObj spid="_x0000_s26661" name="CS ChemDraw Drawing" r:id="rId5" imgW="3576828" imgH="1545336" progId="ChemDraw.Document.6.0">
                  <p:embed/>
                </p:oleObj>
              </mc:Choice>
              <mc:Fallback>
                <p:oleObj name="CS ChemDraw Drawing" r:id="rId5" imgW="3576828" imgH="1545336"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286000"/>
                        <a:ext cx="7330440" cy="2819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31899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bwMode="auto">
          <a:xfrm>
            <a:off x="0" y="914400"/>
            <a:ext cx="4419600" cy="685800"/>
          </a:xfrm>
          <a:prstGeom prst="rect">
            <a:avLst/>
          </a:prstGeom>
          <a:noFill/>
          <a:ln w="9525">
            <a:noFill/>
            <a:miter lim="800000"/>
            <a:headEnd/>
            <a:tailEnd/>
          </a:ln>
        </p:spPr>
        <p:txBody>
          <a:bodyPr anchor="ctr"/>
          <a:lstStyle/>
          <a:p>
            <a:pPr eaLnBrk="0" hangingPunct="0">
              <a:defRPr/>
            </a:pPr>
            <a:r>
              <a:rPr lang="en-US" sz="2400" b="1" u="sng" dirty="0">
                <a:solidFill>
                  <a:srgbClr val="FF0000"/>
                </a:solidFill>
                <a:effectLst>
                  <a:outerShdw blurRad="38100" dist="38100" dir="2700000" algn="tl">
                    <a:srgbClr val="C0C0C0"/>
                  </a:outerShdw>
                </a:effectLst>
                <a:latin typeface="Times New Roman"/>
                <a:cs typeface="Times New Roman"/>
              </a:rPr>
              <a:t>1.5. Addition of H</a:t>
            </a:r>
            <a:r>
              <a:rPr lang="en-US" sz="2400" b="1" baseline="-25000" dirty="0">
                <a:solidFill>
                  <a:srgbClr val="FF0000"/>
                </a:solidFill>
                <a:effectLst>
                  <a:outerShdw blurRad="38100" dist="38100" dir="2700000" algn="tl">
                    <a:srgbClr val="C0C0C0"/>
                  </a:outerShdw>
                </a:effectLst>
                <a:latin typeface="Times New Roman"/>
                <a:cs typeface="Times New Roman"/>
              </a:rPr>
              <a:t>2</a:t>
            </a:r>
            <a:r>
              <a:rPr lang="en-US" sz="2400" b="1" u="sng" dirty="0">
                <a:solidFill>
                  <a:srgbClr val="FF0000"/>
                </a:solidFill>
                <a:effectLst>
                  <a:outerShdw blurRad="38100" dist="38100" dir="2700000" algn="tl">
                    <a:srgbClr val="C0C0C0"/>
                  </a:outerShdw>
                </a:effectLst>
                <a:latin typeface="Times New Roman"/>
                <a:cs typeface="Times New Roman"/>
              </a:rPr>
              <a:t>O: Hydration</a:t>
            </a:r>
            <a:endParaRPr lang="x-none" sz="2400" b="1" u="sng" dirty="0">
              <a:solidFill>
                <a:srgbClr val="FF0000"/>
              </a:solidFill>
              <a:effectLst>
                <a:outerShdw blurRad="38100" dist="38100" dir="2700000" algn="tl">
                  <a:srgbClr val="C0C0C0"/>
                </a:outerShdw>
              </a:effectLst>
              <a:latin typeface="Times New Roman"/>
              <a:cs typeface="Times New Roman"/>
            </a:endParaRPr>
          </a:p>
        </p:txBody>
      </p:sp>
      <p:sp>
        <p:nvSpPr>
          <p:cNvPr id="21509" name="Slide Number Placeholder 7"/>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6F214C66-A31F-4E3B-84DD-BD75241EF8AD}" type="slidenum">
              <a:rPr lang="x-none" sz="1400">
                <a:cs typeface="Arial" pitchFamily="34" charset="0"/>
              </a:rPr>
              <a:pPr rtl="1"/>
              <a:t>34</a:t>
            </a:fld>
            <a:endParaRPr lang="en-US" sz="1400">
              <a:cs typeface="Arial" pitchFamily="34" charset="0"/>
            </a:endParaRPr>
          </a:p>
        </p:txBody>
      </p:sp>
      <p:sp>
        <p:nvSpPr>
          <p:cNvPr id="188421" name="Rectangle 5"/>
          <p:cNvSpPr>
            <a:spLocks noChangeArrowheads="1"/>
          </p:cNvSpPr>
          <p:nvPr/>
        </p:nvSpPr>
        <p:spPr bwMode="auto">
          <a:xfrm>
            <a:off x="0" y="1524000"/>
            <a:ext cx="9144000" cy="701675"/>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Only </a:t>
            </a:r>
            <a:r>
              <a:rPr lang="en-US" sz="2000" dirty="0">
                <a:solidFill>
                  <a:schemeClr val="accent2"/>
                </a:solidFill>
                <a:effectLst>
                  <a:outerShdw blurRad="38100" dist="38100" dir="2700000" algn="tl">
                    <a:srgbClr val="C0C0C0"/>
                  </a:outerShdw>
                </a:effectLst>
                <a:latin typeface="Times New Roman"/>
                <a:cs typeface="Times New Roman"/>
              </a:rPr>
              <a:t>one product</a:t>
            </a:r>
            <a:r>
              <a:rPr lang="en-US" sz="2000" dirty="0">
                <a:effectLst>
                  <a:outerShdw blurRad="38100" dist="38100" dir="2700000" algn="tl">
                    <a:srgbClr val="C0C0C0"/>
                  </a:outerShdw>
                </a:effectLst>
                <a:latin typeface="Times New Roman"/>
                <a:cs typeface="Times New Roman"/>
              </a:rPr>
              <a:t> is possible from the addition of H</a:t>
            </a:r>
            <a:r>
              <a:rPr lang="en-US" sz="2000" baseline="-25000" dirty="0">
                <a:effectLst>
                  <a:outerShdw blurRad="38100" dist="38100" dir="2700000" algn="tl">
                    <a:srgbClr val="C0C0C0"/>
                  </a:outerShdw>
                </a:effectLst>
                <a:latin typeface="Times New Roman"/>
                <a:cs typeface="Times New Roman"/>
              </a:rPr>
              <a:t>2</a:t>
            </a:r>
            <a:r>
              <a:rPr lang="en-US" sz="2000" dirty="0">
                <a:effectLst>
                  <a:outerShdw blurRad="38100" dist="38100" dir="2700000" algn="tl">
                    <a:srgbClr val="C0C0C0"/>
                  </a:outerShdw>
                </a:effectLst>
                <a:latin typeface="Times New Roman"/>
                <a:cs typeface="Times New Roman"/>
              </a:rPr>
              <a:t>O in presence of acids as catalysts  to </a:t>
            </a:r>
            <a:r>
              <a:rPr lang="en-US" sz="2000" dirty="0">
                <a:solidFill>
                  <a:schemeClr val="accent2"/>
                </a:solidFill>
                <a:effectLst>
                  <a:outerShdw blurRad="38100" dist="38100" dir="2700000" algn="tl">
                    <a:srgbClr val="C0C0C0"/>
                  </a:outerShdw>
                </a:effectLst>
                <a:latin typeface="Times New Roman"/>
                <a:cs typeface="Times New Roman"/>
              </a:rPr>
              <a:t>symmetrical alkenes</a:t>
            </a:r>
            <a:r>
              <a:rPr lang="en-US" sz="2000" dirty="0">
                <a:effectLst>
                  <a:outerShdw blurRad="38100" dist="38100" dir="2700000" algn="tl">
                    <a:srgbClr val="C0C0C0"/>
                  </a:outerShdw>
                </a:effectLst>
                <a:latin typeface="Times New Roman"/>
                <a:cs typeface="Times New Roman"/>
              </a:rPr>
              <a:t> such as </a:t>
            </a:r>
            <a:r>
              <a:rPr lang="en-US" sz="2000" dirty="0" err="1">
                <a:effectLst>
                  <a:outerShdw blurRad="38100" dist="38100" dir="2700000" algn="tl">
                    <a:srgbClr val="C0C0C0"/>
                  </a:outerShdw>
                </a:effectLst>
                <a:latin typeface="Times New Roman"/>
                <a:cs typeface="Times New Roman"/>
              </a:rPr>
              <a:t>ethene</a:t>
            </a:r>
            <a:r>
              <a:rPr lang="en-US" sz="2000" dirty="0">
                <a:effectLst>
                  <a:outerShdw blurRad="38100" dist="38100" dir="2700000" algn="tl">
                    <a:srgbClr val="C0C0C0"/>
                  </a:outerShdw>
                </a:effectLst>
                <a:latin typeface="Times New Roman"/>
                <a:cs typeface="Times New Roman"/>
              </a:rPr>
              <a:t> and cyclohexene. </a:t>
            </a:r>
            <a:endParaRPr lang="x-none" sz="2000" dirty="0">
              <a:effectLst>
                <a:outerShdw blurRad="38100" dist="38100" dir="2700000" algn="tl">
                  <a:srgbClr val="C0C0C0"/>
                </a:outerShdw>
              </a:effectLst>
              <a:latin typeface="Times New Roman"/>
              <a:cs typeface="Times New Roman"/>
            </a:endParaRPr>
          </a:p>
        </p:txBody>
      </p:sp>
      <p:sp>
        <p:nvSpPr>
          <p:cNvPr id="188422" name="Rectangle 6"/>
          <p:cNvSpPr>
            <a:spLocks noChangeArrowheads="1"/>
          </p:cNvSpPr>
          <p:nvPr/>
        </p:nvSpPr>
        <p:spPr bwMode="auto">
          <a:xfrm>
            <a:off x="0" y="4572000"/>
            <a:ext cx="9144000" cy="7016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However, addition reactions to </a:t>
            </a:r>
            <a:r>
              <a:rPr lang="en-US" sz="2000" dirty="0">
                <a:solidFill>
                  <a:schemeClr val="accent1"/>
                </a:solidFill>
                <a:effectLst>
                  <a:outerShdw blurRad="38100" dist="38100" dir="2700000" algn="tl">
                    <a:srgbClr val="C0C0C0"/>
                  </a:outerShdw>
                </a:effectLst>
                <a:latin typeface="Times New Roman"/>
                <a:cs typeface="Times New Roman"/>
              </a:rPr>
              <a:t>unsymmetrical alkenes</a:t>
            </a:r>
            <a:r>
              <a:rPr lang="en-US" sz="2000" dirty="0">
                <a:effectLst>
                  <a:outerShdw blurRad="38100" dist="38100" dir="2700000" algn="tl">
                    <a:srgbClr val="C0C0C0"/>
                  </a:outerShdw>
                </a:effectLst>
                <a:latin typeface="Times New Roman"/>
                <a:cs typeface="Times New Roman"/>
              </a:rPr>
              <a:t> will result in the formation of </a:t>
            </a:r>
            <a:r>
              <a:rPr lang="en-US" sz="2000" dirty="0" err="1">
                <a:solidFill>
                  <a:schemeClr val="accent1"/>
                </a:solidFill>
                <a:effectLst>
                  <a:outerShdw blurRad="38100" dist="38100" dir="2700000" algn="tl">
                    <a:srgbClr val="C0C0C0"/>
                  </a:outerShdw>
                </a:effectLst>
                <a:latin typeface="Times New Roman"/>
                <a:cs typeface="Times New Roman"/>
              </a:rPr>
              <a:t>Markovonikov’s</a:t>
            </a:r>
            <a:r>
              <a:rPr lang="en-US" sz="2000" dirty="0">
                <a:solidFill>
                  <a:schemeClr val="accent1"/>
                </a:solidFill>
                <a:effectLst>
                  <a:outerShdw blurRad="38100" dist="38100" dir="2700000" algn="tl">
                    <a:srgbClr val="C0C0C0"/>
                  </a:outerShdw>
                </a:effectLst>
                <a:latin typeface="Times New Roman"/>
                <a:cs typeface="Times New Roman"/>
              </a:rPr>
              <a:t> product preferentially</a:t>
            </a:r>
            <a:r>
              <a:rPr lang="en-US" sz="2000" dirty="0">
                <a:effectLst>
                  <a:outerShdw blurRad="38100" dist="38100" dir="2700000" algn="tl">
                    <a:srgbClr val="C0C0C0"/>
                  </a:outerShdw>
                </a:effectLst>
                <a:latin typeface="Times New Roman"/>
                <a:cs typeface="Times New Roman"/>
              </a:rPr>
              <a:t>.</a:t>
            </a:r>
            <a:endParaRPr lang="x-none" sz="2000" dirty="0">
              <a:effectLst>
                <a:outerShdw blurRad="38100" dist="38100" dir="2700000" algn="tl">
                  <a:srgbClr val="C0C0C0"/>
                </a:outerShdw>
              </a:effectLst>
              <a:latin typeface="Times New Roman"/>
              <a:cs typeface="Times New Roman"/>
            </a:endParaRPr>
          </a:p>
        </p:txBody>
      </p:sp>
      <p:graphicFrame>
        <p:nvGraphicFramePr>
          <p:cNvPr id="21506" name="Object 10"/>
          <p:cNvGraphicFramePr>
            <a:graphicFrameLocks noChangeAspect="1"/>
          </p:cNvGraphicFramePr>
          <p:nvPr>
            <p:extLst>
              <p:ext uri="{D42A27DB-BD31-4B8C-83A1-F6EECF244321}">
                <p14:modId xmlns:p14="http://schemas.microsoft.com/office/powerpoint/2010/main" val="1340610771"/>
              </p:ext>
            </p:extLst>
          </p:nvPr>
        </p:nvGraphicFramePr>
        <p:xfrm>
          <a:off x="1676400" y="5491548"/>
          <a:ext cx="4953000" cy="1137851"/>
        </p:xfrm>
        <a:graphic>
          <a:graphicData uri="http://schemas.openxmlformats.org/presentationml/2006/ole">
            <mc:AlternateContent xmlns:mc="http://schemas.openxmlformats.org/markup-compatibility/2006">
              <mc:Choice xmlns:v="urn:schemas-microsoft-com:vml" Requires="v">
                <p:oleObj spid="_x0000_s21621" name="CS ChemDraw Drawing" r:id="rId3" imgW="2964180" imgH="790956" progId="ChemDraw.Document.6.0">
                  <p:embed/>
                </p:oleObj>
              </mc:Choice>
              <mc:Fallback>
                <p:oleObj name="CS ChemDraw Drawing" r:id="rId3" imgW="2964180" imgH="790956" progId="ChemDraw.Document.6.0">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91548"/>
                        <a:ext cx="4953000" cy="1137851"/>
                      </a:xfrm>
                      <a:prstGeom prst="rect">
                        <a:avLst/>
                      </a:prstGeom>
                      <a:noFill/>
                      <a:ln>
                        <a:noFill/>
                      </a:ln>
                      <a:effectLst/>
                      <a:extLst/>
                    </p:spPr>
                  </p:pic>
                </p:oleObj>
              </mc:Fallback>
            </mc:AlternateContent>
          </a:graphicData>
        </a:graphic>
      </p:graphicFrame>
      <p:graphicFrame>
        <p:nvGraphicFramePr>
          <p:cNvPr id="21507" name="Object 11"/>
          <p:cNvGraphicFramePr>
            <a:graphicFrameLocks noChangeAspect="1"/>
          </p:cNvGraphicFramePr>
          <p:nvPr>
            <p:extLst>
              <p:ext uri="{D42A27DB-BD31-4B8C-83A1-F6EECF244321}">
                <p14:modId xmlns:p14="http://schemas.microsoft.com/office/powerpoint/2010/main" val="2119104721"/>
              </p:ext>
            </p:extLst>
          </p:nvPr>
        </p:nvGraphicFramePr>
        <p:xfrm>
          <a:off x="1905000" y="2362200"/>
          <a:ext cx="4191000" cy="2126776"/>
        </p:xfrm>
        <a:graphic>
          <a:graphicData uri="http://schemas.openxmlformats.org/presentationml/2006/ole">
            <mc:AlternateContent xmlns:mc="http://schemas.openxmlformats.org/markup-compatibility/2006">
              <mc:Choice xmlns:v="urn:schemas-microsoft-com:vml" Requires="v">
                <p:oleObj spid="_x0000_s21622" name="CS ChemDraw Drawing" r:id="rId5" imgW="3264408" imgH="1659636" progId="ChemDraw.Document.6.0">
                  <p:embed/>
                </p:oleObj>
              </mc:Choice>
              <mc:Fallback>
                <p:oleObj name="CS ChemDraw Drawing" r:id="rId5" imgW="3264408" imgH="1659636" progId="ChemDraw.Document.6.0">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362200"/>
                        <a:ext cx="4191000" cy="2126776"/>
                      </a:xfrm>
                      <a:prstGeom prst="rect">
                        <a:avLst/>
                      </a:prstGeom>
                      <a:noFill/>
                      <a:ln>
                        <a:noFill/>
                      </a:ln>
                      <a:effectLst/>
                      <a:extLst/>
                    </p:spPr>
                  </p:pic>
                </p:oleObj>
              </mc:Fallback>
            </mc:AlternateContent>
          </a:graphicData>
        </a:graphic>
      </p:graphicFrame>
      <p:sp>
        <p:nvSpPr>
          <p:cNvPr id="12" name="Rectangle 11"/>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3" name="Picture 12"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4" name="Picture 13"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5" name="Straight Connector 14"/>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bwMode="auto">
          <a:xfrm>
            <a:off x="0" y="1513562"/>
            <a:ext cx="9144000" cy="914400"/>
          </a:xfrm>
          <a:prstGeom prst="rect">
            <a:avLst/>
          </a:prstGeom>
          <a:noFill/>
          <a:ln w="9525">
            <a:noFill/>
            <a:miter lim="800000"/>
            <a:headEnd/>
            <a:tailEnd/>
          </a:ln>
        </p:spPr>
        <p:txBody>
          <a:bodyPr anchor="ctr"/>
          <a:lstStyle/>
          <a:p>
            <a:pPr algn="just" eaLnBrk="0" hangingPunct="0">
              <a:defRPr/>
            </a:pPr>
            <a:r>
              <a:rPr lang="en-US" sz="2400" b="1" u="sng" dirty="0" smtClean="0">
                <a:solidFill>
                  <a:srgbClr val="FF0000"/>
                </a:solidFill>
                <a:effectLst>
                  <a:outerShdw blurRad="38100" dist="38100" dir="2700000" algn="tl">
                    <a:srgbClr val="C0C0C0"/>
                  </a:outerShdw>
                </a:effectLst>
                <a:latin typeface="Times New Roman"/>
                <a:cs typeface="Times New Roman"/>
              </a:rPr>
              <a:t>1- </a:t>
            </a:r>
            <a:r>
              <a:rPr lang="en-US" sz="2400" b="1" u="sng" dirty="0" err="1">
                <a:solidFill>
                  <a:srgbClr val="FF0000"/>
                </a:solidFill>
                <a:effectLst>
                  <a:outerShdw blurRad="38100" dist="38100" dir="2700000" algn="tl">
                    <a:srgbClr val="C0C0C0"/>
                  </a:outerShdw>
                </a:effectLst>
                <a:latin typeface="Times New Roman"/>
                <a:cs typeface="Times New Roman"/>
              </a:rPr>
              <a:t>Ozonolysis</a:t>
            </a:r>
            <a:r>
              <a:rPr lang="en-US" sz="2400" b="1" u="sng" dirty="0">
                <a:solidFill>
                  <a:srgbClr val="FF0000"/>
                </a:solidFill>
                <a:effectLst>
                  <a:outerShdw blurRad="38100" dist="38100" dir="2700000" algn="tl">
                    <a:srgbClr val="C0C0C0"/>
                  </a:outerShdw>
                </a:effectLst>
                <a:latin typeface="Times New Roman"/>
                <a:cs typeface="Times New Roman"/>
              </a:rPr>
              <a:t> (</a:t>
            </a:r>
            <a:r>
              <a:rPr lang="en-US" sz="2400" b="1" u="sng" dirty="0" smtClean="0">
                <a:solidFill>
                  <a:srgbClr val="FF0000"/>
                </a:solidFill>
                <a:effectLst>
                  <a:outerShdw blurRad="38100" dist="38100" dir="2700000" algn="tl">
                    <a:srgbClr val="C0C0C0"/>
                  </a:outerShdw>
                </a:effectLst>
                <a:latin typeface="Times New Roman"/>
                <a:cs typeface="Times New Roman"/>
              </a:rPr>
              <a:t>Oxidative cleavage): </a:t>
            </a:r>
            <a:endParaRPr lang="en-US" sz="2400" b="1" u="sng" dirty="0">
              <a:solidFill>
                <a:srgbClr val="FF0000"/>
              </a:solidFill>
              <a:effectLst>
                <a:outerShdw blurRad="38100" dist="38100" dir="2700000" algn="tl">
                  <a:srgbClr val="C0C0C0"/>
                </a:outerShdw>
              </a:effectLst>
              <a:latin typeface="Times New Roman"/>
              <a:cs typeface="Times New Roman"/>
            </a:endParaRPr>
          </a:p>
          <a:p>
            <a:pPr algn="just" eaLnBrk="0" hangingPunct="0">
              <a:defRPr/>
            </a:pPr>
            <a:r>
              <a:rPr lang="en-US" sz="2000" dirty="0">
                <a:effectLst>
                  <a:outerShdw blurRad="38100" dist="38100" dir="2700000" algn="tl">
                    <a:srgbClr val="C0C0C0"/>
                  </a:outerShdw>
                </a:effectLst>
                <a:latin typeface="Times New Roman"/>
                <a:cs typeface="Times New Roman"/>
              </a:rPr>
              <a:t>This reaction involves rupture of the C=C to give aldehydes or ketones according to the structure of the original alkene.</a:t>
            </a:r>
            <a:endParaRPr lang="x-none" sz="2000" b="1" u="sng" dirty="0">
              <a:effectLst>
                <a:outerShdw blurRad="38100" dist="38100" dir="2700000" algn="tl">
                  <a:srgbClr val="C0C0C0"/>
                </a:outerShdw>
              </a:effectLst>
              <a:latin typeface="Times New Roman"/>
              <a:cs typeface="Times New Roman"/>
            </a:endParaRPr>
          </a:p>
        </p:txBody>
      </p:sp>
      <p:sp>
        <p:nvSpPr>
          <p:cNvPr id="23556"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477DB152-62BE-4922-90EE-C0A219EA2B6C}" type="slidenum">
              <a:rPr lang="x-none" sz="1400">
                <a:cs typeface="Arial" pitchFamily="34" charset="0"/>
              </a:rPr>
              <a:pPr rtl="1"/>
              <a:t>35</a:t>
            </a:fld>
            <a:endParaRPr lang="en-US" sz="1400">
              <a:cs typeface="Arial" pitchFamily="34" charset="0"/>
            </a:endParaRPr>
          </a:p>
        </p:txBody>
      </p:sp>
      <p:graphicFrame>
        <p:nvGraphicFramePr>
          <p:cNvPr id="23554" name="Object 5"/>
          <p:cNvGraphicFramePr>
            <a:graphicFrameLocks noChangeAspect="1"/>
          </p:cNvGraphicFramePr>
          <p:nvPr>
            <p:extLst>
              <p:ext uri="{D42A27DB-BD31-4B8C-83A1-F6EECF244321}">
                <p14:modId xmlns:p14="http://schemas.microsoft.com/office/powerpoint/2010/main" val="43763263"/>
              </p:ext>
            </p:extLst>
          </p:nvPr>
        </p:nvGraphicFramePr>
        <p:xfrm>
          <a:off x="1123950" y="2438400"/>
          <a:ext cx="7334250" cy="4191000"/>
        </p:xfrm>
        <a:graphic>
          <a:graphicData uri="http://schemas.openxmlformats.org/presentationml/2006/ole">
            <mc:AlternateContent xmlns:mc="http://schemas.openxmlformats.org/markup-compatibility/2006">
              <mc:Choice xmlns:v="urn:schemas-microsoft-com:vml" Requires="v">
                <p:oleObj spid="_x0000_s23617" name="CS ChemDraw Drawing" r:id="rId3" imgW="5103876" imgH="3166872" progId="ChemDraw.Document.6.0">
                  <p:embed/>
                </p:oleObj>
              </mc:Choice>
              <mc:Fallback>
                <p:oleObj name="CS ChemDraw Drawing" r:id="rId3" imgW="5103876" imgH="3166872"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2438400"/>
                        <a:ext cx="7334250" cy="4191000"/>
                      </a:xfrm>
                      <a:prstGeom prst="rect">
                        <a:avLst/>
                      </a:prstGeom>
                      <a:noFill/>
                      <a:ln>
                        <a:noFill/>
                      </a:ln>
                      <a:effectLst/>
                      <a:extLst/>
                    </p:spPr>
                  </p:pic>
                </p:oleObj>
              </mc:Fallback>
            </mc:AlternateContent>
          </a:graphicData>
        </a:graphic>
      </p:graphicFrame>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62838" y="1019145"/>
            <a:ext cx="2842445" cy="461665"/>
          </a:xfrm>
          <a:prstGeom prst="rect">
            <a:avLst/>
          </a:prstGeom>
          <a:noFill/>
        </p:spPr>
        <p:txBody>
          <a:bodyPr wrap="none" rtlCol="0">
            <a:spAutoFit/>
          </a:bodyPr>
          <a:lstStyle/>
          <a:p>
            <a:r>
              <a:rPr lang="en-US" sz="2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Oxidation Reaction:</a:t>
            </a:r>
            <a:endPar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عنصر نائب لرقم الشريحة 2"/>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48EADD9A-BECF-4272-9D4D-7BA17FBE480B}" type="slidenum">
              <a:rPr lang="x-none" sz="1400">
                <a:cs typeface="Arial" pitchFamily="34" charset="0"/>
              </a:rPr>
              <a:pPr rtl="1"/>
              <a:t>36</a:t>
            </a:fld>
            <a:endParaRPr lang="en-US" sz="1400">
              <a:cs typeface="Arial" pitchFamily="34" charset="0"/>
            </a:endParaRPr>
          </a:p>
        </p:txBody>
      </p:sp>
      <p:sp>
        <p:nvSpPr>
          <p:cNvPr id="13317" name="عنصر نائب للمحتوى 3"/>
          <p:cNvSpPr>
            <a:spLocks noGrp="1"/>
          </p:cNvSpPr>
          <p:nvPr>
            <p:ph sz="quarter" idx="4294967295"/>
          </p:nvPr>
        </p:nvSpPr>
        <p:spPr>
          <a:xfrm>
            <a:off x="0" y="990600"/>
            <a:ext cx="7772400" cy="533400"/>
          </a:xfrm>
        </p:spPr>
        <p:txBody>
          <a:bodyPr>
            <a:normAutofit/>
          </a:bodyPr>
          <a:lstStyle/>
          <a:p>
            <a:pPr eaLnBrk="1" hangingPunct="1">
              <a:buFont typeface="Wingdings 2" pitchFamily="18" charset="2"/>
              <a:buNone/>
              <a:defRPr/>
            </a:pPr>
            <a:r>
              <a:rPr lang="en-US" sz="2400" b="1" u="sng" dirty="0" smtClean="0">
                <a:solidFill>
                  <a:srgbClr val="FF0000"/>
                </a:solidFill>
                <a:effectLst>
                  <a:outerShdw blurRad="38100" dist="38100" dir="2700000" algn="tl">
                    <a:srgbClr val="C0C0C0"/>
                  </a:outerShdw>
                </a:effectLst>
                <a:latin typeface="Times New Roman"/>
                <a:cs typeface="Times New Roman"/>
              </a:rPr>
              <a:t>2- Oxidation with KMnO</a:t>
            </a:r>
            <a:r>
              <a:rPr lang="en-US" sz="2400" b="1" u="sng" baseline="-25000" dirty="0" smtClean="0">
                <a:solidFill>
                  <a:srgbClr val="FF0000"/>
                </a:solidFill>
                <a:effectLst>
                  <a:outerShdw blurRad="38100" dist="38100" dir="2700000" algn="tl">
                    <a:srgbClr val="C0C0C0"/>
                  </a:outerShdw>
                </a:effectLst>
                <a:latin typeface="Times New Roman"/>
                <a:cs typeface="Times New Roman"/>
              </a:rPr>
              <a:t>4</a:t>
            </a:r>
            <a:r>
              <a:rPr lang="en-US" sz="2400" b="1" u="sng" dirty="0" smtClean="0">
                <a:solidFill>
                  <a:srgbClr val="FF0000"/>
                </a:solidFill>
                <a:effectLst>
                  <a:outerShdw blurRad="38100" dist="38100" dir="2700000" algn="tl">
                    <a:srgbClr val="C0C0C0"/>
                  </a:outerShdw>
                </a:effectLst>
                <a:latin typeface="Times New Roman"/>
                <a:cs typeface="Times New Roman"/>
              </a:rPr>
              <a:t> (Oxidative addition):</a:t>
            </a:r>
            <a:r>
              <a:rPr lang="en-US" sz="2400" b="1" dirty="0" smtClean="0">
                <a:solidFill>
                  <a:schemeClr val="accent1"/>
                </a:solidFill>
                <a:latin typeface="Times New Roman"/>
                <a:cs typeface="Times New Roman"/>
              </a:rPr>
              <a:t> </a:t>
            </a:r>
          </a:p>
          <a:p>
            <a:pPr eaLnBrk="1" hangingPunct="1">
              <a:buFont typeface="Wingdings 2" pitchFamily="18" charset="2"/>
              <a:buNone/>
              <a:defRPr/>
            </a:pPr>
            <a:endParaRPr lang="en-US" sz="2400" b="1" dirty="0" smtClean="0">
              <a:solidFill>
                <a:schemeClr val="accent1"/>
              </a:solidFill>
              <a:latin typeface="Times New Roman"/>
              <a:cs typeface="Times New Roman"/>
            </a:endParaRPr>
          </a:p>
        </p:txBody>
      </p:sp>
      <p:graphicFrame>
        <p:nvGraphicFramePr>
          <p:cNvPr id="24578" name="Object 7"/>
          <p:cNvGraphicFramePr>
            <a:graphicFrameLocks noChangeAspect="1"/>
          </p:cNvGraphicFramePr>
          <p:nvPr>
            <p:extLst>
              <p:ext uri="{D42A27DB-BD31-4B8C-83A1-F6EECF244321}">
                <p14:modId xmlns:p14="http://schemas.microsoft.com/office/powerpoint/2010/main" val="3011284334"/>
              </p:ext>
            </p:extLst>
          </p:nvPr>
        </p:nvGraphicFramePr>
        <p:xfrm>
          <a:off x="762000" y="2133600"/>
          <a:ext cx="6477000" cy="1752600"/>
        </p:xfrm>
        <a:graphic>
          <a:graphicData uri="http://schemas.openxmlformats.org/presentationml/2006/ole">
            <mc:AlternateContent xmlns:mc="http://schemas.openxmlformats.org/markup-compatibility/2006">
              <mc:Choice xmlns:v="urn:schemas-microsoft-com:vml" Requires="v">
                <p:oleObj spid="_x0000_s24641" name="CS ChemDraw Drawing" r:id="rId3" imgW="2947416" imgH="786384" progId="ChemDraw.Document.6.0">
                  <p:embed/>
                </p:oleObj>
              </mc:Choice>
              <mc:Fallback>
                <p:oleObj name="CS ChemDraw Drawing" r:id="rId3" imgW="2947416" imgH="786384"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6477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5638800" y="4343400"/>
            <a:ext cx="1018227" cy="369332"/>
          </a:xfrm>
          <a:prstGeom prst="rect">
            <a:avLst/>
          </a:prstGeom>
          <a:noFill/>
        </p:spPr>
        <p:txBody>
          <a:bodyPr wrap="none" rtlCol="0">
            <a:spAutoFit/>
          </a:bodyPr>
          <a:lstStyle/>
          <a:p>
            <a:r>
              <a:rPr lang="en-US" dirty="0" err="1" smtClean="0"/>
              <a:t>Cis</a:t>
            </a:r>
            <a:r>
              <a:rPr lang="en-US" dirty="0" smtClean="0"/>
              <a:t>- </a:t>
            </a:r>
            <a:r>
              <a:rPr lang="en-US" dirty="0" err="1" smtClean="0"/>
              <a:t>doil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1676400"/>
            <a:ext cx="7772400" cy="914401"/>
          </a:xfrm>
        </p:spPr>
        <p:txBody>
          <a:bodyPr/>
          <a:lstStyle/>
          <a:p>
            <a:pPr algn="ctr" eaLnBrk="1" hangingPunct="1">
              <a:defRPr/>
            </a:pPr>
            <a:r>
              <a:rPr lang="en-US" sz="2800" b="1" dirty="0" smtClean="0">
                <a:solidFill>
                  <a:srgbClr val="0F87AB"/>
                </a:solidFill>
              </a:rPr>
              <a:t>Thank You for your kind attention !</a:t>
            </a:r>
          </a:p>
        </p:txBody>
      </p:sp>
      <p:sp>
        <p:nvSpPr>
          <p:cNvPr id="861187" name="Rectangle 3"/>
          <p:cNvSpPr>
            <a:spLocks noGrp="1" noChangeArrowheads="1"/>
          </p:cNvSpPr>
          <p:nvPr>
            <p:ph type="subTitle" idx="1"/>
          </p:nvPr>
        </p:nvSpPr>
        <p:spPr>
          <a:xfrm>
            <a:off x="2667000" y="2819400"/>
            <a:ext cx="3695700" cy="1911350"/>
          </a:xfrm>
        </p:spPr>
        <p:txBody>
          <a:bodyPr>
            <a:normAutofit/>
          </a:bodyPr>
          <a:lstStyle/>
          <a:p>
            <a:pPr marR="0" eaLnBrk="1" hangingPunct="1">
              <a:buFont typeface="Wingdings" pitchFamily="2" charset="2"/>
              <a:buNone/>
            </a:pPr>
            <a:r>
              <a:rPr lang="en-US" altLang="ko-KR" sz="4000" dirty="0" smtClean="0">
                <a:solidFill>
                  <a:srgbClr val="800000"/>
                </a:solidFill>
                <a:latin typeface="Times New Roman"/>
                <a:ea typeface="굴림" pitchFamily="34" charset="-127"/>
                <a:cs typeface="Times New Roman"/>
              </a:rPr>
              <a:t>Questions?</a:t>
            </a:r>
          </a:p>
          <a:p>
            <a:pPr marR="0" eaLnBrk="1" hangingPunct="1">
              <a:buFont typeface="Wingdings" pitchFamily="2" charset="2"/>
              <a:buNone/>
            </a:pPr>
            <a:r>
              <a:rPr lang="en-US" altLang="ko-KR" sz="4000" dirty="0" smtClean="0">
                <a:solidFill>
                  <a:srgbClr val="800000"/>
                </a:solidFill>
                <a:latin typeface="Times New Roman"/>
                <a:ea typeface="굴림" pitchFamily="34" charset="-127"/>
                <a:cs typeface="Times New Roman"/>
              </a:rPr>
              <a:t>Comments</a:t>
            </a:r>
          </a:p>
          <a:p>
            <a:pPr marR="0" eaLnBrk="1" hangingPunct="1">
              <a:buFont typeface="Wingdings" pitchFamily="2" charset="2"/>
              <a:buNone/>
            </a:pPr>
            <a:endParaRPr lang="en-US" sz="4000" dirty="0" smtClean="0">
              <a:solidFill>
                <a:srgbClr val="800000"/>
              </a:solidFill>
              <a:latin typeface="Times New Roman"/>
              <a:ea typeface="굴림" pitchFamily="34" charset="-127"/>
              <a:cs typeface="Times New Roman"/>
            </a:endParaRPr>
          </a:p>
        </p:txBody>
      </p:sp>
      <p:sp>
        <p:nvSpPr>
          <p:cNvPr id="3" name="Slide Number Placeholder 2"/>
          <p:cNvSpPr>
            <a:spLocks noGrp="1"/>
          </p:cNvSpPr>
          <p:nvPr>
            <p:ph type="sldNum" sz="quarter" idx="11"/>
          </p:nvPr>
        </p:nvSpPr>
        <p:spPr/>
        <p:txBody>
          <a:bodyPr/>
          <a:lstStyle/>
          <a:p>
            <a:fld id="{FA84A37A-AFC2-4A01-80A1-FC20F2C0D5BB}" type="slidenum">
              <a:rPr lang="en-US" smtClean="0">
                <a:solidFill>
                  <a:prstClr val="black">
                    <a:lumMod val="65000"/>
                    <a:lumOff val="35000"/>
                  </a:prstClr>
                </a:solidFill>
              </a:rPr>
              <a:pPr/>
              <a:t>37</a:t>
            </a:fld>
            <a:endParaRPr lang="en-US" dirty="0">
              <a:solidFill>
                <a:prstClr val="black">
                  <a:lumMod val="65000"/>
                  <a:lumOff val="35000"/>
                </a:prstClr>
              </a:solidFill>
            </a:endParaRPr>
          </a:p>
        </p:txBody>
      </p:sp>
      <p:sp>
        <p:nvSpPr>
          <p:cNvPr id="9" name="Rectangle 8"/>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0" name="Picture 9"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91156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0963" y="3292475"/>
            <a:ext cx="376237" cy="600075"/>
          </a:xfrm>
          <a:prstGeom prst="rect">
            <a:avLst/>
          </a:prstGeom>
          <a:solidFill>
            <a:srgbClr val="FFCCCC"/>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2771" name="Group 11"/>
          <p:cNvGrpSpPr>
            <a:grpSpLocks/>
          </p:cNvGrpSpPr>
          <p:nvPr/>
        </p:nvGrpSpPr>
        <p:grpSpPr bwMode="auto">
          <a:xfrm>
            <a:off x="158750" y="3402012"/>
            <a:ext cx="61913" cy="368300"/>
            <a:chOff x="1114" y="940"/>
            <a:chExt cx="21" cy="77"/>
          </a:xfrm>
        </p:grpSpPr>
        <p:sp>
          <p:nvSpPr>
            <p:cNvPr id="32838" name="Line 12"/>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9" name="Line 13"/>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72" name="Rectangle 14"/>
          <p:cNvSpPr>
            <a:spLocks noChangeArrowheads="1"/>
          </p:cNvSpPr>
          <p:nvPr/>
        </p:nvSpPr>
        <p:spPr bwMode="auto">
          <a:xfrm>
            <a:off x="731838" y="3294062"/>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73" name="Rectangle 15"/>
          <p:cNvSpPr>
            <a:spLocks noChangeArrowheads="1"/>
          </p:cNvSpPr>
          <p:nvPr/>
        </p:nvSpPr>
        <p:spPr bwMode="auto">
          <a:xfrm>
            <a:off x="1122363" y="3292475"/>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74" name="Rectangle 16"/>
          <p:cNvSpPr>
            <a:spLocks noChangeArrowheads="1"/>
          </p:cNvSpPr>
          <p:nvPr/>
        </p:nvSpPr>
        <p:spPr bwMode="auto">
          <a:xfrm>
            <a:off x="1512888" y="3292475"/>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2775" name="Group 17"/>
          <p:cNvGrpSpPr>
            <a:grpSpLocks/>
          </p:cNvGrpSpPr>
          <p:nvPr/>
        </p:nvGrpSpPr>
        <p:grpSpPr bwMode="auto">
          <a:xfrm>
            <a:off x="803275" y="3398837"/>
            <a:ext cx="61913" cy="368300"/>
            <a:chOff x="1114" y="940"/>
            <a:chExt cx="21" cy="77"/>
          </a:xfrm>
        </p:grpSpPr>
        <p:sp>
          <p:nvSpPr>
            <p:cNvPr id="32836" name="Line 18"/>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7" name="Line 19"/>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32776" name="Group 20"/>
          <p:cNvGrpSpPr>
            <a:grpSpLocks/>
          </p:cNvGrpSpPr>
          <p:nvPr/>
        </p:nvGrpSpPr>
        <p:grpSpPr bwMode="auto">
          <a:xfrm>
            <a:off x="1190625" y="3414712"/>
            <a:ext cx="61913" cy="368300"/>
            <a:chOff x="1114" y="940"/>
            <a:chExt cx="21" cy="77"/>
          </a:xfrm>
        </p:grpSpPr>
        <p:sp>
          <p:nvSpPr>
            <p:cNvPr id="32834" name="Line 21"/>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5" name="Line 22"/>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32777" name="Group 23"/>
          <p:cNvGrpSpPr>
            <a:grpSpLocks/>
          </p:cNvGrpSpPr>
          <p:nvPr/>
        </p:nvGrpSpPr>
        <p:grpSpPr bwMode="auto">
          <a:xfrm flipH="1" flipV="1">
            <a:off x="342900" y="3408362"/>
            <a:ext cx="61913" cy="368300"/>
            <a:chOff x="1114" y="940"/>
            <a:chExt cx="21" cy="77"/>
          </a:xfrm>
        </p:grpSpPr>
        <p:sp>
          <p:nvSpPr>
            <p:cNvPr id="32832" name="Line 24"/>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3" name="Line 25"/>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78" name="Rectangle 26"/>
          <p:cNvSpPr>
            <a:spLocks noChangeArrowheads="1"/>
          </p:cNvSpPr>
          <p:nvPr/>
        </p:nvSpPr>
        <p:spPr bwMode="auto">
          <a:xfrm>
            <a:off x="3233738" y="3244850"/>
            <a:ext cx="376237" cy="600075"/>
          </a:xfrm>
          <a:prstGeom prst="rect">
            <a:avLst/>
          </a:prstGeom>
          <a:solidFill>
            <a:srgbClr val="FFCCCC"/>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2779" name="Group 27"/>
          <p:cNvGrpSpPr>
            <a:grpSpLocks/>
          </p:cNvGrpSpPr>
          <p:nvPr/>
        </p:nvGrpSpPr>
        <p:grpSpPr bwMode="auto">
          <a:xfrm>
            <a:off x="3311525" y="3354387"/>
            <a:ext cx="61913" cy="368300"/>
            <a:chOff x="1114" y="940"/>
            <a:chExt cx="21" cy="77"/>
          </a:xfrm>
        </p:grpSpPr>
        <p:sp>
          <p:nvSpPr>
            <p:cNvPr id="32830" name="Line 28"/>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31" name="Line 29"/>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80" name="Rectangle 30"/>
          <p:cNvSpPr>
            <a:spLocks noChangeArrowheads="1"/>
          </p:cNvSpPr>
          <p:nvPr/>
        </p:nvSpPr>
        <p:spPr bwMode="auto">
          <a:xfrm>
            <a:off x="3884613" y="3246437"/>
            <a:ext cx="376237" cy="598488"/>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81" name="Rectangle 31"/>
          <p:cNvSpPr>
            <a:spLocks noChangeArrowheads="1"/>
          </p:cNvSpPr>
          <p:nvPr/>
        </p:nvSpPr>
        <p:spPr bwMode="auto">
          <a:xfrm>
            <a:off x="4275138" y="3244850"/>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82" name="Rectangle 32"/>
          <p:cNvSpPr>
            <a:spLocks noChangeArrowheads="1"/>
          </p:cNvSpPr>
          <p:nvPr/>
        </p:nvSpPr>
        <p:spPr bwMode="auto">
          <a:xfrm>
            <a:off x="4665663" y="3244850"/>
            <a:ext cx="376237"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2783" name="Group 33"/>
          <p:cNvGrpSpPr>
            <a:grpSpLocks/>
          </p:cNvGrpSpPr>
          <p:nvPr/>
        </p:nvGrpSpPr>
        <p:grpSpPr bwMode="auto">
          <a:xfrm>
            <a:off x="3956050" y="3351212"/>
            <a:ext cx="61913" cy="368300"/>
            <a:chOff x="1114" y="940"/>
            <a:chExt cx="21" cy="77"/>
          </a:xfrm>
        </p:grpSpPr>
        <p:sp>
          <p:nvSpPr>
            <p:cNvPr id="32828" name="Line 34"/>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9" name="Line 35"/>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32784" name="Group 36"/>
          <p:cNvGrpSpPr>
            <a:grpSpLocks/>
          </p:cNvGrpSpPr>
          <p:nvPr/>
        </p:nvGrpSpPr>
        <p:grpSpPr bwMode="auto">
          <a:xfrm>
            <a:off x="4343400" y="3367087"/>
            <a:ext cx="61913" cy="368300"/>
            <a:chOff x="1114" y="940"/>
            <a:chExt cx="21" cy="77"/>
          </a:xfrm>
        </p:grpSpPr>
        <p:sp>
          <p:nvSpPr>
            <p:cNvPr id="32826" name="Line 37"/>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7" name="Line 38"/>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32785" name="Group 39"/>
          <p:cNvGrpSpPr>
            <a:grpSpLocks/>
          </p:cNvGrpSpPr>
          <p:nvPr/>
        </p:nvGrpSpPr>
        <p:grpSpPr bwMode="auto">
          <a:xfrm>
            <a:off x="4730750" y="3368675"/>
            <a:ext cx="61913" cy="368300"/>
            <a:chOff x="1114" y="940"/>
            <a:chExt cx="21" cy="77"/>
          </a:xfrm>
        </p:grpSpPr>
        <p:sp>
          <p:nvSpPr>
            <p:cNvPr id="32824" name="Line 40"/>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5" name="Line 41"/>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86" name="Rectangle 42"/>
          <p:cNvSpPr>
            <a:spLocks noChangeArrowheads="1"/>
          </p:cNvSpPr>
          <p:nvPr/>
        </p:nvSpPr>
        <p:spPr bwMode="auto">
          <a:xfrm>
            <a:off x="6756400" y="3278187"/>
            <a:ext cx="376238" cy="600075"/>
          </a:xfrm>
          <a:prstGeom prst="rect">
            <a:avLst/>
          </a:prstGeom>
          <a:solidFill>
            <a:srgbClr val="CCFF99"/>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2787" name="Group 43"/>
          <p:cNvGrpSpPr>
            <a:grpSpLocks/>
          </p:cNvGrpSpPr>
          <p:nvPr/>
        </p:nvGrpSpPr>
        <p:grpSpPr bwMode="auto">
          <a:xfrm>
            <a:off x="6834188" y="3387725"/>
            <a:ext cx="61912" cy="368300"/>
            <a:chOff x="1114" y="940"/>
            <a:chExt cx="21" cy="77"/>
          </a:xfrm>
        </p:grpSpPr>
        <p:sp>
          <p:nvSpPr>
            <p:cNvPr id="32822" name="Line 44"/>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3" name="Line 45"/>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88" name="Rectangle 46"/>
          <p:cNvSpPr>
            <a:spLocks noChangeArrowheads="1"/>
          </p:cNvSpPr>
          <p:nvPr/>
        </p:nvSpPr>
        <p:spPr bwMode="auto">
          <a:xfrm>
            <a:off x="7192963" y="3279775"/>
            <a:ext cx="376237" cy="600075"/>
          </a:xfrm>
          <a:prstGeom prst="rect">
            <a:avLst/>
          </a:prstGeom>
          <a:solidFill>
            <a:srgbClr val="CCFF99"/>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89" name="Rectangle 47"/>
          <p:cNvSpPr>
            <a:spLocks noChangeArrowheads="1"/>
          </p:cNvSpPr>
          <p:nvPr/>
        </p:nvSpPr>
        <p:spPr bwMode="auto">
          <a:xfrm>
            <a:off x="7626350" y="3278187"/>
            <a:ext cx="376238" cy="600075"/>
          </a:xfrm>
          <a:prstGeom prst="rect">
            <a:avLst/>
          </a:prstGeom>
          <a:solidFill>
            <a:srgbClr val="CCFF99"/>
          </a:solidFill>
          <a:ln w="9525">
            <a:solidFill>
              <a:schemeClr val="tx1"/>
            </a:solidFill>
            <a:miter lim="800000"/>
            <a:headEnd/>
            <a:tailEnd/>
          </a:ln>
        </p:spPr>
        <p:txBody>
          <a:bodyPr wrap="none" anchor="ctr"/>
          <a:lstStyle/>
          <a:p>
            <a:pPr algn="r" rtl="1"/>
            <a:endParaRPr lang="en-GB">
              <a:cs typeface="Arial" pitchFamily="34" charset="0"/>
            </a:endParaRPr>
          </a:p>
        </p:txBody>
      </p:sp>
      <p:sp>
        <p:nvSpPr>
          <p:cNvPr id="32790" name="Rectangle 48"/>
          <p:cNvSpPr>
            <a:spLocks noChangeArrowheads="1"/>
          </p:cNvSpPr>
          <p:nvPr/>
        </p:nvSpPr>
        <p:spPr bwMode="auto">
          <a:xfrm>
            <a:off x="8416925" y="3278187"/>
            <a:ext cx="376238" cy="600075"/>
          </a:xfrm>
          <a:prstGeom prst="rect">
            <a:avLst/>
          </a:prstGeom>
          <a:solidFill>
            <a:srgbClr val="CCECFF"/>
          </a:solidFill>
          <a:ln w="9525">
            <a:solidFill>
              <a:schemeClr val="tx1"/>
            </a:solidFill>
            <a:miter lim="800000"/>
            <a:headEnd/>
            <a:tailEnd/>
          </a:ln>
        </p:spPr>
        <p:txBody>
          <a:bodyPr wrap="none" anchor="ctr"/>
          <a:lstStyle/>
          <a:p>
            <a:pPr algn="r" rtl="1"/>
            <a:endParaRPr lang="en-GB">
              <a:cs typeface="Arial" pitchFamily="34" charset="0"/>
            </a:endParaRPr>
          </a:p>
        </p:txBody>
      </p:sp>
      <p:grpSp>
        <p:nvGrpSpPr>
          <p:cNvPr id="32791" name="Group 49"/>
          <p:cNvGrpSpPr>
            <a:grpSpLocks/>
          </p:cNvGrpSpPr>
          <p:nvPr/>
        </p:nvGrpSpPr>
        <p:grpSpPr bwMode="auto">
          <a:xfrm>
            <a:off x="7264400" y="3384550"/>
            <a:ext cx="61913" cy="368300"/>
            <a:chOff x="1114" y="940"/>
            <a:chExt cx="21" cy="77"/>
          </a:xfrm>
        </p:grpSpPr>
        <p:sp>
          <p:nvSpPr>
            <p:cNvPr id="32820" name="Line 50"/>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21" name="Line 51"/>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32792" name="Group 52"/>
          <p:cNvGrpSpPr>
            <a:grpSpLocks/>
          </p:cNvGrpSpPr>
          <p:nvPr/>
        </p:nvGrpSpPr>
        <p:grpSpPr bwMode="auto">
          <a:xfrm>
            <a:off x="7694613" y="3400425"/>
            <a:ext cx="61912" cy="368300"/>
            <a:chOff x="1114" y="940"/>
            <a:chExt cx="21" cy="77"/>
          </a:xfrm>
        </p:grpSpPr>
        <p:sp>
          <p:nvSpPr>
            <p:cNvPr id="32818" name="Line 53"/>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19" name="Line 54"/>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grpSp>
        <p:nvGrpSpPr>
          <p:cNvPr id="32793" name="Group 55"/>
          <p:cNvGrpSpPr>
            <a:grpSpLocks/>
          </p:cNvGrpSpPr>
          <p:nvPr/>
        </p:nvGrpSpPr>
        <p:grpSpPr bwMode="auto">
          <a:xfrm>
            <a:off x="8482013" y="3402012"/>
            <a:ext cx="61912" cy="368300"/>
            <a:chOff x="1114" y="940"/>
            <a:chExt cx="21" cy="77"/>
          </a:xfrm>
        </p:grpSpPr>
        <p:sp>
          <p:nvSpPr>
            <p:cNvPr id="32816" name="Line 56"/>
            <p:cNvSpPr>
              <a:spLocks noChangeShapeType="1"/>
            </p:cNvSpPr>
            <p:nvPr/>
          </p:nvSpPr>
          <p:spPr bwMode="auto">
            <a:xfrm flipV="1">
              <a:off x="1135" y="940"/>
              <a:ext cx="0" cy="77"/>
            </a:xfrm>
            <a:prstGeom prst="line">
              <a:avLst/>
            </a:prstGeom>
            <a:noFill/>
            <a:ln w="28575">
              <a:solidFill>
                <a:schemeClr val="tx1"/>
              </a:solidFill>
              <a:round/>
              <a:headEnd/>
              <a:tailEnd/>
            </a:ln>
          </p:spPr>
          <p:txBody>
            <a:bodyPr wrap="none" anchor="ctr"/>
            <a:lstStyle/>
            <a:p>
              <a:endParaRPr lang="en-US"/>
            </a:p>
          </p:txBody>
        </p:sp>
        <p:sp>
          <p:nvSpPr>
            <p:cNvPr id="32817" name="Line 57"/>
            <p:cNvSpPr>
              <a:spLocks noChangeShapeType="1"/>
            </p:cNvSpPr>
            <p:nvPr/>
          </p:nvSpPr>
          <p:spPr bwMode="auto">
            <a:xfrm flipH="1">
              <a:off x="1114" y="940"/>
              <a:ext cx="21" cy="32"/>
            </a:xfrm>
            <a:prstGeom prst="line">
              <a:avLst/>
            </a:prstGeom>
            <a:noFill/>
            <a:ln w="28575">
              <a:solidFill>
                <a:schemeClr val="tx1"/>
              </a:solidFill>
              <a:round/>
              <a:headEnd/>
              <a:tailEnd/>
            </a:ln>
          </p:spPr>
          <p:txBody>
            <a:bodyPr wrap="none" anchor="ctr"/>
            <a:lstStyle/>
            <a:p>
              <a:endParaRPr lang="en-US"/>
            </a:p>
          </p:txBody>
        </p:sp>
      </p:grpSp>
      <p:sp>
        <p:nvSpPr>
          <p:cNvPr id="32794" name="Line 58"/>
          <p:cNvSpPr>
            <a:spLocks noChangeShapeType="1"/>
          </p:cNvSpPr>
          <p:nvPr/>
        </p:nvSpPr>
        <p:spPr bwMode="auto">
          <a:xfrm flipV="1">
            <a:off x="1981200" y="3595687"/>
            <a:ext cx="1219200" cy="15875"/>
          </a:xfrm>
          <a:prstGeom prst="line">
            <a:avLst/>
          </a:prstGeom>
          <a:noFill/>
          <a:ln w="57150">
            <a:solidFill>
              <a:schemeClr val="tx1"/>
            </a:solidFill>
            <a:round/>
            <a:headEnd/>
            <a:tailEnd type="triangle" w="med" len="med"/>
          </a:ln>
        </p:spPr>
        <p:txBody>
          <a:bodyPr wrap="none" anchor="ctr"/>
          <a:lstStyle/>
          <a:p>
            <a:endParaRPr lang="en-US"/>
          </a:p>
        </p:txBody>
      </p:sp>
      <p:sp>
        <p:nvSpPr>
          <p:cNvPr id="32795" name="Line 59"/>
          <p:cNvSpPr>
            <a:spLocks noChangeShapeType="1"/>
          </p:cNvSpPr>
          <p:nvPr/>
        </p:nvSpPr>
        <p:spPr bwMode="auto">
          <a:xfrm flipV="1">
            <a:off x="5105400" y="3595687"/>
            <a:ext cx="1441450" cy="30163"/>
          </a:xfrm>
          <a:prstGeom prst="line">
            <a:avLst/>
          </a:prstGeom>
          <a:noFill/>
          <a:ln w="57150">
            <a:solidFill>
              <a:schemeClr val="tx1"/>
            </a:solidFill>
            <a:round/>
            <a:headEnd/>
            <a:tailEnd type="triangle" w="med" len="med"/>
          </a:ln>
        </p:spPr>
        <p:txBody>
          <a:bodyPr wrap="none" anchor="ctr"/>
          <a:lstStyle/>
          <a:p>
            <a:endParaRPr lang="en-US"/>
          </a:p>
        </p:txBody>
      </p:sp>
      <p:pic>
        <p:nvPicPr>
          <p:cNvPr id="32796" name="Picture 7" descr="sp22g"/>
          <p:cNvPicPr>
            <a:picLocks noChangeAspect="1" noChangeArrowheads="1"/>
          </p:cNvPicPr>
          <p:nvPr/>
        </p:nvPicPr>
        <p:blipFill>
          <a:blip r:embed="rId2" cstate="print"/>
          <a:srcRect/>
          <a:stretch>
            <a:fillRect/>
          </a:stretch>
        </p:blipFill>
        <p:spPr bwMode="auto">
          <a:xfrm>
            <a:off x="6858000" y="4648200"/>
            <a:ext cx="1501775" cy="1887538"/>
          </a:xfrm>
          <a:prstGeom prst="rect">
            <a:avLst/>
          </a:prstGeom>
          <a:noFill/>
          <a:ln w="9525">
            <a:noFill/>
            <a:miter lim="800000"/>
            <a:headEnd/>
            <a:tailEnd/>
          </a:ln>
        </p:spPr>
      </p:pic>
      <p:sp>
        <p:nvSpPr>
          <p:cNvPr id="32797" name="Rectangle 70"/>
          <p:cNvSpPr>
            <a:spLocks noChangeArrowheads="1"/>
          </p:cNvSpPr>
          <p:nvPr/>
        </p:nvSpPr>
        <p:spPr bwMode="auto">
          <a:xfrm>
            <a:off x="3998002" y="5410200"/>
            <a:ext cx="2256748" cy="461665"/>
          </a:xfrm>
          <a:prstGeom prst="rect">
            <a:avLst/>
          </a:prstGeom>
          <a:noFill/>
          <a:ln w="9525">
            <a:noFill/>
            <a:miter lim="800000"/>
            <a:headEnd/>
            <a:tailEnd/>
          </a:ln>
        </p:spPr>
        <p:txBody>
          <a:bodyPr wrap="none">
            <a:spAutoFit/>
          </a:bodyPr>
          <a:lstStyle/>
          <a:p>
            <a:pPr algn="r" rtl="1"/>
            <a:r>
              <a:rPr lang="en-GB" sz="2400" b="1" dirty="0" err="1">
                <a:solidFill>
                  <a:srgbClr val="C00000"/>
                </a:solidFill>
                <a:latin typeface="Times New Roman"/>
                <a:cs typeface="Times New Roman"/>
              </a:rPr>
              <a:t>Trigonal</a:t>
            </a:r>
            <a:r>
              <a:rPr lang="en-GB" sz="2400" b="1" dirty="0">
                <a:solidFill>
                  <a:srgbClr val="C00000"/>
                </a:solidFill>
                <a:latin typeface="Times New Roman"/>
                <a:cs typeface="Times New Roman"/>
              </a:rPr>
              <a:t> planar</a:t>
            </a:r>
            <a:endParaRPr lang="en-US" sz="2400" dirty="0">
              <a:latin typeface="Times New Roman"/>
              <a:cs typeface="Times New Roman"/>
            </a:endParaRPr>
          </a:p>
        </p:txBody>
      </p:sp>
      <p:pic>
        <p:nvPicPr>
          <p:cNvPr id="32798" name="Picture 9" descr="orbs"/>
          <p:cNvPicPr>
            <a:picLocks noChangeAspect="1" noChangeArrowheads="1"/>
          </p:cNvPicPr>
          <p:nvPr/>
        </p:nvPicPr>
        <p:blipFill>
          <a:blip r:embed="rId3" cstate="print"/>
          <a:srcRect/>
          <a:stretch>
            <a:fillRect/>
          </a:stretch>
        </p:blipFill>
        <p:spPr bwMode="auto">
          <a:xfrm>
            <a:off x="3200400" y="4038600"/>
            <a:ext cx="463550" cy="463550"/>
          </a:xfrm>
          <a:prstGeom prst="rect">
            <a:avLst/>
          </a:prstGeom>
          <a:noFill/>
          <a:ln w="9525">
            <a:noFill/>
            <a:miter lim="800000"/>
            <a:headEnd/>
            <a:tailEnd/>
          </a:ln>
        </p:spPr>
      </p:pic>
      <p:pic>
        <p:nvPicPr>
          <p:cNvPr id="32799" name="Picture 8" descr="orbp"/>
          <p:cNvPicPr>
            <a:picLocks noChangeAspect="1" noChangeArrowheads="1"/>
          </p:cNvPicPr>
          <p:nvPr/>
        </p:nvPicPr>
        <p:blipFill>
          <a:blip r:embed="rId4" cstate="print"/>
          <a:srcRect/>
          <a:stretch>
            <a:fillRect/>
          </a:stretch>
        </p:blipFill>
        <p:spPr bwMode="auto">
          <a:xfrm>
            <a:off x="3962400" y="3886200"/>
            <a:ext cx="247650" cy="752475"/>
          </a:xfrm>
          <a:prstGeom prst="rect">
            <a:avLst/>
          </a:prstGeom>
          <a:noFill/>
          <a:ln w="9525">
            <a:noFill/>
            <a:miter lim="800000"/>
            <a:headEnd/>
            <a:tailEnd/>
          </a:ln>
        </p:spPr>
      </p:pic>
      <p:pic>
        <p:nvPicPr>
          <p:cNvPr id="32800" name="Picture 63" descr="orbp"/>
          <p:cNvPicPr>
            <a:picLocks noChangeAspect="1" noChangeArrowheads="1"/>
          </p:cNvPicPr>
          <p:nvPr/>
        </p:nvPicPr>
        <p:blipFill>
          <a:blip r:embed="rId4" cstate="print"/>
          <a:srcRect/>
          <a:stretch>
            <a:fillRect/>
          </a:stretch>
        </p:blipFill>
        <p:spPr bwMode="auto">
          <a:xfrm>
            <a:off x="4343400" y="3886200"/>
            <a:ext cx="247650" cy="752475"/>
          </a:xfrm>
          <a:prstGeom prst="rect">
            <a:avLst/>
          </a:prstGeom>
          <a:noFill/>
          <a:ln w="9525">
            <a:noFill/>
            <a:miter lim="800000"/>
            <a:headEnd/>
            <a:tailEnd/>
          </a:ln>
        </p:spPr>
      </p:pic>
      <p:pic>
        <p:nvPicPr>
          <p:cNvPr id="32801" name="Picture 64" descr="orbp"/>
          <p:cNvPicPr>
            <a:picLocks noChangeAspect="1" noChangeArrowheads="1"/>
          </p:cNvPicPr>
          <p:nvPr/>
        </p:nvPicPr>
        <p:blipFill>
          <a:blip r:embed="rId4" cstate="print"/>
          <a:srcRect/>
          <a:stretch>
            <a:fillRect/>
          </a:stretch>
        </p:blipFill>
        <p:spPr bwMode="auto">
          <a:xfrm>
            <a:off x="4730750" y="3886200"/>
            <a:ext cx="247650" cy="752475"/>
          </a:xfrm>
          <a:prstGeom prst="rect">
            <a:avLst/>
          </a:prstGeom>
          <a:noFill/>
          <a:ln w="9525">
            <a:noFill/>
            <a:miter lim="800000"/>
            <a:headEnd/>
            <a:tailEnd/>
          </a:ln>
        </p:spPr>
      </p:pic>
      <p:pic>
        <p:nvPicPr>
          <p:cNvPr id="32802" name="Picture 66" descr="orbp"/>
          <p:cNvPicPr>
            <a:picLocks noChangeAspect="1" noChangeArrowheads="1"/>
          </p:cNvPicPr>
          <p:nvPr/>
        </p:nvPicPr>
        <p:blipFill>
          <a:blip r:embed="rId4" cstate="print"/>
          <a:srcRect/>
          <a:stretch>
            <a:fillRect/>
          </a:stretch>
        </p:blipFill>
        <p:spPr bwMode="auto">
          <a:xfrm>
            <a:off x="8458200" y="3810000"/>
            <a:ext cx="247650" cy="752475"/>
          </a:xfrm>
          <a:prstGeom prst="rect">
            <a:avLst/>
          </a:prstGeom>
          <a:noFill/>
          <a:ln w="9525">
            <a:noFill/>
            <a:miter lim="800000"/>
            <a:headEnd/>
            <a:tailEnd/>
          </a:ln>
        </p:spPr>
      </p:pic>
      <p:pic>
        <p:nvPicPr>
          <p:cNvPr id="32803" name="Picture 67" descr="sporbg"/>
          <p:cNvPicPr>
            <a:picLocks noChangeAspect="1" noChangeArrowheads="1"/>
          </p:cNvPicPr>
          <p:nvPr/>
        </p:nvPicPr>
        <p:blipFill>
          <a:blip r:embed="rId5" cstate="print"/>
          <a:srcRect/>
          <a:stretch>
            <a:fillRect/>
          </a:stretch>
        </p:blipFill>
        <p:spPr bwMode="auto">
          <a:xfrm>
            <a:off x="6821488" y="3908425"/>
            <a:ext cx="238125" cy="574675"/>
          </a:xfrm>
          <a:prstGeom prst="rect">
            <a:avLst/>
          </a:prstGeom>
          <a:noFill/>
          <a:ln w="9525">
            <a:noFill/>
            <a:miter lim="800000"/>
            <a:headEnd/>
            <a:tailEnd/>
          </a:ln>
        </p:spPr>
      </p:pic>
      <p:pic>
        <p:nvPicPr>
          <p:cNvPr id="32804" name="Picture 68" descr="sporbg"/>
          <p:cNvPicPr>
            <a:picLocks noChangeAspect="1" noChangeArrowheads="1"/>
          </p:cNvPicPr>
          <p:nvPr/>
        </p:nvPicPr>
        <p:blipFill>
          <a:blip r:embed="rId5" cstate="print"/>
          <a:srcRect/>
          <a:stretch>
            <a:fillRect/>
          </a:stretch>
        </p:blipFill>
        <p:spPr bwMode="auto">
          <a:xfrm>
            <a:off x="7296150" y="3908425"/>
            <a:ext cx="238125" cy="574675"/>
          </a:xfrm>
          <a:prstGeom prst="rect">
            <a:avLst/>
          </a:prstGeom>
          <a:noFill/>
          <a:ln w="9525">
            <a:noFill/>
            <a:miter lim="800000"/>
            <a:headEnd/>
            <a:tailEnd/>
          </a:ln>
        </p:spPr>
      </p:pic>
      <p:pic>
        <p:nvPicPr>
          <p:cNvPr id="32805" name="Picture 69" descr="sporbg"/>
          <p:cNvPicPr>
            <a:picLocks noChangeAspect="1" noChangeArrowheads="1"/>
          </p:cNvPicPr>
          <p:nvPr/>
        </p:nvPicPr>
        <p:blipFill>
          <a:blip r:embed="rId5" cstate="print"/>
          <a:srcRect/>
          <a:stretch>
            <a:fillRect/>
          </a:stretch>
        </p:blipFill>
        <p:spPr bwMode="auto">
          <a:xfrm>
            <a:off x="7727950" y="3908425"/>
            <a:ext cx="238125" cy="574675"/>
          </a:xfrm>
          <a:prstGeom prst="rect">
            <a:avLst/>
          </a:prstGeom>
          <a:noFill/>
          <a:ln w="9525">
            <a:noFill/>
            <a:miter lim="800000"/>
            <a:headEnd/>
            <a:tailEnd/>
          </a:ln>
        </p:spPr>
      </p:pic>
      <p:sp>
        <p:nvSpPr>
          <p:cNvPr id="32806" name="Text Box 60"/>
          <p:cNvSpPr txBox="1">
            <a:spLocks noChangeArrowheads="1"/>
          </p:cNvSpPr>
          <p:nvPr/>
        </p:nvSpPr>
        <p:spPr bwMode="auto">
          <a:xfrm>
            <a:off x="0" y="2757487"/>
            <a:ext cx="609600" cy="366713"/>
          </a:xfrm>
          <a:prstGeom prst="rect">
            <a:avLst/>
          </a:prstGeom>
          <a:noFill/>
          <a:ln w="9525">
            <a:noFill/>
            <a:miter lim="800000"/>
            <a:headEnd/>
            <a:tailEnd/>
          </a:ln>
        </p:spPr>
        <p:txBody>
          <a:bodyPr>
            <a:spAutoFit/>
          </a:bodyPr>
          <a:lstStyle/>
          <a:p>
            <a:pPr algn="ctr" rtl="1"/>
            <a:r>
              <a:rPr lang="en-GB" b="1">
                <a:cs typeface="Arial" pitchFamily="34" charset="0"/>
              </a:rPr>
              <a:t>2s</a:t>
            </a:r>
            <a:r>
              <a:rPr lang="en-GB" b="1" baseline="30000">
                <a:cs typeface="Arial" pitchFamily="34" charset="0"/>
              </a:rPr>
              <a:t>2</a:t>
            </a:r>
            <a:endParaRPr lang="en-GB" b="1">
              <a:solidFill>
                <a:srgbClr val="CC3300"/>
              </a:solidFill>
              <a:cs typeface="Arial" pitchFamily="34" charset="0"/>
            </a:endParaRPr>
          </a:p>
        </p:txBody>
      </p:sp>
      <p:sp>
        <p:nvSpPr>
          <p:cNvPr id="32807" name="Text Box 61"/>
          <p:cNvSpPr txBox="1">
            <a:spLocks noChangeArrowheads="1"/>
          </p:cNvSpPr>
          <p:nvPr/>
        </p:nvSpPr>
        <p:spPr bwMode="auto">
          <a:xfrm>
            <a:off x="4038600" y="2681287"/>
            <a:ext cx="914400" cy="366713"/>
          </a:xfrm>
          <a:prstGeom prst="rect">
            <a:avLst/>
          </a:prstGeom>
          <a:noFill/>
          <a:ln w="9525">
            <a:noFill/>
            <a:miter lim="800000"/>
            <a:headEnd/>
            <a:tailEnd/>
          </a:ln>
        </p:spPr>
        <p:txBody>
          <a:bodyPr>
            <a:spAutoFit/>
          </a:bodyPr>
          <a:lstStyle/>
          <a:p>
            <a:pPr algn="ctr" rtl="1"/>
            <a:r>
              <a:rPr lang="en-GB" b="1">
                <a:cs typeface="Arial" pitchFamily="34" charset="0"/>
              </a:rPr>
              <a:t>2p</a:t>
            </a:r>
            <a:r>
              <a:rPr lang="en-GB" b="1" baseline="30000">
                <a:cs typeface="Arial" pitchFamily="34" charset="0"/>
              </a:rPr>
              <a:t>3</a:t>
            </a:r>
            <a:endParaRPr lang="en-GB" b="1">
              <a:solidFill>
                <a:srgbClr val="CC3300"/>
              </a:solidFill>
              <a:cs typeface="Arial" pitchFamily="34" charset="0"/>
            </a:endParaRPr>
          </a:p>
        </p:txBody>
      </p:sp>
      <p:sp>
        <p:nvSpPr>
          <p:cNvPr id="32808" name="Text Box 62"/>
          <p:cNvSpPr txBox="1">
            <a:spLocks noChangeArrowheads="1"/>
          </p:cNvSpPr>
          <p:nvPr/>
        </p:nvSpPr>
        <p:spPr bwMode="auto">
          <a:xfrm>
            <a:off x="6324600" y="2757487"/>
            <a:ext cx="1824038" cy="366713"/>
          </a:xfrm>
          <a:prstGeom prst="rect">
            <a:avLst/>
          </a:prstGeom>
          <a:noFill/>
          <a:ln w="9525">
            <a:noFill/>
            <a:miter lim="800000"/>
            <a:headEnd/>
            <a:tailEnd/>
          </a:ln>
        </p:spPr>
        <p:txBody>
          <a:bodyPr>
            <a:spAutoFit/>
          </a:bodyPr>
          <a:lstStyle/>
          <a:p>
            <a:pPr algn="ctr" rtl="1"/>
            <a:r>
              <a:rPr lang="en-GB" b="1">
                <a:cs typeface="Arial" pitchFamily="34" charset="0"/>
              </a:rPr>
              <a:t> 3 x sp</a:t>
            </a:r>
            <a:r>
              <a:rPr lang="en-GB" b="1" baseline="30000">
                <a:cs typeface="Arial" pitchFamily="34" charset="0"/>
              </a:rPr>
              <a:t>2</a:t>
            </a:r>
            <a:endParaRPr lang="en-GB" b="1">
              <a:solidFill>
                <a:srgbClr val="CC3300"/>
              </a:solidFill>
              <a:cs typeface="Arial" pitchFamily="34" charset="0"/>
            </a:endParaRPr>
          </a:p>
        </p:txBody>
      </p:sp>
      <p:sp>
        <p:nvSpPr>
          <p:cNvPr id="32809" name="Text Box 65"/>
          <p:cNvSpPr txBox="1">
            <a:spLocks noChangeArrowheads="1"/>
          </p:cNvSpPr>
          <p:nvPr/>
        </p:nvSpPr>
        <p:spPr bwMode="auto">
          <a:xfrm>
            <a:off x="8305800" y="2757487"/>
            <a:ext cx="544513" cy="366713"/>
          </a:xfrm>
          <a:prstGeom prst="rect">
            <a:avLst/>
          </a:prstGeom>
          <a:noFill/>
          <a:ln w="9525">
            <a:noFill/>
            <a:miter lim="800000"/>
            <a:headEnd/>
            <a:tailEnd/>
          </a:ln>
        </p:spPr>
        <p:txBody>
          <a:bodyPr>
            <a:spAutoFit/>
          </a:bodyPr>
          <a:lstStyle/>
          <a:p>
            <a:pPr algn="ctr" rtl="1"/>
            <a:r>
              <a:rPr lang="en-GB" b="1">
                <a:cs typeface="Arial" pitchFamily="34" charset="0"/>
              </a:rPr>
              <a:t>2p</a:t>
            </a:r>
            <a:endParaRPr lang="en-GB" b="1">
              <a:solidFill>
                <a:srgbClr val="CC3300"/>
              </a:solidFill>
              <a:cs typeface="Arial" pitchFamily="34" charset="0"/>
            </a:endParaRPr>
          </a:p>
        </p:txBody>
      </p:sp>
      <p:sp>
        <p:nvSpPr>
          <p:cNvPr id="248838" name="Text Box 6"/>
          <p:cNvSpPr txBox="1">
            <a:spLocks noChangeArrowheads="1"/>
          </p:cNvSpPr>
          <p:nvPr/>
        </p:nvSpPr>
        <p:spPr bwMode="auto">
          <a:xfrm>
            <a:off x="76200" y="1096962"/>
            <a:ext cx="6858000" cy="461665"/>
          </a:xfrm>
          <a:prstGeom prst="rect">
            <a:avLst/>
          </a:prstGeom>
          <a:noFill/>
          <a:ln w="9525">
            <a:noFill/>
            <a:miter lim="800000"/>
            <a:headEnd/>
            <a:tailEnd/>
          </a:ln>
          <a:effectLst/>
        </p:spPr>
        <p:txBody>
          <a:bodyPr>
            <a:spAutoFit/>
          </a:bodyPr>
          <a:lstStyle/>
          <a:p>
            <a:pPr rtl="1">
              <a:spcBef>
                <a:spcPct val="50000"/>
              </a:spcBef>
              <a:defRPr/>
            </a:pPr>
            <a:r>
              <a:rPr lang="en-US" sz="2400" b="1">
                <a:solidFill>
                  <a:schemeClr val="accent2"/>
                </a:solidFill>
                <a:effectLst>
                  <a:outerShdw blurRad="38100" dist="38100" dir="2700000" algn="tl">
                    <a:srgbClr val="C0C0C0"/>
                  </a:outerShdw>
                </a:effectLst>
                <a:latin typeface="Times New Roman"/>
                <a:cs typeface="Times New Roman"/>
              </a:rPr>
              <a:t>sp</a:t>
            </a:r>
            <a:r>
              <a:rPr lang="en-GB" sz="2400" b="1" baseline="30000">
                <a:solidFill>
                  <a:schemeClr val="accent2"/>
                </a:solidFill>
                <a:effectLst>
                  <a:outerShdw blurRad="38100" dist="38100" dir="2700000" algn="tl">
                    <a:srgbClr val="C0C0C0"/>
                  </a:outerShdw>
                </a:effectLst>
                <a:latin typeface="Times New Roman"/>
                <a:cs typeface="Times New Roman"/>
              </a:rPr>
              <a:t>2</a:t>
            </a:r>
            <a:r>
              <a:rPr lang="en-US" sz="2400" b="1">
                <a:solidFill>
                  <a:schemeClr val="accent2"/>
                </a:solidFill>
                <a:effectLst>
                  <a:outerShdw blurRad="38100" dist="38100" dir="2700000" algn="tl">
                    <a:srgbClr val="C0C0C0"/>
                  </a:outerShdw>
                </a:effectLst>
                <a:latin typeface="Times New Roman"/>
                <a:cs typeface="Times New Roman"/>
              </a:rPr>
              <a:t> Hybridization  Of Orbitals In Alkenes</a:t>
            </a:r>
          </a:p>
        </p:txBody>
      </p:sp>
      <p:sp>
        <p:nvSpPr>
          <p:cNvPr id="168005" name="Rectangle 69"/>
          <p:cNvSpPr>
            <a:spLocks noChangeArrowheads="1"/>
          </p:cNvSpPr>
          <p:nvPr/>
        </p:nvSpPr>
        <p:spPr bwMode="auto">
          <a:xfrm>
            <a:off x="0" y="1690687"/>
            <a:ext cx="7391400" cy="1015663"/>
          </a:xfrm>
          <a:prstGeom prst="rect">
            <a:avLst/>
          </a:prstGeom>
          <a:noFill/>
          <a:ln w="9525">
            <a:noFill/>
            <a:miter lim="800000"/>
            <a:headEnd/>
            <a:tailEnd/>
          </a:ln>
          <a:effectLst/>
        </p:spPr>
        <p:txBody>
          <a:bodyPr wrap="square">
            <a:spAutoFit/>
          </a:bodyPr>
          <a:lstStyle/>
          <a:p>
            <a:pPr rtl="1">
              <a:spcBef>
                <a:spcPct val="50000"/>
              </a:spcBef>
              <a:defRPr/>
            </a:pPr>
            <a:r>
              <a:rPr lang="en-GB" sz="2400" dirty="0">
                <a:effectLst>
                  <a:outerShdw blurRad="38100" dist="38100" dir="2700000" algn="tl">
                    <a:srgbClr val="C0C0C0"/>
                  </a:outerShdw>
                </a:effectLst>
                <a:latin typeface="Times New Roman"/>
                <a:cs typeface="Times New Roman"/>
              </a:rPr>
              <a:t>The electronic configuration of a carbon atom is </a:t>
            </a:r>
            <a:r>
              <a:rPr lang="en-GB" sz="2400" b="1" dirty="0">
                <a:solidFill>
                  <a:srgbClr val="CC3300"/>
                </a:solidFill>
                <a:effectLst>
                  <a:outerShdw blurRad="38100" dist="38100" dir="2700000" algn="tl">
                    <a:srgbClr val="C0C0C0"/>
                  </a:outerShdw>
                </a:effectLst>
                <a:latin typeface="Times New Roman"/>
                <a:cs typeface="Times New Roman"/>
              </a:rPr>
              <a:t>1s</a:t>
            </a:r>
            <a:r>
              <a:rPr lang="en-GB" sz="2400" b="1" baseline="30000" dirty="0">
                <a:solidFill>
                  <a:srgbClr val="CC3300"/>
                </a:solidFill>
                <a:effectLst>
                  <a:outerShdw blurRad="38100" dist="38100" dir="2700000" algn="tl">
                    <a:srgbClr val="C0C0C0"/>
                  </a:outerShdw>
                </a:effectLst>
                <a:latin typeface="Times New Roman"/>
                <a:cs typeface="Times New Roman"/>
              </a:rPr>
              <a:t>2</a:t>
            </a:r>
            <a:r>
              <a:rPr lang="en-GB" sz="2400" b="1" dirty="0">
                <a:solidFill>
                  <a:srgbClr val="CC3300"/>
                </a:solidFill>
                <a:effectLst>
                  <a:outerShdw blurRad="38100" dist="38100" dir="2700000" algn="tl">
                    <a:srgbClr val="C0C0C0"/>
                  </a:outerShdw>
                </a:effectLst>
                <a:latin typeface="Times New Roman"/>
                <a:cs typeface="Times New Roman"/>
              </a:rPr>
              <a:t>2s</a:t>
            </a:r>
            <a:r>
              <a:rPr lang="en-GB" sz="2400" b="1" baseline="30000" dirty="0">
                <a:solidFill>
                  <a:srgbClr val="CC3300"/>
                </a:solidFill>
                <a:effectLst>
                  <a:outerShdw blurRad="38100" dist="38100" dir="2700000" algn="tl">
                    <a:srgbClr val="C0C0C0"/>
                  </a:outerShdw>
                </a:effectLst>
                <a:latin typeface="Times New Roman"/>
                <a:cs typeface="Times New Roman"/>
              </a:rPr>
              <a:t>2</a:t>
            </a:r>
            <a:r>
              <a:rPr lang="en-GB" sz="2400" b="1" dirty="0">
                <a:solidFill>
                  <a:srgbClr val="CC3300"/>
                </a:solidFill>
                <a:effectLst>
                  <a:outerShdw blurRad="38100" dist="38100" dir="2700000" algn="tl">
                    <a:srgbClr val="C0C0C0"/>
                  </a:outerShdw>
                </a:effectLst>
                <a:latin typeface="Times New Roman"/>
                <a:cs typeface="Times New Roman"/>
              </a:rPr>
              <a:t>2p</a:t>
            </a:r>
            <a:r>
              <a:rPr lang="en-GB" sz="2400" b="1" baseline="30000" dirty="0">
                <a:solidFill>
                  <a:srgbClr val="CC3300"/>
                </a:solidFill>
                <a:effectLst>
                  <a:outerShdw blurRad="38100" dist="38100" dir="2700000" algn="tl">
                    <a:srgbClr val="C0C0C0"/>
                  </a:outerShdw>
                </a:effectLst>
                <a:latin typeface="Times New Roman"/>
                <a:cs typeface="Times New Roman"/>
              </a:rPr>
              <a:t>2 </a:t>
            </a:r>
          </a:p>
          <a:p>
            <a:pPr rtl="1">
              <a:spcBef>
                <a:spcPct val="50000"/>
              </a:spcBef>
              <a:defRPr/>
            </a:pPr>
            <a:r>
              <a:rPr lang="en-GB" sz="2400" b="1" dirty="0">
                <a:solidFill>
                  <a:srgbClr val="CC3300"/>
                </a:solidFill>
                <a:effectLst>
                  <a:outerShdw blurRad="38100" dist="38100" dir="2700000" algn="tl">
                    <a:srgbClr val="C0C0C0"/>
                  </a:outerShdw>
                </a:effectLst>
                <a:latin typeface="Times New Roman"/>
                <a:cs typeface="Times New Roman"/>
              </a:rPr>
              <a:t>Thus </a:t>
            </a:r>
            <a:endParaRPr lang="en-GB" sz="2400" b="1" baseline="30000" dirty="0">
              <a:solidFill>
                <a:srgbClr val="CC3300"/>
              </a:solidFill>
              <a:latin typeface="Times New Roman"/>
              <a:cs typeface="Times New Roman"/>
            </a:endParaRPr>
          </a:p>
        </p:txBody>
      </p:sp>
      <p:sp>
        <p:nvSpPr>
          <p:cNvPr id="32812" name="Rectangle 70"/>
          <p:cNvSpPr>
            <a:spLocks noChangeArrowheads="1"/>
          </p:cNvSpPr>
          <p:nvPr/>
        </p:nvSpPr>
        <p:spPr bwMode="auto">
          <a:xfrm>
            <a:off x="1981200" y="3138487"/>
            <a:ext cx="1200150" cy="366713"/>
          </a:xfrm>
          <a:prstGeom prst="rect">
            <a:avLst/>
          </a:prstGeom>
          <a:noFill/>
          <a:ln w="9525">
            <a:noFill/>
            <a:miter lim="800000"/>
            <a:headEnd/>
            <a:tailEnd/>
          </a:ln>
        </p:spPr>
        <p:txBody>
          <a:bodyPr wrap="none">
            <a:spAutoFit/>
          </a:bodyPr>
          <a:lstStyle/>
          <a:p>
            <a:r>
              <a:rPr lang="en-GB"/>
              <a:t>promotion</a:t>
            </a:r>
          </a:p>
        </p:txBody>
      </p:sp>
      <p:sp>
        <p:nvSpPr>
          <p:cNvPr id="32813" name="Rectangle 71"/>
          <p:cNvSpPr>
            <a:spLocks noChangeArrowheads="1"/>
          </p:cNvSpPr>
          <p:nvPr/>
        </p:nvSpPr>
        <p:spPr bwMode="auto">
          <a:xfrm>
            <a:off x="5105400" y="3214687"/>
            <a:ext cx="1466850" cy="366713"/>
          </a:xfrm>
          <a:prstGeom prst="rect">
            <a:avLst/>
          </a:prstGeom>
          <a:noFill/>
          <a:ln w="9525">
            <a:noFill/>
            <a:miter lim="800000"/>
            <a:headEnd/>
            <a:tailEnd/>
          </a:ln>
        </p:spPr>
        <p:txBody>
          <a:bodyPr wrap="none">
            <a:spAutoFit/>
          </a:bodyPr>
          <a:lstStyle/>
          <a:p>
            <a:r>
              <a:rPr lang="en-GB"/>
              <a:t>hybridization</a:t>
            </a:r>
          </a:p>
        </p:txBody>
      </p:sp>
      <p:sp>
        <p:nvSpPr>
          <p:cNvPr id="32814" name="Rectangle 69"/>
          <p:cNvSpPr>
            <a:spLocks noChangeArrowheads="1"/>
          </p:cNvSpPr>
          <p:nvPr/>
        </p:nvSpPr>
        <p:spPr bwMode="auto">
          <a:xfrm>
            <a:off x="762000" y="2833687"/>
            <a:ext cx="582613" cy="369888"/>
          </a:xfrm>
          <a:prstGeom prst="rect">
            <a:avLst/>
          </a:prstGeom>
          <a:noFill/>
          <a:ln w="9525">
            <a:noFill/>
            <a:miter lim="800000"/>
            <a:headEnd/>
            <a:tailEnd/>
          </a:ln>
        </p:spPr>
        <p:txBody>
          <a:bodyPr wrap="none">
            <a:spAutoFit/>
          </a:bodyPr>
          <a:lstStyle/>
          <a:p>
            <a:r>
              <a:rPr lang="en-GB" b="1" baseline="30000">
                <a:cs typeface="Arial" pitchFamily="34" charset="0"/>
              </a:rPr>
              <a:t> </a:t>
            </a:r>
            <a:r>
              <a:rPr lang="en-GB" b="1">
                <a:cs typeface="Arial" pitchFamily="34" charset="0"/>
              </a:rPr>
              <a:t>2p</a:t>
            </a:r>
            <a:r>
              <a:rPr lang="en-GB" b="1" baseline="30000">
                <a:cs typeface="Arial" pitchFamily="34" charset="0"/>
              </a:rPr>
              <a:t>2</a:t>
            </a:r>
            <a:endParaRPr lang="ar-KW">
              <a:ea typeface="Majalla UI"/>
            </a:endParaRPr>
          </a:p>
        </p:txBody>
      </p:sp>
      <p:sp>
        <p:nvSpPr>
          <p:cNvPr id="32815" name="Rectangle 70"/>
          <p:cNvSpPr>
            <a:spLocks noChangeArrowheads="1"/>
          </p:cNvSpPr>
          <p:nvPr/>
        </p:nvSpPr>
        <p:spPr bwMode="auto">
          <a:xfrm>
            <a:off x="3124200" y="2757487"/>
            <a:ext cx="525463" cy="369888"/>
          </a:xfrm>
          <a:prstGeom prst="rect">
            <a:avLst/>
          </a:prstGeom>
          <a:noFill/>
          <a:ln w="9525">
            <a:noFill/>
            <a:miter lim="800000"/>
            <a:headEnd/>
            <a:tailEnd/>
          </a:ln>
        </p:spPr>
        <p:txBody>
          <a:bodyPr wrap="none">
            <a:spAutoFit/>
          </a:bodyPr>
          <a:lstStyle/>
          <a:p>
            <a:r>
              <a:rPr lang="en-GB" b="1">
                <a:cs typeface="Arial" pitchFamily="34" charset="0"/>
              </a:rPr>
              <a:t>2s</a:t>
            </a:r>
            <a:r>
              <a:rPr lang="en-GB" b="1" baseline="30000">
                <a:cs typeface="Arial" pitchFamily="34" charset="0"/>
              </a:rPr>
              <a:t>1</a:t>
            </a:r>
            <a:endParaRPr lang="ar-KW">
              <a:ea typeface="Majalla UI"/>
            </a:endParaRPr>
          </a:p>
        </p:txBody>
      </p:sp>
      <p:sp>
        <p:nvSpPr>
          <p:cNvPr id="76" name="Rectangle 75"/>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77" name="Picture 76" descr="ksulogo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8" name="Picture 77" descr="imag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9" name="Straight Connector 7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thumb/8/8d/Ethene-2D-flat.png/220px-Ethene-2D-flat.png">
            <a:hlinkClick r:id="rId2"/>
          </p:cNvPr>
          <p:cNvPicPr>
            <a:picLocks noChangeAspect="1" noChangeArrowheads="1"/>
          </p:cNvPicPr>
          <p:nvPr/>
        </p:nvPicPr>
        <p:blipFill>
          <a:blip r:embed="rId3" cstate="print"/>
          <a:srcRect/>
          <a:stretch>
            <a:fillRect/>
          </a:stretch>
        </p:blipFill>
        <p:spPr bwMode="auto">
          <a:xfrm>
            <a:off x="7010400" y="2653307"/>
            <a:ext cx="1322754" cy="1232893"/>
          </a:xfrm>
          <a:prstGeom prst="rect">
            <a:avLst/>
          </a:prstGeom>
          <a:noFill/>
          <a:ln w="9525">
            <a:noFill/>
            <a:miter lim="800000"/>
            <a:headEnd/>
            <a:tailEnd/>
          </a:ln>
        </p:spPr>
      </p:pic>
      <p:sp>
        <p:nvSpPr>
          <p:cNvPr id="166915" name="Rectangle 2"/>
          <p:cNvSpPr>
            <a:spLocks noChangeArrowheads="1"/>
          </p:cNvSpPr>
          <p:nvPr/>
        </p:nvSpPr>
        <p:spPr bwMode="auto">
          <a:xfrm>
            <a:off x="0" y="1770995"/>
            <a:ext cx="6400800" cy="4401205"/>
          </a:xfrm>
          <a:prstGeom prst="rect">
            <a:avLst/>
          </a:prstGeom>
          <a:noFill/>
          <a:ln w="9525">
            <a:noFill/>
            <a:miter lim="800000"/>
            <a:headEnd/>
            <a:tailEnd/>
          </a:ln>
        </p:spPr>
        <p:txBody>
          <a:bodyPr wrap="square">
            <a:spAutoFit/>
          </a:bodyPr>
          <a:lstStyle/>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 In ethylene </a:t>
            </a:r>
            <a:r>
              <a:rPr lang="en-US" sz="2000" dirty="0">
                <a:solidFill>
                  <a:srgbClr val="C00000"/>
                </a:solidFill>
                <a:effectLst>
                  <a:outerShdw blurRad="38100" dist="38100" dir="2700000" algn="tl">
                    <a:srgbClr val="C0C0C0"/>
                  </a:outerShdw>
                </a:effectLst>
                <a:latin typeface="Times New Roman"/>
                <a:cs typeface="Times New Roman"/>
              </a:rPr>
              <a:t>(</a:t>
            </a:r>
            <a:r>
              <a:rPr lang="en-US" sz="2000" dirty="0" err="1">
                <a:solidFill>
                  <a:srgbClr val="C00000"/>
                </a:solidFill>
                <a:effectLst>
                  <a:outerShdw blurRad="38100" dist="38100" dir="2700000" algn="tl">
                    <a:srgbClr val="C0C0C0"/>
                  </a:outerShdw>
                </a:effectLst>
                <a:latin typeface="Times New Roman"/>
                <a:cs typeface="Times New Roman"/>
              </a:rPr>
              <a:t>ethene</a:t>
            </a:r>
            <a:r>
              <a:rPr lang="en-US" sz="2000" dirty="0">
                <a:solidFill>
                  <a:srgbClr val="C00000"/>
                </a:solidFill>
                <a:effectLst>
                  <a:outerShdw blurRad="38100" dist="38100" dir="2700000" algn="tl">
                    <a:srgbClr val="C0C0C0"/>
                  </a:outerShdw>
                </a:effectLst>
                <a:latin typeface="Times New Roman"/>
                <a:cs typeface="Times New Roman"/>
              </a:rPr>
              <a:t>), </a:t>
            </a:r>
            <a:r>
              <a:rPr lang="en-US" sz="2000" dirty="0">
                <a:effectLst>
                  <a:outerShdw blurRad="38100" dist="38100" dir="2700000" algn="tl">
                    <a:srgbClr val="C0C0C0"/>
                  </a:outerShdw>
                </a:effectLst>
                <a:latin typeface="Times New Roman"/>
                <a:cs typeface="Times New Roman"/>
              </a:rPr>
              <a:t>each carbon atom use an </a:t>
            </a:r>
            <a:r>
              <a:rPr lang="en-GB" sz="2000" dirty="0">
                <a:effectLst>
                  <a:outerShdw blurRad="38100" dist="38100" dir="2700000" algn="tl">
                    <a:srgbClr val="C0C0C0"/>
                  </a:outerShdw>
                </a:effectLst>
                <a:latin typeface="Times New Roman"/>
                <a:cs typeface="Times New Roman"/>
              </a:rPr>
              <a:t>sp</a:t>
            </a:r>
            <a:r>
              <a:rPr lang="en-GB" sz="2000" baseline="30000" dirty="0">
                <a:effectLst>
                  <a:outerShdw blurRad="38100" dist="38100" dir="2700000" algn="tl">
                    <a:srgbClr val="C0C0C0"/>
                  </a:outerShdw>
                </a:effectLst>
                <a:latin typeface="Times New Roman"/>
                <a:cs typeface="Times New Roman"/>
              </a:rPr>
              <a:t>2</a:t>
            </a:r>
            <a:r>
              <a:rPr lang="en-GB" sz="2000" dirty="0">
                <a:effectLst>
                  <a:outerShdw blurRad="38100" dist="38100" dir="2700000" algn="tl">
                    <a:srgbClr val="C0C0C0"/>
                  </a:outerShdw>
                </a:effectLst>
                <a:latin typeface="Times New Roman"/>
                <a:cs typeface="Times New Roman"/>
              </a:rPr>
              <a:t> orbital</a:t>
            </a:r>
            <a:r>
              <a:rPr lang="en-US" sz="2000" dirty="0">
                <a:effectLst>
                  <a:outerShdw blurRad="38100" dist="38100" dir="2700000" algn="tl">
                    <a:srgbClr val="C0C0C0"/>
                  </a:outerShdw>
                </a:effectLst>
                <a:latin typeface="Times New Roman"/>
                <a:cs typeface="Times New Roman"/>
              </a:rPr>
              <a:t> to form a </a:t>
            </a:r>
            <a:r>
              <a:rPr lang="en-GB" sz="2000" dirty="0">
                <a:effectLst>
                  <a:outerShdw blurRad="38100" dist="38100" dir="2700000" algn="tl">
                    <a:srgbClr val="C0C0C0"/>
                  </a:outerShdw>
                </a:effectLst>
                <a:latin typeface="Times New Roman"/>
                <a:cs typeface="Times New Roman"/>
              </a:rPr>
              <a:t>single </a:t>
            </a:r>
          </a:p>
          <a:p>
            <a:pPr algn="just">
              <a:buClr>
                <a:schemeClr val="folHlink"/>
              </a:buClr>
              <a:buFont typeface="Wingdings" pitchFamily="2" charset="2"/>
              <a:buNone/>
              <a:defRPr/>
            </a:pPr>
            <a:r>
              <a:rPr lang="en-GB" sz="2000" dirty="0">
                <a:effectLst>
                  <a:outerShdw blurRad="38100" dist="38100" dir="2700000" algn="tl">
                    <a:srgbClr val="C0C0C0"/>
                  </a:outerShdw>
                </a:effectLst>
                <a:latin typeface="Times New Roman"/>
                <a:cs typeface="Times New Roman"/>
              </a:rPr>
              <a:t>C-C bond. </a:t>
            </a:r>
            <a:r>
              <a:rPr lang="en-US" sz="2000" dirty="0">
                <a:effectLst>
                  <a:outerShdw blurRad="38100" dist="38100" dir="2700000" algn="tl">
                    <a:srgbClr val="C0C0C0"/>
                  </a:outerShdw>
                </a:effectLst>
                <a:latin typeface="Times New Roman"/>
                <a:cs typeface="Times New Roman"/>
              </a:rPr>
              <a:t>Because of the two </a:t>
            </a:r>
            <a:r>
              <a:rPr lang="en-US" sz="2000" i="1" dirty="0">
                <a:effectLst>
                  <a:outerShdw blurRad="38100" dist="38100" dir="2700000" algn="tl">
                    <a:srgbClr val="C0C0C0"/>
                  </a:outerShdw>
                </a:effectLst>
                <a:latin typeface="Times New Roman"/>
                <a:cs typeface="Times New Roman"/>
              </a:rPr>
              <a:t>sp</a:t>
            </a:r>
            <a:r>
              <a:rPr lang="en-US" sz="2000" baseline="30000" dirty="0">
                <a:effectLst>
                  <a:outerShdw blurRad="38100" dist="38100" dir="2700000" algn="tl">
                    <a:srgbClr val="C0C0C0"/>
                  </a:outerShdw>
                </a:effectLst>
                <a:latin typeface="Times New Roman"/>
                <a:cs typeface="Times New Roman"/>
              </a:rPr>
              <a:t>2</a:t>
            </a:r>
            <a:r>
              <a:rPr lang="en-US" sz="2000" dirty="0">
                <a:effectLst>
                  <a:outerShdw blurRad="38100" dist="38100" dir="2700000" algn="tl">
                    <a:srgbClr val="C0C0C0"/>
                  </a:outerShdw>
                </a:effectLst>
                <a:latin typeface="Times New Roman"/>
                <a:cs typeface="Times New Roman"/>
              </a:rPr>
              <a:t>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overlap  </a:t>
            </a:r>
            <a:r>
              <a:rPr lang="en-US" sz="2000" dirty="0">
                <a:solidFill>
                  <a:srgbClr val="C00000"/>
                </a:solidFill>
                <a:effectLst>
                  <a:outerShdw blurRad="38100" dist="38100" dir="2700000" algn="tl">
                    <a:srgbClr val="C0C0C0"/>
                  </a:outerShdw>
                </a:effectLst>
                <a:latin typeface="Times New Roman"/>
                <a:cs typeface="Times New Roman"/>
              </a:rPr>
              <a:t>by end- to- end  </a:t>
            </a:r>
            <a:r>
              <a:rPr lang="en-US" sz="2000" dirty="0">
                <a:effectLst>
                  <a:outerShdw blurRad="38100" dist="38100" dir="2700000" algn="tl">
                    <a:srgbClr val="C0C0C0"/>
                  </a:outerShdw>
                </a:effectLst>
                <a:latin typeface="Times New Roman"/>
                <a:cs typeface="Times New Roman"/>
              </a:rPr>
              <a:t>the resulting bond is called</a:t>
            </a:r>
            <a:r>
              <a:rPr lang="en-US" sz="2000" dirty="0">
                <a:solidFill>
                  <a:srgbClr val="C00000"/>
                </a:solidFill>
                <a:effectLst>
                  <a:outerShdw blurRad="38100" dist="38100" dir="2700000" algn="tl">
                    <a:srgbClr val="C0C0C0"/>
                  </a:outerShdw>
                </a:effectLst>
                <a:latin typeface="Times New Roman"/>
                <a:cs typeface="Times New Roman"/>
              </a:rPr>
              <a:t> σ</a:t>
            </a:r>
            <a:r>
              <a:rPr lang="en-US" sz="2000" dirty="0">
                <a:effectLst>
                  <a:outerShdw blurRad="38100" dist="38100" dir="2700000" algn="tl">
                    <a:srgbClr val="C0C0C0"/>
                  </a:outerShdw>
                </a:effectLst>
                <a:latin typeface="Times New Roman"/>
                <a:cs typeface="Times New Roman"/>
              </a:rPr>
              <a:t> </a:t>
            </a:r>
            <a:r>
              <a:rPr lang="en-US" sz="2000" dirty="0">
                <a:solidFill>
                  <a:srgbClr val="C00000"/>
                </a:solidFill>
                <a:effectLst>
                  <a:outerShdw blurRad="38100" dist="38100" dir="2700000" algn="tl">
                    <a:srgbClr val="C0C0C0"/>
                  </a:outerShdw>
                </a:effectLst>
                <a:latin typeface="Times New Roman"/>
                <a:cs typeface="Times New Roman"/>
              </a:rPr>
              <a:t>bond. </a:t>
            </a:r>
            <a:r>
              <a:rPr lang="en-US" sz="2000" dirty="0">
                <a:effectLst>
                  <a:outerShdw blurRad="38100" dist="38100" dir="2700000" algn="tl">
                    <a:srgbClr val="C0C0C0"/>
                  </a:outerShdw>
                </a:effectLst>
                <a:latin typeface="Times New Roman"/>
                <a:cs typeface="Times New Roman"/>
              </a:rPr>
              <a:t>The</a:t>
            </a:r>
            <a:r>
              <a:rPr lang="en-US" sz="2000" dirty="0">
                <a:solidFill>
                  <a:srgbClr val="C00000"/>
                </a:solidFill>
                <a:effectLst>
                  <a:outerShdw blurRad="38100" dist="38100" dir="2700000" algn="tl">
                    <a:srgbClr val="C0C0C0"/>
                  </a:outerShdw>
                </a:effectLst>
                <a:latin typeface="Times New Roman"/>
                <a:cs typeface="Times New Roman"/>
              </a:rPr>
              <a:t> </a:t>
            </a:r>
            <a:r>
              <a:rPr lang="en-GB" sz="2000" dirty="0">
                <a:solidFill>
                  <a:srgbClr val="C00000"/>
                </a:solidFill>
                <a:effectLst>
                  <a:outerShdw blurRad="38100" dist="38100" dir="2700000" algn="tl">
                    <a:srgbClr val="C0C0C0"/>
                  </a:outerShdw>
                </a:effectLst>
                <a:latin typeface="Times New Roman"/>
                <a:cs typeface="Times New Roman"/>
              </a:rPr>
              <a:t>pi (</a:t>
            </a:r>
            <a:r>
              <a:rPr lang="el-GR" sz="2000" dirty="0">
                <a:solidFill>
                  <a:srgbClr val="C00000"/>
                </a:solidFill>
                <a:effectLst>
                  <a:outerShdw blurRad="38100" dist="38100" dir="2700000" algn="tl">
                    <a:srgbClr val="C0C0C0"/>
                  </a:outerShdw>
                </a:effectLst>
                <a:latin typeface="Times New Roman"/>
                <a:cs typeface="Times New Roman"/>
              </a:rPr>
              <a:t>π</a:t>
            </a:r>
            <a:r>
              <a:rPr lang="en-GB" sz="2000" dirty="0">
                <a:solidFill>
                  <a:srgbClr val="C00000"/>
                </a:solidFill>
                <a:effectLst>
                  <a:outerShdw blurRad="38100" dist="38100" dir="2700000" algn="tl">
                    <a:srgbClr val="C0C0C0"/>
                  </a:outerShdw>
                </a:effectLst>
                <a:latin typeface="Times New Roman"/>
                <a:cs typeface="Times New Roman"/>
              </a:rPr>
              <a:t>) </a:t>
            </a:r>
            <a:r>
              <a:rPr lang="en-US" sz="2000" dirty="0">
                <a:solidFill>
                  <a:srgbClr val="C00000"/>
                </a:solidFill>
                <a:effectLst>
                  <a:outerShdw blurRad="38100" dist="38100" dir="2700000" algn="tl">
                    <a:srgbClr val="C0C0C0"/>
                  </a:outerShdw>
                </a:effectLst>
                <a:latin typeface="Times New Roman"/>
                <a:cs typeface="Times New Roman"/>
              </a:rPr>
              <a:t>bond </a:t>
            </a:r>
            <a:r>
              <a:rPr lang="en-US" sz="2000" dirty="0">
                <a:effectLst>
                  <a:outerShdw blurRad="38100" dist="38100" dir="2700000" algn="tl">
                    <a:srgbClr val="C0C0C0"/>
                  </a:outerShdw>
                </a:effectLst>
                <a:latin typeface="Times New Roman"/>
                <a:cs typeface="Times New Roman"/>
              </a:rPr>
              <a:t>between the two carbon atoms is formed by </a:t>
            </a:r>
            <a:r>
              <a:rPr lang="en-US" sz="2000" dirty="0">
                <a:solidFill>
                  <a:srgbClr val="C00000"/>
                </a:solidFill>
                <a:effectLst>
                  <a:outerShdw blurRad="38100" dist="38100" dir="2700000" algn="tl">
                    <a:srgbClr val="C0C0C0"/>
                  </a:outerShdw>
                </a:effectLst>
                <a:latin typeface="Times New Roman"/>
                <a:cs typeface="Times New Roman"/>
              </a:rPr>
              <a:t>side- by-side overlap </a:t>
            </a:r>
            <a:r>
              <a:rPr lang="en-US" sz="2000" dirty="0">
                <a:effectLst>
                  <a:outerShdw blurRad="38100" dist="38100" dir="2700000" algn="tl">
                    <a:srgbClr val="C0C0C0"/>
                  </a:outerShdw>
                </a:effectLst>
                <a:latin typeface="Times New Roman"/>
                <a:cs typeface="Times New Roman"/>
              </a:rPr>
              <a:t>of the two  </a:t>
            </a:r>
            <a:r>
              <a:rPr lang="en-US" sz="2000" dirty="0" err="1">
                <a:effectLst>
                  <a:outerShdw blurRad="38100" dist="38100" dir="2700000" algn="tl">
                    <a:srgbClr val="C0C0C0"/>
                  </a:outerShdw>
                </a:effectLst>
                <a:latin typeface="Times New Roman"/>
                <a:cs typeface="Times New Roman"/>
              </a:rPr>
              <a:t>unhybridized</a:t>
            </a:r>
            <a:r>
              <a:rPr lang="en-US" sz="2000" dirty="0">
                <a:effectLst>
                  <a:outerShdw blurRad="38100" dist="38100" dir="2700000" algn="tl">
                    <a:srgbClr val="C0C0C0"/>
                  </a:outerShdw>
                </a:effectLst>
                <a:latin typeface="Times New Roman"/>
                <a:cs typeface="Times New Roman"/>
              </a:rPr>
              <a:t> p-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(2</a:t>
            </a:r>
            <a:r>
              <a:rPr lang="en-US" sz="2000" i="1" dirty="0">
                <a:effectLst>
                  <a:outerShdw blurRad="38100" dist="38100" dir="2700000" algn="tl">
                    <a:srgbClr val="C0C0C0"/>
                  </a:outerShdw>
                </a:effectLst>
                <a:latin typeface="Times New Roman"/>
                <a:cs typeface="Times New Roman"/>
              </a:rPr>
              <a:t>p</a:t>
            </a:r>
            <a:r>
              <a:rPr lang="en-US" sz="2000" dirty="0">
                <a:effectLst>
                  <a:outerShdw blurRad="38100" dist="38100" dir="2700000" algn="tl">
                    <a:srgbClr val="C0C0C0"/>
                  </a:outerShdw>
                </a:effectLst>
                <a:latin typeface="Times New Roman"/>
                <a:cs typeface="Times New Roman"/>
              </a:rPr>
              <a:t>–2</a:t>
            </a:r>
            <a:r>
              <a:rPr lang="en-US" sz="2000" i="1" dirty="0">
                <a:effectLst>
                  <a:outerShdw blurRad="38100" dist="38100" dir="2700000" algn="tl">
                    <a:srgbClr val="C0C0C0"/>
                  </a:outerShdw>
                </a:effectLst>
                <a:latin typeface="Times New Roman"/>
                <a:cs typeface="Times New Roman"/>
              </a:rPr>
              <a:t>p ) </a:t>
            </a:r>
            <a:r>
              <a:rPr lang="en-GB" sz="2000" dirty="0">
                <a:effectLst>
                  <a:outerShdw blurRad="38100" dist="38100" dir="2700000" algn="tl">
                    <a:srgbClr val="C0C0C0"/>
                  </a:outerShdw>
                </a:effectLst>
                <a:latin typeface="Times New Roman"/>
                <a:cs typeface="Times New Roman"/>
              </a:rPr>
              <a:t>for </a:t>
            </a:r>
            <a:r>
              <a:rPr lang="en-GB" sz="2000" dirty="0">
                <a:solidFill>
                  <a:srgbClr val="CC3300"/>
                </a:solidFill>
                <a:effectLst>
                  <a:outerShdw blurRad="38100" dist="38100" dir="2700000" algn="tl">
                    <a:srgbClr val="C0C0C0"/>
                  </a:outerShdw>
                </a:effectLst>
                <a:latin typeface="Times New Roman"/>
                <a:cs typeface="Times New Roman"/>
              </a:rPr>
              <a:t>maximum overlap</a:t>
            </a:r>
            <a:r>
              <a:rPr lang="en-GB" sz="2000" dirty="0">
                <a:effectLst>
                  <a:outerShdw blurRad="38100" dist="38100" dir="2700000" algn="tl">
                    <a:srgbClr val="C0C0C0"/>
                  </a:outerShdw>
                </a:effectLst>
                <a:latin typeface="Times New Roman"/>
                <a:cs typeface="Times New Roman"/>
              </a:rPr>
              <a:t> and hence</a:t>
            </a:r>
            <a:r>
              <a:rPr lang="en-GB" sz="2000" b="1" dirty="0">
                <a:solidFill>
                  <a:srgbClr val="CC3300"/>
                </a:solidFill>
                <a:effectLst>
                  <a:outerShdw blurRad="38100" dist="38100" dir="2700000" algn="tl">
                    <a:srgbClr val="C0C0C0"/>
                  </a:outerShdw>
                </a:effectLst>
                <a:latin typeface="Times New Roman"/>
                <a:cs typeface="Times New Roman"/>
              </a:rPr>
              <a:t> </a:t>
            </a:r>
            <a:r>
              <a:rPr lang="en-GB" sz="2000" dirty="0">
                <a:effectLst>
                  <a:outerShdw blurRad="38100" dist="38100" dir="2700000" algn="tl">
                    <a:srgbClr val="C0C0C0"/>
                  </a:outerShdw>
                </a:effectLst>
                <a:latin typeface="Times New Roman"/>
                <a:cs typeface="Times New Roman"/>
              </a:rPr>
              <a:t>the </a:t>
            </a:r>
            <a:r>
              <a:rPr lang="en-GB" sz="2000" dirty="0">
                <a:solidFill>
                  <a:srgbClr val="CC3300"/>
                </a:solidFill>
                <a:effectLst>
                  <a:outerShdw blurRad="38100" dist="38100" dir="2700000" algn="tl">
                    <a:srgbClr val="C0C0C0"/>
                  </a:outerShdw>
                </a:effectLst>
                <a:latin typeface="Times New Roman"/>
                <a:cs typeface="Times New Roman"/>
              </a:rPr>
              <a:t>strongest bond</a:t>
            </a:r>
            <a:r>
              <a:rPr lang="en-GB" sz="2000" dirty="0">
                <a:effectLst>
                  <a:outerShdw blurRad="38100" dist="38100" dir="2700000" algn="tl">
                    <a:srgbClr val="C0C0C0"/>
                  </a:outerShdw>
                </a:effectLst>
                <a:latin typeface="Times New Roman"/>
                <a:cs typeface="Times New Roman"/>
              </a:rPr>
              <a:t>, the 2p </a:t>
            </a:r>
            <a:r>
              <a:rPr lang="en-GB" sz="2000" dirty="0" err="1">
                <a:effectLst>
                  <a:outerShdw blurRad="38100" dist="38100" dir="2700000" algn="tl">
                    <a:srgbClr val="C0C0C0"/>
                  </a:outerShdw>
                </a:effectLst>
                <a:latin typeface="Times New Roman"/>
                <a:cs typeface="Times New Roman"/>
              </a:rPr>
              <a:t>orbitals</a:t>
            </a:r>
            <a:r>
              <a:rPr lang="en-GB" sz="2000" dirty="0">
                <a:effectLst>
                  <a:outerShdw blurRad="38100" dist="38100" dir="2700000" algn="tl">
                    <a:srgbClr val="C0C0C0"/>
                  </a:outerShdw>
                </a:effectLst>
                <a:latin typeface="Times New Roman"/>
                <a:cs typeface="Times New Roman"/>
              </a:rPr>
              <a:t> are in line </a:t>
            </a:r>
            <a:r>
              <a:rPr lang="en-US" sz="2000" dirty="0">
                <a:effectLst>
                  <a:outerShdw blurRad="38100" dist="38100" dir="2700000" algn="tl">
                    <a:srgbClr val="C0C0C0"/>
                  </a:outerShdw>
                </a:effectLst>
                <a:latin typeface="Times New Roman"/>
                <a:cs typeface="Times New Roman"/>
              </a:rPr>
              <a:t>and perpendicular to the molecular plane</a:t>
            </a:r>
            <a:r>
              <a:rPr lang="en-GB" sz="2000" dirty="0">
                <a:effectLst>
                  <a:outerShdw blurRad="38100" dist="38100" dir="2700000" algn="tl">
                    <a:srgbClr val="C0C0C0"/>
                  </a:outerShdw>
                </a:effectLst>
                <a:latin typeface="Times New Roman"/>
                <a:cs typeface="Times New Roman"/>
              </a:rPr>
              <a:t>.</a:t>
            </a:r>
          </a:p>
          <a:p>
            <a:pPr algn="just">
              <a:buClr>
                <a:schemeClr val="folHlink"/>
              </a:buClr>
              <a:buFont typeface="Wingdings" pitchFamily="2" charset="2"/>
              <a:buChar char="Ø"/>
              <a:defRPr/>
            </a:pPr>
            <a:r>
              <a:rPr lang="en-GB" sz="2000" dirty="0">
                <a:effectLst>
                  <a:outerShdw blurRad="38100" dist="38100" dir="2700000" algn="tl">
                    <a:srgbClr val="C0C0C0"/>
                  </a:outerShdw>
                </a:effectLst>
                <a:latin typeface="Times New Roman"/>
                <a:cs typeface="Times New Roman"/>
              </a:rPr>
              <a:t> This gives rise to the planar arrangement around C=C bonds</a:t>
            </a:r>
            <a:r>
              <a:rPr lang="en-US" sz="2000" dirty="0">
                <a:effectLst>
                  <a:outerShdw blurRad="38100" dist="38100" dir="2700000" algn="tl">
                    <a:srgbClr val="C0C0C0"/>
                  </a:outerShdw>
                </a:effectLst>
                <a:latin typeface="Times New Roman"/>
                <a:cs typeface="Times New Roman"/>
              </a:rPr>
              <a:t>. Also s </a:t>
            </a:r>
            <a:r>
              <a:rPr lang="en-US" sz="2000" dirty="0" err="1">
                <a:effectLst>
                  <a:outerShdw blurRad="38100" dist="38100" dir="2700000" algn="tl">
                    <a:srgbClr val="C0C0C0"/>
                  </a:outerShdw>
                </a:effectLst>
                <a:latin typeface="Times New Roman"/>
                <a:cs typeface="Times New Roman"/>
              </a:rPr>
              <a:t>orbitals</a:t>
            </a:r>
            <a:r>
              <a:rPr lang="en-US" sz="2000" dirty="0">
                <a:effectLst>
                  <a:outerShdw blurRad="38100" dist="38100" dir="2700000" algn="tl">
                    <a:srgbClr val="C0C0C0"/>
                  </a:outerShdw>
                </a:effectLst>
                <a:latin typeface="Times New Roman"/>
                <a:cs typeface="Times New Roman"/>
              </a:rPr>
              <a:t> of hydrogen atoms overlap </a:t>
            </a:r>
            <a:r>
              <a:rPr lang="en-GB" sz="2000" dirty="0">
                <a:effectLst>
                  <a:outerShdw blurRad="38100" dist="38100" dir="2700000" algn="tl">
                    <a:srgbClr val="C0C0C0"/>
                  </a:outerShdw>
                </a:effectLst>
                <a:latin typeface="Times New Roman"/>
                <a:cs typeface="Times New Roman"/>
              </a:rPr>
              <a:t>with the sp</a:t>
            </a:r>
            <a:r>
              <a:rPr lang="en-GB" sz="2000" baseline="30000" dirty="0">
                <a:effectLst>
                  <a:outerShdw blurRad="38100" dist="38100" dir="2700000" algn="tl">
                    <a:srgbClr val="C0C0C0"/>
                  </a:outerShdw>
                </a:effectLst>
                <a:latin typeface="Times New Roman"/>
                <a:cs typeface="Times New Roman"/>
              </a:rPr>
              <a:t>2</a:t>
            </a:r>
            <a:r>
              <a:rPr lang="en-GB" sz="2000" dirty="0">
                <a:effectLst>
                  <a:outerShdw blurRad="38100" dist="38100" dir="2700000" algn="tl">
                    <a:srgbClr val="C0C0C0"/>
                  </a:outerShdw>
                </a:effectLst>
                <a:latin typeface="Times New Roman"/>
                <a:cs typeface="Times New Roman"/>
              </a:rPr>
              <a:t> </a:t>
            </a:r>
            <a:r>
              <a:rPr lang="en-GB" sz="2000" dirty="0" err="1">
                <a:effectLst>
                  <a:outerShdw blurRad="38100" dist="38100" dir="2700000" algn="tl">
                    <a:srgbClr val="C0C0C0"/>
                  </a:outerShdw>
                </a:effectLst>
                <a:latin typeface="Times New Roman"/>
                <a:cs typeface="Times New Roman"/>
              </a:rPr>
              <a:t>orbitals</a:t>
            </a:r>
            <a:r>
              <a:rPr lang="en-GB" sz="2000" dirty="0">
                <a:effectLst>
                  <a:outerShdw blurRad="38100" dist="38100" dir="2700000" algn="tl">
                    <a:srgbClr val="C0C0C0"/>
                  </a:outerShdw>
                </a:effectLst>
                <a:latin typeface="Times New Roman"/>
                <a:cs typeface="Times New Roman"/>
              </a:rPr>
              <a:t> in carbon atoms  to form two </a:t>
            </a:r>
          </a:p>
          <a:p>
            <a:pPr algn="just">
              <a:buClr>
                <a:schemeClr val="folHlink"/>
              </a:buClr>
              <a:buFont typeface="Wingdings" pitchFamily="2" charset="2"/>
              <a:buNone/>
              <a:defRPr/>
            </a:pPr>
            <a:r>
              <a:rPr lang="en-GB" sz="2000" dirty="0">
                <a:effectLst>
                  <a:outerShdw blurRad="38100" dist="38100" dir="2700000" algn="tl">
                    <a:srgbClr val="C0C0C0"/>
                  </a:outerShdw>
                </a:effectLst>
                <a:latin typeface="Times New Roman"/>
                <a:cs typeface="Times New Roman"/>
              </a:rPr>
              <a:t>C-H bonds with each carbon atom.</a:t>
            </a:r>
          </a:p>
          <a:p>
            <a:pPr algn="just">
              <a:buClr>
                <a:schemeClr val="folHlink"/>
              </a:buClr>
              <a:buFont typeface="Wingdings" pitchFamily="2" charset="2"/>
              <a:buChar char="Ø"/>
              <a:defRPr/>
            </a:pPr>
            <a:r>
              <a:rPr lang="en-GB" sz="2000" b="1" dirty="0">
                <a:effectLst>
                  <a:outerShdw blurRad="38100" dist="38100" dir="2700000" algn="tl">
                    <a:srgbClr val="C0C0C0"/>
                  </a:outerShdw>
                </a:effectLst>
                <a:latin typeface="Times New Roman"/>
                <a:cs typeface="Times New Roman"/>
              </a:rPr>
              <a:t> </a:t>
            </a:r>
            <a:r>
              <a:rPr lang="en-GB" sz="2000" dirty="0">
                <a:effectLst>
                  <a:outerShdw blurRad="38100" dist="38100" dir="2700000" algn="tl">
                    <a:srgbClr val="C0C0C0"/>
                  </a:outerShdw>
                </a:effectLst>
                <a:latin typeface="Times New Roman"/>
                <a:cs typeface="Times New Roman"/>
              </a:rPr>
              <a:t>The resulting shape of </a:t>
            </a:r>
            <a:r>
              <a:rPr lang="en-GB" sz="2000" dirty="0" err="1">
                <a:effectLst>
                  <a:outerShdw blurRad="38100" dist="38100" dir="2700000" algn="tl">
                    <a:srgbClr val="C0C0C0"/>
                  </a:outerShdw>
                </a:effectLst>
                <a:latin typeface="Times New Roman"/>
                <a:cs typeface="Times New Roman"/>
              </a:rPr>
              <a:t>ethene</a:t>
            </a:r>
            <a:r>
              <a:rPr lang="en-GB" sz="2000" dirty="0">
                <a:effectLst>
                  <a:outerShdw blurRad="38100" dist="38100" dir="2700000" algn="tl">
                    <a:srgbClr val="C0C0C0"/>
                  </a:outerShdw>
                </a:effectLst>
                <a:latin typeface="Times New Roman"/>
                <a:cs typeface="Times New Roman"/>
              </a:rPr>
              <a:t> molecule is </a:t>
            </a:r>
            <a:r>
              <a:rPr lang="en-GB" sz="2000" dirty="0">
                <a:solidFill>
                  <a:srgbClr val="CC0000"/>
                </a:solidFill>
                <a:effectLst>
                  <a:outerShdw blurRad="38100" dist="38100" dir="2700000" algn="tl">
                    <a:srgbClr val="C0C0C0"/>
                  </a:outerShdw>
                </a:effectLst>
                <a:latin typeface="Times New Roman"/>
                <a:cs typeface="Times New Roman"/>
              </a:rPr>
              <a:t>planar</a:t>
            </a:r>
            <a:r>
              <a:rPr lang="en-GB" sz="2000" dirty="0">
                <a:effectLst>
                  <a:outerShdw blurRad="38100" dist="38100" dir="2700000" algn="tl">
                    <a:srgbClr val="C0C0C0"/>
                  </a:outerShdw>
                </a:effectLst>
                <a:latin typeface="Times New Roman"/>
                <a:cs typeface="Times New Roman"/>
              </a:rPr>
              <a:t> with bond angles of </a:t>
            </a:r>
            <a:r>
              <a:rPr lang="en-GB" sz="2000" dirty="0">
                <a:solidFill>
                  <a:srgbClr val="CC0000"/>
                </a:solidFill>
                <a:effectLst>
                  <a:outerShdw blurRad="38100" dist="38100" dir="2700000" algn="tl">
                    <a:srgbClr val="C0C0C0"/>
                  </a:outerShdw>
                </a:effectLst>
                <a:latin typeface="Times New Roman"/>
                <a:cs typeface="Times New Roman"/>
              </a:rPr>
              <a:t>120º</a:t>
            </a:r>
            <a:r>
              <a:rPr lang="en-GB" sz="2000" dirty="0">
                <a:effectLst>
                  <a:outerShdw blurRad="38100" dist="38100" dir="2700000" algn="tl">
                    <a:srgbClr val="C0C0C0"/>
                  </a:outerShdw>
                </a:effectLst>
                <a:latin typeface="Times New Roman"/>
                <a:cs typeface="Times New Roman"/>
              </a:rPr>
              <a:t> and </a:t>
            </a:r>
            <a:r>
              <a:rPr lang="en-US" sz="2000" dirty="0">
                <a:effectLst>
                  <a:outerShdw blurRad="38100" dist="38100" dir="2700000" algn="tl">
                    <a:srgbClr val="C0C0C0"/>
                  </a:outerShdw>
                </a:effectLst>
                <a:latin typeface="Times New Roman"/>
                <a:cs typeface="Times New Roman"/>
              </a:rPr>
              <a:t>C=C bond length is </a:t>
            </a:r>
            <a:r>
              <a:rPr lang="en-US" sz="2000" dirty="0">
                <a:solidFill>
                  <a:srgbClr val="CC0000"/>
                </a:solidFill>
                <a:effectLst>
                  <a:outerShdw blurRad="38100" dist="38100" dir="2700000" algn="tl">
                    <a:srgbClr val="C0C0C0"/>
                  </a:outerShdw>
                </a:effectLst>
                <a:latin typeface="Times New Roman"/>
                <a:cs typeface="Times New Roman"/>
              </a:rPr>
              <a:t>1.34 </a:t>
            </a:r>
            <a:r>
              <a:rPr lang="en-US" sz="2000" dirty="0" err="1" smtClean="0">
                <a:solidFill>
                  <a:srgbClr val="CC0000"/>
                </a:solidFill>
                <a:effectLst>
                  <a:outerShdw blurRad="38100" dist="38100" dir="2700000" algn="tl">
                    <a:srgbClr val="C0C0C0"/>
                  </a:outerShdw>
                </a:effectLst>
                <a:latin typeface="Times New Roman"/>
                <a:cs typeface="Times New Roman"/>
              </a:rPr>
              <a:t>Å</a:t>
            </a:r>
            <a:r>
              <a:rPr lang="en-US" sz="2000" dirty="0" smtClean="0">
                <a:latin typeface="Times New Roman"/>
                <a:cs typeface="Times New Roman"/>
              </a:rPr>
              <a:t> </a:t>
            </a:r>
            <a:endParaRPr lang="en-US" sz="2000" dirty="0">
              <a:solidFill>
                <a:srgbClr val="C00000"/>
              </a:solidFill>
              <a:latin typeface="Times New Roman"/>
              <a:cs typeface="Times New Roman"/>
            </a:endParaRPr>
          </a:p>
        </p:txBody>
      </p:sp>
      <p:sp>
        <p:nvSpPr>
          <p:cNvPr id="33796"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270629B-A0EE-4ECF-8607-E51AC28CE9F3}" type="slidenum">
              <a:rPr lang="x-none" sz="1400">
                <a:cs typeface="Arial" pitchFamily="34" charset="0"/>
              </a:rPr>
              <a:pPr rtl="1"/>
              <a:t>5</a:t>
            </a:fld>
            <a:endParaRPr lang="en-US" sz="1400">
              <a:cs typeface="Arial" pitchFamily="34" charset="0"/>
            </a:endParaRPr>
          </a:p>
        </p:txBody>
      </p:sp>
      <p:sp>
        <p:nvSpPr>
          <p:cNvPr id="246793" name="Text Box 1033"/>
          <p:cNvSpPr txBox="1">
            <a:spLocks noChangeArrowheads="1"/>
          </p:cNvSpPr>
          <p:nvPr/>
        </p:nvSpPr>
        <p:spPr bwMode="auto">
          <a:xfrm>
            <a:off x="0" y="1214735"/>
            <a:ext cx="4114800" cy="461665"/>
          </a:xfrm>
          <a:prstGeom prst="rect">
            <a:avLst/>
          </a:prstGeom>
          <a:noFill/>
          <a:ln w="9525">
            <a:noFill/>
            <a:miter lim="800000"/>
            <a:headEnd/>
            <a:tailEnd/>
          </a:ln>
          <a:effectLst/>
        </p:spPr>
        <p:txBody>
          <a:bodyPr wrap="square">
            <a:spAutoFit/>
          </a:bodyPr>
          <a:lstStyle/>
          <a:p>
            <a:pPr rtl="1">
              <a:spcBef>
                <a:spcPct val="50000"/>
              </a:spcBef>
              <a:defRPr/>
            </a:pPr>
            <a:r>
              <a:rPr lang="en-US" sz="2400" b="1" dirty="0">
                <a:solidFill>
                  <a:schemeClr val="accent2"/>
                </a:solidFill>
                <a:effectLst>
                  <a:outerShdw blurRad="38100" dist="38100" dir="2700000" algn="tl">
                    <a:srgbClr val="C0C0C0"/>
                  </a:outerShdw>
                </a:effectLst>
                <a:latin typeface="Times New Roman"/>
                <a:cs typeface="Times New Roman"/>
              </a:rPr>
              <a:t>Orbital Overlap In </a:t>
            </a:r>
            <a:r>
              <a:rPr lang="en-US" sz="2400" b="1" dirty="0" err="1">
                <a:solidFill>
                  <a:schemeClr val="accent2"/>
                </a:solidFill>
                <a:effectLst>
                  <a:outerShdw blurRad="38100" dist="38100" dir="2700000" algn="tl">
                    <a:srgbClr val="C0C0C0"/>
                  </a:outerShdw>
                </a:effectLst>
                <a:latin typeface="Times New Roman"/>
                <a:cs typeface="Times New Roman"/>
              </a:rPr>
              <a:t>Ethene</a:t>
            </a:r>
            <a:endParaRPr lang="en-US" sz="2400" b="1" dirty="0">
              <a:solidFill>
                <a:schemeClr val="accent2"/>
              </a:solidFill>
              <a:effectLst>
                <a:outerShdw blurRad="38100" dist="38100" dir="2700000" algn="tl">
                  <a:srgbClr val="C0C0C0"/>
                </a:outerShdw>
              </a:effectLst>
              <a:latin typeface="Times New Roman"/>
              <a:cs typeface="Times New Roman"/>
            </a:endParaRPr>
          </a:p>
        </p:txBody>
      </p:sp>
      <p:sp>
        <p:nvSpPr>
          <p:cNvPr id="10" name="Rectangle 9"/>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1" name="Picture 10"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2" name="Picture 11"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3" name="Straight Connector 12"/>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4800600" y="2667000"/>
            <a:ext cx="4089400" cy="646331"/>
          </a:xfrm>
          <a:prstGeom prst="rect">
            <a:avLst/>
          </a:prstGeom>
          <a:noFill/>
          <a:ln w="9525">
            <a:noFill/>
            <a:miter lim="800000"/>
            <a:headEnd/>
            <a:tailEnd/>
          </a:ln>
        </p:spPr>
        <p:txBody>
          <a:bodyPr>
            <a:spAutoFit/>
          </a:bodyPr>
          <a:lstStyle/>
          <a:p>
            <a:pPr algn="just">
              <a:spcAft>
                <a:spcPts val="200"/>
              </a:spcAft>
            </a:pPr>
            <a:r>
              <a:rPr lang="en-GB">
                <a:latin typeface="Times New Roman"/>
                <a:cs typeface="Times New Roman"/>
              </a:rPr>
              <a:t>two sp</a:t>
            </a:r>
            <a:r>
              <a:rPr lang="en-GB" baseline="30000">
                <a:latin typeface="Times New Roman"/>
                <a:cs typeface="Times New Roman"/>
              </a:rPr>
              <a:t>2</a:t>
            </a:r>
            <a:r>
              <a:rPr lang="en-GB">
                <a:latin typeface="Times New Roman"/>
                <a:cs typeface="Times New Roman"/>
              </a:rPr>
              <a:t> orbitals overlap to form a sigma bond between the two carbon atoms</a:t>
            </a:r>
          </a:p>
        </p:txBody>
      </p:sp>
      <p:sp>
        <p:nvSpPr>
          <p:cNvPr id="34819" name="Line 1027"/>
          <p:cNvSpPr>
            <a:spLocks noChangeShapeType="1"/>
          </p:cNvSpPr>
          <p:nvPr/>
        </p:nvSpPr>
        <p:spPr bwMode="auto">
          <a:xfrm>
            <a:off x="8826500" y="6629400"/>
            <a:ext cx="190500" cy="1588"/>
          </a:xfrm>
          <a:prstGeom prst="line">
            <a:avLst/>
          </a:prstGeom>
          <a:noFill/>
          <a:ln w="76200">
            <a:solidFill>
              <a:schemeClr val="bg2"/>
            </a:solidFill>
            <a:round/>
            <a:headEnd/>
            <a:tailEnd type="triangle" w="med" len="med"/>
          </a:ln>
        </p:spPr>
        <p:txBody>
          <a:bodyPr wrap="none" anchor="ctr"/>
          <a:lstStyle/>
          <a:p>
            <a:endParaRPr lang="en-US"/>
          </a:p>
        </p:txBody>
      </p:sp>
      <p:sp>
        <p:nvSpPr>
          <p:cNvPr id="34820" name="AutoShape 1028">
            <a:hlinkClick r:id="" action="ppaction://hlinkshowjump?jump=nextslide" highlightClick="1"/>
          </p:cNvPr>
          <p:cNvSpPr>
            <a:spLocks noChangeArrowheads="1"/>
          </p:cNvSpPr>
          <p:nvPr/>
        </p:nvSpPr>
        <p:spPr bwMode="auto">
          <a:xfrm>
            <a:off x="8661400" y="6438900"/>
            <a:ext cx="457200" cy="393700"/>
          </a:xfrm>
          <a:prstGeom prst="actionButtonBlank">
            <a:avLst/>
          </a:prstGeom>
          <a:noFill/>
          <a:ln w="9525">
            <a:noFill/>
            <a:miter lim="800000"/>
            <a:headEnd/>
            <a:tailEnd/>
          </a:ln>
        </p:spPr>
        <p:txBody>
          <a:bodyPr wrap="none" anchor="ctr"/>
          <a:lstStyle/>
          <a:p>
            <a:pPr algn="r" rtl="1"/>
            <a:endParaRPr lang="en-GB">
              <a:cs typeface="Arial" pitchFamily="34" charset="0"/>
            </a:endParaRPr>
          </a:p>
        </p:txBody>
      </p:sp>
      <p:sp>
        <p:nvSpPr>
          <p:cNvPr id="34821" name="Line 1029"/>
          <p:cNvSpPr>
            <a:spLocks noChangeShapeType="1"/>
          </p:cNvSpPr>
          <p:nvPr/>
        </p:nvSpPr>
        <p:spPr bwMode="auto">
          <a:xfrm flipH="1">
            <a:off x="139700" y="6629400"/>
            <a:ext cx="190500" cy="0"/>
          </a:xfrm>
          <a:prstGeom prst="line">
            <a:avLst/>
          </a:prstGeom>
          <a:noFill/>
          <a:ln w="76200">
            <a:solidFill>
              <a:schemeClr val="bg2"/>
            </a:solidFill>
            <a:round/>
            <a:headEnd/>
            <a:tailEnd type="triangle" w="med" len="med"/>
          </a:ln>
        </p:spPr>
        <p:txBody>
          <a:bodyPr wrap="none" anchor="ctr"/>
          <a:lstStyle/>
          <a:p>
            <a:endParaRPr lang="en-US"/>
          </a:p>
        </p:txBody>
      </p:sp>
      <p:sp>
        <p:nvSpPr>
          <p:cNvPr id="34822" name="AutoShape 1030">
            <a:hlinkClick r:id="" action="ppaction://hlinkshowjump?jump=previousslide" highlightClick="1"/>
          </p:cNvPr>
          <p:cNvSpPr>
            <a:spLocks noChangeArrowheads="1"/>
          </p:cNvSpPr>
          <p:nvPr/>
        </p:nvSpPr>
        <p:spPr bwMode="auto">
          <a:xfrm>
            <a:off x="139700" y="6438900"/>
            <a:ext cx="342900" cy="393700"/>
          </a:xfrm>
          <a:prstGeom prst="actionButtonBlank">
            <a:avLst/>
          </a:prstGeom>
          <a:noFill/>
          <a:ln w="9525">
            <a:noFill/>
            <a:miter lim="800000"/>
            <a:headEnd/>
            <a:tailEnd/>
          </a:ln>
        </p:spPr>
        <p:txBody>
          <a:bodyPr wrap="none" anchor="ctr"/>
          <a:lstStyle/>
          <a:p>
            <a:pPr algn="r" rtl="1"/>
            <a:endParaRPr lang="en-GB">
              <a:cs typeface="Arial" pitchFamily="34" charset="0"/>
            </a:endParaRPr>
          </a:p>
        </p:txBody>
      </p:sp>
      <p:sp>
        <p:nvSpPr>
          <p:cNvPr id="246793" name="Text Box 1033"/>
          <p:cNvSpPr txBox="1">
            <a:spLocks noChangeArrowheads="1"/>
          </p:cNvSpPr>
          <p:nvPr/>
        </p:nvSpPr>
        <p:spPr bwMode="auto">
          <a:xfrm>
            <a:off x="990600" y="990600"/>
            <a:ext cx="6248400" cy="461665"/>
          </a:xfrm>
          <a:prstGeom prst="rect">
            <a:avLst/>
          </a:prstGeom>
          <a:noFill/>
          <a:ln w="9525">
            <a:noFill/>
            <a:miter lim="800000"/>
            <a:headEnd/>
            <a:tailEnd/>
          </a:ln>
          <a:effectLst/>
        </p:spPr>
        <p:txBody>
          <a:bodyPr>
            <a:spAutoFit/>
          </a:bodyPr>
          <a:lstStyle/>
          <a:p>
            <a:pPr algn="ctr" rtl="1">
              <a:spcBef>
                <a:spcPct val="50000"/>
              </a:spcBef>
              <a:defRPr/>
            </a:pPr>
            <a:r>
              <a:rPr lang="en-US" sz="2400" b="1" dirty="0">
                <a:solidFill>
                  <a:schemeClr val="hlink"/>
                </a:solidFill>
                <a:effectLst>
                  <a:outerShdw blurRad="38100" dist="38100" dir="2700000" algn="tl">
                    <a:srgbClr val="C0C0C0"/>
                  </a:outerShdw>
                </a:effectLst>
                <a:latin typeface="Times New Roman"/>
                <a:cs typeface="Times New Roman"/>
              </a:rPr>
              <a:t>Orbital Overlap In </a:t>
            </a:r>
            <a:r>
              <a:rPr lang="en-US" sz="2400" b="1" dirty="0" err="1">
                <a:solidFill>
                  <a:schemeClr val="hlink"/>
                </a:solidFill>
                <a:effectLst>
                  <a:outerShdw blurRad="38100" dist="38100" dir="2700000" algn="tl">
                    <a:srgbClr val="C0C0C0"/>
                  </a:outerShdw>
                </a:effectLst>
                <a:latin typeface="Times New Roman"/>
                <a:cs typeface="Times New Roman"/>
              </a:rPr>
              <a:t>Ethene</a:t>
            </a:r>
            <a:endParaRPr lang="en-US" sz="2400" b="1" dirty="0">
              <a:solidFill>
                <a:schemeClr val="hlink"/>
              </a:solidFill>
              <a:effectLst>
                <a:outerShdw blurRad="38100" dist="38100" dir="2700000" algn="tl">
                  <a:srgbClr val="C0C0C0"/>
                </a:outerShdw>
              </a:effectLst>
              <a:latin typeface="Times New Roman"/>
              <a:cs typeface="Times New Roman"/>
            </a:endParaRPr>
          </a:p>
        </p:txBody>
      </p:sp>
      <p:pic>
        <p:nvPicPr>
          <p:cNvPr id="34824" name="Picture 1049" descr="sp28g"/>
          <p:cNvPicPr>
            <a:picLocks noChangeAspect="1" noChangeArrowheads="1"/>
          </p:cNvPicPr>
          <p:nvPr/>
        </p:nvPicPr>
        <p:blipFill>
          <a:blip r:embed="rId2" cstate="print"/>
          <a:srcRect/>
          <a:stretch>
            <a:fillRect/>
          </a:stretch>
        </p:blipFill>
        <p:spPr bwMode="auto">
          <a:xfrm>
            <a:off x="6288084" y="3276600"/>
            <a:ext cx="1636716" cy="1298575"/>
          </a:xfrm>
          <a:prstGeom prst="rect">
            <a:avLst/>
          </a:prstGeom>
          <a:noFill/>
          <a:ln w="9525">
            <a:noFill/>
            <a:miter lim="800000"/>
            <a:headEnd/>
            <a:tailEnd/>
          </a:ln>
        </p:spPr>
      </p:pic>
      <p:pic>
        <p:nvPicPr>
          <p:cNvPr id="34825" name="Picture 1050" descr="sp24g"/>
          <p:cNvPicPr>
            <a:picLocks noChangeAspect="1" noChangeArrowheads="1"/>
          </p:cNvPicPr>
          <p:nvPr/>
        </p:nvPicPr>
        <p:blipFill>
          <a:blip r:embed="rId3" cstate="print"/>
          <a:srcRect/>
          <a:stretch>
            <a:fillRect/>
          </a:stretch>
        </p:blipFill>
        <p:spPr bwMode="auto">
          <a:xfrm>
            <a:off x="6172200" y="1360510"/>
            <a:ext cx="1724025" cy="1230290"/>
          </a:xfrm>
          <a:prstGeom prst="rect">
            <a:avLst/>
          </a:prstGeom>
          <a:noFill/>
          <a:ln w="9525">
            <a:noFill/>
            <a:miter lim="800000"/>
            <a:headEnd/>
            <a:tailEnd/>
          </a:ln>
        </p:spPr>
      </p:pic>
      <p:sp>
        <p:nvSpPr>
          <p:cNvPr id="34826" name="Text Box 1051"/>
          <p:cNvSpPr txBox="1">
            <a:spLocks noChangeArrowheads="1"/>
          </p:cNvSpPr>
          <p:nvPr/>
        </p:nvSpPr>
        <p:spPr bwMode="auto">
          <a:xfrm>
            <a:off x="228600" y="4572000"/>
            <a:ext cx="3873500" cy="646331"/>
          </a:xfrm>
          <a:prstGeom prst="rect">
            <a:avLst/>
          </a:prstGeom>
          <a:noFill/>
          <a:ln w="9525">
            <a:noFill/>
            <a:miter lim="800000"/>
            <a:headEnd/>
            <a:tailEnd/>
          </a:ln>
        </p:spPr>
        <p:txBody>
          <a:bodyPr>
            <a:spAutoFit/>
          </a:bodyPr>
          <a:lstStyle/>
          <a:p>
            <a:pPr algn="just">
              <a:spcAft>
                <a:spcPts val="200"/>
              </a:spcAft>
            </a:pPr>
            <a:r>
              <a:rPr lang="en-GB" dirty="0">
                <a:latin typeface="Times New Roman"/>
                <a:cs typeface="Times New Roman"/>
              </a:rPr>
              <a:t>two 2p orbitals overlap to form a pi bond between the two carbon atoms</a:t>
            </a:r>
          </a:p>
        </p:txBody>
      </p:sp>
      <p:pic>
        <p:nvPicPr>
          <p:cNvPr id="34827" name="Picture 1052" descr="sp26g"/>
          <p:cNvPicPr>
            <a:picLocks noChangeAspect="1" noChangeArrowheads="1"/>
          </p:cNvPicPr>
          <p:nvPr/>
        </p:nvPicPr>
        <p:blipFill>
          <a:blip r:embed="rId4" cstate="print"/>
          <a:srcRect/>
          <a:stretch>
            <a:fillRect/>
          </a:stretch>
        </p:blipFill>
        <p:spPr bwMode="auto">
          <a:xfrm>
            <a:off x="990600" y="3423508"/>
            <a:ext cx="1157288" cy="1148492"/>
          </a:xfrm>
          <a:prstGeom prst="rect">
            <a:avLst/>
          </a:prstGeom>
          <a:noFill/>
          <a:ln w="9525">
            <a:noFill/>
            <a:miter lim="800000"/>
            <a:headEnd/>
            <a:tailEnd/>
          </a:ln>
        </p:spPr>
      </p:pic>
      <p:sp>
        <p:nvSpPr>
          <p:cNvPr id="34828" name="Text Box 1053"/>
          <p:cNvSpPr txBox="1">
            <a:spLocks noChangeArrowheads="1"/>
          </p:cNvSpPr>
          <p:nvPr/>
        </p:nvSpPr>
        <p:spPr bwMode="auto">
          <a:xfrm>
            <a:off x="4737100" y="4508500"/>
            <a:ext cx="4330700" cy="923330"/>
          </a:xfrm>
          <a:prstGeom prst="rect">
            <a:avLst/>
          </a:prstGeom>
          <a:noFill/>
          <a:ln w="9525">
            <a:noFill/>
            <a:miter lim="800000"/>
            <a:headEnd/>
            <a:tailEnd/>
          </a:ln>
        </p:spPr>
        <p:txBody>
          <a:bodyPr>
            <a:spAutoFit/>
          </a:bodyPr>
          <a:lstStyle/>
          <a:p>
            <a:pPr algn="just">
              <a:spcAft>
                <a:spcPts val="200"/>
              </a:spcAft>
            </a:pPr>
            <a:r>
              <a:rPr lang="en-GB">
                <a:latin typeface="Times New Roman"/>
                <a:cs typeface="Times New Roman"/>
              </a:rPr>
              <a:t>s orbitals in hydrogen atoms overlap with the sp</a:t>
            </a:r>
            <a:r>
              <a:rPr lang="en-GB" baseline="30000">
                <a:latin typeface="Times New Roman"/>
                <a:cs typeface="Times New Roman"/>
              </a:rPr>
              <a:t>2</a:t>
            </a:r>
            <a:r>
              <a:rPr lang="en-GB">
                <a:latin typeface="Times New Roman"/>
                <a:cs typeface="Times New Roman"/>
              </a:rPr>
              <a:t> orbitals in carbon atoms to form C-H bonds</a:t>
            </a:r>
          </a:p>
        </p:txBody>
      </p:sp>
      <p:sp>
        <p:nvSpPr>
          <p:cNvPr id="34829" name="Text Box 1054"/>
          <p:cNvSpPr txBox="1">
            <a:spLocks noChangeArrowheads="1"/>
          </p:cNvSpPr>
          <p:nvPr/>
        </p:nvSpPr>
        <p:spPr bwMode="auto">
          <a:xfrm>
            <a:off x="2438400" y="6096000"/>
            <a:ext cx="3810000" cy="646331"/>
          </a:xfrm>
          <a:prstGeom prst="rect">
            <a:avLst/>
          </a:prstGeom>
          <a:noFill/>
          <a:ln w="9525">
            <a:noFill/>
            <a:miter lim="800000"/>
            <a:headEnd/>
            <a:tailEnd/>
          </a:ln>
        </p:spPr>
        <p:txBody>
          <a:bodyPr>
            <a:spAutoFit/>
          </a:bodyPr>
          <a:lstStyle/>
          <a:p>
            <a:pPr algn="just">
              <a:spcAft>
                <a:spcPts val="200"/>
              </a:spcAft>
            </a:pPr>
            <a:r>
              <a:rPr lang="en-GB" dirty="0">
                <a:latin typeface="Times New Roman"/>
                <a:cs typeface="Times New Roman"/>
              </a:rPr>
              <a:t>the resulting shape is planar</a:t>
            </a:r>
            <a:r>
              <a:rPr lang="en-US" dirty="0">
                <a:latin typeface="Times New Roman"/>
                <a:cs typeface="Times New Roman"/>
              </a:rPr>
              <a:t> </a:t>
            </a:r>
            <a:r>
              <a:rPr lang="en-GB" dirty="0">
                <a:latin typeface="Times New Roman"/>
                <a:cs typeface="Times New Roman"/>
              </a:rPr>
              <a:t>with bond angles of 120º and </a:t>
            </a:r>
            <a:r>
              <a:rPr lang="en-US" dirty="0">
                <a:latin typeface="Times New Roman"/>
                <a:cs typeface="Times New Roman"/>
              </a:rPr>
              <a:t>C=C (1.34 </a:t>
            </a:r>
            <a:r>
              <a:rPr lang="en-US" dirty="0" err="1">
                <a:latin typeface="Times New Roman"/>
                <a:cs typeface="Times New Roman"/>
              </a:rPr>
              <a:t>Å</a:t>
            </a:r>
            <a:r>
              <a:rPr lang="en-US" dirty="0">
                <a:latin typeface="Times New Roman"/>
                <a:cs typeface="Times New Roman"/>
              </a:rPr>
              <a:t>)</a:t>
            </a:r>
            <a:endParaRPr lang="en-GB" dirty="0">
              <a:latin typeface="Times New Roman"/>
              <a:cs typeface="Times New Roman"/>
            </a:endParaRPr>
          </a:p>
        </p:txBody>
      </p:sp>
      <p:pic>
        <p:nvPicPr>
          <p:cNvPr id="34830" name="Picture 6" descr="sp23g"/>
          <p:cNvPicPr>
            <a:picLocks noChangeAspect="1" noChangeArrowheads="1"/>
          </p:cNvPicPr>
          <p:nvPr/>
        </p:nvPicPr>
        <p:blipFill>
          <a:blip r:embed="rId5" cstate="print"/>
          <a:srcRect/>
          <a:stretch>
            <a:fillRect/>
          </a:stretch>
        </p:blipFill>
        <p:spPr bwMode="auto">
          <a:xfrm>
            <a:off x="609600" y="1478734"/>
            <a:ext cx="2209800" cy="1188266"/>
          </a:xfrm>
          <a:prstGeom prst="rect">
            <a:avLst/>
          </a:prstGeom>
          <a:noFill/>
          <a:ln w="9525">
            <a:noFill/>
            <a:miter lim="800000"/>
            <a:headEnd/>
            <a:tailEnd/>
          </a:ln>
        </p:spPr>
      </p:pic>
      <p:sp>
        <p:nvSpPr>
          <p:cNvPr id="34831" name="Rectangle 15"/>
          <p:cNvSpPr>
            <a:spLocks noChangeArrowheads="1"/>
          </p:cNvSpPr>
          <p:nvPr/>
        </p:nvSpPr>
        <p:spPr bwMode="auto">
          <a:xfrm>
            <a:off x="500248" y="2711450"/>
            <a:ext cx="2806515" cy="369332"/>
          </a:xfrm>
          <a:prstGeom prst="rect">
            <a:avLst/>
          </a:prstGeom>
          <a:noFill/>
          <a:ln w="9525">
            <a:noFill/>
            <a:miter lim="800000"/>
            <a:headEnd/>
            <a:tailEnd/>
          </a:ln>
        </p:spPr>
        <p:txBody>
          <a:bodyPr wrap="none">
            <a:spAutoFit/>
          </a:bodyPr>
          <a:lstStyle/>
          <a:p>
            <a:pPr algn="r" rtl="1"/>
            <a:r>
              <a:rPr lang="en-GB" dirty="0">
                <a:latin typeface="Times New Roman"/>
                <a:cs typeface="Times New Roman"/>
              </a:rPr>
              <a:t>sp</a:t>
            </a:r>
            <a:r>
              <a:rPr lang="en-GB" baseline="30000" dirty="0">
                <a:latin typeface="Times New Roman"/>
                <a:cs typeface="Times New Roman"/>
              </a:rPr>
              <a:t>2</a:t>
            </a:r>
            <a:r>
              <a:rPr lang="en-GB" dirty="0">
                <a:latin typeface="Times New Roman"/>
                <a:cs typeface="Times New Roman"/>
              </a:rPr>
              <a:t> hybridized carbon atoms </a:t>
            </a:r>
            <a:endParaRPr lang="en-US" dirty="0">
              <a:latin typeface="Times New Roman"/>
              <a:cs typeface="Times New Roman"/>
            </a:endParaRPr>
          </a:p>
        </p:txBody>
      </p:sp>
      <p:pic>
        <p:nvPicPr>
          <p:cNvPr id="34832" name="Picture 1031" descr="sp27g"/>
          <p:cNvPicPr>
            <a:picLocks noChangeAspect="1" noChangeArrowheads="1"/>
          </p:cNvPicPr>
          <p:nvPr/>
        </p:nvPicPr>
        <p:blipFill>
          <a:blip r:embed="rId6" cstate="print"/>
          <a:srcRect/>
          <a:stretch>
            <a:fillRect/>
          </a:stretch>
        </p:blipFill>
        <p:spPr bwMode="auto">
          <a:xfrm>
            <a:off x="3505200" y="5163873"/>
            <a:ext cx="1752600" cy="943240"/>
          </a:xfrm>
          <a:prstGeom prst="rect">
            <a:avLst/>
          </a:prstGeom>
          <a:noFill/>
          <a:ln w="9525">
            <a:noFill/>
            <a:miter lim="800000"/>
            <a:headEnd/>
            <a:tailEnd/>
          </a:ln>
        </p:spPr>
      </p:pic>
      <p:sp>
        <p:nvSpPr>
          <p:cNvPr id="34833" name="Slide Number Placeholder 19"/>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E2E5D68-CFBD-4131-A909-1AF96DD8BB97}" type="slidenum">
              <a:rPr lang="x-none" sz="1400">
                <a:cs typeface="Arial" pitchFamily="34" charset="0"/>
              </a:rPr>
              <a:pPr rtl="1"/>
              <a:t>6</a:t>
            </a:fld>
            <a:endParaRPr lang="en-US" sz="1400">
              <a:cs typeface="Arial" pitchFamily="34" charset="0"/>
            </a:endParaRPr>
          </a:p>
        </p:txBody>
      </p:sp>
      <p:sp>
        <p:nvSpPr>
          <p:cNvPr id="18" name="Rectangle 17"/>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9" name="Picture 18"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20" name="Picture 19"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21" name="Straight Connector 2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idx="4294967295"/>
          </p:nvPr>
        </p:nvSpPr>
        <p:spPr>
          <a:xfrm>
            <a:off x="-152400" y="914400"/>
            <a:ext cx="6629400" cy="838200"/>
          </a:xfrm>
        </p:spPr>
        <p:txBody>
          <a:bodyPr lIns="91440" rIns="91440" bIns="45720" anchor="ctr">
            <a:normAutofit/>
          </a:bodyPr>
          <a:lstStyle/>
          <a:p>
            <a:pPr algn="ctr"/>
            <a:r>
              <a:rPr lang="en-US" sz="2400" b="1" dirty="0" err="1" smtClean="0">
                <a:solidFill>
                  <a:schemeClr val="accent2"/>
                </a:solidFill>
                <a:latin typeface="Times New Roman"/>
                <a:cs typeface="Times New Roman"/>
              </a:rPr>
              <a:t>Nomencalture</a:t>
            </a:r>
            <a:r>
              <a:rPr lang="en-US" sz="2400" b="1" dirty="0" smtClean="0">
                <a:solidFill>
                  <a:schemeClr val="accent2"/>
                </a:solidFill>
                <a:latin typeface="Times New Roman"/>
                <a:cs typeface="Times New Roman"/>
              </a:rPr>
              <a:t> Of Alkenes And </a:t>
            </a:r>
            <a:r>
              <a:rPr lang="en-US" sz="2400" b="1" dirty="0" err="1" smtClean="0">
                <a:solidFill>
                  <a:schemeClr val="accent2"/>
                </a:solidFill>
                <a:latin typeface="Times New Roman"/>
                <a:cs typeface="Times New Roman"/>
              </a:rPr>
              <a:t>Cycloalkenes</a:t>
            </a:r>
            <a:endParaRPr lang="x-none" sz="2400" dirty="0" smtClean="0">
              <a:solidFill>
                <a:schemeClr val="accent2"/>
              </a:solidFill>
              <a:latin typeface="Times New Roman"/>
              <a:cs typeface="Times New Roman"/>
            </a:endParaRPr>
          </a:p>
        </p:txBody>
      </p:sp>
      <p:sp>
        <p:nvSpPr>
          <p:cNvPr id="3" name="Content Placeholder 2"/>
          <p:cNvSpPr>
            <a:spLocks noGrp="1"/>
          </p:cNvSpPr>
          <p:nvPr>
            <p:ph idx="4294967295"/>
          </p:nvPr>
        </p:nvSpPr>
        <p:spPr>
          <a:xfrm>
            <a:off x="0" y="1752600"/>
            <a:ext cx="8153400" cy="503238"/>
          </a:xfrm>
        </p:spPr>
        <p:txBody>
          <a:bodyPr>
            <a:noAutofit/>
          </a:bodyPr>
          <a:lstStyle/>
          <a:p>
            <a:pPr>
              <a:buFont typeface="Wingdings 2" pitchFamily="18" charset="2"/>
              <a:buNone/>
              <a:defRPr/>
            </a:pPr>
            <a:r>
              <a:rPr lang="en-US" sz="2400" dirty="0" smtClean="0">
                <a:solidFill>
                  <a:srgbClr val="A50021"/>
                </a:solidFill>
                <a:latin typeface="Times New Roman"/>
                <a:cs typeface="Times New Roman"/>
              </a:rPr>
              <a:t>1. </a:t>
            </a:r>
            <a:r>
              <a:rPr lang="en-US" sz="2400" b="1" dirty="0" smtClean="0">
                <a:solidFill>
                  <a:srgbClr val="A50021"/>
                </a:solidFill>
                <a:latin typeface="Times New Roman"/>
                <a:cs typeface="Times New Roman"/>
              </a:rPr>
              <a:t>Alkene common names: </a:t>
            </a:r>
          </a:p>
          <a:p>
            <a:pPr>
              <a:defRPr/>
            </a:pPr>
            <a:endParaRPr lang="en-US" sz="2400" b="1" dirty="0" smtClean="0">
              <a:solidFill>
                <a:srgbClr val="C00000"/>
              </a:solidFill>
              <a:latin typeface="Times New Roman"/>
              <a:cs typeface="Times New Roman"/>
            </a:endParaRPr>
          </a:p>
          <a:p>
            <a:pPr>
              <a:defRPr/>
            </a:pPr>
            <a:endParaRPr lang="en-US" sz="2400" b="1" dirty="0" smtClean="0">
              <a:solidFill>
                <a:srgbClr val="C00000"/>
              </a:solidFill>
              <a:latin typeface="Times New Roman"/>
              <a:cs typeface="Times New Roman"/>
            </a:endParaRPr>
          </a:p>
          <a:p>
            <a:pPr>
              <a:buFont typeface="Wingdings 2" pitchFamily="18" charset="2"/>
              <a:buNone/>
              <a:defRPr/>
            </a:pPr>
            <a:endParaRPr lang="en-US" sz="2400" b="1" dirty="0" smtClean="0">
              <a:solidFill>
                <a:srgbClr val="A50021"/>
              </a:solidFill>
              <a:effectLst>
                <a:outerShdw blurRad="38100" dist="38100" dir="2700000" algn="tl">
                  <a:srgbClr val="C0C0C0"/>
                </a:outerShdw>
              </a:effectLst>
              <a:latin typeface="Times New Roman"/>
              <a:cs typeface="Times New Roman"/>
            </a:endParaRPr>
          </a:p>
          <a:p>
            <a:pPr>
              <a:buFont typeface="Wingdings 2" pitchFamily="18" charset="2"/>
              <a:buNone/>
              <a:defRPr/>
            </a:pPr>
            <a:r>
              <a:rPr lang="en-US" sz="2400" b="1" dirty="0" smtClean="0">
                <a:solidFill>
                  <a:srgbClr val="A50021"/>
                </a:solidFill>
                <a:effectLst>
                  <a:outerShdw blurRad="38100" dist="38100" dir="2700000" algn="tl">
                    <a:srgbClr val="C0C0C0"/>
                  </a:outerShdw>
                </a:effectLst>
                <a:latin typeface="Times New Roman"/>
                <a:cs typeface="Times New Roman"/>
              </a:rPr>
              <a:t>Substituent groups containing double bonds are:</a:t>
            </a:r>
            <a:r>
              <a:rPr lang="en-US" sz="2400" dirty="0" smtClean="0">
                <a:effectLst>
                  <a:outerShdw blurRad="38100" dist="38100" dir="2700000" algn="tl">
                    <a:srgbClr val="C0C0C0"/>
                  </a:outerShdw>
                </a:effectLst>
                <a:latin typeface="Times New Roman"/>
                <a:cs typeface="Times New Roman"/>
              </a:rPr>
              <a:t> </a:t>
            </a:r>
          </a:p>
          <a:p>
            <a:pPr>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H</a:t>
            </a:r>
            <a:r>
              <a:rPr lang="en-US" sz="2400" baseline="-25000" dirty="0" smtClean="0">
                <a:effectLst>
                  <a:outerShdw blurRad="38100" dist="38100" dir="2700000" algn="tl">
                    <a:srgbClr val="C0C0C0"/>
                  </a:outerShdw>
                </a:effectLst>
                <a:latin typeface="Times New Roman"/>
                <a:cs typeface="Times New Roman"/>
              </a:rPr>
              <a:t>2</a:t>
            </a:r>
            <a:r>
              <a:rPr lang="en-US" sz="2400" dirty="0" smtClean="0">
                <a:effectLst>
                  <a:outerShdw blurRad="38100" dist="38100" dir="2700000" algn="tl">
                    <a:srgbClr val="C0C0C0"/>
                  </a:outerShdw>
                </a:effectLst>
                <a:latin typeface="Times New Roman"/>
                <a:cs typeface="Times New Roman"/>
              </a:rPr>
              <a:t>C=CH–   Vinyl group</a:t>
            </a:r>
          </a:p>
          <a:p>
            <a:pPr>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H</a:t>
            </a:r>
            <a:r>
              <a:rPr lang="en-US" sz="2400" baseline="-25000" dirty="0" smtClean="0">
                <a:effectLst>
                  <a:outerShdw blurRad="38100" dist="38100" dir="2700000" algn="tl">
                    <a:srgbClr val="C0C0C0"/>
                  </a:outerShdw>
                </a:effectLst>
                <a:latin typeface="Times New Roman"/>
                <a:cs typeface="Times New Roman"/>
              </a:rPr>
              <a:t>2</a:t>
            </a:r>
            <a:r>
              <a:rPr lang="en-US" sz="2400" dirty="0" smtClean="0">
                <a:effectLst>
                  <a:outerShdw blurRad="38100" dist="38100" dir="2700000" algn="tl">
                    <a:srgbClr val="C0C0C0"/>
                  </a:outerShdw>
                </a:effectLst>
                <a:latin typeface="Times New Roman"/>
                <a:cs typeface="Times New Roman"/>
              </a:rPr>
              <a:t>C=CH–CH</a:t>
            </a:r>
            <a:r>
              <a:rPr lang="en-US" sz="2400" baseline="-25000" dirty="0" smtClean="0">
                <a:effectLst>
                  <a:outerShdw blurRad="38100" dist="38100" dir="2700000" algn="tl">
                    <a:srgbClr val="C0C0C0"/>
                  </a:outerShdw>
                </a:effectLst>
                <a:latin typeface="Times New Roman"/>
                <a:cs typeface="Times New Roman"/>
              </a:rPr>
              <a:t>2</a:t>
            </a:r>
            <a:r>
              <a:rPr lang="en-US" sz="2400" dirty="0" smtClean="0">
                <a:effectLst>
                  <a:outerShdw blurRad="38100" dist="38100" dir="2700000" algn="tl">
                    <a:srgbClr val="C0C0C0"/>
                  </a:outerShdw>
                </a:effectLst>
                <a:latin typeface="Times New Roman"/>
                <a:cs typeface="Times New Roman"/>
              </a:rPr>
              <a:t>–   </a:t>
            </a:r>
            <a:r>
              <a:rPr lang="en-US" sz="2400" dirty="0" err="1" smtClean="0">
                <a:effectLst>
                  <a:outerShdw blurRad="38100" dist="38100" dir="2700000" algn="tl">
                    <a:srgbClr val="C0C0C0"/>
                  </a:outerShdw>
                </a:effectLst>
                <a:latin typeface="Times New Roman"/>
                <a:cs typeface="Times New Roman"/>
              </a:rPr>
              <a:t>Allyl</a:t>
            </a:r>
            <a:r>
              <a:rPr lang="en-US" sz="2400" dirty="0" smtClean="0">
                <a:effectLst>
                  <a:outerShdw blurRad="38100" dist="38100" dir="2700000" algn="tl">
                    <a:srgbClr val="C0C0C0"/>
                  </a:outerShdw>
                </a:effectLst>
                <a:latin typeface="Times New Roman"/>
                <a:cs typeface="Times New Roman"/>
              </a:rPr>
              <a:t> group</a:t>
            </a:r>
            <a:endParaRPr lang="x-none" sz="2400" dirty="0" smtClean="0">
              <a:solidFill>
                <a:srgbClr val="C00000"/>
              </a:solidFill>
              <a:effectLst>
                <a:outerShdw blurRad="38100" dist="38100" dir="2700000" algn="tl">
                  <a:srgbClr val="C0C0C0"/>
                </a:outerShdw>
              </a:effectLst>
              <a:latin typeface="Times New Roman"/>
              <a:cs typeface="Times New Roman"/>
            </a:endParaRPr>
          </a:p>
        </p:txBody>
      </p:sp>
      <p:sp>
        <p:nvSpPr>
          <p:cNvPr id="1030" name="Slide Number Placeholder 8"/>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3C35F39-66C9-4AB5-858F-1691E1A5B347}" type="slidenum">
              <a:rPr lang="x-none" sz="1400">
                <a:cs typeface="Arial" pitchFamily="34" charset="0"/>
              </a:rPr>
              <a:pPr rtl="1"/>
              <a:t>7</a:t>
            </a:fld>
            <a:endParaRPr lang="en-US" sz="1400">
              <a:cs typeface="Arial" pitchFamily="34" charset="0"/>
            </a:endParaRPr>
          </a:p>
        </p:txBody>
      </p:sp>
      <p:graphicFrame>
        <p:nvGraphicFramePr>
          <p:cNvPr id="1026" name="Object 9"/>
          <p:cNvGraphicFramePr>
            <a:graphicFrameLocks noChangeAspect="1"/>
          </p:cNvGraphicFramePr>
          <p:nvPr>
            <p:extLst>
              <p:ext uri="{D42A27DB-BD31-4B8C-83A1-F6EECF244321}">
                <p14:modId xmlns:p14="http://schemas.microsoft.com/office/powerpoint/2010/main" val="422416594"/>
              </p:ext>
            </p:extLst>
          </p:nvPr>
        </p:nvGraphicFramePr>
        <p:xfrm>
          <a:off x="1524000" y="4953000"/>
          <a:ext cx="6248400" cy="1219200"/>
        </p:xfrm>
        <a:graphic>
          <a:graphicData uri="http://schemas.openxmlformats.org/presentationml/2006/ole">
            <mc:AlternateContent xmlns:mc="http://schemas.openxmlformats.org/markup-compatibility/2006">
              <mc:Choice xmlns:v="urn:schemas-microsoft-com:vml" Requires="v">
                <p:oleObj spid="_x0000_s1141" name="CS ChemDraw Drawing" r:id="rId3" imgW="3200400" imgH="640080" progId="ChemDraw.Document.6.0">
                  <p:embed/>
                </p:oleObj>
              </mc:Choice>
              <mc:Fallback>
                <p:oleObj name="CS ChemDraw Drawing" r:id="rId3" imgW="3200400" imgH="640080" progId="ChemDraw.Document.6.0">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53000"/>
                        <a:ext cx="624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0"/>
          <p:cNvGraphicFramePr>
            <a:graphicFrameLocks noChangeAspect="1"/>
          </p:cNvGraphicFramePr>
          <p:nvPr>
            <p:extLst>
              <p:ext uri="{D42A27DB-BD31-4B8C-83A1-F6EECF244321}">
                <p14:modId xmlns:p14="http://schemas.microsoft.com/office/powerpoint/2010/main" val="47927646"/>
              </p:ext>
            </p:extLst>
          </p:nvPr>
        </p:nvGraphicFramePr>
        <p:xfrm>
          <a:off x="381000" y="2209800"/>
          <a:ext cx="7391400" cy="1219200"/>
        </p:xfrm>
        <a:graphic>
          <a:graphicData uri="http://schemas.openxmlformats.org/presentationml/2006/ole">
            <mc:AlternateContent xmlns:mc="http://schemas.openxmlformats.org/markup-compatibility/2006">
              <mc:Choice xmlns:v="urn:schemas-microsoft-com:vml" Requires="v">
                <p:oleObj spid="_x0000_s1142" name="CS ChemDraw Drawing" r:id="rId5" imgW="3764280" imgH="635508" progId="ChemDraw.Document.6.0">
                  <p:embed/>
                </p:oleObj>
              </mc:Choice>
              <mc:Fallback>
                <p:oleObj name="CS ChemDraw Drawing" r:id="rId5" imgW="3764280" imgH="635508" progId="ChemDraw.Document.6.0">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7391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14400"/>
            <a:ext cx="5105400" cy="685800"/>
          </a:xfrm>
        </p:spPr>
        <p:txBody>
          <a:bodyPr lIns="91440" rIns="91440" bIns="45720" anchor="ctr">
            <a:noAutofit/>
          </a:bodyPr>
          <a:lstStyle/>
          <a:p>
            <a:pPr algn="l" eaLnBrk="1" hangingPunct="1">
              <a:defRPr/>
            </a:pPr>
            <a:r>
              <a:rPr lang="en-US" sz="2400" dirty="0" smtClean="0">
                <a:solidFill>
                  <a:srgbClr val="FF0000"/>
                </a:solidFill>
                <a:latin typeface="Times New Roman"/>
                <a:cs typeface="Times New Roman"/>
              </a:rPr>
              <a:t/>
            </a:r>
            <a:br>
              <a:rPr lang="en-US" sz="2400" dirty="0" smtClean="0">
                <a:solidFill>
                  <a:srgbClr val="FF0000"/>
                </a:solidFill>
                <a:latin typeface="Times New Roman"/>
                <a:cs typeface="Times New Roman"/>
              </a:rPr>
            </a:br>
            <a:r>
              <a:rPr lang="en-US" sz="2400" dirty="0" smtClean="0">
                <a:solidFill>
                  <a:schemeClr val="accent2"/>
                </a:solidFill>
                <a:latin typeface="Times New Roman"/>
                <a:cs typeface="Times New Roman"/>
              </a:rPr>
              <a:t>2. </a:t>
            </a:r>
            <a:r>
              <a:rPr lang="en-US" sz="2400" b="1" u="sng" dirty="0" smtClean="0">
                <a:solidFill>
                  <a:schemeClr val="accent2"/>
                </a:solidFill>
                <a:effectLst>
                  <a:outerShdw blurRad="38100" dist="38100" dir="2700000" algn="tl">
                    <a:srgbClr val="C0C0C0"/>
                  </a:outerShdw>
                </a:effectLst>
                <a:latin typeface="Times New Roman"/>
                <a:cs typeface="Times New Roman"/>
              </a:rPr>
              <a:t>IUPAC Nomenclature Of Alkenes</a:t>
            </a:r>
            <a:r>
              <a:rPr lang="en-US" sz="2400" b="1" dirty="0" smtClean="0">
                <a:solidFill>
                  <a:schemeClr val="accent2"/>
                </a:solidFill>
                <a:latin typeface="Times New Roman"/>
                <a:cs typeface="Times New Roman"/>
              </a:rPr>
              <a:t/>
            </a:r>
            <a:br>
              <a:rPr lang="en-US" sz="2400" b="1" dirty="0" smtClean="0">
                <a:solidFill>
                  <a:schemeClr val="accent2"/>
                </a:solidFill>
                <a:latin typeface="Times New Roman"/>
                <a:cs typeface="Times New Roman"/>
              </a:rPr>
            </a:br>
            <a:endParaRPr lang="en-US" sz="2400" b="1" dirty="0" smtClean="0">
              <a:solidFill>
                <a:schemeClr val="accent2"/>
              </a:solidFill>
              <a:latin typeface="Times New Roman"/>
              <a:cs typeface="Times New Roman"/>
            </a:endParaRPr>
          </a:p>
        </p:txBody>
      </p:sp>
      <p:sp>
        <p:nvSpPr>
          <p:cNvPr id="169987" name="Content Placeholder 2"/>
          <p:cNvSpPr>
            <a:spLocks noGrp="1"/>
          </p:cNvSpPr>
          <p:nvPr>
            <p:ph idx="4294967295"/>
          </p:nvPr>
        </p:nvSpPr>
        <p:spPr>
          <a:xfrm>
            <a:off x="0" y="1600200"/>
            <a:ext cx="9144000" cy="5029200"/>
          </a:xfrm>
        </p:spPr>
        <p:txBody>
          <a:bodyPr>
            <a:normAutofit lnSpcReduction="10000"/>
          </a:bodyPr>
          <a:lstStyle/>
          <a:p>
            <a:pPr eaLnBrk="1" hangingPunct="1">
              <a:lnSpc>
                <a:spcPct val="110000"/>
              </a:lnSpc>
              <a:buFont typeface="Wingdings" pitchFamily="2" charset="2"/>
              <a:buChar char="Ø"/>
              <a:defRPr/>
            </a:pPr>
            <a:r>
              <a:rPr lang="en-GB" sz="2000" b="1" dirty="0" smtClean="0">
                <a:effectLst>
                  <a:outerShdw blurRad="38100" dist="38100" dir="2700000" algn="tl">
                    <a:srgbClr val="C0C0C0"/>
                  </a:outerShdw>
                </a:effectLst>
                <a:latin typeface="Times New Roman"/>
                <a:cs typeface="Times New Roman"/>
              </a:rPr>
              <a:t>Find  the longest continuous  Carbon chain containing the double bond this determines the root name then add the suffix </a:t>
            </a:r>
            <a:r>
              <a:rPr lang="en-US" sz="2000" b="1" dirty="0" smtClean="0">
                <a:effectLst>
                  <a:outerShdw blurRad="38100" dist="38100" dir="2700000" algn="tl">
                    <a:srgbClr val="C0C0C0"/>
                  </a:outerShdw>
                </a:effectLst>
                <a:latin typeface="Times New Roman"/>
                <a:cs typeface="Times New Roman"/>
              </a:rPr>
              <a:t> -</a:t>
            </a:r>
            <a:r>
              <a:rPr lang="en-US" sz="2000" b="1" dirty="0" err="1" smtClean="0">
                <a:effectLst>
                  <a:outerShdw blurRad="38100" dist="38100" dir="2700000" algn="tl">
                    <a:srgbClr val="C0C0C0"/>
                  </a:outerShdw>
                </a:effectLst>
                <a:latin typeface="Times New Roman"/>
                <a:cs typeface="Times New Roman"/>
              </a:rPr>
              <a:t>ene</a:t>
            </a:r>
            <a:r>
              <a:rPr lang="en-US" sz="2000" b="1" dirty="0" smtClean="0">
                <a:effectLst>
                  <a:outerShdw blurRad="38100" dist="38100" dir="2700000" algn="tl">
                    <a:srgbClr val="C0C0C0"/>
                  </a:outerShdw>
                </a:effectLst>
                <a:latin typeface="Times New Roman"/>
                <a:cs typeface="Times New Roman"/>
              </a:rPr>
              <a:t>.</a:t>
            </a:r>
          </a:p>
          <a:p>
            <a:pPr eaLnBrk="1" hangingPunct="1">
              <a:lnSpc>
                <a:spcPct val="110000"/>
              </a:lnSpc>
              <a:buFont typeface="Wingdings" pitchFamily="2" charset="2"/>
              <a:buChar char="Ø"/>
              <a:defRPr/>
            </a:pPr>
            <a:r>
              <a:rPr lang="en-US" sz="2000" b="1" dirty="0" smtClean="0">
                <a:effectLst>
                  <a:outerShdw blurRad="38100" dist="38100" dir="2700000" algn="tl">
                    <a:srgbClr val="C0C0C0"/>
                  </a:outerShdw>
                </a:effectLst>
                <a:latin typeface="Times New Roman"/>
                <a:cs typeface="Times New Roman"/>
              </a:rPr>
              <a:t>Number the C- chain from the end that is nearer to the double bond. Indicate the location of the double bond by using the number of the first atom of the double bond just before the suffix </a:t>
            </a:r>
            <a:r>
              <a:rPr lang="en-US" sz="2000" b="1" dirty="0" err="1" smtClean="0">
                <a:effectLst>
                  <a:outerShdw blurRad="38100" dist="38100" dir="2700000" algn="tl">
                    <a:srgbClr val="C0C0C0"/>
                  </a:outerShdw>
                </a:effectLst>
                <a:latin typeface="Times New Roman"/>
                <a:cs typeface="Times New Roman"/>
              </a:rPr>
              <a:t>ene</a:t>
            </a:r>
            <a:r>
              <a:rPr lang="en-US" sz="2000" b="1" dirty="0" smtClean="0">
                <a:effectLst>
                  <a:outerShdw blurRad="38100" dist="38100" dir="2700000" algn="tl">
                    <a:srgbClr val="C0C0C0"/>
                  </a:outerShdw>
                </a:effectLst>
                <a:latin typeface="Times New Roman"/>
                <a:cs typeface="Times New Roman"/>
              </a:rPr>
              <a:t> or as a prefix. </a:t>
            </a:r>
          </a:p>
          <a:p>
            <a:pPr eaLnBrk="1" hangingPunct="1">
              <a:lnSpc>
                <a:spcPct val="110000"/>
              </a:lnSpc>
              <a:buFont typeface="Wingdings 2" pitchFamily="18" charset="2"/>
              <a:buNone/>
              <a:defRPr/>
            </a:pPr>
            <a:endParaRPr lang="en-US" sz="2000" dirty="0" smtClean="0">
              <a:effectLst>
                <a:outerShdw blurRad="38100" dist="38100" dir="2700000" algn="tl">
                  <a:srgbClr val="C0C0C0"/>
                </a:outerShdw>
              </a:effectLst>
              <a:latin typeface="Times New Roman"/>
              <a:cs typeface="Times New Roman"/>
            </a:endParaRPr>
          </a:p>
          <a:p>
            <a:pPr eaLnBrk="1" hangingPunct="1">
              <a:lnSpc>
                <a:spcPct val="110000"/>
              </a:lnSpc>
              <a:buFont typeface="Wingdings 2" pitchFamily="18" charset="2"/>
              <a:buNone/>
              <a:defRPr/>
            </a:pPr>
            <a:endParaRPr lang="en-US" sz="2000" dirty="0" smtClean="0">
              <a:effectLst>
                <a:outerShdw blurRad="38100" dist="38100" dir="2700000" algn="tl">
                  <a:srgbClr val="C0C0C0"/>
                </a:outerShdw>
              </a:effectLst>
              <a:latin typeface="Times New Roman"/>
              <a:cs typeface="Times New Roman"/>
            </a:endParaRPr>
          </a:p>
          <a:p>
            <a:pPr eaLnBrk="1" hangingPunct="1">
              <a:lnSpc>
                <a:spcPct val="110000"/>
              </a:lnSpc>
              <a:buFont typeface="Wingdings 2" pitchFamily="18" charset="2"/>
              <a:buNone/>
              <a:defRPr/>
            </a:pPr>
            <a:endParaRPr lang="en-US" sz="2000" dirty="0" smtClean="0">
              <a:effectLst>
                <a:outerShdw blurRad="38100" dist="38100" dir="2700000" algn="tl">
                  <a:srgbClr val="C0C0C0"/>
                </a:outerShdw>
              </a:effectLst>
              <a:latin typeface="Times New Roman"/>
              <a:cs typeface="Times New Roman"/>
            </a:endParaRPr>
          </a:p>
          <a:p>
            <a:pPr eaLnBrk="1" hangingPunct="1">
              <a:lnSpc>
                <a:spcPct val="110000"/>
              </a:lnSpc>
              <a:buFont typeface="Wingdings 2" pitchFamily="18" charset="2"/>
              <a:buNone/>
              <a:defRPr/>
            </a:pPr>
            <a:endParaRPr lang="en-US" sz="2000" b="1" dirty="0" smtClean="0">
              <a:effectLst>
                <a:outerShdw blurRad="38100" dist="38100" dir="2700000" algn="tl">
                  <a:srgbClr val="C0C0C0"/>
                </a:outerShdw>
              </a:effectLst>
              <a:latin typeface="Times New Roman"/>
              <a:cs typeface="Times New Roman"/>
            </a:endParaRPr>
          </a:p>
          <a:p>
            <a:pPr>
              <a:lnSpc>
                <a:spcPct val="110000"/>
              </a:lnSpc>
              <a:buFont typeface="Wingdings" pitchFamily="2" charset="2"/>
              <a:buChar char="Ø"/>
              <a:defRPr/>
            </a:pPr>
            <a:r>
              <a:rPr lang="en-US" sz="2000" b="1" dirty="0" smtClean="0">
                <a:effectLst>
                  <a:outerShdw blurRad="38100" dist="38100" dir="2700000" algn="tl">
                    <a:srgbClr val="C0C0C0"/>
                  </a:outerShdw>
                </a:effectLst>
                <a:latin typeface="Times New Roman"/>
                <a:cs typeface="Times New Roman"/>
              </a:rPr>
              <a:t>Indicate the positions of the </a:t>
            </a:r>
            <a:r>
              <a:rPr lang="en-US" sz="2000" b="1" dirty="0" err="1" smtClean="0">
                <a:effectLst>
                  <a:outerShdw blurRad="38100" dist="38100" dir="2700000" algn="tl">
                    <a:srgbClr val="C0C0C0"/>
                  </a:outerShdw>
                </a:effectLst>
                <a:latin typeface="Times New Roman"/>
                <a:cs typeface="Times New Roman"/>
              </a:rPr>
              <a:t>substituents</a:t>
            </a:r>
            <a:r>
              <a:rPr lang="en-US" sz="2000" b="1" dirty="0" smtClean="0">
                <a:effectLst>
                  <a:outerShdw blurRad="38100" dist="38100" dir="2700000" algn="tl">
                    <a:srgbClr val="C0C0C0"/>
                  </a:outerShdw>
                </a:effectLst>
                <a:latin typeface="Times New Roman"/>
                <a:cs typeface="Times New Roman"/>
              </a:rPr>
              <a:t> using numbers of carbon atoms to which they are  bonded and write their names in alphabetical order (</a:t>
            </a:r>
            <a:r>
              <a:rPr lang="en-US" sz="2000" b="1" dirty="0" smtClean="0">
                <a:solidFill>
                  <a:srgbClr val="C00000"/>
                </a:solidFill>
                <a:effectLst>
                  <a:outerShdw blurRad="38100" dist="38100" dir="2700000" algn="tl">
                    <a:srgbClr val="C0C0C0"/>
                  </a:outerShdw>
                </a:effectLst>
                <a:latin typeface="Times New Roman"/>
                <a:cs typeface="Times New Roman"/>
              </a:rPr>
              <a:t>N.B. discard the suffixes </a:t>
            </a:r>
            <a:r>
              <a:rPr lang="en-US" sz="2000" b="1" i="1" dirty="0" err="1" smtClean="0">
                <a:solidFill>
                  <a:srgbClr val="C00000"/>
                </a:solidFill>
                <a:effectLst>
                  <a:outerShdw blurRad="38100" dist="38100" dir="2700000" algn="tl">
                    <a:srgbClr val="C0C0C0"/>
                  </a:outerShdw>
                </a:effectLst>
                <a:latin typeface="Times New Roman"/>
                <a:cs typeface="Times New Roman"/>
              </a:rPr>
              <a:t>tert</a:t>
            </a:r>
            <a:r>
              <a:rPr lang="en-US" sz="2000" b="1" dirty="0" smtClean="0">
                <a:solidFill>
                  <a:srgbClr val="C00000"/>
                </a:solidFill>
                <a:effectLst>
                  <a:outerShdw blurRad="38100" dist="38100" dir="2700000" algn="tl">
                    <a:srgbClr val="C0C0C0"/>
                  </a:outerShdw>
                </a:effectLst>
                <a:latin typeface="Times New Roman"/>
                <a:cs typeface="Times New Roman"/>
              </a:rPr>
              <a:t>-, </a:t>
            </a:r>
            <a:r>
              <a:rPr lang="en-US" sz="2000" b="1" dirty="0" err="1" smtClean="0">
                <a:solidFill>
                  <a:srgbClr val="C00000"/>
                </a:solidFill>
                <a:effectLst>
                  <a:outerShdw blurRad="38100" dist="38100" dir="2700000" algn="tl">
                    <a:srgbClr val="C0C0C0"/>
                  </a:outerShdw>
                </a:effectLst>
                <a:latin typeface="Times New Roman"/>
                <a:cs typeface="Times New Roman"/>
              </a:rPr>
              <a:t>di</a:t>
            </a:r>
            <a:r>
              <a:rPr lang="en-US" sz="2000" b="1" dirty="0" smtClean="0">
                <a:solidFill>
                  <a:srgbClr val="C00000"/>
                </a:solidFill>
                <a:effectLst>
                  <a:outerShdw blurRad="38100" dist="38100" dir="2700000" algn="tl">
                    <a:srgbClr val="C0C0C0"/>
                  </a:outerShdw>
                </a:effectLst>
                <a:latin typeface="Times New Roman"/>
                <a:cs typeface="Times New Roman"/>
              </a:rPr>
              <a:t>, tri,---when alphabetize the </a:t>
            </a:r>
            <a:r>
              <a:rPr lang="en-US" sz="2000" b="1" dirty="0" err="1" smtClean="0">
                <a:solidFill>
                  <a:srgbClr val="C00000"/>
                </a:solidFill>
                <a:effectLst>
                  <a:outerShdw blurRad="38100" dist="38100" dir="2700000" algn="tl">
                    <a:srgbClr val="C0C0C0"/>
                  </a:outerShdw>
                </a:effectLst>
                <a:latin typeface="Times New Roman"/>
                <a:cs typeface="Times New Roman"/>
              </a:rPr>
              <a:t>substituents</a:t>
            </a:r>
            <a:r>
              <a:rPr lang="en-US" sz="2000" b="1" dirty="0" smtClean="0">
                <a:effectLst>
                  <a:outerShdw blurRad="38100" dist="38100" dir="2700000" algn="tl">
                    <a:srgbClr val="C0C0C0"/>
                  </a:outerShdw>
                </a:effectLst>
                <a:latin typeface="Times New Roman"/>
                <a:cs typeface="Times New Roman"/>
              </a:rPr>
              <a:t>) and if more than one substituent of the same type are present use the prefixes </a:t>
            </a:r>
            <a:r>
              <a:rPr lang="en-US" sz="2000" b="1" dirty="0" err="1" smtClean="0">
                <a:effectLst>
                  <a:outerShdw blurRad="38100" dist="38100" dir="2700000" algn="tl">
                    <a:srgbClr val="C0C0C0"/>
                  </a:outerShdw>
                </a:effectLst>
                <a:latin typeface="Times New Roman"/>
                <a:cs typeface="Times New Roman"/>
              </a:rPr>
              <a:t>di</a:t>
            </a:r>
            <a:r>
              <a:rPr lang="en-US" sz="2000" b="1" dirty="0" smtClean="0">
                <a:effectLst>
                  <a:outerShdw blurRad="38100" dist="38100" dir="2700000" algn="tl">
                    <a:srgbClr val="C0C0C0"/>
                  </a:outerShdw>
                </a:effectLst>
                <a:latin typeface="Times New Roman"/>
                <a:cs typeface="Times New Roman"/>
              </a:rPr>
              <a:t>- or tri or tetra or </a:t>
            </a:r>
            <a:r>
              <a:rPr lang="en-US" sz="2000" b="1" dirty="0" err="1" smtClean="0">
                <a:effectLst>
                  <a:outerShdw blurRad="38100" dist="38100" dir="2700000" algn="tl">
                    <a:srgbClr val="C0C0C0"/>
                  </a:outerShdw>
                </a:effectLst>
                <a:latin typeface="Times New Roman"/>
                <a:cs typeface="Times New Roman"/>
              </a:rPr>
              <a:t>penta</a:t>
            </a:r>
            <a:r>
              <a:rPr lang="en-US" sz="2000" b="1" dirty="0" smtClean="0">
                <a:effectLst>
                  <a:outerShdw blurRad="38100" dist="38100" dir="2700000" algn="tl">
                    <a:srgbClr val="C0C0C0"/>
                  </a:outerShdw>
                </a:effectLst>
                <a:latin typeface="Times New Roman"/>
                <a:cs typeface="Times New Roman"/>
              </a:rPr>
              <a:t>,--- to indicate their numbers.</a:t>
            </a:r>
            <a:endParaRPr lang="en-US" sz="2000" dirty="0" smtClean="0">
              <a:latin typeface="Times New Roman"/>
              <a:cs typeface="Times New Roman"/>
            </a:endParaRPr>
          </a:p>
          <a:p>
            <a:pPr eaLnBrk="1" hangingPunct="1">
              <a:lnSpc>
                <a:spcPct val="110000"/>
              </a:lnSpc>
              <a:buFont typeface="Wingdings 2" pitchFamily="18" charset="2"/>
              <a:buNone/>
              <a:defRPr/>
            </a:pPr>
            <a:endParaRPr lang="en-US" sz="2000" dirty="0" smtClean="0">
              <a:latin typeface="Times New Roman"/>
              <a:cs typeface="Times New Roman"/>
            </a:endParaRPr>
          </a:p>
        </p:txBody>
      </p:sp>
      <p:graphicFrame>
        <p:nvGraphicFramePr>
          <p:cNvPr id="2050" name="Object 6"/>
          <p:cNvGraphicFramePr>
            <a:graphicFrameLocks noChangeAspect="1"/>
          </p:cNvGraphicFramePr>
          <p:nvPr>
            <p:extLst>
              <p:ext uri="{D42A27DB-BD31-4B8C-83A1-F6EECF244321}">
                <p14:modId xmlns:p14="http://schemas.microsoft.com/office/powerpoint/2010/main" val="3467750673"/>
              </p:ext>
            </p:extLst>
          </p:nvPr>
        </p:nvGraphicFramePr>
        <p:xfrm>
          <a:off x="4724400" y="3429000"/>
          <a:ext cx="2794000" cy="1217613"/>
        </p:xfrm>
        <a:graphic>
          <a:graphicData uri="http://schemas.openxmlformats.org/presentationml/2006/ole">
            <mc:AlternateContent xmlns:mc="http://schemas.openxmlformats.org/markup-compatibility/2006">
              <mc:Choice xmlns:v="urn:schemas-microsoft-com:vml" Requires="v">
                <p:oleObj spid="_x0000_s2165" name="CS ChemDraw Drawing" r:id="rId3" imgW="1623402" imgH="707481" progId="ChemDraw.Document.6.0">
                  <p:embed/>
                </p:oleObj>
              </mc:Choice>
              <mc:Fallback>
                <p:oleObj name="CS ChemDraw Drawing" r:id="rId3" imgW="1623402" imgH="707481" progId="ChemDraw.Document.6.0">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27940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Slide Number Placeholder 8"/>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BA62CC34-9CFE-4180-8037-A680CAD62884}" type="slidenum">
              <a:rPr lang="x-none" sz="1400">
                <a:cs typeface="Arial" pitchFamily="34" charset="0"/>
              </a:rPr>
              <a:pPr rtl="1"/>
              <a:t>8</a:t>
            </a:fld>
            <a:endParaRPr lang="en-US" sz="1400">
              <a:cs typeface="Arial" pitchFamily="34" charset="0"/>
            </a:endParaRPr>
          </a:p>
        </p:txBody>
      </p:sp>
      <p:graphicFrame>
        <p:nvGraphicFramePr>
          <p:cNvPr id="2051" name="Object 7"/>
          <p:cNvGraphicFramePr>
            <a:graphicFrameLocks noChangeAspect="1"/>
          </p:cNvGraphicFramePr>
          <p:nvPr>
            <p:extLst>
              <p:ext uri="{D42A27DB-BD31-4B8C-83A1-F6EECF244321}">
                <p14:modId xmlns:p14="http://schemas.microsoft.com/office/powerpoint/2010/main" val="979846685"/>
              </p:ext>
            </p:extLst>
          </p:nvPr>
        </p:nvGraphicFramePr>
        <p:xfrm>
          <a:off x="609600" y="3429000"/>
          <a:ext cx="2819400" cy="1295400"/>
        </p:xfrm>
        <a:graphic>
          <a:graphicData uri="http://schemas.openxmlformats.org/presentationml/2006/ole">
            <mc:AlternateContent xmlns:mc="http://schemas.openxmlformats.org/markup-compatibility/2006">
              <mc:Choice xmlns:v="urn:schemas-microsoft-com:vml" Requires="v">
                <p:oleObj spid="_x0000_s2166" name="CS ChemDraw Drawing" r:id="rId5" imgW="1373124" imgH="822960" progId="ChemDraw.Document.6.0">
                  <p:embed/>
                </p:oleObj>
              </mc:Choice>
              <mc:Fallback>
                <p:oleObj name="CS ChemDraw Drawing" r:id="rId5" imgW="1373124" imgH="822960" progId="ChemDraw.Document.6.0">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281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12" name="Picture 11"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extLst>
              <p:ext uri="{D42A27DB-BD31-4B8C-83A1-F6EECF244321}">
                <p14:modId xmlns:p14="http://schemas.microsoft.com/office/powerpoint/2010/main" val="3917058563"/>
              </p:ext>
            </p:extLst>
          </p:nvPr>
        </p:nvGraphicFramePr>
        <p:xfrm>
          <a:off x="228600" y="1066800"/>
          <a:ext cx="8686800" cy="5668505"/>
        </p:xfrm>
        <a:graphic>
          <a:graphicData uri="http://schemas.openxmlformats.org/presentationml/2006/ole">
            <mc:AlternateContent xmlns:mc="http://schemas.openxmlformats.org/markup-compatibility/2006">
              <mc:Choice xmlns:v="urn:schemas-microsoft-com:vml" Requires="v">
                <p:oleObj spid="_x0000_s3137" name="CS ChemDraw Drawing" r:id="rId3" imgW="4462272" imgH="2423160" progId="ChemDraw.Document.6.0">
                  <p:embed/>
                </p:oleObj>
              </mc:Choice>
              <mc:Fallback>
                <p:oleObj name="CS ChemDraw Drawing" r:id="rId3" imgW="4462272" imgH="2423160"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668505"/>
                      </a:xfrm>
                      <a:prstGeom prst="rect">
                        <a:avLst/>
                      </a:prstGeom>
                      <a:noFill/>
                      <a:ln>
                        <a:noFill/>
                      </a:ln>
                      <a:effectLst/>
                      <a:extLst/>
                    </p:spPr>
                  </p:pic>
                </p:oleObj>
              </mc:Fallback>
            </mc:AlternateContent>
          </a:graphicData>
        </a:graphic>
      </p:graphicFrame>
      <p:sp>
        <p:nvSpPr>
          <p:cNvPr id="7" name="Rectangle 6"/>
          <p:cNvSpPr/>
          <p:nvPr/>
        </p:nvSpPr>
        <p:spPr>
          <a:xfrm>
            <a:off x="3733800" y="457200"/>
            <a:ext cx="966994" cy="369332"/>
          </a:xfrm>
          <a:prstGeom prst="rect">
            <a:avLst/>
          </a:prstGeom>
        </p:spPr>
        <p:txBody>
          <a:bodyPr wrap="none">
            <a:spAutoFit/>
          </a:bodyPr>
          <a:lstStyle/>
          <a:p>
            <a:r>
              <a:rPr lang="en-US" b="1" dirty="0">
                <a:solidFill>
                  <a:srgbClr val="000000"/>
                </a:solidFill>
                <a:latin typeface="Times New Roman"/>
                <a:cs typeface="Times New Roman"/>
              </a:rPr>
              <a:t>Alkenes</a:t>
            </a:r>
            <a:endParaRPr lang="en-US" dirty="0"/>
          </a:p>
        </p:txBody>
      </p:sp>
      <p:pic>
        <p:nvPicPr>
          <p:cNvPr id="8" name="Picture 7"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FAB1203296D4449767B80894F03CD5" ma:contentTypeVersion="1" ma:contentTypeDescription="Create a new document." ma:contentTypeScope="" ma:versionID="427e09506087ea3f815945c6d858dee3">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9AA721-9755-45DD-972E-98ECF2367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39CF1D-6823-4CFE-9B57-A72CA119DACB}">
  <ds:schemaRefs>
    <ds:schemaRef ds:uri="http://schemas.microsoft.com/sharepoint/v3/contenttype/forms"/>
  </ds:schemaRefs>
</ds:datastoreItem>
</file>

<file path=customXml/itemProps3.xml><?xml version="1.0" encoding="utf-8"?>
<ds:datastoreItem xmlns:ds="http://schemas.openxmlformats.org/officeDocument/2006/customXml" ds:itemID="{43620199-D75E-4C35-9070-5DBD0A461A16}">
  <ds:schemaRefs>
    <ds:schemaRef ds:uri="http://purl.org/dc/elements/1.1/"/>
    <ds:schemaRef ds:uri="http://schemas.microsoft.com/office/infopath/2007/PartnerControls"/>
    <ds:schemaRef ds:uri="http://schemas.microsoft.com/sharepoint/v3"/>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1532</TotalTime>
  <Words>1699</Words>
  <Application>Microsoft Office PowerPoint</Application>
  <PresentationFormat>عرض على الشاشة (3:4)‏</PresentationFormat>
  <Paragraphs>252</Paragraphs>
  <Slides>37</Slides>
  <Notes>3</Notes>
  <HiddenSlides>0</HiddenSlides>
  <MMClips>0</MMClips>
  <ScaleCrop>false</ScaleCrop>
  <HeadingPairs>
    <vt:vector size="6" baseType="variant">
      <vt:variant>
        <vt:lpstr>نسق</vt:lpstr>
      </vt:variant>
      <vt:variant>
        <vt:i4>2</vt:i4>
      </vt:variant>
      <vt:variant>
        <vt:lpstr>خوادم OLE مضمنة</vt:lpstr>
      </vt:variant>
      <vt:variant>
        <vt:i4>3</vt:i4>
      </vt:variant>
      <vt:variant>
        <vt:lpstr>عناوين الشرائح</vt:lpstr>
      </vt:variant>
      <vt:variant>
        <vt:i4>37</vt:i4>
      </vt:variant>
    </vt:vector>
  </HeadingPairs>
  <TitlesOfParts>
    <vt:vector size="42" baseType="lpstr">
      <vt:lpstr>Office Theme</vt:lpstr>
      <vt:lpstr>Executive</vt:lpstr>
      <vt:lpstr>CS ChemDraw Drawing</vt:lpstr>
      <vt:lpstr>ISIS/Draw Sketch</vt:lpstr>
      <vt:lpstr>ChemSketch</vt:lpstr>
      <vt:lpstr>عرض تقديمي في PowerPoint</vt:lpstr>
      <vt:lpstr>Learning Objectives</vt:lpstr>
      <vt:lpstr>عرض تقديمي في PowerPoint</vt:lpstr>
      <vt:lpstr>عرض تقديمي في PowerPoint</vt:lpstr>
      <vt:lpstr>عرض تقديمي في PowerPoint</vt:lpstr>
      <vt:lpstr>عرض تقديمي في PowerPoint</vt:lpstr>
      <vt:lpstr>Nomencalture Of Alkenes And Cycloalkenes</vt:lpstr>
      <vt:lpstr> 2. IUPAC Nomenclature Of Alkenes </vt:lpstr>
      <vt:lpstr>عرض تقديمي في PowerPoint</vt:lpstr>
      <vt:lpstr>عرض تقديمي في PowerPoint</vt:lpstr>
      <vt:lpstr>عرض تقديمي في PowerPoint</vt:lpstr>
      <vt:lpstr> Geometrical Isomerism In Alkenes </vt:lpstr>
      <vt:lpstr>عرض تقديمي في PowerPoint</vt:lpstr>
      <vt:lpstr>عرض تقديمي في PowerPoint</vt:lpstr>
      <vt:lpstr>عرض تقديمي في PowerPoint</vt:lpstr>
      <vt:lpstr>عرض تقديمي في PowerPoint</vt:lpstr>
      <vt:lpstr>عرض تقديمي في PowerPoint</vt:lpstr>
      <vt:lpstr>Exercise </vt:lpstr>
      <vt:lpstr>عرض تقديمي في PowerPoint</vt:lpstr>
      <vt:lpstr>Physical Properties of Alkenes</vt:lpstr>
      <vt:lpstr>Preparation Of Aalkenes</vt:lpstr>
      <vt:lpstr>عرض تقديمي في PowerPoint</vt:lpstr>
      <vt:lpstr>عرض تقديمي في PowerPoint</vt:lpstr>
      <vt:lpstr>عرض تقديمي في PowerPoint</vt:lpstr>
      <vt:lpstr>Reactions Of Alkenes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1.4. Addition of HOX halogen in aqueous solution ( -OH, X+):  Halohydrin formation</vt:lpstr>
      <vt:lpstr>عرض تقديمي في PowerPoint</vt:lpstr>
      <vt:lpstr>عرض تقديمي في PowerPoint</vt:lpstr>
      <vt:lpstr>عرض تقديمي في PowerPoint</vt:lpstr>
      <vt:lpstr>عرض تقديمي في PowerPoint</vt:lpstr>
      <vt:lpstr>Thank You for your kind attention !</vt:lpstr>
    </vt:vector>
  </TitlesOfParts>
  <Company>IITM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HYBRIDIZATION AND GEOMETRY OF MOLECULES</dc:title>
  <dc:creator>NCCR</dc:creator>
  <cp:lastModifiedBy>TOSHIBA</cp:lastModifiedBy>
  <cp:revision>155</cp:revision>
  <dcterms:created xsi:type="dcterms:W3CDTF">2010-04-19T13:16:56Z</dcterms:created>
  <dcterms:modified xsi:type="dcterms:W3CDTF">2016-01-07T19:59:58Z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0x0101002EFAB1203296D4449767B80894F03CD5</vt:lpwstr>
  </property>
</Properties>
</file>