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3" r:id="rId6"/>
    <p:sldId id="343" r:id="rId7"/>
    <p:sldId id="260" r:id="rId8"/>
    <p:sldId id="265" r:id="rId9"/>
    <p:sldId id="344" r:id="rId10"/>
    <p:sldId id="284" r:id="rId11"/>
    <p:sldId id="372" r:id="rId12"/>
    <p:sldId id="345" r:id="rId13"/>
    <p:sldId id="346" r:id="rId14"/>
    <p:sldId id="349" r:id="rId15"/>
    <p:sldId id="266" r:id="rId16"/>
    <p:sldId id="350" r:id="rId17"/>
    <p:sldId id="351" r:id="rId18"/>
    <p:sldId id="353" r:id="rId19"/>
    <p:sldId id="352" r:id="rId20"/>
    <p:sldId id="354" r:id="rId21"/>
    <p:sldId id="355" r:id="rId22"/>
    <p:sldId id="356" r:id="rId23"/>
    <p:sldId id="357" r:id="rId24"/>
    <p:sldId id="374" r:id="rId25"/>
    <p:sldId id="272" r:id="rId26"/>
    <p:sldId id="287" r:id="rId27"/>
    <p:sldId id="366" r:id="rId28"/>
    <p:sldId id="363" r:id="rId29"/>
    <p:sldId id="367" r:id="rId30"/>
    <p:sldId id="359" r:id="rId31"/>
    <p:sldId id="360" r:id="rId32"/>
    <p:sldId id="368" r:id="rId33"/>
    <p:sldId id="369" r:id="rId34"/>
    <p:sldId id="364" r:id="rId35"/>
    <p:sldId id="362" r:id="rId36"/>
    <p:sldId id="262" r:id="rId37"/>
    <p:sldId id="373" r:id="rId38"/>
    <p:sldId id="341" r:id="rId39"/>
    <p:sldId id="296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AABD"/>
    <a:srgbClr val="3A699C"/>
    <a:srgbClr val="00CC99"/>
    <a:srgbClr val="969696"/>
    <a:srgbClr val="7FE19C"/>
    <a:srgbClr val="45D36E"/>
    <a:srgbClr val="FD9E66"/>
    <a:srgbClr val="FF5050"/>
    <a:srgbClr val="CEDA87"/>
    <a:srgbClr val="92C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8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9EF604-958D-41EE-8521-5D2D704430A9}" type="doc">
      <dgm:prSet loTypeId="urn:microsoft.com/office/officeart/2005/8/layout/venn1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32291B1F-4B67-49BE-80FD-5DC9F5C18D78}">
      <dgm:prSet phldrT="[نص]"/>
      <dgm:spPr/>
      <dgm:t>
        <a:bodyPr/>
        <a:lstStyle/>
        <a:p>
          <a:pPr rtl="1"/>
          <a:endParaRPr lang="ar-SA" b="1" dirty="0">
            <a:solidFill>
              <a:schemeClr val="accent3">
                <a:lumMod val="50000"/>
              </a:schemeClr>
            </a:solidFill>
          </a:endParaRPr>
        </a:p>
        <a:p>
          <a:pPr rtl="1"/>
          <a:r>
            <a:rPr lang="ar-SA" b="1" dirty="0">
              <a:solidFill>
                <a:schemeClr val="accent3">
                  <a:lumMod val="50000"/>
                </a:schemeClr>
              </a:solidFill>
            </a:rPr>
            <a:t>النتيجة</a:t>
          </a:r>
        </a:p>
      </dgm:t>
    </dgm:pt>
    <dgm:pt modelId="{B8A5434D-1CC6-4E00-802E-64888AE9E9BE}" type="parTrans" cxnId="{8BD518E2-92D1-4F0F-8325-9A412B2DB007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945BA65B-54B5-4455-B5C5-874C749A3F2D}" type="sibTrans" cxnId="{8BD518E2-92D1-4F0F-8325-9A412B2DB007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81239380-0A7A-4F25-9CBA-2073CD0F13FF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accent6">
                  <a:lumMod val="75000"/>
                </a:schemeClr>
              </a:solidFill>
            </a:rPr>
            <a:t>المقدمة الكبرى</a:t>
          </a:r>
        </a:p>
      </dgm:t>
    </dgm:pt>
    <dgm:pt modelId="{120866DD-7EE4-48A9-9B0C-D78A77F6D39A}" type="parTrans" cxnId="{69ECEA42-E670-441C-AE9D-E3DA427DB4AE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B1DFC919-60E4-4533-973F-7CDE1C471C2F}" type="sibTrans" cxnId="{69ECEA42-E670-441C-AE9D-E3DA427DB4AE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16A2B9CB-B0BA-4133-8B8C-6E70CF17D430}">
      <dgm:prSet phldrT="[نص]"/>
      <dgm:spPr/>
      <dgm:t>
        <a:bodyPr/>
        <a:lstStyle/>
        <a:p>
          <a:pPr rtl="1"/>
          <a:r>
            <a:rPr lang="ar-SA" b="1" dirty="0">
              <a:solidFill>
                <a:srgbClr val="00B050"/>
              </a:solidFill>
            </a:rPr>
            <a:t>المقدمة الصغرى</a:t>
          </a:r>
        </a:p>
      </dgm:t>
    </dgm:pt>
    <dgm:pt modelId="{567BF334-D7D8-438E-BD59-1894E38123AB}" type="parTrans" cxnId="{FE5C1056-7BC1-4DDE-A5D1-4EE2E8AD15D9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E58B5449-1154-4776-B607-600FF7E67877}" type="sibTrans" cxnId="{FE5C1056-7BC1-4DDE-A5D1-4EE2E8AD15D9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78A7B450-2C3A-4B05-B3B0-E2A6A7CA99CB}" type="pres">
      <dgm:prSet presAssocID="{299EF604-958D-41EE-8521-5D2D704430A9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30EBDCB7-9A19-4423-8F7F-49CB6ED07567}" type="pres">
      <dgm:prSet presAssocID="{32291B1F-4B67-49BE-80FD-5DC9F5C18D78}" presName="circ1" presStyleLbl="vennNode1" presStyleIdx="0" presStyleCnt="3" custLinFactY="27383" custLinFactNeighborY="100000"/>
      <dgm:spPr/>
    </dgm:pt>
    <dgm:pt modelId="{9B7B8CF4-422C-4857-90F7-B547131D3A78}" type="pres">
      <dgm:prSet presAssocID="{32291B1F-4B67-49BE-80FD-5DC9F5C18D7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CFAC71A-73E0-421B-A66C-EEE18520A8EB}" type="pres">
      <dgm:prSet presAssocID="{81239380-0A7A-4F25-9CBA-2073CD0F13FF}" presName="circ2" presStyleLbl="vennNode1" presStyleIdx="1" presStyleCnt="3" custLinFactNeighborX="1469" custLinFactNeighborY="-88263"/>
      <dgm:spPr/>
    </dgm:pt>
    <dgm:pt modelId="{FF6EE466-ABB0-4281-9613-56F84EC7B018}" type="pres">
      <dgm:prSet presAssocID="{81239380-0A7A-4F25-9CBA-2073CD0F13F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4F96237-006B-4359-A7B3-F34F80E6C9CC}" type="pres">
      <dgm:prSet presAssocID="{16A2B9CB-B0BA-4133-8B8C-6E70CF17D430}" presName="circ3" presStyleLbl="vennNode1" presStyleIdx="2" presStyleCnt="3" custLinFactNeighborX="1469" custLinFactNeighborY="-64637"/>
      <dgm:spPr/>
    </dgm:pt>
    <dgm:pt modelId="{0145EFC4-95ED-4B03-AE24-5CFD5010DC5A}" type="pres">
      <dgm:prSet presAssocID="{16A2B9CB-B0BA-4133-8B8C-6E70CF17D43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0406F03-3DDC-406F-8BB6-9C2116C6CDC4}" type="presOf" srcId="{81239380-0A7A-4F25-9CBA-2073CD0F13FF}" destId="{0145EFC4-95ED-4B03-AE24-5CFD5010DC5A}" srcOrd="1" destOrd="0" presId="urn:microsoft.com/office/officeart/2005/8/layout/venn1"/>
    <dgm:cxn modelId="{E3DCCA19-E008-4590-A63E-6487B6E5993D}" type="presOf" srcId="{16A2B9CB-B0BA-4133-8B8C-6E70CF17D430}" destId="{FF6EE466-ABB0-4281-9613-56F84EC7B018}" srcOrd="1" destOrd="0" presId="urn:microsoft.com/office/officeart/2005/8/layout/venn1"/>
    <dgm:cxn modelId="{BED78541-2EEC-4C59-83AA-8D01FA0905B3}" type="presOf" srcId="{32291B1F-4B67-49BE-80FD-5DC9F5C18D78}" destId="{9B7B8CF4-422C-4857-90F7-B547131D3A78}" srcOrd="1" destOrd="0" presId="urn:microsoft.com/office/officeart/2005/8/layout/venn1"/>
    <dgm:cxn modelId="{69ECEA42-E670-441C-AE9D-E3DA427DB4AE}" srcId="{299EF604-958D-41EE-8521-5D2D704430A9}" destId="{81239380-0A7A-4F25-9CBA-2073CD0F13FF}" srcOrd="1" destOrd="0" parTransId="{120866DD-7EE4-48A9-9B0C-D78A77F6D39A}" sibTransId="{B1DFC919-60E4-4533-973F-7CDE1C471C2F}"/>
    <dgm:cxn modelId="{4E3F0D49-052A-49DE-B958-43C097230D04}" type="presOf" srcId="{81239380-0A7A-4F25-9CBA-2073CD0F13FF}" destId="{14F96237-006B-4359-A7B3-F34F80E6C9CC}" srcOrd="0" destOrd="0" presId="urn:microsoft.com/office/officeart/2005/8/layout/venn1"/>
    <dgm:cxn modelId="{FE5C1056-7BC1-4DDE-A5D1-4EE2E8AD15D9}" srcId="{299EF604-958D-41EE-8521-5D2D704430A9}" destId="{16A2B9CB-B0BA-4133-8B8C-6E70CF17D430}" srcOrd="2" destOrd="0" parTransId="{567BF334-D7D8-438E-BD59-1894E38123AB}" sibTransId="{E58B5449-1154-4776-B607-600FF7E67877}"/>
    <dgm:cxn modelId="{56E37A57-26C1-450A-8E6F-39861B6E70FF}" type="presOf" srcId="{299EF604-958D-41EE-8521-5D2D704430A9}" destId="{78A7B450-2C3A-4B05-B3B0-E2A6A7CA99CB}" srcOrd="0" destOrd="0" presId="urn:microsoft.com/office/officeart/2005/8/layout/venn1"/>
    <dgm:cxn modelId="{C3644AB7-EDB8-4929-AC14-350078183206}" type="presOf" srcId="{32291B1F-4B67-49BE-80FD-5DC9F5C18D78}" destId="{30EBDCB7-9A19-4423-8F7F-49CB6ED07567}" srcOrd="0" destOrd="0" presId="urn:microsoft.com/office/officeart/2005/8/layout/venn1"/>
    <dgm:cxn modelId="{F48FA8E1-8257-494C-A7B5-77346C5B34AC}" type="presOf" srcId="{16A2B9CB-B0BA-4133-8B8C-6E70CF17D430}" destId="{ECFAC71A-73E0-421B-A66C-EEE18520A8EB}" srcOrd="0" destOrd="0" presId="urn:microsoft.com/office/officeart/2005/8/layout/venn1"/>
    <dgm:cxn modelId="{8BD518E2-92D1-4F0F-8325-9A412B2DB007}" srcId="{299EF604-958D-41EE-8521-5D2D704430A9}" destId="{32291B1F-4B67-49BE-80FD-5DC9F5C18D78}" srcOrd="0" destOrd="0" parTransId="{B8A5434D-1CC6-4E00-802E-64888AE9E9BE}" sibTransId="{945BA65B-54B5-4455-B5C5-874C749A3F2D}"/>
    <dgm:cxn modelId="{47AEBF00-6A80-41EF-A685-1C5F3FC74864}" type="presParOf" srcId="{78A7B450-2C3A-4B05-B3B0-E2A6A7CA99CB}" destId="{30EBDCB7-9A19-4423-8F7F-49CB6ED07567}" srcOrd="0" destOrd="0" presId="urn:microsoft.com/office/officeart/2005/8/layout/venn1"/>
    <dgm:cxn modelId="{3561D4AD-EAAB-4237-A8CF-52B0419C8B5F}" type="presParOf" srcId="{78A7B450-2C3A-4B05-B3B0-E2A6A7CA99CB}" destId="{9B7B8CF4-422C-4857-90F7-B547131D3A78}" srcOrd="1" destOrd="0" presId="urn:microsoft.com/office/officeart/2005/8/layout/venn1"/>
    <dgm:cxn modelId="{0915FCDB-5C32-4538-89FA-7E2B30D3AD56}" type="presParOf" srcId="{78A7B450-2C3A-4B05-B3B0-E2A6A7CA99CB}" destId="{ECFAC71A-73E0-421B-A66C-EEE18520A8EB}" srcOrd="2" destOrd="0" presId="urn:microsoft.com/office/officeart/2005/8/layout/venn1"/>
    <dgm:cxn modelId="{08FEE404-056A-4C26-A533-4079ECFBDD85}" type="presParOf" srcId="{78A7B450-2C3A-4B05-B3B0-E2A6A7CA99CB}" destId="{FF6EE466-ABB0-4281-9613-56F84EC7B018}" srcOrd="3" destOrd="0" presId="urn:microsoft.com/office/officeart/2005/8/layout/venn1"/>
    <dgm:cxn modelId="{002AD66E-33D1-4C80-8336-CA811F9D8685}" type="presParOf" srcId="{78A7B450-2C3A-4B05-B3B0-E2A6A7CA99CB}" destId="{14F96237-006B-4359-A7B3-F34F80E6C9CC}" srcOrd="4" destOrd="0" presId="urn:microsoft.com/office/officeart/2005/8/layout/venn1"/>
    <dgm:cxn modelId="{6E1FA74C-7565-450C-B264-9ED4406616B1}" type="presParOf" srcId="{78A7B450-2C3A-4B05-B3B0-E2A6A7CA99CB}" destId="{0145EFC4-95ED-4B03-AE24-5CFD5010DC5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30ED22-A231-4041-9B86-4B533EC7322F}" type="doc">
      <dgm:prSet loTypeId="urn:microsoft.com/office/officeart/2005/8/layout/hProcess9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EFC5381A-B50D-4490-B792-4780C1015DC9}">
      <dgm:prSet/>
      <dgm:spPr/>
      <dgm:t>
        <a:bodyPr/>
        <a:lstStyle/>
        <a:p>
          <a:pPr rtl="1"/>
          <a:r>
            <a:rPr lang="ar-SA" b="0" i="0" dirty="0"/>
            <a:t>الحد الأصغر</a:t>
          </a:r>
          <a:endParaRPr lang="ar-SA" dirty="0"/>
        </a:p>
      </dgm:t>
    </dgm:pt>
    <dgm:pt modelId="{1014F155-0BC1-421A-99B5-5D649848CB51}" type="parTrans" cxnId="{1AC810DD-826A-4F2D-8D1B-3C259A0EBE3B}">
      <dgm:prSet/>
      <dgm:spPr/>
      <dgm:t>
        <a:bodyPr/>
        <a:lstStyle/>
        <a:p>
          <a:pPr rtl="1"/>
          <a:endParaRPr lang="ar-SA"/>
        </a:p>
      </dgm:t>
    </dgm:pt>
    <dgm:pt modelId="{058A3122-455C-465E-BC67-0F781DB5B173}" type="sibTrans" cxnId="{1AC810DD-826A-4F2D-8D1B-3C259A0EBE3B}">
      <dgm:prSet/>
      <dgm:spPr/>
      <dgm:t>
        <a:bodyPr/>
        <a:lstStyle/>
        <a:p>
          <a:pPr rtl="1"/>
          <a:endParaRPr lang="ar-SA"/>
        </a:p>
      </dgm:t>
    </dgm:pt>
    <dgm:pt modelId="{3FD347E5-84C9-4ABB-AD70-9573B9925054}">
      <dgm:prSet/>
      <dgm:spPr/>
      <dgm:t>
        <a:bodyPr/>
        <a:lstStyle/>
        <a:p>
          <a:pPr rtl="1"/>
          <a:r>
            <a:rPr lang="ar-SA" dirty="0"/>
            <a:t>الحد الأوسط</a:t>
          </a:r>
        </a:p>
      </dgm:t>
    </dgm:pt>
    <dgm:pt modelId="{C057D714-20B7-4899-94DC-3B3B5206529E}" type="parTrans" cxnId="{C127C7F4-B882-4794-BB80-9728F63D576E}">
      <dgm:prSet/>
      <dgm:spPr/>
      <dgm:t>
        <a:bodyPr/>
        <a:lstStyle/>
        <a:p>
          <a:pPr rtl="1"/>
          <a:endParaRPr lang="ar-SA"/>
        </a:p>
      </dgm:t>
    </dgm:pt>
    <dgm:pt modelId="{9CF19AFE-0FD2-4CC2-B004-57FB19220F43}" type="sibTrans" cxnId="{C127C7F4-B882-4794-BB80-9728F63D576E}">
      <dgm:prSet/>
      <dgm:spPr/>
      <dgm:t>
        <a:bodyPr/>
        <a:lstStyle/>
        <a:p>
          <a:pPr rtl="1"/>
          <a:endParaRPr lang="ar-SA"/>
        </a:p>
      </dgm:t>
    </dgm:pt>
    <dgm:pt modelId="{CA24382B-7142-4D29-8A13-E5461FE73513}">
      <dgm:prSet/>
      <dgm:spPr/>
      <dgm:t>
        <a:bodyPr/>
        <a:lstStyle/>
        <a:p>
          <a:pPr rtl="1"/>
          <a:r>
            <a:rPr lang="ar-SA" b="0" i="0" dirty="0"/>
            <a:t>الحد الأكبر</a:t>
          </a:r>
          <a:endParaRPr lang="ar-SA" dirty="0"/>
        </a:p>
      </dgm:t>
    </dgm:pt>
    <dgm:pt modelId="{6FDAD94B-88CB-4C56-8004-808280626EF5}" type="parTrans" cxnId="{6F92FBE9-BA5F-4A8E-A58E-9C02DE2F70AE}">
      <dgm:prSet/>
      <dgm:spPr/>
      <dgm:t>
        <a:bodyPr/>
        <a:lstStyle/>
        <a:p>
          <a:pPr rtl="1"/>
          <a:endParaRPr lang="ar-SA"/>
        </a:p>
      </dgm:t>
    </dgm:pt>
    <dgm:pt modelId="{E8C66C43-96DE-4230-A870-1D221FF14342}" type="sibTrans" cxnId="{6F92FBE9-BA5F-4A8E-A58E-9C02DE2F70AE}">
      <dgm:prSet/>
      <dgm:spPr/>
      <dgm:t>
        <a:bodyPr/>
        <a:lstStyle/>
        <a:p>
          <a:pPr rtl="1"/>
          <a:endParaRPr lang="ar-SA"/>
        </a:p>
      </dgm:t>
    </dgm:pt>
    <dgm:pt modelId="{60517058-EFAB-4A80-B8FD-D5E90FEC2A9A}" type="pres">
      <dgm:prSet presAssocID="{8B30ED22-A231-4041-9B86-4B533EC7322F}" presName="CompostProcess" presStyleCnt="0">
        <dgm:presLayoutVars>
          <dgm:dir val="rev"/>
          <dgm:resizeHandles val="exact"/>
        </dgm:presLayoutVars>
      </dgm:prSet>
      <dgm:spPr/>
    </dgm:pt>
    <dgm:pt modelId="{4BBFC2F4-8C45-42D3-808F-FE60BE2C5683}" type="pres">
      <dgm:prSet presAssocID="{8B30ED22-A231-4041-9B86-4B533EC7322F}" presName="arrow" presStyleLbl="bgShp" presStyleIdx="0" presStyleCnt="1"/>
      <dgm:spPr/>
    </dgm:pt>
    <dgm:pt modelId="{B02BE0D6-E022-4717-BEEE-72700EB71ED0}" type="pres">
      <dgm:prSet presAssocID="{8B30ED22-A231-4041-9B86-4B533EC7322F}" presName="linearProcess" presStyleCnt="0"/>
      <dgm:spPr/>
    </dgm:pt>
    <dgm:pt modelId="{880BA165-4237-4109-9BEF-6CFDEA27FB07}" type="pres">
      <dgm:prSet presAssocID="{EFC5381A-B50D-4490-B792-4780C1015DC9}" presName="textNode" presStyleLbl="node1" presStyleIdx="0" presStyleCnt="3">
        <dgm:presLayoutVars>
          <dgm:bulletEnabled val="1"/>
        </dgm:presLayoutVars>
      </dgm:prSet>
      <dgm:spPr/>
    </dgm:pt>
    <dgm:pt modelId="{C1074CF5-B4DE-4655-B643-0259D8ECA555}" type="pres">
      <dgm:prSet presAssocID="{058A3122-455C-465E-BC67-0F781DB5B173}" presName="sibTrans" presStyleCnt="0"/>
      <dgm:spPr/>
    </dgm:pt>
    <dgm:pt modelId="{8CDA0D3D-99C3-46D4-BC07-B542C8C15946}" type="pres">
      <dgm:prSet presAssocID="{3FD347E5-84C9-4ABB-AD70-9573B9925054}" presName="textNode" presStyleLbl="node1" presStyleIdx="1" presStyleCnt="3">
        <dgm:presLayoutVars>
          <dgm:bulletEnabled val="1"/>
        </dgm:presLayoutVars>
      </dgm:prSet>
      <dgm:spPr/>
    </dgm:pt>
    <dgm:pt modelId="{8FC8FDFD-0B01-4A30-908D-0E8B8979387B}" type="pres">
      <dgm:prSet presAssocID="{9CF19AFE-0FD2-4CC2-B004-57FB19220F43}" presName="sibTrans" presStyleCnt="0"/>
      <dgm:spPr/>
    </dgm:pt>
    <dgm:pt modelId="{BBFADDC8-8B6E-44A6-808E-BC0A61FFD9DF}" type="pres">
      <dgm:prSet presAssocID="{CA24382B-7142-4D29-8A13-E5461FE7351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31E4817-FA71-4E08-A6E6-73DD9C44C988}" type="presOf" srcId="{CA24382B-7142-4D29-8A13-E5461FE73513}" destId="{BBFADDC8-8B6E-44A6-808E-BC0A61FFD9DF}" srcOrd="0" destOrd="0" presId="urn:microsoft.com/office/officeart/2005/8/layout/hProcess9"/>
    <dgm:cxn modelId="{6331B067-6CB3-4897-A277-AC1560DC5BBA}" type="presOf" srcId="{3FD347E5-84C9-4ABB-AD70-9573B9925054}" destId="{8CDA0D3D-99C3-46D4-BC07-B542C8C15946}" srcOrd="0" destOrd="0" presId="urn:microsoft.com/office/officeart/2005/8/layout/hProcess9"/>
    <dgm:cxn modelId="{8FACEC75-424A-4D2A-8729-29E7AB86A85F}" type="presOf" srcId="{8B30ED22-A231-4041-9B86-4B533EC7322F}" destId="{60517058-EFAB-4A80-B8FD-D5E90FEC2A9A}" srcOrd="0" destOrd="0" presId="urn:microsoft.com/office/officeart/2005/8/layout/hProcess9"/>
    <dgm:cxn modelId="{1AC810DD-826A-4F2D-8D1B-3C259A0EBE3B}" srcId="{8B30ED22-A231-4041-9B86-4B533EC7322F}" destId="{EFC5381A-B50D-4490-B792-4780C1015DC9}" srcOrd="0" destOrd="0" parTransId="{1014F155-0BC1-421A-99B5-5D649848CB51}" sibTransId="{058A3122-455C-465E-BC67-0F781DB5B173}"/>
    <dgm:cxn modelId="{9DD73BE7-8B12-4ECF-B739-C0B0CFDBA096}" type="presOf" srcId="{EFC5381A-B50D-4490-B792-4780C1015DC9}" destId="{880BA165-4237-4109-9BEF-6CFDEA27FB07}" srcOrd="0" destOrd="0" presId="urn:microsoft.com/office/officeart/2005/8/layout/hProcess9"/>
    <dgm:cxn modelId="{6F92FBE9-BA5F-4A8E-A58E-9C02DE2F70AE}" srcId="{8B30ED22-A231-4041-9B86-4B533EC7322F}" destId="{CA24382B-7142-4D29-8A13-E5461FE73513}" srcOrd="2" destOrd="0" parTransId="{6FDAD94B-88CB-4C56-8004-808280626EF5}" sibTransId="{E8C66C43-96DE-4230-A870-1D221FF14342}"/>
    <dgm:cxn modelId="{C127C7F4-B882-4794-BB80-9728F63D576E}" srcId="{8B30ED22-A231-4041-9B86-4B533EC7322F}" destId="{3FD347E5-84C9-4ABB-AD70-9573B9925054}" srcOrd="1" destOrd="0" parTransId="{C057D714-20B7-4899-94DC-3B3B5206529E}" sibTransId="{9CF19AFE-0FD2-4CC2-B004-57FB19220F43}"/>
    <dgm:cxn modelId="{CDE300D3-74CE-46DD-B3B4-7DB7D6F5D453}" type="presParOf" srcId="{60517058-EFAB-4A80-B8FD-D5E90FEC2A9A}" destId="{4BBFC2F4-8C45-42D3-808F-FE60BE2C5683}" srcOrd="0" destOrd="0" presId="urn:microsoft.com/office/officeart/2005/8/layout/hProcess9"/>
    <dgm:cxn modelId="{05C53043-DDEF-4FE0-8F76-4309FC4AF2F7}" type="presParOf" srcId="{60517058-EFAB-4A80-B8FD-D5E90FEC2A9A}" destId="{B02BE0D6-E022-4717-BEEE-72700EB71ED0}" srcOrd="1" destOrd="0" presId="urn:microsoft.com/office/officeart/2005/8/layout/hProcess9"/>
    <dgm:cxn modelId="{CEB6A5B0-EB3F-4C98-986E-AAA549E5AB1B}" type="presParOf" srcId="{B02BE0D6-E022-4717-BEEE-72700EB71ED0}" destId="{880BA165-4237-4109-9BEF-6CFDEA27FB07}" srcOrd="0" destOrd="0" presId="urn:microsoft.com/office/officeart/2005/8/layout/hProcess9"/>
    <dgm:cxn modelId="{585B9F24-DF9B-4EBF-B7B8-202CFBF6319B}" type="presParOf" srcId="{B02BE0D6-E022-4717-BEEE-72700EB71ED0}" destId="{C1074CF5-B4DE-4655-B643-0259D8ECA555}" srcOrd="1" destOrd="0" presId="urn:microsoft.com/office/officeart/2005/8/layout/hProcess9"/>
    <dgm:cxn modelId="{68307798-C39C-4049-8866-0643B77D260E}" type="presParOf" srcId="{B02BE0D6-E022-4717-BEEE-72700EB71ED0}" destId="{8CDA0D3D-99C3-46D4-BC07-B542C8C15946}" srcOrd="2" destOrd="0" presId="urn:microsoft.com/office/officeart/2005/8/layout/hProcess9"/>
    <dgm:cxn modelId="{849EE073-C3EE-4FBA-AF6B-2EC1848C9CDC}" type="presParOf" srcId="{B02BE0D6-E022-4717-BEEE-72700EB71ED0}" destId="{8FC8FDFD-0B01-4A30-908D-0E8B8979387B}" srcOrd="3" destOrd="0" presId="urn:microsoft.com/office/officeart/2005/8/layout/hProcess9"/>
    <dgm:cxn modelId="{75755490-1B4E-42D4-B34C-411C21D46B90}" type="presParOf" srcId="{B02BE0D6-E022-4717-BEEE-72700EB71ED0}" destId="{BBFADDC8-8B6E-44A6-808E-BC0A61FFD9D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0289C5-4CD1-4FB5-8125-4248C0705C72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0D32C1ED-3263-4EC8-B861-39C7B2DDBE0A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tx2">
                  <a:lumMod val="50000"/>
                </a:schemeClr>
              </a:solidFill>
            </a:rPr>
            <a:t>قواعد القياس الرئيسية</a:t>
          </a:r>
        </a:p>
      </dgm:t>
    </dgm:pt>
    <dgm:pt modelId="{2FDC4236-D74F-46F0-829C-A0AEDCD05044}" type="parTrans" cxnId="{185B1420-3DB6-483C-9C22-F32A20B9E52B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3B889AAB-A0D4-47AC-906D-65252B585654}" type="sibTrans" cxnId="{185B1420-3DB6-483C-9C22-F32A20B9E52B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7A4E06AC-1EF2-4287-AD49-B82798106CE9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>
                  <a:lumMod val="50000"/>
                </a:schemeClr>
              </a:solidFill>
            </a:rPr>
            <a:t>قواعد الكيف (الكشف عن القضايا)</a:t>
          </a:r>
        </a:p>
      </dgm:t>
    </dgm:pt>
    <dgm:pt modelId="{3B89CB7C-C0DD-49A4-94A2-71FE1B607B4E}" type="parTrans" cxnId="{F8BBDD9B-BB29-409A-BFA1-FA903D6B7D75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A165B78B-C4C8-46B0-A0F8-B838727FE955}" type="sibTrans" cxnId="{F8BBDD9B-BB29-409A-BFA1-FA903D6B7D75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2CCF6E64-7012-4765-A8F0-76D2F436DB57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>
                  <a:lumMod val="50000"/>
                </a:schemeClr>
              </a:solidFill>
            </a:rPr>
            <a:t>قواعد الاستغراق</a:t>
          </a:r>
        </a:p>
      </dgm:t>
    </dgm:pt>
    <dgm:pt modelId="{FB5BE26F-E73E-44A9-8299-978F7C88FE54}" type="parTrans" cxnId="{A69B14DC-063A-4EA4-95FC-BF447232FA2A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5DAEB6D1-C83C-4FFD-846A-621C9AF4B90A}" type="sibTrans" cxnId="{A69B14DC-063A-4EA4-95FC-BF447232FA2A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D647D322-1823-4141-9650-33702DA66887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>
                  <a:lumMod val="50000"/>
                </a:schemeClr>
              </a:solidFill>
            </a:rPr>
            <a:t>قواعد التركيب</a:t>
          </a:r>
        </a:p>
      </dgm:t>
    </dgm:pt>
    <dgm:pt modelId="{4E284F91-9553-43A7-B69F-A49100BF435E}" type="parTrans" cxnId="{C84C5ADA-C83A-4183-97A0-DFE28D3C8461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20BCBBF2-EA31-4DD8-A609-CEA7E8229C5C}" type="sibTrans" cxnId="{C84C5ADA-C83A-4183-97A0-DFE28D3C8461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0D98136E-2F73-4E59-8FA1-7157C3BFC6BE}" type="pres">
      <dgm:prSet presAssocID="{AB0289C5-4CD1-4FB5-8125-4248C0705C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560F26D-D83F-4C08-B68A-6C0DCDAFD2D9}" type="pres">
      <dgm:prSet presAssocID="{0D32C1ED-3263-4EC8-B861-39C7B2DDBE0A}" presName="hierRoot1" presStyleCnt="0">
        <dgm:presLayoutVars>
          <dgm:hierBranch val="init"/>
        </dgm:presLayoutVars>
      </dgm:prSet>
      <dgm:spPr/>
    </dgm:pt>
    <dgm:pt modelId="{B18D5401-C0B0-4C74-9387-42F0B1DFDB95}" type="pres">
      <dgm:prSet presAssocID="{0D32C1ED-3263-4EC8-B861-39C7B2DDBE0A}" presName="rootComposite1" presStyleCnt="0"/>
      <dgm:spPr/>
    </dgm:pt>
    <dgm:pt modelId="{993FD94A-2AD3-4107-BC8F-2045AF1A7D4B}" type="pres">
      <dgm:prSet presAssocID="{0D32C1ED-3263-4EC8-B861-39C7B2DDBE0A}" presName="rootText1" presStyleLbl="node0" presStyleIdx="0" presStyleCnt="1" custScaleX="110180" custScaleY="57306">
        <dgm:presLayoutVars>
          <dgm:chPref val="3"/>
        </dgm:presLayoutVars>
      </dgm:prSet>
      <dgm:spPr/>
    </dgm:pt>
    <dgm:pt modelId="{B7EDADC8-19BB-4D21-A718-141759C58C75}" type="pres">
      <dgm:prSet presAssocID="{0D32C1ED-3263-4EC8-B861-39C7B2DDBE0A}" presName="rootConnector1" presStyleLbl="node1" presStyleIdx="0" presStyleCnt="0"/>
      <dgm:spPr/>
    </dgm:pt>
    <dgm:pt modelId="{65ED295C-0635-4BAA-AA84-9FEAB4339153}" type="pres">
      <dgm:prSet presAssocID="{0D32C1ED-3263-4EC8-B861-39C7B2DDBE0A}" presName="hierChild2" presStyleCnt="0"/>
      <dgm:spPr/>
    </dgm:pt>
    <dgm:pt modelId="{66DEC2E5-E05D-47AB-A6D2-0D06A9E63FA1}" type="pres">
      <dgm:prSet presAssocID="{3B89CB7C-C0DD-49A4-94A2-71FE1B607B4E}" presName="Name37" presStyleLbl="parChTrans1D2" presStyleIdx="0" presStyleCnt="3"/>
      <dgm:spPr/>
    </dgm:pt>
    <dgm:pt modelId="{5B1A396B-ADE9-4836-99C1-DDC0D00A6219}" type="pres">
      <dgm:prSet presAssocID="{7A4E06AC-1EF2-4287-AD49-B82798106CE9}" presName="hierRoot2" presStyleCnt="0">
        <dgm:presLayoutVars>
          <dgm:hierBranch val="init"/>
        </dgm:presLayoutVars>
      </dgm:prSet>
      <dgm:spPr/>
    </dgm:pt>
    <dgm:pt modelId="{D1B82173-E9A4-4749-82D8-67C37FE7D124}" type="pres">
      <dgm:prSet presAssocID="{7A4E06AC-1EF2-4287-AD49-B82798106CE9}" presName="rootComposite" presStyleCnt="0"/>
      <dgm:spPr/>
    </dgm:pt>
    <dgm:pt modelId="{7E2BF143-96A2-4349-BC88-8B188B6361D5}" type="pres">
      <dgm:prSet presAssocID="{7A4E06AC-1EF2-4287-AD49-B82798106CE9}" presName="rootText" presStyleLbl="node2" presStyleIdx="0" presStyleCnt="3" custScaleX="85470" custScaleY="69905">
        <dgm:presLayoutVars>
          <dgm:chPref val="3"/>
        </dgm:presLayoutVars>
      </dgm:prSet>
      <dgm:spPr/>
    </dgm:pt>
    <dgm:pt modelId="{675CEA78-93A6-40F1-9E9E-C2A25543303C}" type="pres">
      <dgm:prSet presAssocID="{7A4E06AC-1EF2-4287-AD49-B82798106CE9}" presName="rootConnector" presStyleLbl="node2" presStyleIdx="0" presStyleCnt="3"/>
      <dgm:spPr/>
    </dgm:pt>
    <dgm:pt modelId="{24AD0E7E-58E7-46BE-B33B-4DE80444519C}" type="pres">
      <dgm:prSet presAssocID="{7A4E06AC-1EF2-4287-AD49-B82798106CE9}" presName="hierChild4" presStyleCnt="0"/>
      <dgm:spPr/>
    </dgm:pt>
    <dgm:pt modelId="{553893AC-87BA-4896-9B11-1E056860FF27}" type="pres">
      <dgm:prSet presAssocID="{7A4E06AC-1EF2-4287-AD49-B82798106CE9}" presName="hierChild5" presStyleCnt="0"/>
      <dgm:spPr/>
    </dgm:pt>
    <dgm:pt modelId="{7D06B5F6-2226-4733-BA15-28EB166B1EA1}" type="pres">
      <dgm:prSet presAssocID="{FB5BE26F-E73E-44A9-8299-978F7C88FE54}" presName="Name37" presStyleLbl="parChTrans1D2" presStyleIdx="1" presStyleCnt="3"/>
      <dgm:spPr/>
    </dgm:pt>
    <dgm:pt modelId="{E14F7C9C-EA00-478A-9F9C-77987ED54F76}" type="pres">
      <dgm:prSet presAssocID="{2CCF6E64-7012-4765-A8F0-76D2F436DB57}" presName="hierRoot2" presStyleCnt="0">
        <dgm:presLayoutVars>
          <dgm:hierBranch val="init"/>
        </dgm:presLayoutVars>
      </dgm:prSet>
      <dgm:spPr/>
    </dgm:pt>
    <dgm:pt modelId="{8A9C30EE-269A-4821-AD00-50397A655DA1}" type="pres">
      <dgm:prSet presAssocID="{2CCF6E64-7012-4765-A8F0-76D2F436DB57}" presName="rootComposite" presStyleCnt="0"/>
      <dgm:spPr/>
    </dgm:pt>
    <dgm:pt modelId="{43BD6439-298F-4D97-ABB2-2C7F8D9B6384}" type="pres">
      <dgm:prSet presAssocID="{2CCF6E64-7012-4765-A8F0-76D2F436DB57}" presName="rootText" presStyleLbl="node2" presStyleIdx="1" presStyleCnt="3" custScaleX="85470" custScaleY="69905">
        <dgm:presLayoutVars>
          <dgm:chPref val="3"/>
        </dgm:presLayoutVars>
      </dgm:prSet>
      <dgm:spPr/>
    </dgm:pt>
    <dgm:pt modelId="{D7259B3F-BC7B-4358-82CB-B37799625C81}" type="pres">
      <dgm:prSet presAssocID="{2CCF6E64-7012-4765-A8F0-76D2F436DB57}" presName="rootConnector" presStyleLbl="node2" presStyleIdx="1" presStyleCnt="3"/>
      <dgm:spPr/>
    </dgm:pt>
    <dgm:pt modelId="{25233EDE-1DC2-4B78-91AB-815455E1B13C}" type="pres">
      <dgm:prSet presAssocID="{2CCF6E64-7012-4765-A8F0-76D2F436DB57}" presName="hierChild4" presStyleCnt="0"/>
      <dgm:spPr/>
    </dgm:pt>
    <dgm:pt modelId="{E324D657-59C9-457A-9F82-8C720521DB6C}" type="pres">
      <dgm:prSet presAssocID="{2CCF6E64-7012-4765-A8F0-76D2F436DB57}" presName="hierChild5" presStyleCnt="0"/>
      <dgm:spPr/>
    </dgm:pt>
    <dgm:pt modelId="{8C762D46-A3FF-4283-B9DC-139D0FF554BA}" type="pres">
      <dgm:prSet presAssocID="{4E284F91-9553-43A7-B69F-A49100BF435E}" presName="Name37" presStyleLbl="parChTrans1D2" presStyleIdx="2" presStyleCnt="3"/>
      <dgm:spPr/>
    </dgm:pt>
    <dgm:pt modelId="{216B96B7-000C-4653-A03A-47AF39D17586}" type="pres">
      <dgm:prSet presAssocID="{D647D322-1823-4141-9650-33702DA66887}" presName="hierRoot2" presStyleCnt="0">
        <dgm:presLayoutVars>
          <dgm:hierBranch val="init"/>
        </dgm:presLayoutVars>
      </dgm:prSet>
      <dgm:spPr/>
    </dgm:pt>
    <dgm:pt modelId="{9C050B6E-B7B3-47E6-B8B1-FC2446B86752}" type="pres">
      <dgm:prSet presAssocID="{D647D322-1823-4141-9650-33702DA66887}" presName="rootComposite" presStyleCnt="0"/>
      <dgm:spPr/>
    </dgm:pt>
    <dgm:pt modelId="{6DABEF6E-C25C-4F2D-AC48-D89B14669565}" type="pres">
      <dgm:prSet presAssocID="{D647D322-1823-4141-9650-33702DA66887}" presName="rootText" presStyleLbl="node2" presStyleIdx="2" presStyleCnt="3" custScaleX="85470" custScaleY="69905">
        <dgm:presLayoutVars>
          <dgm:chPref val="3"/>
        </dgm:presLayoutVars>
      </dgm:prSet>
      <dgm:spPr/>
    </dgm:pt>
    <dgm:pt modelId="{A7BD75AB-75D8-497B-B248-375C5D961E4A}" type="pres">
      <dgm:prSet presAssocID="{D647D322-1823-4141-9650-33702DA66887}" presName="rootConnector" presStyleLbl="node2" presStyleIdx="2" presStyleCnt="3"/>
      <dgm:spPr/>
    </dgm:pt>
    <dgm:pt modelId="{EA26C55F-2769-41B9-93FF-C32CBC85999E}" type="pres">
      <dgm:prSet presAssocID="{D647D322-1823-4141-9650-33702DA66887}" presName="hierChild4" presStyleCnt="0"/>
      <dgm:spPr/>
    </dgm:pt>
    <dgm:pt modelId="{88661856-C642-4601-96C5-8F3D2D5E9559}" type="pres">
      <dgm:prSet presAssocID="{D647D322-1823-4141-9650-33702DA66887}" presName="hierChild5" presStyleCnt="0"/>
      <dgm:spPr/>
    </dgm:pt>
    <dgm:pt modelId="{18672916-101C-49F8-A0A3-31DDD947116A}" type="pres">
      <dgm:prSet presAssocID="{0D32C1ED-3263-4EC8-B861-39C7B2DDBE0A}" presName="hierChild3" presStyleCnt="0"/>
      <dgm:spPr/>
    </dgm:pt>
  </dgm:ptLst>
  <dgm:cxnLst>
    <dgm:cxn modelId="{463DE618-6EE2-4387-AEF2-28435734F9BF}" type="presOf" srcId="{0D32C1ED-3263-4EC8-B861-39C7B2DDBE0A}" destId="{993FD94A-2AD3-4107-BC8F-2045AF1A7D4B}" srcOrd="0" destOrd="0" presId="urn:microsoft.com/office/officeart/2005/8/layout/orgChart1"/>
    <dgm:cxn modelId="{185B1420-3DB6-483C-9C22-F32A20B9E52B}" srcId="{AB0289C5-4CD1-4FB5-8125-4248C0705C72}" destId="{0D32C1ED-3263-4EC8-B861-39C7B2DDBE0A}" srcOrd="0" destOrd="0" parTransId="{2FDC4236-D74F-46F0-829C-A0AEDCD05044}" sibTransId="{3B889AAB-A0D4-47AC-906D-65252B585654}"/>
    <dgm:cxn modelId="{36DE6123-7F84-4A0C-93A1-EE4EE4E37A74}" type="presOf" srcId="{AB0289C5-4CD1-4FB5-8125-4248C0705C72}" destId="{0D98136E-2F73-4E59-8FA1-7157C3BFC6BE}" srcOrd="0" destOrd="0" presId="urn:microsoft.com/office/officeart/2005/8/layout/orgChart1"/>
    <dgm:cxn modelId="{373DA53B-A26E-4736-B088-B21AEA882AA0}" type="presOf" srcId="{0D32C1ED-3263-4EC8-B861-39C7B2DDBE0A}" destId="{B7EDADC8-19BB-4D21-A718-141759C58C75}" srcOrd="1" destOrd="0" presId="urn:microsoft.com/office/officeart/2005/8/layout/orgChart1"/>
    <dgm:cxn modelId="{CAF58B5C-9DF6-4DA5-A32D-B347874BD89E}" type="presOf" srcId="{D647D322-1823-4141-9650-33702DA66887}" destId="{A7BD75AB-75D8-497B-B248-375C5D961E4A}" srcOrd="1" destOrd="0" presId="urn:microsoft.com/office/officeart/2005/8/layout/orgChart1"/>
    <dgm:cxn modelId="{A39F8774-D8D5-487A-A0A9-DBD6402F3A4D}" type="presOf" srcId="{2CCF6E64-7012-4765-A8F0-76D2F436DB57}" destId="{43BD6439-298F-4D97-ABB2-2C7F8D9B6384}" srcOrd="0" destOrd="0" presId="urn:microsoft.com/office/officeart/2005/8/layout/orgChart1"/>
    <dgm:cxn modelId="{B066815A-A326-4D6D-B9FF-D519A52D8E07}" type="presOf" srcId="{2CCF6E64-7012-4765-A8F0-76D2F436DB57}" destId="{D7259B3F-BC7B-4358-82CB-B37799625C81}" srcOrd="1" destOrd="0" presId="urn:microsoft.com/office/officeart/2005/8/layout/orgChart1"/>
    <dgm:cxn modelId="{481E137F-C80D-425D-A39D-965637D8A979}" type="presOf" srcId="{D647D322-1823-4141-9650-33702DA66887}" destId="{6DABEF6E-C25C-4F2D-AC48-D89B14669565}" srcOrd="0" destOrd="0" presId="urn:microsoft.com/office/officeart/2005/8/layout/orgChart1"/>
    <dgm:cxn modelId="{F8BBDD9B-BB29-409A-BFA1-FA903D6B7D75}" srcId="{0D32C1ED-3263-4EC8-B861-39C7B2DDBE0A}" destId="{7A4E06AC-1EF2-4287-AD49-B82798106CE9}" srcOrd="0" destOrd="0" parTransId="{3B89CB7C-C0DD-49A4-94A2-71FE1B607B4E}" sibTransId="{A165B78B-C4C8-46B0-A0F8-B838727FE955}"/>
    <dgm:cxn modelId="{0E1971A4-2A4D-45B9-AAE0-11105B04F8D3}" type="presOf" srcId="{7A4E06AC-1EF2-4287-AD49-B82798106CE9}" destId="{675CEA78-93A6-40F1-9E9E-C2A25543303C}" srcOrd="1" destOrd="0" presId="urn:microsoft.com/office/officeart/2005/8/layout/orgChart1"/>
    <dgm:cxn modelId="{2C7FCEB7-F156-450B-A9B6-59007FFFAA29}" type="presOf" srcId="{7A4E06AC-1EF2-4287-AD49-B82798106CE9}" destId="{7E2BF143-96A2-4349-BC88-8B188B6361D5}" srcOrd="0" destOrd="0" presId="urn:microsoft.com/office/officeart/2005/8/layout/orgChart1"/>
    <dgm:cxn modelId="{EA3335C9-D0FE-4736-AA56-C53E0E9A38E2}" type="presOf" srcId="{4E284F91-9553-43A7-B69F-A49100BF435E}" destId="{8C762D46-A3FF-4283-B9DC-139D0FF554BA}" srcOrd="0" destOrd="0" presId="urn:microsoft.com/office/officeart/2005/8/layout/orgChart1"/>
    <dgm:cxn modelId="{910ABFCF-71E0-45DB-9047-FCC0F8896176}" type="presOf" srcId="{3B89CB7C-C0DD-49A4-94A2-71FE1B607B4E}" destId="{66DEC2E5-E05D-47AB-A6D2-0D06A9E63FA1}" srcOrd="0" destOrd="0" presId="urn:microsoft.com/office/officeart/2005/8/layout/orgChart1"/>
    <dgm:cxn modelId="{C84C5ADA-C83A-4183-97A0-DFE28D3C8461}" srcId="{0D32C1ED-3263-4EC8-B861-39C7B2DDBE0A}" destId="{D647D322-1823-4141-9650-33702DA66887}" srcOrd="2" destOrd="0" parTransId="{4E284F91-9553-43A7-B69F-A49100BF435E}" sibTransId="{20BCBBF2-EA31-4DD8-A609-CEA7E8229C5C}"/>
    <dgm:cxn modelId="{A69B14DC-063A-4EA4-95FC-BF447232FA2A}" srcId="{0D32C1ED-3263-4EC8-B861-39C7B2DDBE0A}" destId="{2CCF6E64-7012-4765-A8F0-76D2F436DB57}" srcOrd="1" destOrd="0" parTransId="{FB5BE26F-E73E-44A9-8299-978F7C88FE54}" sibTransId="{5DAEB6D1-C83C-4FFD-846A-621C9AF4B90A}"/>
    <dgm:cxn modelId="{3FBDF6DE-6DBF-4177-813E-AB95D79D1D18}" type="presOf" srcId="{FB5BE26F-E73E-44A9-8299-978F7C88FE54}" destId="{7D06B5F6-2226-4733-BA15-28EB166B1EA1}" srcOrd="0" destOrd="0" presId="urn:microsoft.com/office/officeart/2005/8/layout/orgChart1"/>
    <dgm:cxn modelId="{56EB2054-B77A-4A01-8579-09871A1ECD21}" type="presParOf" srcId="{0D98136E-2F73-4E59-8FA1-7157C3BFC6BE}" destId="{7560F26D-D83F-4C08-B68A-6C0DCDAFD2D9}" srcOrd="0" destOrd="0" presId="urn:microsoft.com/office/officeart/2005/8/layout/orgChart1"/>
    <dgm:cxn modelId="{04251D29-ED3A-4539-A247-7EF5B9724F97}" type="presParOf" srcId="{7560F26D-D83F-4C08-B68A-6C0DCDAFD2D9}" destId="{B18D5401-C0B0-4C74-9387-42F0B1DFDB95}" srcOrd="0" destOrd="0" presId="urn:microsoft.com/office/officeart/2005/8/layout/orgChart1"/>
    <dgm:cxn modelId="{525CEBA8-A0B5-4DED-AF32-1E06C7BA86BE}" type="presParOf" srcId="{B18D5401-C0B0-4C74-9387-42F0B1DFDB95}" destId="{993FD94A-2AD3-4107-BC8F-2045AF1A7D4B}" srcOrd="0" destOrd="0" presId="urn:microsoft.com/office/officeart/2005/8/layout/orgChart1"/>
    <dgm:cxn modelId="{CA6880EC-8337-40D2-8100-7B57BAB48161}" type="presParOf" srcId="{B18D5401-C0B0-4C74-9387-42F0B1DFDB95}" destId="{B7EDADC8-19BB-4D21-A718-141759C58C75}" srcOrd="1" destOrd="0" presId="urn:microsoft.com/office/officeart/2005/8/layout/orgChart1"/>
    <dgm:cxn modelId="{442800FA-FE3E-4BEA-9AA0-0538DEC4D844}" type="presParOf" srcId="{7560F26D-D83F-4C08-B68A-6C0DCDAFD2D9}" destId="{65ED295C-0635-4BAA-AA84-9FEAB4339153}" srcOrd="1" destOrd="0" presId="urn:microsoft.com/office/officeart/2005/8/layout/orgChart1"/>
    <dgm:cxn modelId="{A045CBC0-957C-4932-B06D-695558FA71F1}" type="presParOf" srcId="{65ED295C-0635-4BAA-AA84-9FEAB4339153}" destId="{66DEC2E5-E05D-47AB-A6D2-0D06A9E63FA1}" srcOrd="0" destOrd="0" presId="urn:microsoft.com/office/officeart/2005/8/layout/orgChart1"/>
    <dgm:cxn modelId="{B7EA4E9A-7F0F-4E7F-A54C-65E9C9A1BEEB}" type="presParOf" srcId="{65ED295C-0635-4BAA-AA84-9FEAB4339153}" destId="{5B1A396B-ADE9-4836-99C1-DDC0D00A6219}" srcOrd="1" destOrd="0" presId="urn:microsoft.com/office/officeart/2005/8/layout/orgChart1"/>
    <dgm:cxn modelId="{ABADF9AE-635B-4AAA-BDAF-6F050D793BFE}" type="presParOf" srcId="{5B1A396B-ADE9-4836-99C1-DDC0D00A6219}" destId="{D1B82173-E9A4-4749-82D8-67C37FE7D124}" srcOrd="0" destOrd="0" presId="urn:microsoft.com/office/officeart/2005/8/layout/orgChart1"/>
    <dgm:cxn modelId="{151A7B2E-73BB-43A8-A9BD-1CFA67007ABC}" type="presParOf" srcId="{D1B82173-E9A4-4749-82D8-67C37FE7D124}" destId="{7E2BF143-96A2-4349-BC88-8B188B6361D5}" srcOrd="0" destOrd="0" presId="urn:microsoft.com/office/officeart/2005/8/layout/orgChart1"/>
    <dgm:cxn modelId="{3A9464EE-A446-46DC-B74C-AC5B7EFF8B33}" type="presParOf" srcId="{D1B82173-E9A4-4749-82D8-67C37FE7D124}" destId="{675CEA78-93A6-40F1-9E9E-C2A25543303C}" srcOrd="1" destOrd="0" presId="urn:microsoft.com/office/officeart/2005/8/layout/orgChart1"/>
    <dgm:cxn modelId="{685CBB5D-1A83-45EF-8131-2645324C7709}" type="presParOf" srcId="{5B1A396B-ADE9-4836-99C1-DDC0D00A6219}" destId="{24AD0E7E-58E7-46BE-B33B-4DE80444519C}" srcOrd="1" destOrd="0" presId="urn:microsoft.com/office/officeart/2005/8/layout/orgChart1"/>
    <dgm:cxn modelId="{57382806-D28F-4912-9463-831E81764FB2}" type="presParOf" srcId="{5B1A396B-ADE9-4836-99C1-DDC0D00A6219}" destId="{553893AC-87BA-4896-9B11-1E056860FF27}" srcOrd="2" destOrd="0" presId="urn:microsoft.com/office/officeart/2005/8/layout/orgChart1"/>
    <dgm:cxn modelId="{AB2C7476-7588-4E02-8708-D11533CB28DE}" type="presParOf" srcId="{65ED295C-0635-4BAA-AA84-9FEAB4339153}" destId="{7D06B5F6-2226-4733-BA15-28EB166B1EA1}" srcOrd="2" destOrd="0" presId="urn:microsoft.com/office/officeart/2005/8/layout/orgChart1"/>
    <dgm:cxn modelId="{10F2A417-0FAA-4FFB-96CA-D5D125B2C5CD}" type="presParOf" srcId="{65ED295C-0635-4BAA-AA84-9FEAB4339153}" destId="{E14F7C9C-EA00-478A-9F9C-77987ED54F76}" srcOrd="3" destOrd="0" presId="urn:microsoft.com/office/officeart/2005/8/layout/orgChart1"/>
    <dgm:cxn modelId="{1132E63E-B353-4E9E-8B8E-D08B42C445C9}" type="presParOf" srcId="{E14F7C9C-EA00-478A-9F9C-77987ED54F76}" destId="{8A9C30EE-269A-4821-AD00-50397A655DA1}" srcOrd="0" destOrd="0" presId="urn:microsoft.com/office/officeart/2005/8/layout/orgChart1"/>
    <dgm:cxn modelId="{0320C641-470C-41AB-AA0C-43D2DE8A8A42}" type="presParOf" srcId="{8A9C30EE-269A-4821-AD00-50397A655DA1}" destId="{43BD6439-298F-4D97-ABB2-2C7F8D9B6384}" srcOrd="0" destOrd="0" presId="urn:microsoft.com/office/officeart/2005/8/layout/orgChart1"/>
    <dgm:cxn modelId="{198D7542-0DB2-48D2-A3BC-5269BC46A112}" type="presParOf" srcId="{8A9C30EE-269A-4821-AD00-50397A655DA1}" destId="{D7259B3F-BC7B-4358-82CB-B37799625C81}" srcOrd="1" destOrd="0" presId="urn:microsoft.com/office/officeart/2005/8/layout/orgChart1"/>
    <dgm:cxn modelId="{A2FB32BF-6358-4AF4-94DE-AE5686FAB6B3}" type="presParOf" srcId="{E14F7C9C-EA00-478A-9F9C-77987ED54F76}" destId="{25233EDE-1DC2-4B78-91AB-815455E1B13C}" srcOrd="1" destOrd="0" presId="urn:microsoft.com/office/officeart/2005/8/layout/orgChart1"/>
    <dgm:cxn modelId="{27899B46-3A61-4604-9B0E-0BD9C4496559}" type="presParOf" srcId="{E14F7C9C-EA00-478A-9F9C-77987ED54F76}" destId="{E324D657-59C9-457A-9F82-8C720521DB6C}" srcOrd="2" destOrd="0" presId="urn:microsoft.com/office/officeart/2005/8/layout/orgChart1"/>
    <dgm:cxn modelId="{382DC75F-C3E9-480C-9DE9-A6ED8E8D962C}" type="presParOf" srcId="{65ED295C-0635-4BAA-AA84-9FEAB4339153}" destId="{8C762D46-A3FF-4283-B9DC-139D0FF554BA}" srcOrd="4" destOrd="0" presId="urn:microsoft.com/office/officeart/2005/8/layout/orgChart1"/>
    <dgm:cxn modelId="{7FD8D724-F7AA-4A60-AD30-ADBB5A3C8882}" type="presParOf" srcId="{65ED295C-0635-4BAA-AA84-9FEAB4339153}" destId="{216B96B7-000C-4653-A03A-47AF39D17586}" srcOrd="5" destOrd="0" presId="urn:microsoft.com/office/officeart/2005/8/layout/orgChart1"/>
    <dgm:cxn modelId="{EE637D87-4446-4D74-AC31-ED2AB125A563}" type="presParOf" srcId="{216B96B7-000C-4653-A03A-47AF39D17586}" destId="{9C050B6E-B7B3-47E6-B8B1-FC2446B86752}" srcOrd="0" destOrd="0" presId="urn:microsoft.com/office/officeart/2005/8/layout/orgChart1"/>
    <dgm:cxn modelId="{2DF96373-EA92-4B8B-8EC4-88DADFAC7562}" type="presParOf" srcId="{9C050B6E-B7B3-47E6-B8B1-FC2446B86752}" destId="{6DABEF6E-C25C-4F2D-AC48-D89B14669565}" srcOrd="0" destOrd="0" presId="urn:microsoft.com/office/officeart/2005/8/layout/orgChart1"/>
    <dgm:cxn modelId="{B0878C53-4CFF-421E-87B1-DD3001E0148B}" type="presParOf" srcId="{9C050B6E-B7B3-47E6-B8B1-FC2446B86752}" destId="{A7BD75AB-75D8-497B-B248-375C5D961E4A}" srcOrd="1" destOrd="0" presId="urn:microsoft.com/office/officeart/2005/8/layout/orgChart1"/>
    <dgm:cxn modelId="{2D5E2797-87D6-4401-ABDF-309AEE3A7AF4}" type="presParOf" srcId="{216B96B7-000C-4653-A03A-47AF39D17586}" destId="{EA26C55F-2769-41B9-93FF-C32CBC85999E}" srcOrd="1" destOrd="0" presId="urn:microsoft.com/office/officeart/2005/8/layout/orgChart1"/>
    <dgm:cxn modelId="{86320528-EF96-4669-966C-247E02B51A44}" type="presParOf" srcId="{216B96B7-000C-4653-A03A-47AF39D17586}" destId="{88661856-C642-4601-96C5-8F3D2D5E9559}" srcOrd="2" destOrd="0" presId="urn:microsoft.com/office/officeart/2005/8/layout/orgChart1"/>
    <dgm:cxn modelId="{427F855F-AD32-49C3-88CD-5CA486D6D93D}" type="presParOf" srcId="{7560F26D-D83F-4C08-B68A-6C0DCDAFD2D9}" destId="{18672916-101C-49F8-A0A3-31DDD94711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9EF604-958D-41EE-8521-5D2D704430A9}" type="doc">
      <dgm:prSet loTypeId="urn:microsoft.com/office/officeart/2005/8/layout/venn1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32291B1F-4B67-49BE-80FD-5DC9F5C18D78}">
      <dgm:prSet phldrT="[نص]"/>
      <dgm:spPr/>
      <dgm:t>
        <a:bodyPr/>
        <a:lstStyle/>
        <a:p>
          <a:pPr rtl="1"/>
          <a:endParaRPr lang="ar-SA" b="1" dirty="0">
            <a:solidFill>
              <a:schemeClr val="accent3">
                <a:lumMod val="50000"/>
              </a:schemeClr>
            </a:solidFill>
          </a:endParaRPr>
        </a:p>
        <a:p>
          <a:pPr rtl="1"/>
          <a:r>
            <a:rPr lang="ar-SA" b="1" dirty="0">
              <a:solidFill>
                <a:schemeClr val="accent3">
                  <a:lumMod val="50000"/>
                </a:schemeClr>
              </a:solidFill>
            </a:rPr>
            <a:t>النتيجة</a:t>
          </a:r>
        </a:p>
      </dgm:t>
    </dgm:pt>
    <dgm:pt modelId="{B8A5434D-1CC6-4E00-802E-64888AE9E9BE}" type="parTrans" cxnId="{8BD518E2-92D1-4F0F-8325-9A412B2DB007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945BA65B-54B5-4455-B5C5-874C749A3F2D}" type="sibTrans" cxnId="{8BD518E2-92D1-4F0F-8325-9A412B2DB007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81239380-0A7A-4F25-9CBA-2073CD0F13FF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accent6">
                  <a:lumMod val="75000"/>
                </a:schemeClr>
              </a:solidFill>
            </a:rPr>
            <a:t>المقدمة الكبرى</a:t>
          </a:r>
        </a:p>
      </dgm:t>
    </dgm:pt>
    <dgm:pt modelId="{120866DD-7EE4-48A9-9B0C-D78A77F6D39A}" type="parTrans" cxnId="{69ECEA42-E670-441C-AE9D-E3DA427DB4AE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B1DFC919-60E4-4533-973F-7CDE1C471C2F}" type="sibTrans" cxnId="{69ECEA42-E670-441C-AE9D-E3DA427DB4AE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16A2B9CB-B0BA-4133-8B8C-6E70CF17D430}">
      <dgm:prSet phldrT="[نص]"/>
      <dgm:spPr/>
      <dgm:t>
        <a:bodyPr/>
        <a:lstStyle/>
        <a:p>
          <a:pPr rtl="1"/>
          <a:r>
            <a:rPr lang="ar-SA" b="1" dirty="0">
              <a:solidFill>
                <a:srgbClr val="00B050"/>
              </a:solidFill>
            </a:rPr>
            <a:t>المقدمة الصغرى</a:t>
          </a:r>
        </a:p>
      </dgm:t>
    </dgm:pt>
    <dgm:pt modelId="{567BF334-D7D8-438E-BD59-1894E38123AB}" type="parTrans" cxnId="{FE5C1056-7BC1-4DDE-A5D1-4EE2E8AD15D9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E58B5449-1154-4776-B607-600FF7E67877}" type="sibTrans" cxnId="{FE5C1056-7BC1-4DDE-A5D1-4EE2E8AD15D9}">
      <dgm:prSet/>
      <dgm:spPr/>
      <dgm:t>
        <a:bodyPr/>
        <a:lstStyle/>
        <a:p>
          <a:pPr rtl="1"/>
          <a:endParaRPr lang="ar-SA" b="1">
            <a:solidFill>
              <a:schemeClr val="accent6">
                <a:lumMod val="75000"/>
              </a:schemeClr>
            </a:solidFill>
          </a:endParaRPr>
        </a:p>
      </dgm:t>
    </dgm:pt>
    <dgm:pt modelId="{78A7B450-2C3A-4B05-B3B0-E2A6A7CA99CB}" type="pres">
      <dgm:prSet presAssocID="{299EF604-958D-41EE-8521-5D2D704430A9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30EBDCB7-9A19-4423-8F7F-49CB6ED07567}" type="pres">
      <dgm:prSet presAssocID="{32291B1F-4B67-49BE-80FD-5DC9F5C18D78}" presName="circ1" presStyleLbl="vennNode1" presStyleIdx="0" presStyleCnt="3" custLinFactY="27383" custLinFactNeighborY="100000"/>
      <dgm:spPr/>
    </dgm:pt>
    <dgm:pt modelId="{9B7B8CF4-422C-4857-90F7-B547131D3A78}" type="pres">
      <dgm:prSet presAssocID="{32291B1F-4B67-49BE-80FD-5DC9F5C18D7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CFAC71A-73E0-421B-A66C-EEE18520A8EB}" type="pres">
      <dgm:prSet presAssocID="{81239380-0A7A-4F25-9CBA-2073CD0F13FF}" presName="circ2" presStyleLbl="vennNode1" presStyleIdx="1" presStyleCnt="3" custLinFactNeighborX="1469" custLinFactNeighborY="-88263"/>
      <dgm:spPr/>
    </dgm:pt>
    <dgm:pt modelId="{FF6EE466-ABB0-4281-9613-56F84EC7B018}" type="pres">
      <dgm:prSet presAssocID="{81239380-0A7A-4F25-9CBA-2073CD0F13F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4F96237-006B-4359-A7B3-F34F80E6C9CC}" type="pres">
      <dgm:prSet presAssocID="{16A2B9CB-B0BA-4133-8B8C-6E70CF17D430}" presName="circ3" presStyleLbl="vennNode1" presStyleIdx="2" presStyleCnt="3" custLinFactNeighborX="1469" custLinFactNeighborY="-64637"/>
      <dgm:spPr/>
    </dgm:pt>
    <dgm:pt modelId="{0145EFC4-95ED-4B03-AE24-5CFD5010DC5A}" type="pres">
      <dgm:prSet presAssocID="{16A2B9CB-B0BA-4133-8B8C-6E70CF17D43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0406F03-3DDC-406F-8BB6-9C2116C6CDC4}" type="presOf" srcId="{81239380-0A7A-4F25-9CBA-2073CD0F13FF}" destId="{0145EFC4-95ED-4B03-AE24-5CFD5010DC5A}" srcOrd="1" destOrd="0" presId="urn:microsoft.com/office/officeart/2005/8/layout/venn1"/>
    <dgm:cxn modelId="{E3DCCA19-E008-4590-A63E-6487B6E5993D}" type="presOf" srcId="{16A2B9CB-B0BA-4133-8B8C-6E70CF17D430}" destId="{FF6EE466-ABB0-4281-9613-56F84EC7B018}" srcOrd="1" destOrd="0" presId="urn:microsoft.com/office/officeart/2005/8/layout/venn1"/>
    <dgm:cxn modelId="{BED78541-2EEC-4C59-83AA-8D01FA0905B3}" type="presOf" srcId="{32291B1F-4B67-49BE-80FD-5DC9F5C18D78}" destId="{9B7B8CF4-422C-4857-90F7-B547131D3A78}" srcOrd="1" destOrd="0" presId="urn:microsoft.com/office/officeart/2005/8/layout/venn1"/>
    <dgm:cxn modelId="{69ECEA42-E670-441C-AE9D-E3DA427DB4AE}" srcId="{299EF604-958D-41EE-8521-5D2D704430A9}" destId="{81239380-0A7A-4F25-9CBA-2073CD0F13FF}" srcOrd="1" destOrd="0" parTransId="{120866DD-7EE4-48A9-9B0C-D78A77F6D39A}" sibTransId="{B1DFC919-60E4-4533-973F-7CDE1C471C2F}"/>
    <dgm:cxn modelId="{4E3F0D49-052A-49DE-B958-43C097230D04}" type="presOf" srcId="{81239380-0A7A-4F25-9CBA-2073CD0F13FF}" destId="{14F96237-006B-4359-A7B3-F34F80E6C9CC}" srcOrd="0" destOrd="0" presId="urn:microsoft.com/office/officeart/2005/8/layout/venn1"/>
    <dgm:cxn modelId="{FE5C1056-7BC1-4DDE-A5D1-4EE2E8AD15D9}" srcId="{299EF604-958D-41EE-8521-5D2D704430A9}" destId="{16A2B9CB-B0BA-4133-8B8C-6E70CF17D430}" srcOrd="2" destOrd="0" parTransId="{567BF334-D7D8-438E-BD59-1894E38123AB}" sibTransId="{E58B5449-1154-4776-B607-600FF7E67877}"/>
    <dgm:cxn modelId="{56E37A57-26C1-450A-8E6F-39861B6E70FF}" type="presOf" srcId="{299EF604-958D-41EE-8521-5D2D704430A9}" destId="{78A7B450-2C3A-4B05-B3B0-E2A6A7CA99CB}" srcOrd="0" destOrd="0" presId="urn:microsoft.com/office/officeart/2005/8/layout/venn1"/>
    <dgm:cxn modelId="{C3644AB7-EDB8-4929-AC14-350078183206}" type="presOf" srcId="{32291B1F-4B67-49BE-80FD-5DC9F5C18D78}" destId="{30EBDCB7-9A19-4423-8F7F-49CB6ED07567}" srcOrd="0" destOrd="0" presId="urn:microsoft.com/office/officeart/2005/8/layout/venn1"/>
    <dgm:cxn modelId="{F48FA8E1-8257-494C-A7B5-77346C5B34AC}" type="presOf" srcId="{16A2B9CB-B0BA-4133-8B8C-6E70CF17D430}" destId="{ECFAC71A-73E0-421B-A66C-EEE18520A8EB}" srcOrd="0" destOrd="0" presId="urn:microsoft.com/office/officeart/2005/8/layout/venn1"/>
    <dgm:cxn modelId="{8BD518E2-92D1-4F0F-8325-9A412B2DB007}" srcId="{299EF604-958D-41EE-8521-5D2D704430A9}" destId="{32291B1F-4B67-49BE-80FD-5DC9F5C18D78}" srcOrd="0" destOrd="0" parTransId="{B8A5434D-1CC6-4E00-802E-64888AE9E9BE}" sibTransId="{945BA65B-54B5-4455-B5C5-874C749A3F2D}"/>
    <dgm:cxn modelId="{47AEBF00-6A80-41EF-A685-1C5F3FC74864}" type="presParOf" srcId="{78A7B450-2C3A-4B05-B3B0-E2A6A7CA99CB}" destId="{30EBDCB7-9A19-4423-8F7F-49CB6ED07567}" srcOrd="0" destOrd="0" presId="urn:microsoft.com/office/officeart/2005/8/layout/venn1"/>
    <dgm:cxn modelId="{3561D4AD-EAAB-4237-A8CF-52B0419C8B5F}" type="presParOf" srcId="{78A7B450-2C3A-4B05-B3B0-E2A6A7CA99CB}" destId="{9B7B8CF4-422C-4857-90F7-B547131D3A78}" srcOrd="1" destOrd="0" presId="urn:microsoft.com/office/officeart/2005/8/layout/venn1"/>
    <dgm:cxn modelId="{0915FCDB-5C32-4538-89FA-7E2B30D3AD56}" type="presParOf" srcId="{78A7B450-2C3A-4B05-B3B0-E2A6A7CA99CB}" destId="{ECFAC71A-73E0-421B-A66C-EEE18520A8EB}" srcOrd="2" destOrd="0" presId="urn:microsoft.com/office/officeart/2005/8/layout/venn1"/>
    <dgm:cxn modelId="{08FEE404-056A-4C26-A533-4079ECFBDD85}" type="presParOf" srcId="{78A7B450-2C3A-4B05-B3B0-E2A6A7CA99CB}" destId="{FF6EE466-ABB0-4281-9613-56F84EC7B018}" srcOrd="3" destOrd="0" presId="urn:microsoft.com/office/officeart/2005/8/layout/venn1"/>
    <dgm:cxn modelId="{002AD66E-33D1-4C80-8336-CA811F9D8685}" type="presParOf" srcId="{78A7B450-2C3A-4B05-B3B0-E2A6A7CA99CB}" destId="{14F96237-006B-4359-A7B3-F34F80E6C9CC}" srcOrd="4" destOrd="0" presId="urn:microsoft.com/office/officeart/2005/8/layout/venn1"/>
    <dgm:cxn modelId="{6E1FA74C-7565-450C-B264-9ED4406616B1}" type="presParOf" srcId="{78A7B450-2C3A-4B05-B3B0-E2A6A7CA99CB}" destId="{0145EFC4-95ED-4B03-AE24-5CFD5010DC5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30ED22-A231-4041-9B86-4B533EC7322F}" type="doc">
      <dgm:prSet loTypeId="urn:microsoft.com/office/officeart/2005/8/layout/hProcess9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EFC5381A-B50D-4490-B792-4780C1015DC9}">
      <dgm:prSet/>
      <dgm:spPr/>
      <dgm:t>
        <a:bodyPr/>
        <a:lstStyle/>
        <a:p>
          <a:pPr rtl="1"/>
          <a:r>
            <a:rPr lang="ar-SA" b="0" i="0" dirty="0"/>
            <a:t>الحد الأصغر</a:t>
          </a:r>
          <a:endParaRPr lang="ar-SA" dirty="0"/>
        </a:p>
      </dgm:t>
    </dgm:pt>
    <dgm:pt modelId="{1014F155-0BC1-421A-99B5-5D649848CB51}" type="parTrans" cxnId="{1AC810DD-826A-4F2D-8D1B-3C259A0EBE3B}">
      <dgm:prSet/>
      <dgm:spPr/>
      <dgm:t>
        <a:bodyPr/>
        <a:lstStyle/>
        <a:p>
          <a:pPr rtl="1"/>
          <a:endParaRPr lang="ar-SA"/>
        </a:p>
      </dgm:t>
    </dgm:pt>
    <dgm:pt modelId="{058A3122-455C-465E-BC67-0F781DB5B173}" type="sibTrans" cxnId="{1AC810DD-826A-4F2D-8D1B-3C259A0EBE3B}">
      <dgm:prSet/>
      <dgm:spPr/>
      <dgm:t>
        <a:bodyPr/>
        <a:lstStyle/>
        <a:p>
          <a:pPr rtl="1"/>
          <a:endParaRPr lang="ar-SA"/>
        </a:p>
      </dgm:t>
    </dgm:pt>
    <dgm:pt modelId="{3FD347E5-84C9-4ABB-AD70-9573B9925054}">
      <dgm:prSet/>
      <dgm:spPr/>
      <dgm:t>
        <a:bodyPr/>
        <a:lstStyle/>
        <a:p>
          <a:pPr rtl="1"/>
          <a:r>
            <a:rPr lang="ar-SA" dirty="0"/>
            <a:t>الحد الأوسط</a:t>
          </a:r>
        </a:p>
      </dgm:t>
    </dgm:pt>
    <dgm:pt modelId="{C057D714-20B7-4899-94DC-3B3B5206529E}" type="parTrans" cxnId="{C127C7F4-B882-4794-BB80-9728F63D576E}">
      <dgm:prSet/>
      <dgm:spPr/>
      <dgm:t>
        <a:bodyPr/>
        <a:lstStyle/>
        <a:p>
          <a:pPr rtl="1"/>
          <a:endParaRPr lang="ar-SA"/>
        </a:p>
      </dgm:t>
    </dgm:pt>
    <dgm:pt modelId="{9CF19AFE-0FD2-4CC2-B004-57FB19220F43}" type="sibTrans" cxnId="{C127C7F4-B882-4794-BB80-9728F63D576E}">
      <dgm:prSet/>
      <dgm:spPr/>
      <dgm:t>
        <a:bodyPr/>
        <a:lstStyle/>
        <a:p>
          <a:pPr rtl="1"/>
          <a:endParaRPr lang="ar-SA"/>
        </a:p>
      </dgm:t>
    </dgm:pt>
    <dgm:pt modelId="{CA24382B-7142-4D29-8A13-E5461FE73513}">
      <dgm:prSet/>
      <dgm:spPr/>
      <dgm:t>
        <a:bodyPr/>
        <a:lstStyle/>
        <a:p>
          <a:pPr rtl="1"/>
          <a:r>
            <a:rPr lang="ar-SA" b="0" i="0" dirty="0"/>
            <a:t>الحد الأكبر</a:t>
          </a:r>
          <a:endParaRPr lang="ar-SA" dirty="0"/>
        </a:p>
      </dgm:t>
    </dgm:pt>
    <dgm:pt modelId="{6FDAD94B-88CB-4C56-8004-808280626EF5}" type="parTrans" cxnId="{6F92FBE9-BA5F-4A8E-A58E-9C02DE2F70AE}">
      <dgm:prSet/>
      <dgm:spPr/>
      <dgm:t>
        <a:bodyPr/>
        <a:lstStyle/>
        <a:p>
          <a:pPr rtl="1"/>
          <a:endParaRPr lang="ar-SA"/>
        </a:p>
      </dgm:t>
    </dgm:pt>
    <dgm:pt modelId="{E8C66C43-96DE-4230-A870-1D221FF14342}" type="sibTrans" cxnId="{6F92FBE9-BA5F-4A8E-A58E-9C02DE2F70AE}">
      <dgm:prSet/>
      <dgm:spPr/>
      <dgm:t>
        <a:bodyPr/>
        <a:lstStyle/>
        <a:p>
          <a:pPr rtl="1"/>
          <a:endParaRPr lang="ar-SA"/>
        </a:p>
      </dgm:t>
    </dgm:pt>
    <dgm:pt modelId="{60517058-EFAB-4A80-B8FD-D5E90FEC2A9A}" type="pres">
      <dgm:prSet presAssocID="{8B30ED22-A231-4041-9B86-4B533EC7322F}" presName="CompostProcess" presStyleCnt="0">
        <dgm:presLayoutVars>
          <dgm:dir val="rev"/>
          <dgm:resizeHandles val="exact"/>
        </dgm:presLayoutVars>
      </dgm:prSet>
      <dgm:spPr/>
    </dgm:pt>
    <dgm:pt modelId="{4BBFC2F4-8C45-42D3-808F-FE60BE2C5683}" type="pres">
      <dgm:prSet presAssocID="{8B30ED22-A231-4041-9B86-4B533EC7322F}" presName="arrow" presStyleLbl="bgShp" presStyleIdx="0" presStyleCnt="1"/>
      <dgm:spPr/>
    </dgm:pt>
    <dgm:pt modelId="{B02BE0D6-E022-4717-BEEE-72700EB71ED0}" type="pres">
      <dgm:prSet presAssocID="{8B30ED22-A231-4041-9B86-4B533EC7322F}" presName="linearProcess" presStyleCnt="0"/>
      <dgm:spPr/>
    </dgm:pt>
    <dgm:pt modelId="{880BA165-4237-4109-9BEF-6CFDEA27FB07}" type="pres">
      <dgm:prSet presAssocID="{EFC5381A-B50D-4490-B792-4780C1015DC9}" presName="textNode" presStyleLbl="node1" presStyleIdx="0" presStyleCnt="3">
        <dgm:presLayoutVars>
          <dgm:bulletEnabled val="1"/>
        </dgm:presLayoutVars>
      </dgm:prSet>
      <dgm:spPr/>
    </dgm:pt>
    <dgm:pt modelId="{C1074CF5-B4DE-4655-B643-0259D8ECA555}" type="pres">
      <dgm:prSet presAssocID="{058A3122-455C-465E-BC67-0F781DB5B173}" presName="sibTrans" presStyleCnt="0"/>
      <dgm:spPr/>
    </dgm:pt>
    <dgm:pt modelId="{8CDA0D3D-99C3-46D4-BC07-B542C8C15946}" type="pres">
      <dgm:prSet presAssocID="{3FD347E5-84C9-4ABB-AD70-9573B9925054}" presName="textNode" presStyleLbl="node1" presStyleIdx="1" presStyleCnt="3">
        <dgm:presLayoutVars>
          <dgm:bulletEnabled val="1"/>
        </dgm:presLayoutVars>
      </dgm:prSet>
      <dgm:spPr/>
    </dgm:pt>
    <dgm:pt modelId="{8FC8FDFD-0B01-4A30-908D-0E8B8979387B}" type="pres">
      <dgm:prSet presAssocID="{9CF19AFE-0FD2-4CC2-B004-57FB19220F43}" presName="sibTrans" presStyleCnt="0"/>
      <dgm:spPr/>
    </dgm:pt>
    <dgm:pt modelId="{BBFADDC8-8B6E-44A6-808E-BC0A61FFD9DF}" type="pres">
      <dgm:prSet presAssocID="{CA24382B-7142-4D29-8A13-E5461FE7351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31E4817-FA71-4E08-A6E6-73DD9C44C988}" type="presOf" srcId="{CA24382B-7142-4D29-8A13-E5461FE73513}" destId="{BBFADDC8-8B6E-44A6-808E-BC0A61FFD9DF}" srcOrd="0" destOrd="0" presId="urn:microsoft.com/office/officeart/2005/8/layout/hProcess9"/>
    <dgm:cxn modelId="{6331B067-6CB3-4897-A277-AC1560DC5BBA}" type="presOf" srcId="{3FD347E5-84C9-4ABB-AD70-9573B9925054}" destId="{8CDA0D3D-99C3-46D4-BC07-B542C8C15946}" srcOrd="0" destOrd="0" presId="urn:microsoft.com/office/officeart/2005/8/layout/hProcess9"/>
    <dgm:cxn modelId="{8FACEC75-424A-4D2A-8729-29E7AB86A85F}" type="presOf" srcId="{8B30ED22-A231-4041-9B86-4B533EC7322F}" destId="{60517058-EFAB-4A80-B8FD-D5E90FEC2A9A}" srcOrd="0" destOrd="0" presId="urn:microsoft.com/office/officeart/2005/8/layout/hProcess9"/>
    <dgm:cxn modelId="{1AC810DD-826A-4F2D-8D1B-3C259A0EBE3B}" srcId="{8B30ED22-A231-4041-9B86-4B533EC7322F}" destId="{EFC5381A-B50D-4490-B792-4780C1015DC9}" srcOrd="0" destOrd="0" parTransId="{1014F155-0BC1-421A-99B5-5D649848CB51}" sibTransId="{058A3122-455C-465E-BC67-0F781DB5B173}"/>
    <dgm:cxn modelId="{9DD73BE7-8B12-4ECF-B739-C0B0CFDBA096}" type="presOf" srcId="{EFC5381A-B50D-4490-B792-4780C1015DC9}" destId="{880BA165-4237-4109-9BEF-6CFDEA27FB07}" srcOrd="0" destOrd="0" presId="urn:microsoft.com/office/officeart/2005/8/layout/hProcess9"/>
    <dgm:cxn modelId="{6F92FBE9-BA5F-4A8E-A58E-9C02DE2F70AE}" srcId="{8B30ED22-A231-4041-9B86-4B533EC7322F}" destId="{CA24382B-7142-4D29-8A13-E5461FE73513}" srcOrd="2" destOrd="0" parTransId="{6FDAD94B-88CB-4C56-8004-808280626EF5}" sibTransId="{E8C66C43-96DE-4230-A870-1D221FF14342}"/>
    <dgm:cxn modelId="{C127C7F4-B882-4794-BB80-9728F63D576E}" srcId="{8B30ED22-A231-4041-9B86-4B533EC7322F}" destId="{3FD347E5-84C9-4ABB-AD70-9573B9925054}" srcOrd="1" destOrd="0" parTransId="{C057D714-20B7-4899-94DC-3B3B5206529E}" sibTransId="{9CF19AFE-0FD2-4CC2-B004-57FB19220F43}"/>
    <dgm:cxn modelId="{CDE300D3-74CE-46DD-B3B4-7DB7D6F5D453}" type="presParOf" srcId="{60517058-EFAB-4A80-B8FD-D5E90FEC2A9A}" destId="{4BBFC2F4-8C45-42D3-808F-FE60BE2C5683}" srcOrd="0" destOrd="0" presId="urn:microsoft.com/office/officeart/2005/8/layout/hProcess9"/>
    <dgm:cxn modelId="{05C53043-DDEF-4FE0-8F76-4309FC4AF2F7}" type="presParOf" srcId="{60517058-EFAB-4A80-B8FD-D5E90FEC2A9A}" destId="{B02BE0D6-E022-4717-BEEE-72700EB71ED0}" srcOrd="1" destOrd="0" presId="urn:microsoft.com/office/officeart/2005/8/layout/hProcess9"/>
    <dgm:cxn modelId="{CEB6A5B0-EB3F-4C98-986E-AAA549E5AB1B}" type="presParOf" srcId="{B02BE0D6-E022-4717-BEEE-72700EB71ED0}" destId="{880BA165-4237-4109-9BEF-6CFDEA27FB07}" srcOrd="0" destOrd="0" presId="urn:microsoft.com/office/officeart/2005/8/layout/hProcess9"/>
    <dgm:cxn modelId="{585B9F24-DF9B-4EBF-B7B8-202CFBF6319B}" type="presParOf" srcId="{B02BE0D6-E022-4717-BEEE-72700EB71ED0}" destId="{C1074CF5-B4DE-4655-B643-0259D8ECA555}" srcOrd="1" destOrd="0" presId="urn:microsoft.com/office/officeart/2005/8/layout/hProcess9"/>
    <dgm:cxn modelId="{68307798-C39C-4049-8866-0643B77D260E}" type="presParOf" srcId="{B02BE0D6-E022-4717-BEEE-72700EB71ED0}" destId="{8CDA0D3D-99C3-46D4-BC07-B542C8C15946}" srcOrd="2" destOrd="0" presId="urn:microsoft.com/office/officeart/2005/8/layout/hProcess9"/>
    <dgm:cxn modelId="{849EE073-C3EE-4FBA-AF6B-2EC1848C9CDC}" type="presParOf" srcId="{B02BE0D6-E022-4717-BEEE-72700EB71ED0}" destId="{8FC8FDFD-0B01-4A30-908D-0E8B8979387B}" srcOrd="3" destOrd="0" presId="urn:microsoft.com/office/officeart/2005/8/layout/hProcess9"/>
    <dgm:cxn modelId="{75755490-1B4E-42D4-B34C-411C21D46B90}" type="presParOf" srcId="{B02BE0D6-E022-4717-BEEE-72700EB71ED0}" destId="{BBFADDC8-8B6E-44A6-808E-BC0A61FFD9D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0289C5-4CD1-4FB5-8125-4248C0705C72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0D32C1ED-3263-4EC8-B861-39C7B2DDBE0A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tx2">
                  <a:lumMod val="50000"/>
                </a:schemeClr>
              </a:solidFill>
            </a:rPr>
            <a:t>قواعد القياس الفرعية</a:t>
          </a:r>
        </a:p>
      </dgm:t>
    </dgm:pt>
    <dgm:pt modelId="{2FDC4236-D74F-46F0-829C-A0AEDCD05044}" type="parTrans" cxnId="{185B1420-3DB6-483C-9C22-F32A20B9E52B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3B889AAB-A0D4-47AC-906D-65252B585654}" type="sibTrans" cxnId="{185B1420-3DB6-483C-9C22-F32A20B9E52B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7A4E06AC-1EF2-4287-AD49-B82798106CE9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>
                  <a:lumMod val="50000"/>
                </a:schemeClr>
              </a:solidFill>
            </a:rPr>
            <a:t>لا يمكن استخلاص نتيجة من مقدمة كبرى جزئية وصغرى سالبة</a:t>
          </a:r>
        </a:p>
      </dgm:t>
    </dgm:pt>
    <dgm:pt modelId="{3B89CB7C-C0DD-49A4-94A2-71FE1B607B4E}" type="parTrans" cxnId="{F8BBDD9B-BB29-409A-BFA1-FA903D6B7D75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A165B78B-C4C8-46B0-A0F8-B838727FE955}" type="sibTrans" cxnId="{F8BBDD9B-BB29-409A-BFA1-FA903D6B7D75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2CCF6E64-7012-4765-A8F0-76D2F436DB57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>
                  <a:lumMod val="50000"/>
                </a:schemeClr>
              </a:solidFill>
            </a:rPr>
            <a:t>إذا كانت إحدى المقدمتين جزئية وجب أن تكون النتيجة جزئية</a:t>
          </a:r>
        </a:p>
      </dgm:t>
    </dgm:pt>
    <dgm:pt modelId="{FB5BE26F-E73E-44A9-8299-978F7C88FE54}" type="parTrans" cxnId="{A69B14DC-063A-4EA4-95FC-BF447232FA2A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5DAEB6D1-C83C-4FFD-846A-621C9AF4B90A}" type="sibTrans" cxnId="{A69B14DC-063A-4EA4-95FC-BF447232FA2A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D647D322-1823-4141-9650-33702DA66887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>
                  <a:lumMod val="50000"/>
                </a:schemeClr>
              </a:solidFill>
            </a:rPr>
            <a:t>لا يمكن استخلاص نتيجة من مقدمتين جزئيتين</a:t>
          </a:r>
        </a:p>
      </dgm:t>
    </dgm:pt>
    <dgm:pt modelId="{4E284F91-9553-43A7-B69F-A49100BF435E}" type="parTrans" cxnId="{C84C5ADA-C83A-4183-97A0-DFE28D3C8461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20BCBBF2-EA31-4DD8-A609-CEA7E8229C5C}" type="sibTrans" cxnId="{C84C5ADA-C83A-4183-97A0-DFE28D3C8461}">
      <dgm:prSet/>
      <dgm:spPr/>
      <dgm:t>
        <a:bodyPr/>
        <a:lstStyle/>
        <a:p>
          <a:pPr rtl="1"/>
          <a:endParaRPr lang="ar-SA" b="1">
            <a:solidFill>
              <a:schemeClr val="bg1">
                <a:lumMod val="50000"/>
              </a:schemeClr>
            </a:solidFill>
          </a:endParaRPr>
        </a:p>
      </dgm:t>
    </dgm:pt>
    <dgm:pt modelId="{0D98136E-2F73-4E59-8FA1-7157C3BFC6BE}" type="pres">
      <dgm:prSet presAssocID="{AB0289C5-4CD1-4FB5-8125-4248C0705C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560F26D-D83F-4C08-B68A-6C0DCDAFD2D9}" type="pres">
      <dgm:prSet presAssocID="{0D32C1ED-3263-4EC8-B861-39C7B2DDBE0A}" presName="hierRoot1" presStyleCnt="0">
        <dgm:presLayoutVars>
          <dgm:hierBranch val="init"/>
        </dgm:presLayoutVars>
      </dgm:prSet>
      <dgm:spPr/>
    </dgm:pt>
    <dgm:pt modelId="{B18D5401-C0B0-4C74-9387-42F0B1DFDB95}" type="pres">
      <dgm:prSet presAssocID="{0D32C1ED-3263-4EC8-B861-39C7B2DDBE0A}" presName="rootComposite1" presStyleCnt="0"/>
      <dgm:spPr/>
    </dgm:pt>
    <dgm:pt modelId="{993FD94A-2AD3-4107-BC8F-2045AF1A7D4B}" type="pres">
      <dgm:prSet presAssocID="{0D32C1ED-3263-4EC8-B861-39C7B2DDBE0A}" presName="rootText1" presStyleLbl="node0" presStyleIdx="0" presStyleCnt="1" custScaleX="110180" custScaleY="57306">
        <dgm:presLayoutVars>
          <dgm:chPref val="3"/>
        </dgm:presLayoutVars>
      </dgm:prSet>
      <dgm:spPr/>
    </dgm:pt>
    <dgm:pt modelId="{B7EDADC8-19BB-4D21-A718-141759C58C75}" type="pres">
      <dgm:prSet presAssocID="{0D32C1ED-3263-4EC8-B861-39C7B2DDBE0A}" presName="rootConnector1" presStyleLbl="node1" presStyleIdx="0" presStyleCnt="0"/>
      <dgm:spPr/>
    </dgm:pt>
    <dgm:pt modelId="{65ED295C-0635-4BAA-AA84-9FEAB4339153}" type="pres">
      <dgm:prSet presAssocID="{0D32C1ED-3263-4EC8-B861-39C7B2DDBE0A}" presName="hierChild2" presStyleCnt="0"/>
      <dgm:spPr/>
    </dgm:pt>
    <dgm:pt modelId="{66DEC2E5-E05D-47AB-A6D2-0D06A9E63FA1}" type="pres">
      <dgm:prSet presAssocID="{3B89CB7C-C0DD-49A4-94A2-71FE1B607B4E}" presName="Name37" presStyleLbl="parChTrans1D2" presStyleIdx="0" presStyleCnt="3"/>
      <dgm:spPr/>
    </dgm:pt>
    <dgm:pt modelId="{5B1A396B-ADE9-4836-99C1-DDC0D00A6219}" type="pres">
      <dgm:prSet presAssocID="{7A4E06AC-1EF2-4287-AD49-B82798106CE9}" presName="hierRoot2" presStyleCnt="0">
        <dgm:presLayoutVars>
          <dgm:hierBranch val="init"/>
        </dgm:presLayoutVars>
      </dgm:prSet>
      <dgm:spPr/>
    </dgm:pt>
    <dgm:pt modelId="{D1B82173-E9A4-4749-82D8-67C37FE7D124}" type="pres">
      <dgm:prSet presAssocID="{7A4E06AC-1EF2-4287-AD49-B82798106CE9}" presName="rootComposite" presStyleCnt="0"/>
      <dgm:spPr/>
    </dgm:pt>
    <dgm:pt modelId="{7E2BF143-96A2-4349-BC88-8B188B6361D5}" type="pres">
      <dgm:prSet presAssocID="{7A4E06AC-1EF2-4287-AD49-B82798106CE9}" presName="rootText" presStyleLbl="node2" presStyleIdx="0" presStyleCnt="3" custScaleX="85470" custScaleY="69905">
        <dgm:presLayoutVars>
          <dgm:chPref val="3"/>
        </dgm:presLayoutVars>
      </dgm:prSet>
      <dgm:spPr/>
    </dgm:pt>
    <dgm:pt modelId="{675CEA78-93A6-40F1-9E9E-C2A25543303C}" type="pres">
      <dgm:prSet presAssocID="{7A4E06AC-1EF2-4287-AD49-B82798106CE9}" presName="rootConnector" presStyleLbl="node2" presStyleIdx="0" presStyleCnt="3"/>
      <dgm:spPr/>
    </dgm:pt>
    <dgm:pt modelId="{24AD0E7E-58E7-46BE-B33B-4DE80444519C}" type="pres">
      <dgm:prSet presAssocID="{7A4E06AC-1EF2-4287-AD49-B82798106CE9}" presName="hierChild4" presStyleCnt="0"/>
      <dgm:spPr/>
    </dgm:pt>
    <dgm:pt modelId="{553893AC-87BA-4896-9B11-1E056860FF27}" type="pres">
      <dgm:prSet presAssocID="{7A4E06AC-1EF2-4287-AD49-B82798106CE9}" presName="hierChild5" presStyleCnt="0"/>
      <dgm:spPr/>
    </dgm:pt>
    <dgm:pt modelId="{7D06B5F6-2226-4733-BA15-28EB166B1EA1}" type="pres">
      <dgm:prSet presAssocID="{FB5BE26F-E73E-44A9-8299-978F7C88FE54}" presName="Name37" presStyleLbl="parChTrans1D2" presStyleIdx="1" presStyleCnt="3"/>
      <dgm:spPr/>
    </dgm:pt>
    <dgm:pt modelId="{E14F7C9C-EA00-478A-9F9C-77987ED54F76}" type="pres">
      <dgm:prSet presAssocID="{2CCF6E64-7012-4765-A8F0-76D2F436DB57}" presName="hierRoot2" presStyleCnt="0">
        <dgm:presLayoutVars>
          <dgm:hierBranch val="init"/>
        </dgm:presLayoutVars>
      </dgm:prSet>
      <dgm:spPr/>
    </dgm:pt>
    <dgm:pt modelId="{8A9C30EE-269A-4821-AD00-50397A655DA1}" type="pres">
      <dgm:prSet presAssocID="{2CCF6E64-7012-4765-A8F0-76D2F436DB57}" presName="rootComposite" presStyleCnt="0"/>
      <dgm:spPr/>
    </dgm:pt>
    <dgm:pt modelId="{43BD6439-298F-4D97-ABB2-2C7F8D9B6384}" type="pres">
      <dgm:prSet presAssocID="{2CCF6E64-7012-4765-A8F0-76D2F436DB57}" presName="rootText" presStyleLbl="node2" presStyleIdx="1" presStyleCnt="3" custScaleX="85470" custScaleY="69905">
        <dgm:presLayoutVars>
          <dgm:chPref val="3"/>
        </dgm:presLayoutVars>
      </dgm:prSet>
      <dgm:spPr/>
    </dgm:pt>
    <dgm:pt modelId="{D7259B3F-BC7B-4358-82CB-B37799625C81}" type="pres">
      <dgm:prSet presAssocID="{2CCF6E64-7012-4765-A8F0-76D2F436DB57}" presName="rootConnector" presStyleLbl="node2" presStyleIdx="1" presStyleCnt="3"/>
      <dgm:spPr/>
    </dgm:pt>
    <dgm:pt modelId="{25233EDE-1DC2-4B78-91AB-815455E1B13C}" type="pres">
      <dgm:prSet presAssocID="{2CCF6E64-7012-4765-A8F0-76D2F436DB57}" presName="hierChild4" presStyleCnt="0"/>
      <dgm:spPr/>
    </dgm:pt>
    <dgm:pt modelId="{E324D657-59C9-457A-9F82-8C720521DB6C}" type="pres">
      <dgm:prSet presAssocID="{2CCF6E64-7012-4765-A8F0-76D2F436DB57}" presName="hierChild5" presStyleCnt="0"/>
      <dgm:spPr/>
    </dgm:pt>
    <dgm:pt modelId="{8C762D46-A3FF-4283-B9DC-139D0FF554BA}" type="pres">
      <dgm:prSet presAssocID="{4E284F91-9553-43A7-B69F-A49100BF435E}" presName="Name37" presStyleLbl="parChTrans1D2" presStyleIdx="2" presStyleCnt="3"/>
      <dgm:spPr/>
    </dgm:pt>
    <dgm:pt modelId="{216B96B7-000C-4653-A03A-47AF39D17586}" type="pres">
      <dgm:prSet presAssocID="{D647D322-1823-4141-9650-33702DA66887}" presName="hierRoot2" presStyleCnt="0">
        <dgm:presLayoutVars>
          <dgm:hierBranch val="init"/>
        </dgm:presLayoutVars>
      </dgm:prSet>
      <dgm:spPr/>
    </dgm:pt>
    <dgm:pt modelId="{9C050B6E-B7B3-47E6-B8B1-FC2446B86752}" type="pres">
      <dgm:prSet presAssocID="{D647D322-1823-4141-9650-33702DA66887}" presName="rootComposite" presStyleCnt="0"/>
      <dgm:spPr/>
    </dgm:pt>
    <dgm:pt modelId="{6DABEF6E-C25C-4F2D-AC48-D89B14669565}" type="pres">
      <dgm:prSet presAssocID="{D647D322-1823-4141-9650-33702DA66887}" presName="rootText" presStyleLbl="node2" presStyleIdx="2" presStyleCnt="3" custScaleX="85470" custScaleY="69905">
        <dgm:presLayoutVars>
          <dgm:chPref val="3"/>
        </dgm:presLayoutVars>
      </dgm:prSet>
      <dgm:spPr/>
    </dgm:pt>
    <dgm:pt modelId="{A7BD75AB-75D8-497B-B248-375C5D961E4A}" type="pres">
      <dgm:prSet presAssocID="{D647D322-1823-4141-9650-33702DA66887}" presName="rootConnector" presStyleLbl="node2" presStyleIdx="2" presStyleCnt="3"/>
      <dgm:spPr/>
    </dgm:pt>
    <dgm:pt modelId="{EA26C55F-2769-41B9-93FF-C32CBC85999E}" type="pres">
      <dgm:prSet presAssocID="{D647D322-1823-4141-9650-33702DA66887}" presName="hierChild4" presStyleCnt="0"/>
      <dgm:spPr/>
    </dgm:pt>
    <dgm:pt modelId="{88661856-C642-4601-96C5-8F3D2D5E9559}" type="pres">
      <dgm:prSet presAssocID="{D647D322-1823-4141-9650-33702DA66887}" presName="hierChild5" presStyleCnt="0"/>
      <dgm:spPr/>
    </dgm:pt>
    <dgm:pt modelId="{18672916-101C-49F8-A0A3-31DDD947116A}" type="pres">
      <dgm:prSet presAssocID="{0D32C1ED-3263-4EC8-B861-39C7B2DDBE0A}" presName="hierChild3" presStyleCnt="0"/>
      <dgm:spPr/>
    </dgm:pt>
  </dgm:ptLst>
  <dgm:cxnLst>
    <dgm:cxn modelId="{463DE618-6EE2-4387-AEF2-28435734F9BF}" type="presOf" srcId="{0D32C1ED-3263-4EC8-B861-39C7B2DDBE0A}" destId="{993FD94A-2AD3-4107-BC8F-2045AF1A7D4B}" srcOrd="0" destOrd="0" presId="urn:microsoft.com/office/officeart/2005/8/layout/orgChart1"/>
    <dgm:cxn modelId="{185B1420-3DB6-483C-9C22-F32A20B9E52B}" srcId="{AB0289C5-4CD1-4FB5-8125-4248C0705C72}" destId="{0D32C1ED-3263-4EC8-B861-39C7B2DDBE0A}" srcOrd="0" destOrd="0" parTransId="{2FDC4236-D74F-46F0-829C-A0AEDCD05044}" sibTransId="{3B889AAB-A0D4-47AC-906D-65252B585654}"/>
    <dgm:cxn modelId="{36DE6123-7F84-4A0C-93A1-EE4EE4E37A74}" type="presOf" srcId="{AB0289C5-4CD1-4FB5-8125-4248C0705C72}" destId="{0D98136E-2F73-4E59-8FA1-7157C3BFC6BE}" srcOrd="0" destOrd="0" presId="urn:microsoft.com/office/officeart/2005/8/layout/orgChart1"/>
    <dgm:cxn modelId="{373DA53B-A26E-4736-B088-B21AEA882AA0}" type="presOf" srcId="{0D32C1ED-3263-4EC8-B861-39C7B2DDBE0A}" destId="{B7EDADC8-19BB-4D21-A718-141759C58C75}" srcOrd="1" destOrd="0" presId="urn:microsoft.com/office/officeart/2005/8/layout/orgChart1"/>
    <dgm:cxn modelId="{CAF58B5C-9DF6-4DA5-A32D-B347874BD89E}" type="presOf" srcId="{D647D322-1823-4141-9650-33702DA66887}" destId="{A7BD75AB-75D8-497B-B248-375C5D961E4A}" srcOrd="1" destOrd="0" presId="urn:microsoft.com/office/officeart/2005/8/layout/orgChart1"/>
    <dgm:cxn modelId="{A39F8774-D8D5-487A-A0A9-DBD6402F3A4D}" type="presOf" srcId="{2CCF6E64-7012-4765-A8F0-76D2F436DB57}" destId="{43BD6439-298F-4D97-ABB2-2C7F8D9B6384}" srcOrd="0" destOrd="0" presId="urn:microsoft.com/office/officeart/2005/8/layout/orgChart1"/>
    <dgm:cxn modelId="{B066815A-A326-4D6D-B9FF-D519A52D8E07}" type="presOf" srcId="{2CCF6E64-7012-4765-A8F0-76D2F436DB57}" destId="{D7259B3F-BC7B-4358-82CB-B37799625C81}" srcOrd="1" destOrd="0" presId="urn:microsoft.com/office/officeart/2005/8/layout/orgChart1"/>
    <dgm:cxn modelId="{481E137F-C80D-425D-A39D-965637D8A979}" type="presOf" srcId="{D647D322-1823-4141-9650-33702DA66887}" destId="{6DABEF6E-C25C-4F2D-AC48-D89B14669565}" srcOrd="0" destOrd="0" presId="urn:microsoft.com/office/officeart/2005/8/layout/orgChart1"/>
    <dgm:cxn modelId="{F8BBDD9B-BB29-409A-BFA1-FA903D6B7D75}" srcId="{0D32C1ED-3263-4EC8-B861-39C7B2DDBE0A}" destId="{7A4E06AC-1EF2-4287-AD49-B82798106CE9}" srcOrd="0" destOrd="0" parTransId="{3B89CB7C-C0DD-49A4-94A2-71FE1B607B4E}" sibTransId="{A165B78B-C4C8-46B0-A0F8-B838727FE955}"/>
    <dgm:cxn modelId="{0E1971A4-2A4D-45B9-AAE0-11105B04F8D3}" type="presOf" srcId="{7A4E06AC-1EF2-4287-AD49-B82798106CE9}" destId="{675CEA78-93A6-40F1-9E9E-C2A25543303C}" srcOrd="1" destOrd="0" presId="urn:microsoft.com/office/officeart/2005/8/layout/orgChart1"/>
    <dgm:cxn modelId="{2C7FCEB7-F156-450B-A9B6-59007FFFAA29}" type="presOf" srcId="{7A4E06AC-1EF2-4287-AD49-B82798106CE9}" destId="{7E2BF143-96A2-4349-BC88-8B188B6361D5}" srcOrd="0" destOrd="0" presId="urn:microsoft.com/office/officeart/2005/8/layout/orgChart1"/>
    <dgm:cxn modelId="{EA3335C9-D0FE-4736-AA56-C53E0E9A38E2}" type="presOf" srcId="{4E284F91-9553-43A7-B69F-A49100BF435E}" destId="{8C762D46-A3FF-4283-B9DC-139D0FF554BA}" srcOrd="0" destOrd="0" presId="urn:microsoft.com/office/officeart/2005/8/layout/orgChart1"/>
    <dgm:cxn modelId="{910ABFCF-71E0-45DB-9047-FCC0F8896176}" type="presOf" srcId="{3B89CB7C-C0DD-49A4-94A2-71FE1B607B4E}" destId="{66DEC2E5-E05D-47AB-A6D2-0D06A9E63FA1}" srcOrd="0" destOrd="0" presId="urn:microsoft.com/office/officeart/2005/8/layout/orgChart1"/>
    <dgm:cxn modelId="{C84C5ADA-C83A-4183-97A0-DFE28D3C8461}" srcId="{0D32C1ED-3263-4EC8-B861-39C7B2DDBE0A}" destId="{D647D322-1823-4141-9650-33702DA66887}" srcOrd="2" destOrd="0" parTransId="{4E284F91-9553-43A7-B69F-A49100BF435E}" sibTransId="{20BCBBF2-EA31-4DD8-A609-CEA7E8229C5C}"/>
    <dgm:cxn modelId="{A69B14DC-063A-4EA4-95FC-BF447232FA2A}" srcId="{0D32C1ED-3263-4EC8-B861-39C7B2DDBE0A}" destId="{2CCF6E64-7012-4765-A8F0-76D2F436DB57}" srcOrd="1" destOrd="0" parTransId="{FB5BE26F-E73E-44A9-8299-978F7C88FE54}" sibTransId="{5DAEB6D1-C83C-4FFD-846A-621C9AF4B90A}"/>
    <dgm:cxn modelId="{3FBDF6DE-6DBF-4177-813E-AB95D79D1D18}" type="presOf" srcId="{FB5BE26F-E73E-44A9-8299-978F7C88FE54}" destId="{7D06B5F6-2226-4733-BA15-28EB166B1EA1}" srcOrd="0" destOrd="0" presId="urn:microsoft.com/office/officeart/2005/8/layout/orgChart1"/>
    <dgm:cxn modelId="{56EB2054-B77A-4A01-8579-09871A1ECD21}" type="presParOf" srcId="{0D98136E-2F73-4E59-8FA1-7157C3BFC6BE}" destId="{7560F26D-D83F-4C08-B68A-6C0DCDAFD2D9}" srcOrd="0" destOrd="0" presId="urn:microsoft.com/office/officeart/2005/8/layout/orgChart1"/>
    <dgm:cxn modelId="{04251D29-ED3A-4539-A247-7EF5B9724F97}" type="presParOf" srcId="{7560F26D-D83F-4C08-B68A-6C0DCDAFD2D9}" destId="{B18D5401-C0B0-4C74-9387-42F0B1DFDB95}" srcOrd="0" destOrd="0" presId="urn:microsoft.com/office/officeart/2005/8/layout/orgChart1"/>
    <dgm:cxn modelId="{525CEBA8-A0B5-4DED-AF32-1E06C7BA86BE}" type="presParOf" srcId="{B18D5401-C0B0-4C74-9387-42F0B1DFDB95}" destId="{993FD94A-2AD3-4107-BC8F-2045AF1A7D4B}" srcOrd="0" destOrd="0" presId="urn:microsoft.com/office/officeart/2005/8/layout/orgChart1"/>
    <dgm:cxn modelId="{CA6880EC-8337-40D2-8100-7B57BAB48161}" type="presParOf" srcId="{B18D5401-C0B0-4C74-9387-42F0B1DFDB95}" destId="{B7EDADC8-19BB-4D21-A718-141759C58C75}" srcOrd="1" destOrd="0" presId="urn:microsoft.com/office/officeart/2005/8/layout/orgChart1"/>
    <dgm:cxn modelId="{442800FA-FE3E-4BEA-9AA0-0538DEC4D844}" type="presParOf" srcId="{7560F26D-D83F-4C08-B68A-6C0DCDAFD2D9}" destId="{65ED295C-0635-4BAA-AA84-9FEAB4339153}" srcOrd="1" destOrd="0" presId="urn:microsoft.com/office/officeart/2005/8/layout/orgChart1"/>
    <dgm:cxn modelId="{A045CBC0-957C-4932-B06D-695558FA71F1}" type="presParOf" srcId="{65ED295C-0635-4BAA-AA84-9FEAB4339153}" destId="{66DEC2E5-E05D-47AB-A6D2-0D06A9E63FA1}" srcOrd="0" destOrd="0" presId="urn:microsoft.com/office/officeart/2005/8/layout/orgChart1"/>
    <dgm:cxn modelId="{B7EA4E9A-7F0F-4E7F-A54C-65E9C9A1BEEB}" type="presParOf" srcId="{65ED295C-0635-4BAA-AA84-9FEAB4339153}" destId="{5B1A396B-ADE9-4836-99C1-DDC0D00A6219}" srcOrd="1" destOrd="0" presId="urn:microsoft.com/office/officeart/2005/8/layout/orgChart1"/>
    <dgm:cxn modelId="{ABADF9AE-635B-4AAA-BDAF-6F050D793BFE}" type="presParOf" srcId="{5B1A396B-ADE9-4836-99C1-DDC0D00A6219}" destId="{D1B82173-E9A4-4749-82D8-67C37FE7D124}" srcOrd="0" destOrd="0" presId="urn:microsoft.com/office/officeart/2005/8/layout/orgChart1"/>
    <dgm:cxn modelId="{151A7B2E-73BB-43A8-A9BD-1CFA67007ABC}" type="presParOf" srcId="{D1B82173-E9A4-4749-82D8-67C37FE7D124}" destId="{7E2BF143-96A2-4349-BC88-8B188B6361D5}" srcOrd="0" destOrd="0" presId="urn:microsoft.com/office/officeart/2005/8/layout/orgChart1"/>
    <dgm:cxn modelId="{3A9464EE-A446-46DC-B74C-AC5B7EFF8B33}" type="presParOf" srcId="{D1B82173-E9A4-4749-82D8-67C37FE7D124}" destId="{675CEA78-93A6-40F1-9E9E-C2A25543303C}" srcOrd="1" destOrd="0" presId="urn:microsoft.com/office/officeart/2005/8/layout/orgChart1"/>
    <dgm:cxn modelId="{685CBB5D-1A83-45EF-8131-2645324C7709}" type="presParOf" srcId="{5B1A396B-ADE9-4836-99C1-DDC0D00A6219}" destId="{24AD0E7E-58E7-46BE-B33B-4DE80444519C}" srcOrd="1" destOrd="0" presId="urn:microsoft.com/office/officeart/2005/8/layout/orgChart1"/>
    <dgm:cxn modelId="{57382806-D28F-4912-9463-831E81764FB2}" type="presParOf" srcId="{5B1A396B-ADE9-4836-99C1-DDC0D00A6219}" destId="{553893AC-87BA-4896-9B11-1E056860FF27}" srcOrd="2" destOrd="0" presId="urn:microsoft.com/office/officeart/2005/8/layout/orgChart1"/>
    <dgm:cxn modelId="{AB2C7476-7588-4E02-8708-D11533CB28DE}" type="presParOf" srcId="{65ED295C-0635-4BAA-AA84-9FEAB4339153}" destId="{7D06B5F6-2226-4733-BA15-28EB166B1EA1}" srcOrd="2" destOrd="0" presId="urn:microsoft.com/office/officeart/2005/8/layout/orgChart1"/>
    <dgm:cxn modelId="{10F2A417-0FAA-4FFB-96CA-D5D125B2C5CD}" type="presParOf" srcId="{65ED295C-0635-4BAA-AA84-9FEAB4339153}" destId="{E14F7C9C-EA00-478A-9F9C-77987ED54F76}" srcOrd="3" destOrd="0" presId="urn:microsoft.com/office/officeart/2005/8/layout/orgChart1"/>
    <dgm:cxn modelId="{1132E63E-B353-4E9E-8B8E-D08B42C445C9}" type="presParOf" srcId="{E14F7C9C-EA00-478A-9F9C-77987ED54F76}" destId="{8A9C30EE-269A-4821-AD00-50397A655DA1}" srcOrd="0" destOrd="0" presId="urn:microsoft.com/office/officeart/2005/8/layout/orgChart1"/>
    <dgm:cxn modelId="{0320C641-470C-41AB-AA0C-43D2DE8A8A42}" type="presParOf" srcId="{8A9C30EE-269A-4821-AD00-50397A655DA1}" destId="{43BD6439-298F-4D97-ABB2-2C7F8D9B6384}" srcOrd="0" destOrd="0" presId="urn:microsoft.com/office/officeart/2005/8/layout/orgChart1"/>
    <dgm:cxn modelId="{198D7542-0DB2-48D2-A3BC-5269BC46A112}" type="presParOf" srcId="{8A9C30EE-269A-4821-AD00-50397A655DA1}" destId="{D7259B3F-BC7B-4358-82CB-B37799625C81}" srcOrd="1" destOrd="0" presId="urn:microsoft.com/office/officeart/2005/8/layout/orgChart1"/>
    <dgm:cxn modelId="{A2FB32BF-6358-4AF4-94DE-AE5686FAB6B3}" type="presParOf" srcId="{E14F7C9C-EA00-478A-9F9C-77987ED54F76}" destId="{25233EDE-1DC2-4B78-91AB-815455E1B13C}" srcOrd="1" destOrd="0" presId="urn:microsoft.com/office/officeart/2005/8/layout/orgChart1"/>
    <dgm:cxn modelId="{27899B46-3A61-4604-9B0E-0BD9C4496559}" type="presParOf" srcId="{E14F7C9C-EA00-478A-9F9C-77987ED54F76}" destId="{E324D657-59C9-457A-9F82-8C720521DB6C}" srcOrd="2" destOrd="0" presId="urn:microsoft.com/office/officeart/2005/8/layout/orgChart1"/>
    <dgm:cxn modelId="{382DC75F-C3E9-480C-9DE9-A6ED8E8D962C}" type="presParOf" srcId="{65ED295C-0635-4BAA-AA84-9FEAB4339153}" destId="{8C762D46-A3FF-4283-B9DC-139D0FF554BA}" srcOrd="4" destOrd="0" presId="urn:microsoft.com/office/officeart/2005/8/layout/orgChart1"/>
    <dgm:cxn modelId="{7FD8D724-F7AA-4A60-AD30-ADBB5A3C8882}" type="presParOf" srcId="{65ED295C-0635-4BAA-AA84-9FEAB4339153}" destId="{216B96B7-000C-4653-A03A-47AF39D17586}" srcOrd="5" destOrd="0" presId="urn:microsoft.com/office/officeart/2005/8/layout/orgChart1"/>
    <dgm:cxn modelId="{EE637D87-4446-4D74-AC31-ED2AB125A563}" type="presParOf" srcId="{216B96B7-000C-4653-A03A-47AF39D17586}" destId="{9C050B6E-B7B3-47E6-B8B1-FC2446B86752}" srcOrd="0" destOrd="0" presId="urn:microsoft.com/office/officeart/2005/8/layout/orgChart1"/>
    <dgm:cxn modelId="{2DF96373-EA92-4B8B-8EC4-88DADFAC7562}" type="presParOf" srcId="{9C050B6E-B7B3-47E6-B8B1-FC2446B86752}" destId="{6DABEF6E-C25C-4F2D-AC48-D89B14669565}" srcOrd="0" destOrd="0" presId="urn:microsoft.com/office/officeart/2005/8/layout/orgChart1"/>
    <dgm:cxn modelId="{B0878C53-4CFF-421E-87B1-DD3001E0148B}" type="presParOf" srcId="{9C050B6E-B7B3-47E6-B8B1-FC2446B86752}" destId="{A7BD75AB-75D8-497B-B248-375C5D961E4A}" srcOrd="1" destOrd="0" presId="urn:microsoft.com/office/officeart/2005/8/layout/orgChart1"/>
    <dgm:cxn modelId="{2D5E2797-87D6-4401-ABDF-309AEE3A7AF4}" type="presParOf" srcId="{216B96B7-000C-4653-A03A-47AF39D17586}" destId="{EA26C55F-2769-41B9-93FF-C32CBC85999E}" srcOrd="1" destOrd="0" presId="urn:microsoft.com/office/officeart/2005/8/layout/orgChart1"/>
    <dgm:cxn modelId="{86320528-EF96-4669-966C-247E02B51A44}" type="presParOf" srcId="{216B96B7-000C-4653-A03A-47AF39D17586}" destId="{88661856-C642-4601-96C5-8F3D2D5E9559}" srcOrd="2" destOrd="0" presId="urn:microsoft.com/office/officeart/2005/8/layout/orgChart1"/>
    <dgm:cxn modelId="{427F855F-AD32-49C3-88CD-5CA486D6D93D}" type="presParOf" srcId="{7560F26D-D83F-4C08-B68A-6C0DCDAFD2D9}" destId="{18672916-101C-49F8-A0A3-31DDD94711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698898-8E59-4996-8777-32EE6C1107E8}" type="doc">
      <dgm:prSet loTypeId="urn:microsoft.com/office/officeart/2005/8/layout/radial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6B0FEDDB-D98A-42B1-9906-072DE3285657}">
      <dgm:prSet phldrT="[نص]" custT="1"/>
      <dgm:spPr/>
      <dgm:t>
        <a:bodyPr/>
        <a:lstStyle/>
        <a:p>
          <a:pPr rtl="1"/>
          <a:r>
            <a:rPr lang="ar-SA" sz="2800" dirty="0"/>
            <a:t>ما ضروب (أشكال) النوع الأول من القياس؟</a:t>
          </a:r>
        </a:p>
      </dgm:t>
    </dgm:pt>
    <dgm:pt modelId="{4CADF05B-9644-4555-82AA-43E70EAE4F8F}" type="parTrans" cxnId="{721C9C10-CD44-4C75-B749-C94FDBFD8541}">
      <dgm:prSet/>
      <dgm:spPr/>
      <dgm:t>
        <a:bodyPr/>
        <a:lstStyle/>
        <a:p>
          <a:pPr rtl="1"/>
          <a:endParaRPr lang="ar-SA" sz="4000"/>
        </a:p>
      </dgm:t>
    </dgm:pt>
    <dgm:pt modelId="{60BA917D-9B29-46B6-B733-26AB79018A4B}" type="sibTrans" cxnId="{721C9C10-CD44-4C75-B749-C94FDBFD8541}">
      <dgm:prSet/>
      <dgm:spPr/>
      <dgm:t>
        <a:bodyPr/>
        <a:lstStyle/>
        <a:p>
          <a:pPr rtl="1"/>
          <a:endParaRPr lang="ar-SA" sz="4000"/>
        </a:p>
      </dgm:t>
    </dgm:pt>
    <dgm:pt modelId="{765A268D-323B-4507-A119-9D142A1988D7}">
      <dgm:prSet phldrT="[نص]" custT="1"/>
      <dgm:spPr/>
      <dgm:t>
        <a:bodyPr/>
        <a:lstStyle/>
        <a:p>
          <a:pPr rtl="1"/>
          <a:r>
            <a:rPr lang="ar-SA" sz="2800" dirty="0"/>
            <a:t>الطالب/ة (1)</a:t>
          </a:r>
        </a:p>
      </dgm:t>
    </dgm:pt>
    <dgm:pt modelId="{D8ACB482-18CA-4FE5-A609-0F3614EE5445}" type="parTrans" cxnId="{6C7B4EA8-7344-4D3B-B603-4AD19C63FC77}">
      <dgm:prSet/>
      <dgm:spPr/>
      <dgm:t>
        <a:bodyPr/>
        <a:lstStyle/>
        <a:p>
          <a:pPr rtl="1"/>
          <a:endParaRPr lang="ar-SA" sz="4000"/>
        </a:p>
      </dgm:t>
    </dgm:pt>
    <dgm:pt modelId="{7084C48C-4977-4F0E-AE1A-1D8BEFD01AF3}" type="sibTrans" cxnId="{6C7B4EA8-7344-4D3B-B603-4AD19C63FC77}">
      <dgm:prSet/>
      <dgm:spPr/>
      <dgm:t>
        <a:bodyPr/>
        <a:lstStyle/>
        <a:p>
          <a:pPr rtl="1"/>
          <a:endParaRPr lang="ar-SA" sz="4000"/>
        </a:p>
      </dgm:t>
    </dgm:pt>
    <dgm:pt modelId="{14DE1E76-4BED-43D2-B52D-ABCE20788FA4}">
      <dgm:prSet phldrT="[نص]" custT="1"/>
      <dgm:spPr/>
      <dgm:t>
        <a:bodyPr/>
        <a:lstStyle/>
        <a:p>
          <a:pPr rtl="1"/>
          <a:r>
            <a:rPr lang="ar-SA" sz="2800" dirty="0"/>
            <a:t>الطالب/ة (1)</a:t>
          </a:r>
        </a:p>
      </dgm:t>
    </dgm:pt>
    <dgm:pt modelId="{46D3C7C7-28D2-4414-9A68-FC411745CFCC}" type="parTrans" cxnId="{E4158FBE-69AD-4B63-832D-EC7B45E9D833}">
      <dgm:prSet/>
      <dgm:spPr/>
      <dgm:t>
        <a:bodyPr/>
        <a:lstStyle/>
        <a:p>
          <a:pPr rtl="1"/>
          <a:endParaRPr lang="ar-SA" sz="4000"/>
        </a:p>
      </dgm:t>
    </dgm:pt>
    <dgm:pt modelId="{F4512A19-DBFB-471E-B42A-5C70B2D6F5C6}" type="sibTrans" cxnId="{E4158FBE-69AD-4B63-832D-EC7B45E9D833}">
      <dgm:prSet/>
      <dgm:spPr/>
      <dgm:t>
        <a:bodyPr/>
        <a:lstStyle/>
        <a:p>
          <a:pPr rtl="1"/>
          <a:endParaRPr lang="ar-SA" sz="4000"/>
        </a:p>
      </dgm:t>
    </dgm:pt>
    <dgm:pt modelId="{7BA7CD29-DC1E-4F7F-91B0-521A3CC93ADC}">
      <dgm:prSet/>
      <dgm:spPr/>
      <dgm:t>
        <a:bodyPr/>
        <a:lstStyle/>
        <a:p>
          <a:pPr rtl="1"/>
          <a:r>
            <a:rPr lang="ar-SA" dirty="0"/>
            <a:t>الطالب/ة (1)</a:t>
          </a:r>
        </a:p>
      </dgm:t>
    </dgm:pt>
    <dgm:pt modelId="{50A0B6D3-2D3E-45C0-96A8-9F5C97807154}" type="parTrans" cxnId="{A72C38C9-8F5E-420F-9225-C651EE7D1F6B}">
      <dgm:prSet/>
      <dgm:spPr/>
      <dgm:t>
        <a:bodyPr/>
        <a:lstStyle/>
        <a:p>
          <a:pPr rtl="1"/>
          <a:endParaRPr lang="ar-SA"/>
        </a:p>
      </dgm:t>
    </dgm:pt>
    <dgm:pt modelId="{FDD68F84-761A-47A6-BBBB-31590C91DE8F}" type="sibTrans" cxnId="{A72C38C9-8F5E-420F-9225-C651EE7D1F6B}">
      <dgm:prSet/>
      <dgm:spPr/>
      <dgm:t>
        <a:bodyPr/>
        <a:lstStyle/>
        <a:p>
          <a:pPr rtl="1"/>
          <a:endParaRPr lang="ar-SA"/>
        </a:p>
      </dgm:t>
    </dgm:pt>
    <dgm:pt modelId="{3ACB4173-69D5-4AEF-9DC1-167F6D1C885D}">
      <dgm:prSet/>
      <dgm:spPr/>
      <dgm:t>
        <a:bodyPr/>
        <a:lstStyle/>
        <a:p>
          <a:pPr rtl="1"/>
          <a:r>
            <a:rPr lang="ar-SA"/>
            <a:t>الطالب/ة (1)</a:t>
          </a:r>
          <a:endParaRPr lang="ar-SA" dirty="0"/>
        </a:p>
      </dgm:t>
    </dgm:pt>
    <dgm:pt modelId="{A1AE5CAE-9254-4234-834E-A659AB8506F6}" type="parTrans" cxnId="{6035CB7C-C6B8-4536-B1E6-6C8BBC089CCC}">
      <dgm:prSet/>
      <dgm:spPr/>
      <dgm:t>
        <a:bodyPr/>
        <a:lstStyle/>
        <a:p>
          <a:pPr rtl="1"/>
          <a:endParaRPr lang="ar-SA"/>
        </a:p>
      </dgm:t>
    </dgm:pt>
    <dgm:pt modelId="{0D41001E-8301-4895-AE64-C8DF5F516DA4}" type="sibTrans" cxnId="{6035CB7C-C6B8-4536-B1E6-6C8BBC089CCC}">
      <dgm:prSet/>
      <dgm:spPr/>
      <dgm:t>
        <a:bodyPr/>
        <a:lstStyle/>
        <a:p>
          <a:pPr rtl="1"/>
          <a:endParaRPr lang="ar-SA"/>
        </a:p>
      </dgm:t>
    </dgm:pt>
    <dgm:pt modelId="{5A67FF77-9BAF-4BB0-B1EB-17837365A072}" type="pres">
      <dgm:prSet presAssocID="{DA698898-8E59-4996-8777-32EE6C1107E8}" presName="composite" presStyleCnt="0">
        <dgm:presLayoutVars>
          <dgm:chMax val="1"/>
          <dgm:dir/>
          <dgm:resizeHandles val="exact"/>
        </dgm:presLayoutVars>
      </dgm:prSet>
      <dgm:spPr/>
    </dgm:pt>
    <dgm:pt modelId="{CD4E37B1-5C66-43B6-B87A-C6F0D4655990}" type="pres">
      <dgm:prSet presAssocID="{DA698898-8E59-4996-8777-32EE6C1107E8}" presName="radial" presStyleCnt="0">
        <dgm:presLayoutVars>
          <dgm:animLvl val="ctr"/>
        </dgm:presLayoutVars>
      </dgm:prSet>
      <dgm:spPr/>
    </dgm:pt>
    <dgm:pt modelId="{14E60642-3E65-4489-BA2A-214B0A2FC71C}" type="pres">
      <dgm:prSet presAssocID="{6B0FEDDB-D98A-42B1-9906-072DE3285657}" presName="centerShape" presStyleLbl="vennNode1" presStyleIdx="0" presStyleCnt="5"/>
      <dgm:spPr/>
    </dgm:pt>
    <dgm:pt modelId="{9BC37B31-09A4-454E-8A6A-73C188CF6FEF}" type="pres">
      <dgm:prSet presAssocID="{765A268D-323B-4507-A119-9D142A1988D7}" presName="node" presStyleLbl="vennNode1" presStyleIdx="1" presStyleCnt="5">
        <dgm:presLayoutVars>
          <dgm:bulletEnabled val="1"/>
        </dgm:presLayoutVars>
      </dgm:prSet>
      <dgm:spPr/>
    </dgm:pt>
    <dgm:pt modelId="{A62F0AE5-9C15-424C-AF09-A33BB3B11072}" type="pres">
      <dgm:prSet presAssocID="{7BA7CD29-DC1E-4F7F-91B0-521A3CC93ADC}" presName="node" presStyleLbl="vennNode1" presStyleIdx="2" presStyleCnt="5">
        <dgm:presLayoutVars>
          <dgm:bulletEnabled val="1"/>
        </dgm:presLayoutVars>
      </dgm:prSet>
      <dgm:spPr/>
    </dgm:pt>
    <dgm:pt modelId="{F86ED6FD-EE7D-4DF3-8C67-CEE1C380078E}" type="pres">
      <dgm:prSet presAssocID="{3ACB4173-69D5-4AEF-9DC1-167F6D1C885D}" presName="node" presStyleLbl="vennNode1" presStyleIdx="3" presStyleCnt="5">
        <dgm:presLayoutVars>
          <dgm:bulletEnabled val="1"/>
        </dgm:presLayoutVars>
      </dgm:prSet>
      <dgm:spPr/>
    </dgm:pt>
    <dgm:pt modelId="{DFD6968F-141B-4015-AC79-171DCAB843D2}" type="pres">
      <dgm:prSet presAssocID="{14DE1E76-4BED-43D2-B52D-ABCE20788FA4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721C9C10-CD44-4C75-B749-C94FDBFD8541}" srcId="{DA698898-8E59-4996-8777-32EE6C1107E8}" destId="{6B0FEDDB-D98A-42B1-9906-072DE3285657}" srcOrd="0" destOrd="0" parTransId="{4CADF05B-9644-4555-82AA-43E70EAE4F8F}" sibTransId="{60BA917D-9B29-46B6-B733-26AB79018A4B}"/>
    <dgm:cxn modelId="{00992232-B91E-41BB-9DEB-5F0A37AB6D89}" type="presOf" srcId="{14DE1E76-4BED-43D2-B52D-ABCE20788FA4}" destId="{DFD6968F-141B-4015-AC79-171DCAB843D2}" srcOrd="0" destOrd="0" presId="urn:microsoft.com/office/officeart/2005/8/layout/radial3"/>
    <dgm:cxn modelId="{1921F84B-63FD-4D77-8678-76072922ECC3}" type="presOf" srcId="{6B0FEDDB-D98A-42B1-9906-072DE3285657}" destId="{14E60642-3E65-4489-BA2A-214B0A2FC71C}" srcOrd="0" destOrd="0" presId="urn:microsoft.com/office/officeart/2005/8/layout/radial3"/>
    <dgm:cxn modelId="{6035CB7C-C6B8-4536-B1E6-6C8BBC089CCC}" srcId="{6B0FEDDB-D98A-42B1-9906-072DE3285657}" destId="{3ACB4173-69D5-4AEF-9DC1-167F6D1C885D}" srcOrd="2" destOrd="0" parTransId="{A1AE5CAE-9254-4234-834E-A659AB8506F6}" sibTransId="{0D41001E-8301-4895-AE64-C8DF5F516DA4}"/>
    <dgm:cxn modelId="{B48B11A1-0DFD-4450-9235-EC8A23A1A14C}" type="presOf" srcId="{3ACB4173-69D5-4AEF-9DC1-167F6D1C885D}" destId="{F86ED6FD-EE7D-4DF3-8C67-CEE1C380078E}" srcOrd="0" destOrd="0" presId="urn:microsoft.com/office/officeart/2005/8/layout/radial3"/>
    <dgm:cxn modelId="{6C7B4EA8-7344-4D3B-B603-4AD19C63FC77}" srcId="{6B0FEDDB-D98A-42B1-9906-072DE3285657}" destId="{765A268D-323B-4507-A119-9D142A1988D7}" srcOrd="0" destOrd="0" parTransId="{D8ACB482-18CA-4FE5-A609-0F3614EE5445}" sibTransId="{7084C48C-4977-4F0E-AE1A-1D8BEFD01AF3}"/>
    <dgm:cxn modelId="{E4158FBE-69AD-4B63-832D-EC7B45E9D833}" srcId="{6B0FEDDB-D98A-42B1-9906-072DE3285657}" destId="{14DE1E76-4BED-43D2-B52D-ABCE20788FA4}" srcOrd="3" destOrd="0" parTransId="{46D3C7C7-28D2-4414-9A68-FC411745CFCC}" sibTransId="{F4512A19-DBFB-471E-B42A-5C70B2D6F5C6}"/>
    <dgm:cxn modelId="{807F80C1-CA1D-4765-8869-3EBCDC2902B4}" type="presOf" srcId="{DA698898-8E59-4996-8777-32EE6C1107E8}" destId="{5A67FF77-9BAF-4BB0-B1EB-17837365A072}" srcOrd="0" destOrd="0" presId="urn:microsoft.com/office/officeart/2005/8/layout/radial3"/>
    <dgm:cxn modelId="{A72C38C9-8F5E-420F-9225-C651EE7D1F6B}" srcId="{6B0FEDDB-D98A-42B1-9906-072DE3285657}" destId="{7BA7CD29-DC1E-4F7F-91B0-521A3CC93ADC}" srcOrd="1" destOrd="0" parTransId="{50A0B6D3-2D3E-45C0-96A8-9F5C97807154}" sibTransId="{FDD68F84-761A-47A6-BBBB-31590C91DE8F}"/>
    <dgm:cxn modelId="{0EFF5FE3-40F9-47DF-8408-F8FED668460A}" type="presOf" srcId="{765A268D-323B-4507-A119-9D142A1988D7}" destId="{9BC37B31-09A4-454E-8A6A-73C188CF6FEF}" srcOrd="0" destOrd="0" presId="urn:microsoft.com/office/officeart/2005/8/layout/radial3"/>
    <dgm:cxn modelId="{0908C4F0-2C3F-482B-A837-E25AA7F333ED}" type="presOf" srcId="{7BA7CD29-DC1E-4F7F-91B0-521A3CC93ADC}" destId="{A62F0AE5-9C15-424C-AF09-A33BB3B11072}" srcOrd="0" destOrd="0" presId="urn:microsoft.com/office/officeart/2005/8/layout/radial3"/>
    <dgm:cxn modelId="{EDB458F4-FF7D-4218-86BF-7617A25EBE96}" type="presParOf" srcId="{5A67FF77-9BAF-4BB0-B1EB-17837365A072}" destId="{CD4E37B1-5C66-43B6-B87A-C6F0D4655990}" srcOrd="0" destOrd="0" presId="urn:microsoft.com/office/officeart/2005/8/layout/radial3"/>
    <dgm:cxn modelId="{FAA42642-749C-4A4A-824C-273DF6F324C5}" type="presParOf" srcId="{CD4E37B1-5C66-43B6-B87A-C6F0D4655990}" destId="{14E60642-3E65-4489-BA2A-214B0A2FC71C}" srcOrd="0" destOrd="0" presId="urn:microsoft.com/office/officeart/2005/8/layout/radial3"/>
    <dgm:cxn modelId="{C089D645-857C-4FC6-876F-DFB3151D1F34}" type="presParOf" srcId="{CD4E37B1-5C66-43B6-B87A-C6F0D4655990}" destId="{9BC37B31-09A4-454E-8A6A-73C188CF6FEF}" srcOrd="1" destOrd="0" presId="urn:microsoft.com/office/officeart/2005/8/layout/radial3"/>
    <dgm:cxn modelId="{795D451C-D2C6-45C6-8E69-6D2B43E468E5}" type="presParOf" srcId="{CD4E37B1-5C66-43B6-B87A-C6F0D4655990}" destId="{A62F0AE5-9C15-424C-AF09-A33BB3B11072}" srcOrd="2" destOrd="0" presId="urn:microsoft.com/office/officeart/2005/8/layout/radial3"/>
    <dgm:cxn modelId="{A97FF357-1D10-4A0E-8894-BA0F8EBBC0EE}" type="presParOf" srcId="{CD4E37B1-5C66-43B6-B87A-C6F0D4655990}" destId="{F86ED6FD-EE7D-4DF3-8C67-CEE1C380078E}" srcOrd="3" destOrd="0" presId="urn:microsoft.com/office/officeart/2005/8/layout/radial3"/>
    <dgm:cxn modelId="{A63EA90D-E509-4D42-9E05-573317668DBF}" type="presParOf" srcId="{CD4E37B1-5C66-43B6-B87A-C6F0D4655990}" destId="{DFD6968F-141B-4015-AC79-171DCAB843D2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DBA4CC3-DE7D-4F4D-947B-EDBC0CC8B61F}" type="doc">
      <dgm:prSet loTypeId="urn:microsoft.com/office/officeart/2005/8/layout/matrix2" loCatId="matrix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54407138-A3AE-4501-9B33-61D88FFFB94E}">
      <dgm:prSet phldrT="[نص]" custT="1"/>
      <dgm:spPr/>
      <dgm:t>
        <a:bodyPr/>
        <a:lstStyle/>
        <a:p>
          <a:pPr rtl="1"/>
          <a:r>
            <a:rPr lang="ar-SA" sz="4000" b="1">
              <a:solidFill>
                <a:schemeClr val="bg1">
                  <a:lumMod val="50000"/>
                </a:schemeClr>
              </a:solidFill>
            </a:rPr>
            <a:t>الضرب الثاني</a:t>
          </a:r>
          <a:endParaRPr lang="ar-SA" sz="4000" b="1" dirty="0">
            <a:solidFill>
              <a:schemeClr val="bg1">
                <a:lumMod val="50000"/>
              </a:schemeClr>
            </a:solidFill>
          </a:endParaRPr>
        </a:p>
      </dgm:t>
    </dgm:pt>
    <dgm:pt modelId="{21EDB08A-86DF-42BE-AFC0-072F531191F7}" type="parTrans" cxnId="{EC86AFD5-0680-42D1-AC2A-B7C18F9F96AA}">
      <dgm:prSet/>
      <dgm:spPr/>
      <dgm:t>
        <a:bodyPr/>
        <a:lstStyle/>
        <a:p>
          <a:pPr rtl="1"/>
          <a:endParaRPr lang="ar-SA" sz="1100">
            <a:solidFill>
              <a:schemeClr val="bg1">
                <a:lumMod val="50000"/>
              </a:schemeClr>
            </a:solidFill>
          </a:endParaRPr>
        </a:p>
      </dgm:t>
    </dgm:pt>
    <dgm:pt modelId="{DBD24767-E99D-4646-9032-F42F3862283E}" type="sibTrans" cxnId="{EC86AFD5-0680-42D1-AC2A-B7C18F9F96AA}">
      <dgm:prSet/>
      <dgm:spPr/>
      <dgm:t>
        <a:bodyPr/>
        <a:lstStyle/>
        <a:p>
          <a:pPr rtl="1"/>
          <a:endParaRPr lang="ar-SA" sz="1100">
            <a:solidFill>
              <a:schemeClr val="bg1">
                <a:lumMod val="50000"/>
              </a:schemeClr>
            </a:solidFill>
          </a:endParaRPr>
        </a:p>
      </dgm:t>
    </dgm:pt>
    <dgm:pt modelId="{005D7F59-E875-4E50-AA7C-A6B4CBDE3993}">
      <dgm:prSet phldrT="[نص]" custT="1"/>
      <dgm:spPr/>
      <dgm:t>
        <a:bodyPr/>
        <a:lstStyle/>
        <a:p>
          <a:pPr rtl="1"/>
          <a:r>
            <a:rPr lang="ar-SA" sz="4000" b="1">
              <a:solidFill>
                <a:schemeClr val="bg1">
                  <a:lumMod val="50000"/>
                </a:schemeClr>
              </a:solidFill>
            </a:rPr>
            <a:t>الضرب الأول</a:t>
          </a:r>
          <a:endParaRPr lang="ar-SA" sz="4000" b="1" dirty="0">
            <a:solidFill>
              <a:schemeClr val="bg1">
                <a:lumMod val="50000"/>
              </a:schemeClr>
            </a:solidFill>
          </a:endParaRPr>
        </a:p>
      </dgm:t>
    </dgm:pt>
    <dgm:pt modelId="{BBD49017-F23C-4138-91DA-20658E8D34F8}" type="parTrans" cxnId="{BC73E20F-7E1B-4D2F-8AC6-E59C36AE4DA4}">
      <dgm:prSet/>
      <dgm:spPr/>
      <dgm:t>
        <a:bodyPr/>
        <a:lstStyle/>
        <a:p>
          <a:pPr rtl="1"/>
          <a:endParaRPr lang="ar-SA" sz="1100">
            <a:solidFill>
              <a:schemeClr val="bg1">
                <a:lumMod val="50000"/>
              </a:schemeClr>
            </a:solidFill>
          </a:endParaRPr>
        </a:p>
      </dgm:t>
    </dgm:pt>
    <dgm:pt modelId="{4A0DB4A9-BCAE-4947-AC19-442F96AED1DF}" type="sibTrans" cxnId="{BC73E20F-7E1B-4D2F-8AC6-E59C36AE4DA4}">
      <dgm:prSet/>
      <dgm:spPr/>
      <dgm:t>
        <a:bodyPr/>
        <a:lstStyle/>
        <a:p>
          <a:pPr rtl="1"/>
          <a:endParaRPr lang="ar-SA" sz="1100">
            <a:solidFill>
              <a:schemeClr val="bg1">
                <a:lumMod val="50000"/>
              </a:schemeClr>
            </a:solidFill>
          </a:endParaRPr>
        </a:p>
      </dgm:t>
    </dgm:pt>
    <dgm:pt modelId="{F1B66804-E4E3-44C2-9551-FDA990D31E08}">
      <dgm:prSet phldrT="[نص]" custT="1"/>
      <dgm:spPr/>
      <dgm:t>
        <a:bodyPr/>
        <a:lstStyle/>
        <a:p>
          <a:pPr rtl="1"/>
          <a:r>
            <a:rPr lang="ar-SA" sz="4000" b="1" dirty="0">
              <a:solidFill>
                <a:schemeClr val="bg1">
                  <a:lumMod val="50000"/>
                </a:schemeClr>
              </a:solidFill>
            </a:rPr>
            <a:t>الضرب الرابع</a:t>
          </a:r>
        </a:p>
      </dgm:t>
    </dgm:pt>
    <dgm:pt modelId="{1F93C923-AB62-4784-8FA1-13C45EA930E8}" type="parTrans" cxnId="{F2CE17EE-5B02-49B6-9C56-A8B8F38E6F08}">
      <dgm:prSet/>
      <dgm:spPr/>
      <dgm:t>
        <a:bodyPr/>
        <a:lstStyle/>
        <a:p>
          <a:pPr rtl="1"/>
          <a:endParaRPr lang="ar-SA" sz="1100">
            <a:solidFill>
              <a:schemeClr val="bg1">
                <a:lumMod val="50000"/>
              </a:schemeClr>
            </a:solidFill>
          </a:endParaRPr>
        </a:p>
      </dgm:t>
    </dgm:pt>
    <dgm:pt modelId="{0103489C-7CA2-491F-B82B-662C7C386253}" type="sibTrans" cxnId="{F2CE17EE-5B02-49B6-9C56-A8B8F38E6F08}">
      <dgm:prSet/>
      <dgm:spPr/>
      <dgm:t>
        <a:bodyPr/>
        <a:lstStyle/>
        <a:p>
          <a:pPr rtl="1"/>
          <a:endParaRPr lang="ar-SA" sz="1100">
            <a:solidFill>
              <a:schemeClr val="bg1">
                <a:lumMod val="50000"/>
              </a:schemeClr>
            </a:solidFill>
          </a:endParaRPr>
        </a:p>
      </dgm:t>
    </dgm:pt>
    <dgm:pt modelId="{7912CE57-9640-4F66-A3BC-8C00D40CB168}">
      <dgm:prSet phldrT="[نص]" custT="1"/>
      <dgm:spPr/>
      <dgm:t>
        <a:bodyPr/>
        <a:lstStyle/>
        <a:p>
          <a:pPr rtl="1"/>
          <a:r>
            <a:rPr lang="ar-SA" sz="4000" b="1">
              <a:solidFill>
                <a:schemeClr val="bg1">
                  <a:lumMod val="50000"/>
                </a:schemeClr>
              </a:solidFill>
            </a:rPr>
            <a:t>الضرب الثالث</a:t>
          </a:r>
          <a:endParaRPr lang="ar-SA" sz="4000" b="1" dirty="0">
            <a:solidFill>
              <a:schemeClr val="bg1">
                <a:lumMod val="50000"/>
              </a:schemeClr>
            </a:solidFill>
          </a:endParaRPr>
        </a:p>
      </dgm:t>
    </dgm:pt>
    <dgm:pt modelId="{BE3E9C92-F3EF-43F2-BA57-C25E988E7F2F}" type="parTrans" cxnId="{C22ADDFF-68A2-4C8A-A4D8-21BA199BF9CC}">
      <dgm:prSet/>
      <dgm:spPr/>
      <dgm:t>
        <a:bodyPr/>
        <a:lstStyle/>
        <a:p>
          <a:pPr rtl="1"/>
          <a:endParaRPr lang="ar-SA" sz="1100">
            <a:solidFill>
              <a:schemeClr val="bg1">
                <a:lumMod val="50000"/>
              </a:schemeClr>
            </a:solidFill>
          </a:endParaRPr>
        </a:p>
      </dgm:t>
    </dgm:pt>
    <dgm:pt modelId="{0D2C4EAE-DC3B-4D36-9E79-D071F29B3DF5}" type="sibTrans" cxnId="{C22ADDFF-68A2-4C8A-A4D8-21BA199BF9CC}">
      <dgm:prSet/>
      <dgm:spPr/>
      <dgm:t>
        <a:bodyPr/>
        <a:lstStyle/>
        <a:p>
          <a:pPr rtl="1"/>
          <a:endParaRPr lang="ar-SA" sz="1100">
            <a:solidFill>
              <a:schemeClr val="bg1">
                <a:lumMod val="50000"/>
              </a:schemeClr>
            </a:solidFill>
          </a:endParaRPr>
        </a:p>
      </dgm:t>
    </dgm:pt>
    <dgm:pt modelId="{68640D84-D14B-4A0E-B4C3-56D00CA44A16}" type="pres">
      <dgm:prSet presAssocID="{7DBA4CC3-DE7D-4F4D-947B-EDBC0CC8B61F}" presName="matrix" presStyleCnt="0">
        <dgm:presLayoutVars>
          <dgm:chMax val="1"/>
          <dgm:dir/>
          <dgm:resizeHandles val="exact"/>
        </dgm:presLayoutVars>
      </dgm:prSet>
      <dgm:spPr/>
    </dgm:pt>
    <dgm:pt modelId="{E4A63CA9-8063-4392-931E-4AAAB0548713}" type="pres">
      <dgm:prSet presAssocID="{7DBA4CC3-DE7D-4F4D-947B-EDBC0CC8B61F}" presName="axisShape" presStyleLbl="bgShp" presStyleIdx="0" presStyleCnt="1"/>
      <dgm:spPr/>
    </dgm:pt>
    <dgm:pt modelId="{D0D10662-1F18-4F0C-8A09-C13F48A470B3}" type="pres">
      <dgm:prSet presAssocID="{7DBA4CC3-DE7D-4F4D-947B-EDBC0CC8B61F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EAC708D-A8DD-42E1-B994-8E8EB50DE604}" type="pres">
      <dgm:prSet presAssocID="{7DBA4CC3-DE7D-4F4D-947B-EDBC0CC8B61F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53F16AB-A33E-4004-A2FB-D1469C939EB3}" type="pres">
      <dgm:prSet presAssocID="{7DBA4CC3-DE7D-4F4D-947B-EDBC0CC8B61F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4314E6C-2B56-462D-B981-57C6249BEA73}" type="pres">
      <dgm:prSet presAssocID="{7DBA4CC3-DE7D-4F4D-947B-EDBC0CC8B61F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C73E20F-7E1B-4D2F-8AC6-E59C36AE4DA4}" srcId="{7DBA4CC3-DE7D-4F4D-947B-EDBC0CC8B61F}" destId="{005D7F59-E875-4E50-AA7C-A6B4CBDE3993}" srcOrd="1" destOrd="0" parTransId="{BBD49017-F23C-4138-91DA-20658E8D34F8}" sibTransId="{4A0DB4A9-BCAE-4947-AC19-442F96AED1DF}"/>
    <dgm:cxn modelId="{F243E62D-161B-4589-87CB-8136DE047CA3}" type="presOf" srcId="{7912CE57-9640-4F66-A3BC-8C00D40CB168}" destId="{34314E6C-2B56-462D-B981-57C6249BEA73}" srcOrd="0" destOrd="0" presId="urn:microsoft.com/office/officeart/2005/8/layout/matrix2"/>
    <dgm:cxn modelId="{5CC26339-A579-44A2-AC67-20A02C3278C6}" type="presOf" srcId="{005D7F59-E875-4E50-AA7C-A6B4CBDE3993}" destId="{8EAC708D-A8DD-42E1-B994-8E8EB50DE604}" srcOrd="0" destOrd="0" presId="urn:microsoft.com/office/officeart/2005/8/layout/matrix2"/>
    <dgm:cxn modelId="{62C49C8F-2142-4C49-9585-3C38158B610B}" type="presOf" srcId="{F1B66804-E4E3-44C2-9551-FDA990D31E08}" destId="{553F16AB-A33E-4004-A2FB-D1469C939EB3}" srcOrd="0" destOrd="0" presId="urn:microsoft.com/office/officeart/2005/8/layout/matrix2"/>
    <dgm:cxn modelId="{15D217BD-1DDA-4309-B122-21E8A362623E}" type="presOf" srcId="{54407138-A3AE-4501-9B33-61D88FFFB94E}" destId="{D0D10662-1F18-4F0C-8A09-C13F48A470B3}" srcOrd="0" destOrd="0" presId="urn:microsoft.com/office/officeart/2005/8/layout/matrix2"/>
    <dgm:cxn modelId="{EC86AFD5-0680-42D1-AC2A-B7C18F9F96AA}" srcId="{7DBA4CC3-DE7D-4F4D-947B-EDBC0CC8B61F}" destId="{54407138-A3AE-4501-9B33-61D88FFFB94E}" srcOrd="0" destOrd="0" parTransId="{21EDB08A-86DF-42BE-AFC0-072F531191F7}" sibTransId="{DBD24767-E99D-4646-9032-F42F3862283E}"/>
    <dgm:cxn modelId="{856EB3DD-CFE5-4D76-B5E6-F9F607B36454}" type="presOf" srcId="{7DBA4CC3-DE7D-4F4D-947B-EDBC0CC8B61F}" destId="{68640D84-D14B-4A0E-B4C3-56D00CA44A16}" srcOrd="0" destOrd="0" presId="urn:microsoft.com/office/officeart/2005/8/layout/matrix2"/>
    <dgm:cxn modelId="{F2CE17EE-5B02-49B6-9C56-A8B8F38E6F08}" srcId="{7DBA4CC3-DE7D-4F4D-947B-EDBC0CC8B61F}" destId="{F1B66804-E4E3-44C2-9551-FDA990D31E08}" srcOrd="2" destOrd="0" parTransId="{1F93C923-AB62-4784-8FA1-13C45EA930E8}" sibTransId="{0103489C-7CA2-491F-B82B-662C7C386253}"/>
    <dgm:cxn modelId="{C22ADDFF-68A2-4C8A-A4D8-21BA199BF9CC}" srcId="{7DBA4CC3-DE7D-4F4D-947B-EDBC0CC8B61F}" destId="{7912CE57-9640-4F66-A3BC-8C00D40CB168}" srcOrd="3" destOrd="0" parTransId="{BE3E9C92-F3EF-43F2-BA57-C25E988E7F2F}" sibTransId="{0D2C4EAE-DC3B-4D36-9E79-D071F29B3DF5}"/>
    <dgm:cxn modelId="{29DA20A4-1F31-41C3-AE47-7354A92E2988}" type="presParOf" srcId="{68640D84-D14B-4A0E-B4C3-56D00CA44A16}" destId="{E4A63CA9-8063-4392-931E-4AAAB0548713}" srcOrd="0" destOrd="0" presId="urn:microsoft.com/office/officeart/2005/8/layout/matrix2"/>
    <dgm:cxn modelId="{11646FB6-D033-4293-8C22-EEC7B9A7E228}" type="presParOf" srcId="{68640D84-D14B-4A0E-B4C3-56D00CA44A16}" destId="{D0D10662-1F18-4F0C-8A09-C13F48A470B3}" srcOrd="1" destOrd="0" presId="urn:microsoft.com/office/officeart/2005/8/layout/matrix2"/>
    <dgm:cxn modelId="{7B6F406F-6B75-41B1-995B-718AF73EB1CA}" type="presParOf" srcId="{68640D84-D14B-4A0E-B4C3-56D00CA44A16}" destId="{8EAC708D-A8DD-42E1-B994-8E8EB50DE604}" srcOrd="2" destOrd="0" presId="urn:microsoft.com/office/officeart/2005/8/layout/matrix2"/>
    <dgm:cxn modelId="{8FDD6AAF-1096-4845-978A-D5D4431CA6A6}" type="presParOf" srcId="{68640D84-D14B-4A0E-B4C3-56D00CA44A16}" destId="{553F16AB-A33E-4004-A2FB-D1469C939EB3}" srcOrd="3" destOrd="0" presId="urn:microsoft.com/office/officeart/2005/8/layout/matrix2"/>
    <dgm:cxn modelId="{7B447AE6-395F-4FE6-88E3-6445A56A086E}" type="presParOf" srcId="{68640D84-D14B-4A0E-B4C3-56D00CA44A16}" destId="{34314E6C-2B56-462D-B981-57C6249BEA7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8A3BE3-CA5C-4110-A0B8-A2F05401F5CC}" type="doc">
      <dgm:prSet loTypeId="urn:microsoft.com/office/officeart/2005/8/layout/radial4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09FE0B70-517F-4AC4-B13C-1DB60ACB642C}">
      <dgm:prSet phldrT="[نص]" custT="1"/>
      <dgm:spPr/>
      <dgm:t>
        <a:bodyPr/>
        <a:lstStyle/>
        <a:p>
          <a:pPr rtl="1"/>
          <a:r>
            <a:rPr lang="ar-SA" sz="4400" b="1" dirty="0"/>
            <a:t>ماذا تعلمت؟</a:t>
          </a:r>
        </a:p>
      </dgm:t>
    </dgm:pt>
    <dgm:pt modelId="{6D54DE9D-04AE-4824-A8EA-2342906F4FAD}" type="parTrans" cxnId="{CE76B077-AB58-4AC5-9D6A-DCBF2AF1F206}">
      <dgm:prSet/>
      <dgm:spPr/>
      <dgm:t>
        <a:bodyPr/>
        <a:lstStyle/>
        <a:p>
          <a:pPr rtl="1"/>
          <a:endParaRPr lang="ar-SA" sz="1600" b="1"/>
        </a:p>
      </dgm:t>
    </dgm:pt>
    <dgm:pt modelId="{54E48F8F-3B65-414B-8478-107FD348556E}" type="sibTrans" cxnId="{CE76B077-AB58-4AC5-9D6A-DCBF2AF1F206}">
      <dgm:prSet/>
      <dgm:spPr/>
      <dgm:t>
        <a:bodyPr/>
        <a:lstStyle/>
        <a:p>
          <a:pPr rtl="1"/>
          <a:endParaRPr lang="ar-SA" sz="1600" b="1"/>
        </a:p>
      </dgm:t>
    </dgm:pt>
    <dgm:pt modelId="{21C2C9C9-5CEB-445E-A537-051070AEA1BE}">
      <dgm:prSet phldrT="[نص]" custT="1"/>
      <dgm:spPr/>
      <dgm:t>
        <a:bodyPr/>
        <a:lstStyle/>
        <a:p>
          <a:pPr rtl="1"/>
          <a:r>
            <a:rPr lang="ar-SA" sz="2800" b="1" dirty="0"/>
            <a:t>تعلمت أن ................</a:t>
          </a:r>
        </a:p>
      </dgm:t>
    </dgm:pt>
    <dgm:pt modelId="{1C515693-4153-4048-984B-BBC58DC5719B}" type="parTrans" cxnId="{1C1F5486-62CF-403E-9878-72E4CB9DCC86}">
      <dgm:prSet/>
      <dgm:spPr/>
      <dgm:t>
        <a:bodyPr/>
        <a:lstStyle/>
        <a:p>
          <a:pPr rtl="1"/>
          <a:endParaRPr lang="ar-SA" sz="1600" b="1"/>
        </a:p>
      </dgm:t>
    </dgm:pt>
    <dgm:pt modelId="{A8CF7C73-B109-4B29-94E0-76A1C3A7EDDF}" type="sibTrans" cxnId="{1C1F5486-62CF-403E-9878-72E4CB9DCC86}">
      <dgm:prSet/>
      <dgm:spPr/>
      <dgm:t>
        <a:bodyPr/>
        <a:lstStyle/>
        <a:p>
          <a:pPr rtl="1"/>
          <a:endParaRPr lang="ar-SA" sz="1600" b="1"/>
        </a:p>
      </dgm:t>
    </dgm:pt>
    <dgm:pt modelId="{6E0DC2A9-78E5-4CB7-BD7C-6CAD14B1AA9A}">
      <dgm:prSet phldrT="[نص]" custT="1"/>
      <dgm:spPr/>
      <dgm:t>
        <a:bodyPr/>
        <a:lstStyle/>
        <a:p>
          <a:pPr rtl="1"/>
          <a:r>
            <a:rPr lang="ar-SA" sz="2800" b="1" dirty="0"/>
            <a:t>كان عندي فكرة خطأ عن ...............</a:t>
          </a:r>
        </a:p>
      </dgm:t>
    </dgm:pt>
    <dgm:pt modelId="{F2A669EF-FA3D-4492-8230-732AA9034B72}" type="parTrans" cxnId="{1F991BD1-77DC-4E66-8115-F6FE80D4E8C1}">
      <dgm:prSet/>
      <dgm:spPr/>
      <dgm:t>
        <a:bodyPr/>
        <a:lstStyle/>
        <a:p>
          <a:pPr rtl="1"/>
          <a:endParaRPr lang="ar-SA" sz="1600" b="1"/>
        </a:p>
      </dgm:t>
    </dgm:pt>
    <dgm:pt modelId="{FB95569F-A0FE-4287-8A92-872DA765BD94}" type="sibTrans" cxnId="{1F991BD1-77DC-4E66-8115-F6FE80D4E8C1}">
      <dgm:prSet/>
      <dgm:spPr/>
      <dgm:t>
        <a:bodyPr/>
        <a:lstStyle/>
        <a:p>
          <a:pPr rtl="1"/>
          <a:endParaRPr lang="ar-SA" sz="1600" b="1"/>
        </a:p>
      </dgm:t>
    </dgm:pt>
    <dgm:pt modelId="{411EF64A-AEF2-4882-B130-06A371C1DBB7}">
      <dgm:prSet phldrT="[نص]" custT="1"/>
      <dgm:spPr/>
      <dgm:t>
        <a:bodyPr/>
        <a:lstStyle/>
        <a:p>
          <a:pPr rtl="1"/>
          <a:r>
            <a:rPr lang="ar-SA" sz="2800" b="1" dirty="0"/>
            <a:t>سأطبق ما تعلمته اليوم من خلال ...............</a:t>
          </a:r>
        </a:p>
      </dgm:t>
    </dgm:pt>
    <dgm:pt modelId="{02B6DA51-A472-4C7D-B060-42A147D7B7E4}" type="parTrans" cxnId="{CA158501-F16B-46A7-9371-14AF3AB3FB13}">
      <dgm:prSet/>
      <dgm:spPr/>
      <dgm:t>
        <a:bodyPr/>
        <a:lstStyle/>
        <a:p>
          <a:pPr rtl="1"/>
          <a:endParaRPr lang="ar-SA" sz="1600" b="1"/>
        </a:p>
      </dgm:t>
    </dgm:pt>
    <dgm:pt modelId="{50402247-B5D6-4CE8-A897-4FB53E359884}" type="sibTrans" cxnId="{CA158501-F16B-46A7-9371-14AF3AB3FB13}">
      <dgm:prSet/>
      <dgm:spPr/>
      <dgm:t>
        <a:bodyPr/>
        <a:lstStyle/>
        <a:p>
          <a:pPr rtl="1"/>
          <a:endParaRPr lang="ar-SA" sz="1600" b="1"/>
        </a:p>
      </dgm:t>
    </dgm:pt>
    <dgm:pt modelId="{A4A1B2C0-60D3-461F-93FC-B6BEB7B3B5FC}">
      <dgm:prSet custT="1"/>
      <dgm:spPr/>
      <dgm:t>
        <a:bodyPr/>
        <a:lstStyle/>
        <a:p>
          <a:pPr rtl="1"/>
          <a:r>
            <a:rPr lang="ar-SA" sz="2800" b="1" dirty="0"/>
            <a:t>الآن أستطيع بشكل أفضل أن ............</a:t>
          </a:r>
        </a:p>
      </dgm:t>
    </dgm:pt>
    <dgm:pt modelId="{39F2A409-BD32-41BA-B3A3-014F67C4F392}" type="parTrans" cxnId="{9081C998-92FD-41BF-9BCA-01A2345DEC89}">
      <dgm:prSet/>
      <dgm:spPr/>
      <dgm:t>
        <a:bodyPr/>
        <a:lstStyle/>
        <a:p>
          <a:pPr rtl="1"/>
          <a:endParaRPr lang="ar-SA" sz="1600" b="1"/>
        </a:p>
      </dgm:t>
    </dgm:pt>
    <dgm:pt modelId="{D3070EFB-40CF-49E5-9A70-6ED1FC7D426C}" type="sibTrans" cxnId="{9081C998-92FD-41BF-9BCA-01A2345DEC89}">
      <dgm:prSet/>
      <dgm:spPr/>
      <dgm:t>
        <a:bodyPr/>
        <a:lstStyle/>
        <a:p>
          <a:pPr rtl="1"/>
          <a:endParaRPr lang="ar-SA" sz="1600" b="1"/>
        </a:p>
      </dgm:t>
    </dgm:pt>
    <dgm:pt modelId="{1ED8A2AF-A42D-42E8-8448-6FE2A09C09DE}">
      <dgm:prSet custT="1"/>
      <dgm:spPr/>
      <dgm:t>
        <a:bodyPr/>
        <a:lstStyle/>
        <a:p>
          <a:pPr rtl="1"/>
          <a:r>
            <a:rPr lang="ar-SA" sz="2800" b="1" dirty="0"/>
            <a:t>بقي عندي سؤال ................</a:t>
          </a:r>
        </a:p>
      </dgm:t>
    </dgm:pt>
    <dgm:pt modelId="{1FD95C2E-E675-48B2-BF22-E3A4820CD484}" type="parTrans" cxnId="{236E6595-C393-4DF9-A6D9-0D850691AD74}">
      <dgm:prSet/>
      <dgm:spPr/>
      <dgm:t>
        <a:bodyPr/>
        <a:lstStyle/>
        <a:p>
          <a:pPr rtl="1"/>
          <a:endParaRPr lang="ar-SA" sz="1600" b="1"/>
        </a:p>
      </dgm:t>
    </dgm:pt>
    <dgm:pt modelId="{7AB4D913-BF58-43EF-A9CD-4EB1632EED25}" type="sibTrans" cxnId="{236E6595-C393-4DF9-A6D9-0D850691AD74}">
      <dgm:prSet/>
      <dgm:spPr/>
      <dgm:t>
        <a:bodyPr/>
        <a:lstStyle/>
        <a:p>
          <a:pPr rtl="1"/>
          <a:endParaRPr lang="ar-SA" sz="1600" b="1"/>
        </a:p>
      </dgm:t>
    </dgm:pt>
    <dgm:pt modelId="{787F4187-14DB-4119-8AC3-F77D743310BF}" type="pres">
      <dgm:prSet presAssocID="{BF8A3BE3-CA5C-4110-A0B8-A2F05401F5CC}" presName="cycle" presStyleCnt="0">
        <dgm:presLayoutVars>
          <dgm:chMax val="1"/>
          <dgm:dir val="rev"/>
          <dgm:animLvl val="ctr"/>
          <dgm:resizeHandles val="exact"/>
        </dgm:presLayoutVars>
      </dgm:prSet>
      <dgm:spPr/>
    </dgm:pt>
    <dgm:pt modelId="{914CB217-1F4D-46CA-A758-63176D85B7CE}" type="pres">
      <dgm:prSet presAssocID="{09FE0B70-517F-4AC4-B13C-1DB60ACB642C}" presName="centerShape" presStyleLbl="node0" presStyleIdx="0" presStyleCnt="1"/>
      <dgm:spPr/>
    </dgm:pt>
    <dgm:pt modelId="{553F7572-85F9-460D-B55D-1A8D26D6CB6E}" type="pres">
      <dgm:prSet presAssocID="{1C515693-4153-4048-984B-BBC58DC5719B}" presName="parTrans" presStyleLbl="bgSibTrans2D1" presStyleIdx="0" presStyleCnt="5"/>
      <dgm:spPr/>
    </dgm:pt>
    <dgm:pt modelId="{7339AF13-3C35-4F70-8ECB-8E0D41F84EB6}" type="pres">
      <dgm:prSet presAssocID="{21C2C9C9-5CEB-445E-A537-051070AEA1BE}" presName="node" presStyleLbl="node1" presStyleIdx="0" presStyleCnt="5" custScaleY="113479">
        <dgm:presLayoutVars>
          <dgm:bulletEnabled val="1"/>
        </dgm:presLayoutVars>
      </dgm:prSet>
      <dgm:spPr/>
    </dgm:pt>
    <dgm:pt modelId="{D741DDE2-FFDA-4B59-823C-4D59D0802504}" type="pres">
      <dgm:prSet presAssocID="{F2A669EF-FA3D-4492-8230-732AA9034B72}" presName="parTrans" presStyleLbl="bgSibTrans2D1" presStyleIdx="1" presStyleCnt="5"/>
      <dgm:spPr/>
    </dgm:pt>
    <dgm:pt modelId="{7531A8AE-11B2-443E-8B83-183C7963664C}" type="pres">
      <dgm:prSet presAssocID="{6E0DC2A9-78E5-4CB7-BD7C-6CAD14B1AA9A}" presName="node" presStyleLbl="node1" presStyleIdx="1" presStyleCnt="5" custScaleY="113479">
        <dgm:presLayoutVars>
          <dgm:bulletEnabled val="1"/>
        </dgm:presLayoutVars>
      </dgm:prSet>
      <dgm:spPr/>
    </dgm:pt>
    <dgm:pt modelId="{33CBB2DC-3721-4317-9C5D-FB23FE8DA3CB}" type="pres">
      <dgm:prSet presAssocID="{02B6DA51-A472-4C7D-B060-42A147D7B7E4}" presName="parTrans" presStyleLbl="bgSibTrans2D1" presStyleIdx="2" presStyleCnt="5"/>
      <dgm:spPr/>
    </dgm:pt>
    <dgm:pt modelId="{0216B5A2-60F1-4692-A5DF-F8A33612CAE9}" type="pres">
      <dgm:prSet presAssocID="{411EF64A-AEF2-4882-B130-06A371C1DBB7}" presName="node" presStyleLbl="node1" presStyleIdx="2" presStyleCnt="5" custScaleY="113479">
        <dgm:presLayoutVars>
          <dgm:bulletEnabled val="1"/>
        </dgm:presLayoutVars>
      </dgm:prSet>
      <dgm:spPr/>
    </dgm:pt>
    <dgm:pt modelId="{F603B3F2-160D-4CD0-80A3-69D8AAF4ED26}" type="pres">
      <dgm:prSet presAssocID="{39F2A409-BD32-41BA-B3A3-014F67C4F392}" presName="parTrans" presStyleLbl="bgSibTrans2D1" presStyleIdx="3" presStyleCnt="5"/>
      <dgm:spPr/>
    </dgm:pt>
    <dgm:pt modelId="{E4619798-1B3A-4590-8C7F-F091F0125DCB}" type="pres">
      <dgm:prSet presAssocID="{A4A1B2C0-60D3-461F-93FC-B6BEB7B3B5FC}" presName="node" presStyleLbl="node1" presStyleIdx="3" presStyleCnt="5" custScaleY="113479">
        <dgm:presLayoutVars>
          <dgm:bulletEnabled val="1"/>
        </dgm:presLayoutVars>
      </dgm:prSet>
      <dgm:spPr/>
    </dgm:pt>
    <dgm:pt modelId="{32468198-5BE1-41BF-8958-AD3CEF0FF768}" type="pres">
      <dgm:prSet presAssocID="{1FD95C2E-E675-48B2-BF22-E3A4820CD484}" presName="parTrans" presStyleLbl="bgSibTrans2D1" presStyleIdx="4" presStyleCnt="5"/>
      <dgm:spPr/>
    </dgm:pt>
    <dgm:pt modelId="{CD7FFF87-AC3A-4DE4-9CD8-4F58004B07A2}" type="pres">
      <dgm:prSet presAssocID="{1ED8A2AF-A42D-42E8-8448-6FE2A09C09DE}" presName="node" presStyleLbl="node1" presStyleIdx="4" presStyleCnt="5" custScaleY="113479">
        <dgm:presLayoutVars>
          <dgm:bulletEnabled val="1"/>
        </dgm:presLayoutVars>
      </dgm:prSet>
      <dgm:spPr/>
    </dgm:pt>
  </dgm:ptLst>
  <dgm:cxnLst>
    <dgm:cxn modelId="{CA158501-F16B-46A7-9371-14AF3AB3FB13}" srcId="{09FE0B70-517F-4AC4-B13C-1DB60ACB642C}" destId="{411EF64A-AEF2-4882-B130-06A371C1DBB7}" srcOrd="2" destOrd="0" parTransId="{02B6DA51-A472-4C7D-B060-42A147D7B7E4}" sibTransId="{50402247-B5D6-4CE8-A897-4FB53E359884}"/>
    <dgm:cxn modelId="{4859D11A-C2DA-4E11-9A1F-27CEF7D761D2}" type="presOf" srcId="{1ED8A2AF-A42D-42E8-8448-6FE2A09C09DE}" destId="{CD7FFF87-AC3A-4DE4-9CD8-4F58004B07A2}" srcOrd="0" destOrd="0" presId="urn:microsoft.com/office/officeart/2005/8/layout/radial4"/>
    <dgm:cxn modelId="{8EDC932F-42F4-43E6-925F-ECF678420D94}" type="presOf" srcId="{411EF64A-AEF2-4882-B130-06A371C1DBB7}" destId="{0216B5A2-60F1-4692-A5DF-F8A33612CAE9}" srcOrd="0" destOrd="0" presId="urn:microsoft.com/office/officeart/2005/8/layout/radial4"/>
    <dgm:cxn modelId="{76F49E35-E212-4322-8457-3711A8CBE697}" type="presOf" srcId="{1FD95C2E-E675-48B2-BF22-E3A4820CD484}" destId="{32468198-5BE1-41BF-8958-AD3CEF0FF768}" srcOrd="0" destOrd="0" presId="urn:microsoft.com/office/officeart/2005/8/layout/radial4"/>
    <dgm:cxn modelId="{386A943A-2723-40A8-AB97-DC2AFD9C3B2E}" type="presOf" srcId="{BF8A3BE3-CA5C-4110-A0B8-A2F05401F5CC}" destId="{787F4187-14DB-4119-8AC3-F77D743310BF}" srcOrd="0" destOrd="0" presId="urn:microsoft.com/office/officeart/2005/8/layout/radial4"/>
    <dgm:cxn modelId="{A415FB3C-F257-4CC4-9E49-CA50C51F4C22}" type="presOf" srcId="{1C515693-4153-4048-984B-BBC58DC5719B}" destId="{553F7572-85F9-460D-B55D-1A8D26D6CB6E}" srcOrd="0" destOrd="0" presId="urn:microsoft.com/office/officeart/2005/8/layout/radial4"/>
    <dgm:cxn modelId="{61018E4B-53DC-4AFF-BF35-898C976E3F0B}" type="presOf" srcId="{39F2A409-BD32-41BA-B3A3-014F67C4F392}" destId="{F603B3F2-160D-4CD0-80A3-69D8AAF4ED26}" srcOrd="0" destOrd="0" presId="urn:microsoft.com/office/officeart/2005/8/layout/radial4"/>
    <dgm:cxn modelId="{7F702E50-6476-4167-B714-3BD0ADF4A982}" type="presOf" srcId="{A4A1B2C0-60D3-461F-93FC-B6BEB7B3B5FC}" destId="{E4619798-1B3A-4590-8C7F-F091F0125DCB}" srcOrd="0" destOrd="0" presId="urn:microsoft.com/office/officeart/2005/8/layout/radial4"/>
    <dgm:cxn modelId="{CE76B077-AB58-4AC5-9D6A-DCBF2AF1F206}" srcId="{BF8A3BE3-CA5C-4110-A0B8-A2F05401F5CC}" destId="{09FE0B70-517F-4AC4-B13C-1DB60ACB642C}" srcOrd="0" destOrd="0" parTransId="{6D54DE9D-04AE-4824-A8EA-2342906F4FAD}" sibTransId="{54E48F8F-3B65-414B-8478-107FD348556E}"/>
    <dgm:cxn modelId="{1C1F5486-62CF-403E-9878-72E4CB9DCC86}" srcId="{09FE0B70-517F-4AC4-B13C-1DB60ACB642C}" destId="{21C2C9C9-5CEB-445E-A537-051070AEA1BE}" srcOrd="0" destOrd="0" parTransId="{1C515693-4153-4048-984B-BBC58DC5719B}" sibTransId="{A8CF7C73-B109-4B29-94E0-76A1C3A7EDDF}"/>
    <dgm:cxn modelId="{236E6595-C393-4DF9-A6D9-0D850691AD74}" srcId="{09FE0B70-517F-4AC4-B13C-1DB60ACB642C}" destId="{1ED8A2AF-A42D-42E8-8448-6FE2A09C09DE}" srcOrd="4" destOrd="0" parTransId="{1FD95C2E-E675-48B2-BF22-E3A4820CD484}" sibTransId="{7AB4D913-BF58-43EF-A9CD-4EB1632EED25}"/>
    <dgm:cxn modelId="{FF1BB997-DA93-4063-B9CB-AADD73C5D560}" type="presOf" srcId="{09FE0B70-517F-4AC4-B13C-1DB60ACB642C}" destId="{914CB217-1F4D-46CA-A758-63176D85B7CE}" srcOrd="0" destOrd="0" presId="urn:microsoft.com/office/officeart/2005/8/layout/radial4"/>
    <dgm:cxn modelId="{9081C998-92FD-41BF-9BCA-01A2345DEC89}" srcId="{09FE0B70-517F-4AC4-B13C-1DB60ACB642C}" destId="{A4A1B2C0-60D3-461F-93FC-B6BEB7B3B5FC}" srcOrd="3" destOrd="0" parTransId="{39F2A409-BD32-41BA-B3A3-014F67C4F392}" sibTransId="{D3070EFB-40CF-49E5-9A70-6ED1FC7D426C}"/>
    <dgm:cxn modelId="{6FB7B4C4-C2C8-469E-88E7-0BCD853A44FF}" type="presOf" srcId="{02B6DA51-A472-4C7D-B060-42A147D7B7E4}" destId="{33CBB2DC-3721-4317-9C5D-FB23FE8DA3CB}" srcOrd="0" destOrd="0" presId="urn:microsoft.com/office/officeart/2005/8/layout/radial4"/>
    <dgm:cxn modelId="{5B701AC5-47D6-40DF-95B1-682F63D44F58}" type="presOf" srcId="{6E0DC2A9-78E5-4CB7-BD7C-6CAD14B1AA9A}" destId="{7531A8AE-11B2-443E-8B83-183C7963664C}" srcOrd="0" destOrd="0" presId="urn:microsoft.com/office/officeart/2005/8/layout/radial4"/>
    <dgm:cxn modelId="{E9466DCA-989A-4A7A-B734-1A1502A7BE03}" type="presOf" srcId="{21C2C9C9-5CEB-445E-A537-051070AEA1BE}" destId="{7339AF13-3C35-4F70-8ECB-8E0D41F84EB6}" srcOrd="0" destOrd="0" presId="urn:microsoft.com/office/officeart/2005/8/layout/radial4"/>
    <dgm:cxn modelId="{1C3F26CB-ABC5-4CB8-AF0C-6369D8A87184}" type="presOf" srcId="{F2A669EF-FA3D-4492-8230-732AA9034B72}" destId="{D741DDE2-FFDA-4B59-823C-4D59D0802504}" srcOrd="0" destOrd="0" presId="urn:microsoft.com/office/officeart/2005/8/layout/radial4"/>
    <dgm:cxn modelId="{1F991BD1-77DC-4E66-8115-F6FE80D4E8C1}" srcId="{09FE0B70-517F-4AC4-B13C-1DB60ACB642C}" destId="{6E0DC2A9-78E5-4CB7-BD7C-6CAD14B1AA9A}" srcOrd="1" destOrd="0" parTransId="{F2A669EF-FA3D-4492-8230-732AA9034B72}" sibTransId="{FB95569F-A0FE-4287-8A92-872DA765BD94}"/>
    <dgm:cxn modelId="{F3A89BEB-7DB0-49F1-9008-CFD2E893C0E0}" type="presParOf" srcId="{787F4187-14DB-4119-8AC3-F77D743310BF}" destId="{914CB217-1F4D-46CA-A758-63176D85B7CE}" srcOrd="0" destOrd="0" presId="urn:microsoft.com/office/officeart/2005/8/layout/radial4"/>
    <dgm:cxn modelId="{294B84D0-66C0-4C86-B0EF-B5E3ECED54EE}" type="presParOf" srcId="{787F4187-14DB-4119-8AC3-F77D743310BF}" destId="{553F7572-85F9-460D-B55D-1A8D26D6CB6E}" srcOrd="1" destOrd="0" presId="urn:microsoft.com/office/officeart/2005/8/layout/radial4"/>
    <dgm:cxn modelId="{53D06711-085A-4B20-A8AB-07B85B4F16AD}" type="presParOf" srcId="{787F4187-14DB-4119-8AC3-F77D743310BF}" destId="{7339AF13-3C35-4F70-8ECB-8E0D41F84EB6}" srcOrd="2" destOrd="0" presId="urn:microsoft.com/office/officeart/2005/8/layout/radial4"/>
    <dgm:cxn modelId="{D59F071C-6062-4FF4-922D-7797A077251C}" type="presParOf" srcId="{787F4187-14DB-4119-8AC3-F77D743310BF}" destId="{D741DDE2-FFDA-4B59-823C-4D59D0802504}" srcOrd="3" destOrd="0" presId="urn:microsoft.com/office/officeart/2005/8/layout/radial4"/>
    <dgm:cxn modelId="{87B2C0DB-30F7-470E-8252-AD7879A3A85C}" type="presParOf" srcId="{787F4187-14DB-4119-8AC3-F77D743310BF}" destId="{7531A8AE-11B2-443E-8B83-183C7963664C}" srcOrd="4" destOrd="0" presId="urn:microsoft.com/office/officeart/2005/8/layout/radial4"/>
    <dgm:cxn modelId="{3310EE62-1EAE-4DBA-8090-E74C96349BA9}" type="presParOf" srcId="{787F4187-14DB-4119-8AC3-F77D743310BF}" destId="{33CBB2DC-3721-4317-9C5D-FB23FE8DA3CB}" srcOrd="5" destOrd="0" presId="urn:microsoft.com/office/officeart/2005/8/layout/radial4"/>
    <dgm:cxn modelId="{B856297C-E5E6-4E20-8BF7-1016547959D6}" type="presParOf" srcId="{787F4187-14DB-4119-8AC3-F77D743310BF}" destId="{0216B5A2-60F1-4692-A5DF-F8A33612CAE9}" srcOrd="6" destOrd="0" presId="urn:microsoft.com/office/officeart/2005/8/layout/radial4"/>
    <dgm:cxn modelId="{68BE468B-E661-4318-AE38-5D969554B798}" type="presParOf" srcId="{787F4187-14DB-4119-8AC3-F77D743310BF}" destId="{F603B3F2-160D-4CD0-80A3-69D8AAF4ED26}" srcOrd="7" destOrd="0" presId="urn:microsoft.com/office/officeart/2005/8/layout/radial4"/>
    <dgm:cxn modelId="{62DF4B58-210C-40D5-B636-D6E01C7D448B}" type="presParOf" srcId="{787F4187-14DB-4119-8AC3-F77D743310BF}" destId="{E4619798-1B3A-4590-8C7F-F091F0125DCB}" srcOrd="8" destOrd="0" presId="urn:microsoft.com/office/officeart/2005/8/layout/radial4"/>
    <dgm:cxn modelId="{CD8EE6E7-53B6-4614-BF61-D9A2DCF9355E}" type="presParOf" srcId="{787F4187-14DB-4119-8AC3-F77D743310BF}" destId="{32468198-5BE1-41BF-8958-AD3CEF0FF768}" srcOrd="9" destOrd="0" presId="urn:microsoft.com/office/officeart/2005/8/layout/radial4"/>
    <dgm:cxn modelId="{55691EC0-0338-47F8-99B0-E8947E26F58B}" type="presParOf" srcId="{787F4187-14DB-4119-8AC3-F77D743310BF}" destId="{CD7FFF87-AC3A-4DE4-9CD8-4F58004B07A2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BDCB7-9A19-4423-8F7F-49CB6ED07567}">
      <dsp:nvSpPr>
        <dsp:cNvPr id="0" name=""/>
        <dsp:cNvSpPr/>
      </dsp:nvSpPr>
      <dsp:spPr>
        <a:xfrm>
          <a:off x="2531799" y="1185623"/>
          <a:ext cx="1778435" cy="177843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5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b="1" kern="1200" dirty="0">
              <a:solidFill>
                <a:schemeClr val="accent3">
                  <a:lumMod val="50000"/>
                </a:schemeClr>
              </a:solidFill>
            </a:rPr>
            <a:t>النتيجة</a:t>
          </a:r>
        </a:p>
      </dsp:txBody>
      <dsp:txXfrm>
        <a:off x="2768924" y="1496849"/>
        <a:ext cx="1304185" cy="800295"/>
      </dsp:txXfrm>
    </dsp:sp>
    <dsp:sp modelId="{ECFAC71A-73E0-421B-A66C-EEE18520A8EB}">
      <dsp:nvSpPr>
        <dsp:cNvPr id="0" name=""/>
        <dsp:cNvSpPr/>
      </dsp:nvSpPr>
      <dsp:spPr>
        <a:xfrm>
          <a:off x="3199643" y="0"/>
          <a:ext cx="1778435" cy="177843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4517647"/>
                <a:satOff val="-23885"/>
                <a:lumOff val="2352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4517647"/>
                <a:satOff val="-23885"/>
                <a:lumOff val="2352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4517647"/>
                <a:satOff val="-23885"/>
                <a:lumOff val="23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b="1" kern="1200" dirty="0">
              <a:solidFill>
                <a:srgbClr val="00B050"/>
              </a:solidFill>
            </a:rPr>
            <a:t>المقدمة الصغرى</a:t>
          </a:r>
        </a:p>
      </dsp:txBody>
      <dsp:txXfrm>
        <a:off x="3743548" y="459429"/>
        <a:ext cx="1067061" cy="978139"/>
      </dsp:txXfrm>
    </dsp:sp>
    <dsp:sp modelId="{14F96237-006B-4359-A7B3-F34F80E6C9CC}">
      <dsp:nvSpPr>
        <dsp:cNvPr id="0" name=""/>
        <dsp:cNvSpPr/>
      </dsp:nvSpPr>
      <dsp:spPr>
        <a:xfrm>
          <a:off x="1916205" y="0"/>
          <a:ext cx="1778435" cy="177843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9035294"/>
                <a:satOff val="-47771"/>
                <a:lumOff val="4705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9035294"/>
                <a:satOff val="-47771"/>
                <a:lumOff val="4705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9035294"/>
                <a:satOff val="-47771"/>
                <a:lumOff val="47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b="1" kern="1200" dirty="0">
              <a:solidFill>
                <a:schemeClr val="accent6">
                  <a:lumMod val="75000"/>
                </a:schemeClr>
              </a:solidFill>
            </a:rPr>
            <a:t>المقدمة الكبرى</a:t>
          </a:r>
        </a:p>
      </dsp:txBody>
      <dsp:txXfrm>
        <a:off x="2083675" y="459429"/>
        <a:ext cx="1067061" cy="978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FC2F4-8C45-42D3-808F-FE60BE2C5683}">
      <dsp:nvSpPr>
        <dsp:cNvPr id="0" name=""/>
        <dsp:cNvSpPr/>
      </dsp:nvSpPr>
      <dsp:spPr>
        <a:xfrm>
          <a:off x="275543" y="0"/>
          <a:ext cx="3122823" cy="2123658"/>
        </a:xfrm>
        <a:prstGeom prst="lef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0BA165-4237-4109-9BEF-6CFDEA27FB07}">
      <dsp:nvSpPr>
        <dsp:cNvPr id="0" name=""/>
        <dsp:cNvSpPr/>
      </dsp:nvSpPr>
      <dsp:spPr>
        <a:xfrm>
          <a:off x="2447240" y="637097"/>
          <a:ext cx="1102173" cy="8494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b="0" i="0" kern="1200" dirty="0"/>
            <a:t>الحد الأصغر</a:t>
          </a:r>
          <a:endParaRPr lang="ar-SA" sz="2200" kern="1200" dirty="0"/>
        </a:p>
      </dsp:txBody>
      <dsp:txXfrm>
        <a:off x="2488707" y="678564"/>
        <a:ext cx="1019239" cy="766529"/>
      </dsp:txXfrm>
    </dsp:sp>
    <dsp:sp modelId="{8CDA0D3D-99C3-46D4-BC07-B542C8C15946}">
      <dsp:nvSpPr>
        <dsp:cNvPr id="0" name=""/>
        <dsp:cNvSpPr/>
      </dsp:nvSpPr>
      <dsp:spPr>
        <a:xfrm>
          <a:off x="1285868" y="637097"/>
          <a:ext cx="1102173" cy="849463"/>
        </a:xfrm>
        <a:prstGeom prst="roundRect">
          <a:avLst/>
        </a:prstGeom>
        <a:gradFill rotWithShape="0">
          <a:gsLst>
            <a:gs pos="0">
              <a:schemeClr val="accent2">
                <a:hueOff val="-4002286"/>
                <a:satOff val="24557"/>
                <a:lumOff val="-98"/>
                <a:alphaOff val="0"/>
                <a:tint val="50000"/>
                <a:satMod val="300000"/>
              </a:schemeClr>
            </a:gs>
            <a:gs pos="35000">
              <a:schemeClr val="accent2">
                <a:hueOff val="-4002286"/>
                <a:satOff val="24557"/>
                <a:lumOff val="-98"/>
                <a:alphaOff val="0"/>
                <a:tint val="37000"/>
                <a:satMod val="300000"/>
              </a:schemeClr>
            </a:gs>
            <a:gs pos="100000">
              <a:schemeClr val="accent2">
                <a:hueOff val="-4002286"/>
                <a:satOff val="24557"/>
                <a:lumOff val="-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 dirty="0"/>
            <a:t>الحد الأوسط</a:t>
          </a:r>
        </a:p>
      </dsp:txBody>
      <dsp:txXfrm>
        <a:off x="1327335" y="678564"/>
        <a:ext cx="1019239" cy="766529"/>
      </dsp:txXfrm>
    </dsp:sp>
    <dsp:sp modelId="{BBFADDC8-8B6E-44A6-808E-BC0A61FFD9DF}">
      <dsp:nvSpPr>
        <dsp:cNvPr id="0" name=""/>
        <dsp:cNvSpPr/>
      </dsp:nvSpPr>
      <dsp:spPr>
        <a:xfrm>
          <a:off x="124496" y="637097"/>
          <a:ext cx="1102173" cy="849463"/>
        </a:xfrm>
        <a:prstGeom prst="roundRect">
          <a:avLst/>
        </a:prstGeom>
        <a:gradFill rotWithShape="0">
          <a:gsLst>
            <a:gs pos="0">
              <a:schemeClr val="accent2">
                <a:hueOff val="-8004573"/>
                <a:satOff val="49115"/>
                <a:lumOff val="-196"/>
                <a:alphaOff val="0"/>
                <a:tint val="50000"/>
                <a:satMod val="300000"/>
              </a:schemeClr>
            </a:gs>
            <a:gs pos="35000">
              <a:schemeClr val="accent2">
                <a:hueOff val="-8004573"/>
                <a:satOff val="49115"/>
                <a:lumOff val="-196"/>
                <a:alphaOff val="0"/>
                <a:tint val="37000"/>
                <a:satMod val="300000"/>
              </a:schemeClr>
            </a:gs>
            <a:gs pos="100000">
              <a:schemeClr val="accent2">
                <a:hueOff val="-8004573"/>
                <a:satOff val="49115"/>
                <a:lumOff val="-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b="0" i="0" kern="1200" dirty="0"/>
            <a:t>الحد الأكبر</a:t>
          </a:r>
          <a:endParaRPr lang="ar-SA" sz="2200" kern="1200" dirty="0"/>
        </a:p>
      </dsp:txBody>
      <dsp:txXfrm>
        <a:off x="165963" y="678564"/>
        <a:ext cx="1019239" cy="7665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62D46-A3FF-4283-B9DC-139D0FF554BA}">
      <dsp:nvSpPr>
        <dsp:cNvPr id="0" name=""/>
        <dsp:cNvSpPr/>
      </dsp:nvSpPr>
      <dsp:spPr>
        <a:xfrm>
          <a:off x="3721463" y="2003447"/>
          <a:ext cx="2655359" cy="523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869"/>
              </a:lnTo>
              <a:lnTo>
                <a:pt x="2655359" y="261869"/>
              </a:lnTo>
              <a:lnTo>
                <a:pt x="2655359" y="52373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06B5F6-2226-4733-BA15-28EB166B1EA1}">
      <dsp:nvSpPr>
        <dsp:cNvPr id="0" name=""/>
        <dsp:cNvSpPr/>
      </dsp:nvSpPr>
      <dsp:spPr>
        <a:xfrm>
          <a:off x="3675743" y="2003447"/>
          <a:ext cx="91440" cy="5237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373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DEC2E5-E05D-47AB-A6D2-0D06A9E63FA1}">
      <dsp:nvSpPr>
        <dsp:cNvPr id="0" name=""/>
        <dsp:cNvSpPr/>
      </dsp:nvSpPr>
      <dsp:spPr>
        <a:xfrm>
          <a:off x="1066103" y="2003447"/>
          <a:ext cx="2655359" cy="523739"/>
        </a:xfrm>
        <a:custGeom>
          <a:avLst/>
          <a:gdLst/>
          <a:ahLst/>
          <a:cxnLst/>
          <a:rect l="0" t="0" r="0" b="0"/>
          <a:pathLst>
            <a:path>
              <a:moveTo>
                <a:pt x="2655359" y="0"/>
              </a:moveTo>
              <a:lnTo>
                <a:pt x="2655359" y="261869"/>
              </a:lnTo>
              <a:lnTo>
                <a:pt x="0" y="261869"/>
              </a:lnTo>
              <a:lnTo>
                <a:pt x="0" y="52373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3FD94A-2AD3-4107-BC8F-2045AF1A7D4B}">
      <dsp:nvSpPr>
        <dsp:cNvPr id="0" name=""/>
        <dsp:cNvSpPr/>
      </dsp:nvSpPr>
      <dsp:spPr>
        <a:xfrm>
          <a:off x="2347519" y="1288842"/>
          <a:ext cx="2747887" cy="7146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2">
                  <a:lumMod val="50000"/>
                </a:schemeClr>
              </a:solidFill>
            </a:rPr>
            <a:t>قواعد القياس الرئيسية</a:t>
          </a:r>
        </a:p>
      </dsp:txBody>
      <dsp:txXfrm>
        <a:off x="2347519" y="1288842"/>
        <a:ext cx="2747887" cy="714605"/>
      </dsp:txXfrm>
    </dsp:sp>
    <dsp:sp modelId="{7E2BF143-96A2-4349-BC88-8B188B6361D5}">
      <dsp:nvSpPr>
        <dsp:cNvPr id="0" name=""/>
        <dsp:cNvSpPr/>
      </dsp:nvSpPr>
      <dsp:spPr>
        <a:xfrm>
          <a:off x="293" y="2527187"/>
          <a:ext cx="2131620" cy="8717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bg1">
                  <a:lumMod val="50000"/>
                </a:schemeClr>
              </a:solidFill>
            </a:rPr>
            <a:t>قواعد الكيف (الكشف عن القضايا)</a:t>
          </a:r>
        </a:p>
      </dsp:txBody>
      <dsp:txXfrm>
        <a:off x="293" y="2527187"/>
        <a:ext cx="2131620" cy="871714"/>
      </dsp:txXfrm>
    </dsp:sp>
    <dsp:sp modelId="{43BD6439-298F-4D97-ABB2-2C7F8D9B6384}">
      <dsp:nvSpPr>
        <dsp:cNvPr id="0" name=""/>
        <dsp:cNvSpPr/>
      </dsp:nvSpPr>
      <dsp:spPr>
        <a:xfrm>
          <a:off x="2655652" y="2527187"/>
          <a:ext cx="2131620" cy="8717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bg1">
                  <a:lumMod val="50000"/>
                </a:schemeClr>
              </a:solidFill>
            </a:rPr>
            <a:t>قواعد الاستغراق</a:t>
          </a:r>
        </a:p>
      </dsp:txBody>
      <dsp:txXfrm>
        <a:off x="2655652" y="2527187"/>
        <a:ext cx="2131620" cy="871714"/>
      </dsp:txXfrm>
    </dsp:sp>
    <dsp:sp modelId="{6DABEF6E-C25C-4F2D-AC48-D89B14669565}">
      <dsp:nvSpPr>
        <dsp:cNvPr id="0" name=""/>
        <dsp:cNvSpPr/>
      </dsp:nvSpPr>
      <dsp:spPr>
        <a:xfrm>
          <a:off x="5311012" y="2527187"/>
          <a:ext cx="2131620" cy="8717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bg1">
                  <a:lumMod val="50000"/>
                </a:schemeClr>
              </a:solidFill>
            </a:rPr>
            <a:t>قواعد التركيب</a:t>
          </a:r>
        </a:p>
      </dsp:txBody>
      <dsp:txXfrm>
        <a:off x="5311012" y="2527187"/>
        <a:ext cx="2131620" cy="8717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BDCB7-9A19-4423-8F7F-49CB6ED07567}">
      <dsp:nvSpPr>
        <dsp:cNvPr id="0" name=""/>
        <dsp:cNvSpPr/>
      </dsp:nvSpPr>
      <dsp:spPr>
        <a:xfrm>
          <a:off x="2531799" y="1185623"/>
          <a:ext cx="1778435" cy="177843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5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b="1" kern="1200" dirty="0">
              <a:solidFill>
                <a:schemeClr val="accent3">
                  <a:lumMod val="50000"/>
                </a:schemeClr>
              </a:solidFill>
            </a:rPr>
            <a:t>النتيجة</a:t>
          </a:r>
        </a:p>
      </dsp:txBody>
      <dsp:txXfrm>
        <a:off x="2768924" y="1496849"/>
        <a:ext cx="1304185" cy="800295"/>
      </dsp:txXfrm>
    </dsp:sp>
    <dsp:sp modelId="{ECFAC71A-73E0-421B-A66C-EEE18520A8EB}">
      <dsp:nvSpPr>
        <dsp:cNvPr id="0" name=""/>
        <dsp:cNvSpPr/>
      </dsp:nvSpPr>
      <dsp:spPr>
        <a:xfrm>
          <a:off x="3199643" y="0"/>
          <a:ext cx="1778435" cy="177843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4517647"/>
                <a:satOff val="-23885"/>
                <a:lumOff val="2352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4517647"/>
                <a:satOff val="-23885"/>
                <a:lumOff val="2352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4517647"/>
                <a:satOff val="-23885"/>
                <a:lumOff val="23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b="1" kern="1200" dirty="0">
              <a:solidFill>
                <a:srgbClr val="00B050"/>
              </a:solidFill>
            </a:rPr>
            <a:t>المقدمة الصغرى</a:t>
          </a:r>
        </a:p>
      </dsp:txBody>
      <dsp:txXfrm>
        <a:off x="3743548" y="459429"/>
        <a:ext cx="1067061" cy="978139"/>
      </dsp:txXfrm>
    </dsp:sp>
    <dsp:sp modelId="{14F96237-006B-4359-A7B3-F34F80E6C9CC}">
      <dsp:nvSpPr>
        <dsp:cNvPr id="0" name=""/>
        <dsp:cNvSpPr/>
      </dsp:nvSpPr>
      <dsp:spPr>
        <a:xfrm>
          <a:off x="1916205" y="0"/>
          <a:ext cx="1778435" cy="177843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9035294"/>
                <a:satOff val="-47771"/>
                <a:lumOff val="4705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9035294"/>
                <a:satOff val="-47771"/>
                <a:lumOff val="4705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9035294"/>
                <a:satOff val="-47771"/>
                <a:lumOff val="47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b="1" kern="1200" dirty="0">
              <a:solidFill>
                <a:schemeClr val="accent6">
                  <a:lumMod val="75000"/>
                </a:schemeClr>
              </a:solidFill>
            </a:rPr>
            <a:t>المقدمة الكبرى</a:t>
          </a:r>
        </a:p>
      </dsp:txBody>
      <dsp:txXfrm>
        <a:off x="2083675" y="459429"/>
        <a:ext cx="1067061" cy="9781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FC2F4-8C45-42D3-808F-FE60BE2C5683}">
      <dsp:nvSpPr>
        <dsp:cNvPr id="0" name=""/>
        <dsp:cNvSpPr/>
      </dsp:nvSpPr>
      <dsp:spPr>
        <a:xfrm>
          <a:off x="275543" y="0"/>
          <a:ext cx="3122823" cy="2123658"/>
        </a:xfrm>
        <a:prstGeom prst="lef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0BA165-4237-4109-9BEF-6CFDEA27FB07}">
      <dsp:nvSpPr>
        <dsp:cNvPr id="0" name=""/>
        <dsp:cNvSpPr/>
      </dsp:nvSpPr>
      <dsp:spPr>
        <a:xfrm>
          <a:off x="2447240" y="637097"/>
          <a:ext cx="1102173" cy="8494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b="0" i="0" kern="1200" dirty="0"/>
            <a:t>الحد الأصغر</a:t>
          </a:r>
          <a:endParaRPr lang="ar-SA" sz="2200" kern="1200" dirty="0"/>
        </a:p>
      </dsp:txBody>
      <dsp:txXfrm>
        <a:off x="2488707" y="678564"/>
        <a:ext cx="1019239" cy="766529"/>
      </dsp:txXfrm>
    </dsp:sp>
    <dsp:sp modelId="{8CDA0D3D-99C3-46D4-BC07-B542C8C15946}">
      <dsp:nvSpPr>
        <dsp:cNvPr id="0" name=""/>
        <dsp:cNvSpPr/>
      </dsp:nvSpPr>
      <dsp:spPr>
        <a:xfrm>
          <a:off x="1285868" y="637097"/>
          <a:ext cx="1102173" cy="849463"/>
        </a:xfrm>
        <a:prstGeom prst="roundRect">
          <a:avLst/>
        </a:prstGeom>
        <a:gradFill rotWithShape="0">
          <a:gsLst>
            <a:gs pos="0">
              <a:schemeClr val="accent2">
                <a:hueOff val="-4002286"/>
                <a:satOff val="24557"/>
                <a:lumOff val="-98"/>
                <a:alphaOff val="0"/>
                <a:tint val="50000"/>
                <a:satMod val="300000"/>
              </a:schemeClr>
            </a:gs>
            <a:gs pos="35000">
              <a:schemeClr val="accent2">
                <a:hueOff val="-4002286"/>
                <a:satOff val="24557"/>
                <a:lumOff val="-98"/>
                <a:alphaOff val="0"/>
                <a:tint val="37000"/>
                <a:satMod val="300000"/>
              </a:schemeClr>
            </a:gs>
            <a:gs pos="100000">
              <a:schemeClr val="accent2">
                <a:hueOff val="-4002286"/>
                <a:satOff val="24557"/>
                <a:lumOff val="-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 dirty="0"/>
            <a:t>الحد الأوسط</a:t>
          </a:r>
        </a:p>
      </dsp:txBody>
      <dsp:txXfrm>
        <a:off x="1327335" y="678564"/>
        <a:ext cx="1019239" cy="766529"/>
      </dsp:txXfrm>
    </dsp:sp>
    <dsp:sp modelId="{BBFADDC8-8B6E-44A6-808E-BC0A61FFD9DF}">
      <dsp:nvSpPr>
        <dsp:cNvPr id="0" name=""/>
        <dsp:cNvSpPr/>
      </dsp:nvSpPr>
      <dsp:spPr>
        <a:xfrm>
          <a:off x="124496" y="637097"/>
          <a:ext cx="1102173" cy="849463"/>
        </a:xfrm>
        <a:prstGeom prst="roundRect">
          <a:avLst/>
        </a:prstGeom>
        <a:gradFill rotWithShape="0">
          <a:gsLst>
            <a:gs pos="0">
              <a:schemeClr val="accent2">
                <a:hueOff val="-8004573"/>
                <a:satOff val="49115"/>
                <a:lumOff val="-196"/>
                <a:alphaOff val="0"/>
                <a:tint val="50000"/>
                <a:satMod val="300000"/>
              </a:schemeClr>
            </a:gs>
            <a:gs pos="35000">
              <a:schemeClr val="accent2">
                <a:hueOff val="-8004573"/>
                <a:satOff val="49115"/>
                <a:lumOff val="-196"/>
                <a:alphaOff val="0"/>
                <a:tint val="37000"/>
                <a:satMod val="300000"/>
              </a:schemeClr>
            </a:gs>
            <a:gs pos="100000">
              <a:schemeClr val="accent2">
                <a:hueOff val="-8004573"/>
                <a:satOff val="49115"/>
                <a:lumOff val="-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b="0" i="0" kern="1200" dirty="0"/>
            <a:t>الحد الأكبر</a:t>
          </a:r>
          <a:endParaRPr lang="ar-SA" sz="2200" kern="1200" dirty="0"/>
        </a:p>
      </dsp:txBody>
      <dsp:txXfrm>
        <a:off x="165963" y="678564"/>
        <a:ext cx="1019239" cy="7665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62D46-A3FF-4283-B9DC-139D0FF554BA}">
      <dsp:nvSpPr>
        <dsp:cNvPr id="0" name=""/>
        <dsp:cNvSpPr/>
      </dsp:nvSpPr>
      <dsp:spPr>
        <a:xfrm>
          <a:off x="3721463" y="2003447"/>
          <a:ext cx="2655359" cy="523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869"/>
              </a:lnTo>
              <a:lnTo>
                <a:pt x="2655359" y="261869"/>
              </a:lnTo>
              <a:lnTo>
                <a:pt x="2655359" y="52373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06B5F6-2226-4733-BA15-28EB166B1EA1}">
      <dsp:nvSpPr>
        <dsp:cNvPr id="0" name=""/>
        <dsp:cNvSpPr/>
      </dsp:nvSpPr>
      <dsp:spPr>
        <a:xfrm>
          <a:off x="3675743" y="2003447"/>
          <a:ext cx="91440" cy="5237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373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DEC2E5-E05D-47AB-A6D2-0D06A9E63FA1}">
      <dsp:nvSpPr>
        <dsp:cNvPr id="0" name=""/>
        <dsp:cNvSpPr/>
      </dsp:nvSpPr>
      <dsp:spPr>
        <a:xfrm>
          <a:off x="1066103" y="2003447"/>
          <a:ext cx="2655359" cy="523739"/>
        </a:xfrm>
        <a:custGeom>
          <a:avLst/>
          <a:gdLst/>
          <a:ahLst/>
          <a:cxnLst/>
          <a:rect l="0" t="0" r="0" b="0"/>
          <a:pathLst>
            <a:path>
              <a:moveTo>
                <a:pt x="2655359" y="0"/>
              </a:moveTo>
              <a:lnTo>
                <a:pt x="2655359" y="261869"/>
              </a:lnTo>
              <a:lnTo>
                <a:pt x="0" y="261869"/>
              </a:lnTo>
              <a:lnTo>
                <a:pt x="0" y="52373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3FD94A-2AD3-4107-BC8F-2045AF1A7D4B}">
      <dsp:nvSpPr>
        <dsp:cNvPr id="0" name=""/>
        <dsp:cNvSpPr/>
      </dsp:nvSpPr>
      <dsp:spPr>
        <a:xfrm>
          <a:off x="2347519" y="1288842"/>
          <a:ext cx="2747887" cy="7146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tx2">
                  <a:lumMod val="50000"/>
                </a:schemeClr>
              </a:solidFill>
            </a:rPr>
            <a:t>قواعد القياس الفرعية</a:t>
          </a:r>
        </a:p>
      </dsp:txBody>
      <dsp:txXfrm>
        <a:off x="2347519" y="1288842"/>
        <a:ext cx="2747887" cy="714605"/>
      </dsp:txXfrm>
    </dsp:sp>
    <dsp:sp modelId="{7E2BF143-96A2-4349-BC88-8B188B6361D5}">
      <dsp:nvSpPr>
        <dsp:cNvPr id="0" name=""/>
        <dsp:cNvSpPr/>
      </dsp:nvSpPr>
      <dsp:spPr>
        <a:xfrm>
          <a:off x="293" y="2527187"/>
          <a:ext cx="2131620" cy="8717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>
                  <a:lumMod val="50000"/>
                </a:schemeClr>
              </a:solidFill>
            </a:rPr>
            <a:t>لا يمكن استخلاص نتيجة من مقدمة كبرى جزئية وصغرى سالبة</a:t>
          </a:r>
        </a:p>
      </dsp:txBody>
      <dsp:txXfrm>
        <a:off x="293" y="2527187"/>
        <a:ext cx="2131620" cy="871714"/>
      </dsp:txXfrm>
    </dsp:sp>
    <dsp:sp modelId="{43BD6439-298F-4D97-ABB2-2C7F8D9B6384}">
      <dsp:nvSpPr>
        <dsp:cNvPr id="0" name=""/>
        <dsp:cNvSpPr/>
      </dsp:nvSpPr>
      <dsp:spPr>
        <a:xfrm>
          <a:off x="2655652" y="2527187"/>
          <a:ext cx="2131620" cy="8717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>
                  <a:lumMod val="50000"/>
                </a:schemeClr>
              </a:solidFill>
            </a:rPr>
            <a:t>إذا كانت إحدى المقدمتين جزئية وجب أن تكون النتيجة جزئية</a:t>
          </a:r>
        </a:p>
      </dsp:txBody>
      <dsp:txXfrm>
        <a:off x="2655652" y="2527187"/>
        <a:ext cx="2131620" cy="871714"/>
      </dsp:txXfrm>
    </dsp:sp>
    <dsp:sp modelId="{6DABEF6E-C25C-4F2D-AC48-D89B14669565}">
      <dsp:nvSpPr>
        <dsp:cNvPr id="0" name=""/>
        <dsp:cNvSpPr/>
      </dsp:nvSpPr>
      <dsp:spPr>
        <a:xfrm>
          <a:off x="5311012" y="2527187"/>
          <a:ext cx="2131620" cy="8717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>
                  <a:lumMod val="50000"/>
                </a:schemeClr>
              </a:solidFill>
            </a:rPr>
            <a:t>لا يمكن استخلاص نتيجة من مقدمتين جزئيتين</a:t>
          </a:r>
        </a:p>
      </dsp:txBody>
      <dsp:txXfrm>
        <a:off x="5311012" y="2527187"/>
        <a:ext cx="2131620" cy="8717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E60642-3E65-4489-BA2A-214B0A2FC71C}">
      <dsp:nvSpPr>
        <dsp:cNvPr id="0" name=""/>
        <dsp:cNvSpPr/>
      </dsp:nvSpPr>
      <dsp:spPr>
        <a:xfrm>
          <a:off x="2561166" y="1206500"/>
          <a:ext cx="3005666" cy="300566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ما ضروب (أشكال) النوع الأول من القياس؟</a:t>
          </a:r>
        </a:p>
      </dsp:txBody>
      <dsp:txXfrm>
        <a:off x="3001336" y="1646670"/>
        <a:ext cx="2125326" cy="2125326"/>
      </dsp:txXfrm>
    </dsp:sp>
    <dsp:sp modelId="{9BC37B31-09A4-454E-8A6A-73C188CF6FEF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solidFill>
          <a:schemeClr val="accent4">
            <a:alpha val="50000"/>
            <a:hueOff val="2258824"/>
            <a:satOff val="-11943"/>
            <a:lumOff val="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الطالب/ة (1)</a:t>
          </a:r>
        </a:p>
      </dsp:txBody>
      <dsp:txXfrm>
        <a:off x="3532668" y="220621"/>
        <a:ext cx="1062663" cy="1062663"/>
      </dsp:txXfrm>
    </dsp:sp>
    <dsp:sp modelId="{A62F0AE5-9C15-424C-AF09-A33BB3B11072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solidFill>
          <a:schemeClr val="accent4">
            <a:alpha val="50000"/>
            <a:hueOff val="4517647"/>
            <a:satOff val="-23885"/>
            <a:lumOff val="23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الطالب/ة (1)</a:t>
          </a:r>
        </a:p>
      </dsp:txBody>
      <dsp:txXfrm>
        <a:off x="5490048" y="2178001"/>
        <a:ext cx="1062663" cy="1062663"/>
      </dsp:txXfrm>
    </dsp:sp>
    <dsp:sp modelId="{F86ED6FD-EE7D-4DF3-8C67-CEE1C380078E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solidFill>
          <a:schemeClr val="accent4">
            <a:alpha val="50000"/>
            <a:hueOff val="6776471"/>
            <a:satOff val="-35828"/>
            <a:lumOff val="3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/>
            <a:t>الطالب/ة (1)</a:t>
          </a:r>
          <a:endParaRPr lang="ar-SA" sz="2800" kern="1200" dirty="0"/>
        </a:p>
      </dsp:txBody>
      <dsp:txXfrm>
        <a:off x="3532668" y="4135382"/>
        <a:ext cx="1062663" cy="1062663"/>
      </dsp:txXfrm>
    </dsp:sp>
    <dsp:sp modelId="{DFD6968F-141B-4015-AC79-171DCAB843D2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solidFill>
          <a:schemeClr val="accent4">
            <a:alpha val="50000"/>
            <a:hueOff val="9035294"/>
            <a:satOff val="-47771"/>
            <a:lumOff val="47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الطالب/ة (1)</a:t>
          </a:r>
        </a:p>
      </dsp:txBody>
      <dsp:txXfrm>
        <a:off x="1575287" y="2178001"/>
        <a:ext cx="1062663" cy="10626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63CA9-8063-4392-931E-4AAAB0548713}">
      <dsp:nvSpPr>
        <dsp:cNvPr id="0" name=""/>
        <dsp:cNvSpPr/>
      </dsp:nvSpPr>
      <dsp:spPr>
        <a:xfrm>
          <a:off x="1762902" y="0"/>
          <a:ext cx="4810273" cy="481027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0D10662-1F18-4F0C-8A09-C13F48A470B3}">
      <dsp:nvSpPr>
        <dsp:cNvPr id="0" name=""/>
        <dsp:cNvSpPr/>
      </dsp:nvSpPr>
      <dsp:spPr>
        <a:xfrm>
          <a:off x="2075570" y="312667"/>
          <a:ext cx="1924109" cy="19241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000" b="1" kern="1200">
              <a:solidFill>
                <a:schemeClr val="bg1">
                  <a:lumMod val="50000"/>
                </a:schemeClr>
              </a:solidFill>
            </a:rPr>
            <a:t>الضرب الثاني</a:t>
          </a:r>
          <a:endParaRPr lang="ar-SA" sz="40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169497" y="406594"/>
        <a:ext cx="1736255" cy="1736255"/>
      </dsp:txXfrm>
    </dsp:sp>
    <dsp:sp modelId="{8EAC708D-A8DD-42E1-B994-8E8EB50DE604}">
      <dsp:nvSpPr>
        <dsp:cNvPr id="0" name=""/>
        <dsp:cNvSpPr/>
      </dsp:nvSpPr>
      <dsp:spPr>
        <a:xfrm>
          <a:off x="4336398" y="312667"/>
          <a:ext cx="1924109" cy="1924109"/>
        </a:xfrm>
        <a:prstGeom prst="roundRect">
          <a:avLst/>
        </a:prstGeom>
        <a:gradFill rotWithShape="0">
          <a:gsLst>
            <a:gs pos="0">
              <a:schemeClr val="accent2">
                <a:hueOff val="-2668191"/>
                <a:satOff val="16372"/>
                <a:lumOff val="-65"/>
                <a:alphaOff val="0"/>
                <a:tint val="50000"/>
                <a:satMod val="300000"/>
              </a:schemeClr>
            </a:gs>
            <a:gs pos="35000">
              <a:schemeClr val="accent2">
                <a:hueOff val="-2668191"/>
                <a:satOff val="16372"/>
                <a:lumOff val="-65"/>
                <a:alphaOff val="0"/>
                <a:tint val="37000"/>
                <a:satMod val="300000"/>
              </a:schemeClr>
            </a:gs>
            <a:gs pos="100000">
              <a:schemeClr val="accent2">
                <a:hueOff val="-2668191"/>
                <a:satOff val="16372"/>
                <a:lumOff val="-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000" b="1" kern="1200">
              <a:solidFill>
                <a:schemeClr val="bg1">
                  <a:lumMod val="50000"/>
                </a:schemeClr>
              </a:solidFill>
            </a:rPr>
            <a:t>الضرب الأول</a:t>
          </a:r>
          <a:endParaRPr lang="ar-SA" sz="40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430325" y="406594"/>
        <a:ext cx="1736255" cy="1736255"/>
      </dsp:txXfrm>
    </dsp:sp>
    <dsp:sp modelId="{553F16AB-A33E-4004-A2FB-D1469C939EB3}">
      <dsp:nvSpPr>
        <dsp:cNvPr id="0" name=""/>
        <dsp:cNvSpPr/>
      </dsp:nvSpPr>
      <dsp:spPr>
        <a:xfrm>
          <a:off x="2075570" y="2573496"/>
          <a:ext cx="1924109" cy="1924109"/>
        </a:xfrm>
        <a:prstGeom prst="roundRect">
          <a:avLst/>
        </a:prstGeom>
        <a:gradFill rotWithShape="0">
          <a:gsLst>
            <a:gs pos="0">
              <a:schemeClr val="accent2">
                <a:hueOff val="-5336382"/>
                <a:satOff val="32743"/>
                <a:lumOff val="-131"/>
                <a:alphaOff val="0"/>
                <a:tint val="50000"/>
                <a:satMod val="300000"/>
              </a:schemeClr>
            </a:gs>
            <a:gs pos="35000">
              <a:schemeClr val="accent2">
                <a:hueOff val="-5336382"/>
                <a:satOff val="32743"/>
                <a:lumOff val="-131"/>
                <a:alphaOff val="0"/>
                <a:tint val="37000"/>
                <a:satMod val="300000"/>
              </a:schemeClr>
            </a:gs>
            <a:gs pos="100000">
              <a:schemeClr val="accent2">
                <a:hueOff val="-5336382"/>
                <a:satOff val="32743"/>
                <a:lumOff val="-1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000" b="1" kern="1200" dirty="0">
              <a:solidFill>
                <a:schemeClr val="bg1">
                  <a:lumMod val="50000"/>
                </a:schemeClr>
              </a:solidFill>
            </a:rPr>
            <a:t>الضرب الرابع</a:t>
          </a:r>
        </a:p>
      </dsp:txBody>
      <dsp:txXfrm>
        <a:off x="2169497" y="2667423"/>
        <a:ext cx="1736255" cy="1736255"/>
      </dsp:txXfrm>
    </dsp:sp>
    <dsp:sp modelId="{34314E6C-2B56-462D-B981-57C6249BEA73}">
      <dsp:nvSpPr>
        <dsp:cNvPr id="0" name=""/>
        <dsp:cNvSpPr/>
      </dsp:nvSpPr>
      <dsp:spPr>
        <a:xfrm>
          <a:off x="4336398" y="2573496"/>
          <a:ext cx="1924109" cy="1924109"/>
        </a:xfrm>
        <a:prstGeom prst="roundRect">
          <a:avLst/>
        </a:prstGeom>
        <a:gradFill rotWithShape="0">
          <a:gsLst>
            <a:gs pos="0">
              <a:schemeClr val="accent2">
                <a:hueOff val="-8004573"/>
                <a:satOff val="49115"/>
                <a:lumOff val="-196"/>
                <a:alphaOff val="0"/>
                <a:tint val="50000"/>
                <a:satMod val="300000"/>
              </a:schemeClr>
            </a:gs>
            <a:gs pos="35000">
              <a:schemeClr val="accent2">
                <a:hueOff val="-8004573"/>
                <a:satOff val="49115"/>
                <a:lumOff val="-196"/>
                <a:alphaOff val="0"/>
                <a:tint val="37000"/>
                <a:satMod val="300000"/>
              </a:schemeClr>
            </a:gs>
            <a:gs pos="100000">
              <a:schemeClr val="accent2">
                <a:hueOff val="-8004573"/>
                <a:satOff val="49115"/>
                <a:lumOff val="-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000" b="1" kern="1200">
              <a:solidFill>
                <a:schemeClr val="bg1">
                  <a:lumMod val="50000"/>
                </a:schemeClr>
              </a:solidFill>
            </a:rPr>
            <a:t>الضرب الثالث</a:t>
          </a:r>
          <a:endParaRPr lang="ar-SA" sz="40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430325" y="2667423"/>
        <a:ext cx="1736255" cy="17362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CB217-1F4D-46CA-A758-63176D85B7CE}">
      <dsp:nvSpPr>
        <dsp:cNvPr id="0" name=""/>
        <dsp:cNvSpPr/>
      </dsp:nvSpPr>
      <dsp:spPr>
        <a:xfrm>
          <a:off x="3750637" y="2846949"/>
          <a:ext cx="2072473" cy="207247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400" b="1" kern="1200" dirty="0"/>
            <a:t>ماذا تعلمت؟</a:t>
          </a:r>
        </a:p>
      </dsp:txBody>
      <dsp:txXfrm>
        <a:off x="4054144" y="3150456"/>
        <a:ext cx="1465459" cy="1465459"/>
      </dsp:txXfrm>
    </dsp:sp>
    <dsp:sp modelId="{553F7572-85F9-460D-B55D-1A8D26D6CB6E}">
      <dsp:nvSpPr>
        <dsp:cNvPr id="0" name=""/>
        <dsp:cNvSpPr/>
      </dsp:nvSpPr>
      <dsp:spPr>
        <a:xfrm>
          <a:off x="5933434" y="3587858"/>
          <a:ext cx="1895552" cy="59065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339AF13-3C35-4F70-8ECB-8E0D41F84EB6}">
      <dsp:nvSpPr>
        <dsp:cNvPr id="0" name=""/>
        <dsp:cNvSpPr/>
      </dsp:nvSpPr>
      <dsp:spPr>
        <a:xfrm>
          <a:off x="6844561" y="2989493"/>
          <a:ext cx="1968849" cy="1787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/>
            <a:t>تعلمت أن ................</a:t>
          </a:r>
        </a:p>
      </dsp:txBody>
      <dsp:txXfrm>
        <a:off x="6896912" y="3041844"/>
        <a:ext cx="1864147" cy="1682682"/>
      </dsp:txXfrm>
    </dsp:sp>
    <dsp:sp modelId="{D741DDE2-FFDA-4B59-823C-4D59D0802504}">
      <dsp:nvSpPr>
        <dsp:cNvPr id="0" name=""/>
        <dsp:cNvSpPr/>
      </dsp:nvSpPr>
      <dsp:spPr>
        <a:xfrm rot="18900000">
          <a:off x="5320017" y="2106939"/>
          <a:ext cx="1895552" cy="59065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2258824"/>
                <a:satOff val="-11943"/>
                <a:lumOff val="1176"/>
                <a:alphaOff val="0"/>
                <a:tint val="50000"/>
                <a:satMod val="300000"/>
              </a:schemeClr>
            </a:gs>
            <a:gs pos="35000">
              <a:schemeClr val="accent4">
                <a:hueOff val="2258824"/>
                <a:satOff val="-11943"/>
                <a:lumOff val="1176"/>
                <a:alphaOff val="0"/>
                <a:tint val="37000"/>
                <a:satMod val="300000"/>
              </a:schemeClr>
            </a:gs>
            <a:gs pos="100000">
              <a:schemeClr val="accent4">
                <a:hueOff val="2258824"/>
                <a:satOff val="-11943"/>
                <a:lumOff val="1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31A8AE-11B2-443E-8B83-183C7963664C}">
      <dsp:nvSpPr>
        <dsp:cNvPr id="0" name=""/>
        <dsp:cNvSpPr/>
      </dsp:nvSpPr>
      <dsp:spPr>
        <a:xfrm>
          <a:off x="5953547" y="838395"/>
          <a:ext cx="1968849" cy="1787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258824"/>
                <a:satOff val="-11943"/>
                <a:lumOff val="1176"/>
                <a:alphaOff val="0"/>
                <a:tint val="50000"/>
                <a:satMod val="300000"/>
              </a:schemeClr>
            </a:gs>
            <a:gs pos="35000">
              <a:schemeClr val="accent4">
                <a:hueOff val="2258824"/>
                <a:satOff val="-11943"/>
                <a:lumOff val="1176"/>
                <a:alphaOff val="0"/>
                <a:tint val="37000"/>
                <a:satMod val="300000"/>
              </a:schemeClr>
            </a:gs>
            <a:gs pos="100000">
              <a:schemeClr val="accent4">
                <a:hueOff val="2258824"/>
                <a:satOff val="-11943"/>
                <a:lumOff val="1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/>
            <a:t>كان عندي فكرة خطأ عن ...............</a:t>
          </a:r>
        </a:p>
      </dsp:txBody>
      <dsp:txXfrm>
        <a:off x="6005898" y="890746"/>
        <a:ext cx="1864147" cy="1682682"/>
      </dsp:txXfrm>
    </dsp:sp>
    <dsp:sp modelId="{33CBB2DC-3721-4317-9C5D-FB23FE8DA3CB}">
      <dsp:nvSpPr>
        <dsp:cNvPr id="0" name=""/>
        <dsp:cNvSpPr/>
      </dsp:nvSpPr>
      <dsp:spPr>
        <a:xfrm rot="16200000">
          <a:off x="3839098" y="1493522"/>
          <a:ext cx="1895552" cy="59065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4517647"/>
                <a:satOff val="-23885"/>
                <a:lumOff val="2352"/>
                <a:alphaOff val="0"/>
                <a:tint val="50000"/>
                <a:satMod val="300000"/>
              </a:schemeClr>
            </a:gs>
            <a:gs pos="35000">
              <a:schemeClr val="accent4">
                <a:hueOff val="4517647"/>
                <a:satOff val="-23885"/>
                <a:lumOff val="2352"/>
                <a:alphaOff val="0"/>
                <a:tint val="37000"/>
                <a:satMod val="300000"/>
              </a:schemeClr>
            </a:gs>
            <a:gs pos="100000">
              <a:schemeClr val="accent4">
                <a:hueOff val="4517647"/>
                <a:satOff val="-23885"/>
                <a:lumOff val="23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216B5A2-60F1-4692-A5DF-F8A33612CAE9}">
      <dsp:nvSpPr>
        <dsp:cNvPr id="0" name=""/>
        <dsp:cNvSpPr/>
      </dsp:nvSpPr>
      <dsp:spPr>
        <a:xfrm>
          <a:off x="3802449" y="-52618"/>
          <a:ext cx="1968849" cy="1787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4517647"/>
                <a:satOff val="-23885"/>
                <a:lumOff val="2352"/>
                <a:alphaOff val="0"/>
                <a:tint val="50000"/>
                <a:satMod val="300000"/>
              </a:schemeClr>
            </a:gs>
            <a:gs pos="35000">
              <a:schemeClr val="accent4">
                <a:hueOff val="4517647"/>
                <a:satOff val="-23885"/>
                <a:lumOff val="2352"/>
                <a:alphaOff val="0"/>
                <a:tint val="37000"/>
                <a:satMod val="300000"/>
              </a:schemeClr>
            </a:gs>
            <a:gs pos="100000">
              <a:schemeClr val="accent4">
                <a:hueOff val="4517647"/>
                <a:satOff val="-23885"/>
                <a:lumOff val="23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/>
            <a:t>سأطبق ما تعلمته اليوم من خلال ...............</a:t>
          </a:r>
        </a:p>
      </dsp:txBody>
      <dsp:txXfrm>
        <a:off x="3854800" y="-267"/>
        <a:ext cx="1864147" cy="1682682"/>
      </dsp:txXfrm>
    </dsp:sp>
    <dsp:sp modelId="{F603B3F2-160D-4CD0-80A3-69D8AAF4ED26}">
      <dsp:nvSpPr>
        <dsp:cNvPr id="0" name=""/>
        <dsp:cNvSpPr/>
      </dsp:nvSpPr>
      <dsp:spPr>
        <a:xfrm rot="13500000">
          <a:off x="2358179" y="2106939"/>
          <a:ext cx="1895552" cy="59065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776471"/>
                <a:satOff val="-35828"/>
                <a:lumOff val="3529"/>
                <a:alphaOff val="0"/>
                <a:tint val="50000"/>
                <a:satMod val="300000"/>
              </a:schemeClr>
            </a:gs>
            <a:gs pos="35000">
              <a:schemeClr val="accent4">
                <a:hueOff val="6776471"/>
                <a:satOff val="-35828"/>
                <a:lumOff val="3529"/>
                <a:alphaOff val="0"/>
                <a:tint val="37000"/>
                <a:satMod val="300000"/>
              </a:schemeClr>
            </a:gs>
            <a:gs pos="100000">
              <a:schemeClr val="accent4">
                <a:hueOff val="6776471"/>
                <a:satOff val="-35828"/>
                <a:lumOff val="352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619798-1B3A-4590-8C7F-F091F0125DCB}">
      <dsp:nvSpPr>
        <dsp:cNvPr id="0" name=""/>
        <dsp:cNvSpPr/>
      </dsp:nvSpPr>
      <dsp:spPr>
        <a:xfrm>
          <a:off x="1651351" y="838395"/>
          <a:ext cx="1968849" cy="1787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776471"/>
                <a:satOff val="-35828"/>
                <a:lumOff val="3529"/>
                <a:alphaOff val="0"/>
                <a:tint val="50000"/>
                <a:satMod val="300000"/>
              </a:schemeClr>
            </a:gs>
            <a:gs pos="35000">
              <a:schemeClr val="accent4">
                <a:hueOff val="6776471"/>
                <a:satOff val="-35828"/>
                <a:lumOff val="3529"/>
                <a:alphaOff val="0"/>
                <a:tint val="37000"/>
                <a:satMod val="300000"/>
              </a:schemeClr>
            </a:gs>
            <a:gs pos="100000">
              <a:schemeClr val="accent4">
                <a:hueOff val="6776471"/>
                <a:satOff val="-35828"/>
                <a:lumOff val="352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/>
            <a:t>الآن أستطيع بشكل أفضل أن ............</a:t>
          </a:r>
        </a:p>
      </dsp:txBody>
      <dsp:txXfrm>
        <a:off x="1703702" y="890746"/>
        <a:ext cx="1864147" cy="1682682"/>
      </dsp:txXfrm>
    </dsp:sp>
    <dsp:sp modelId="{32468198-5BE1-41BF-8958-AD3CEF0FF768}">
      <dsp:nvSpPr>
        <dsp:cNvPr id="0" name=""/>
        <dsp:cNvSpPr/>
      </dsp:nvSpPr>
      <dsp:spPr>
        <a:xfrm rot="10800000">
          <a:off x="1744762" y="3587858"/>
          <a:ext cx="1895552" cy="59065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035294"/>
                <a:satOff val="-47771"/>
                <a:lumOff val="4705"/>
                <a:alphaOff val="0"/>
                <a:tint val="50000"/>
                <a:satMod val="300000"/>
              </a:schemeClr>
            </a:gs>
            <a:gs pos="35000">
              <a:schemeClr val="accent4">
                <a:hueOff val="9035294"/>
                <a:satOff val="-47771"/>
                <a:lumOff val="4705"/>
                <a:alphaOff val="0"/>
                <a:tint val="37000"/>
                <a:satMod val="300000"/>
              </a:schemeClr>
            </a:gs>
            <a:gs pos="100000">
              <a:schemeClr val="accent4">
                <a:hueOff val="9035294"/>
                <a:satOff val="-47771"/>
                <a:lumOff val="47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D7FFF87-AC3A-4DE4-9CD8-4F58004B07A2}">
      <dsp:nvSpPr>
        <dsp:cNvPr id="0" name=""/>
        <dsp:cNvSpPr/>
      </dsp:nvSpPr>
      <dsp:spPr>
        <a:xfrm>
          <a:off x="760337" y="2989493"/>
          <a:ext cx="1968849" cy="1787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9035294"/>
                <a:satOff val="-47771"/>
                <a:lumOff val="4705"/>
                <a:alphaOff val="0"/>
                <a:tint val="50000"/>
                <a:satMod val="300000"/>
              </a:schemeClr>
            </a:gs>
            <a:gs pos="35000">
              <a:schemeClr val="accent4">
                <a:hueOff val="9035294"/>
                <a:satOff val="-47771"/>
                <a:lumOff val="4705"/>
                <a:alphaOff val="0"/>
                <a:tint val="37000"/>
                <a:satMod val="300000"/>
              </a:schemeClr>
            </a:gs>
            <a:gs pos="100000">
              <a:schemeClr val="accent4">
                <a:hueOff val="9035294"/>
                <a:satOff val="-47771"/>
                <a:lumOff val="47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/>
            <a:t>بقي عندي سؤال ................</a:t>
          </a:r>
        </a:p>
      </dsp:txBody>
      <dsp:txXfrm>
        <a:off x="812688" y="3041844"/>
        <a:ext cx="1864147" cy="1682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0F588A4-7F88-406C-9A13-254057FE4014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756C936-9159-4DD8-9B5C-8BA36426E8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834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Microsoft GothicNeo" panose="020B0503020000020004" pitchFamily="34" charset="-127"/>
                <a:ea typeface="Microsoft GothicNeo" panose="020B0503020000020004" pitchFamily="34" charset="-127"/>
                <a:cs typeface="Microsoft GothicNeo" panose="020B0503020000020004" pitchFamily="34" charset="-127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933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55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8838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8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dirty="0"/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dirty="0"/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dirty="0"/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dirty="0"/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dirty="0"/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dirty="0"/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741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5178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89758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272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94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2018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97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 dirty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ea typeface="Quicksand Light"/>
                <a:cs typeface="Arial" panose="020B0604020202020204" pitchFamily="34" charset="0"/>
                <a:sym typeface="Quicksand Light"/>
              </a:rPr>
              <a:t>This presentation template was created by </a:t>
            </a:r>
            <a:r>
              <a:rPr lang="en" sz="1600" b="1" dirty="0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ea typeface="Quicksand Light"/>
                <a:cs typeface="Arial" panose="020B0604020202020204" pitchFamily="34" charset="0"/>
                <a:sym typeface="Quicksand Light"/>
              </a:rPr>
              <a:t>, including icon by</a:t>
            </a:r>
            <a:r>
              <a:rPr lang="en" sz="1600" dirty="0">
                <a:solidFill>
                  <a:srgbClr val="174A80"/>
                </a:solidFill>
                <a:latin typeface="Arial" panose="020B0604020202020204" pitchFamily="34" charset="0"/>
                <a:ea typeface="Quicksand Light"/>
                <a:cs typeface="Arial" panose="020B0604020202020204" pitchFamily="34" charset="0"/>
                <a:sym typeface="Quicksand Light"/>
              </a:rPr>
              <a:t> </a:t>
            </a:r>
            <a:r>
              <a:rPr lang="en" sz="1600" b="1" dirty="0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ea typeface="Quicksand Light"/>
                <a:cs typeface="Arial" panose="020B0604020202020204" pitchFamily="34" charset="0"/>
                <a:sym typeface="Quicksand Light"/>
              </a:rPr>
              <a:t>, and infographics &amp; images from</a:t>
            </a:r>
            <a:r>
              <a:rPr lang="en" sz="1600" dirty="0">
                <a:solidFill>
                  <a:srgbClr val="0E2A47"/>
                </a:solidFill>
                <a:latin typeface="Arial" panose="020B0604020202020204" pitchFamily="34" charset="0"/>
                <a:ea typeface="Quicksand Light"/>
                <a:cs typeface="Arial" panose="020B0604020202020204" pitchFamily="34" charset="0"/>
                <a:sym typeface="Quicksand Light"/>
              </a:rPr>
              <a:t> </a:t>
            </a:r>
            <a:r>
              <a:rPr lang="en" sz="1600" b="1" dirty="0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dirty="0">
              <a:solidFill>
                <a:schemeClr val="accen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97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300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16694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6539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9940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59226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94829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ar-SA"/>
              <a:t>انقر لتحرير نمط العنوان الفرعي للشكل الرئيسي</a:t>
            </a:r>
            <a:endParaRPr dirty="0"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1010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latin typeface="Microsoft GothicNeo" panose="020B0503020000020004" pitchFamily="34" charset="-127"/>
                <a:ea typeface="Microsoft GothicNeo" panose="020B0503020000020004" pitchFamily="34" charset="-12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 dirty="0"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0685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9822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Microsoft GothicNeo" panose="020B0503020000020004" pitchFamily="34" charset="-127"/>
          <a:ea typeface="Microsoft GothicNeo" panose="020B0503020000020004" pitchFamily="34" charset="-127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0.pn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42.jp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0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2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7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وزارة التعليم (السعودية) - ويكيبيديا">
            <a:extLst>
              <a:ext uri="{FF2B5EF4-FFF2-40B4-BE49-F238E27FC236}">
                <a16:creationId xmlns:a16="http://schemas.microsoft.com/office/drawing/2014/main" id="{2D8F22EF-F38B-42E6-8943-3D01C8F76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984" y="538956"/>
            <a:ext cx="1883312" cy="96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C224DAE-DBE5-4570-9A9C-8A665223D8B0}"/>
              </a:ext>
            </a:extLst>
          </p:cNvPr>
          <p:cNvSpPr/>
          <p:nvPr/>
        </p:nvSpPr>
        <p:spPr>
          <a:xfrm>
            <a:off x="2552834" y="361474"/>
            <a:ext cx="5430130" cy="490999"/>
          </a:xfrm>
          <a:prstGeom prst="roundRect">
            <a:avLst>
              <a:gd name="adj" fmla="val 0"/>
            </a:avLst>
          </a:prstGeom>
          <a:solidFill>
            <a:srgbClr val="E4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5">
                    <a:lumMod val="50000"/>
                  </a:schemeClr>
                </a:solidFill>
              </a:rPr>
              <a:t>مادة التفكير الناقد – الوحدة الثالثة - الدرس الثالث </a:t>
            </a:r>
          </a:p>
        </p:txBody>
      </p:sp>
      <p:sp>
        <p:nvSpPr>
          <p:cNvPr id="6" name="Google Shape;106;p20">
            <a:extLst>
              <a:ext uri="{FF2B5EF4-FFF2-40B4-BE49-F238E27FC236}">
                <a16:creationId xmlns:a16="http://schemas.microsoft.com/office/drawing/2014/main" id="{B28E75DF-6893-47DC-9D6A-5614C0C490B6}"/>
              </a:ext>
            </a:extLst>
          </p:cNvPr>
          <p:cNvSpPr/>
          <p:nvPr/>
        </p:nvSpPr>
        <p:spPr>
          <a:xfrm>
            <a:off x="1570336" y="1699123"/>
            <a:ext cx="8382000" cy="3057422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ar-SA" sz="2800" b="1" dirty="0">
                <a:solidFill>
                  <a:schemeClr val="accent5">
                    <a:lumMod val="50000"/>
                  </a:schemeClr>
                </a:solidFill>
              </a:rPr>
              <a:t>الدرس الثالث:</a:t>
            </a:r>
          </a:p>
          <a:p>
            <a:pPr algn="ctr"/>
            <a:r>
              <a:rPr lang="ar-SA" sz="4000" b="1" dirty="0">
                <a:solidFill>
                  <a:schemeClr val="accent5">
                    <a:lumMod val="50000"/>
                  </a:schemeClr>
                </a:solidFill>
              </a:rPr>
              <a:t>القياس صوره وأشكاله</a:t>
            </a:r>
          </a:p>
        </p:txBody>
      </p:sp>
      <p:pic>
        <p:nvPicPr>
          <p:cNvPr id="7" name="Google Shape;109;p20">
            <a:extLst>
              <a:ext uri="{FF2B5EF4-FFF2-40B4-BE49-F238E27FC236}">
                <a16:creationId xmlns:a16="http://schemas.microsoft.com/office/drawing/2014/main" id="{B099AFA7-75AB-414B-9D66-3B40037340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9019" y="1158840"/>
            <a:ext cx="1080000" cy="105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Evaluative Thinking: The Heart of (Meaningful, Useful) Evaluation - The  IllumiLab">
            <a:extLst>
              <a:ext uri="{FF2B5EF4-FFF2-40B4-BE49-F238E27FC236}">
                <a16:creationId xmlns:a16="http://schemas.microsoft.com/office/drawing/2014/main" id="{2734CDF8-47DF-42A9-AA58-5F5D7085C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1" r="19927"/>
          <a:stretch/>
        </p:blipFill>
        <p:spPr bwMode="auto">
          <a:xfrm>
            <a:off x="4328096" y="3852858"/>
            <a:ext cx="2666747" cy="23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272;p26">
            <a:extLst>
              <a:ext uri="{FF2B5EF4-FFF2-40B4-BE49-F238E27FC236}">
                <a16:creationId xmlns:a16="http://schemas.microsoft.com/office/drawing/2014/main" id="{7EF9E245-4FC3-49FC-BB9B-015E188F11BE}"/>
              </a:ext>
            </a:extLst>
          </p:cNvPr>
          <p:cNvGrpSpPr/>
          <p:nvPr/>
        </p:nvGrpSpPr>
        <p:grpSpPr>
          <a:xfrm>
            <a:off x="5661470" y="1446426"/>
            <a:ext cx="515097" cy="482875"/>
            <a:chOff x="9815113" y="2666253"/>
            <a:chExt cx="515097" cy="482875"/>
          </a:xfrm>
          <a:solidFill>
            <a:schemeClr val="bg1"/>
          </a:solidFill>
        </p:grpSpPr>
        <p:sp>
          <p:nvSpPr>
            <p:cNvPr id="10" name="Google Shape;273;p26">
              <a:extLst>
                <a:ext uri="{FF2B5EF4-FFF2-40B4-BE49-F238E27FC236}">
                  <a16:creationId xmlns:a16="http://schemas.microsoft.com/office/drawing/2014/main" id="{D9ED9B9C-CFF1-4279-8B0E-151B0872649F}"/>
                </a:ext>
              </a:extLst>
            </p:cNvPr>
            <p:cNvSpPr/>
            <p:nvPr/>
          </p:nvSpPr>
          <p:spPr>
            <a:xfrm>
              <a:off x="10090169" y="2666253"/>
              <a:ext cx="240041" cy="287414"/>
            </a:xfrm>
            <a:custGeom>
              <a:avLst/>
              <a:gdLst/>
              <a:ahLst/>
              <a:cxnLst/>
              <a:rect l="l" t="t" r="r" b="b"/>
              <a:pathLst>
                <a:path w="6876" h="8233" extrusionOk="0">
                  <a:moveTo>
                    <a:pt x="5548" y="1889"/>
                  </a:moveTo>
                  <a:cubicBezTo>
                    <a:pt x="5784" y="1889"/>
                    <a:pt x="5961" y="2066"/>
                    <a:pt x="5990" y="2302"/>
                  </a:cubicBezTo>
                  <a:cubicBezTo>
                    <a:pt x="5990" y="2538"/>
                    <a:pt x="5784" y="2744"/>
                    <a:pt x="5548" y="2744"/>
                  </a:cubicBezTo>
                  <a:lnTo>
                    <a:pt x="2626" y="2744"/>
                  </a:lnTo>
                  <a:cubicBezTo>
                    <a:pt x="2390" y="2744"/>
                    <a:pt x="2213" y="2567"/>
                    <a:pt x="2184" y="2331"/>
                  </a:cubicBezTo>
                  <a:cubicBezTo>
                    <a:pt x="2184" y="2095"/>
                    <a:pt x="2390" y="1889"/>
                    <a:pt x="2626" y="1889"/>
                  </a:cubicBezTo>
                  <a:close/>
                  <a:moveTo>
                    <a:pt x="5548" y="3600"/>
                  </a:moveTo>
                  <a:cubicBezTo>
                    <a:pt x="5784" y="3600"/>
                    <a:pt x="5961" y="3807"/>
                    <a:pt x="5990" y="4013"/>
                  </a:cubicBezTo>
                  <a:cubicBezTo>
                    <a:pt x="5990" y="4279"/>
                    <a:pt x="5784" y="4485"/>
                    <a:pt x="5548" y="4485"/>
                  </a:cubicBezTo>
                  <a:lnTo>
                    <a:pt x="2626" y="4485"/>
                  </a:lnTo>
                  <a:cubicBezTo>
                    <a:pt x="2390" y="4485"/>
                    <a:pt x="2213" y="4308"/>
                    <a:pt x="2184" y="4072"/>
                  </a:cubicBezTo>
                  <a:cubicBezTo>
                    <a:pt x="2184" y="3836"/>
                    <a:pt x="2390" y="3600"/>
                    <a:pt x="2626" y="3600"/>
                  </a:cubicBezTo>
                  <a:close/>
                  <a:moveTo>
                    <a:pt x="5548" y="5341"/>
                  </a:moveTo>
                  <a:cubicBezTo>
                    <a:pt x="5784" y="5341"/>
                    <a:pt x="5961" y="5518"/>
                    <a:pt x="5990" y="5754"/>
                  </a:cubicBezTo>
                  <a:cubicBezTo>
                    <a:pt x="5990" y="5990"/>
                    <a:pt x="5784" y="6197"/>
                    <a:pt x="5548" y="6197"/>
                  </a:cubicBezTo>
                  <a:lnTo>
                    <a:pt x="4367" y="6197"/>
                  </a:lnTo>
                  <a:cubicBezTo>
                    <a:pt x="4131" y="6197"/>
                    <a:pt x="3925" y="6020"/>
                    <a:pt x="3925" y="5784"/>
                  </a:cubicBezTo>
                  <a:cubicBezTo>
                    <a:pt x="3925" y="5548"/>
                    <a:pt x="4102" y="5341"/>
                    <a:pt x="4367" y="5341"/>
                  </a:cubicBezTo>
                  <a:close/>
                  <a:moveTo>
                    <a:pt x="1181" y="0"/>
                  </a:moveTo>
                  <a:cubicBezTo>
                    <a:pt x="531" y="0"/>
                    <a:pt x="0" y="531"/>
                    <a:pt x="0" y="1210"/>
                  </a:cubicBezTo>
                  <a:lnTo>
                    <a:pt x="0" y="4161"/>
                  </a:lnTo>
                  <a:cubicBezTo>
                    <a:pt x="1771" y="4397"/>
                    <a:pt x="3069" y="5902"/>
                    <a:pt x="3069" y="7702"/>
                  </a:cubicBezTo>
                  <a:cubicBezTo>
                    <a:pt x="3069" y="7879"/>
                    <a:pt x="3069" y="8056"/>
                    <a:pt x="3039" y="8233"/>
                  </a:cubicBezTo>
                  <a:lnTo>
                    <a:pt x="6875" y="8233"/>
                  </a:lnTo>
                  <a:lnTo>
                    <a:pt x="6875" y="443"/>
                  </a:lnTo>
                  <a:cubicBezTo>
                    <a:pt x="6875" y="207"/>
                    <a:pt x="6669" y="0"/>
                    <a:pt x="64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4;p26">
              <a:extLst>
                <a:ext uri="{FF2B5EF4-FFF2-40B4-BE49-F238E27FC236}">
                  <a16:creationId xmlns:a16="http://schemas.microsoft.com/office/drawing/2014/main" id="{9A4E7AF6-0B89-4208-9D30-46A22CE1C0D2}"/>
                </a:ext>
              </a:extLst>
            </p:cNvPr>
            <p:cNvSpPr/>
            <p:nvPr/>
          </p:nvSpPr>
          <p:spPr>
            <a:xfrm>
              <a:off x="9815113" y="2666253"/>
              <a:ext cx="240041" cy="287414"/>
            </a:xfrm>
            <a:custGeom>
              <a:avLst/>
              <a:gdLst/>
              <a:ahLst/>
              <a:cxnLst/>
              <a:rect l="l" t="t" r="r" b="b"/>
              <a:pathLst>
                <a:path w="6876" h="8233" extrusionOk="0">
                  <a:moveTo>
                    <a:pt x="3925" y="1889"/>
                  </a:moveTo>
                  <a:cubicBezTo>
                    <a:pt x="4161" y="1889"/>
                    <a:pt x="4338" y="2066"/>
                    <a:pt x="4368" y="2302"/>
                  </a:cubicBezTo>
                  <a:cubicBezTo>
                    <a:pt x="4368" y="2524"/>
                    <a:pt x="4210" y="2747"/>
                    <a:pt x="3970" y="2747"/>
                  </a:cubicBezTo>
                  <a:cubicBezTo>
                    <a:pt x="3955" y="2747"/>
                    <a:pt x="3940" y="2746"/>
                    <a:pt x="3925" y="2744"/>
                  </a:cubicBezTo>
                  <a:lnTo>
                    <a:pt x="1299" y="2744"/>
                  </a:lnTo>
                  <a:cubicBezTo>
                    <a:pt x="1284" y="2746"/>
                    <a:pt x="1269" y="2747"/>
                    <a:pt x="1254" y="2747"/>
                  </a:cubicBezTo>
                  <a:cubicBezTo>
                    <a:pt x="1041" y="2747"/>
                    <a:pt x="884" y="2552"/>
                    <a:pt x="856" y="2331"/>
                  </a:cubicBezTo>
                  <a:cubicBezTo>
                    <a:pt x="856" y="2095"/>
                    <a:pt x="1063" y="1889"/>
                    <a:pt x="1299" y="1889"/>
                  </a:cubicBezTo>
                  <a:close/>
                  <a:moveTo>
                    <a:pt x="3925" y="3630"/>
                  </a:moveTo>
                  <a:cubicBezTo>
                    <a:pt x="4161" y="3630"/>
                    <a:pt x="4338" y="3807"/>
                    <a:pt x="4368" y="4043"/>
                  </a:cubicBezTo>
                  <a:cubicBezTo>
                    <a:pt x="4368" y="4279"/>
                    <a:pt x="4191" y="4485"/>
                    <a:pt x="3925" y="4485"/>
                  </a:cubicBezTo>
                  <a:lnTo>
                    <a:pt x="1299" y="4485"/>
                  </a:lnTo>
                  <a:cubicBezTo>
                    <a:pt x="1063" y="4485"/>
                    <a:pt x="886" y="4308"/>
                    <a:pt x="856" y="4072"/>
                  </a:cubicBezTo>
                  <a:cubicBezTo>
                    <a:pt x="856" y="3836"/>
                    <a:pt x="1063" y="3630"/>
                    <a:pt x="1299" y="3630"/>
                  </a:cubicBezTo>
                  <a:close/>
                  <a:moveTo>
                    <a:pt x="2184" y="5341"/>
                  </a:moveTo>
                  <a:cubicBezTo>
                    <a:pt x="2420" y="5341"/>
                    <a:pt x="2627" y="5518"/>
                    <a:pt x="2627" y="5754"/>
                  </a:cubicBezTo>
                  <a:cubicBezTo>
                    <a:pt x="2656" y="5990"/>
                    <a:pt x="2450" y="6197"/>
                    <a:pt x="2214" y="6197"/>
                  </a:cubicBezTo>
                  <a:lnTo>
                    <a:pt x="1299" y="6197"/>
                  </a:lnTo>
                  <a:cubicBezTo>
                    <a:pt x="1063" y="6197"/>
                    <a:pt x="886" y="6020"/>
                    <a:pt x="856" y="5784"/>
                  </a:cubicBezTo>
                  <a:cubicBezTo>
                    <a:pt x="856" y="5548"/>
                    <a:pt x="1063" y="5341"/>
                    <a:pt x="1299" y="5341"/>
                  </a:cubicBezTo>
                  <a:close/>
                  <a:moveTo>
                    <a:pt x="443" y="0"/>
                  </a:moveTo>
                  <a:cubicBezTo>
                    <a:pt x="207" y="0"/>
                    <a:pt x="1" y="207"/>
                    <a:pt x="1" y="443"/>
                  </a:cubicBezTo>
                  <a:lnTo>
                    <a:pt x="1" y="8233"/>
                  </a:lnTo>
                  <a:lnTo>
                    <a:pt x="3837" y="8233"/>
                  </a:lnTo>
                  <a:cubicBezTo>
                    <a:pt x="3807" y="7997"/>
                    <a:pt x="3807" y="7761"/>
                    <a:pt x="3807" y="7554"/>
                  </a:cubicBezTo>
                  <a:cubicBezTo>
                    <a:pt x="3866" y="5813"/>
                    <a:pt x="5165" y="4397"/>
                    <a:pt x="6876" y="4161"/>
                  </a:cubicBezTo>
                  <a:lnTo>
                    <a:pt x="6876" y="1210"/>
                  </a:lnTo>
                  <a:cubicBezTo>
                    <a:pt x="6876" y="531"/>
                    <a:pt x="6345" y="0"/>
                    <a:pt x="5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5;p26">
              <a:extLst>
                <a:ext uri="{FF2B5EF4-FFF2-40B4-BE49-F238E27FC236}">
                  <a16:creationId xmlns:a16="http://schemas.microsoft.com/office/drawing/2014/main" id="{34F0617C-BD1D-4BA0-B702-BB6678F4582E}"/>
                </a:ext>
              </a:extLst>
            </p:cNvPr>
            <p:cNvSpPr/>
            <p:nvPr/>
          </p:nvSpPr>
          <p:spPr>
            <a:xfrm>
              <a:off x="9815113" y="2983515"/>
              <a:ext cx="173084" cy="45348"/>
            </a:xfrm>
            <a:custGeom>
              <a:avLst/>
              <a:gdLst/>
              <a:ahLst/>
              <a:cxnLst/>
              <a:rect l="l" t="t" r="r" b="b"/>
              <a:pathLst>
                <a:path w="4958" h="1299" extrusionOk="0">
                  <a:moveTo>
                    <a:pt x="1" y="0"/>
                  </a:moveTo>
                  <a:lnTo>
                    <a:pt x="1" y="856"/>
                  </a:lnTo>
                  <a:cubicBezTo>
                    <a:pt x="1" y="1092"/>
                    <a:pt x="207" y="1269"/>
                    <a:pt x="443" y="1299"/>
                  </a:cubicBezTo>
                  <a:lnTo>
                    <a:pt x="4958" y="1299"/>
                  </a:lnTo>
                  <a:cubicBezTo>
                    <a:pt x="4928" y="1240"/>
                    <a:pt x="4899" y="1181"/>
                    <a:pt x="4840" y="1122"/>
                  </a:cubicBezTo>
                  <a:cubicBezTo>
                    <a:pt x="4515" y="797"/>
                    <a:pt x="4279" y="413"/>
                    <a:pt x="41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6;p26">
              <a:extLst>
                <a:ext uri="{FF2B5EF4-FFF2-40B4-BE49-F238E27FC236}">
                  <a16:creationId xmlns:a16="http://schemas.microsoft.com/office/drawing/2014/main" id="{BB34A5E4-81E4-40BD-827F-56BEE0CE46A2}"/>
                </a:ext>
              </a:extLst>
            </p:cNvPr>
            <p:cNvSpPr/>
            <p:nvPr/>
          </p:nvSpPr>
          <p:spPr>
            <a:xfrm>
              <a:off x="10156079" y="2983515"/>
              <a:ext cx="174131" cy="44336"/>
            </a:xfrm>
            <a:custGeom>
              <a:avLst/>
              <a:gdLst/>
              <a:ahLst/>
              <a:cxnLst/>
              <a:rect l="l" t="t" r="r" b="b"/>
              <a:pathLst>
                <a:path w="4988" h="1270" extrusionOk="0">
                  <a:moveTo>
                    <a:pt x="915" y="0"/>
                  </a:moveTo>
                  <a:cubicBezTo>
                    <a:pt x="709" y="443"/>
                    <a:pt x="443" y="827"/>
                    <a:pt x="119" y="1151"/>
                  </a:cubicBezTo>
                  <a:cubicBezTo>
                    <a:pt x="89" y="1181"/>
                    <a:pt x="30" y="1240"/>
                    <a:pt x="1" y="1269"/>
                  </a:cubicBezTo>
                  <a:lnTo>
                    <a:pt x="4545" y="1269"/>
                  </a:lnTo>
                  <a:cubicBezTo>
                    <a:pt x="4781" y="1269"/>
                    <a:pt x="4987" y="1092"/>
                    <a:pt x="4987" y="856"/>
                  </a:cubicBezTo>
                  <a:lnTo>
                    <a:pt x="49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77;p26">
              <a:extLst>
                <a:ext uri="{FF2B5EF4-FFF2-40B4-BE49-F238E27FC236}">
                  <a16:creationId xmlns:a16="http://schemas.microsoft.com/office/drawing/2014/main" id="{14EF3CC2-7887-4853-A065-29D1EF07EAFF}"/>
                </a:ext>
              </a:extLst>
            </p:cNvPr>
            <p:cNvSpPr/>
            <p:nvPr/>
          </p:nvSpPr>
          <p:spPr>
            <a:xfrm>
              <a:off x="9948015" y="2839197"/>
              <a:ext cx="252260" cy="208203"/>
            </a:xfrm>
            <a:custGeom>
              <a:avLst/>
              <a:gdLst/>
              <a:ahLst/>
              <a:cxnLst/>
              <a:rect l="l" t="t" r="r" b="b"/>
              <a:pathLst>
                <a:path w="7226" h="5964" extrusionOk="0">
                  <a:moveTo>
                    <a:pt x="3593" y="0"/>
                  </a:moveTo>
                  <a:cubicBezTo>
                    <a:pt x="3547" y="0"/>
                    <a:pt x="3500" y="1"/>
                    <a:pt x="3453" y="3"/>
                  </a:cubicBezTo>
                  <a:lnTo>
                    <a:pt x="3453" y="33"/>
                  </a:lnTo>
                  <a:cubicBezTo>
                    <a:pt x="1092" y="151"/>
                    <a:pt x="0" y="2954"/>
                    <a:pt x="1653" y="4636"/>
                  </a:cubicBezTo>
                  <a:cubicBezTo>
                    <a:pt x="2007" y="4990"/>
                    <a:pt x="2213" y="5462"/>
                    <a:pt x="2302" y="5964"/>
                  </a:cubicBezTo>
                  <a:lnTo>
                    <a:pt x="3128" y="5964"/>
                  </a:lnTo>
                  <a:lnTo>
                    <a:pt x="3128" y="3780"/>
                  </a:lnTo>
                  <a:lnTo>
                    <a:pt x="2951" y="3780"/>
                  </a:lnTo>
                  <a:cubicBezTo>
                    <a:pt x="2715" y="3780"/>
                    <a:pt x="2508" y="3603"/>
                    <a:pt x="2508" y="3367"/>
                  </a:cubicBezTo>
                  <a:cubicBezTo>
                    <a:pt x="2479" y="3131"/>
                    <a:pt x="2685" y="2925"/>
                    <a:pt x="2921" y="2895"/>
                  </a:cubicBezTo>
                  <a:lnTo>
                    <a:pt x="4190" y="2895"/>
                  </a:lnTo>
                  <a:cubicBezTo>
                    <a:pt x="4426" y="2895"/>
                    <a:pt x="4633" y="3102"/>
                    <a:pt x="4633" y="3308"/>
                  </a:cubicBezTo>
                  <a:cubicBezTo>
                    <a:pt x="4662" y="3574"/>
                    <a:pt x="4456" y="3780"/>
                    <a:pt x="4220" y="3780"/>
                  </a:cubicBezTo>
                  <a:lnTo>
                    <a:pt x="4013" y="3780"/>
                  </a:lnTo>
                  <a:lnTo>
                    <a:pt x="4013" y="5964"/>
                  </a:lnTo>
                  <a:lnTo>
                    <a:pt x="4839" y="5964"/>
                  </a:lnTo>
                  <a:cubicBezTo>
                    <a:pt x="4898" y="5462"/>
                    <a:pt x="5134" y="5020"/>
                    <a:pt x="5489" y="4666"/>
                  </a:cubicBezTo>
                  <a:cubicBezTo>
                    <a:pt x="7225" y="2929"/>
                    <a:pt x="5981" y="0"/>
                    <a:pt x="35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78;p26">
              <a:extLst>
                <a:ext uri="{FF2B5EF4-FFF2-40B4-BE49-F238E27FC236}">
                  <a16:creationId xmlns:a16="http://schemas.microsoft.com/office/drawing/2014/main" id="{57391806-44D5-4420-A1C5-6059097FB9A7}"/>
                </a:ext>
              </a:extLst>
            </p:cNvPr>
            <p:cNvSpPr/>
            <p:nvPr/>
          </p:nvSpPr>
          <p:spPr>
            <a:xfrm>
              <a:off x="10028343" y="3078295"/>
              <a:ext cx="88636" cy="70832"/>
            </a:xfrm>
            <a:custGeom>
              <a:avLst/>
              <a:gdLst/>
              <a:ahLst/>
              <a:cxnLst/>
              <a:rect l="l" t="t" r="r" b="b"/>
              <a:pathLst>
                <a:path w="2539" h="2029" extrusionOk="0">
                  <a:moveTo>
                    <a:pt x="1" y="0"/>
                  </a:moveTo>
                  <a:lnTo>
                    <a:pt x="1" y="767"/>
                  </a:lnTo>
                  <a:cubicBezTo>
                    <a:pt x="1" y="1608"/>
                    <a:pt x="635" y="2029"/>
                    <a:pt x="1270" y="2029"/>
                  </a:cubicBezTo>
                  <a:cubicBezTo>
                    <a:pt x="1904" y="2029"/>
                    <a:pt x="2538" y="1608"/>
                    <a:pt x="2538" y="767"/>
                  </a:cubicBezTo>
                  <a:lnTo>
                    <a:pt x="2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0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سهم: لليمين 20">
            <a:extLst>
              <a:ext uri="{FF2B5EF4-FFF2-40B4-BE49-F238E27FC236}">
                <a16:creationId xmlns:a16="http://schemas.microsoft.com/office/drawing/2014/main" id="{C4B30A68-726F-4E28-89A1-7E14EE197A8B}"/>
              </a:ext>
            </a:extLst>
          </p:cNvPr>
          <p:cNvSpPr/>
          <p:nvPr/>
        </p:nvSpPr>
        <p:spPr>
          <a:xfrm flipH="1">
            <a:off x="5297538" y="428627"/>
            <a:ext cx="2817844" cy="923402"/>
          </a:xfrm>
          <a:prstGeom prst="rightArrow">
            <a:avLst>
              <a:gd name="adj1" fmla="val 71819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ماهي عناصر القياس؟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40087F1-C66C-4C61-9353-65DE92458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873" y="1504678"/>
            <a:ext cx="7877175" cy="3171825"/>
          </a:xfrm>
          <a:prstGeom prst="rect">
            <a:avLst/>
          </a:prstGeom>
        </p:spPr>
      </p:pic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21EF67B4-9A5F-4822-9E58-297A05A7A5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34147"/>
              </p:ext>
            </p:extLst>
          </p:nvPr>
        </p:nvGraphicFramePr>
        <p:xfrm>
          <a:off x="-945631" y="3429000"/>
          <a:ext cx="6842034" cy="2964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رسم تخطيطي 9">
            <a:extLst>
              <a:ext uri="{FF2B5EF4-FFF2-40B4-BE49-F238E27FC236}">
                <a16:creationId xmlns:a16="http://schemas.microsoft.com/office/drawing/2014/main" id="{1F211F14-78BB-4473-B1B0-36B15C11AE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0536576"/>
              </p:ext>
            </p:extLst>
          </p:nvPr>
        </p:nvGraphicFramePr>
        <p:xfrm>
          <a:off x="5159829" y="4305715"/>
          <a:ext cx="3673910" cy="212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622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FBCD8AAF-5618-4F09-B8D8-9D07003E2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47" b="58476"/>
          <a:stretch/>
        </p:blipFill>
        <p:spPr>
          <a:xfrm>
            <a:off x="6096000" y="3226274"/>
            <a:ext cx="4284617" cy="309563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C704508-3AB2-4805-AB83-89938C41B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5595" y="-740629"/>
            <a:ext cx="3395996" cy="5821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AC27889-3C3A-4DE2-AB64-FF8C803B83CA}"/>
              </a:ext>
            </a:extLst>
          </p:cNvPr>
          <p:cNvSpPr txBox="1"/>
          <p:nvPr/>
        </p:nvSpPr>
        <p:spPr>
          <a:xfrm>
            <a:off x="6040754" y="1173700"/>
            <a:ext cx="4395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خالد طالب منضبط ولا يتغيب إلا بعذر وفيّما ندر، ذات مرة دخل المعلم وأخبره الطلاب بأن جميع طلبة مجموعة (ج) غائبون ، و هي المجموعة التي فيها خالد ،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b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قم/قومي بصياغة قياس استدلالي ! </a:t>
            </a:r>
            <a:endParaRPr lang="ar-S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موجة 8">
            <a:extLst>
              <a:ext uri="{FF2B5EF4-FFF2-40B4-BE49-F238E27FC236}">
                <a16:creationId xmlns:a16="http://schemas.microsoft.com/office/drawing/2014/main" id="{83C8456D-4F47-419E-A7E1-C88572838B27}"/>
              </a:ext>
            </a:extLst>
          </p:cNvPr>
          <p:cNvSpPr/>
          <p:nvPr/>
        </p:nvSpPr>
        <p:spPr>
          <a:xfrm>
            <a:off x="6328741" y="4201538"/>
            <a:ext cx="3572613" cy="1691988"/>
          </a:xfrm>
          <a:prstGeom prst="wave">
            <a:avLst>
              <a:gd name="adj1" fmla="val 396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2">
                    <a:lumMod val="25000"/>
                  </a:schemeClr>
                </a:solidFill>
              </a:rPr>
              <a:t>جميع طلاب مجموعة (ج) غائبون</a:t>
            </a:r>
          </a:p>
          <a:p>
            <a:pPr algn="ctr"/>
            <a:r>
              <a:rPr lang="ar-SA" sz="2400" b="1" dirty="0">
                <a:solidFill>
                  <a:schemeClr val="tx2">
                    <a:lumMod val="25000"/>
                  </a:schemeClr>
                </a:solidFill>
              </a:rPr>
              <a:t>خالد طالب في مجموعة (ج)</a:t>
            </a:r>
          </a:p>
          <a:p>
            <a:pPr algn="ctr"/>
            <a:r>
              <a:rPr lang="ar-SA" sz="2400" b="1" dirty="0">
                <a:solidFill>
                  <a:schemeClr val="tx2">
                    <a:lumMod val="25000"/>
                  </a:schemeClr>
                </a:solidFill>
              </a:rPr>
              <a:t>إذًا: خالد غائب.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44CC847-5E9D-4768-AF2A-F8572D064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6" y="305736"/>
            <a:ext cx="2096195" cy="209619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02F5FB1-CB72-46DF-A6D4-882C7920B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7086">
            <a:off x="1025591" y="2463143"/>
            <a:ext cx="4205002" cy="25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94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77663272-77CA-4778-94AD-080BC36C8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8" t="22661" b="39561"/>
          <a:stretch/>
        </p:blipFill>
        <p:spPr>
          <a:xfrm>
            <a:off x="1241880" y="3717938"/>
            <a:ext cx="4058889" cy="2108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9B828446-D772-423A-A8A3-348CA3ABAE95}"/>
              </a:ext>
            </a:extLst>
          </p:cNvPr>
          <p:cNvSpPr/>
          <p:nvPr/>
        </p:nvSpPr>
        <p:spPr>
          <a:xfrm>
            <a:off x="2106810" y="4392464"/>
            <a:ext cx="239084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accent5">
                    <a:lumMod val="50000"/>
                  </a:schemeClr>
                </a:solidFill>
              </a:rPr>
              <a:t>حدد/ي عناصر القياس في المثال:</a:t>
            </a:r>
            <a:endParaRPr lang="ar-SA" sz="2400" b="1" cap="none" spc="0" dirty="0">
              <a:ln w="0"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9B28A13C-7AB3-48EB-8B0C-2489F35BB6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2" b="20452" l="38166" r="55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38" t="-2234" r="42381" b="77226"/>
          <a:stretch/>
        </p:blipFill>
        <p:spPr>
          <a:xfrm rot="20229665" flipH="1">
            <a:off x="5880944" y="666871"/>
            <a:ext cx="1420841" cy="171511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233A8D6-B29B-45F9-8B06-EF119AD08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2" b="20452" l="38166" r="55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38" t="-2234" r="42381" b="77226"/>
          <a:stretch/>
        </p:blipFill>
        <p:spPr>
          <a:xfrm rot="1370335">
            <a:off x="8328165" y="743890"/>
            <a:ext cx="1420841" cy="171511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FAF24A4-44FA-4293-B87A-EACC04513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981109" y="454434"/>
            <a:ext cx="8826585" cy="137497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11D4345-10B5-48B6-AAF2-DFCE772085D6}"/>
              </a:ext>
            </a:extLst>
          </p:cNvPr>
          <p:cNvSpPr/>
          <p:nvPr/>
        </p:nvSpPr>
        <p:spPr>
          <a:xfrm>
            <a:off x="2270547" y="708731"/>
            <a:ext cx="7466178" cy="861774"/>
          </a:xfrm>
          <a:prstGeom prst="rect">
            <a:avLst/>
          </a:prstGeom>
          <a:solidFill>
            <a:srgbClr val="FEDFE3"/>
          </a:solidFill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rgbClr val="C00000"/>
                </a:solidFill>
              </a:rPr>
              <a:t>عزيزي الطالب المبدع / عزيزتي الطالبة المبدعة: </a:t>
            </a:r>
          </a:p>
          <a:p>
            <a:pPr algn="ctr"/>
            <a:r>
              <a:rPr lang="ar-SA" sz="2400" b="1" dirty="0">
                <a:ln w="0"/>
                <a:solidFill>
                  <a:srgbClr val="C00000"/>
                </a:solidFill>
              </a:rPr>
              <a:t>تأمل/ي الصورة العامة للقياس ومن خلالها أوجد/ي نتيجة القضية التالية: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9510388-B7B7-4FBE-A486-2A47ABA27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976" y="454434"/>
            <a:ext cx="1370369" cy="137036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19AFC5C-6DBA-4C92-8EB5-DB4FA22D5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708" y="4982755"/>
            <a:ext cx="1232283" cy="1792412"/>
          </a:xfrm>
          <a:prstGeom prst="rect">
            <a:avLst/>
          </a:prstGeom>
        </p:spPr>
      </p:pic>
      <p:sp>
        <p:nvSpPr>
          <p:cNvPr id="14" name="وسيلة الشرح: سهم لأسفل 13">
            <a:extLst>
              <a:ext uri="{FF2B5EF4-FFF2-40B4-BE49-F238E27FC236}">
                <a16:creationId xmlns:a16="http://schemas.microsoft.com/office/drawing/2014/main" id="{BBF4B947-E619-4416-84C1-A666EA112657}"/>
              </a:ext>
            </a:extLst>
          </p:cNvPr>
          <p:cNvSpPr/>
          <p:nvPr/>
        </p:nvSpPr>
        <p:spPr>
          <a:xfrm>
            <a:off x="7785461" y="2331107"/>
            <a:ext cx="2506248" cy="1432428"/>
          </a:xfrm>
          <a:prstGeom prst="downArrowCallou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5">
                    <a:lumMod val="75000"/>
                  </a:schemeClr>
                </a:solidFill>
              </a:rPr>
              <a:t>كل (أ) هي (ب)</a:t>
            </a:r>
          </a:p>
          <a:p>
            <a:pPr algn="ctr"/>
            <a:r>
              <a:rPr lang="ar-SA" sz="2400" b="1" dirty="0">
                <a:solidFill>
                  <a:schemeClr val="accent5">
                    <a:lumMod val="75000"/>
                  </a:schemeClr>
                </a:solidFill>
              </a:rPr>
              <a:t>كل (ب) هي (ج)</a:t>
            </a:r>
          </a:p>
        </p:txBody>
      </p:sp>
      <p:sp>
        <p:nvSpPr>
          <p:cNvPr id="16" name="وسيلة الشرح: سهم لأسفل 15">
            <a:extLst>
              <a:ext uri="{FF2B5EF4-FFF2-40B4-BE49-F238E27FC236}">
                <a16:creationId xmlns:a16="http://schemas.microsoft.com/office/drawing/2014/main" id="{8AD97BD8-E61C-421A-BD0C-959A47DE1D3D}"/>
              </a:ext>
            </a:extLst>
          </p:cNvPr>
          <p:cNvSpPr/>
          <p:nvPr/>
        </p:nvSpPr>
        <p:spPr>
          <a:xfrm>
            <a:off x="5146440" y="2331107"/>
            <a:ext cx="2506248" cy="1432428"/>
          </a:xfrm>
          <a:prstGeom prst="downArrowCallou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5">
                    <a:lumMod val="75000"/>
                  </a:schemeClr>
                </a:solidFill>
              </a:rPr>
              <a:t>كل قارئ مثقف </a:t>
            </a:r>
          </a:p>
          <a:p>
            <a:pPr algn="ctr"/>
            <a:r>
              <a:rPr lang="ar-SA" sz="2400" b="1" dirty="0">
                <a:solidFill>
                  <a:schemeClr val="accent5">
                    <a:lumMod val="75000"/>
                  </a:schemeClr>
                </a:solidFill>
              </a:rPr>
              <a:t>كل مثقف مستنير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C95D899-A1A5-47EA-ADD6-33BB719CEE2F}"/>
              </a:ext>
            </a:extLst>
          </p:cNvPr>
          <p:cNvSpPr txBox="1"/>
          <p:nvPr/>
        </p:nvSpPr>
        <p:spPr>
          <a:xfrm>
            <a:off x="7861029" y="3851912"/>
            <a:ext cx="2430680" cy="1264980"/>
          </a:xfrm>
          <a:prstGeom prst="cloud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5">
                    <a:lumMod val="75000"/>
                  </a:schemeClr>
                </a:solidFill>
              </a:rPr>
              <a:t>إذًا: </a:t>
            </a:r>
            <a:r>
              <a:rPr lang="ar-SA" sz="2400" b="1" dirty="0">
                <a:solidFill>
                  <a:schemeClr val="accent3">
                    <a:lumMod val="50000"/>
                  </a:schemeClr>
                </a:solidFill>
              </a:rPr>
              <a:t>كل (أ) هي (ج)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BD50621-1039-4195-A2FB-CA73AB79A47A}"/>
              </a:ext>
            </a:extLst>
          </p:cNvPr>
          <p:cNvSpPr txBox="1"/>
          <p:nvPr/>
        </p:nvSpPr>
        <p:spPr>
          <a:xfrm>
            <a:off x="5256242" y="3872573"/>
            <a:ext cx="2430680" cy="1264980"/>
          </a:xfrm>
          <a:prstGeom prst="cloud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5">
                    <a:lumMod val="75000"/>
                  </a:schemeClr>
                </a:solidFill>
              </a:rPr>
              <a:t>إذًا:</a:t>
            </a:r>
          </a:p>
          <a:p>
            <a:pPr algn="ctr"/>
            <a:r>
              <a:rPr lang="ar-SA" sz="2400" b="1" dirty="0">
                <a:solidFill>
                  <a:schemeClr val="accent5">
                    <a:lumMod val="75000"/>
                  </a:schemeClr>
                </a:solidFill>
              </a:rPr>
              <a:t>.............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95B3396-3A48-4549-85EB-68FDCF674B9A}"/>
              </a:ext>
            </a:extLst>
          </p:cNvPr>
          <p:cNvSpPr txBox="1"/>
          <p:nvPr/>
        </p:nvSpPr>
        <p:spPr>
          <a:xfrm>
            <a:off x="5452828" y="4436652"/>
            <a:ext cx="1893472" cy="461665"/>
          </a:xfrm>
          <a:prstGeom prst="rect">
            <a:avLst/>
          </a:prstGeom>
          <a:solidFill>
            <a:srgbClr val="DBF0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كل قارئ مستنير</a:t>
            </a:r>
          </a:p>
        </p:txBody>
      </p:sp>
      <p:pic>
        <p:nvPicPr>
          <p:cNvPr id="25" name="Picture 2" descr="Download Icons Light Idea Computer Lighting Incandescent Bulb - Idea Png  Logo PNG Image with No Background - PNGkey.com">
            <a:extLst>
              <a:ext uri="{FF2B5EF4-FFF2-40B4-BE49-F238E27FC236}">
                <a16:creationId xmlns:a16="http://schemas.microsoft.com/office/drawing/2014/main" id="{EF0A3C10-B8EE-4B23-A18D-0D83F2B08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4" y="5343817"/>
            <a:ext cx="994142" cy="112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0EF9001B-0414-4934-8DF8-C8E6456729DB}"/>
              </a:ext>
            </a:extLst>
          </p:cNvPr>
          <p:cNvCxnSpPr>
            <a:cxnSpLocks/>
          </p:cNvCxnSpPr>
          <p:nvPr/>
        </p:nvCxnSpPr>
        <p:spPr>
          <a:xfrm flipH="1" flipV="1">
            <a:off x="4428647" y="2476239"/>
            <a:ext cx="1154539" cy="1429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75345D3A-799A-48CF-A9B3-07DA2191EAB9}"/>
              </a:ext>
            </a:extLst>
          </p:cNvPr>
          <p:cNvCxnSpPr>
            <a:cxnSpLocks/>
          </p:cNvCxnSpPr>
          <p:nvPr/>
        </p:nvCxnSpPr>
        <p:spPr>
          <a:xfrm flipH="1">
            <a:off x="4422506" y="3028953"/>
            <a:ext cx="1155026" cy="2008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7DC523B-C620-4534-8BD2-82139628C656}"/>
              </a:ext>
            </a:extLst>
          </p:cNvPr>
          <p:cNvGrpSpPr/>
          <p:nvPr/>
        </p:nvGrpSpPr>
        <p:grpSpPr>
          <a:xfrm>
            <a:off x="2747366" y="3092714"/>
            <a:ext cx="1583603" cy="424731"/>
            <a:chOff x="2447240" y="637097"/>
            <a:chExt cx="1102173" cy="849463"/>
          </a:xfrm>
          <a:scene3d>
            <a:camera prst="orthographicFront"/>
            <a:lightRig rig="flat" dir="t"/>
          </a:scene3d>
        </p:grpSpPr>
        <p:sp>
          <p:nvSpPr>
            <p:cNvPr id="39" name="مستطيل: زوايا مستديرة 38">
              <a:extLst>
                <a:ext uri="{FF2B5EF4-FFF2-40B4-BE49-F238E27FC236}">
                  <a16:creationId xmlns:a16="http://schemas.microsoft.com/office/drawing/2014/main" id="{04FFCB9F-C4E7-47AD-9170-207AB7B8C74C}"/>
                </a:ext>
              </a:extLst>
            </p:cNvPr>
            <p:cNvSpPr/>
            <p:nvPr/>
          </p:nvSpPr>
          <p:spPr>
            <a:xfrm>
              <a:off x="2447240" y="637097"/>
              <a:ext cx="1102173" cy="84946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0" name="مستطيل: زوايا مستديرة 4">
              <a:extLst>
                <a:ext uri="{FF2B5EF4-FFF2-40B4-BE49-F238E27FC236}">
                  <a16:creationId xmlns:a16="http://schemas.microsoft.com/office/drawing/2014/main" id="{0FF2C3A6-29E8-406E-8B6F-62F919A5C381}"/>
                </a:ext>
              </a:extLst>
            </p:cNvPr>
            <p:cNvSpPr txBox="1"/>
            <p:nvPr/>
          </p:nvSpPr>
          <p:spPr>
            <a:xfrm>
              <a:off x="2488707" y="678564"/>
              <a:ext cx="1019239" cy="7665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200" b="0" i="0" kern="1200" dirty="0"/>
                <a:t>الحد الأصغر</a:t>
              </a:r>
              <a:endParaRPr lang="ar-SA" sz="2200" kern="1200" dirty="0"/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9BE7A901-0597-4E93-82AF-E3380B9A7A4D}"/>
              </a:ext>
            </a:extLst>
          </p:cNvPr>
          <p:cNvGrpSpPr/>
          <p:nvPr/>
        </p:nvGrpSpPr>
        <p:grpSpPr>
          <a:xfrm>
            <a:off x="5715229" y="5578803"/>
            <a:ext cx="1376015" cy="504512"/>
            <a:chOff x="1285868" y="637097"/>
            <a:chExt cx="1102173" cy="849463"/>
          </a:xfrm>
          <a:scene3d>
            <a:camera prst="orthographicFront"/>
            <a:lightRig rig="flat" dir="t"/>
          </a:scene3d>
        </p:grpSpPr>
        <p:sp>
          <p:nvSpPr>
            <p:cNvPr id="37" name="مستطيل: زوايا مستديرة 36">
              <a:extLst>
                <a:ext uri="{FF2B5EF4-FFF2-40B4-BE49-F238E27FC236}">
                  <a16:creationId xmlns:a16="http://schemas.microsoft.com/office/drawing/2014/main" id="{3B97BDE3-A145-4D6E-8493-D4D528B3BCED}"/>
                </a:ext>
              </a:extLst>
            </p:cNvPr>
            <p:cNvSpPr/>
            <p:nvPr/>
          </p:nvSpPr>
          <p:spPr>
            <a:xfrm>
              <a:off x="1285868" y="637097"/>
              <a:ext cx="1102173" cy="84946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-4002286"/>
                <a:satOff val="24557"/>
                <a:lumOff val="-98"/>
                <a:alphaOff val="0"/>
              </a:schemeClr>
            </a:fillRef>
            <a:effectRef idx="1">
              <a:schemeClr val="accent2">
                <a:hueOff val="-4002286"/>
                <a:satOff val="24557"/>
                <a:lumOff val="-9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8" name="مستطيل: زوايا مستديرة 6">
              <a:extLst>
                <a:ext uri="{FF2B5EF4-FFF2-40B4-BE49-F238E27FC236}">
                  <a16:creationId xmlns:a16="http://schemas.microsoft.com/office/drawing/2014/main" id="{C8D565DA-B275-44D9-94E1-DB5ACBF7DA3C}"/>
                </a:ext>
              </a:extLst>
            </p:cNvPr>
            <p:cNvSpPr txBox="1"/>
            <p:nvPr/>
          </p:nvSpPr>
          <p:spPr>
            <a:xfrm>
              <a:off x="1327335" y="678564"/>
              <a:ext cx="1019239" cy="7665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200" kern="1200" dirty="0"/>
                <a:t>الحد الأوسط</a:t>
              </a: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8D88291C-E70D-418B-979A-CEC0C5EBA59E}"/>
              </a:ext>
            </a:extLst>
          </p:cNvPr>
          <p:cNvGrpSpPr/>
          <p:nvPr/>
        </p:nvGrpSpPr>
        <p:grpSpPr>
          <a:xfrm>
            <a:off x="2752496" y="2328287"/>
            <a:ext cx="1583602" cy="424731"/>
            <a:chOff x="124496" y="637097"/>
            <a:chExt cx="1102173" cy="849463"/>
          </a:xfrm>
          <a:scene3d>
            <a:camera prst="orthographicFront"/>
            <a:lightRig rig="flat" dir="t"/>
          </a:scene3d>
        </p:grpSpPr>
        <p:sp>
          <p:nvSpPr>
            <p:cNvPr id="35" name="مستطيل: زوايا مستديرة 34">
              <a:extLst>
                <a:ext uri="{FF2B5EF4-FFF2-40B4-BE49-F238E27FC236}">
                  <a16:creationId xmlns:a16="http://schemas.microsoft.com/office/drawing/2014/main" id="{C048845A-9CC3-4FA4-8CB9-77E9A83720AA}"/>
                </a:ext>
              </a:extLst>
            </p:cNvPr>
            <p:cNvSpPr/>
            <p:nvPr/>
          </p:nvSpPr>
          <p:spPr>
            <a:xfrm>
              <a:off x="124496" y="637097"/>
              <a:ext cx="1102173" cy="849463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-8004573"/>
                <a:satOff val="49115"/>
                <a:lumOff val="-196"/>
                <a:alphaOff val="0"/>
              </a:schemeClr>
            </a:fillRef>
            <a:effectRef idx="1">
              <a:schemeClr val="accent2">
                <a:hueOff val="-8004573"/>
                <a:satOff val="49115"/>
                <a:lumOff val="-196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6" name="مستطيل: زوايا مستديرة 8">
              <a:extLst>
                <a:ext uri="{FF2B5EF4-FFF2-40B4-BE49-F238E27FC236}">
                  <a16:creationId xmlns:a16="http://schemas.microsoft.com/office/drawing/2014/main" id="{FDCCBB33-B139-46FC-BFFB-2CB7D9CDEAA4}"/>
                </a:ext>
              </a:extLst>
            </p:cNvPr>
            <p:cNvSpPr txBox="1"/>
            <p:nvPr/>
          </p:nvSpPr>
          <p:spPr>
            <a:xfrm>
              <a:off x="165963" y="678564"/>
              <a:ext cx="1019239" cy="7665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200" b="0" i="0" kern="1200" dirty="0"/>
                <a:t>الحد الأكبر</a:t>
              </a:r>
              <a:endParaRPr lang="ar-SA" sz="2200" kern="1200" dirty="0"/>
            </a:p>
          </p:txBody>
        </p:sp>
      </p:grp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C8F2733D-D94B-4B74-BCE5-557E3F628181}"/>
              </a:ext>
            </a:extLst>
          </p:cNvPr>
          <p:cNvCxnSpPr>
            <a:cxnSpLocks/>
          </p:cNvCxnSpPr>
          <p:nvPr/>
        </p:nvCxnSpPr>
        <p:spPr>
          <a:xfrm>
            <a:off x="6394401" y="5137553"/>
            <a:ext cx="0" cy="3761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فقاعة الكلام: بيضاوية 43">
            <a:extLst>
              <a:ext uri="{FF2B5EF4-FFF2-40B4-BE49-F238E27FC236}">
                <a16:creationId xmlns:a16="http://schemas.microsoft.com/office/drawing/2014/main" id="{8BFC956C-ABE6-4CA8-B958-4330F40F85E5}"/>
              </a:ext>
            </a:extLst>
          </p:cNvPr>
          <p:cNvSpPr/>
          <p:nvPr/>
        </p:nvSpPr>
        <p:spPr>
          <a:xfrm>
            <a:off x="7578942" y="5188692"/>
            <a:ext cx="2506248" cy="1320154"/>
          </a:xfrm>
          <a:prstGeom prst="wedgeEllipseCallout">
            <a:avLst>
              <a:gd name="adj1" fmla="val -59496"/>
              <a:gd name="adj2" fmla="val 10492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3">
                    <a:lumMod val="50000"/>
                  </a:schemeClr>
                </a:solidFill>
              </a:rPr>
              <a:t>الحد الأكبر والحد الأصغر يشكلان النتيجة </a:t>
            </a:r>
          </a:p>
        </p:txBody>
      </p:sp>
    </p:spTree>
    <p:extLst>
      <p:ext uri="{BB962C8B-B14F-4D97-AF65-F5344CB8AC3E}">
        <p14:creationId xmlns:p14="http://schemas.microsoft.com/office/powerpoint/2010/main" val="253345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9C470BE9-3F9D-4F2D-A985-4507163C0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589770"/>
              </p:ext>
            </p:extLst>
          </p:nvPr>
        </p:nvGraphicFramePr>
        <p:xfrm>
          <a:off x="1396999" y="1669608"/>
          <a:ext cx="9398001" cy="476967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95583">
                  <a:extLst>
                    <a:ext uri="{9D8B030D-6E8A-4147-A177-3AD203B41FA5}">
                      <a16:colId xmlns:a16="http://schemas.microsoft.com/office/drawing/2014/main" val="2354730881"/>
                    </a:ext>
                  </a:extLst>
                </a:gridCol>
                <a:gridCol w="1958544">
                  <a:extLst>
                    <a:ext uri="{9D8B030D-6E8A-4147-A177-3AD203B41FA5}">
                      <a16:colId xmlns:a16="http://schemas.microsoft.com/office/drawing/2014/main" val="2831338400"/>
                    </a:ext>
                  </a:extLst>
                </a:gridCol>
                <a:gridCol w="2197622">
                  <a:extLst>
                    <a:ext uri="{9D8B030D-6E8A-4147-A177-3AD203B41FA5}">
                      <a16:colId xmlns:a16="http://schemas.microsoft.com/office/drawing/2014/main" val="1885545803"/>
                    </a:ext>
                  </a:extLst>
                </a:gridCol>
                <a:gridCol w="1423126">
                  <a:extLst>
                    <a:ext uri="{9D8B030D-6E8A-4147-A177-3AD203B41FA5}">
                      <a16:colId xmlns:a16="http://schemas.microsoft.com/office/drawing/2014/main" val="1702460516"/>
                    </a:ext>
                  </a:extLst>
                </a:gridCol>
                <a:gridCol w="1423126">
                  <a:extLst>
                    <a:ext uri="{9D8B030D-6E8A-4147-A177-3AD203B41FA5}">
                      <a16:colId xmlns:a16="http://schemas.microsoft.com/office/drawing/2014/main" val="2633510816"/>
                    </a:ext>
                  </a:extLst>
                </a:gridCol>
              </a:tblGrid>
              <a:tr h="358500"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القياس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المقدمة الصغرى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المقدمة الكبرى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الحد الأصغر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الحد الأكبر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704866"/>
                  </a:ext>
                </a:extLst>
              </a:tr>
              <a:tr h="910038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‏كل إنسان له عقل </a:t>
                      </a:r>
                      <a:r>
                        <a:rPr lang="ar-SA" sz="2000" b="1" u="sng" dirty="0"/>
                        <a:t>عبد الله إنسان</a:t>
                      </a:r>
                    </a:p>
                    <a:p>
                      <a:pPr rtl="1"/>
                      <a:r>
                        <a:rPr lang="ar-SA" sz="2000" b="1" dirty="0"/>
                        <a:t>عبد الله له عقل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8632"/>
                  </a:ext>
                </a:extLst>
              </a:tr>
              <a:tr h="982877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‏كل السعوديين وطنيّون</a:t>
                      </a:r>
                    </a:p>
                    <a:p>
                      <a:pPr rtl="1"/>
                      <a:r>
                        <a:rPr lang="ar-SA" sz="2000" b="1" u="sng" dirty="0"/>
                        <a:t>بندر سعودي</a:t>
                      </a:r>
                    </a:p>
                    <a:p>
                      <a:pPr rtl="1"/>
                      <a:r>
                        <a:rPr lang="ar-SA" sz="2000" b="1" dirty="0"/>
                        <a:t>بندر وطني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935217"/>
                  </a:ext>
                </a:extLst>
              </a:tr>
              <a:tr h="1147615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كل السمك يتنفس بخياشيم</a:t>
                      </a:r>
                    </a:p>
                    <a:p>
                      <a:pPr rtl="1"/>
                      <a:r>
                        <a:rPr lang="ar-SA" sz="2000" b="1" u="sng" dirty="0"/>
                        <a:t>السلمون سمك</a:t>
                      </a:r>
                    </a:p>
                    <a:p>
                      <a:pPr rtl="1"/>
                      <a:r>
                        <a:rPr lang="ar-SA" sz="2000" b="1" dirty="0"/>
                        <a:t>السلمون يتنفس بخياشيم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746277"/>
                  </a:ext>
                </a:extLst>
              </a:tr>
              <a:tr h="1214143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كل الأزهار جميلة</a:t>
                      </a:r>
                    </a:p>
                    <a:p>
                      <a:pPr rtl="1"/>
                      <a:r>
                        <a:rPr lang="ar-SA" sz="2000" b="1" u="sng" dirty="0"/>
                        <a:t>الياسمين زهرة</a:t>
                      </a:r>
                    </a:p>
                    <a:p>
                      <a:pPr rtl="1"/>
                      <a:r>
                        <a:rPr lang="ar-SA" sz="2000" b="1" dirty="0"/>
                        <a:t>الياسمين جميل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430835"/>
                  </a:ext>
                </a:extLst>
              </a:tr>
            </a:tbl>
          </a:graphicData>
        </a:graphic>
      </p:graphicFrame>
      <p:sp>
        <p:nvSpPr>
          <p:cNvPr id="11" name="مستطيل 10">
            <a:extLst>
              <a:ext uri="{FF2B5EF4-FFF2-40B4-BE49-F238E27FC236}">
                <a16:creationId xmlns:a16="http://schemas.microsoft.com/office/drawing/2014/main" id="{A2460C4D-52D3-41DD-9BC9-12324844B6E0}"/>
              </a:ext>
            </a:extLst>
          </p:cNvPr>
          <p:cNvSpPr/>
          <p:nvPr/>
        </p:nvSpPr>
        <p:spPr>
          <a:xfrm>
            <a:off x="4380804" y="2159656"/>
            <a:ext cx="1985302" cy="816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كل إنسان له عقل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AB31A40-3458-4C94-9E05-13270208FC91}"/>
              </a:ext>
            </a:extLst>
          </p:cNvPr>
          <p:cNvSpPr/>
          <p:nvPr/>
        </p:nvSpPr>
        <p:spPr>
          <a:xfrm>
            <a:off x="2913017" y="2159655"/>
            <a:ext cx="1237777" cy="8163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عبدالله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8A079E6-B402-4F16-BA45-069A33E4F3D4}"/>
              </a:ext>
            </a:extLst>
          </p:cNvPr>
          <p:cNvSpPr/>
          <p:nvPr/>
        </p:nvSpPr>
        <p:spPr>
          <a:xfrm>
            <a:off x="1515069" y="2159654"/>
            <a:ext cx="1237777" cy="8163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عقل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67E3182-66F4-469E-8E49-F90AC0214DDD}"/>
              </a:ext>
            </a:extLst>
          </p:cNvPr>
          <p:cNvSpPr/>
          <p:nvPr/>
        </p:nvSpPr>
        <p:spPr>
          <a:xfrm>
            <a:off x="6595251" y="2159657"/>
            <a:ext cx="1738852" cy="8163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عبدالله إنسان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D1FC9BB-EEEB-4087-8C70-3D7B9DE62C6E}"/>
              </a:ext>
            </a:extLst>
          </p:cNvPr>
          <p:cNvSpPr/>
          <p:nvPr/>
        </p:nvSpPr>
        <p:spPr>
          <a:xfrm>
            <a:off x="4380804" y="3167744"/>
            <a:ext cx="1985302" cy="816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كل السعوديين وطنيّون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41685C8-35C6-40CB-B3F4-4427427FA626}"/>
              </a:ext>
            </a:extLst>
          </p:cNvPr>
          <p:cNvSpPr/>
          <p:nvPr/>
        </p:nvSpPr>
        <p:spPr>
          <a:xfrm>
            <a:off x="2913017" y="3167743"/>
            <a:ext cx="1237777" cy="8163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بندر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41F6240-73A2-4EAD-A815-4CF3F364854F}"/>
              </a:ext>
            </a:extLst>
          </p:cNvPr>
          <p:cNvSpPr/>
          <p:nvPr/>
        </p:nvSpPr>
        <p:spPr>
          <a:xfrm>
            <a:off x="1515069" y="3167742"/>
            <a:ext cx="1237777" cy="8163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وطني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DFF6C52-8730-4586-A215-25CE25568A44}"/>
              </a:ext>
            </a:extLst>
          </p:cNvPr>
          <p:cNvSpPr/>
          <p:nvPr/>
        </p:nvSpPr>
        <p:spPr>
          <a:xfrm>
            <a:off x="6595251" y="3167745"/>
            <a:ext cx="1738852" cy="8163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بندر سعودي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34147A7-12B1-421E-BC64-3D92D6B0E7B5}"/>
              </a:ext>
            </a:extLst>
          </p:cNvPr>
          <p:cNvSpPr/>
          <p:nvPr/>
        </p:nvSpPr>
        <p:spPr>
          <a:xfrm>
            <a:off x="4380804" y="4240934"/>
            <a:ext cx="1985302" cy="816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كل السمك يتنفس بخياشيم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CD3F29C-FE4F-4CD0-A829-18DB8DED826B}"/>
              </a:ext>
            </a:extLst>
          </p:cNvPr>
          <p:cNvSpPr/>
          <p:nvPr/>
        </p:nvSpPr>
        <p:spPr>
          <a:xfrm>
            <a:off x="2913017" y="4240933"/>
            <a:ext cx="1237777" cy="8163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السلمون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0ECDA08-692D-4EDD-AACE-9EE969F7749F}"/>
              </a:ext>
            </a:extLst>
          </p:cNvPr>
          <p:cNvSpPr/>
          <p:nvPr/>
        </p:nvSpPr>
        <p:spPr>
          <a:xfrm>
            <a:off x="1515069" y="4240932"/>
            <a:ext cx="1237777" cy="8163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يتنفس بخياشيم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13A20FB0-C192-4905-AFBF-1DE56F5DF107}"/>
              </a:ext>
            </a:extLst>
          </p:cNvPr>
          <p:cNvSpPr/>
          <p:nvPr/>
        </p:nvSpPr>
        <p:spPr>
          <a:xfrm>
            <a:off x="6595251" y="4240935"/>
            <a:ext cx="1738852" cy="8163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السلمون سمك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B63667C4-6147-4F2B-82FD-BF0DF3C7DF7F}"/>
              </a:ext>
            </a:extLst>
          </p:cNvPr>
          <p:cNvSpPr/>
          <p:nvPr/>
        </p:nvSpPr>
        <p:spPr>
          <a:xfrm>
            <a:off x="4380804" y="5381114"/>
            <a:ext cx="1985302" cy="816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كل الأزهار جميلة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889A774-32FF-4828-9AF6-4EAC8F0CC56F}"/>
              </a:ext>
            </a:extLst>
          </p:cNvPr>
          <p:cNvSpPr/>
          <p:nvPr/>
        </p:nvSpPr>
        <p:spPr>
          <a:xfrm>
            <a:off x="2913017" y="5381113"/>
            <a:ext cx="1237777" cy="8163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الياسمين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5630026-F45F-4741-8333-9CC535AEA639}"/>
              </a:ext>
            </a:extLst>
          </p:cNvPr>
          <p:cNvSpPr/>
          <p:nvPr/>
        </p:nvSpPr>
        <p:spPr>
          <a:xfrm>
            <a:off x="1515069" y="5381112"/>
            <a:ext cx="1237777" cy="8163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جميل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DC841FA8-72EB-485F-937F-15C1B9477AF4}"/>
              </a:ext>
            </a:extLst>
          </p:cNvPr>
          <p:cNvSpPr/>
          <p:nvPr/>
        </p:nvSpPr>
        <p:spPr>
          <a:xfrm>
            <a:off x="6595251" y="5381115"/>
            <a:ext cx="1738852" cy="8163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الياسمين زهرة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4DD4C1A6-EA7D-4B81-A102-5C5BBA59E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6" b="42399"/>
          <a:stretch/>
        </p:blipFill>
        <p:spPr>
          <a:xfrm>
            <a:off x="1397000" y="529792"/>
            <a:ext cx="9398000" cy="113981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B6E8710-3772-4F10-B92E-59F0E9288A2C}"/>
              </a:ext>
            </a:extLst>
          </p:cNvPr>
          <p:cNvSpPr/>
          <p:nvPr/>
        </p:nvSpPr>
        <p:spPr>
          <a:xfrm>
            <a:off x="2154926" y="966106"/>
            <a:ext cx="85795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accent6">
                    <a:lumMod val="50000"/>
                  </a:schemeClr>
                </a:solidFill>
              </a:rPr>
              <a:t>أحلل كل قياس مما يلي وأبيّن مكوناته من حيث مقدماته ونتائجه وحدوده:</a:t>
            </a:r>
          </a:p>
        </p:txBody>
      </p:sp>
    </p:spTree>
    <p:extLst>
      <p:ext uri="{BB962C8B-B14F-4D97-AF65-F5344CB8AC3E}">
        <p14:creationId xmlns:p14="http://schemas.microsoft.com/office/powerpoint/2010/main" val="18762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9C470BE9-3F9D-4F2D-A985-4507163C0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033160"/>
              </p:ext>
            </p:extLst>
          </p:nvPr>
        </p:nvGraphicFramePr>
        <p:xfrm>
          <a:off x="924650" y="1239054"/>
          <a:ext cx="10145489" cy="5334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86120">
                  <a:extLst>
                    <a:ext uri="{9D8B030D-6E8A-4147-A177-3AD203B41FA5}">
                      <a16:colId xmlns:a16="http://schemas.microsoft.com/office/drawing/2014/main" val="2354730881"/>
                    </a:ext>
                  </a:extLst>
                </a:gridCol>
                <a:gridCol w="2114321">
                  <a:extLst>
                    <a:ext uri="{9D8B030D-6E8A-4147-A177-3AD203B41FA5}">
                      <a16:colId xmlns:a16="http://schemas.microsoft.com/office/drawing/2014/main" val="2831338400"/>
                    </a:ext>
                  </a:extLst>
                </a:gridCol>
                <a:gridCol w="2372414">
                  <a:extLst>
                    <a:ext uri="{9D8B030D-6E8A-4147-A177-3AD203B41FA5}">
                      <a16:colId xmlns:a16="http://schemas.microsoft.com/office/drawing/2014/main" val="1885545803"/>
                    </a:ext>
                  </a:extLst>
                </a:gridCol>
                <a:gridCol w="1536317">
                  <a:extLst>
                    <a:ext uri="{9D8B030D-6E8A-4147-A177-3AD203B41FA5}">
                      <a16:colId xmlns:a16="http://schemas.microsoft.com/office/drawing/2014/main" val="1702460516"/>
                    </a:ext>
                  </a:extLst>
                </a:gridCol>
                <a:gridCol w="1536317">
                  <a:extLst>
                    <a:ext uri="{9D8B030D-6E8A-4147-A177-3AD203B41FA5}">
                      <a16:colId xmlns:a16="http://schemas.microsoft.com/office/drawing/2014/main" val="2633510816"/>
                    </a:ext>
                  </a:extLst>
                </a:gridCol>
              </a:tblGrid>
              <a:tr h="299198"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القياس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المقدمة الصغرى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المقدمة الكبرى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الحد الأصغر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الحد الأكبر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704866"/>
                  </a:ext>
                </a:extLst>
              </a:tr>
              <a:tr h="989656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‏كل المدن السعودية متطورة</a:t>
                      </a:r>
                    </a:p>
                    <a:p>
                      <a:pPr rtl="1"/>
                      <a:r>
                        <a:rPr lang="ar-SA" sz="2000" b="1" u="sng" dirty="0"/>
                        <a:t>جازان مدينة سعودية</a:t>
                      </a:r>
                    </a:p>
                    <a:p>
                      <a:pPr rtl="1"/>
                      <a:r>
                        <a:rPr lang="ar-SA" sz="2000" b="1" dirty="0"/>
                        <a:t>جازان متطورة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8632"/>
                  </a:ext>
                </a:extLst>
              </a:tr>
              <a:tr h="989656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كل المعلمين السعوديين مبدعون</a:t>
                      </a:r>
                    </a:p>
                    <a:p>
                      <a:pPr rtl="1"/>
                      <a:r>
                        <a:rPr lang="ar-SA" sz="2000" b="1" u="sng" dirty="0"/>
                        <a:t>خالد معلم سعودي</a:t>
                      </a:r>
                    </a:p>
                    <a:p>
                      <a:pPr rtl="1"/>
                      <a:r>
                        <a:rPr lang="ar-SA" sz="2000" b="1" dirty="0"/>
                        <a:t>خالد مبدع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91974"/>
                  </a:ext>
                </a:extLst>
              </a:tr>
              <a:tr h="1219809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كل الطرق في مدينة جدة منظمة</a:t>
                      </a:r>
                    </a:p>
                    <a:p>
                      <a:pPr rtl="1"/>
                      <a:r>
                        <a:rPr lang="ar-SA" sz="2000" b="1" u="sng" dirty="0"/>
                        <a:t>صاري طريق في مدينة جدة</a:t>
                      </a:r>
                    </a:p>
                    <a:p>
                      <a:pPr rtl="1"/>
                      <a:r>
                        <a:rPr lang="ar-SA" sz="2000" b="1" dirty="0"/>
                        <a:t>طريق صاري منظم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54587"/>
                  </a:ext>
                </a:extLst>
              </a:tr>
              <a:tr h="1219809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كل سكان مدينة تبوك يحبون اكرام الضيف</a:t>
                      </a:r>
                    </a:p>
                    <a:p>
                      <a:pPr rtl="1"/>
                      <a:r>
                        <a:rPr lang="ar-SA" sz="2000" b="1" u="sng" dirty="0"/>
                        <a:t>مشاري من سكان مدينة تبوك</a:t>
                      </a:r>
                      <a:r>
                        <a:rPr lang="ar-SA" sz="2000" b="1" dirty="0"/>
                        <a:t>‏</a:t>
                      </a:r>
                    </a:p>
                    <a:p>
                      <a:pPr rtl="1"/>
                      <a:r>
                        <a:rPr lang="ar-SA" sz="2000" b="1" dirty="0"/>
                        <a:t>مشاري يحب اكرام الضيف‏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77401"/>
                  </a:ext>
                </a:extLst>
              </a:tr>
            </a:tbl>
          </a:graphicData>
        </a:graphic>
      </p:graphicFrame>
      <p:sp>
        <p:nvSpPr>
          <p:cNvPr id="11" name="مستطيل 10">
            <a:extLst>
              <a:ext uri="{FF2B5EF4-FFF2-40B4-BE49-F238E27FC236}">
                <a16:creationId xmlns:a16="http://schemas.microsoft.com/office/drawing/2014/main" id="{A2460C4D-52D3-41DD-9BC9-12324844B6E0}"/>
              </a:ext>
            </a:extLst>
          </p:cNvPr>
          <p:cNvSpPr/>
          <p:nvPr/>
        </p:nvSpPr>
        <p:spPr>
          <a:xfrm>
            <a:off x="4235785" y="1721855"/>
            <a:ext cx="1985302" cy="816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كل المدن السعودية متطورة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AB31A40-3458-4C94-9E05-13270208FC91}"/>
              </a:ext>
            </a:extLst>
          </p:cNvPr>
          <p:cNvSpPr/>
          <p:nvPr/>
        </p:nvSpPr>
        <p:spPr>
          <a:xfrm>
            <a:off x="2669410" y="1721855"/>
            <a:ext cx="1237777" cy="8163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جازان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8A079E6-B402-4F16-BA45-069A33E4F3D4}"/>
              </a:ext>
            </a:extLst>
          </p:cNvPr>
          <p:cNvSpPr/>
          <p:nvPr/>
        </p:nvSpPr>
        <p:spPr>
          <a:xfrm>
            <a:off x="1120244" y="1721855"/>
            <a:ext cx="1237777" cy="8163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متطورة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67E3182-66F4-469E-8E49-F90AC0214DDD}"/>
              </a:ext>
            </a:extLst>
          </p:cNvPr>
          <p:cNvSpPr/>
          <p:nvPr/>
        </p:nvSpPr>
        <p:spPr>
          <a:xfrm>
            <a:off x="6584181" y="1721855"/>
            <a:ext cx="1738852" cy="8163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جازان مدينة سعودية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D1FC9BB-EEEB-4087-8C70-3D7B9DE62C6E}"/>
              </a:ext>
            </a:extLst>
          </p:cNvPr>
          <p:cNvSpPr/>
          <p:nvPr/>
        </p:nvSpPr>
        <p:spPr>
          <a:xfrm>
            <a:off x="4235785" y="2863944"/>
            <a:ext cx="1985302" cy="816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كل المعلمين السعوديين مبدعون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41685C8-35C6-40CB-B3F4-4427427FA626}"/>
              </a:ext>
            </a:extLst>
          </p:cNvPr>
          <p:cNvSpPr/>
          <p:nvPr/>
        </p:nvSpPr>
        <p:spPr>
          <a:xfrm>
            <a:off x="2669410" y="2863944"/>
            <a:ext cx="1237777" cy="8163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خالد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41F6240-73A2-4EAD-A815-4CF3F364854F}"/>
              </a:ext>
            </a:extLst>
          </p:cNvPr>
          <p:cNvSpPr/>
          <p:nvPr/>
        </p:nvSpPr>
        <p:spPr>
          <a:xfrm>
            <a:off x="1120244" y="2863944"/>
            <a:ext cx="1237777" cy="8163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مبدع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DFF6C52-8730-4586-A215-25CE25568A44}"/>
              </a:ext>
            </a:extLst>
          </p:cNvPr>
          <p:cNvSpPr/>
          <p:nvPr/>
        </p:nvSpPr>
        <p:spPr>
          <a:xfrm>
            <a:off x="6584181" y="2863944"/>
            <a:ext cx="1738852" cy="8163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خالد معلم سعودي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34147A7-12B1-421E-BC64-3D92D6B0E7B5}"/>
              </a:ext>
            </a:extLst>
          </p:cNvPr>
          <p:cNvSpPr/>
          <p:nvPr/>
        </p:nvSpPr>
        <p:spPr>
          <a:xfrm>
            <a:off x="4235785" y="4122131"/>
            <a:ext cx="1985302" cy="816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كل الطرق في مدينة جدة منظمة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CD3F29C-FE4F-4CD0-A829-18DB8DED826B}"/>
              </a:ext>
            </a:extLst>
          </p:cNvPr>
          <p:cNvSpPr/>
          <p:nvPr/>
        </p:nvSpPr>
        <p:spPr>
          <a:xfrm>
            <a:off x="2669410" y="4122131"/>
            <a:ext cx="1237777" cy="8163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طريق صاري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0ECDA08-692D-4EDD-AACE-9EE969F7749F}"/>
              </a:ext>
            </a:extLst>
          </p:cNvPr>
          <p:cNvSpPr/>
          <p:nvPr/>
        </p:nvSpPr>
        <p:spPr>
          <a:xfrm>
            <a:off x="1120244" y="4122131"/>
            <a:ext cx="1237777" cy="8163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منظم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13A20FB0-C192-4905-AFBF-1DE56F5DF107}"/>
              </a:ext>
            </a:extLst>
          </p:cNvPr>
          <p:cNvSpPr/>
          <p:nvPr/>
        </p:nvSpPr>
        <p:spPr>
          <a:xfrm>
            <a:off x="6584181" y="4122131"/>
            <a:ext cx="1738852" cy="8163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صاري طريق في مدينة جدة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B63667C4-6147-4F2B-82FD-BF0DF3C7DF7F}"/>
              </a:ext>
            </a:extLst>
          </p:cNvPr>
          <p:cNvSpPr/>
          <p:nvPr/>
        </p:nvSpPr>
        <p:spPr>
          <a:xfrm>
            <a:off x="4235785" y="5503873"/>
            <a:ext cx="1985302" cy="816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كل سكان مدينة تبوك يحبون اكرام الضيف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889A774-32FF-4828-9AF6-4EAC8F0CC56F}"/>
              </a:ext>
            </a:extLst>
          </p:cNvPr>
          <p:cNvSpPr/>
          <p:nvPr/>
        </p:nvSpPr>
        <p:spPr>
          <a:xfrm>
            <a:off x="2669410" y="5503873"/>
            <a:ext cx="1237777" cy="8163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مشاري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5630026-F45F-4741-8333-9CC535AEA639}"/>
              </a:ext>
            </a:extLst>
          </p:cNvPr>
          <p:cNvSpPr/>
          <p:nvPr/>
        </p:nvSpPr>
        <p:spPr>
          <a:xfrm>
            <a:off x="1120244" y="5503873"/>
            <a:ext cx="1237777" cy="8163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إكرام الضيف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DC841FA8-72EB-485F-937F-15C1B9477AF4}"/>
              </a:ext>
            </a:extLst>
          </p:cNvPr>
          <p:cNvSpPr/>
          <p:nvPr/>
        </p:nvSpPr>
        <p:spPr>
          <a:xfrm>
            <a:off x="6584181" y="5503873"/>
            <a:ext cx="1738852" cy="8163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>
                    <a:lumMod val="50000"/>
                  </a:schemeClr>
                </a:solidFill>
              </a:rPr>
              <a:t>مشاري من سكان مدينة تبوك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F4C48769-4AE7-467E-A78C-1219A5B92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6" b="42399"/>
          <a:stretch/>
        </p:blipFill>
        <p:spPr>
          <a:xfrm>
            <a:off x="1522087" y="99238"/>
            <a:ext cx="9398000" cy="1139816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06595015-9D5F-4901-ACEF-BE0B8CDFE8B9}"/>
              </a:ext>
            </a:extLst>
          </p:cNvPr>
          <p:cNvSpPr/>
          <p:nvPr/>
        </p:nvSpPr>
        <p:spPr>
          <a:xfrm>
            <a:off x="2280013" y="535552"/>
            <a:ext cx="85795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accent6">
                    <a:lumMod val="50000"/>
                  </a:schemeClr>
                </a:solidFill>
              </a:rPr>
              <a:t>أحلل كل قياس مما يلي وأبيّن مكوناته من حيث مقدماته ونتائجه وحدوده:</a:t>
            </a:r>
          </a:p>
        </p:txBody>
      </p:sp>
    </p:spTree>
    <p:extLst>
      <p:ext uri="{BB962C8B-B14F-4D97-AF65-F5344CB8AC3E}">
        <p14:creationId xmlns:p14="http://schemas.microsoft.com/office/powerpoint/2010/main" val="33343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3037F5F9-6ACD-4ED6-AED7-9145DE1F7C6A}"/>
              </a:ext>
            </a:extLst>
          </p:cNvPr>
          <p:cNvSpPr/>
          <p:nvPr/>
        </p:nvSpPr>
        <p:spPr>
          <a:xfrm>
            <a:off x="5978792" y="2201956"/>
            <a:ext cx="51220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accent1">
                    <a:lumMod val="50000"/>
                  </a:schemeClr>
                </a:solidFill>
              </a:rPr>
              <a:t>الابجدية الكونية: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3103D81-3942-446C-829C-C072AF7DCB5E}"/>
              </a:ext>
            </a:extLst>
          </p:cNvPr>
          <p:cNvSpPr/>
          <p:nvPr/>
        </p:nvSpPr>
        <p:spPr>
          <a:xfrm>
            <a:off x="1951824" y="546061"/>
            <a:ext cx="83945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tx2">
                    <a:lumMod val="25000"/>
                  </a:schemeClr>
                </a:solidFill>
              </a:rPr>
              <a:t>عزيزي الطالب المبدع / عزيزتي الطالبة المبدعة: </a:t>
            </a:r>
          </a:p>
          <a:p>
            <a:pPr algn="ctr"/>
            <a:r>
              <a:rPr lang="ar-SA" sz="2400" b="1" cap="none" spc="0" dirty="0">
                <a:ln w="0"/>
                <a:solidFill>
                  <a:schemeClr val="tx2">
                    <a:lumMod val="25000"/>
                  </a:schemeClr>
                </a:solidFill>
              </a:rPr>
              <a:t>صممّ/ي خريطة مفاهيم توضّح فيها اقسام قواعد القياس الرئيسية: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A67A29A-894B-4347-B9E9-35C4DFFDB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143"/>
          <a:stretch/>
        </p:blipFill>
        <p:spPr>
          <a:xfrm>
            <a:off x="1619530" y="1677742"/>
            <a:ext cx="9059183" cy="1702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23A609B-1600-443B-B6E8-80667E286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96" y="3668991"/>
            <a:ext cx="2135496" cy="310617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AC771FA-7985-4564-92E2-3113D5F6D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67" y="3594389"/>
            <a:ext cx="2519388" cy="1702061"/>
          </a:xfrm>
          <a:prstGeom prst="rect">
            <a:avLst/>
          </a:prstGeom>
        </p:spPr>
      </p:pic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9D2E39FD-F874-4A99-9569-25EDE9D4D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2267221"/>
              </p:ext>
            </p:extLst>
          </p:nvPr>
        </p:nvGraphicFramePr>
        <p:xfrm>
          <a:off x="2198361" y="2878207"/>
          <a:ext cx="7442926" cy="4687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0971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7BE51577-8F68-4D9F-A103-2769AD161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"/>
          <a:stretch/>
        </p:blipFill>
        <p:spPr>
          <a:xfrm>
            <a:off x="3708944" y="5080141"/>
            <a:ext cx="7500180" cy="1184774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E1AD0DA-8A34-4A62-B2AF-227A3FA01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5" y="3835713"/>
            <a:ext cx="3165136" cy="2765538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0457BABE-0653-4197-AB26-9B50D810A101}"/>
              </a:ext>
            </a:extLst>
          </p:cNvPr>
          <p:cNvGrpSpPr/>
          <p:nvPr/>
        </p:nvGrpSpPr>
        <p:grpSpPr>
          <a:xfrm>
            <a:off x="5336672" y="470263"/>
            <a:ext cx="1518656" cy="533828"/>
            <a:chOff x="5311012" y="2527187"/>
            <a:chExt cx="2131620" cy="871714"/>
          </a:xfrm>
          <a:scene3d>
            <a:camera prst="orthographicFront"/>
            <a:lightRig rig="flat" dir="t"/>
          </a:scene3d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73F3B3F0-6F00-43F0-A19D-156252431BA4}"/>
                </a:ext>
              </a:extLst>
            </p:cNvPr>
            <p:cNvSpPr/>
            <p:nvPr/>
          </p:nvSpPr>
          <p:spPr>
            <a:xfrm>
              <a:off x="5311012" y="2527187"/>
              <a:ext cx="2131620" cy="871714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B1A370E5-2DD1-4E4D-8FFA-C46AA177A9F5}"/>
                </a:ext>
              </a:extLst>
            </p:cNvPr>
            <p:cNvSpPr txBox="1"/>
            <p:nvPr/>
          </p:nvSpPr>
          <p:spPr>
            <a:xfrm>
              <a:off x="5311012" y="2527187"/>
              <a:ext cx="2131620" cy="8717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400" b="1" kern="1200" dirty="0">
                  <a:solidFill>
                    <a:schemeClr val="bg1">
                      <a:lumMod val="50000"/>
                    </a:schemeClr>
                  </a:solidFill>
                </a:rPr>
                <a:t>قواعد التركيب</a:t>
              </a:r>
            </a:p>
          </p:txBody>
        </p:sp>
      </p:grpSp>
      <p:graphicFrame>
        <p:nvGraphicFramePr>
          <p:cNvPr id="14" name="رسم تخطيطي 13">
            <a:extLst>
              <a:ext uri="{FF2B5EF4-FFF2-40B4-BE49-F238E27FC236}">
                <a16:creationId xmlns:a16="http://schemas.microsoft.com/office/drawing/2014/main" id="{15B7BDBD-7B78-4060-BA8B-CABDC67B46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008739"/>
              </p:ext>
            </p:extLst>
          </p:nvPr>
        </p:nvGraphicFramePr>
        <p:xfrm>
          <a:off x="5909878" y="731958"/>
          <a:ext cx="6842034" cy="2964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رسم تخطيطي 14">
            <a:extLst>
              <a:ext uri="{FF2B5EF4-FFF2-40B4-BE49-F238E27FC236}">
                <a16:creationId xmlns:a16="http://schemas.microsoft.com/office/drawing/2014/main" id="{B6491BDE-D490-4ED7-B6AB-93BE30B669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124524"/>
              </p:ext>
            </p:extLst>
          </p:nvPr>
        </p:nvGraphicFramePr>
        <p:xfrm>
          <a:off x="1140608" y="517462"/>
          <a:ext cx="3673910" cy="212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6" name="صورة 15">
            <a:extLst>
              <a:ext uri="{FF2B5EF4-FFF2-40B4-BE49-F238E27FC236}">
                <a16:creationId xmlns:a16="http://schemas.microsoft.com/office/drawing/2014/main" id="{BCE9CA56-085E-47E0-8D1F-50FAF28FCA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460" y="1868181"/>
            <a:ext cx="4625665" cy="3078562"/>
          </a:xfrm>
          <a:prstGeom prst="rect">
            <a:avLst/>
          </a:prstGeom>
        </p:spPr>
      </p:pic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1B475D7E-177E-4102-8B1F-EA86039A5052}"/>
              </a:ext>
            </a:extLst>
          </p:cNvPr>
          <p:cNvSpPr/>
          <p:nvPr/>
        </p:nvSpPr>
        <p:spPr>
          <a:xfrm rot="20982013">
            <a:off x="2862399" y="2318106"/>
            <a:ext cx="5687950" cy="1687890"/>
          </a:xfrm>
          <a:prstGeom prst="wedgeEllipseCallout">
            <a:avLst>
              <a:gd name="adj1" fmla="val 84881"/>
              <a:gd name="adj2" fmla="val -54669"/>
            </a:avLst>
          </a:prstGeom>
          <a:noFill/>
          <a:ln>
            <a:noFill/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rgbClr val="3A699C"/>
                </a:solidFill>
              </a:rPr>
              <a:t>قواعد التركيب وهي ما نصّ عليها التعريف الذي ذكرناه مسبقًا ، هل تتذكر/ي!</a:t>
            </a:r>
          </a:p>
        </p:txBody>
      </p:sp>
    </p:spTree>
    <p:extLst>
      <p:ext uri="{BB962C8B-B14F-4D97-AF65-F5344CB8AC3E}">
        <p14:creationId xmlns:p14="http://schemas.microsoft.com/office/powerpoint/2010/main" val="195376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AsOne/>
      </p:bldGraphic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id="{20882AF3-2AAD-4822-9379-6CD3E9EB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03" y="1344029"/>
            <a:ext cx="4326362" cy="2112538"/>
          </a:xfrm>
          <a:prstGeom prst="rect">
            <a:avLst/>
          </a:prstGeom>
        </p:spPr>
      </p:pic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ADBA7AA5-9D00-42F4-B894-0AD0CB8CFC9A}"/>
              </a:ext>
            </a:extLst>
          </p:cNvPr>
          <p:cNvSpPr/>
          <p:nvPr/>
        </p:nvSpPr>
        <p:spPr>
          <a:xfrm>
            <a:off x="1238546" y="1838825"/>
            <a:ext cx="3991288" cy="441930"/>
          </a:xfrm>
          <a:prstGeom prst="round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26A4EBD-7112-4DAD-83A5-DD448841B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6" b="67673"/>
          <a:stretch/>
        </p:blipFill>
        <p:spPr>
          <a:xfrm>
            <a:off x="2183012" y="3095897"/>
            <a:ext cx="4598157" cy="2340727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0457BABE-0653-4197-AB26-9B50D810A101}"/>
              </a:ext>
            </a:extLst>
          </p:cNvPr>
          <p:cNvGrpSpPr/>
          <p:nvPr/>
        </p:nvGrpSpPr>
        <p:grpSpPr>
          <a:xfrm>
            <a:off x="5169873" y="418012"/>
            <a:ext cx="1852254" cy="599142"/>
            <a:chOff x="5311012" y="2527187"/>
            <a:chExt cx="2131620" cy="871714"/>
          </a:xfrm>
          <a:scene3d>
            <a:camera prst="orthographicFront"/>
            <a:lightRig rig="flat" dir="t"/>
          </a:scene3d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73F3B3F0-6F00-43F0-A19D-156252431BA4}"/>
                </a:ext>
              </a:extLst>
            </p:cNvPr>
            <p:cNvSpPr/>
            <p:nvPr/>
          </p:nvSpPr>
          <p:spPr>
            <a:xfrm>
              <a:off x="5311012" y="2527187"/>
              <a:ext cx="2131620" cy="871714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B1A370E5-2DD1-4E4D-8FFA-C46AA177A9F5}"/>
                </a:ext>
              </a:extLst>
            </p:cNvPr>
            <p:cNvSpPr txBox="1"/>
            <p:nvPr/>
          </p:nvSpPr>
          <p:spPr>
            <a:xfrm>
              <a:off x="5311012" y="2527187"/>
              <a:ext cx="2131620" cy="8717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400" b="1" kern="1200" dirty="0">
                  <a:solidFill>
                    <a:schemeClr val="bg1">
                      <a:lumMod val="50000"/>
                    </a:schemeClr>
                  </a:solidFill>
                </a:rPr>
                <a:t>قواعد الاستغراق</a:t>
              </a:r>
            </a:p>
          </p:txBody>
        </p:sp>
      </p:grpSp>
      <p:sp>
        <p:nvSpPr>
          <p:cNvPr id="6" name="مستطيل 5">
            <a:extLst>
              <a:ext uri="{FF2B5EF4-FFF2-40B4-BE49-F238E27FC236}">
                <a16:creationId xmlns:a16="http://schemas.microsoft.com/office/drawing/2014/main" id="{B68CF0FC-7D7D-4493-BF1D-40084E1068B7}"/>
              </a:ext>
            </a:extLst>
          </p:cNvPr>
          <p:cNvSpPr/>
          <p:nvPr/>
        </p:nvSpPr>
        <p:spPr>
          <a:xfrm>
            <a:off x="5714463" y="4266261"/>
            <a:ext cx="429452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1">
                    <a:lumMod val="75000"/>
                  </a:schemeClr>
                </a:solidFill>
              </a:rPr>
              <a:t>كل التجار</a:t>
            </a:r>
            <a:r>
              <a:rPr lang="ar-SA" sz="3200" b="1" cap="none" spc="0" dirty="0">
                <a:ln w="0"/>
                <a:solidFill>
                  <a:schemeClr val="tx1"/>
                </a:solidFill>
              </a:rPr>
              <a:t> مُستغلُّون</a:t>
            </a:r>
          </a:p>
          <a:p>
            <a:pPr algn="ctr"/>
            <a:r>
              <a:rPr lang="ar-SA" sz="3200" b="1" u="sng" cap="none" spc="0" dirty="0">
                <a:ln w="0"/>
                <a:solidFill>
                  <a:schemeClr val="tx1"/>
                </a:solidFill>
              </a:rPr>
              <a:t>كل الانتهازيِّين </a:t>
            </a:r>
            <a:r>
              <a:rPr lang="ar-SA" sz="3200" b="1" u="sng" cap="none" spc="0" dirty="0">
                <a:ln w="0"/>
                <a:solidFill>
                  <a:schemeClr val="accent1">
                    <a:lumMod val="75000"/>
                  </a:schemeClr>
                </a:solidFill>
              </a:rPr>
              <a:t>مُستغِلُّون</a:t>
            </a:r>
          </a:p>
          <a:p>
            <a:pPr algn="ctr"/>
            <a:r>
              <a:rPr lang="ar-SA" sz="3200" b="1" dirty="0">
                <a:ln w="0"/>
                <a:solidFill>
                  <a:schemeClr val="tx1"/>
                </a:solidFill>
              </a:rPr>
              <a:t>................</a:t>
            </a:r>
            <a:endParaRPr lang="ar-SA" sz="32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1" name="Picture 2" descr="note-paper-png-download-clip-art-clip-art-2 - Iran Sun World Travel Agency">
            <a:extLst>
              <a:ext uri="{FF2B5EF4-FFF2-40B4-BE49-F238E27FC236}">
                <a16:creationId xmlns:a16="http://schemas.microsoft.com/office/drawing/2014/main" id="{53682E13-5021-45EC-902F-53395E00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245" y="541728"/>
            <a:ext cx="3561839" cy="221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36E78786-7224-4275-A5AA-EEDCA1E2C76A}"/>
              </a:ext>
            </a:extLst>
          </p:cNvPr>
          <p:cNvSpPr/>
          <p:nvPr/>
        </p:nvSpPr>
        <p:spPr>
          <a:xfrm>
            <a:off x="7765440" y="1272137"/>
            <a:ext cx="33136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 rtl="1">
              <a:buFont typeface="+mj-lt"/>
              <a:buAutoNum type="arabicPeriod"/>
            </a:pPr>
            <a:r>
              <a:rPr lang="ar-SA" sz="2400" b="1" cap="none" spc="0" dirty="0">
                <a:ln w="0"/>
                <a:solidFill>
                  <a:schemeClr val="accent1">
                    <a:lumMod val="50000"/>
                  </a:schemeClr>
                </a:solidFill>
              </a:rPr>
              <a:t>يجب أن يكون الحد الأوسط مُستغرَقًا في إحدى المقدمتين على الأقل.</a:t>
            </a:r>
          </a:p>
        </p:txBody>
      </p:sp>
      <p:pic>
        <p:nvPicPr>
          <p:cNvPr id="24" name="Picture 2" descr="Download Icons Light Idea Computer Lighting Incandescent Bulb - Idea Png  Logo PNG Image with No Background - PNGkey.com">
            <a:extLst>
              <a:ext uri="{FF2B5EF4-FFF2-40B4-BE49-F238E27FC236}">
                <a16:creationId xmlns:a16="http://schemas.microsoft.com/office/drawing/2014/main" id="{1C6075C1-4080-4DA2-8165-845D6E7F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19" y="5273418"/>
            <a:ext cx="994142" cy="112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DA5E007-3EEE-42B5-AC13-62A11C3FF9C3}"/>
              </a:ext>
            </a:extLst>
          </p:cNvPr>
          <p:cNvSpPr txBox="1"/>
          <p:nvPr/>
        </p:nvSpPr>
        <p:spPr>
          <a:xfrm>
            <a:off x="2898399" y="3645236"/>
            <a:ext cx="2592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1"/>
                </a:solidFill>
              </a:rPr>
              <a:t>حدد/ي نوع القضية من خلال دراستك لجدول الاستغراق سابقًا:</a:t>
            </a: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B4BA4962-4548-4FF0-8CC9-2515DB7DCA11}"/>
              </a:ext>
            </a:extLst>
          </p:cNvPr>
          <p:cNvSpPr/>
          <p:nvPr/>
        </p:nvSpPr>
        <p:spPr>
          <a:xfrm>
            <a:off x="7625994" y="3456567"/>
            <a:ext cx="3096975" cy="527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مثال: لعدم استغراق الحدود :</a:t>
            </a:r>
          </a:p>
        </p:txBody>
      </p:sp>
    </p:spTree>
    <p:extLst>
      <p:ext uri="{BB962C8B-B14F-4D97-AF65-F5344CB8AC3E}">
        <p14:creationId xmlns:p14="http://schemas.microsoft.com/office/powerpoint/2010/main" val="405628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id="{20882AF3-2AAD-4822-9379-6CD3E9EB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16" y="664038"/>
            <a:ext cx="4326362" cy="2112538"/>
          </a:xfrm>
          <a:prstGeom prst="rect">
            <a:avLst/>
          </a:prstGeom>
        </p:spPr>
      </p:pic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ADBA7AA5-9D00-42F4-B894-0AD0CB8CFC9A}"/>
              </a:ext>
            </a:extLst>
          </p:cNvPr>
          <p:cNvSpPr/>
          <p:nvPr/>
        </p:nvSpPr>
        <p:spPr>
          <a:xfrm>
            <a:off x="914699" y="1589662"/>
            <a:ext cx="4124860" cy="360815"/>
          </a:xfrm>
          <a:prstGeom prst="round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26A4EBD-7112-4DAD-83A5-DD448841B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6" b="67673"/>
          <a:stretch/>
        </p:blipFill>
        <p:spPr>
          <a:xfrm>
            <a:off x="7022127" y="3390752"/>
            <a:ext cx="4951226" cy="2340727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0457BABE-0653-4197-AB26-9B50D810A101}"/>
              </a:ext>
            </a:extLst>
          </p:cNvPr>
          <p:cNvGrpSpPr/>
          <p:nvPr/>
        </p:nvGrpSpPr>
        <p:grpSpPr>
          <a:xfrm>
            <a:off x="5169873" y="418012"/>
            <a:ext cx="1852254" cy="599142"/>
            <a:chOff x="5311012" y="2527187"/>
            <a:chExt cx="2131620" cy="871714"/>
          </a:xfrm>
          <a:scene3d>
            <a:camera prst="orthographicFront"/>
            <a:lightRig rig="flat" dir="t"/>
          </a:scene3d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73F3B3F0-6F00-43F0-A19D-156252431BA4}"/>
                </a:ext>
              </a:extLst>
            </p:cNvPr>
            <p:cNvSpPr/>
            <p:nvPr/>
          </p:nvSpPr>
          <p:spPr>
            <a:xfrm>
              <a:off x="5311012" y="2527187"/>
              <a:ext cx="2131620" cy="871714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B1A370E5-2DD1-4E4D-8FFA-C46AA177A9F5}"/>
                </a:ext>
              </a:extLst>
            </p:cNvPr>
            <p:cNvSpPr txBox="1"/>
            <p:nvPr/>
          </p:nvSpPr>
          <p:spPr>
            <a:xfrm>
              <a:off x="5311012" y="2527187"/>
              <a:ext cx="2131620" cy="8717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400" b="1" kern="1200" dirty="0">
                  <a:solidFill>
                    <a:schemeClr val="bg1">
                      <a:lumMod val="50000"/>
                    </a:schemeClr>
                  </a:solidFill>
                </a:rPr>
                <a:t>قواعد الاستغراق</a:t>
              </a:r>
            </a:p>
          </p:txBody>
        </p:sp>
      </p:grpSp>
      <p:sp>
        <p:nvSpPr>
          <p:cNvPr id="6" name="مستطيل 5">
            <a:extLst>
              <a:ext uri="{FF2B5EF4-FFF2-40B4-BE49-F238E27FC236}">
                <a16:creationId xmlns:a16="http://schemas.microsoft.com/office/drawing/2014/main" id="{B68CF0FC-7D7D-4493-BF1D-40084E1068B7}"/>
              </a:ext>
            </a:extLst>
          </p:cNvPr>
          <p:cNvSpPr/>
          <p:nvPr/>
        </p:nvSpPr>
        <p:spPr>
          <a:xfrm>
            <a:off x="2530712" y="3571536"/>
            <a:ext cx="42945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2">
                    <a:lumMod val="10000"/>
                  </a:schemeClr>
                </a:solidFill>
              </a:rPr>
              <a:t>كل الورود </a:t>
            </a:r>
            <a:r>
              <a:rPr lang="ar-SA" sz="2400" b="1" cap="none" spc="0" dirty="0">
                <a:ln w="0"/>
                <a:solidFill>
                  <a:schemeClr val="accent1">
                    <a:lumMod val="75000"/>
                  </a:schemeClr>
                </a:solidFill>
              </a:rPr>
              <a:t>جميلة الشكل</a:t>
            </a:r>
          </a:p>
          <a:p>
            <a:pPr algn="ctr"/>
            <a:r>
              <a:rPr lang="ar-SA" sz="2400" b="1" u="sng" dirty="0">
                <a:ln w="0"/>
                <a:solidFill>
                  <a:schemeClr val="bg2">
                    <a:lumMod val="10000"/>
                  </a:schemeClr>
                </a:solidFill>
              </a:rPr>
              <a:t>لا شيء من هذه الحشائش بورود</a:t>
            </a:r>
            <a:endParaRPr lang="ar-SA" sz="2400" b="1" dirty="0">
              <a:ln w="0"/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ar-SA" sz="2400" b="1" cap="none" spc="0" dirty="0">
                <a:ln w="0"/>
                <a:solidFill>
                  <a:schemeClr val="bg2">
                    <a:lumMod val="10000"/>
                  </a:schemeClr>
                </a:solidFill>
              </a:rPr>
              <a:t>لا شيء من هذه الح</a:t>
            </a:r>
            <a:r>
              <a:rPr lang="ar-SA" sz="2400" b="1" dirty="0">
                <a:ln w="0"/>
                <a:solidFill>
                  <a:schemeClr val="bg2">
                    <a:lumMod val="10000"/>
                  </a:schemeClr>
                </a:solidFill>
              </a:rPr>
              <a:t>شائش </a:t>
            </a:r>
            <a:r>
              <a:rPr lang="ar-SA" sz="2400" b="1" dirty="0">
                <a:ln w="0"/>
                <a:solidFill>
                  <a:schemeClr val="accent1">
                    <a:lumMod val="75000"/>
                  </a:schemeClr>
                </a:solidFill>
              </a:rPr>
              <a:t>جميلة الشكل</a:t>
            </a:r>
            <a:endParaRPr lang="ar-SA" sz="24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Picture 2" descr="Download Icons Light Idea Computer Lighting Incandescent Bulb - Idea Png  Logo PNG Image with No Background - PNGkey.com">
            <a:extLst>
              <a:ext uri="{FF2B5EF4-FFF2-40B4-BE49-F238E27FC236}">
                <a16:creationId xmlns:a16="http://schemas.microsoft.com/office/drawing/2014/main" id="{1C6075C1-4080-4DA2-8165-845D6E7F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42" y="4717703"/>
            <a:ext cx="994142" cy="112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DA5E007-3EEE-42B5-AC13-62A11C3FF9C3}"/>
              </a:ext>
            </a:extLst>
          </p:cNvPr>
          <p:cNvSpPr txBox="1"/>
          <p:nvPr/>
        </p:nvSpPr>
        <p:spPr>
          <a:xfrm>
            <a:off x="7746177" y="4014784"/>
            <a:ext cx="29424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1"/>
                </a:solidFill>
              </a:rPr>
              <a:t>حدد/ي نوع كل قضية من المقدمات من خلال دراستك لجدول الاستغراق سابقًا:</a:t>
            </a:r>
          </a:p>
        </p:txBody>
      </p:sp>
      <p:pic>
        <p:nvPicPr>
          <p:cNvPr id="15" name="Picture 2" descr="note-paper-png-download-clip-art-clip-art-2 - Iran Sun World Travel Agency">
            <a:extLst>
              <a:ext uri="{FF2B5EF4-FFF2-40B4-BE49-F238E27FC236}">
                <a16:creationId xmlns:a16="http://schemas.microsoft.com/office/drawing/2014/main" id="{F5DA5904-334E-49B3-937B-011197C8C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74" y="792164"/>
            <a:ext cx="3561839" cy="221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CE0BDB07-5EE4-46C3-8FB3-E793E3EC5386}"/>
              </a:ext>
            </a:extLst>
          </p:cNvPr>
          <p:cNvSpPr/>
          <p:nvPr/>
        </p:nvSpPr>
        <p:spPr>
          <a:xfrm>
            <a:off x="7709270" y="1375374"/>
            <a:ext cx="33136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 rtl="1">
              <a:buFont typeface="+mj-lt"/>
              <a:buAutoNum type="arabicPeriod" startAt="2"/>
            </a:pPr>
            <a:r>
              <a:rPr lang="ar-SA" sz="2400" b="1" cap="none" spc="0" dirty="0">
                <a:ln w="0"/>
                <a:solidFill>
                  <a:schemeClr val="accent1">
                    <a:lumMod val="50000"/>
                  </a:schemeClr>
                </a:solidFill>
              </a:rPr>
              <a:t>لا يجوز استغراق حد في النتيجة ما لم يكن مستغرقًا في المقدمة التي ورد فيها.</a:t>
            </a:r>
          </a:p>
        </p:txBody>
      </p: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C97719E1-420B-4414-9FFE-868889ACB150}"/>
              </a:ext>
            </a:extLst>
          </p:cNvPr>
          <p:cNvCxnSpPr/>
          <p:nvPr/>
        </p:nvCxnSpPr>
        <p:spPr>
          <a:xfrm>
            <a:off x="3912673" y="4748212"/>
            <a:ext cx="0" cy="1010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3E72F8F9-02ED-4191-A70E-A8C4592A9DBF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4708528" y="3155927"/>
            <a:ext cx="403850" cy="520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خطط انسيابي: رابط 11">
            <a:extLst>
              <a:ext uri="{FF2B5EF4-FFF2-40B4-BE49-F238E27FC236}">
                <a16:creationId xmlns:a16="http://schemas.microsoft.com/office/drawing/2014/main" id="{96301385-323A-4917-A72A-9FB0C070CCB1}"/>
              </a:ext>
            </a:extLst>
          </p:cNvPr>
          <p:cNvSpPr/>
          <p:nvPr/>
        </p:nvSpPr>
        <p:spPr>
          <a:xfrm>
            <a:off x="4128738" y="2754532"/>
            <a:ext cx="679266" cy="470263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 err="1">
                <a:solidFill>
                  <a:schemeClr val="accent6">
                    <a:lumMod val="75000"/>
                  </a:schemeClr>
                </a:solidFill>
              </a:rPr>
              <a:t>ك.م</a:t>
            </a:r>
            <a:endParaRPr lang="ar-SA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مخطط انسيابي: رابط 24">
            <a:extLst>
              <a:ext uri="{FF2B5EF4-FFF2-40B4-BE49-F238E27FC236}">
                <a16:creationId xmlns:a16="http://schemas.microsoft.com/office/drawing/2014/main" id="{5F3CBEAA-076B-442C-B8C4-1CDA389A6297}"/>
              </a:ext>
            </a:extLst>
          </p:cNvPr>
          <p:cNvSpPr/>
          <p:nvPr/>
        </p:nvSpPr>
        <p:spPr>
          <a:xfrm>
            <a:off x="6699610" y="3279523"/>
            <a:ext cx="854862" cy="470263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 err="1">
                <a:solidFill>
                  <a:schemeClr val="accent6">
                    <a:lumMod val="75000"/>
                  </a:schemeClr>
                </a:solidFill>
              </a:rPr>
              <a:t>ك.س</a:t>
            </a:r>
            <a:endParaRPr lang="ar-SA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E9753571-1674-44EE-9F65-F5EA904EB762}"/>
              </a:ext>
            </a:extLst>
          </p:cNvPr>
          <p:cNvCxnSpPr>
            <a:cxnSpLocks/>
          </p:cNvCxnSpPr>
          <p:nvPr/>
        </p:nvCxnSpPr>
        <p:spPr>
          <a:xfrm flipV="1">
            <a:off x="6316792" y="3788514"/>
            <a:ext cx="646583" cy="444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مخطط انسيابي: رابط 28">
            <a:extLst>
              <a:ext uri="{FF2B5EF4-FFF2-40B4-BE49-F238E27FC236}">
                <a16:creationId xmlns:a16="http://schemas.microsoft.com/office/drawing/2014/main" id="{57FC3556-1C54-4DD2-83A6-A8290E19FB11}"/>
              </a:ext>
            </a:extLst>
          </p:cNvPr>
          <p:cNvSpPr/>
          <p:nvPr/>
        </p:nvSpPr>
        <p:spPr>
          <a:xfrm>
            <a:off x="6397806" y="5372445"/>
            <a:ext cx="854862" cy="470263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 err="1">
                <a:solidFill>
                  <a:schemeClr val="accent6">
                    <a:lumMod val="75000"/>
                  </a:schemeClr>
                </a:solidFill>
              </a:rPr>
              <a:t>ك.س</a:t>
            </a:r>
            <a:endParaRPr lang="ar-SA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5031569C-9EF9-4EEE-88DA-46F058773AD5}"/>
              </a:ext>
            </a:extLst>
          </p:cNvPr>
          <p:cNvCxnSpPr>
            <a:cxnSpLocks/>
          </p:cNvCxnSpPr>
          <p:nvPr/>
        </p:nvCxnSpPr>
        <p:spPr>
          <a:xfrm>
            <a:off x="6335959" y="4615937"/>
            <a:ext cx="363651" cy="637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4DE2747E-98C0-4251-B568-ADE5FB47046F}"/>
              </a:ext>
            </a:extLst>
          </p:cNvPr>
          <p:cNvSpPr/>
          <p:nvPr/>
        </p:nvSpPr>
        <p:spPr>
          <a:xfrm>
            <a:off x="3343206" y="3514654"/>
            <a:ext cx="1481788" cy="559228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93655A27-993F-4F7A-B3D5-8D1E48D2FD32}"/>
              </a:ext>
            </a:extLst>
          </p:cNvPr>
          <p:cNvCxnSpPr>
            <a:cxnSpLocks/>
          </p:cNvCxnSpPr>
          <p:nvPr/>
        </p:nvCxnSpPr>
        <p:spPr>
          <a:xfrm flipH="1">
            <a:off x="2772499" y="3649338"/>
            <a:ext cx="684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80678914-880C-42A4-92A8-9988DFA95B24}"/>
              </a:ext>
            </a:extLst>
          </p:cNvPr>
          <p:cNvSpPr/>
          <p:nvPr/>
        </p:nvSpPr>
        <p:spPr>
          <a:xfrm>
            <a:off x="1718219" y="3188349"/>
            <a:ext cx="10231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>
                    <a:lumMod val="75000"/>
                  </a:schemeClr>
                </a:solidFill>
              </a:rPr>
              <a:t>غير مستغرق</a:t>
            </a: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F1224EC8-F7A3-4B8D-99D4-6D0305E1AA8D}"/>
              </a:ext>
            </a:extLst>
          </p:cNvPr>
          <p:cNvSpPr/>
          <p:nvPr/>
        </p:nvSpPr>
        <p:spPr>
          <a:xfrm>
            <a:off x="2613971" y="4269364"/>
            <a:ext cx="1481788" cy="559228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3DFC8E94-89AF-494D-941C-8E0A44BF680E}"/>
              </a:ext>
            </a:extLst>
          </p:cNvPr>
          <p:cNvSpPr/>
          <p:nvPr/>
        </p:nvSpPr>
        <p:spPr>
          <a:xfrm>
            <a:off x="3343206" y="5832207"/>
            <a:ext cx="10231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1">
                    <a:lumMod val="75000"/>
                  </a:schemeClr>
                </a:solidFill>
              </a:rPr>
              <a:t>مستغرق</a:t>
            </a:r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D4E91FAA-1753-40CB-BD29-C3C9358721EB}"/>
              </a:ext>
            </a:extLst>
          </p:cNvPr>
          <p:cNvSpPr/>
          <p:nvPr/>
        </p:nvSpPr>
        <p:spPr>
          <a:xfrm>
            <a:off x="904260" y="1226399"/>
            <a:ext cx="4124860" cy="360815"/>
          </a:xfrm>
          <a:prstGeom prst="round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622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2" grpId="0" animBg="1"/>
      <p:bldP spid="25" grpId="0" animBg="1"/>
      <p:bldP spid="29" grpId="0" animBg="1"/>
      <p:bldP spid="20" grpId="0" animBg="1"/>
      <p:bldP spid="34" grpId="0"/>
      <p:bldP spid="38" grpId="0" animBg="1"/>
      <p:bldP spid="43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اوية مطوية 5">
            <a:extLst>
              <a:ext uri="{FF2B5EF4-FFF2-40B4-BE49-F238E27FC236}">
                <a16:creationId xmlns:a16="http://schemas.microsoft.com/office/drawing/2014/main" id="{359E71C3-2B3E-42B7-BE96-BF5C3D09785B}"/>
              </a:ext>
            </a:extLst>
          </p:cNvPr>
          <p:cNvSpPr/>
          <p:nvPr/>
        </p:nvSpPr>
        <p:spPr>
          <a:xfrm>
            <a:off x="2462939" y="2677442"/>
            <a:ext cx="2513759" cy="2630251"/>
          </a:xfrm>
          <a:prstGeom prst="foldedCorner">
            <a:avLst/>
          </a:prstGeom>
          <a:ln w="38100">
            <a:solidFill>
              <a:srgbClr val="3A69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1800" dirty="0">
                <a:solidFill>
                  <a:schemeClr val="accent6">
                    <a:lumMod val="50000"/>
                  </a:schemeClr>
                </a:solidFill>
              </a:rPr>
              <a:t>......................................................................................................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772FB8A-DB04-40BB-9921-52DC5A249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1" b="80708"/>
          <a:stretch/>
        </p:blipFill>
        <p:spPr>
          <a:xfrm>
            <a:off x="2020089" y="5672228"/>
            <a:ext cx="8382841" cy="55827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D0F6928-D829-42CC-87D8-575EC85289BE}"/>
              </a:ext>
            </a:extLst>
          </p:cNvPr>
          <p:cNvGrpSpPr/>
          <p:nvPr/>
        </p:nvGrpSpPr>
        <p:grpSpPr>
          <a:xfrm>
            <a:off x="5336672" y="470263"/>
            <a:ext cx="1518656" cy="533828"/>
            <a:chOff x="5311012" y="2527187"/>
            <a:chExt cx="2131620" cy="871714"/>
          </a:xfrm>
          <a:scene3d>
            <a:camera prst="orthographicFront"/>
            <a:lightRig rig="flat" dir="t"/>
          </a:scene3d>
        </p:grpSpPr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23661664-1589-4638-8439-95E265D021C2}"/>
                </a:ext>
              </a:extLst>
            </p:cNvPr>
            <p:cNvSpPr/>
            <p:nvPr/>
          </p:nvSpPr>
          <p:spPr>
            <a:xfrm>
              <a:off x="5311012" y="2527187"/>
              <a:ext cx="2131620" cy="871714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9EA5E1E0-F723-495F-B88C-A8461DA6313F}"/>
                </a:ext>
              </a:extLst>
            </p:cNvPr>
            <p:cNvSpPr txBox="1"/>
            <p:nvPr/>
          </p:nvSpPr>
          <p:spPr>
            <a:xfrm>
              <a:off x="5311012" y="2527187"/>
              <a:ext cx="2131620" cy="8717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400" b="1" kern="1200" dirty="0">
                  <a:solidFill>
                    <a:schemeClr val="bg1">
                      <a:lumMod val="50000"/>
                    </a:schemeClr>
                  </a:solidFill>
                </a:rPr>
                <a:t>قواعد الكيف</a:t>
              </a:r>
            </a:p>
          </p:txBody>
        </p:sp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601C2B4-E982-458F-AF53-831899419EA3}"/>
              </a:ext>
            </a:extLst>
          </p:cNvPr>
          <p:cNvSpPr/>
          <p:nvPr/>
        </p:nvSpPr>
        <p:spPr>
          <a:xfrm>
            <a:off x="2262355" y="1240602"/>
            <a:ext cx="42945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2">
                    <a:lumMod val="10000"/>
                  </a:schemeClr>
                </a:solidFill>
              </a:rPr>
              <a:t>لا أحد من العرب من الأوربيين</a:t>
            </a:r>
          </a:p>
          <a:p>
            <a:pPr algn="ctr"/>
            <a:r>
              <a:rPr lang="ar-SA" sz="2400" b="1" dirty="0">
                <a:ln w="0"/>
                <a:solidFill>
                  <a:schemeClr val="bg2">
                    <a:lumMod val="10000"/>
                  </a:schemeClr>
                </a:solidFill>
              </a:rPr>
              <a:t>لا أحد من الأمريكيين من العرب</a:t>
            </a:r>
          </a:p>
          <a:p>
            <a:pPr algn="ctr"/>
            <a:r>
              <a:rPr lang="ar-SA" sz="2400" b="1" cap="none" spc="0" dirty="0">
                <a:ln w="0"/>
                <a:solidFill>
                  <a:schemeClr val="bg2">
                    <a:lumMod val="10000"/>
                  </a:schemeClr>
                </a:solidFill>
              </a:rPr>
              <a:t>...................................</a:t>
            </a:r>
            <a:endParaRPr lang="ar-SA" sz="24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444AC47-1B09-4E87-BE27-30EEE1027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6" b="67673"/>
          <a:stretch/>
        </p:blipFill>
        <p:spPr>
          <a:xfrm>
            <a:off x="7560693" y="418012"/>
            <a:ext cx="4598157" cy="2340727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CC308F8-7D3A-4E36-B143-7D7D8E08D298}"/>
              </a:ext>
            </a:extLst>
          </p:cNvPr>
          <p:cNvSpPr txBox="1"/>
          <p:nvPr/>
        </p:nvSpPr>
        <p:spPr>
          <a:xfrm>
            <a:off x="8102899" y="988210"/>
            <a:ext cx="29424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1"/>
                </a:solidFill>
              </a:rPr>
              <a:t>حدد/ي نوع كل قضية من خلال دراستك لجدول الاستغراق سابقًا:</a:t>
            </a:r>
          </a:p>
        </p:txBody>
      </p:sp>
      <p:sp>
        <p:nvSpPr>
          <p:cNvPr id="15" name="مخطط انسيابي: رابط 14">
            <a:extLst>
              <a:ext uri="{FF2B5EF4-FFF2-40B4-BE49-F238E27FC236}">
                <a16:creationId xmlns:a16="http://schemas.microsoft.com/office/drawing/2014/main" id="{3E1BE45E-0568-4280-B035-666B9E93A9C6}"/>
              </a:ext>
            </a:extLst>
          </p:cNvPr>
          <p:cNvSpPr/>
          <p:nvPr/>
        </p:nvSpPr>
        <p:spPr>
          <a:xfrm>
            <a:off x="6594430" y="1128463"/>
            <a:ext cx="854862" cy="516914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 err="1">
                <a:solidFill>
                  <a:schemeClr val="accent6">
                    <a:lumMod val="75000"/>
                  </a:schemeClr>
                </a:solidFill>
              </a:rPr>
              <a:t>ك.س</a:t>
            </a:r>
            <a:endParaRPr lang="ar-SA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61F976EB-33B1-436B-9E40-ECD81909826A}"/>
              </a:ext>
            </a:extLst>
          </p:cNvPr>
          <p:cNvCxnSpPr>
            <a:cxnSpLocks/>
          </p:cNvCxnSpPr>
          <p:nvPr/>
        </p:nvCxnSpPr>
        <p:spPr>
          <a:xfrm>
            <a:off x="5935711" y="1426273"/>
            <a:ext cx="6211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خطط انسيابي: رابط 18">
            <a:extLst>
              <a:ext uri="{FF2B5EF4-FFF2-40B4-BE49-F238E27FC236}">
                <a16:creationId xmlns:a16="http://schemas.microsoft.com/office/drawing/2014/main" id="{72EE1E06-3FE5-44A6-B7B1-D6F9D2641C26}"/>
              </a:ext>
            </a:extLst>
          </p:cNvPr>
          <p:cNvSpPr/>
          <p:nvPr/>
        </p:nvSpPr>
        <p:spPr>
          <a:xfrm>
            <a:off x="6594430" y="1689858"/>
            <a:ext cx="854862" cy="516914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 err="1">
                <a:solidFill>
                  <a:schemeClr val="accent6">
                    <a:lumMod val="75000"/>
                  </a:schemeClr>
                </a:solidFill>
              </a:rPr>
              <a:t>ك.س</a:t>
            </a:r>
            <a:endParaRPr lang="ar-SA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33DE154A-BE3B-4A46-96EC-BAE33C3BA481}"/>
              </a:ext>
            </a:extLst>
          </p:cNvPr>
          <p:cNvCxnSpPr>
            <a:cxnSpLocks/>
          </p:cNvCxnSpPr>
          <p:nvPr/>
        </p:nvCxnSpPr>
        <p:spPr>
          <a:xfrm>
            <a:off x="5935711" y="1922353"/>
            <a:ext cx="6211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F98DE5AB-BF2E-48FE-9CF5-609EDB3B5AD6}"/>
              </a:ext>
            </a:extLst>
          </p:cNvPr>
          <p:cNvSpPr/>
          <p:nvPr/>
        </p:nvSpPr>
        <p:spPr>
          <a:xfrm>
            <a:off x="5935711" y="2462222"/>
            <a:ext cx="2346021" cy="2207240"/>
          </a:xfrm>
          <a:prstGeom prst="wedgeEllipseCallout">
            <a:avLst>
              <a:gd name="adj1" fmla="val -72696"/>
              <a:gd name="adj2" fmla="val -44608"/>
            </a:avLst>
          </a:prstGeom>
          <a:solidFill>
            <a:schemeClr val="bg1"/>
          </a:solidFill>
          <a:ln>
            <a:solidFill>
              <a:schemeClr val="accent2">
                <a:lumMod val="90000"/>
              </a:schemeClr>
            </a:solidFill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accent2">
                    <a:lumMod val="50000"/>
                  </a:schemeClr>
                </a:solidFill>
              </a:rPr>
              <a:t>استنبط/ي نتيجة القضيتين السابقتين!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44ABE9B-1972-47A7-9B05-A8BD9FC04616}"/>
              </a:ext>
            </a:extLst>
          </p:cNvPr>
          <p:cNvSpPr/>
          <p:nvPr/>
        </p:nvSpPr>
        <p:spPr>
          <a:xfrm>
            <a:off x="2723084" y="3298782"/>
            <a:ext cx="2044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C00000"/>
                </a:solidFill>
              </a:rPr>
              <a:t>لا يُمكن!</a:t>
            </a:r>
          </a:p>
        </p:txBody>
      </p:sp>
    </p:spTree>
    <p:extLst>
      <p:ext uri="{BB962C8B-B14F-4D97-AF65-F5344CB8AC3E}">
        <p14:creationId xmlns:p14="http://schemas.microsoft.com/office/powerpoint/2010/main" val="35239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CE2FCC5F-344C-4E14-B348-269B7D1F10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86581"/>
              </p:ext>
            </p:extLst>
          </p:nvPr>
        </p:nvGraphicFramePr>
        <p:xfrm>
          <a:off x="2140857" y="1400200"/>
          <a:ext cx="8237676" cy="506201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45892">
                  <a:extLst>
                    <a:ext uri="{9D8B030D-6E8A-4147-A177-3AD203B41FA5}">
                      <a16:colId xmlns:a16="http://schemas.microsoft.com/office/drawing/2014/main" val="3321240011"/>
                    </a:ext>
                  </a:extLst>
                </a:gridCol>
                <a:gridCol w="2745892">
                  <a:extLst>
                    <a:ext uri="{9D8B030D-6E8A-4147-A177-3AD203B41FA5}">
                      <a16:colId xmlns:a16="http://schemas.microsoft.com/office/drawing/2014/main" val="2708687024"/>
                    </a:ext>
                  </a:extLst>
                </a:gridCol>
                <a:gridCol w="2745892">
                  <a:extLst>
                    <a:ext uri="{9D8B030D-6E8A-4147-A177-3AD203B41FA5}">
                      <a16:colId xmlns:a16="http://schemas.microsoft.com/office/drawing/2014/main" val="2160667019"/>
                    </a:ext>
                  </a:extLst>
                </a:gridCol>
              </a:tblGrid>
              <a:tr h="2531005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الالتزام بالوقت</a:t>
                      </a:r>
                    </a:p>
                  </a:txBody>
                  <a:tcPr anchor="b">
                    <a:solidFill>
                      <a:srgbClr val="FFDD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ارتداء الكمامة</a:t>
                      </a:r>
                    </a:p>
                  </a:txBody>
                  <a:tcPr anchor="b">
                    <a:solidFill>
                      <a:srgbClr val="E3DE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رفع اليد للمشاركة</a:t>
                      </a:r>
                    </a:p>
                  </a:txBody>
                  <a:tcPr anchor="b">
                    <a:solidFill>
                      <a:srgbClr val="EC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095194"/>
                  </a:ext>
                </a:extLst>
              </a:tr>
              <a:tr h="2531005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التعاون والمشاركة</a:t>
                      </a:r>
                    </a:p>
                  </a:txBody>
                  <a:tcPr anchor="b">
                    <a:solidFill>
                      <a:srgbClr val="DAEF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الالتزام بالهدوء</a:t>
                      </a:r>
                    </a:p>
                  </a:txBody>
                  <a:tcPr anchor="b">
                    <a:solidFill>
                      <a:srgbClr val="FDEA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الانصات والتركيز</a:t>
                      </a:r>
                    </a:p>
                  </a:txBody>
                  <a:tcPr anchor="b">
                    <a:solidFill>
                      <a:srgbClr val="C8D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240720"/>
                  </a:ext>
                </a:extLst>
              </a:tr>
            </a:tbl>
          </a:graphicData>
        </a:graphic>
      </p:graphicFrame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FD815F80-9642-48CA-A3D2-F3A527E4F1FF}"/>
              </a:ext>
            </a:extLst>
          </p:cNvPr>
          <p:cNvSpPr/>
          <p:nvPr/>
        </p:nvSpPr>
        <p:spPr>
          <a:xfrm>
            <a:off x="2606735" y="4102232"/>
            <a:ext cx="1879479" cy="1879478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>
              <a:latin typeface="+mj-lt"/>
            </a:endParaRPr>
          </a:p>
        </p:txBody>
      </p:sp>
      <p:pic>
        <p:nvPicPr>
          <p:cNvPr id="9" name="Google Shape;697;p49">
            <a:extLst>
              <a:ext uri="{FF2B5EF4-FFF2-40B4-BE49-F238E27FC236}">
                <a16:creationId xmlns:a16="http://schemas.microsoft.com/office/drawing/2014/main" id="{ED086E4D-AD76-4222-8F27-ACCC52218350}"/>
              </a:ext>
            </a:extLst>
          </p:cNvPr>
          <p:cNvPicPr preferRelativeResize="0"/>
          <p:nvPr/>
        </p:nvPicPr>
        <p:blipFill>
          <a:blip r:embed="rId2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94186" y="282107"/>
            <a:ext cx="3931016" cy="10550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1BCE3809-FB5E-450A-AE0A-282D63548E70}"/>
              </a:ext>
            </a:extLst>
          </p:cNvPr>
          <p:cNvSpPr/>
          <p:nvPr/>
        </p:nvSpPr>
        <p:spPr>
          <a:xfrm>
            <a:off x="5286278" y="4070332"/>
            <a:ext cx="1879479" cy="1879478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>
              <a:latin typeface="+mj-lt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E813D88-49D1-40E9-88EC-9A9F8F4E4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955" y="1549522"/>
            <a:ext cx="1879479" cy="1958228"/>
          </a:xfrm>
          <a:prstGeom prst="rect">
            <a:avLst/>
          </a:prstGeom>
        </p:spPr>
      </p:pic>
      <p:pic>
        <p:nvPicPr>
          <p:cNvPr id="13" name="Picture 4" descr="الوقت مشاهدة الناس التزام العمل الجماعي معا شعار المخطط, الالتزام, الأعمال,  التعامل PNG والمتجهات للتحميل مجانا">
            <a:extLst>
              <a:ext uri="{FF2B5EF4-FFF2-40B4-BE49-F238E27FC236}">
                <a16:creationId xmlns:a16="http://schemas.microsoft.com/office/drawing/2014/main" id="{F8538F7A-5723-450D-835A-5DDA98DBC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50" y="1549522"/>
            <a:ext cx="1879478" cy="18794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1C4F303-FFEA-4413-B67B-9A4CE7F9A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122" y="1549522"/>
            <a:ext cx="1783566" cy="1777687"/>
          </a:xfrm>
          <a:prstGeom prst="ellipse">
            <a:avLst/>
          </a:prstGeom>
        </p:spPr>
      </p:pic>
      <p:pic>
        <p:nvPicPr>
          <p:cNvPr id="15" name="Picture 6" descr="تعبير عن التعاون بين الطلاب بالعناصر الرئيسية | موقع المعلومات">
            <a:extLst>
              <a:ext uri="{FF2B5EF4-FFF2-40B4-BE49-F238E27FC236}">
                <a16:creationId xmlns:a16="http://schemas.microsoft.com/office/drawing/2014/main" id="{B3389DED-F6FB-4501-BBC1-AE0015CBA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758" y="4070332"/>
            <a:ext cx="1927670" cy="18794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مجلة المجتمع - 10 خطوات للتحول من الغضب إلى الهدوء">
            <a:extLst>
              <a:ext uri="{FF2B5EF4-FFF2-40B4-BE49-F238E27FC236}">
                <a16:creationId xmlns:a16="http://schemas.microsoft.com/office/drawing/2014/main" id="{4779A848-363C-4D91-AE2F-0670772A7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720" y="4196364"/>
            <a:ext cx="1627414" cy="16274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الثقة بالنفس: الانصات ..~">
            <a:extLst>
              <a:ext uri="{FF2B5EF4-FFF2-40B4-BE49-F238E27FC236}">
                <a16:creationId xmlns:a16="http://schemas.microsoft.com/office/drawing/2014/main" id="{2385DF63-D0F0-4965-B5E6-2B1FE5EB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437" y="4337267"/>
            <a:ext cx="1739708" cy="14865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9A04F3C6-F606-49D7-A207-DCEA21F7BA9D}"/>
              </a:ext>
            </a:extLst>
          </p:cNvPr>
          <p:cNvSpPr/>
          <p:nvPr/>
        </p:nvSpPr>
        <p:spPr>
          <a:xfrm>
            <a:off x="5226384" y="517347"/>
            <a:ext cx="19992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accent6">
                    <a:lumMod val="75000"/>
                  </a:schemeClr>
                </a:solidFill>
              </a:rPr>
              <a:t>القوانين الصفية</a:t>
            </a:r>
            <a:endParaRPr lang="ar-SA" sz="2800" b="1" cap="none" spc="0" dirty="0">
              <a:ln w="0"/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5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D0F6928-D829-42CC-87D8-575EC85289BE}"/>
              </a:ext>
            </a:extLst>
          </p:cNvPr>
          <p:cNvGrpSpPr/>
          <p:nvPr/>
        </p:nvGrpSpPr>
        <p:grpSpPr>
          <a:xfrm>
            <a:off x="5336672" y="470263"/>
            <a:ext cx="1518656" cy="533828"/>
            <a:chOff x="5311012" y="2527187"/>
            <a:chExt cx="2131620" cy="871714"/>
          </a:xfrm>
          <a:scene3d>
            <a:camera prst="orthographicFront"/>
            <a:lightRig rig="flat" dir="t"/>
          </a:scene3d>
        </p:grpSpPr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23661664-1589-4638-8439-95E265D021C2}"/>
                </a:ext>
              </a:extLst>
            </p:cNvPr>
            <p:cNvSpPr/>
            <p:nvPr/>
          </p:nvSpPr>
          <p:spPr>
            <a:xfrm>
              <a:off x="5311012" y="2527187"/>
              <a:ext cx="2131620" cy="871714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9EA5E1E0-F723-495F-B88C-A8461DA6313F}"/>
                </a:ext>
              </a:extLst>
            </p:cNvPr>
            <p:cNvSpPr txBox="1"/>
            <p:nvPr/>
          </p:nvSpPr>
          <p:spPr>
            <a:xfrm>
              <a:off x="5311012" y="2527187"/>
              <a:ext cx="2131620" cy="8717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400" b="1" kern="1200" dirty="0">
                  <a:solidFill>
                    <a:schemeClr val="bg1">
                      <a:lumMod val="50000"/>
                    </a:schemeClr>
                  </a:solidFill>
                </a:rPr>
                <a:t>قواعد الكيف</a:t>
              </a:r>
            </a:p>
          </p:txBody>
        </p:sp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601C2B4-E982-458F-AF53-831899419EA3}"/>
              </a:ext>
            </a:extLst>
          </p:cNvPr>
          <p:cNvSpPr/>
          <p:nvPr/>
        </p:nvSpPr>
        <p:spPr>
          <a:xfrm>
            <a:off x="3766442" y="3269705"/>
            <a:ext cx="488403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2">
                    <a:lumMod val="50000"/>
                  </a:schemeClr>
                </a:solidFill>
              </a:rPr>
              <a:t>لا أحد من القوانين العلمية حتمي الصدق</a:t>
            </a:r>
          </a:p>
          <a:p>
            <a:pPr algn="ctr"/>
            <a:r>
              <a:rPr lang="ar-SA" sz="2400" b="1" cap="none" spc="0" dirty="0">
                <a:ln w="0"/>
                <a:solidFill>
                  <a:schemeClr val="accent2">
                    <a:lumMod val="50000"/>
                  </a:schemeClr>
                </a:solidFill>
              </a:rPr>
              <a:t>كل قوانين الفيزياء قوانين علمية</a:t>
            </a:r>
            <a:endParaRPr lang="en-US" sz="2400" b="1" cap="none" spc="0" dirty="0">
              <a:ln w="0"/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ar-SA" sz="2400" b="1" cap="none" spc="0" dirty="0">
                <a:ln w="0"/>
                <a:solidFill>
                  <a:schemeClr val="accent2">
                    <a:lumMod val="50000"/>
                  </a:schemeClr>
                </a:solidFill>
              </a:rPr>
              <a:t>النتيجة:</a:t>
            </a:r>
          </a:p>
          <a:p>
            <a:pPr algn="ctr"/>
            <a:r>
              <a:rPr lang="ar-SA" sz="2400" b="1" dirty="0">
                <a:ln w="0"/>
                <a:solidFill>
                  <a:schemeClr val="accent2">
                    <a:lumMod val="50000"/>
                  </a:schemeClr>
                </a:solidFill>
              </a:rPr>
              <a:t>كل قوانين الفيزياء حتمية الصدق</a:t>
            </a:r>
            <a:endParaRPr lang="ar-SA" sz="2400" b="1" cap="none" spc="0" dirty="0">
              <a:ln w="0"/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444AC47-1B09-4E87-BE27-30EEE1027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33095" r="45732" b="34578"/>
          <a:stretch/>
        </p:blipFill>
        <p:spPr>
          <a:xfrm>
            <a:off x="6855328" y="529260"/>
            <a:ext cx="3999465" cy="2458488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CC308F8-7D3A-4E36-B143-7D7D8E08D298}"/>
              </a:ext>
            </a:extLst>
          </p:cNvPr>
          <p:cNvSpPr txBox="1"/>
          <p:nvPr/>
        </p:nvSpPr>
        <p:spPr>
          <a:xfrm>
            <a:off x="7589106" y="1217218"/>
            <a:ext cx="29424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tx2">
                    <a:lumMod val="10000"/>
                  </a:schemeClr>
                </a:solidFill>
              </a:rPr>
              <a:t>ما رأيك بالنتيجة في القضية التالية؟ </a:t>
            </a:r>
          </a:p>
          <a:p>
            <a:pPr algn="ctr"/>
            <a:r>
              <a:rPr lang="ar-SA" sz="2400" b="1" cap="none" spc="0" dirty="0">
                <a:ln w="0"/>
                <a:solidFill>
                  <a:schemeClr val="tx2">
                    <a:lumMod val="10000"/>
                  </a:schemeClr>
                </a:solidFill>
              </a:rPr>
              <a:t>ما مدى صحتها؟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308E633-43DD-4AC0-BF21-5DBDA8253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75" t="587" r="895" b="84540"/>
          <a:stretch/>
        </p:blipFill>
        <p:spPr>
          <a:xfrm>
            <a:off x="2872474" y="5228229"/>
            <a:ext cx="6065695" cy="4624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CEE7EE3-9202-4714-8B6C-D6F3C1D50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816" y="2722763"/>
            <a:ext cx="2476161" cy="21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0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A81F478-0C3C-4346-849E-436E7351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528" y="-243914"/>
            <a:ext cx="5021699" cy="3026400"/>
          </a:xfrm>
          <a:prstGeom prst="rect">
            <a:avLst/>
          </a:prstGeom>
        </p:spPr>
      </p:pic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07FC219E-6DA1-41FC-B447-DE790517C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5540610"/>
              </p:ext>
            </p:extLst>
          </p:nvPr>
        </p:nvGraphicFramePr>
        <p:xfrm>
          <a:off x="2374537" y="1731643"/>
          <a:ext cx="7442926" cy="4687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مستطيل 9">
            <a:extLst>
              <a:ext uri="{FF2B5EF4-FFF2-40B4-BE49-F238E27FC236}">
                <a16:creationId xmlns:a16="http://schemas.microsoft.com/office/drawing/2014/main" id="{1D3F44D9-AB4D-4802-8C47-5F0A99F29E42}"/>
              </a:ext>
            </a:extLst>
          </p:cNvPr>
          <p:cNvSpPr/>
          <p:nvPr/>
        </p:nvSpPr>
        <p:spPr>
          <a:xfrm>
            <a:off x="1665409" y="2320821"/>
            <a:ext cx="87639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</a:rPr>
              <a:t>هناك ثلاث قواعد فرعية ، ولكن البرهان على صحتها يتم على أساس القواعد الرئيسية:</a:t>
            </a:r>
          </a:p>
        </p:txBody>
      </p:sp>
      <p:pic>
        <p:nvPicPr>
          <p:cNvPr id="13" name="Picture 4" descr="Blue Text Box | Ninja Code Academy">
            <a:extLst>
              <a:ext uri="{FF2B5EF4-FFF2-40B4-BE49-F238E27FC236}">
                <a16:creationId xmlns:a16="http://schemas.microsoft.com/office/drawing/2014/main" id="{A1DEE834-9BA4-4344-AFD6-210A0433A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16" y="5203367"/>
            <a:ext cx="3558969" cy="138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07C5ECDD-CE51-4777-97A7-9D2723904CAF}"/>
              </a:ext>
            </a:extLst>
          </p:cNvPr>
          <p:cNvSpPr/>
          <p:nvPr/>
        </p:nvSpPr>
        <p:spPr>
          <a:xfrm>
            <a:off x="4524028" y="5478086"/>
            <a:ext cx="31439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أوجد/ي مثال يوضح كلاً من قواعد القياس الفرعية!</a:t>
            </a:r>
          </a:p>
        </p:txBody>
      </p:sp>
    </p:spTree>
    <p:extLst>
      <p:ext uri="{BB962C8B-B14F-4D97-AF65-F5344CB8AC3E}">
        <p14:creationId xmlns:p14="http://schemas.microsoft.com/office/powerpoint/2010/main" val="34141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2D1B52DE-F7DD-4A6E-B99B-324A10076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31441" y="1249053"/>
            <a:ext cx="2718779" cy="3119504"/>
          </a:xfrm>
          <a:prstGeom prst="rect">
            <a:avLst/>
          </a:prstGeom>
        </p:spPr>
      </p:pic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14176EFD-E675-4D49-B634-52088C8EB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510059"/>
              </p:ext>
            </p:extLst>
          </p:nvPr>
        </p:nvGraphicFramePr>
        <p:xfrm>
          <a:off x="435711" y="186004"/>
          <a:ext cx="7995731" cy="645200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04299">
                  <a:extLst>
                    <a:ext uri="{9D8B030D-6E8A-4147-A177-3AD203B41FA5}">
                      <a16:colId xmlns:a16="http://schemas.microsoft.com/office/drawing/2014/main" val="2354730881"/>
                    </a:ext>
                  </a:extLst>
                </a:gridCol>
                <a:gridCol w="848434">
                  <a:extLst>
                    <a:ext uri="{9D8B030D-6E8A-4147-A177-3AD203B41FA5}">
                      <a16:colId xmlns:a16="http://schemas.microsoft.com/office/drawing/2014/main" val="2831338400"/>
                    </a:ext>
                  </a:extLst>
                </a:gridCol>
                <a:gridCol w="3442998">
                  <a:extLst>
                    <a:ext uri="{9D8B030D-6E8A-4147-A177-3AD203B41FA5}">
                      <a16:colId xmlns:a16="http://schemas.microsoft.com/office/drawing/2014/main" val="1885545803"/>
                    </a:ext>
                  </a:extLst>
                </a:gridCol>
              </a:tblGrid>
              <a:tr h="460858">
                <a:tc gridSpan="2">
                  <a:txBody>
                    <a:bodyPr/>
                    <a:lstStyle/>
                    <a:p>
                      <a:pPr rtl="1"/>
                      <a:r>
                        <a:rPr lang="ar-SA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القياس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r>
                        <a:rPr lang="ar-SA" sz="2000" dirty="0"/>
                        <a:t>المقدمة الصغرى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القاعدة التي تمت مخالفتها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A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704866"/>
                  </a:ext>
                </a:extLst>
              </a:tr>
              <a:tr h="119823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الحيوانات ليست متوحشة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ما هو متوحش آكل لحوم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آكلات اللحوم ليست حيوانات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ج.س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ج.س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ج.س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8632"/>
                  </a:ext>
                </a:extLst>
              </a:tr>
              <a:tr h="119823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كل الرجال يحبون السفر 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الموظفين رجال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الموظفين يحبون السفر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ك.م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ج.م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ج.م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91974"/>
                  </a:ext>
                </a:extLst>
              </a:tr>
              <a:tr h="119823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كل الجنود أبطال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الرجال ليسوا جنودًا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الرجال ليسوا أبطالًا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ك.م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ج.س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ج.س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54587"/>
                  </a:ext>
                </a:extLst>
              </a:tr>
              <a:tr h="119823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الأغنياء تجار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لا أحد من العلماء من الأغنياء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العلماء ليسوا من التجار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ج.م</a:t>
                      </a:r>
                    </a:p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ك.س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ج.س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553904"/>
                  </a:ext>
                </a:extLst>
              </a:tr>
              <a:tr h="119823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كل الورود جميلة الشكل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كل ما هو جميل الشكل مريح للنظر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كل ما هو مريح للنظر ورود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ك.م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ك.م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rtl="1"/>
                      <a:r>
                        <a:rPr lang="ar-SA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ك.م</a:t>
                      </a:r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80868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DC5650E6-1D69-43A4-90E9-CC698BECB5B8}"/>
              </a:ext>
            </a:extLst>
          </p:cNvPr>
          <p:cNvSpPr/>
          <p:nvPr/>
        </p:nvSpPr>
        <p:spPr>
          <a:xfrm>
            <a:off x="8726397" y="2052934"/>
            <a:ext cx="2254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</a:rPr>
              <a:t>أحدد في كل من الأمثلة التالية قاعدة القياس التي تم مخالفتها أو القياس الصحيح منها !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BFE20115-5C99-44B1-B6E8-918CF94BD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40" y="4258101"/>
            <a:ext cx="2413895" cy="2413895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9532F858-0CC2-4242-B645-CB683DE77513}"/>
              </a:ext>
            </a:extLst>
          </p:cNvPr>
          <p:cNvSpPr/>
          <p:nvPr/>
        </p:nvSpPr>
        <p:spPr>
          <a:xfrm>
            <a:off x="559558" y="819149"/>
            <a:ext cx="3201002" cy="9823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قاعدة لا إنتاج من جزئيتين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C7CCCB6C-804F-4165-8BF8-82A8F6409D28}"/>
              </a:ext>
            </a:extLst>
          </p:cNvPr>
          <p:cNvSpPr/>
          <p:nvPr/>
        </p:nvSpPr>
        <p:spPr>
          <a:xfrm>
            <a:off x="559558" y="1978154"/>
            <a:ext cx="3201002" cy="9823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القياس صحيح</a:t>
            </a: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E7F7B810-287A-48F7-81BA-0B0EFEDD499D}"/>
              </a:ext>
            </a:extLst>
          </p:cNvPr>
          <p:cNvSpPr/>
          <p:nvPr/>
        </p:nvSpPr>
        <p:spPr>
          <a:xfrm>
            <a:off x="559558" y="3180067"/>
            <a:ext cx="3201002" cy="9823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استغراق حد في النتيجة لم يكن مستغرقًا في المقدمة التي ورد فيها</a:t>
            </a:r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3E3A8BE4-790A-4716-8756-641916661A7B}"/>
              </a:ext>
            </a:extLst>
          </p:cNvPr>
          <p:cNvSpPr/>
          <p:nvPr/>
        </p:nvSpPr>
        <p:spPr>
          <a:xfrm>
            <a:off x="559558" y="4245582"/>
            <a:ext cx="3201002" cy="1191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1800" b="1" dirty="0">
                <a:solidFill>
                  <a:schemeClr val="accent6">
                    <a:lumMod val="50000"/>
                  </a:schemeClr>
                </a:solidFill>
              </a:rPr>
              <a:t>لا إنتاج من كبرى جزئية وصغرى سالبة.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1800" b="1" dirty="0">
                <a:solidFill>
                  <a:schemeClr val="accent6">
                    <a:lumMod val="50000"/>
                  </a:schemeClr>
                </a:solidFill>
              </a:rPr>
              <a:t>استغراق حد في النتيجة لم يكن مستغرقًا في المقدمة التي ورد فيها</a:t>
            </a: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52A251CB-8F33-4D86-8FA3-56777013A02D}"/>
              </a:ext>
            </a:extLst>
          </p:cNvPr>
          <p:cNvSpPr/>
          <p:nvPr/>
        </p:nvSpPr>
        <p:spPr>
          <a:xfrm>
            <a:off x="559558" y="5624747"/>
            <a:ext cx="3201002" cy="9823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إذا كانت إحدى المقدمتين سالبة، وجب أن تكون النتيجة سالبة.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1A9EA12D-CC74-43B1-B07D-552F7AF76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" y="5655654"/>
            <a:ext cx="776565" cy="10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2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6779E5C5-7F32-4E3D-9DA9-AFC6DFEE2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424" y="629720"/>
            <a:ext cx="4863749" cy="559856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4895EB3-8A7E-4101-9E8F-C3D98E539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5" y="893308"/>
            <a:ext cx="4638675" cy="389572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DCC6569-F968-4467-8A04-5F1F72654C56}"/>
              </a:ext>
            </a:extLst>
          </p:cNvPr>
          <p:cNvSpPr/>
          <p:nvPr/>
        </p:nvSpPr>
        <p:spPr>
          <a:xfrm>
            <a:off x="8974183" y="3657600"/>
            <a:ext cx="1760492" cy="300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568FD3D-4596-4E60-B1C0-04E96AB4F448}"/>
              </a:ext>
            </a:extLst>
          </p:cNvPr>
          <p:cNvSpPr/>
          <p:nvPr/>
        </p:nvSpPr>
        <p:spPr>
          <a:xfrm>
            <a:off x="7680960" y="4912460"/>
            <a:ext cx="3053715" cy="300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1244177-2F91-41E2-BB12-8C643B7135C3}"/>
              </a:ext>
            </a:extLst>
          </p:cNvPr>
          <p:cNvSpPr/>
          <p:nvPr/>
        </p:nvSpPr>
        <p:spPr>
          <a:xfrm>
            <a:off x="2988051" y="955094"/>
            <a:ext cx="3053715" cy="300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ر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3D45656-6435-4DC6-ADDC-A2AFC0512889}"/>
              </a:ext>
            </a:extLst>
          </p:cNvPr>
          <p:cNvSpPr/>
          <p:nvPr/>
        </p:nvSpPr>
        <p:spPr>
          <a:xfrm>
            <a:off x="2988050" y="2335403"/>
            <a:ext cx="3053715" cy="300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Smiley Face Reading A Book - (600x336) Png Clipart Download">
            <a:extLst>
              <a:ext uri="{FF2B5EF4-FFF2-40B4-BE49-F238E27FC236}">
                <a16:creationId xmlns:a16="http://schemas.microsoft.com/office/drawing/2014/main" id="{E86AB542-0C52-4619-8C28-60859FCBA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59" y="4763766"/>
            <a:ext cx="2615203" cy="14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3F02A74-F140-41D7-B0A3-1B7E5F7E982A}"/>
              </a:ext>
            </a:extLst>
          </p:cNvPr>
          <p:cNvSpPr/>
          <p:nvPr/>
        </p:nvSpPr>
        <p:spPr>
          <a:xfrm>
            <a:off x="6334125" y="2124076"/>
            <a:ext cx="3695700" cy="21132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BCDD238-A447-4110-B68D-7052276B53C2}"/>
              </a:ext>
            </a:extLst>
          </p:cNvPr>
          <p:cNvSpPr/>
          <p:nvPr/>
        </p:nvSpPr>
        <p:spPr>
          <a:xfrm>
            <a:off x="8220075" y="1565502"/>
            <a:ext cx="1944848" cy="17757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133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صورة 33">
            <a:extLst>
              <a:ext uri="{FF2B5EF4-FFF2-40B4-BE49-F238E27FC236}">
                <a16:creationId xmlns:a16="http://schemas.microsoft.com/office/drawing/2014/main" id="{AE7289B6-CD71-4CB0-AFB9-0E6F62185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0" r="44085" b="77973"/>
          <a:stretch/>
        </p:blipFill>
        <p:spPr>
          <a:xfrm>
            <a:off x="4635056" y="4023311"/>
            <a:ext cx="1244600" cy="1510632"/>
          </a:xfrm>
          <a:prstGeom prst="rect">
            <a:avLst/>
          </a:prstGeom>
        </p:spPr>
      </p:pic>
      <p:pic>
        <p:nvPicPr>
          <p:cNvPr id="5" name="Picture 6" descr="Speech bubbles with question marks Free Vector">
            <a:extLst>
              <a:ext uri="{FF2B5EF4-FFF2-40B4-BE49-F238E27FC236}">
                <a16:creationId xmlns:a16="http://schemas.microsoft.com/office/drawing/2014/main" id="{D850A908-3B81-443F-91DB-9F7E7AF08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" b="88818" l="958" r="98882">
                        <a14:foregroundMark x1="52236" y1="61342" x2="52236" y2="61342"/>
                        <a14:foregroundMark x1="49361" y1="67732" x2="49361" y2="67732"/>
                        <a14:foregroundMark x1="49840" y1="73323" x2="49840" y2="73323"/>
                        <a14:foregroundMark x1="50319" y1="79393" x2="50319" y2="79393"/>
                        <a14:foregroundMark x1="51917" y1="74441" x2="51917" y2="74441"/>
                        <a14:foregroundMark x1="55591" y1="81150" x2="55591" y2="81150"/>
                        <a14:foregroundMark x1="61981" y1="80990" x2="61981" y2="80990"/>
                        <a14:foregroundMark x1="56070" y1="83706" x2="56070" y2="83706"/>
                        <a14:foregroundMark x1="56070" y1="83706" x2="47604" y2="83866"/>
                        <a14:foregroundMark x1="49840" y1="69329" x2="49840" y2="69329"/>
                        <a14:foregroundMark x1="50799" y1="79553" x2="50799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81" y="1586598"/>
            <a:ext cx="1466617" cy="146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829FA9A6-16C6-4277-9E56-CA25816676DD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8918103" y="1812482"/>
            <a:ext cx="1095304" cy="160592"/>
          </a:xfrm>
          <a:prstGeom prst="line">
            <a:avLst/>
          </a:prstGeom>
          <a:ln>
            <a:solidFill>
              <a:srgbClr val="F5B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E49E4AF4-1D51-4D06-9C3D-A650B752C13E}"/>
              </a:ext>
            </a:extLst>
          </p:cNvPr>
          <p:cNvCxnSpPr>
            <a:cxnSpLocks/>
          </p:cNvCxnSpPr>
          <p:nvPr/>
        </p:nvCxnSpPr>
        <p:spPr>
          <a:xfrm flipH="1">
            <a:off x="8916126" y="2353529"/>
            <a:ext cx="1097280" cy="0"/>
          </a:xfrm>
          <a:prstGeom prst="line">
            <a:avLst/>
          </a:prstGeom>
          <a:ln>
            <a:solidFill>
              <a:srgbClr val="DD32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70886F6E-1C4F-4A8B-B123-A122C094089F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8918102" y="3494897"/>
            <a:ext cx="1095304" cy="475429"/>
          </a:xfrm>
          <a:prstGeom prst="line">
            <a:avLst/>
          </a:prstGeom>
          <a:ln>
            <a:solidFill>
              <a:srgbClr val="2598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34DD9525-D8C6-407A-8362-117B6E6D9E48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8918104" y="2733985"/>
            <a:ext cx="1095304" cy="157419"/>
          </a:xfrm>
          <a:prstGeom prst="line">
            <a:avLst/>
          </a:prstGeom>
          <a:ln>
            <a:solidFill>
              <a:srgbClr val="8B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37494E5B-3FC4-494A-9EDD-3D1E1E179E03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8918102" y="3114441"/>
            <a:ext cx="1095306" cy="316424"/>
          </a:xfrm>
          <a:prstGeom prst="line">
            <a:avLst/>
          </a:prstGeom>
          <a:ln>
            <a:solidFill>
              <a:srgbClr val="1B5C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صورة 10">
            <a:extLst>
              <a:ext uri="{FF2B5EF4-FFF2-40B4-BE49-F238E27FC236}">
                <a16:creationId xmlns:a16="http://schemas.microsoft.com/office/drawing/2014/main" id="{9F889834-53C6-441B-B36F-E62F95044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13" y="1735461"/>
            <a:ext cx="1830761" cy="2433494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B097529E-230F-4C3E-8B8F-988C17D0D06D}"/>
              </a:ext>
            </a:extLst>
          </p:cNvPr>
          <p:cNvSpPr/>
          <p:nvPr/>
        </p:nvSpPr>
        <p:spPr>
          <a:xfrm>
            <a:off x="5588001" y="1574870"/>
            <a:ext cx="3330102" cy="475223"/>
          </a:xfrm>
          <a:prstGeom prst="rect">
            <a:avLst/>
          </a:prstGeom>
          <a:solidFill>
            <a:srgbClr val="F5B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400" b="1" dirty="0">
                <a:solidFill>
                  <a:schemeClr val="bg1"/>
                </a:solidFill>
              </a:rPr>
              <a:t>ما هو الشكل الأول في القياس ؟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8C9B61D-A579-49B8-96EB-B9BAD8169F17}"/>
              </a:ext>
            </a:extLst>
          </p:cNvPr>
          <p:cNvSpPr/>
          <p:nvPr/>
        </p:nvSpPr>
        <p:spPr>
          <a:xfrm>
            <a:off x="5041565" y="2114331"/>
            <a:ext cx="3876538" cy="475223"/>
          </a:xfrm>
          <a:prstGeom prst="rect">
            <a:avLst/>
          </a:prstGeom>
          <a:solidFill>
            <a:srgbClr val="DD3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r"/>
            <a:r>
              <a:rPr lang="ar-SA" sz="2400" b="1" dirty="0">
                <a:solidFill>
                  <a:prstClr val="white"/>
                </a:solidFill>
              </a:rPr>
              <a:t>ما هي شروط الشكل الأول؟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6D04F8-8C64-40AF-B71B-35AC6FB62233}"/>
              </a:ext>
            </a:extLst>
          </p:cNvPr>
          <p:cNvSpPr/>
          <p:nvPr/>
        </p:nvSpPr>
        <p:spPr>
          <a:xfrm>
            <a:off x="4378966" y="2653792"/>
            <a:ext cx="4539138" cy="475223"/>
          </a:xfrm>
          <a:prstGeom prst="rect">
            <a:avLst/>
          </a:prstGeom>
          <a:solidFill>
            <a:srgbClr val="8B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r"/>
            <a:r>
              <a:rPr lang="ar-SA" sz="2400" b="1" dirty="0">
                <a:solidFill>
                  <a:prstClr val="white"/>
                </a:solidFill>
              </a:rPr>
              <a:t>ما معنى أن تكون القضية موجبة ؟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FFFE78A-4FB9-4830-BCA6-ABED6F6D6307}"/>
              </a:ext>
            </a:extLst>
          </p:cNvPr>
          <p:cNvSpPr/>
          <p:nvPr/>
        </p:nvSpPr>
        <p:spPr>
          <a:xfrm>
            <a:off x="2178594" y="3193253"/>
            <a:ext cx="6739508" cy="475223"/>
          </a:xfrm>
          <a:prstGeom prst="rect">
            <a:avLst/>
          </a:prstGeom>
          <a:solidFill>
            <a:srgbClr val="1B5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r"/>
            <a:r>
              <a:rPr lang="ar-SA" sz="2400" b="1" dirty="0">
                <a:solidFill>
                  <a:prstClr val="white"/>
                </a:solidFill>
              </a:rPr>
              <a:t>ما هي أنواع القضايا من حيث الكم ؟ ما هو السور الكلي والجزئي؟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9327BCF-7ECA-49D8-92A4-3A636BDBACF1}"/>
              </a:ext>
            </a:extLst>
          </p:cNvPr>
          <p:cNvSpPr/>
          <p:nvPr/>
        </p:nvSpPr>
        <p:spPr>
          <a:xfrm>
            <a:off x="1879600" y="3732714"/>
            <a:ext cx="7038502" cy="475223"/>
          </a:xfrm>
          <a:prstGeom prst="rect">
            <a:avLst/>
          </a:prstGeom>
          <a:solidFill>
            <a:srgbClr val="259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r"/>
            <a:r>
              <a:rPr lang="ar-SA" sz="2400" b="1" dirty="0">
                <a:solidFill>
                  <a:prstClr val="white"/>
                </a:solidFill>
              </a:rPr>
              <a:t>ما ضروب (أشكال) النوع الأول من القياس ؟ مع ذكر مثال لكل شكل !</a:t>
            </a:r>
          </a:p>
        </p:txBody>
      </p:sp>
      <p:pic>
        <p:nvPicPr>
          <p:cNvPr id="17" name="Picture 2" descr="Strategy Starts with Asking the Right Questions">
            <a:extLst>
              <a:ext uri="{FF2B5EF4-FFF2-40B4-BE49-F238E27FC236}">
                <a16:creationId xmlns:a16="http://schemas.microsoft.com/office/drawing/2014/main" id="{019052EC-2467-47D8-9335-93BC94BC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8" y="4545984"/>
            <a:ext cx="3292828" cy="18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ECF636CB-5157-413B-989C-49FE4E324F9F}"/>
              </a:ext>
            </a:extLst>
          </p:cNvPr>
          <p:cNvSpPr/>
          <p:nvPr/>
        </p:nvSpPr>
        <p:spPr>
          <a:xfrm>
            <a:off x="2704938" y="652048"/>
            <a:ext cx="72426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accent5">
                    <a:lumMod val="75000"/>
                  </a:schemeClr>
                </a:solidFill>
              </a:rPr>
              <a:t>بعد قراءة النص شارك/ي بالإجابة عن الأسئلة التالية!</a:t>
            </a:r>
            <a:endParaRPr lang="ar-SA" sz="3200" b="1" cap="none" spc="0" dirty="0">
              <a:ln w="0"/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58C20135-409F-4DAC-98C6-66F227F774FB}"/>
              </a:ext>
            </a:extLst>
          </p:cNvPr>
          <p:cNvSpPr/>
          <p:nvPr/>
        </p:nvSpPr>
        <p:spPr>
          <a:xfrm>
            <a:off x="4747988" y="5394935"/>
            <a:ext cx="26960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accent5">
                    <a:lumMod val="75000"/>
                  </a:schemeClr>
                </a:solidFill>
              </a:rPr>
              <a:t>للإجابة عن هذا السؤال أشارك في استراتيجية الخبراء ...</a:t>
            </a:r>
            <a:endParaRPr lang="ar-SA" sz="2400" b="1" cap="none" spc="0" dirty="0">
              <a:ln w="0"/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0591F8F5-7AE3-47ED-B13D-F444F90C268F}"/>
              </a:ext>
            </a:extLst>
          </p:cNvPr>
          <p:cNvSpPr/>
          <p:nvPr/>
        </p:nvSpPr>
        <p:spPr>
          <a:xfrm>
            <a:off x="4290346" y="4931385"/>
            <a:ext cx="507665" cy="927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65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2205AE1-2708-45CF-A87F-0473E37D4B48}"/>
              </a:ext>
            </a:extLst>
          </p:cNvPr>
          <p:cNvSpPr/>
          <p:nvPr/>
        </p:nvSpPr>
        <p:spPr>
          <a:xfrm>
            <a:off x="1039089" y="2717561"/>
            <a:ext cx="4287033" cy="2851026"/>
          </a:xfrm>
          <a:prstGeom prst="roundRect">
            <a:avLst>
              <a:gd name="adj" fmla="val 4167"/>
            </a:avLst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dirty="0">
                <a:solidFill>
                  <a:schemeClr val="bg1">
                    <a:lumMod val="65000"/>
                  </a:schemeClr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8" name="وسيلة الشرح: سهم لأسفل 7">
            <a:extLst>
              <a:ext uri="{FF2B5EF4-FFF2-40B4-BE49-F238E27FC236}">
                <a16:creationId xmlns:a16="http://schemas.microsoft.com/office/drawing/2014/main" id="{E6DD3255-DA0D-4A75-B698-666F437FD7FA}"/>
              </a:ext>
            </a:extLst>
          </p:cNvPr>
          <p:cNvSpPr/>
          <p:nvPr/>
        </p:nvSpPr>
        <p:spPr>
          <a:xfrm>
            <a:off x="1300730" y="1618030"/>
            <a:ext cx="3763750" cy="1015373"/>
          </a:xfrm>
          <a:prstGeom prst="downArrowCallou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>
                    <a:lumMod val="65000"/>
                  </a:schemeClr>
                </a:solidFill>
              </a:rPr>
              <a:t>إجابة المجموعة :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6721674-68EC-4093-A9DC-006C95EC80DB}"/>
              </a:ext>
            </a:extLst>
          </p:cNvPr>
          <p:cNvSpPr/>
          <p:nvPr/>
        </p:nvSpPr>
        <p:spPr>
          <a:xfrm>
            <a:off x="692728" y="458638"/>
            <a:ext cx="101591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bg2">
                    <a:lumMod val="50000"/>
                  </a:schemeClr>
                </a:solidFill>
              </a:rPr>
              <a:t>بتفعيل استراتيجية الخبراء (</a:t>
            </a:r>
            <a:r>
              <a:rPr lang="ar-SA" sz="2800" b="1" dirty="0" err="1">
                <a:ln w="0"/>
                <a:solidFill>
                  <a:schemeClr val="bg2">
                    <a:lumMod val="50000"/>
                  </a:schemeClr>
                </a:solidFill>
              </a:rPr>
              <a:t>جيكسو</a:t>
            </a:r>
            <a:r>
              <a:rPr lang="ar-SA" sz="2800" b="1" dirty="0">
                <a:ln w="0"/>
                <a:solidFill>
                  <a:schemeClr val="bg2">
                    <a:lumMod val="50000"/>
                  </a:schemeClr>
                </a:solidFill>
              </a:rPr>
              <a:t>) </a:t>
            </a:r>
            <a:r>
              <a:rPr lang="ar-SA" sz="2800" b="1" cap="none" spc="0" dirty="0">
                <a:ln w="0"/>
                <a:solidFill>
                  <a:schemeClr val="bg2">
                    <a:lumMod val="50000"/>
                  </a:schemeClr>
                </a:solidFill>
              </a:rPr>
              <a:t>أشارك مع مجموعتي الجديدة الإجابة عن النوع المسند إلينا (</a:t>
            </a:r>
            <a:r>
              <a:rPr lang="ar-SA" sz="2000" b="1" cap="none" spc="0" dirty="0" err="1">
                <a:ln w="0"/>
                <a:solidFill>
                  <a:schemeClr val="bg2">
                    <a:lumMod val="50000"/>
                  </a:schemeClr>
                </a:solidFill>
              </a:rPr>
              <a:t>الأول،الثاني</a:t>
            </a:r>
            <a:r>
              <a:rPr lang="ar-SA" sz="2000" b="1" dirty="0" err="1">
                <a:ln w="0"/>
                <a:solidFill>
                  <a:schemeClr val="bg2">
                    <a:lumMod val="50000"/>
                  </a:schemeClr>
                </a:solidFill>
              </a:rPr>
              <a:t>،الثالث،الرابع</a:t>
            </a:r>
            <a:r>
              <a:rPr lang="ar-SA" sz="2800" b="1" dirty="0">
                <a:ln w="0"/>
                <a:solidFill>
                  <a:schemeClr val="bg2">
                    <a:lumMod val="50000"/>
                  </a:schemeClr>
                </a:solidFill>
              </a:rPr>
              <a:t>) </a:t>
            </a:r>
            <a:r>
              <a:rPr lang="ar-SA" sz="2800" b="1" cap="none" spc="0" dirty="0">
                <a:ln w="0"/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  <p:graphicFrame>
        <p:nvGraphicFramePr>
          <p:cNvPr id="10" name="رسم تخطيطي 9">
            <a:extLst>
              <a:ext uri="{FF2B5EF4-FFF2-40B4-BE49-F238E27FC236}">
                <a16:creationId xmlns:a16="http://schemas.microsoft.com/office/drawing/2014/main" id="{171F08A1-3178-4897-B003-7AB31FE98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460536"/>
              </p:ext>
            </p:extLst>
          </p:nvPr>
        </p:nvGraphicFramePr>
        <p:xfrm>
          <a:off x="4064000" y="128941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حاسبنــا 34- استراتيجية جيكسو (الخبراء) - حاسبنــا">
            <a:extLst>
              <a:ext uri="{FF2B5EF4-FFF2-40B4-BE49-F238E27FC236}">
                <a16:creationId xmlns:a16="http://schemas.microsoft.com/office/drawing/2014/main" id="{99E7CF5C-D398-4753-8018-D9D51CE2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5029032"/>
            <a:ext cx="2413474" cy="1485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56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Graphic spid="10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8A9AC498-20D3-4546-B09F-3B072FF9ECBA}"/>
              </a:ext>
            </a:extLst>
          </p:cNvPr>
          <p:cNvSpPr/>
          <p:nvPr/>
        </p:nvSpPr>
        <p:spPr>
          <a:xfrm>
            <a:off x="478852" y="1641490"/>
            <a:ext cx="3327816" cy="1678899"/>
          </a:xfrm>
          <a:prstGeom prst="roundRect">
            <a:avLst>
              <a:gd name="adj" fmla="val 4167"/>
            </a:avLst>
          </a:prstGeom>
          <a:ln>
            <a:solidFill>
              <a:srgbClr val="51AA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dirty="0">
                <a:solidFill>
                  <a:schemeClr val="bg1">
                    <a:lumMod val="65000"/>
                  </a:schemeClr>
                </a:solidFill>
              </a:rPr>
              <a:t>.................................................................................................................................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1C6C3DE8-0233-4971-8AF7-B1A4A6ECFAD9}"/>
              </a:ext>
            </a:extLst>
          </p:cNvPr>
          <p:cNvSpPr/>
          <p:nvPr/>
        </p:nvSpPr>
        <p:spPr>
          <a:xfrm>
            <a:off x="8385332" y="1641491"/>
            <a:ext cx="3327816" cy="1678899"/>
          </a:xfrm>
          <a:prstGeom prst="roundRect">
            <a:avLst>
              <a:gd name="adj" fmla="val 41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>
                <a:solidFill>
                  <a:srgbClr val="92D050"/>
                </a:solidFill>
              </a:rPr>
              <a:t>.................................................................................................................................</a:t>
            </a:r>
            <a:endParaRPr lang="ar-SA" dirty="0">
              <a:solidFill>
                <a:srgbClr val="92D050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2A41E77-CA31-483A-BB30-A3D5FC9326DB}"/>
              </a:ext>
            </a:extLst>
          </p:cNvPr>
          <p:cNvSpPr/>
          <p:nvPr/>
        </p:nvSpPr>
        <p:spPr>
          <a:xfrm>
            <a:off x="8385332" y="4414671"/>
            <a:ext cx="3327816" cy="1678899"/>
          </a:xfrm>
          <a:prstGeom prst="roundRect">
            <a:avLst>
              <a:gd name="adj" fmla="val 41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>
                <a:solidFill>
                  <a:schemeClr val="bg1">
                    <a:lumMod val="65000"/>
                  </a:schemeClr>
                </a:solidFill>
              </a:rPr>
              <a:t>.................................................................................................................................</a:t>
            </a:r>
            <a:endParaRPr lang="ar-S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AF9FC1B-D2A7-4FD4-93F8-5938DDA1D60D}"/>
              </a:ext>
            </a:extLst>
          </p:cNvPr>
          <p:cNvSpPr/>
          <p:nvPr/>
        </p:nvSpPr>
        <p:spPr>
          <a:xfrm>
            <a:off x="478852" y="1319414"/>
            <a:ext cx="3327816" cy="2171914"/>
          </a:xfrm>
          <a:prstGeom prst="roundRect">
            <a:avLst>
              <a:gd name="adj" fmla="val 4167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1800" b="1" dirty="0">
                <a:solidFill>
                  <a:schemeClr val="accent2">
                    <a:lumMod val="50000"/>
                  </a:schemeClr>
                </a:solidFill>
              </a:rPr>
              <a:t>المقدمة الكبرى كلية سالبة، والمقدمة الصغرى كلية موجبة.</a:t>
            </a:r>
            <a:endParaRPr lang="ar-SA" sz="18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ar-SA" sz="1800" b="1" dirty="0" err="1">
                <a:solidFill>
                  <a:schemeClr val="bg1">
                    <a:lumMod val="50000"/>
                  </a:schemeClr>
                </a:solidFill>
              </a:rPr>
              <a:t>ك.س</a:t>
            </a: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 كل الحاضرين ليسوا ناجحين</a:t>
            </a:r>
          </a:p>
          <a:p>
            <a:pPr algn="ctr">
              <a:lnSpc>
                <a:spcPct val="150000"/>
              </a:lnSpc>
            </a:pPr>
            <a:r>
              <a:rPr lang="ar-SA" sz="1800" b="1" dirty="0" err="1">
                <a:solidFill>
                  <a:schemeClr val="bg1">
                    <a:lumMod val="50000"/>
                  </a:schemeClr>
                </a:solidFill>
              </a:rPr>
              <a:t>ك.م</a:t>
            </a: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 كل الطلاب حاضرون</a:t>
            </a:r>
          </a:p>
          <a:p>
            <a:pPr algn="ctr">
              <a:lnSpc>
                <a:spcPct val="150000"/>
              </a:lnSpc>
            </a:pPr>
            <a:r>
              <a:rPr lang="ar-SA" sz="1800" b="1" dirty="0" err="1">
                <a:solidFill>
                  <a:schemeClr val="bg1">
                    <a:lumMod val="50000"/>
                  </a:schemeClr>
                </a:solidFill>
              </a:rPr>
              <a:t>ك.س</a:t>
            </a: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 كل الطلاب ليسوا ناجحين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8F34803-D757-4771-AFDB-1D8DC49F23C3}"/>
              </a:ext>
            </a:extLst>
          </p:cNvPr>
          <p:cNvSpPr/>
          <p:nvPr/>
        </p:nvSpPr>
        <p:spPr>
          <a:xfrm>
            <a:off x="478852" y="4414671"/>
            <a:ext cx="3327816" cy="1678899"/>
          </a:xfrm>
          <a:prstGeom prst="roundRect">
            <a:avLst>
              <a:gd name="adj" fmla="val 4167"/>
            </a:avLst>
          </a:prstGeom>
          <a:ln>
            <a:solidFill>
              <a:srgbClr val="91ED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>
                <a:solidFill>
                  <a:schemeClr val="bg1">
                    <a:lumMod val="65000"/>
                  </a:schemeClr>
                </a:solidFill>
              </a:rPr>
              <a:t>.................................................................................................................................</a:t>
            </a:r>
            <a:endParaRPr lang="ar-SA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رسم تخطيطي 15">
            <a:extLst>
              <a:ext uri="{FF2B5EF4-FFF2-40B4-BE49-F238E27FC236}">
                <a16:creationId xmlns:a16="http://schemas.microsoft.com/office/drawing/2014/main" id="{96DFE5A2-B755-419C-9250-3709E3282F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4652395"/>
              </p:ext>
            </p:extLst>
          </p:nvPr>
        </p:nvGraphicFramePr>
        <p:xfrm>
          <a:off x="1927961" y="1384663"/>
          <a:ext cx="8336078" cy="4810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مستطيل 16">
            <a:extLst>
              <a:ext uri="{FF2B5EF4-FFF2-40B4-BE49-F238E27FC236}">
                <a16:creationId xmlns:a16="http://schemas.microsoft.com/office/drawing/2014/main" id="{5419951C-DB48-426F-B4D0-8869DF53CDBC}"/>
              </a:ext>
            </a:extLst>
          </p:cNvPr>
          <p:cNvSpPr/>
          <p:nvPr/>
        </p:nvSpPr>
        <p:spPr>
          <a:xfrm>
            <a:off x="416732" y="368046"/>
            <a:ext cx="112964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bg2">
                    <a:lumMod val="50000"/>
                  </a:schemeClr>
                </a:solidFill>
              </a:rPr>
              <a:t>أعود إلى مجموعتي الأم وأدِّعم فريقي بما توصلنا إليه في المجموعة المتخصصة :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518BD7F-D434-441B-97A1-AA2DF879B7B9}"/>
              </a:ext>
            </a:extLst>
          </p:cNvPr>
          <p:cNvSpPr/>
          <p:nvPr/>
        </p:nvSpPr>
        <p:spPr>
          <a:xfrm>
            <a:off x="8385332" y="1319032"/>
            <a:ext cx="3327816" cy="2171914"/>
          </a:xfrm>
          <a:prstGeom prst="roundRect">
            <a:avLst>
              <a:gd name="adj" fmla="val 41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1800" b="1" dirty="0">
                <a:solidFill>
                  <a:srgbClr val="00B050"/>
                </a:solidFill>
              </a:rPr>
              <a:t>المقدمتان (الكبرى والصغرى) كليتان موجبتان.</a:t>
            </a:r>
          </a:p>
          <a:p>
            <a:pPr algn="ctr">
              <a:lnSpc>
                <a:spcPct val="150000"/>
              </a:lnSpc>
            </a:pPr>
            <a:r>
              <a:rPr lang="ar-SA" sz="1800" b="1" dirty="0" err="1">
                <a:solidFill>
                  <a:schemeClr val="bg1">
                    <a:lumMod val="50000"/>
                  </a:schemeClr>
                </a:solidFill>
              </a:rPr>
              <a:t>ك.م</a:t>
            </a: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 كل الحاضرين ناجحون</a:t>
            </a:r>
          </a:p>
          <a:p>
            <a:pPr algn="ctr">
              <a:lnSpc>
                <a:spcPct val="150000"/>
              </a:lnSpc>
            </a:pPr>
            <a:r>
              <a:rPr lang="ar-SA" sz="1800" b="1" dirty="0" err="1">
                <a:solidFill>
                  <a:schemeClr val="bg1">
                    <a:lumMod val="50000"/>
                  </a:schemeClr>
                </a:solidFill>
              </a:rPr>
              <a:t>ك.م</a:t>
            </a: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 كل الطلاب حاضرون</a:t>
            </a:r>
          </a:p>
          <a:p>
            <a:pPr algn="ctr">
              <a:lnSpc>
                <a:spcPct val="150000"/>
              </a:lnSpc>
            </a:pPr>
            <a:r>
              <a:rPr lang="ar-SA" sz="1800" b="1" dirty="0" err="1">
                <a:solidFill>
                  <a:schemeClr val="bg1">
                    <a:lumMod val="50000"/>
                  </a:schemeClr>
                </a:solidFill>
              </a:rPr>
              <a:t>ك.م</a:t>
            </a: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 كل الطلاب ناجحون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D62C16A2-5BD7-4BFE-A434-EF136B02794B}"/>
              </a:ext>
            </a:extLst>
          </p:cNvPr>
          <p:cNvSpPr/>
          <p:nvPr/>
        </p:nvSpPr>
        <p:spPr>
          <a:xfrm>
            <a:off x="8385332" y="4092212"/>
            <a:ext cx="3327816" cy="2171914"/>
          </a:xfrm>
          <a:prstGeom prst="roundRect">
            <a:avLst>
              <a:gd name="adj" fmla="val 41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1800" b="1" dirty="0">
                <a:solidFill>
                  <a:schemeClr val="accent3">
                    <a:lumMod val="50000"/>
                  </a:schemeClr>
                </a:solidFill>
              </a:rPr>
              <a:t>المقدمة الكبرى كلية موجبة، والمقدمة الصغرى جزئية موجبة.</a:t>
            </a:r>
          </a:p>
          <a:p>
            <a:pPr algn="ctr">
              <a:lnSpc>
                <a:spcPct val="150000"/>
              </a:lnSpc>
            </a:pPr>
            <a:r>
              <a:rPr lang="ar-SA" sz="1800" b="1" dirty="0" err="1">
                <a:solidFill>
                  <a:schemeClr val="bg1">
                    <a:lumMod val="50000"/>
                  </a:schemeClr>
                </a:solidFill>
              </a:rPr>
              <a:t>ك.م</a:t>
            </a: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 كل الحاضرين ناجحون</a:t>
            </a:r>
          </a:p>
          <a:p>
            <a:pPr algn="ctr">
              <a:lnSpc>
                <a:spcPct val="150000"/>
              </a:lnSpc>
            </a:pP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ج.م بعض الطلاب حاضرون</a:t>
            </a:r>
          </a:p>
          <a:p>
            <a:pPr algn="ctr">
              <a:lnSpc>
                <a:spcPct val="150000"/>
              </a:lnSpc>
            </a:pP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ج.م بعض الطلاب ناجحون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2D4BDAF-EDE0-4D46-AE71-2BBCA2603090}"/>
              </a:ext>
            </a:extLst>
          </p:cNvPr>
          <p:cNvSpPr/>
          <p:nvPr/>
        </p:nvSpPr>
        <p:spPr>
          <a:xfrm>
            <a:off x="478852" y="4092212"/>
            <a:ext cx="3327816" cy="2171914"/>
          </a:xfrm>
          <a:prstGeom prst="roundRect">
            <a:avLst>
              <a:gd name="adj" fmla="val 4167"/>
            </a:avLst>
          </a:prstGeom>
          <a:ln>
            <a:solidFill>
              <a:srgbClr val="91ED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1800" b="1" dirty="0">
                <a:solidFill>
                  <a:srgbClr val="00B050"/>
                </a:solidFill>
              </a:rPr>
              <a:t>المقدمة الكبرى كلية سالبة، والمقدمة الصغرى جزئية موجبة.</a:t>
            </a:r>
          </a:p>
          <a:p>
            <a:pPr algn="ctr">
              <a:lnSpc>
                <a:spcPct val="150000"/>
              </a:lnSpc>
            </a:pPr>
            <a:r>
              <a:rPr lang="ar-SA" sz="1800" b="1" dirty="0" err="1">
                <a:solidFill>
                  <a:schemeClr val="bg1">
                    <a:lumMod val="50000"/>
                  </a:schemeClr>
                </a:solidFill>
              </a:rPr>
              <a:t>ك.س</a:t>
            </a: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 كل الحاضرين ليسوا ناجحين</a:t>
            </a:r>
          </a:p>
          <a:p>
            <a:pPr algn="ctr">
              <a:lnSpc>
                <a:spcPct val="150000"/>
              </a:lnSpc>
            </a:pP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ج.م بعض الطلاب حاضرون</a:t>
            </a:r>
          </a:p>
          <a:p>
            <a:pPr algn="ctr">
              <a:lnSpc>
                <a:spcPct val="150000"/>
              </a:lnSpc>
            </a:pPr>
            <a:r>
              <a:rPr lang="ar-SA" sz="1800" b="1" dirty="0" err="1">
                <a:solidFill>
                  <a:schemeClr val="bg1">
                    <a:lumMod val="50000"/>
                  </a:schemeClr>
                </a:solidFill>
              </a:rPr>
              <a:t>ج.س</a:t>
            </a:r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 بعض الطلاب ليسوا ناجحين.</a:t>
            </a:r>
          </a:p>
        </p:txBody>
      </p:sp>
    </p:spTree>
    <p:extLst>
      <p:ext uri="{BB962C8B-B14F-4D97-AF65-F5344CB8AC3E}">
        <p14:creationId xmlns:p14="http://schemas.microsoft.com/office/powerpoint/2010/main" val="21553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2D1B52DE-F7DD-4A6E-B99B-324A10076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31441" y="1249053"/>
            <a:ext cx="2718779" cy="3119504"/>
          </a:xfrm>
          <a:prstGeom prst="rect">
            <a:avLst/>
          </a:prstGeom>
        </p:spPr>
      </p:pic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14176EFD-E675-4D49-B634-52088C8EB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842818"/>
              </p:ext>
            </p:extLst>
          </p:nvPr>
        </p:nvGraphicFramePr>
        <p:xfrm>
          <a:off x="979258" y="502920"/>
          <a:ext cx="7147297" cy="58521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04299">
                  <a:extLst>
                    <a:ext uri="{9D8B030D-6E8A-4147-A177-3AD203B41FA5}">
                      <a16:colId xmlns:a16="http://schemas.microsoft.com/office/drawing/2014/main" val="2354730881"/>
                    </a:ext>
                  </a:extLst>
                </a:gridCol>
                <a:gridCol w="3442998">
                  <a:extLst>
                    <a:ext uri="{9D8B030D-6E8A-4147-A177-3AD203B41FA5}">
                      <a16:colId xmlns:a16="http://schemas.microsoft.com/office/drawing/2014/main" val="1885545803"/>
                    </a:ext>
                  </a:extLst>
                </a:gridCol>
              </a:tblGrid>
              <a:tr h="519390">
                <a:tc>
                  <a:txBody>
                    <a:bodyPr/>
                    <a:lstStyle/>
                    <a:p>
                      <a:pPr rtl="1"/>
                      <a:r>
                        <a:rPr lang="ar-SA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القياس ينقصه السور والنتيجة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القياس بعد استكمال السور والنتيجة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A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704866"/>
                  </a:ext>
                </a:extLst>
              </a:tr>
              <a:tr h="119823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........ جسم مؤلف من جزئيات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........... مؤلف من جزئيات ...... 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النتيجة: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........................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8632"/>
                  </a:ext>
                </a:extLst>
              </a:tr>
              <a:tr h="119823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......... الورود جميلة الشكل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............. ما هو جميل الشكر يريح النظر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النتيجة: .................................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91974"/>
                  </a:ext>
                </a:extLst>
              </a:tr>
              <a:tr h="119823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............ الحيوانات آكلة لحوم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............ آكلات اللحوم متوحشة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النتيجة: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.....................................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54587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DC5650E6-1D69-43A4-90E9-CC698BECB5B8}"/>
              </a:ext>
            </a:extLst>
          </p:cNvPr>
          <p:cNvSpPr/>
          <p:nvPr/>
        </p:nvSpPr>
        <p:spPr>
          <a:xfrm>
            <a:off x="8726397" y="2052934"/>
            <a:ext cx="22543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</a:rPr>
              <a:t>أكمل السور والنتيجة في كل قياس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BFE20115-5C99-44B1-B6E8-918CF94BD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40" y="4258101"/>
            <a:ext cx="2413895" cy="2413895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9532F858-0CC2-4242-B645-CB683DE77513}"/>
              </a:ext>
            </a:extLst>
          </p:cNvPr>
          <p:cNvSpPr/>
          <p:nvPr/>
        </p:nvSpPr>
        <p:spPr>
          <a:xfrm>
            <a:off x="1016740" y="1397727"/>
            <a:ext cx="3370450" cy="14107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كل جسم مؤلف من جزئيات</a:t>
            </a:r>
          </a:p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بعض ما هو مؤلف من جزئيات كائنات حية </a:t>
            </a:r>
          </a:p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بعض الأجسام كائنات حية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C7CCCB6C-804F-4165-8BF8-82A8F6409D28}"/>
              </a:ext>
            </a:extLst>
          </p:cNvPr>
          <p:cNvSpPr/>
          <p:nvPr/>
        </p:nvSpPr>
        <p:spPr>
          <a:xfrm>
            <a:off x="1016740" y="3171009"/>
            <a:ext cx="3370450" cy="14107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كل الورود جميلة الشكل</a:t>
            </a:r>
          </a:p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بعض ما هو جميل الشكل يريح النظر</a:t>
            </a:r>
          </a:p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بعض الورود تريح النظر</a:t>
            </a: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E7F7B810-287A-48F7-81BA-0B0EFEDD499D}"/>
              </a:ext>
            </a:extLst>
          </p:cNvPr>
          <p:cNvSpPr/>
          <p:nvPr/>
        </p:nvSpPr>
        <p:spPr>
          <a:xfrm>
            <a:off x="1017132" y="4858820"/>
            <a:ext cx="3370450" cy="14107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كل الحيوانات آكلة لحوم</a:t>
            </a:r>
          </a:p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بعض آكلات اللحوم متوحشة </a:t>
            </a:r>
          </a:p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بعض الحيوانات متوحشة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1A9EA12D-CC74-43B1-B07D-552F7AF76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" y="5655654"/>
            <a:ext cx="776565" cy="10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9805E869-D372-45AE-836F-1AAC6592E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64" y="1403159"/>
            <a:ext cx="3295691" cy="2641956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AFB3910D-E7DF-4DD3-8527-4915A72F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ADAC850A-D30A-4460-8B46-1C17B95C4EB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F71FA043-7BD7-4A70-878D-5FA5CBCB0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6E83BC7-95B6-469C-A651-114C47448304}"/>
              </a:ext>
            </a:extLst>
          </p:cNvPr>
          <p:cNvSpPr/>
          <p:nvPr/>
        </p:nvSpPr>
        <p:spPr>
          <a:xfrm>
            <a:off x="8405029" y="1844864"/>
            <a:ext cx="25873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</a:rPr>
              <a:t>أفسر سبب عدم صحة كل من أشكال القياس التالية:</a:t>
            </a:r>
          </a:p>
        </p:txBody>
      </p:sp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A173664E-C2EE-4E08-B04E-B00921EB1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80097"/>
              </p:ext>
            </p:extLst>
          </p:nvPr>
        </p:nvGraphicFramePr>
        <p:xfrm>
          <a:off x="1199621" y="810420"/>
          <a:ext cx="6145558" cy="53598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39830">
                  <a:extLst>
                    <a:ext uri="{9D8B030D-6E8A-4147-A177-3AD203B41FA5}">
                      <a16:colId xmlns:a16="http://schemas.microsoft.com/office/drawing/2014/main" val="2354730881"/>
                    </a:ext>
                  </a:extLst>
                </a:gridCol>
                <a:gridCol w="2405728">
                  <a:extLst>
                    <a:ext uri="{9D8B030D-6E8A-4147-A177-3AD203B41FA5}">
                      <a16:colId xmlns:a16="http://schemas.microsoft.com/office/drawing/2014/main" val="1885545803"/>
                    </a:ext>
                  </a:extLst>
                </a:gridCol>
              </a:tblGrid>
              <a:tr h="468811">
                <a:tc>
                  <a:txBody>
                    <a:bodyPr/>
                    <a:lstStyle/>
                    <a:p>
                      <a:pPr rtl="1"/>
                      <a:r>
                        <a:rPr lang="ar-SA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القياس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سبب عدم صحته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A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704866"/>
                  </a:ext>
                </a:extLst>
              </a:tr>
              <a:tr h="1593956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كل شاعر مرهف الحس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مرهفي الحس مصابون بداء السكري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الشعراء مصابون بداء السكري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8632"/>
                  </a:ext>
                </a:extLst>
              </a:tr>
              <a:tr h="1703101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الحيوان يطير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الحيوان قارض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القوارض تطير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91974"/>
                  </a:ext>
                </a:extLst>
              </a:tr>
              <a:tr h="1593956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الشعراء ليسوا منافقين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المنافقين فصحاء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الشعراء ليسوا فصحاء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54587"/>
                  </a:ext>
                </a:extLst>
              </a:tr>
            </a:tbl>
          </a:graphicData>
        </a:graphic>
      </p:graphicFrame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BA9C445-1BE2-44CE-8A1D-141FA8EFBE37}"/>
              </a:ext>
            </a:extLst>
          </p:cNvPr>
          <p:cNvSpPr/>
          <p:nvPr/>
        </p:nvSpPr>
        <p:spPr>
          <a:xfrm>
            <a:off x="1423851" y="1403159"/>
            <a:ext cx="1959310" cy="12617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النتيجة ينقصها سور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E7661E4-3337-4144-A822-FDBDD4A46D4C}"/>
              </a:ext>
            </a:extLst>
          </p:cNvPr>
          <p:cNvSpPr/>
          <p:nvPr/>
        </p:nvSpPr>
        <p:spPr>
          <a:xfrm>
            <a:off x="1440937" y="3146575"/>
            <a:ext cx="1959310" cy="12617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لا إنتاج من جزئيتين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8F3B3C40-5DC7-4B35-9015-18A5C90300B2}"/>
              </a:ext>
            </a:extLst>
          </p:cNvPr>
          <p:cNvSpPr/>
          <p:nvPr/>
        </p:nvSpPr>
        <p:spPr>
          <a:xfrm>
            <a:off x="1440937" y="4729503"/>
            <a:ext cx="1959310" cy="12617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المقدمة الكبرى ينقصها السور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4C3CC48-B9A4-435E-9BF3-7921B30B0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79" y="3545222"/>
            <a:ext cx="3124983" cy="312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2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>
            <a:extLst>
              <a:ext uri="{FF2B5EF4-FFF2-40B4-BE49-F238E27FC236}">
                <a16:creationId xmlns:a16="http://schemas.microsoft.com/office/drawing/2014/main" id="{ADAC850A-D30A-4460-8B46-1C17B95C4EB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71546" y="1263169"/>
            <a:ext cx="1376800" cy="874800"/>
          </a:xfrm>
        </p:spPr>
        <p:txBody>
          <a:bodyPr/>
          <a:lstStyle/>
          <a:p>
            <a:endParaRPr lang="ar-SA"/>
          </a:p>
        </p:txBody>
      </p:sp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A173664E-C2EE-4E08-B04E-B00921EB1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091824"/>
              </p:ext>
            </p:extLst>
          </p:nvPr>
        </p:nvGraphicFramePr>
        <p:xfrm>
          <a:off x="1053006" y="895837"/>
          <a:ext cx="6145558" cy="506632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632988">
                  <a:extLst>
                    <a:ext uri="{9D8B030D-6E8A-4147-A177-3AD203B41FA5}">
                      <a16:colId xmlns:a16="http://schemas.microsoft.com/office/drawing/2014/main" val="2354730881"/>
                    </a:ext>
                  </a:extLst>
                </a:gridCol>
                <a:gridCol w="2512570">
                  <a:extLst>
                    <a:ext uri="{9D8B030D-6E8A-4147-A177-3AD203B41FA5}">
                      <a16:colId xmlns:a16="http://schemas.microsoft.com/office/drawing/2014/main" val="1885545803"/>
                    </a:ext>
                  </a:extLst>
                </a:gridCol>
              </a:tblGrid>
              <a:tr h="608947">
                <a:tc>
                  <a:txBody>
                    <a:bodyPr/>
                    <a:lstStyle/>
                    <a:p>
                      <a:pPr rtl="1"/>
                      <a:r>
                        <a:rPr lang="ar-SA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القياس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سبب عدم صحته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A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704866"/>
                  </a:ext>
                </a:extLst>
              </a:tr>
              <a:tr h="168005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الحقائق ليست محتملة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الحقائق مؤدية للسمو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ما يؤدي للسمو ليس محتملاً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8632"/>
                  </a:ext>
                </a:extLst>
              </a:tr>
              <a:tr h="2777324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لكل حيوان جسم 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بعض الأجسام سامة</a:t>
                      </a:r>
                    </a:p>
                    <a:p>
                      <a:pPr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كل حيوان سام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91974"/>
                  </a:ext>
                </a:extLst>
              </a:tr>
            </a:tbl>
          </a:graphicData>
        </a:graphic>
      </p:graphicFrame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BA9C445-1BE2-44CE-8A1D-141FA8EFBE37}"/>
              </a:ext>
            </a:extLst>
          </p:cNvPr>
          <p:cNvSpPr/>
          <p:nvPr/>
        </p:nvSpPr>
        <p:spPr>
          <a:xfrm>
            <a:off x="1156334" y="3342957"/>
            <a:ext cx="2286412" cy="25577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إذا كانت إحدى المقدمتين جزئية وجب أن تكون النتيجة جزئية، بالإضافة إلى وجود أربعة حدود بالقياس وهذا مخالف لشروط القياس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E7661E4-3337-4144-A822-FDBDD4A46D4C}"/>
              </a:ext>
            </a:extLst>
          </p:cNvPr>
          <p:cNvSpPr/>
          <p:nvPr/>
        </p:nvSpPr>
        <p:spPr>
          <a:xfrm>
            <a:off x="1319885" y="1674188"/>
            <a:ext cx="1959310" cy="12617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لا إنتاج من جزئيتين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2A5549A-88C7-4573-90B1-A8F560E2E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16" y="910421"/>
            <a:ext cx="3295691" cy="264195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B2C0DB2-A81F-4486-B67E-042DCCD32919}"/>
              </a:ext>
            </a:extLst>
          </p:cNvPr>
          <p:cNvSpPr/>
          <p:nvPr/>
        </p:nvSpPr>
        <p:spPr>
          <a:xfrm>
            <a:off x="8457281" y="1352126"/>
            <a:ext cx="25873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</a:rPr>
              <a:t>أفسر سبب عدم صحة كل من أشكال القياس التالية: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7E31861-AFA1-4CB1-A8B9-C0D8908E8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531" y="3052484"/>
            <a:ext cx="3124983" cy="312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3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1F264CB-6C5D-4772-B1A4-BF805FF43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51" y="640746"/>
            <a:ext cx="2273638" cy="143275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3F67E55-2BA8-4014-A0DF-BAD55ED80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46" y="4304092"/>
            <a:ext cx="9138507" cy="213827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5FB575C-85AE-4398-9B6E-952D9D096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61" y="640746"/>
            <a:ext cx="3336792" cy="222452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B1CDB9A-1A48-4DD8-A069-0544638268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36" y="-662940"/>
            <a:ext cx="5450959" cy="545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جدول 8">
            <a:extLst>
              <a:ext uri="{FF2B5EF4-FFF2-40B4-BE49-F238E27FC236}">
                <a16:creationId xmlns:a16="http://schemas.microsoft.com/office/drawing/2014/main" id="{8D70DC71-284B-44FD-9442-5FE52880A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223834"/>
              </p:ext>
            </p:extLst>
          </p:nvPr>
        </p:nvGraphicFramePr>
        <p:xfrm>
          <a:off x="1352109" y="954805"/>
          <a:ext cx="9487781" cy="534222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34123">
                  <a:extLst>
                    <a:ext uri="{9D8B030D-6E8A-4147-A177-3AD203B41FA5}">
                      <a16:colId xmlns:a16="http://schemas.microsoft.com/office/drawing/2014/main" val="2354730881"/>
                    </a:ext>
                  </a:extLst>
                </a:gridCol>
                <a:gridCol w="3630304">
                  <a:extLst>
                    <a:ext uri="{9D8B030D-6E8A-4147-A177-3AD203B41FA5}">
                      <a16:colId xmlns:a16="http://schemas.microsoft.com/office/drawing/2014/main" val="1885545803"/>
                    </a:ext>
                  </a:extLst>
                </a:gridCol>
                <a:gridCol w="1923354">
                  <a:extLst>
                    <a:ext uri="{9D8B030D-6E8A-4147-A177-3AD203B41FA5}">
                      <a16:colId xmlns:a16="http://schemas.microsoft.com/office/drawing/2014/main" val="1066806154"/>
                    </a:ext>
                  </a:extLst>
                </a:gridCol>
              </a:tblGrid>
              <a:tr h="60186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نوع القياس المطلوب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القياس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A8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نتيجة تطبيق قواعد القياس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A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704866"/>
                  </a:ext>
                </a:extLst>
              </a:tr>
              <a:tr h="1162351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تختلف المقدمتان من حيث الكيف، وتكون المقدمة الكبرى جزئية.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8632"/>
                  </a:ext>
                </a:extLst>
              </a:tr>
              <a:tr h="1162351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المقدمة الكبرى في القياس تكون: "بعض الأشكال الهندسية ليست مثلثات"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91974"/>
                  </a:ext>
                </a:extLst>
              </a:tr>
              <a:tr h="1162351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تتفق المقدمتان من حيث الكم وتختلفان من حيث الكيف.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54587"/>
                  </a:ext>
                </a:extLst>
              </a:tr>
              <a:tr h="1162351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المقدمة الكبرى كلية، والصغرى موجبة.</a:t>
                      </a:r>
                    </a:p>
                    <a:p>
                      <a:pPr algn="ctr"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691606"/>
                  </a:ext>
                </a:extLst>
              </a:tr>
            </a:tbl>
          </a:graphicData>
        </a:graphic>
      </p:graphicFrame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12D569C-CF7E-402C-B5BE-64BC2DF94445}"/>
              </a:ext>
            </a:extLst>
          </p:cNvPr>
          <p:cNvSpPr/>
          <p:nvPr/>
        </p:nvSpPr>
        <p:spPr>
          <a:xfrm>
            <a:off x="3329566" y="1640501"/>
            <a:ext cx="3475633" cy="102358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بعض الحاضرين ناجحون</a:t>
            </a:r>
          </a:p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بعض الطلاب حاضرون</a:t>
            </a:r>
          </a:p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بعض الطلاب ناجحون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7609668-B4FE-4706-8645-2D2557C66876}"/>
              </a:ext>
            </a:extLst>
          </p:cNvPr>
          <p:cNvSpPr/>
          <p:nvPr/>
        </p:nvSpPr>
        <p:spPr>
          <a:xfrm>
            <a:off x="3329566" y="2803836"/>
            <a:ext cx="3475633" cy="102358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بعض الأشكال الهندسية ليست مثلثات</a:t>
            </a:r>
          </a:p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بعض المثلثات لها ثلاث زوايا</a:t>
            </a:r>
          </a:p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بعض الأشكال الهندسية ليس لها ثلاث زوايا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4795917-AC73-47F1-A358-7DF5193F497B}"/>
              </a:ext>
            </a:extLst>
          </p:cNvPr>
          <p:cNvSpPr/>
          <p:nvPr/>
        </p:nvSpPr>
        <p:spPr>
          <a:xfrm>
            <a:off x="3329566" y="4008115"/>
            <a:ext cx="3475633" cy="102358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كل الحاضرين ليسوا ناجحين</a:t>
            </a:r>
          </a:p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كل الطلاب حاضرون</a:t>
            </a:r>
          </a:p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كل الطلاب ليسوا ناجحين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01C354-A2B9-46A0-A989-BF1F9E172DC8}"/>
              </a:ext>
            </a:extLst>
          </p:cNvPr>
          <p:cNvSpPr/>
          <p:nvPr/>
        </p:nvSpPr>
        <p:spPr>
          <a:xfrm>
            <a:off x="3329566" y="5127587"/>
            <a:ext cx="3475633" cy="102358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كل الحاضرين ناجحون </a:t>
            </a:r>
          </a:p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بعض الطلاب حاضرون</a:t>
            </a:r>
          </a:p>
          <a:p>
            <a:pPr algn="ctr"/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بعض الطلاب ناجحون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030289A-7F5E-4FF7-A895-6E8076C84FB8}"/>
              </a:ext>
            </a:extLst>
          </p:cNvPr>
          <p:cNvSpPr/>
          <p:nvPr/>
        </p:nvSpPr>
        <p:spPr>
          <a:xfrm>
            <a:off x="1470332" y="1668738"/>
            <a:ext cx="1595921" cy="9925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لا إنتاج من جزئيتين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7AC8F4D7-E204-4FAD-B86C-E59A6709FC56}"/>
              </a:ext>
            </a:extLst>
          </p:cNvPr>
          <p:cNvSpPr/>
          <p:nvPr/>
        </p:nvSpPr>
        <p:spPr>
          <a:xfrm>
            <a:off x="1470332" y="2842010"/>
            <a:ext cx="1595921" cy="9925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لا إنتاج من جزئيتين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B99D644-7B3A-40FE-A2FD-25E6BF347BD8}"/>
              </a:ext>
            </a:extLst>
          </p:cNvPr>
          <p:cNvSpPr/>
          <p:nvPr/>
        </p:nvSpPr>
        <p:spPr>
          <a:xfrm>
            <a:off x="1498385" y="4010886"/>
            <a:ext cx="1595921" cy="9925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القياس صحيح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698176FF-83E8-40E7-98F9-F87D93091125}"/>
              </a:ext>
            </a:extLst>
          </p:cNvPr>
          <p:cNvSpPr/>
          <p:nvPr/>
        </p:nvSpPr>
        <p:spPr>
          <a:xfrm>
            <a:off x="1498385" y="5127587"/>
            <a:ext cx="1595921" cy="9925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القياس صحيح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60637CC-44CD-43BF-9166-66EBFB7B006C}"/>
              </a:ext>
            </a:extLst>
          </p:cNvPr>
          <p:cNvSpPr/>
          <p:nvPr/>
        </p:nvSpPr>
        <p:spPr>
          <a:xfrm>
            <a:off x="1815737" y="312076"/>
            <a:ext cx="8752114" cy="5790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</a:rPr>
              <a:t>أكون قياسًا صحيحًا وأتحقق من صحته عن طريق تطبيق قواعد القياس عليه:</a:t>
            </a:r>
          </a:p>
        </p:txBody>
      </p:sp>
    </p:spTree>
    <p:extLst>
      <p:ext uri="{BB962C8B-B14F-4D97-AF65-F5344CB8AC3E}">
        <p14:creationId xmlns:p14="http://schemas.microsoft.com/office/powerpoint/2010/main" val="21634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3925735-F56E-4290-8975-3A3A37E3E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28" y="727094"/>
            <a:ext cx="6400800" cy="314325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7" name="سهم: لليمين 6">
            <a:extLst>
              <a:ext uri="{FF2B5EF4-FFF2-40B4-BE49-F238E27FC236}">
                <a16:creationId xmlns:a16="http://schemas.microsoft.com/office/drawing/2014/main" id="{D6357DE7-EAEB-4C11-8239-F5D3B03EDE64}"/>
              </a:ext>
            </a:extLst>
          </p:cNvPr>
          <p:cNvSpPr/>
          <p:nvPr/>
        </p:nvSpPr>
        <p:spPr>
          <a:xfrm flipH="1">
            <a:off x="2860766" y="4118141"/>
            <a:ext cx="3693805" cy="1487061"/>
          </a:xfrm>
          <a:prstGeom prst="rightArrow">
            <a:avLst>
              <a:gd name="adj1" fmla="val 71819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noProof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هل يضيف القياس معلومات لم نكن نعرفها مسبقًا؟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سهم: لليمين 7">
            <a:extLst>
              <a:ext uri="{FF2B5EF4-FFF2-40B4-BE49-F238E27FC236}">
                <a16:creationId xmlns:a16="http://schemas.microsoft.com/office/drawing/2014/main" id="{8360C495-85A2-4C70-9C2C-73C5E980860F}"/>
              </a:ext>
            </a:extLst>
          </p:cNvPr>
          <p:cNvSpPr/>
          <p:nvPr/>
        </p:nvSpPr>
        <p:spPr>
          <a:xfrm flipH="1">
            <a:off x="6587024" y="3951074"/>
            <a:ext cx="4079044" cy="1347467"/>
          </a:xfrm>
          <a:prstGeom prst="rightArrow">
            <a:avLst>
              <a:gd name="adj1" fmla="val 76269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9C35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ماهي أبرز الأفكار الرئيسية التي يتضمنها النص؟</a:t>
            </a:r>
          </a:p>
        </p:txBody>
      </p:sp>
      <p:sp>
        <p:nvSpPr>
          <p:cNvPr id="9" name="سهم: لليمين 8">
            <a:extLst>
              <a:ext uri="{FF2B5EF4-FFF2-40B4-BE49-F238E27FC236}">
                <a16:creationId xmlns:a16="http://schemas.microsoft.com/office/drawing/2014/main" id="{82F9CA11-5A2B-4481-B3CE-9E0C5B2E1A4D}"/>
              </a:ext>
            </a:extLst>
          </p:cNvPr>
          <p:cNvSpPr/>
          <p:nvPr/>
        </p:nvSpPr>
        <p:spPr>
          <a:xfrm flipH="1">
            <a:off x="5816256" y="5131474"/>
            <a:ext cx="4079044" cy="1347467"/>
          </a:xfrm>
          <a:prstGeom prst="rightArrow">
            <a:avLst>
              <a:gd name="adj1" fmla="val 71891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noProof="0" dirty="0">
                <a:solidFill>
                  <a:srgbClr val="0070C0"/>
                </a:solidFill>
                <a:latin typeface="Arial"/>
                <a:cs typeface="Arial" panose="020B0604020202020204" pitchFamily="34" charset="0"/>
                <a:sym typeface="Arial"/>
              </a:rPr>
              <a:t>حدِّد/ي المفاهيم الغامضة والغير واضحة لتوضيحها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2" descr="Marker Pen Drawing Highlighter Clip Art - Yellow Marker Clipart - Png  Download (#797329) - PinClipart">
            <a:extLst>
              <a:ext uri="{FF2B5EF4-FFF2-40B4-BE49-F238E27FC236}">
                <a16:creationId xmlns:a16="http://schemas.microsoft.com/office/drawing/2014/main" id="{C8A53AA8-0C09-40B3-B41A-28D6459C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60" b="94560" l="4318" r="95682">
                        <a14:foregroundMark x1="83523" y1="7360" x2="80000" y2="8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7733" y="1223921"/>
            <a:ext cx="1895495" cy="13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Reading 1200152 PNG with Transparent Background">
            <a:extLst>
              <a:ext uri="{FF2B5EF4-FFF2-40B4-BE49-F238E27FC236}">
                <a16:creationId xmlns:a16="http://schemas.microsoft.com/office/drawing/2014/main" id="{ACF51A01-9E44-4589-AE66-C5DA31546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165" y="1417251"/>
            <a:ext cx="1258575" cy="13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27D1A33-6773-422E-B4F4-F6F3A12B1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20000" r="100000">
                        <a14:foregroundMark x1="39674" y1="22375" x2="38913" y2="44250"/>
                        <a14:foregroundMark x1="48587" y1="29625" x2="51196" y2="46250"/>
                        <a14:foregroundMark x1="30326" y1="32250" x2="36522" y2="46500"/>
                        <a14:foregroundMark x1="44130" y1="3625" x2="49891" y2="27750"/>
                        <a14:foregroundMark x1="79457" y1="15250" x2="79457" y2="15250"/>
                        <a14:foregroundMark x1="71848" y1="31000" x2="71848" y2="31000"/>
                        <a14:foregroundMark x1="70543" y1="31875" x2="71304" y2="28625"/>
                        <a14:foregroundMark x1="75217" y1="21750" x2="81304" y2="13375"/>
                        <a14:foregroundMark x1="27717" y1="91000" x2="36848" y2="92250"/>
                        <a14:foregroundMark x1="42826" y1="66500" x2="49891" y2="93750"/>
                        <a14:foregroundMark x1="31630" y1="66875" x2="33261" y2="88000"/>
                        <a14:foregroundMark x1="47174" y1="66000" x2="40543" y2="65375"/>
                        <a14:foregroundMark x1="39891" y1="65375" x2="39239" y2="6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983" y="4457741"/>
            <a:ext cx="2705576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4B5BBC-BFF8-4B31-8A9C-89EDFCED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D7BA968B-AC79-407F-AF6B-11B95979789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1E9E487C-F88E-4E19-B376-52915DCA7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791B092-15D8-4C01-9FA7-FDC73FA04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37" y="1392612"/>
            <a:ext cx="8498561" cy="4999153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439BDD5-C5FB-4B92-B31F-8E2005ABD212}"/>
              </a:ext>
            </a:extLst>
          </p:cNvPr>
          <p:cNvSpPr/>
          <p:nvPr/>
        </p:nvSpPr>
        <p:spPr>
          <a:xfrm>
            <a:off x="5627076" y="1762105"/>
            <a:ext cx="1603717" cy="1139483"/>
          </a:xfrm>
          <a:prstGeom prst="roundRect">
            <a:avLst/>
          </a:prstGeom>
          <a:solidFill>
            <a:srgbClr val="AAD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F9E475D-8A72-4395-B419-0594BB2D6EA9}"/>
              </a:ext>
            </a:extLst>
          </p:cNvPr>
          <p:cNvSpPr/>
          <p:nvPr/>
        </p:nvSpPr>
        <p:spPr>
          <a:xfrm>
            <a:off x="2881532" y="1762103"/>
            <a:ext cx="1603717" cy="1139483"/>
          </a:xfrm>
          <a:prstGeom prst="roundRect">
            <a:avLst/>
          </a:prstGeom>
          <a:solidFill>
            <a:srgbClr val="E6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F383660-2669-4846-B8A0-2265C02E1867}"/>
              </a:ext>
            </a:extLst>
          </p:cNvPr>
          <p:cNvSpPr/>
          <p:nvPr/>
        </p:nvSpPr>
        <p:spPr>
          <a:xfrm>
            <a:off x="5627076" y="4882792"/>
            <a:ext cx="1603717" cy="1139483"/>
          </a:xfrm>
          <a:prstGeom prst="roundRect">
            <a:avLst/>
          </a:prstGeom>
          <a:solidFill>
            <a:srgbClr val="B2E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BD13BF8-C1D4-4548-B244-1D67681A19C1}"/>
              </a:ext>
            </a:extLst>
          </p:cNvPr>
          <p:cNvSpPr/>
          <p:nvPr/>
        </p:nvSpPr>
        <p:spPr>
          <a:xfrm>
            <a:off x="2881532" y="4857106"/>
            <a:ext cx="1603717" cy="1139483"/>
          </a:xfrm>
          <a:prstGeom prst="roundRect">
            <a:avLst/>
          </a:prstGeom>
          <a:solidFill>
            <a:srgbClr val="A8B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5CA18BF-8376-48CA-9445-12FC47EFC8DB}"/>
              </a:ext>
            </a:extLst>
          </p:cNvPr>
          <p:cNvSpPr/>
          <p:nvPr/>
        </p:nvSpPr>
        <p:spPr>
          <a:xfrm>
            <a:off x="7505113" y="3322448"/>
            <a:ext cx="1603717" cy="1139483"/>
          </a:xfrm>
          <a:prstGeom prst="roundRect">
            <a:avLst/>
          </a:prstGeom>
          <a:solidFill>
            <a:srgbClr val="FF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7AA9D901-4752-4F9F-B236-D074F708D2EF}"/>
              </a:ext>
            </a:extLst>
          </p:cNvPr>
          <p:cNvSpPr/>
          <p:nvPr/>
        </p:nvSpPr>
        <p:spPr>
          <a:xfrm>
            <a:off x="1606061" y="3322448"/>
            <a:ext cx="1603717" cy="1139483"/>
          </a:xfrm>
          <a:prstGeom prst="roundRect">
            <a:avLst/>
          </a:prstGeom>
          <a:solidFill>
            <a:srgbClr val="D2C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عنوان 1">
            <a:extLst>
              <a:ext uri="{FF2B5EF4-FFF2-40B4-BE49-F238E27FC236}">
                <a16:creationId xmlns:a16="http://schemas.microsoft.com/office/drawing/2014/main" id="{5D0AECF7-2E4B-4DE3-8715-A5A009183701}"/>
              </a:ext>
            </a:extLst>
          </p:cNvPr>
          <p:cNvSpPr txBox="1">
            <a:spLocks/>
          </p:cNvSpPr>
          <p:nvPr/>
        </p:nvSpPr>
        <p:spPr>
          <a:xfrm>
            <a:off x="838200" y="4365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7466" b="1" i="0" u="none" strike="noStrike" cap="none">
                <a:solidFill>
                  <a:schemeClr val="accent6"/>
                </a:solidFill>
                <a:latin typeface="Microsoft GothicNeo" panose="020B0503020000020004" pitchFamily="34" charset="-127"/>
                <a:ea typeface="Microsoft GothicNeo" panose="020B0503020000020004" pitchFamily="34" charset="-127"/>
                <a:cs typeface="Jua"/>
                <a:sym typeface="Jua"/>
              </a:defRPr>
            </a:lvl1pPr>
            <a:lvl2pPr marR="0" lvl="1" algn="ctr" rtl="1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8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1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8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1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8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1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8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1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8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1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8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1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8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1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8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ar-SA" sz="2800" dirty="0">
                <a:solidFill>
                  <a:schemeClr val="accent1">
                    <a:lumMod val="75000"/>
                  </a:schemeClr>
                </a:solidFill>
              </a:rPr>
              <a:t>عزيزي الطالب المبدع/ عزيزتي الطالبة المبدعة: </a:t>
            </a:r>
            <a:br>
              <a:rPr lang="ar-SA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ar-SA" sz="2800" dirty="0">
                <a:solidFill>
                  <a:schemeClr val="accent1">
                    <a:lumMod val="75000"/>
                  </a:schemeClr>
                </a:solidFill>
              </a:rPr>
              <a:t>شارك/ي بالأفكار التي قمت باستنباطها من النص السابق :</a:t>
            </a:r>
          </a:p>
        </p:txBody>
      </p:sp>
      <p:pic>
        <p:nvPicPr>
          <p:cNvPr id="14" name="Picture 2" descr="قلم أحمر على دفتر حلزوني ، تدوين ملاحظات ورق الكتابة ، الكتابة الحرة,  متنوعة, قلم رصاص png">
            <a:extLst>
              <a:ext uri="{FF2B5EF4-FFF2-40B4-BE49-F238E27FC236}">
                <a16:creationId xmlns:a16="http://schemas.microsoft.com/office/drawing/2014/main" id="{16C3F56B-C7EF-4965-BA29-ADA4C5779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3" b="97810" l="333" r="96667">
                        <a14:foregroundMark x1="96667" y1="3754" x2="19556" y2="86966"/>
                        <a14:foregroundMark x1="17556" y1="20438" x2="50333" y2="70907"/>
                        <a14:foregroundMark x1="50333" y1="70907" x2="89889" y2="86340"/>
                        <a14:foregroundMark x1="79556" y1="79249" x2="70111" y2="2503"/>
                        <a14:foregroundMark x1="66667" y1="19082" x2="444" y2="40876"/>
                        <a14:foregroundMark x1="16222" y1="17831" x2="53000" y2="68405"/>
                        <a14:foregroundMark x1="51667" y1="69030" x2="48889" y2="6986"/>
                        <a14:foregroundMark x1="36667" y1="16580" x2="14111" y2="56204"/>
                        <a14:foregroundMark x1="12111" y1="49844" x2="83667" y2="72888"/>
                        <a14:foregroundMark x1="67333" y1="69656" x2="59778" y2="16580"/>
                        <a14:foregroundMark x1="59778" y1="16580" x2="68000" y2="69656"/>
                        <a14:foregroundMark x1="59111" y1="70282" x2="36000" y2="97810"/>
                        <a14:foregroundMark x1="30556" y1="90824" x2="13444" y2="65172"/>
                        <a14:backgroundMark x1="78222" y1="5631" x2="80333" y2="5631"/>
                        <a14:backgroundMark x1="80333" y1="5631" x2="85778" y2="5631"/>
                        <a14:backgroundMark x1="50333" y1="92701" x2="50333" y2="92701"/>
                        <a14:backgroundMark x1="50333" y1="92701" x2="26444" y2="9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98" y="3073977"/>
            <a:ext cx="1603718" cy="170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5B9AAAC-6D3C-49CC-B7E2-C6AFE5DEB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692" y="436540"/>
            <a:ext cx="1952545" cy="19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كيف تستخدم استراتيجية التفكير النقدي لحل المشاكل">
            <a:extLst>
              <a:ext uri="{FF2B5EF4-FFF2-40B4-BE49-F238E27FC236}">
                <a16:creationId xmlns:a16="http://schemas.microsoft.com/office/drawing/2014/main" id="{43D5D9FD-2054-4A5F-9DEB-876753A7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26" y="4208145"/>
            <a:ext cx="3873939" cy="21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E853D43-DBAB-4A09-8403-0D17EFE0A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64264" y="302852"/>
            <a:ext cx="5509436" cy="118994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47BC1C4-B788-4212-B9FF-F4F788326226}"/>
              </a:ext>
            </a:extLst>
          </p:cNvPr>
          <p:cNvSpPr/>
          <p:nvPr/>
        </p:nvSpPr>
        <p:spPr>
          <a:xfrm>
            <a:off x="3794461" y="644380"/>
            <a:ext cx="4372245" cy="492443"/>
          </a:xfrm>
          <a:prstGeom prst="rect">
            <a:avLst/>
          </a:prstGeom>
          <a:solidFill>
            <a:srgbClr val="FEDFE3"/>
          </a:solidFill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rgbClr val="C00000"/>
                </a:solidFill>
              </a:rPr>
              <a:t>أهم الأفكار التي وردت في النص!</a:t>
            </a: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BC5FF374-D810-4269-BAE6-C080EF32F64B}"/>
              </a:ext>
            </a:extLst>
          </p:cNvPr>
          <p:cNvSpPr/>
          <p:nvPr/>
        </p:nvSpPr>
        <p:spPr>
          <a:xfrm>
            <a:off x="5708888" y="1198378"/>
            <a:ext cx="4727622" cy="429783"/>
          </a:xfrm>
          <a:custGeom>
            <a:avLst/>
            <a:gdLst>
              <a:gd name="connsiteX0" fmla="*/ 0 w 4727622"/>
              <a:gd name="connsiteY0" fmla="*/ 0 h 429783"/>
              <a:gd name="connsiteX1" fmla="*/ 4727622 w 4727622"/>
              <a:gd name="connsiteY1" fmla="*/ 0 h 429783"/>
              <a:gd name="connsiteX2" fmla="*/ 4727622 w 4727622"/>
              <a:gd name="connsiteY2" fmla="*/ 429783 h 429783"/>
              <a:gd name="connsiteX3" fmla="*/ 0 w 4727622"/>
              <a:gd name="connsiteY3" fmla="*/ 429783 h 429783"/>
              <a:gd name="connsiteX4" fmla="*/ 0 w 4727622"/>
              <a:gd name="connsiteY4" fmla="*/ 0 h 42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7622" h="429783">
                <a:moveTo>
                  <a:pt x="0" y="0"/>
                </a:moveTo>
                <a:lnTo>
                  <a:pt x="4727622" y="0"/>
                </a:lnTo>
                <a:lnTo>
                  <a:pt x="4727622" y="429783"/>
                </a:lnTo>
                <a:lnTo>
                  <a:pt x="0" y="4297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b" anchorCtr="0">
            <a:noAutofit/>
          </a:bodyPr>
          <a:lstStyle/>
          <a:p>
            <a:pPr marL="0" lvl="0" indent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2400" b="1" kern="120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0430ED61-99E1-43CE-ADD4-0ADAF051A451}"/>
              </a:ext>
            </a:extLst>
          </p:cNvPr>
          <p:cNvGrpSpPr/>
          <p:nvPr/>
        </p:nvGrpSpPr>
        <p:grpSpPr>
          <a:xfrm>
            <a:off x="5341709" y="1628162"/>
            <a:ext cx="5094801" cy="875485"/>
            <a:chOff x="5341709" y="1628162"/>
            <a:chExt cx="5094801" cy="875485"/>
          </a:xfrm>
        </p:grpSpPr>
        <p:sp>
          <p:nvSpPr>
            <p:cNvPr id="11" name="سهم: بشكل رتبة عسكرية 10">
              <a:extLst>
                <a:ext uri="{FF2B5EF4-FFF2-40B4-BE49-F238E27FC236}">
                  <a16:creationId xmlns:a16="http://schemas.microsoft.com/office/drawing/2014/main" id="{7FC5D493-086F-4BD2-8E0A-21F9033ABB31}"/>
                </a:ext>
              </a:extLst>
            </p:cNvPr>
            <p:cNvSpPr/>
            <p:nvPr/>
          </p:nvSpPr>
          <p:spPr>
            <a:xfrm rot="10800000">
              <a:off x="5341709" y="1628162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سهم: بشكل رتبة عسكرية 11">
              <a:extLst>
                <a:ext uri="{FF2B5EF4-FFF2-40B4-BE49-F238E27FC236}">
                  <a16:creationId xmlns:a16="http://schemas.microsoft.com/office/drawing/2014/main" id="{A1DD11C6-8821-482A-8192-A99BE9B87725}"/>
                </a:ext>
              </a:extLst>
            </p:cNvPr>
            <p:cNvSpPr/>
            <p:nvPr/>
          </p:nvSpPr>
          <p:spPr>
            <a:xfrm rot="10800000">
              <a:off x="6006203" y="1628162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451765"/>
                <a:satOff val="-2389"/>
                <a:lumOff val="235"/>
                <a:alphaOff val="0"/>
              </a:schemeClr>
            </a:lnRef>
            <a:fillRef idx="1">
              <a:schemeClr val="accent4">
                <a:hueOff val="451765"/>
                <a:satOff val="-2389"/>
                <a:lumOff val="235"/>
                <a:alphaOff val="0"/>
              </a:schemeClr>
            </a:fillRef>
            <a:effectRef idx="0">
              <a:schemeClr val="accent4">
                <a:hueOff val="451765"/>
                <a:satOff val="-2389"/>
                <a:lumOff val="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سهم: بشكل رتبة عسكرية 12">
              <a:extLst>
                <a:ext uri="{FF2B5EF4-FFF2-40B4-BE49-F238E27FC236}">
                  <a16:creationId xmlns:a16="http://schemas.microsoft.com/office/drawing/2014/main" id="{C6DB4A50-DFFC-49AE-A782-9DD5701E5CDC}"/>
                </a:ext>
              </a:extLst>
            </p:cNvPr>
            <p:cNvSpPr/>
            <p:nvPr/>
          </p:nvSpPr>
          <p:spPr>
            <a:xfrm rot="10800000">
              <a:off x="6671222" y="1628162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903529"/>
                <a:satOff val="-4777"/>
                <a:lumOff val="471"/>
                <a:alphaOff val="0"/>
              </a:schemeClr>
            </a:lnRef>
            <a:fillRef idx="1">
              <a:schemeClr val="accent4">
                <a:hueOff val="903529"/>
                <a:satOff val="-4777"/>
                <a:lumOff val="471"/>
                <a:alphaOff val="0"/>
              </a:schemeClr>
            </a:fillRef>
            <a:effectRef idx="0">
              <a:schemeClr val="accent4">
                <a:hueOff val="903529"/>
                <a:satOff val="-4777"/>
                <a:lumOff val="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سهم: بشكل رتبة عسكرية 13">
              <a:extLst>
                <a:ext uri="{FF2B5EF4-FFF2-40B4-BE49-F238E27FC236}">
                  <a16:creationId xmlns:a16="http://schemas.microsoft.com/office/drawing/2014/main" id="{3304F804-3378-4991-89C3-B9FAD00A9BC3}"/>
                </a:ext>
              </a:extLst>
            </p:cNvPr>
            <p:cNvSpPr/>
            <p:nvPr/>
          </p:nvSpPr>
          <p:spPr>
            <a:xfrm rot="10800000">
              <a:off x="7335716" y="1628162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1355294"/>
                <a:satOff val="-7166"/>
                <a:lumOff val="706"/>
                <a:alphaOff val="0"/>
              </a:schemeClr>
            </a:lnRef>
            <a:fillRef idx="1">
              <a:schemeClr val="accent4">
                <a:hueOff val="1355294"/>
                <a:satOff val="-7166"/>
                <a:lumOff val="706"/>
                <a:alphaOff val="0"/>
              </a:schemeClr>
            </a:fillRef>
            <a:effectRef idx="0">
              <a:schemeClr val="accent4">
                <a:hueOff val="1355294"/>
                <a:satOff val="-7166"/>
                <a:lumOff val="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سهم: بشكل رتبة عسكرية 14">
              <a:extLst>
                <a:ext uri="{FF2B5EF4-FFF2-40B4-BE49-F238E27FC236}">
                  <a16:creationId xmlns:a16="http://schemas.microsoft.com/office/drawing/2014/main" id="{FFF2D618-D28A-4EB5-B8B0-7FA5602664BD}"/>
                </a:ext>
              </a:extLst>
            </p:cNvPr>
            <p:cNvSpPr/>
            <p:nvPr/>
          </p:nvSpPr>
          <p:spPr>
            <a:xfrm rot="10800000">
              <a:off x="8000734" y="1628162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1807059"/>
                <a:satOff val="-9554"/>
                <a:lumOff val="941"/>
                <a:alphaOff val="0"/>
              </a:schemeClr>
            </a:lnRef>
            <a:fillRef idx="1">
              <a:schemeClr val="accent4">
                <a:hueOff val="1807059"/>
                <a:satOff val="-9554"/>
                <a:lumOff val="941"/>
                <a:alphaOff val="0"/>
              </a:schemeClr>
            </a:fillRef>
            <a:effectRef idx="0">
              <a:schemeClr val="accent4">
                <a:hueOff val="1807059"/>
                <a:satOff val="-9554"/>
                <a:lumOff val="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سهم: بشكل رتبة عسكرية 15">
              <a:extLst>
                <a:ext uri="{FF2B5EF4-FFF2-40B4-BE49-F238E27FC236}">
                  <a16:creationId xmlns:a16="http://schemas.microsoft.com/office/drawing/2014/main" id="{2F1E4D9B-BAFD-4F44-BD58-248DF9F8D616}"/>
                </a:ext>
              </a:extLst>
            </p:cNvPr>
            <p:cNvSpPr/>
            <p:nvPr/>
          </p:nvSpPr>
          <p:spPr>
            <a:xfrm rot="10800000">
              <a:off x="8665228" y="1628162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2258824"/>
                <a:satOff val="-11943"/>
                <a:lumOff val="1176"/>
                <a:alphaOff val="0"/>
              </a:schemeClr>
            </a:lnRef>
            <a:fillRef idx="1">
              <a:schemeClr val="accent4">
                <a:hueOff val="2258824"/>
                <a:satOff val="-11943"/>
                <a:lumOff val="1176"/>
                <a:alphaOff val="0"/>
              </a:schemeClr>
            </a:fillRef>
            <a:effectRef idx="0">
              <a:schemeClr val="accent4">
                <a:hueOff val="2258824"/>
                <a:satOff val="-11943"/>
                <a:lumOff val="11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سهم: بشكل رتبة عسكرية 16">
              <a:extLst>
                <a:ext uri="{FF2B5EF4-FFF2-40B4-BE49-F238E27FC236}">
                  <a16:creationId xmlns:a16="http://schemas.microsoft.com/office/drawing/2014/main" id="{711A55C7-8BCD-4343-8CC2-92D98E3976F4}"/>
                </a:ext>
              </a:extLst>
            </p:cNvPr>
            <p:cNvSpPr/>
            <p:nvPr/>
          </p:nvSpPr>
          <p:spPr>
            <a:xfrm rot="10800000">
              <a:off x="9330247" y="1628162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2710589"/>
                <a:satOff val="-14331"/>
                <a:lumOff val="1412"/>
                <a:alphaOff val="0"/>
              </a:schemeClr>
            </a:lnRef>
            <a:fillRef idx="1">
              <a:schemeClr val="accent4">
                <a:hueOff val="2710589"/>
                <a:satOff val="-14331"/>
                <a:lumOff val="1412"/>
                <a:alphaOff val="0"/>
              </a:schemeClr>
            </a:fillRef>
            <a:effectRef idx="0">
              <a:schemeClr val="accent4">
                <a:hueOff val="2710589"/>
                <a:satOff val="-14331"/>
                <a:lumOff val="141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69560C84-089E-48E1-9260-F7BC9D8167A3}"/>
                </a:ext>
              </a:extLst>
            </p:cNvPr>
            <p:cNvSpPr/>
            <p:nvPr/>
          </p:nvSpPr>
          <p:spPr>
            <a:xfrm>
              <a:off x="5647429" y="1715710"/>
              <a:ext cx="4789081" cy="700388"/>
            </a:xfrm>
            <a:custGeom>
              <a:avLst/>
              <a:gdLst>
                <a:gd name="connsiteX0" fmla="*/ 0 w 4789081"/>
                <a:gd name="connsiteY0" fmla="*/ 0 h 700388"/>
                <a:gd name="connsiteX1" fmla="*/ 4789081 w 4789081"/>
                <a:gd name="connsiteY1" fmla="*/ 0 h 700388"/>
                <a:gd name="connsiteX2" fmla="*/ 4789081 w 4789081"/>
                <a:gd name="connsiteY2" fmla="*/ 700388 h 700388"/>
                <a:gd name="connsiteX3" fmla="*/ 0 w 4789081"/>
                <a:gd name="connsiteY3" fmla="*/ 700388 h 700388"/>
                <a:gd name="connsiteX4" fmla="*/ 0 w 4789081"/>
                <a:gd name="connsiteY4" fmla="*/ 0 h 70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9081" h="700388">
                  <a:moveTo>
                    <a:pt x="0" y="0"/>
                  </a:moveTo>
                  <a:lnTo>
                    <a:pt x="4789081" y="0"/>
                  </a:lnTo>
                  <a:lnTo>
                    <a:pt x="4789081" y="700388"/>
                  </a:lnTo>
                  <a:lnTo>
                    <a:pt x="0" y="7003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0" tIns="55880" rIns="55880" bIns="55880" numCol="1" spcCol="1270" anchor="ctr" anchorCtr="0">
              <a:noAutofit/>
            </a:bodyPr>
            <a:lstStyle/>
            <a:p>
              <a:pPr marL="0" lvl="0" indent="0" algn="ctr" defTabSz="9779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400" b="1" kern="1200" dirty="0">
                  <a:solidFill>
                    <a:schemeClr val="accent3">
                      <a:lumMod val="50000"/>
                    </a:schemeClr>
                  </a:solidFill>
                </a:rPr>
                <a:t>القياس لا يضيف لنا معلومة لم نكن نعرفها مسبقًا</a:t>
              </a:r>
            </a:p>
          </p:txBody>
        </p:sp>
      </p:grpSp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id="{8CCA3FCE-BD7A-4051-80D6-F583DDF0F897}"/>
              </a:ext>
            </a:extLst>
          </p:cNvPr>
          <p:cNvSpPr/>
          <p:nvPr/>
        </p:nvSpPr>
        <p:spPr>
          <a:xfrm>
            <a:off x="5708888" y="2569175"/>
            <a:ext cx="4727622" cy="429783"/>
          </a:xfrm>
          <a:custGeom>
            <a:avLst/>
            <a:gdLst>
              <a:gd name="connsiteX0" fmla="*/ 0 w 4727622"/>
              <a:gd name="connsiteY0" fmla="*/ 0 h 429783"/>
              <a:gd name="connsiteX1" fmla="*/ 4727622 w 4727622"/>
              <a:gd name="connsiteY1" fmla="*/ 0 h 429783"/>
              <a:gd name="connsiteX2" fmla="*/ 4727622 w 4727622"/>
              <a:gd name="connsiteY2" fmla="*/ 429783 h 429783"/>
              <a:gd name="connsiteX3" fmla="*/ 0 w 4727622"/>
              <a:gd name="connsiteY3" fmla="*/ 429783 h 429783"/>
              <a:gd name="connsiteX4" fmla="*/ 0 w 4727622"/>
              <a:gd name="connsiteY4" fmla="*/ 0 h 42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7622" h="429783">
                <a:moveTo>
                  <a:pt x="0" y="0"/>
                </a:moveTo>
                <a:lnTo>
                  <a:pt x="4727622" y="0"/>
                </a:lnTo>
                <a:lnTo>
                  <a:pt x="4727622" y="429783"/>
                </a:lnTo>
                <a:lnTo>
                  <a:pt x="0" y="4297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b" anchorCtr="0">
            <a:noAutofit/>
          </a:bodyPr>
          <a:lstStyle/>
          <a:p>
            <a:pPr marL="0" lvl="0" indent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2400" b="1" kern="120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30A8A55-143E-40AB-A7BE-3ED2219CAE88}"/>
              </a:ext>
            </a:extLst>
          </p:cNvPr>
          <p:cNvGrpSpPr/>
          <p:nvPr/>
        </p:nvGrpSpPr>
        <p:grpSpPr>
          <a:xfrm>
            <a:off x="3000221" y="2802185"/>
            <a:ext cx="5094801" cy="875485"/>
            <a:chOff x="3000221" y="2802185"/>
            <a:chExt cx="5094801" cy="875485"/>
          </a:xfrm>
        </p:grpSpPr>
        <p:sp>
          <p:nvSpPr>
            <p:cNvPr id="20" name="سهم: بشكل رتبة عسكرية 19">
              <a:extLst>
                <a:ext uri="{FF2B5EF4-FFF2-40B4-BE49-F238E27FC236}">
                  <a16:creationId xmlns:a16="http://schemas.microsoft.com/office/drawing/2014/main" id="{16F1AAA9-5BC1-46B3-999D-96F967541EE0}"/>
                </a:ext>
              </a:extLst>
            </p:cNvPr>
            <p:cNvSpPr/>
            <p:nvPr/>
          </p:nvSpPr>
          <p:spPr>
            <a:xfrm rot="10800000">
              <a:off x="3000221" y="2802185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3162353"/>
                <a:satOff val="-16720"/>
                <a:lumOff val="1647"/>
                <a:alphaOff val="0"/>
              </a:schemeClr>
            </a:lnRef>
            <a:fillRef idx="1">
              <a:schemeClr val="accent4">
                <a:hueOff val="3162353"/>
                <a:satOff val="-16720"/>
                <a:lumOff val="1647"/>
                <a:alphaOff val="0"/>
              </a:schemeClr>
            </a:fillRef>
            <a:effectRef idx="0">
              <a:schemeClr val="accent4">
                <a:hueOff val="3162353"/>
                <a:satOff val="-16720"/>
                <a:lumOff val="1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سهم: بشكل رتبة عسكرية 20">
              <a:extLst>
                <a:ext uri="{FF2B5EF4-FFF2-40B4-BE49-F238E27FC236}">
                  <a16:creationId xmlns:a16="http://schemas.microsoft.com/office/drawing/2014/main" id="{F42F999C-F59C-4A48-B2F1-A912357629C1}"/>
                </a:ext>
              </a:extLst>
            </p:cNvPr>
            <p:cNvSpPr/>
            <p:nvPr/>
          </p:nvSpPr>
          <p:spPr>
            <a:xfrm rot="10800000">
              <a:off x="3664715" y="2802185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3614118"/>
                <a:satOff val="-19108"/>
                <a:lumOff val="1882"/>
                <a:alphaOff val="0"/>
              </a:schemeClr>
            </a:lnRef>
            <a:fillRef idx="1">
              <a:schemeClr val="accent4">
                <a:hueOff val="3614118"/>
                <a:satOff val="-19108"/>
                <a:lumOff val="1882"/>
                <a:alphaOff val="0"/>
              </a:schemeClr>
            </a:fillRef>
            <a:effectRef idx="0">
              <a:schemeClr val="accent4">
                <a:hueOff val="3614118"/>
                <a:satOff val="-19108"/>
                <a:lumOff val="188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سهم: بشكل رتبة عسكرية 21">
              <a:extLst>
                <a:ext uri="{FF2B5EF4-FFF2-40B4-BE49-F238E27FC236}">
                  <a16:creationId xmlns:a16="http://schemas.microsoft.com/office/drawing/2014/main" id="{62F6C1AA-1C38-4EFB-A6C3-A38C5D1FEC92}"/>
                </a:ext>
              </a:extLst>
            </p:cNvPr>
            <p:cNvSpPr/>
            <p:nvPr/>
          </p:nvSpPr>
          <p:spPr>
            <a:xfrm rot="10800000">
              <a:off x="4329734" y="2802185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4065883"/>
                <a:satOff val="-21497"/>
                <a:lumOff val="2117"/>
                <a:alphaOff val="0"/>
              </a:schemeClr>
            </a:lnRef>
            <a:fillRef idx="1">
              <a:schemeClr val="accent4">
                <a:hueOff val="4065883"/>
                <a:satOff val="-21497"/>
                <a:lumOff val="2117"/>
                <a:alphaOff val="0"/>
              </a:schemeClr>
            </a:fillRef>
            <a:effectRef idx="0">
              <a:schemeClr val="accent4">
                <a:hueOff val="4065883"/>
                <a:satOff val="-21497"/>
                <a:lumOff val="21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سهم: بشكل رتبة عسكرية 22">
              <a:extLst>
                <a:ext uri="{FF2B5EF4-FFF2-40B4-BE49-F238E27FC236}">
                  <a16:creationId xmlns:a16="http://schemas.microsoft.com/office/drawing/2014/main" id="{C2E5C06C-0F63-4D61-9EE7-5A1A7122EE94}"/>
                </a:ext>
              </a:extLst>
            </p:cNvPr>
            <p:cNvSpPr/>
            <p:nvPr/>
          </p:nvSpPr>
          <p:spPr>
            <a:xfrm rot="10800000">
              <a:off x="4994228" y="2802185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4517647"/>
                <a:satOff val="-23885"/>
                <a:lumOff val="2352"/>
                <a:alphaOff val="0"/>
              </a:schemeClr>
            </a:lnRef>
            <a:fillRef idx="1">
              <a:schemeClr val="accent4">
                <a:hueOff val="4517647"/>
                <a:satOff val="-23885"/>
                <a:lumOff val="2352"/>
                <a:alphaOff val="0"/>
              </a:schemeClr>
            </a:fillRef>
            <a:effectRef idx="0">
              <a:schemeClr val="accent4">
                <a:hueOff val="4517647"/>
                <a:satOff val="-23885"/>
                <a:lumOff val="23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سهم: بشكل رتبة عسكرية 23">
              <a:extLst>
                <a:ext uri="{FF2B5EF4-FFF2-40B4-BE49-F238E27FC236}">
                  <a16:creationId xmlns:a16="http://schemas.microsoft.com/office/drawing/2014/main" id="{BA8AFC08-5261-4A4C-9ED0-16509DF2C05E}"/>
                </a:ext>
              </a:extLst>
            </p:cNvPr>
            <p:cNvSpPr/>
            <p:nvPr/>
          </p:nvSpPr>
          <p:spPr>
            <a:xfrm rot="10800000">
              <a:off x="5659246" y="2802185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4969412"/>
                <a:satOff val="-26274"/>
                <a:lumOff val="2588"/>
                <a:alphaOff val="0"/>
              </a:schemeClr>
            </a:lnRef>
            <a:fillRef idx="1">
              <a:schemeClr val="accent4">
                <a:hueOff val="4969412"/>
                <a:satOff val="-26274"/>
                <a:lumOff val="2588"/>
                <a:alphaOff val="0"/>
              </a:schemeClr>
            </a:fillRef>
            <a:effectRef idx="0">
              <a:schemeClr val="accent4">
                <a:hueOff val="4969412"/>
                <a:satOff val="-26274"/>
                <a:lumOff val="2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سهم: بشكل رتبة عسكرية 24">
              <a:extLst>
                <a:ext uri="{FF2B5EF4-FFF2-40B4-BE49-F238E27FC236}">
                  <a16:creationId xmlns:a16="http://schemas.microsoft.com/office/drawing/2014/main" id="{94B6DEF9-33C4-48C4-ACDC-8DEA9F10377B}"/>
                </a:ext>
              </a:extLst>
            </p:cNvPr>
            <p:cNvSpPr/>
            <p:nvPr/>
          </p:nvSpPr>
          <p:spPr>
            <a:xfrm rot="10800000">
              <a:off x="6323740" y="2802185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5421177"/>
                <a:satOff val="-28663"/>
                <a:lumOff val="2823"/>
                <a:alphaOff val="0"/>
              </a:schemeClr>
            </a:lnRef>
            <a:fillRef idx="1">
              <a:schemeClr val="accent4">
                <a:hueOff val="5421177"/>
                <a:satOff val="-28663"/>
                <a:lumOff val="2823"/>
                <a:alphaOff val="0"/>
              </a:schemeClr>
            </a:fillRef>
            <a:effectRef idx="0">
              <a:schemeClr val="accent4">
                <a:hueOff val="5421177"/>
                <a:satOff val="-28663"/>
                <a:lumOff val="282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سهم: بشكل رتبة عسكرية 25">
              <a:extLst>
                <a:ext uri="{FF2B5EF4-FFF2-40B4-BE49-F238E27FC236}">
                  <a16:creationId xmlns:a16="http://schemas.microsoft.com/office/drawing/2014/main" id="{66F37683-7950-4A21-981B-0E5C22AF055E}"/>
                </a:ext>
              </a:extLst>
            </p:cNvPr>
            <p:cNvSpPr/>
            <p:nvPr/>
          </p:nvSpPr>
          <p:spPr>
            <a:xfrm rot="10800000">
              <a:off x="6988759" y="2802185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5872941"/>
                <a:satOff val="-31051"/>
                <a:lumOff val="3058"/>
                <a:alphaOff val="0"/>
              </a:schemeClr>
            </a:lnRef>
            <a:fillRef idx="1">
              <a:schemeClr val="accent4">
                <a:hueOff val="5872941"/>
                <a:satOff val="-31051"/>
                <a:lumOff val="3058"/>
                <a:alphaOff val="0"/>
              </a:schemeClr>
            </a:fillRef>
            <a:effectRef idx="0">
              <a:schemeClr val="accent4">
                <a:hueOff val="5872941"/>
                <a:satOff val="-31051"/>
                <a:lumOff val="30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E4C13E95-2A38-42E2-99E3-6EF5A7B93311}"/>
                </a:ext>
              </a:extLst>
            </p:cNvPr>
            <p:cNvSpPr/>
            <p:nvPr/>
          </p:nvSpPr>
          <p:spPr>
            <a:xfrm>
              <a:off x="3305941" y="2889734"/>
              <a:ext cx="4789081" cy="700388"/>
            </a:xfrm>
            <a:custGeom>
              <a:avLst/>
              <a:gdLst>
                <a:gd name="connsiteX0" fmla="*/ 0 w 4789081"/>
                <a:gd name="connsiteY0" fmla="*/ 0 h 700388"/>
                <a:gd name="connsiteX1" fmla="*/ 4789081 w 4789081"/>
                <a:gd name="connsiteY1" fmla="*/ 0 h 700388"/>
                <a:gd name="connsiteX2" fmla="*/ 4789081 w 4789081"/>
                <a:gd name="connsiteY2" fmla="*/ 700388 h 700388"/>
                <a:gd name="connsiteX3" fmla="*/ 0 w 4789081"/>
                <a:gd name="connsiteY3" fmla="*/ 700388 h 700388"/>
                <a:gd name="connsiteX4" fmla="*/ 0 w 4789081"/>
                <a:gd name="connsiteY4" fmla="*/ 0 h 70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9081" h="700388">
                  <a:moveTo>
                    <a:pt x="0" y="0"/>
                  </a:moveTo>
                  <a:lnTo>
                    <a:pt x="4789081" y="0"/>
                  </a:lnTo>
                  <a:lnTo>
                    <a:pt x="4789081" y="700388"/>
                  </a:lnTo>
                  <a:lnTo>
                    <a:pt x="0" y="7003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4517647"/>
                <a:satOff val="-23885"/>
                <a:lumOff val="2352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0" tIns="55880" rIns="55880" bIns="55880" numCol="1" spcCol="1270" anchor="ctr" anchorCtr="0">
              <a:noAutofit/>
            </a:bodyPr>
            <a:lstStyle/>
            <a:p>
              <a:pPr marL="0" lvl="0" indent="0" algn="ctr" defTabSz="9779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400" b="1" kern="1200" dirty="0">
                  <a:solidFill>
                    <a:srgbClr val="00CC99"/>
                  </a:solidFill>
                </a:rPr>
                <a:t>نتيجة القياس هي جزء من مقدمات القياس.</a:t>
              </a:r>
            </a:p>
          </p:txBody>
        </p:sp>
      </p:grp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68CF98B1-7CD8-4598-ABD6-4D3B38EDC85F}"/>
              </a:ext>
            </a:extLst>
          </p:cNvPr>
          <p:cNvSpPr/>
          <p:nvPr/>
        </p:nvSpPr>
        <p:spPr>
          <a:xfrm>
            <a:off x="2343608" y="3706113"/>
            <a:ext cx="4727622" cy="429783"/>
          </a:xfrm>
          <a:custGeom>
            <a:avLst/>
            <a:gdLst>
              <a:gd name="connsiteX0" fmla="*/ 0 w 4727622"/>
              <a:gd name="connsiteY0" fmla="*/ 0 h 429783"/>
              <a:gd name="connsiteX1" fmla="*/ 4727622 w 4727622"/>
              <a:gd name="connsiteY1" fmla="*/ 0 h 429783"/>
              <a:gd name="connsiteX2" fmla="*/ 4727622 w 4727622"/>
              <a:gd name="connsiteY2" fmla="*/ 429783 h 429783"/>
              <a:gd name="connsiteX3" fmla="*/ 0 w 4727622"/>
              <a:gd name="connsiteY3" fmla="*/ 429783 h 429783"/>
              <a:gd name="connsiteX4" fmla="*/ 0 w 4727622"/>
              <a:gd name="connsiteY4" fmla="*/ 0 h 42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7622" h="429783">
                <a:moveTo>
                  <a:pt x="0" y="0"/>
                </a:moveTo>
                <a:lnTo>
                  <a:pt x="4727622" y="0"/>
                </a:lnTo>
                <a:lnTo>
                  <a:pt x="4727622" y="429783"/>
                </a:lnTo>
                <a:lnTo>
                  <a:pt x="0" y="4297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b" anchorCtr="0">
            <a:noAutofit/>
          </a:bodyPr>
          <a:lstStyle/>
          <a:p>
            <a:pPr marL="0" lvl="0" indent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2400" b="1" kern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633D90D-5A85-47D6-87D0-125E62E2641F}"/>
              </a:ext>
            </a:extLst>
          </p:cNvPr>
          <p:cNvGrpSpPr/>
          <p:nvPr/>
        </p:nvGrpSpPr>
        <p:grpSpPr>
          <a:xfrm>
            <a:off x="5341709" y="3996678"/>
            <a:ext cx="5094801" cy="875485"/>
            <a:chOff x="5341709" y="3996678"/>
            <a:chExt cx="5094801" cy="875485"/>
          </a:xfrm>
        </p:grpSpPr>
        <p:sp>
          <p:nvSpPr>
            <p:cNvPr id="29" name="سهم: بشكل رتبة عسكرية 28">
              <a:extLst>
                <a:ext uri="{FF2B5EF4-FFF2-40B4-BE49-F238E27FC236}">
                  <a16:creationId xmlns:a16="http://schemas.microsoft.com/office/drawing/2014/main" id="{D024B02D-D1EB-4697-970A-E2D14434CEC9}"/>
                </a:ext>
              </a:extLst>
            </p:cNvPr>
            <p:cNvSpPr/>
            <p:nvPr/>
          </p:nvSpPr>
          <p:spPr>
            <a:xfrm rot="10800000">
              <a:off x="5341709" y="3996678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6324706"/>
                <a:satOff val="-33440"/>
                <a:lumOff val="3293"/>
                <a:alphaOff val="0"/>
              </a:schemeClr>
            </a:lnRef>
            <a:fillRef idx="1">
              <a:schemeClr val="accent4">
                <a:hueOff val="6324706"/>
                <a:satOff val="-33440"/>
                <a:lumOff val="3293"/>
                <a:alphaOff val="0"/>
              </a:schemeClr>
            </a:fillRef>
            <a:effectRef idx="0">
              <a:schemeClr val="accent4">
                <a:hueOff val="6324706"/>
                <a:satOff val="-33440"/>
                <a:lumOff val="329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سهم: بشكل رتبة عسكرية 29">
              <a:extLst>
                <a:ext uri="{FF2B5EF4-FFF2-40B4-BE49-F238E27FC236}">
                  <a16:creationId xmlns:a16="http://schemas.microsoft.com/office/drawing/2014/main" id="{BB7B7234-786A-4D42-8766-0E6151786D6E}"/>
                </a:ext>
              </a:extLst>
            </p:cNvPr>
            <p:cNvSpPr/>
            <p:nvPr/>
          </p:nvSpPr>
          <p:spPr>
            <a:xfrm rot="10800000">
              <a:off x="6006203" y="3996678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6776471"/>
                <a:satOff val="-35828"/>
                <a:lumOff val="3529"/>
                <a:alphaOff val="0"/>
              </a:schemeClr>
            </a:lnRef>
            <a:fillRef idx="1">
              <a:schemeClr val="accent4">
                <a:hueOff val="6776471"/>
                <a:satOff val="-35828"/>
                <a:lumOff val="3529"/>
                <a:alphaOff val="0"/>
              </a:schemeClr>
            </a:fillRef>
            <a:effectRef idx="0">
              <a:schemeClr val="accent4">
                <a:hueOff val="6776471"/>
                <a:satOff val="-35828"/>
                <a:lumOff val="35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سهم: بشكل رتبة عسكرية 30">
              <a:extLst>
                <a:ext uri="{FF2B5EF4-FFF2-40B4-BE49-F238E27FC236}">
                  <a16:creationId xmlns:a16="http://schemas.microsoft.com/office/drawing/2014/main" id="{324FB1ED-AB24-4265-9667-B135759E4E1A}"/>
                </a:ext>
              </a:extLst>
            </p:cNvPr>
            <p:cNvSpPr/>
            <p:nvPr/>
          </p:nvSpPr>
          <p:spPr>
            <a:xfrm rot="10800000">
              <a:off x="6671222" y="3996678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7228236"/>
                <a:satOff val="-38217"/>
                <a:lumOff val="3764"/>
                <a:alphaOff val="0"/>
              </a:schemeClr>
            </a:lnRef>
            <a:fillRef idx="1">
              <a:schemeClr val="accent4">
                <a:hueOff val="7228236"/>
                <a:satOff val="-38217"/>
                <a:lumOff val="3764"/>
                <a:alphaOff val="0"/>
              </a:schemeClr>
            </a:fillRef>
            <a:effectRef idx="0">
              <a:schemeClr val="accent4">
                <a:hueOff val="7228236"/>
                <a:satOff val="-38217"/>
                <a:lumOff val="376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سهم: بشكل رتبة عسكرية 31">
              <a:extLst>
                <a:ext uri="{FF2B5EF4-FFF2-40B4-BE49-F238E27FC236}">
                  <a16:creationId xmlns:a16="http://schemas.microsoft.com/office/drawing/2014/main" id="{1BA31AFF-0357-447F-95C1-DC9E232315ED}"/>
                </a:ext>
              </a:extLst>
            </p:cNvPr>
            <p:cNvSpPr/>
            <p:nvPr/>
          </p:nvSpPr>
          <p:spPr>
            <a:xfrm rot="10800000">
              <a:off x="7335716" y="3996678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7680001"/>
                <a:satOff val="-40605"/>
                <a:lumOff val="3999"/>
                <a:alphaOff val="0"/>
              </a:schemeClr>
            </a:lnRef>
            <a:fillRef idx="1">
              <a:schemeClr val="accent4">
                <a:hueOff val="7680001"/>
                <a:satOff val="-40605"/>
                <a:lumOff val="3999"/>
                <a:alphaOff val="0"/>
              </a:schemeClr>
            </a:fillRef>
            <a:effectRef idx="0">
              <a:schemeClr val="accent4">
                <a:hueOff val="7680001"/>
                <a:satOff val="-40605"/>
                <a:lumOff val="399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سهم: بشكل رتبة عسكرية 32">
              <a:extLst>
                <a:ext uri="{FF2B5EF4-FFF2-40B4-BE49-F238E27FC236}">
                  <a16:creationId xmlns:a16="http://schemas.microsoft.com/office/drawing/2014/main" id="{F7C73BE4-7985-4F76-873B-660136F010F6}"/>
                </a:ext>
              </a:extLst>
            </p:cNvPr>
            <p:cNvSpPr/>
            <p:nvPr/>
          </p:nvSpPr>
          <p:spPr>
            <a:xfrm rot="10800000">
              <a:off x="8000734" y="3996678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8131765"/>
                <a:satOff val="-42994"/>
                <a:lumOff val="4234"/>
                <a:alphaOff val="0"/>
              </a:schemeClr>
            </a:lnRef>
            <a:fillRef idx="1">
              <a:schemeClr val="accent4">
                <a:hueOff val="8131765"/>
                <a:satOff val="-42994"/>
                <a:lumOff val="4234"/>
                <a:alphaOff val="0"/>
              </a:schemeClr>
            </a:fillRef>
            <a:effectRef idx="0">
              <a:schemeClr val="accent4">
                <a:hueOff val="8131765"/>
                <a:satOff val="-42994"/>
                <a:lumOff val="423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سهم: بشكل رتبة عسكرية 33">
              <a:extLst>
                <a:ext uri="{FF2B5EF4-FFF2-40B4-BE49-F238E27FC236}">
                  <a16:creationId xmlns:a16="http://schemas.microsoft.com/office/drawing/2014/main" id="{76E3FAA5-53CF-4CFC-AD1E-FEE330ECD76A}"/>
                </a:ext>
              </a:extLst>
            </p:cNvPr>
            <p:cNvSpPr/>
            <p:nvPr/>
          </p:nvSpPr>
          <p:spPr>
            <a:xfrm rot="10800000">
              <a:off x="8665228" y="3996678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8583529"/>
                <a:satOff val="-45382"/>
                <a:lumOff val="4470"/>
                <a:alphaOff val="0"/>
              </a:schemeClr>
            </a:lnRef>
            <a:fillRef idx="1">
              <a:schemeClr val="accent4">
                <a:hueOff val="8583529"/>
                <a:satOff val="-45382"/>
                <a:lumOff val="4470"/>
                <a:alphaOff val="0"/>
              </a:schemeClr>
            </a:fillRef>
            <a:effectRef idx="0">
              <a:schemeClr val="accent4">
                <a:hueOff val="8583529"/>
                <a:satOff val="-45382"/>
                <a:lumOff val="447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سهم: بشكل رتبة عسكرية 34">
              <a:extLst>
                <a:ext uri="{FF2B5EF4-FFF2-40B4-BE49-F238E27FC236}">
                  <a16:creationId xmlns:a16="http://schemas.microsoft.com/office/drawing/2014/main" id="{D295AB27-13AB-409F-8D8B-8E4686839796}"/>
                </a:ext>
              </a:extLst>
            </p:cNvPr>
            <p:cNvSpPr/>
            <p:nvPr/>
          </p:nvSpPr>
          <p:spPr>
            <a:xfrm rot="10800000">
              <a:off x="9330247" y="3996678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9035294"/>
                <a:satOff val="-47771"/>
                <a:lumOff val="4705"/>
                <a:alphaOff val="0"/>
              </a:schemeClr>
            </a:lnRef>
            <a:fillRef idx="1">
              <a:schemeClr val="accent4">
                <a:hueOff val="9035294"/>
                <a:satOff val="-47771"/>
                <a:lumOff val="4705"/>
                <a:alphaOff val="0"/>
              </a:schemeClr>
            </a:fillRef>
            <a:effectRef idx="0">
              <a:schemeClr val="accent4">
                <a:hueOff val="9035294"/>
                <a:satOff val="-47771"/>
                <a:lumOff val="47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59708199-1BAF-41FE-818E-1693DD48AD46}"/>
                </a:ext>
              </a:extLst>
            </p:cNvPr>
            <p:cNvSpPr/>
            <p:nvPr/>
          </p:nvSpPr>
          <p:spPr>
            <a:xfrm>
              <a:off x="5647429" y="4084226"/>
              <a:ext cx="4789081" cy="700388"/>
            </a:xfrm>
            <a:custGeom>
              <a:avLst/>
              <a:gdLst>
                <a:gd name="connsiteX0" fmla="*/ 0 w 4789081"/>
                <a:gd name="connsiteY0" fmla="*/ 0 h 700388"/>
                <a:gd name="connsiteX1" fmla="*/ 4789081 w 4789081"/>
                <a:gd name="connsiteY1" fmla="*/ 0 h 700388"/>
                <a:gd name="connsiteX2" fmla="*/ 4789081 w 4789081"/>
                <a:gd name="connsiteY2" fmla="*/ 700388 h 700388"/>
                <a:gd name="connsiteX3" fmla="*/ 0 w 4789081"/>
                <a:gd name="connsiteY3" fmla="*/ 700388 h 700388"/>
                <a:gd name="connsiteX4" fmla="*/ 0 w 4789081"/>
                <a:gd name="connsiteY4" fmla="*/ 0 h 70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9081" h="700388">
                  <a:moveTo>
                    <a:pt x="0" y="0"/>
                  </a:moveTo>
                  <a:lnTo>
                    <a:pt x="4789081" y="0"/>
                  </a:lnTo>
                  <a:lnTo>
                    <a:pt x="4789081" y="700388"/>
                  </a:lnTo>
                  <a:lnTo>
                    <a:pt x="0" y="7003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9035294"/>
                <a:satOff val="-47771"/>
                <a:lumOff val="4705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0" tIns="55880" rIns="55880" bIns="55880" numCol="1" spcCol="1270" anchor="ctr" anchorCtr="0">
              <a:noAutofit/>
            </a:bodyPr>
            <a:lstStyle/>
            <a:p>
              <a:pPr marL="0" lvl="0" indent="0" algn="ctr" defTabSz="9779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400" b="1" kern="1200" dirty="0">
                  <a:solidFill>
                    <a:schemeClr val="accent5">
                      <a:lumMod val="75000"/>
                    </a:schemeClr>
                  </a:solidFill>
                </a:rPr>
                <a:t>للقياس فائدة لأنه يساعدنا على ترتيب أفكارنا وتنظيمها</a:t>
              </a: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9301625-E8BB-410A-ADAB-8975FDB83366}"/>
              </a:ext>
            </a:extLst>
          </p:cNvPr>
          <p:cNvGrpSpPr/>
          <p:nvPr/>
        </p:nvGrpSpPr>
        <p:grpSpPr>
          <a:xfrm>
            <a:off x="3623479" y="5210143"/>
            <a:ext cx="5094801" cy="875485"/>
            <a:chOff x="3623479" y="5210143"/>
            <a:chExt cx="5094801" cy="875485"/>
          </a:xfrm>
        </p:grpSpPr>
        <p:sp>
          <p:nvSpPr>
            <p:cNvPr id="37" name="سهم: بشكل رتبة عسكرية 36">
              <a:extLst>
                <a:ext uri="{FF2B5EF4-FFF2-40B4-BE49-F238E27FC236}">
                  <a16:creationId xmlns:a16="http://schemas.microsoft.com/office/drawing/2014/main" id="{C9312CA9-D063-4ADA-97CE-0F1FE9D42B45}"/>
                </a:ext>
              </a:extLst>
            </p:cNvPr>
            <p:cNvSpPr/>
            <p:nvPr/>
          </p:nvSpPr>
          <p:spPr>
            <a:xfrm rot="10800000">
              <a:off x="3623479" y="5210143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سهم: بشكل رتبة عسكرية 37">
              <a:extLst>
                <a:ext uri="{FF2B5EF4-FFF2-40B4-BE49-F238E27FC236}">
                  <a16:creationId xmlns:a16="http://schemas.microsoft.com/office/drawing/2014/main" id="{2CB8D8EE-8426-468C-B43E-AE4C0346EBF2}"/>
                </a:ext>
              </a:extLst>
            </p:cNvPr>
            <p:cNvSpPr/>
            <p:nvPr/>
          </p:nvSpPr>
          <p:spPr>
            <a:xfrm rot="10800000">
              <a:off x="4287973" y="5210143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451765"/>
                <a:satOff val="-2389"/>
                <a:lumOff val="235"/>
                <a:alphaOff val="0"/>
              </a:schemeClr>
            </a:lnRef>
            <a:fillRef idx="1">
              <a:schemeClr val="accent4">
                <a:hueOff val="451765"/>
                <a:satOff val="-2389"/>
                <a:lumOff val="235"/>
                <a:alphaOff val="0"/>
              </a:schemeClr>
            </a:fillRef>
            <a:effectRef idx="0">
              <a:schemeClr val="accent4">
                <a:hueOff val="451765"/>
                <a:satOff val="-2389"/>
                <a:lumOff val="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سهم: بشكل رتبة عسكرية 38">
              <a:extLst>
                <a:ext uri="{FF2B5EF4-FFF2-40B4-BE49-F238E27FC236}">
                  <a16:creationId xmlns:a16="http://schemas.microsoft.com/office/drawing/2014/main" id="{C697B3CA-A79A-4BDD-8CE1-5C8B30F25D13}"/>
                </a:ext>
              </a:extLst>
            </p:cNvPr>
            <p:cNvSpPr/>
            <p:nvPr/>
          </p:nvSpPr>
          <p:spPr>
            <a:xfrm rot="10800000">
              <a:off x="4952992" y="5210143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903529"/>
                <a:satOff val="-4777"/>
                <a:lumOff val="471"/>
                <a:alphaOff val="0"/>
              </a:schemeClr>
            </a:lnRef>
            <a:fillRef idx="1">
              <a:schemeClr val="accent4">
                <a:hueOff val="903529"/>
                <a:satOff val="-4777"/>
                <a:lumOff val="471"/>
                <a:alphaOff val="0"/>
              </a:schemeClr>
            </a:fillRef>
            <a:effectRef idx="0">
              <a:schemeClr val="accent4">
                <a:hueOff val="903529"/>
                <a:satOff val="-4777"/>
                <a:lumOff val="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سهم: بشكل رتبة عسكرية 39">
              <a:extLst>
                <a:ext uri="{FF2B5EF4-FFF2-40B4-BE49-F238E27FC236}">
                  <a16:creationId xmlns:a16="http://schemas.microsoft.com/office/drawing/2014/main" id="{0E20B773-464A-4DB3-92A3-A18F9B8122CA}"/>
                </a:ext>
              </a:extLst>
            </p:cNvPr>
            <p:cNvSpPr/>
            <p:nvPr/>
          </p:nvSpPr>
          <p:spPr>
            <a:xfrm rot="10800000">
              <a:off x="5617486" y="5210143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1355294"/>
                <a:satOff val="-7166"/>
                <a:lumOff val="706"/>
                <a:alphaOff val="0"/>
              </a:schemeClr>
            </a:lnRef>
            <a:fillRef idx="1">
              <a:schemeClr val="accent4">
                <a:hueOff val="1355294"/>
                <a:satOff val="-7166"/>
                <a:lumOff val="706"/>
                <a:alphaOff val="0"/>
              </a:schemeClr>
            </a:fillRef>
            <a:effectRef idx="0">
              <a:schemeClr val="accent4">
                <a:hueOff val="1355294"/>
                <a:satOff val="-7166"/>
                <a:lumOff val="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سهم: بشكل رتبة عسكرية 40">
              <a:extLst>
                <a:ext uri="{FF2B5EF4-FFF2-40B4-BE49-F238E27FC236}">
                  <a16:creationId xmlns:a16="http://schemas.microsoft.com/office/drawing/2014/main" id="{06C0AD5F-FA90-45C8-B9BD-7EB870274037}"/>
                </a:ext>
              </a:extLst>
            </p:cNvPr>
            <p:cNvSpPr/>
            <p:nvPr/>
          </p:nvSpPr>
          <p:spPr>
            <a:xfrm rot="10800000">
              <a:off x="6282504" y="5210143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1807059"/>
                <a:satOff val="-9554"/>
                <a:lumOff val="941"/>
                <a:alphaOff val="0"/>
              </a:schemeClr>
            </a:lnRef>
            <a:fillRef idx="1">
              <a:schemeClr val="accent4">
                <a:hueOff val="1807059"/>
                <a:satOff val="-9554"/>
                <a:lumOff val="941"/>
                <a:alphaOff val="0"/>
              </a:schemeClr>
            </a:fillRef>
            <a:effectRef idx="0">
              <a:schemeClr val="accent4">
                <a:hueOff val="1807059"/>
                <a:satOff val="-9554"/>
                <a:lumOff val="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سهم: بشكل رتبة عسكرية 41">
              <a:extLst>
                <a:ext uri="{FF2B5EF4-FFF2-40B4-BE49-F238E27FC236}">
                  <a16:creationId xmlns:a16="http://schemas.microsoft.com/office/drawing/2014/main" id="{B800A4C6-FFE2-448D-ACE2-57E8C4F1ABCE}"/>
                </a:ext>
              </a:extLst>
            </p:cNvPr>
            <p:cNvSpPr/>
            <p:nvPr/>
          </p:nvSpPr>
          <p:spPr>
            <a:xfrm rot="10800000">
              <a:off x="6946998" y="5210143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2258824"/>
                <a:satOff val="-11943"/>
                <a:lumOff val="1176"/>
                <a:alphaOff val="0"/>
              </a:schemeClr>
            </a:lnRef>
            <a:fillRef idx="1">
              <a:schemeClr val="accent4">
                <a:hueOff val="2258824"/>
                <a:satOff val="-11943"/>
                <a:lumOff val="1176"/>
                <a:alphaOff val="0"/>
              </a:schemeClr>
            </a:fillRef>
            <a:effectRef idx="0">
              <a:schemeClr val="accent4">
                <a:hueOff val="2258824"/>
                <a:satOff val="-11943"/>
                <a:lumOff val="11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سهم: بشكل رتبة عسكرية 42">
              <a:extLst>
                <a:ext uri="{FF2B5EF4-FFF2-40B4-BE49-F238E27FC236}">
                  <a16:creationId xmlns:a16="http://schemas.microsoft.com/office/drawing/2014/main" id="{B973F1FF-2AE9-4251-9D58-C3B1FF1AE3CE}"/>
                </a:ext>
              </a:extLst>
            </p:cNvPr>
            <p:cNvSpPr/>
            <p:nvPr/>
          </p:nvSpPr>
          <p:spPr>
            <a:xfrm rot="10800000">
              <a:off x="7612017" y="5210143"/>
              <a:ext cx="1106263" cy="8754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4">
                <a:hueOff val="2710589"/>
                <a:satOff val="-14331"/>
                <a:lumOff val="1412"/>
                <a:alphaOff val="0"/>
              </a:schemeClr>
            </a:lnRef>
            <a:fillRef idx="1">
              <a:schemeClr val="accent4">
                <a:hueOff val="2710589"/>
                <a:satOff val="-14331"/>
                <a:lumOff val="1412"/>
                <a:alphaOff val="0"/>
              </a:schemeClr>
            </a:fillRef>
            <a:effectRef idx="0">
              <a:schemeClr val="accent4">
                <a:hueOff val="2710589"/>
                <a:satOff val="-14331"/>
                <a:lumOff val="141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شكل حر: شكل 43">
              <a:extLst>
                <a:ext uri="{FF2B5EF4-FFF2-40B4-BE49-F238E27FC236}">
                  <a16:creationId xmlns:a16="http://schemas.microsoft.com/office/drawing/2014/main" id="{D72C19A3-4CDB-450F-AC72-6EF17B5C9770}"/>
                </a:ext>
              </a:extLst>
            </p:cNvPr>
            <p:cNvSpPr/>
            <p:nvPr/>
          </p:nvSpPr>
          <p:spPr>
            <a:xfrm>
              <a:off x="3929199" y="5297691"/>
              <a:ext cx="4789081" cy="700388"/>
            </a:xfrm>
            <a:custGeom>
              <a:avLst/>
              <a:gdLst>
                <a:gd name="connsiteX0" fmla="*/ 0 w 4789081"/>
                <a:gd name="connsiteY0" fmla="*/ 0 h 700388"/>
                <a:gd name="connsiteX1" fmla="*/ 4789081 w 4789081"/>
                <a:gd name="connsiteY1" fmla="*/ 0 h 700388"/>
                <a:gd name="connsiteX2" fmla="*/ 4789081 w 4789081"/>
                <a:gd name="connsiteY2" fmla="*/ 700388 h 700388"/>
                <a:gd name="connsiteX3" fmla="*/ 0 w 4789081"/>
                <a:gd name="connsiteY3" fmla="*/ 700388 h 700388"/>
                <a:gd name="connsiteX4" fmla="*/ 0 w 4789081"/>
                <a:gd name="connsiteY4" fmla="*/ 0 h 70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9081" h="700388">
                  <a:moveTo>
                    <a:pt x="0" y="0"/>
                  </a:moveTo>
                  <a:lnTo>
                    <a:pt x="4789081" y="0"/>
                  </a:lnTo>
                  <a:lnTo>
                    <a:pt x="4789081" y="700388"/>
                  </a:lnTo>
                  <a:lnTo>
                    <a:pt x="0" y="7003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0" tIns="55880" rIns="55880" bIns="55880" numCol="1" spcCol="1270" anchor="ctr" anchorCtr="0">
              <a:noAutofit/>
            </a:bodyPr>
            <a:lstStyle/>
            <a:p>
              <a:pPr marL="0" lvl="0" indent="0" algn="ctr" defTabSz="9779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400" b="1" kern="1200" dirty="0">
                  <a:solidFill>
                    <a:schemeClr val="accent3">
                      <a:lumMod val="50000"/>
                    </a:schemeClr>
                  </a:solidFill>
                </a:rPr>
                <a:t>يساعد القياس على وضع الأفكار في صورة أشكال منضبطة تنتج نتائج منطقية.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D81254A-213E-43E4-A645-8F315F77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254" y="347403"/>
            <a:ext cx="7652767" cy="192719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75EA04A-AFBD-4D7A-AE00-AD8F42E83D78}"/>
              </a:ext>
            </a:extLst>
          </p:cNvPr>
          <p:cNvSpPr/>
          <p:nvPr/>
        </p:nvSpPr>
        <p:spPr>
          <a:xfrm>
            <a:off x="3463616" y="893891"/>
            <a:ext cx="56110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6">
                    <a:lumMod val="75000"/>
                  </a:schemeClr>
                </a:solidFill>
              </a:rPr>
              <a:t>هل أستخدم في حياتي اليومية مثل هذا النوع من الاستدلال ؟ ما أمثلة ذلك !!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6A1A8F2-C5DD-4925-962C-84818B339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0214" y="639204"/>
            <a:ext cx="1370369" cy="1370369"/>
          </a:xfrm>
          <a:prstGeom prst="rect">
            <a:avLst/>
          </a:prstGeom>
        </p:spPr>
      </p:pic>
      <p:pic>
        <p:nvPicPr>
          <p:cNvPr id="10" name="Picture 4" descr="Book, pen, pencil, reading, search icon - Download on Iconfinder">
            <a:extLst>
              <a:ext uri="{FF2B5EF4-FFF2-40B4-BE49-F238E27FC236}">
                <a16:creationId xmlns:a16="http://schemas.microsoft.com/office/drawing/2014/main" id="{2B575D1C-2448-417A-BEE9-2F9DF36D1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472" y="554911"/>
            <a:ext cx="1022199" cy="10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A375AA0-02F5-4AEA-BA1F-DD4A828B00AD}"/>
              </a:ext>
            </a:extLst>
          </p:cNvPr>
          <p:cNvSpPr/>
          <p:nvPr/>
        </p:nvSpPr>
        <p:spPr>
          <a:xfrm>
            <a:off x="5158046" y="2482102"/>
            <a:ext cx="5879772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5">
                    <a:lumMod val="50000"/>
                  </a:schemeClr>
                </a:solidFill>
              </a:rPr>
              <a:t>نعم، استخدم في حياتي اليومية هذا النوع من الاستدلال.</a:t>
            </a:r>
          </a:p>
          <a:p>
            <a:pPr algn="ctr"/>
            <a:endParaRPr lang="ar-SA" sz="2400" b="1" cap="none" spc="0" dirty="0">
              <a:ln w="0"/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ar-SA" sz="2400" b="1" dirty="0">
                <a:ln w="0"/>
                <a:solidFill>
                  <a:srgbClr val="FFC000"/>
                </a:solidFill>
              </a:rPr>
              <a:t>مثال 1: </a:t>
            </a:r>
            <a:r>
              <a:rPr lang="ar-SA" sz="2400" b="1" dirty="0">
                <a:ln w="0"/>
                <a:solidFill>
                  <a:schemeClr val="accent5">
                    <a:lumMod val="50000"/>
                  </a:schemeClr>
                </a:solidFill>
              </a:rPr>
              <a:t>العصير الطبيعي مفيد لصحة الإنسان والبرتقال عصير طبيعي ، إذًا البرتقال مفيد لصحة الإنسان.</a:t>
            </a:r>
            <a:endParaRPr lang="en-US" sz="2400" b="1" dirty="0">
              <a:ln w="0"/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ar-SA" sz="2400" b="1" dirty="0">
              <a:ln w="0"/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ar-SA" sz="2400" b="1" cap="none" spc="0" dirty="0">
                <a:ln w="0"/>
                <a:solidFill>
                  <a:srgbClr val="FFC000"/>
                </a:solidFill>
              </a:rPr>
              <a:t>مثال</a:t>
            </a:r>
            <a:r>
              <a:rPr lang="ar-SA" sz="2400" b="1" dirty="0">
                <a:ln w="0"/>
                <a:solidFill>
                  <a:srgbClr val="FFC000"/>
                </a:solidFill>
              </a:rPr>
              <a:t> 2: </a:t>
            </a:r>
            <a:r>
              <a:rPr lang="ar-SA" sz="2400" b="1" dirty="0">
                <a:ln w="0"/>
                <a:solidFill>
                  <a:schemeClr val="accent5">
                    <a:lumMod val="50000"/>
                  </a:schemeClr>
                </a:solidFill>
              </a:rPr>
              <a:t>الرياضة مفيدة لصحة الإنسان، والمشي من الرياضة؛ إذًا المشي مفيد لصحة الإنسان.</a:t>
            </a:r>
            <a:endParaRPr lang="ar-SA" sz="2400" b="1" cap="none" spc="0" dirty="0">
              <a:ln w="0"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1062873-7485-4E07-8D76-DAA0AC2E9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48" y="4839659"/>
            <a:ext cx="1824006" cy="182400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F119830-CF55-477F-ABFC-90531475E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13" y="2723945"/>
            <a:ext cx="2698206" cy="21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ote-paper-png-download-clip-art-clip-art-2 - Iran Sun World Travel Agency">
            <a:extLst>
              <a:ext uri="{FF2B5EF4-FFF2-40B4-BE49-F238E27FC236}">
                <a16:creationId xmlns:a16="http://schemas.microsoft.com/office/drawing/2014/main" id="{916B0D6F-68A9-49C0-8BA9-6779D05B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07" y="3072733"/>
            <a:ext cx="5122072" cy="351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2BE1636-0C04-43B2-AEF9-A07F8C815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423" y="1000181"/>
            <a:ext cx="3999847" cy="2553474"/>
          </a:xfrm>
          <a:prstGeom prst="rect">
            <a:avLst/>
          </a:prstGeom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94BF4475-B2D2-431A-B965-C11DB5F8BED9}"/>
              </a:ext>
            </a:extLst>
          </p:cNvPr>
          <p:cNvSpPr/>
          <p:nvPr/>
        </p:nvSpPr>
        <p:spPr>
          <a:xfrm rot="313495">
            <a:off x="5353042" y="1452188"/>
            <a:ext cx="4307228" cy="1168539"/>
          </a:xfrm>
          <a:prstGeom prst="wedgeEllipseCallout">
            <a:avLst>
              <a:gd name="adj1" fmla="val 62900"/>
              <a:gd name="adj2" fmla="val 48209"/>
            </a:avLst>
          </a:prstGeom>
          <a:noFill/>
          <a:ln>
            <a:noFill/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rgbClr val="002060"/>
                </a:solidFill>
              </a:rPr>
              <a:t>ما فائدة هذا النوع من التفكير المنطقي من وجهة نظري؟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9CE71ED-FBDA-429F-A514-BDB41DFD1959}"/>
              </a:ext>
            </a:extLst>
          </p:cNvPr>
          <p:cNvSpPr/>
          <p:nvPr/>
        </p:nvSpPr>
        <p:spPr>
          <a:xfrm>
            <a:off x="1452132" y="4284404"/>
            <a:ext cx="430691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6">
                    <a:lumMod val="50000"/>
                  </a:schemeClr>
                </a:solidFill>
              </a:rPr>
              <a:t>هذا النوع من التفكير يعيننا على ترتيب الأفكار وتنظيمها، ويساعدنا على وضع أفكارنا في صورة أشكال منضبطة تنتج نتائج منطقية.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6A5BB15-DC8B-4019-BE6D-04EE7B598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858" y="4791488"/>
            <a:ext cx="1361698" cy="198065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81FBF26-F084-4759-879E-134D2C905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347" y="3429000"/>
            <a:ext cx="2818946" cy="281894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F7B54A-2C2F-4DD7-BE17-00073C47E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39" y="306716"/>
            <a:ext cx="3228721" cy="32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2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E4AF7C5F-054B-4184-BC2D-97E65A2C6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3464" flipH="1">
            <a:off x="7219577" y="3548735"/>
            <a:ext cx="3966875" cy="283364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2B5D58D-8320-4C89-8484-44AAC918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257" y="330668"/>
            <a:ext cx="9113552" cy="240398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2042F9A-EC65-484F-9FD1-1EB96A485605}"/>
              </a:ext>
            </a:extLst>
          </p:cNvPr>
          <p:cNvSpPr/>
          <p:nvPr/>
        </p:nvSpPr>
        <p:spPr>
          <a:xfrm>
            <a:off x="2903420" y="908418"/>
            <a:ext cx="76706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accent6">
                    <a:lumMod val="75000"/>
                  </a:schemeClr>
                </a:solidFill>
              </a:rPr>
              <a:t>في ضوء قراءة النص(4)، ما أنواع الحُجة المنطقية التي يُمكن أن </a:t>
            </a:r>
            <a:r>
              <a:rPr lang="ar-SA" sz="2400" b="1" cap="none" spc="0" dirty="0" err="1">
                <a:ln w="0"/>
                <a:solidFill>
                  <a:schemeClr val="accent6">
                    <a:lumMod val="75000"/>
                  </a:schemeClr>
                </a:solidFill>
              </a:rPr>
              <a:t>أصوغها</a:t>
            </a:r>
            <a:r>
              <a:rPr lang="ar-SA" sz="2400" b="1" cap="none" spc="0" dirty="0">
                <a:ln w="0"/>
                <a:solidFill>
                  <a:schemeClr val="accent6">
                    <a:lumMod val="75000"/>
                  </a:schemeClr>
                </a:solidFill>
              </a:rPr>
              <a:t> لتأييد فكرة عدم جدوى القياس؟  وم</a:t>
            </a:r>
            <a:r>
              <a:rPr lang="ar-SA" sz="2400" b="1" dirty="0">
                <a:ln w="0"/>
                <a:solidFill>
                  <a:schemeClr val="accent6">
                    <a:lumMod val="75000"/>
                  </a:schemeClr>
                </a:solidFill>
              </a:rPr>
              <a:t>ا الحجة المنطقية التي يمكن أن </a:t>
            </a:r>
            <a:r>
              <a:rPr lang="ar-SA" sz="2400" b="1" dirty="0" err="1">
                <a:ln w="0"/>
                <a:solidFill>
                  <a:schemeClr val="accent6">
                    <a:lumMod val="75000"/>
                  </a:schemeClr>
                </a:solidFill>
              </a:rPr>
              <a:t>أصوغها</a:t>
            </a:r>
            <a:r>
              <a:rPr lang="ar-SA" sz="2400" b="1" dirty="0">
                <a:ln w="0"/>
                <a:solidFill>
                  <a:schemeClr val="accent6">
                    <a:lumMod val="75000"/>
                  </a:schemeClr>
                </a:solidFill>
              </a:rPr>
              <a:t> لتأكيد جدوى القياس وأهميته :</a:t>
            </a:r>
            <a:endParaRPr lang="ar-SA" sz="2400" b="1" cap="none" spc="0" dirty="0">
              <a:ln w="0"/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F4B390-7105-46DA-9C7F-CCE316826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1561" y="606391"/>
            <a:ext cx="1370369" cy="1370369"/>
          </a:xfrm>
          <a:prstGeom prst="rect">
            <a:avLst/>
          </a:prstGeom>
        </p:spPr>
      </p:pic>
      <p:sp>
        <p:nvSpPr>
          <p:cNvPr id="26" name="فقاعة الكلام: بيضاوية 25">
            <a:extLst>
              <a:ext uri="{FF2B5EF4-FFF2-40B4-BE49-F238E27FC236}">
                <a16:creationId xmlns:a16="http://schemas.microsoft.com/office/drawing/2014/main" id="{E98A371C-19B8-40B3-AA69-31AC4D56431E}"/>
              </a:ext>
            </a:extLst>
          </p:cNvPr>
          <p:cNvSpPr/>
          <p:nvPr/>
        </p:nvSpPr>
        <p:spPr>
          <a:xfrm>
            <a:off x="4642450" y="6164834"/>
            <a:ext cx="4307228" cy="562630"/>
          </a:xfrm>
          <a:prstGeom prst="wedgeEllipseCallout">
            <a:avLst>
              <a:gd name="adj1" fmla="val 62900"/>
              <a:gd name="adj2" fmla="val 48209"/>
            </a:avLst>
          </a:prstGeom>
          <a:noFill/>
          <a:ln>
            <a:noFill/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002060"/>
                </a:solidFill>
              </a:rPr>
              <a:t>استراتيجية التفكير بعقل الآخر 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22F40396-4441-4040-B1F7-42EAAB4E6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3464" flipH="1">
            <a:off x="2405675" y="3548734"/>
            <a:ext cx="3966875" cy="2833648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7B50112-530D-4268-8568-7DE13953C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68" y="4868012"/>
            <a:ext cx="1974114" cy="179307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AD68F53-9FA2-488E-B5B1-C7C22334F14B}"/>
              </a:ext>
            </a:extLst>
          </p:cNvPr>
          <p:cNvSpPr/>
          <p:nvPr/>
        </p:nvSpPr>
        <p:spPr>
          <a:xfrm>
            <a:off x="1358966" y="2632111"/>
            <a:ext cx="9474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</a:rPr>
              <a:t>ماهي فكرتك عن القياس ، هل له جدوى ذو أهمية ؟ </a:t>
            </a:r>
          </a:p>
          <a:p>
            <a:pPr algn="ctr"/>
            <a:r>
              <a:rPr lang="ar-SA" sz="2400" b="1" dirty="0">
                <a:ln w="0"/>
                <a:solidFill>
                  <a:schemeClr val="tx1"/>
                </a:solidFill>
              </a:rPr>
              <a:t>برّر/ي فكرتك، وفكر/ي باستخدام استراتيجية التفكير بعقل الآخر في مبررات من يخالفك الرأي !</a:t>
            </a:r>
            <a:endParaRPr lang="ar-SA" sz="2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F2F3C0AC-C66F-4F3C-90FC-D3D8A1D29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8" t="22661" b="39561"/>
          <a:stretch/>
        </p:blipFill>
        <p:spPr>
          <a:xfrm>
            <a:off x="2445512" y="2934572"/>
            <a:ext cx="4645967" cy="30429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682361D5-5374-42AE-BEAB-E13DAF3F4563}"/>
              </a:ext>
            </a:extLst>
          </p:cNvPr>
          <p:cNvSpPr/>
          <p:nvPr/>
        </p:nvSpPr>
        <p:spPr>
          <a:xfrm>
            <a:off x="3055014" y="4010598"/>
            <a:ext cx="34269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accent5">
                    <a:lumMod val="50000"/>
                  </a:schemeClr>
                </a:solidFill>
              </a:rPr>
              <a:t>وأنت ماذا تعلمت من القياس كمهارة استدلال في حياتك اليومية!</a:t>
            </a:r>
            <a:endParaRPr lang="ar-SA" sz="2400" b="1" cap="none" spc="0" dirty="0">
              <a:ln w="0"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9F5EC2F-ECA5-48CB-A4C2-AEC165ACA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326583"/>
            <a:ext cx="5181252" cy="518125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91F1189-8512-4881-B5E8-90379045C683}"/>
              </a:ext>
            </a:extLst>
          </p:cNvPr>
          <p:cNvSpPr/>
          <p:nvPr/>
        </p:nvSpPr>
        <p:spPr>
          <a:xfrm>
            <a:off x="7628709" y="1479213"/>
            <a:ext cx="12932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solidFill>
                  <a:schemeClr val="bg1">
                    <a:lumMod val="50000"/>
                  </a:schemeClr>
                </a:solidFill>
              </a:rPr>
              <a:t>ماذا يعلمنا القياس؟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FC1C213-CC9B-4943-9FB9-787F8C3B83A5}"/>
              </a:ext>
            </a:extLst>
          </p:cNvPr>
          <p:cNvSpPr/>
          <p:nvPr/>
        </p:nvSpPr>
        <p:spPr>
          <a:xfrm>
            <a:off x="1094824" y="846260"/>
            <a:ext cx="4957981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solidFill>
                  <a:schemeClr val="bg1">
                    <a:lumMod val="50000"/>
                  </a:schemeClr>
                </a:solidFill>
              </a:rPr>
              <a:t>يعلمنا القياس أن نتريث قبل الحكم على الأشخاص والمجتمعات و ما إلى ذلك ، فلا يُوجد أحكام دقيقة تجمع مجتمع أو دولة أو قبيلة ، وما لا نرضى لأحدٍ أن يُطلق علينا أو على مجتمعنا فمن واجبنا ألاّ نُطلقه على أحد 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35871953-3838-4F71-ABEC-9DCE777C5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8019" y="4992557"/>
            <a:ext cx="1494391" cy="186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3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F907B774-32DA-4488-8420-10B6BC781A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2115342"/>
              </p:ext>
            </p:extLst>
          </p:nvPr>
        </p:nvGraphicFramePr>
        <p:xfrm>
          <a:off x="1957851" y="771996"/>
          <a:ext cx="9573749" cy="4866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مستطيل ذو زوايا قطرية مستديرة 13">
            <a:extLst>
              <a:ext uri="{FF2B5EF4-FFF2-40B4-BE49-F238E27FC236}">
                <a16:creationId xmlns:a16="http://schemas.microsoft.com/office/drawing/2014/main" id="{1D096CC5-C711-4C23-8EFF-373E6F037808}"/>
              </a:ext>
            </a:extLst>
          </p:cNvPr>
          <p:cNvSpPr/>
          <p:nvPr/>
        </p:nvSpPr>
        <p:spPr>
          <a:xfrm>
            <a:off x="1004202" y="6285103"/>
            <a:ext cx="2284112" cy="416204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ماذا تعلمت ؟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85E50C6-5044-47A1-AB64-3C99A425EDBF}"/>
              </a:ext>
            </a:extLst>
          </p:cNvPr>
          <p:cNvGrpSpPr/>
          <p:nvPr/>
        </p:nvGrpSpPr>
        <p:grpSpPr>
          <a:xfrm>
            <a:off x="-567218" y="1034502"/>
            <a:ext cx="5291937" cy="5210901"/>
            <a:chOff x="-1507018" y="1085302"/>
            <a:chExt cx="5529482" cy="5529482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AA60086-097C-4620-A51B-A756A3E3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07018" y="1085302"/>
              <a:ext cx="5529482" cy="5529482"/>
            </a:xfrm>
            <a:prstGeom prst="rect">
              <a:avLst/>
            </a:prstGeom>
          </p:spPr>
        </p:pic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85501257-5473-42FA-B7D7-21F734B711F9}"/>
                </a:ext>
              </a:extLst>
            </p:cNvPr>
            <p:cNvSpPr/>
            <p:nvPr/>
          </p:nvSpPr>
          <p:spPr>
            <a:xfrm>
              <a:off x="812800" y="2206171"/>
              <a:ext cx="667657" cy="609600"/>
            </a:xfrm>
            <a:prstGeom prst="roundRect">
              <a:avLst/>
            </a:prstGeom>
            <a:solidFill>
              <a:srgbClr val="F8C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41424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كفارة المجلس | موقع البطاقة الدعوي">
            <a:extLst>
              <a:ext uri="{FF2B5EF4-FFF2-40B4-BE49-F238E27FC236}">
                <a16:creationId xmlns:a16="http://schemas.microsoft.com/office/drawing/2014/main" id="{A2F676A2-D1B5-4116-A1F3-23983BEBA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70" y="879777"/>
            <a:ext cx="5294716" cy="374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الحمد لله الذي بنعمته تتم الصالحات – تجمع دعاة الشام">
            <a:extLst>
              <a:ext uri="{FF2B5EF4-FFF2-40B4-BE49-F238E27FC236}">
                <a16:creationId xmlns:a16="http://schemas.microsoft.com/office/drawing/2014/main" id="{D951A393-1A62-4CB1-902D-78DB1BD9C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9" b="4988"/>
          <a:stretch/>
        </p:blipFill>
        <p:spPr bwMode="auto">
          <a:xfrm>
            <a:off x="6631385" y="601525"/>
            <a:ext cx="4418856" cy="44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CB138BEF-2338-4618-A8F6-6F5E80122398}"/>
              </a:ext>
            </a:extLst>
          </p:cNvPr>
          <p:cNvCxnSpPr/>
          <p:nvPr/>
        </p:nvCxnSpPr>
        <p:spPr>
          <a:xfrm>
            <a:off x="6096000" y="900332"/>
            <a:ext cx="0" cy="4937760"/>
          </a:xfrm>
          <a:prstGeom prst="line">
            <a:avLst/>
          </a:prstGeom>
          <a:ln w="28575">
            <a:solidFill>
              <a:srgbClr val="648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2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ذو زوايا قطرية مستديرة 19">
            <a:extLst>
              <a:ext uri="{FF2B5EF4-FFF2-40B4-BE49-F238E27FC236}">
                <a16:creationId xmlns:a16="http://schemas.microsoft.com/office/drawing/2014/main" id="{E6EDED39-DD6C-4539-A098-1EE96D13C796}"/>
              </a:ext>
            </a:extLst>
          </p:cNvPr>
          <p:cNvSpPr/>
          <p:nvPr/>
        </p:nvSpPr>
        <p:spPr>
          <a:xfrm>
            <a:off x="958126" y="889703"/>
            <a:ext cx="10275747" cy="712524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AC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بالتعاون مع مجموعتك تذكر/ي أهم النقاط الرئيسية في الدرس السابق! </a:t>
            </a:r>
            <a:endParaRPr lang="ar-SA" sz="28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شريط: منحني ومائل لأعلى 4">
            <a:extLst>
              <a:ext uri="{FF2B5EF4-FFF2-40B4-BE49-F238E27FC236}">
                <a16:creationId xmlns:a16="http://schemas.microsoft.com/office/drawing/2014/main" id="{9278F0C8-187C-4294-93C5-D822C495F314}"/>
              </a:ext>
            </a:extLst>
          </p:cNvPr>
          <p:cNvSpPr/>
          <p:nvPr/>
        </p:nvSpPr>
        <p:spPr>
          <a:xfrm>
            <a:off x="4391891" y="374073"/>
            <a:ext cx="3879274" cy="581891"/>
          </a:xfrm>
          <a:prstGeom prst="ellipseRibbon2">
            <a:avLst>
              <a:gd name="adj1" fmla="val 0"/>
              <a:gd name="adj2" fmla="val 63450"/>
              <a:gd name="adj3" fmla="val 125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مراجعة ما سبق: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33FD8B3-DBB7-4F2F-8F73-2E8DB42B8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66" b="98083" l="3195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91" r="50767"/>
          <a:stretch/>
        </p:blipFill>
        <p:spPr>
          <a:xfrm>
            <a:off x="1103733" y="3806817"/>
            <a:ext cx="2802909" cy="235182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A9CC7CA-C0CC-4969-846F-3CB36FCE0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894" l="0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88" y="374073"/>
            <a:ext cx="5336950" cy="499655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8756E21-1865-4BB3-99DA-0736EC841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894" l="0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72" y="2379124"/>
            <a:ext cx="5336950" cy="4996559"/>
          </a:xfrm>
          <a:prstGeom prst="rect">
            <a:avLst/>
          </a:prstGeom>
        </p:spPr>
      </p:pic>
      <p:sp>
        <p:nvSpPr>
          <p:cNvPr id="8" name="مستطيل ذو زوايا قطرية مستديرة 25">
            <a:extLst>
              <a:ext uri="{FF2B5EF4-FFF2-40B4-BE49-F238E27FC236}">
                <a16:creationId xmlns:a16="http://schemas.microsoft.com/office/drawing/2014/main" id="{2A8D24E8-A308-4E16-8FE7-F16983FD6F32}"/>
              </a:ext>
            </a:extLst>
          </p:cNvPr>
          <p:cNvSpPr/>
          <p:nvPr/>
        </p:nvSpPr>
        <p:spPr>
          <a:xfrm>
            <a:off x="1716167" y="5932150"/>
            <a:ext cx="2110530" cy="44938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n w="0"/>
                <a:solidFill>
                  <a:schemeClr val="accent5">
                    <a:lumMod val="75000"/>
                  </a:schemeClr>
                </a:solidFill>
                <a:latin typeface="Traditional Arabic" panose="02020603050405020304" pitchFamily="18" charset="-78"/>
              </a:rPr>
              <a:t>شريط الذكريات</a:t>
            </a:r>
          </a:p>
        </p:txBody>
      </p:sp>
    </p:spTree>
    <p:extLst>
      <p:ext uri="{BB962C8B-B14F-4D97-AF65-F5344CB8AC3E}">
        <p14:creationId xmlns:p14="http://schemas.microsoft.com/office/powerpoint/2010/main" val="271712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7716E1EB-5EE5-4C1A-A79B-9D7BCFBBB500}"/>
              </a:ext>
            </a:extLst>
          </p:cNvPr>
          <p:cNvSpPr/>
          <p:nvPr/>
        </p:nvSpPr>
        <p:spPr>
          <a:xfrm>
            <a:off x="6592730" y="4681768"/>
            <a:ext cx="3588014" cy="1456780"/>
          </a:xfrm>
          <a:prstGeom prst="wedgeEllipseCallout">
            <a:avLst>
              <a:gd name="adj1" fmla="val -61592"/>
              <a:gd name="adj2" fmla="val -3568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cap="none" spc="0" dirty="0">
                <a:ln w="0"/>
                <a:solidFill>
                  <a:schemeClr val="accent6">
                    <a:lumMod val="50000"/>
                  </a:schemeClr>
                </a:solidFill>
              </a:rPr>
              <a:t>استنبط/ي تعريفًا للقياس من خلال المخطط الذي يشرحه :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0D193BE-121D-47AA-855A-1E9D6E85F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917" b="94542" l="2500" r="5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" t="63263" r="44087" b="1924"/>
          <a:stretch/>
        </p:blipFill>
        <p:spPr>
          <a:xfrm>
            <a:off x="6072631" y="772819"/>
            <a:ext cx="5378231" cy="2806826"/>
          </a:xfrm>
          <a:prstGeom prst="rect">
            <a:avLst/>
          </a:prstGeom>
        </p:spPr>
      </p:pic>
      <p:sp>
        <p:nvSpPr>
          <p:cNvPr id="5" name="شريط: منحني ومائل لأعلى 4">
            <a:extLst>
              <a:ext uri="{FF2B5EF4-FFF2-40B4-BE49-F238E27FC236}">
                <a16:creationId xmlns:a16="http://schemas.microsoft.com/office/drawing/2014/main" id="{9278F0C8-187C-4294-93C5-D822C495F314}"/>
              </a:ext>
            </a:extLst>
          </p:cNvPr>
          <p:cNvSpPr/>
          <p:nvPr/>
        </p:nvSpPr>
        <p:spPr>
          <a:xfrm>
            <a:off x="4959927" y="332509"/>
            <a:ext cx="2826328" cy="581891"/>
          </a:xfrm>
          <a:prstGeom prst="ellipseRibbon2">
            <a:avLst>
              <a:gd name="adj1" fmla="val 0"/>
              <a:gd name="adj2" fmla="val 50000"/>
              <a:gd name="adj3" fmla="val 125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التمهيد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D90E854-EFCF-47BF-B545-8D6FFED1A731}"/>
              </a:ext>
            </a:extLst>
          </p:cNvPr>
          <p:cNvSpPr/>
          <p:nvPr/>
        </p:nvSpPr>
        <p:spPr>
          <a:xfrm>
            <a:off x="7085023" y="1493294"/>
            <a:ext cx="30957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accent6">
                    <a:lumMod val="50000"/>
                  </a:schemeClr>
                </a:solidFill>
              </a:rPr>
              <a:t>القياس هو عملية استدلال غير مباشر ، وذلك تعرفنا عليه سابقًا في درس .......</a:t>
            </a:r>
            <a:endParaRPr lang="ar-SA" sz="2400" b="1" cap="none" spc="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2" descr="Our Focus Areas | Ashoka | Everyone a Changemaker">
            <a:extLst>
              <a:ext uri="{FF2B5EF4-FFF2-40B4-BE49-F238E27FC236}">
                <a16:creationId xmlns:a16="http://schemas.microsoft.com/office/drawing/2014/main" id="{0F5FE5EE-2383-400C-B730-5507A5BDC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58" y="240410"/>
            <a:ext cx="2495736" cy="1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598478E6-EB34-4B0E-8D6C-882E1A74E68F}"/>
              </a:ext>
            </a:extLst>
          </p:cNvPr>
          <p:cNvSpPr/>
          <p:nvPr/>
        </p:nvSpPr>
        <p:spPr>
          <a:xfrm>
            <a:off x="3982728" y="1808120"/>
            <a:ext cx="1854925" cy="1214846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قضية 1 	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94D4CDB1-1EB2-4D3F-ABE2-06D541921570}"/>
              </a:ext>
            </a:extLst>
          </p:cNvPr>
          <p:cNvSpPr/>
          <p:nvPr/>
        </p:nvSpPr>
        <p:spPr>
          <a:xfrm>
            <a:off x="2486737" y="1779130"/>
            <a:ext cx="1854925" cy="1214846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قضية 2</a:t>
            </a:r>
          </a:p>
        </p:txBody>
      </p:sp>
      <p:sp>
        <p:nvSpPr>
          <p:cNvPr id="15" name="سهم: مسنن إلى اليمين 14">
            <a:extLst>
              <a:ext uri="{FF2B5EF4-FFF2-40B4-BE49-F238E27FC236}">
                <a16:creationId xmlns:a16="http://schemas.microsoft.com/office/drawing/2014/main" id="{3252D9E3-DAC1-4CC2-AC02-C989907A478B}"/>
              </a:ext>
            </a:extLst>
          </p:cNvPr>
          <p:cNvSpPr/>
          <p:nvPr/>
        </p:nvSpPr>
        <p:spPr>
          <a:xfrm rot="5400000">
            <a:off x="3602166" y="3290499"/>
            <a:ext cx="1085378" cy="87261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A2EAE24-30F2-40D4-9437-8422909DEEA9}"/>
              </a:ext>
            </a:extLst>
          </p:cNvPr>
          <p:cNvSpPr/>
          <p:nvPr/>
        </p:nvSpPr>
        <p:spPr>
          <a:xfrm>
            <a:off x="2833361" y="4586247"/>
            <a:ext cx="2622987" cy="9667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قضية تمثل النتيجة </a:t>
            </a:r>
          </a:p>
        </p:txBody>
      </p:sp>
      <p:sp>
        <p:nvSpPr>
          <p:cNvPr id="17" name="شريط: مائل لأعلى 16">
            <a:extLst>
              <a:ext uri="{FF2B5EF4-FFF2-40B4-BE49-F238E27FC236}">
                <a16:creationId xmlns:a16="http://schemas.microsoft.com/office/drawing/2014/main" id="{681DE04F-F4DD-44C2-B2EE-474CB91062FC}"/>
              </a:ext>
            </a:extLst>
          </p:cNvPr>
          <p:cNvSpPr/>
          <p:nvPr/>
        </p:nvSpPr>
        <p:spPr>
          <a:xfrm>
            <a:off x="6753497" y="3059182"/>
            <a:ext cx="3427247" cy="426669"/>
          </a:xfrm>
          <a:prstGeom prst="ribbon2">
            <a:avLst>
              <a:gd name="adj1" fmla="val 0"/>
              <a:gd name="adj2" fmla="val 75000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2">
                    <a:lumMod val="50000"/>
                  </a:schemeClr>
                </a:solidFill>
              </a:rPr>
              <a:t>الاستدلال الاستنباطي</a:t>
            </a:r>
          </a:p>
        </p:txBody>
      </p:sp>
    </p:spTree>
    <p:extLst>
      <p:ext uri="{BB962C8B-B14F-4D97-AF65-F5344CB8AC3E}">
        <p14:creationId xmlns:p14="http://schemas.microsoft.com/office/powerpoint/2010/main" val="41873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ABD2654-4C3A-4C89-93E9-40DB9D6D2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37"/>
          <a:stretch/>
        </p:blipFill>
        <p:spPr>
          <a:xfrm>
            <a:off x="4728843" y="625607"/>
            <a:ext cx="6389491" cy="4972643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1478C4E-88BC-4366-81DA-20CE0E546EA0}"/>
              </a:ext>
            </a:extLst>
          </p:cNvPr>
          <p:cNvSpPr/>
          <p:nvPr/>
        </p:nvSpPr>
        <p:spPr>
          <a:xfrm>
            <a:off x="5355060" y="2309519"/>
            <a:ext cx="2649130" cy="12392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05F8552-B534-447D-87C4-28240C57F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3356" y="2291084"/>
            <a:ext cx="2907679" cy="46436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3009ED6-F829-4625-AFD1-2137D82CC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773" y="4609498"/>
            <a:ext cx="2077058" cy="2077058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E0002A84-9CB0-4622-8ABB-7CFC20278A4F}"/>
              </a:ext>
            </a:extLst>
          </p:cNvPr>
          <p:cNvSpPr/>
          <p:nvPr/>
        </p:nvSpPr>
        <p:spPr>
          <a:xfrm>
            <a:off x="6714699" y="3798850"/>
            <a:ext cx="40479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accent5">
                    <a:lumMod val="50000"/>
                  </a:schemeClr>
                </a:solidFill>
              </a:rPr>
              <a:t>يعد القياس أهم نوع من أنواع الاستدلال الاستنباطي بل يعد الركن الرئيس للتفكير المنطقي قديمًا.</a:t>
            </a:r>
            <a:endParaRPr lang="ar-SA" sz="2400" b="1" cap="none" spc="0" dirty="0">
              <a:ln w="0"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Speech Bubble: Oval 2">
            <a:extLst>
              <a:ext uri="{FF2B5EF4-FFF2-40B4-BE49-F238E27FC236}">
                <a16:creationId xmlns:a16="http://schemas.microsoft.com/office/drawing/2014/main" id="{099404C3-FB17-4E52-B514-D25357969505}"/>
              </a:ext>
            </a:extLst>
          </p:cNvPr>
          <p:cNvSpPr/>
          <p:nvPr/>
        </p:nvSpPr>
        <p:spPr>
          <a:xfrm rot="19298708">
            <a:off x="917134" y="1024275"/>
            <a:ext cx="3075849" cy="2687280"/>
          </a:xfrm>
          <a:custGeom>
            <a:avLst/>
            <a:gdLst>
              <a:gd name="connsiteX0" fmla="*/ 1591330 w 2868295"/>
              <a:gd name="connsiteY0" fmla="*/ 2890509 h 2259693"/>
              <a:gd name="connsiteX1" fmla="*/ 1259943 w 2868295"/>
              <a:gd name="connsiteY1" fmla="*/ 2251327 h 2259693"/>
              <a:gd name="connsiteX2" fmla="*/ 1295 w 2868295"/>
              <a:gd name="connsiteY2" fmla="*/ 1081837 h 2259693"/>
              <a:gd name="connsiteX3" fmla="*/ 1335703 w 2868295"/>
              <a:gd name="connsiteY3" fmla="*/ 2664 h 2259693"/>
              <a:gd name="connsiteX4" fmla="*/ 2819573 w 2868295"/>
              <a:gd name="connsiteY4" fmla="*/ 837846 h 2259693"/>
              <a:gd name="connsiteX5" fmla="*/ 1805891 w 2868295"/>
              <a:gd name="connsiteY5" fmla="*/ 2221076 h 2259693"/>
              <a:gd name="connsiteX6" fmla="*/ 1591330 w 2868295"/>
              <a:gd name="connsiteY6" fmla="*/ 2890509 h 2259693"/>
              <a:gd name="connsiteX0" fmla="*/ 1591350 w 2868670"/>
              <a:gd name="connsiteY0" fmla="*/ 2890536 h 2890536"/>
              <a:gd name="connsiteX1" fmla="*/ 1259963 w 2868670"/>
              <a:gd name="connsiteY1" fmla="*/ 2251354 h 2890536"/>
              <a:gd name="connsiteX2" fmla="*/ 1315 w 2868670"/>
              <a:gd name="connsiteY2" fmla="*/ 1081864 h 2890536"/>
              <a:gd name="connsiteX3" fmla="*/ 1335723 w 2868670"/>
              <a:gd name="connsiteY3" fmla="*/ 2691 h 2890536"/>
              <a:gd name="connsiteX4" fmla="*/ 2819593 w 2868670"/>
              <a:gd name="connsiteY4" fmla="*/ 837873 h 2890536"/>
              <a:gd name="connsiteX5" fmla="*/ 1805911 w 2868670"/>
              <a:gd name="connsiteY5" fmla="*/ 2221103 h 2890536"/>
              <a:gd name="connsiteX6" fmla="*/ 1591350 w 2868670"/>
              <a:gd name="connsiteY6" fmla="*/ 2890536 h 2890536"/>
              <a:gd name="connsiteX0" fmla="*/ 1591350 w 2868670"/>
              <a:gd name="connsiteY0" fmla="*/ 2890536 h 2890536"/>
              <a:gd name="connsiteX1" fmla="*/ 1259963 w 2868670"/>
              <a:gd name="connsiteY1" fmla="*/ 2251354 h 2890536"/>
              <a:gd name="connsiteX2" fmla="*/ 1315 w 2868670"/>
              <a:gd name="connsiteY2" fmla="*/ 1081864 h 2890536"/>
              <a:gd name="connsiteX3" fmla="*/ 1335723 w 2868670"/>
              <a:gd name="connsiteY3" fmla="*/ 2691 h 2890536"/>
              <a:gd name="connsiteX4" fmla="*/ 2819593 w 2868670"/>
              <a:gd name="connsiteY4" fmla="*/ 837873 h 2890536"/>
              <a:gd name="connsiteX5" fmla="*/ 1805911 w 2868670"/>
              <a:gd name="connsiteY5" fmla="*/ 2221103 h 2890536"/>
              <a:gd name="connsiteX6" fmla="*/ 1591350 w 2868670"/>
              <a:gd name="connsiteY6" fmla="*/ 2890536 h 2890536"/>
              <a:gd name="connsiteX0" fmla="*/ 1591350 w 2868670"/>
              <a:gd name="connsiteY0" fmla="*/ 2890536 h 2890536"/>
              <a:gd name="connsiteX1" fmla="*/ 1259963 w 2868670"/>
              <a:gd name="connsiteY1" fmla="*/ 2251354 h 2890536"/>
              <a:gd name="connsiteX2" fmla="*/ 1315 w 2868670"/>
              <a:gd name="connsiteY2" fmla="*/ 1081864 h 2890536"/>
              <a:gd name="connsiteX3" fmla="*/ 1335723 w 2868670"/>
              <a:gd name="connsiteY3" fmla="*/ 2691 h 2890536"/>
              <a:gd name="connsiteX4" fmla="*/ 2819593 w 2868670"/>
              <a:gd name="connsiteY4" fmla="*/ 837873 h 2890536"/>
              <a:gd name="connsiteX5" fmla="*/ 1805911 w 2868670"/>
              <a:gd name="connsiteY5" fmla="*/ 2221103 h 2890536"/>
              <a:gd name="connsiteX6" fmla="*/ 1591350 w 2868670"/>
              <a:gd name="connsiteY6" fmla="*/ 2890536 h 289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8670" h="2890536">
                <a:moveTo>
                  <a:pt x="1591350" y="2890536"/>
                </a:moveTo>
                <a:cubicBezTo>
                  <a:pt x="1538945" y="2546846"/>
                  <a:pt x="1530082" y="2377329"/>
                  <a:pt x="1259963" y="2251354"/>
                </a:cubicBezTo>
                <a:cubicBezTo>
                  <a:pt x="517482" y="2179772"/>
                  <a:pt x="-30470" y="1670635"/>
                  <a:pt x="1315" y="1081864"/>
                </a:cubicBezTo>
                <a:cubicBezTo>
                  <a:pt x="32354" y="506906"/>
                  <a:pt x="606975" y="42194"/>
                  <a:pt x="1335723" y="2691"/>
                </a:cubicBezTo>
                <a:cubicBezTo>
                  <a:pt x="2020262" y="-34415"/>
                  <a:pt x="2642261" y="315671"/>
                  <a:pt x="2819593" y="837873"/>
                </a:cubicBezTo>
                <a:cubicBezTo>
                  <a:pt x="3024179" y="1440333"/>
                  <a:pt x="2570468" y="2059448"/>
                  <a:pt x="1805911" y="2221103"/>
                </a:cubicBezTo>
                <a:cubicBezTo>
                  <a:pt x="1734391" y="2444247"/>
                  <a:pt x="1749956" y="2667392"/>
                  <a:pt x="1591350" y="2890536"/>
                </a:cubicBezTo>
                <a:close/>
              </a:path>
            </a:pathLst>
          </a:custGeom>
          <a:solidFill>
            <a:srgbClr val="F9382F">
              <a:alpha val="66000"/>
            </a:srgbClr>
          </a:solidFill>
          <a:ln>
            <a:solidFill>
              <a:srgbClr val="F93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peech Bubble: Oval 2">
            <a:extLst>
              <a:ext uri="{FF2B5EF4-FFF2-40B4-BE49-F238E27FC236}">
                <a16:creationId xmlns:a16="http://schemas.microsoft.com/office/drawing/2014/main" id="{36A497A2-5729-4CDF-AA72-4B949747BFEC}"/>
              </a:ext>
            </a:extLst>
          </p:cNvPr>
          <p:cNvSpPr/>
          <p:nvPr/>
        </p:nvSpPr>
        <p:spPr>
          <a:xfrm rot="920002">
            <a:off x="2855785" y="415098"/>
            <a:ext cx="3057843" cy="2253260"/>
          </a:xfrm>
          <a:custGeom>
            <a:avLst/>
            <a:gdLst>
              <a:gd name="connsiteX0" fmla="*/ 1591330 w 2868295"/>
              <a:gd name="connsiteY0" fmla="*/ 2890509 h 2259693"/>
              <a:gd name="connsiteX1" fmla="*/ 1259943 w 2868295"/>
              <a:gd name="connsiteY1" fmla="*/ 2251327 h 2259693"/>
              <a:gd name="connsiteX2" fmla="*/ 1295 w 2868295"/>
              <a:gd name="connsiteY2" fmla="*/ 1081837 h 2259693"/>
              <a:gd name="connsiteX3" fmla="*/ 1335703 w 2868295"/>
              <a:gd name="connsiteY3" fmla="*/ 2664 h 2259693"/>
              <a:gd name="connsiteX4" fmla="*/ 2819573 w 2868295"/>
              <a:gd name="connsiteY4" fmla="*/ 837846 h 2259693"/>
              <a:gd name="connsiteX5" fmla="*/ 1805891 w 2868295"/>
              <a:gd name="connsiteY5" fmla="*/ 2221076 h 2259693"/>
              <a:gd name="connsiteX6" fmla="*/ 1591330 w 2868295"/>
              <a:gd name="connsiteY6" fmla="*/ 2890509 h 2259693"/>
              <a:gd name="connsiteX0" fmla="*/ 1591350 w 2868670"/>
              <a:gd name="connsiteY0" fmla="*/ 2890536 h 2890536"/>
              <a:gd name="connsiteX1" fmla="*/ 1259963 w 2868670"/>
              <a:gd name="connsiteY1" fmla="*/ 2251354 h 2890536"/>
              <a:gd name="connsiteX2" fmla="*/ 1315 w 2868670"/>
              <a:gd name="connsiteY2" fmla="*/ 1081864 h 2890536"/>
              <a:gd name="connsiteX3" fmla="*/ 1335723 w 2868670"/>
              <a:gd name="connsiteY3" fmla="*/ 2691 h 2890536"/>
              <a:gd name="connsiteX4" fmla="*/ 2819593 w 2868670"/>
              <a:gd name="connsiteY4" fmla="*/ 837873 h 2890536"/>
              <a:gd name="connsiteX5" fmla="*/ 1805911 w 2868670"/>
              <a:gd name="connsiteY5" fmla="*/ 2221103 h 2890536"/>
              <a:gd name="connsiteX6" fmla="*/ 1591350 w 2868670"/>
              <a:gd name="connsiteY6" fmla="*/ 2890536 h 2890536"/>
              <a:gd name="connsiteX0" fmla="*/ 1591350 w 2868670"/>
              <a:gd name="connsiteY0" fmla="*/ 2890536 h 2890536"/>
              <a:gd name="connsiteX1" fmla="*/ 1259963 w 2868670"/>
              <a:gd name="connsiteY1" fmla="*/ 2251354 h 2890536"/>
              <a:gd name="connsiteX2" fmla="*/ 1315 w 2868670"/>
              <a:gd name="connsiteY2" fmla="*/ 1081864 h 2890536"/>
              <a:gd name="connsiteX3" fmla="*/ 1335723 w 2868670"/>
              <a:gd name="connsiteY3" fmla="*/ 2691 h 2890536"/>
              <a:gd name="connsiteX4" fmla="*/ 2819593 w 2868670"/>
              <a:gd name="connsiteY4" fmla="*/ 837873 h 2890536"/>
              <a:gd name="connsiteX5" fmla="*/ 1805911 w 2868670"/>
              <a:gd name="connsiteY5" fmla="*/ 2221103 h 2890536"/>
              <a:gd name="connsiteX6" fmla="*/ 1591350 w 2868670"/>
              <a:gd name="connsiteY6" fmla="*/ 2890536 h 2890536"/>
              <a:gd name="connsiteX0" fmla="*/ 1591350 w 2868670"/>
              <a:gd name="connsiteY0" fmla="*/ 2890536 h 2890536"/>
              <a:gd name="connsiteX1" fmla="*/ 1259963 w 2868670"/>
              <a:gd name="connsiteY1" fmla="*/ 2251354 h 2890536"/>
              <a:gd name="connsiteX2" fmla="*/ 1315 w 2868670"/>
              <a:gd name="connsiteY2" fmla="*/ 1081864 h 2890536"/>
              <a:gd name="connsiteX3" fmla="*/ 1335723 w 2868670"/>
              <a:gd name="connsiteY3" fmla="*/ 2691 h 2890536"/>
              <a:gd name="connsiteX4" fmla="*/ 2819593 w 2868670"/>
              <a:gd name="connsiteY4" fmla="*/ 837873 h 2890536"/>
              <a:gd name="connsiteX5" fmla="*/ 1805911 w 2868670"/>
              <a:gd name="connsiteY5" fmla="*/ 2221103 h 2890536"/>
              <a:gd name="connsiteX6" fmla="*/ 1591350 w 2868670"/>
              <a:gd name="connsiteY6" fmla="*/ 2890536 h 289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8670" h="2890536">
                <a:moveTo>
                  <a:pt x="1591350" y="2890536"/>
                </a:moveTo>
                <a:cubicBezTo>
                  <a:pt x="1538945" y="2546846"/>
                  <a:pt x="1530082" y="2377329"/>
                  <a:pt x="1259963" y="2251354"/>
                </a:cubicBezTo>
                <a:cubicBezTo>
                  <a:pt x="517482" y="2179772"/>
                  <a:pt x="-30470" y="1670635"/>
                  <a:pt x="1315" y="1081864"/>
                </a:cubicBezTo>
                <a:cubicBezTo>
                  <a:pt x="32354" y="506906"/>
                  <a:pt x="606975" y="42194"/>
                  <a:pt x="1335723" y="2691"/>
                </a:cubicBezTo>
                <a:cubicBezTo>
                  <a:pt x="2020262" y="-34415"/>
                  <a:pt x="2642261" y="315671"/>
                  <a:pt x="2819593" y="837873"/>
                </a:cubicBezTo>
                <a:cubicBezTo>
                  <a:pt x="3024179" y="1440333"/>
                  <a:pt x="2570468" y="2059448"/>
                  <a:pt x="1805911" y="2221103"/>
                </a:cubicBezTo>
                <a:cubicBezTo>
                  <a:pt x="1734391" y="2444247"/>
                  <a:pt x="1749956" y="2667392"/>
                  <a:pt x="1591350" y="2890536"/>
                </a:cubicBezTo>
                <a:close/>
              </a:path>
            </a:pathLst>
          </a:custGeom>
          <a:solidFill>
            <a:srgbClr val="3FC295">
              <a:alpha val="74000"/>
            </a:srgbClr>
          </a:solidFill>
          <a:ln>
            <a:solidFill>
              <a:srgbClr val="3FC2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5E87F3C7-DF82-4E8A-A054-F3D813C23E19}"/>
              </a:ext>
            </a:extLst>
          </p:cNvPr>
          <p:cNvSpPr/>
          <p:nvPr/>
        </p:nvSpPr>
        <p:spPr>
          <a:xfrm>
            <a:off x="3337166" y="642554"/>
            <a:ext cx="23153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1"/>
                </a:solidFill>
              </a:rPr>
              <a:t>فما معنى القياس؟ وما شروطه أو قواعده؟ وما أهم أشكاله؟</a:t>
            </a: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7265B344-6AA6-4BE8-8F92-1107530D2157}"/>
              </a:ext>
            </a:extLst>
          </p:cNvPr>
          <p:cNvSpPr/>
          <p:nvPr/>
        </p:nvSpPr>
        <p:spPr>
          <a:xfrm rot="20493174">
            <a:off x="1062217" y="1545394"/>
            <a:ext cx="23153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1"/>
                </a:solidFill>
              </a:rPr>
              <a:t>وهل هناك فائدة من القياس في حياتنا اليومية؟</a:t>
            </a:r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540455E4-112D-4F6E-B3BC-34BB618F3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38" y="4030643"/>
            <a:ext cx="2482097" cy="248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6" grpId="0" animBg="1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7455D2C6-3380-4343-B2B0-E46956409CFB}"/>
              </a:ext>
            </a:extLst>
          </p:cNvPr>
          <p:cNvSpPr/>
          <p:nvPr/>
        </p:nvSpPr>
        <p:spPr>
          <a:xfrm>
            <a:off x="-1277992" y="1122219"/>
            <a:ext cx="12181519" cy="9466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800" b="1" cap="none" spc="0" dirty="0">
                <a:ln w="0"/>
                <a:solidFill>
                  <a:schemeClr val="accent6">
                    <a:lumMod val="75000"/>
                  </a:schemeClr>
                </a:solidFill>
              </a:rPr>
              <a:t>عزيزي الطالب المبدع / عزيزتي الطالبة المُبدعة :</a:t>
            </a:r>
          </a:p>
          <a:p>
            <a:pPr algn="r"/>
            <a:r>
              <a:rPr lang="ar-SA" sz="2800" b="1" dirty="0">
                <a:ln w="0"/>
                <a:solidFill>
                  <a:schemeClr val="accent6">
                    <a:lumMod val="75000"/>
                  </a:schemeClr>
                </a:solidFill>
              </a:rPr>
              <a:t>املأ/املئي جدول التعلم بما تعرف/ين و أهدافك التي تود/ين الوصول إليها في الدرس: </a:t>
            </a:r>
          </a:p>
        </p:txBody>
      </p:sp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F9AF9876-7A51-4543-997C-E8967368E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984758"/>
              </p:ext>
            </p:extLst>
          </p:nvPr>
        </p:nvGraphicFramePr>
        <p:xfrm>
          <a:off x="1735260" y="2174609"/>
          <a:ext cx="9191356" cy="4114073"/>
        </p:xfrm>
        <a:graphic>
          <a:graphicData uri="http://schemas.openxmlformats.org/drawingml/2006/table">
            <a:tbl>
              <a:tblPr rtl="1" firstRow="1" bandRow="1">
                <a:tableStyleId>{BDBED569-4797-4DF1-A0F4-6AAB3CD982D8}</a:tableStyleId>
              </a:tblPr>
              <a:tblGrid>
                <a:gridCol w="1728527">
                  <a:extLst>
                    <a:ext uri="{9D8B030D-6E8A-4147-A177-3AD203B41FA5}">
                      <a16:colId xmlns:a16="http://schemas.microsoft.com/office/drawing/2014/main" val="476078408"/>
                    </a:ext>
                  </a:extLst>
                </a:gridCol>
                <a:gridCol w="5403273">
                  <a:extLst>
                    <a:ext uri="{9D8B030D-6E8A-4147-A177-3AD203B41FA5}">
                      <a16:colId xmlns:a16="http://schemas.microsoft.com/office/drawing/2014/main" val="1692359869"/>
                    </a:ext>
                  </a:extLst>
                </a:gridCol>
                <a:gridCol w="2059556">
                  <a:extLst>
                    <a:ext uri="{9D8B030D-6E8A-4147-A177-3AD203B41FA5}">
                      <a16:colId xmlns:a16="http://schemas.microsoft.com/office/drawing/2014/main" val="4251932128"/>
                    </a:ext>
                  </a:extLst>
                </a:gridCol>
              </a:tblGrid>
              <a:tr h="856332">
                <a:tc>
                  <a:txBody>
                    <a:bodyPr/>
                    <a:lstStyle/>
                    <a:p>
                      <a:pPr algn="ctr" rtl="1"/>
                      <a:r>
                        <a:rPr kumimoji="0" lang="ar-SA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Calibri"/>
                          <a:cs typeface="Calibri"/>
                          <a:sym typeface="Calibri"/>
                        </a:rPr>
                        <a:t>ماذا أعرف؟</a:t>
                      </a:r>
                      <a:endParaRPr lang="ar-SA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ar-SA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Calibri"/>
                          <a:cs typeface="Calibri"/>
                          <a:sym typeface="Calibri"/>
                        </a:rPr>
                        <a:t>ماذا أريد أن أعرف؟</a:t>
                      </a:r>
                      <a:endParaRPr lang="ar-SA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ar-SA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Calibri"/>
                          <a:cs typeface="Calibri"/>
                          <a:sym typeface="Calibri"/>
                        </a:rPr>
                        <a:t>ماذا تعلمت؟</a:t>
                      </a:r>
                      <a:endParaRPr lang="ar-SA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3550"/>
                  </a:ext>
                </a:extLst>
              </a:tr>
              <a:tr h="3257741">
                <a:tc>
                  <a:txBody>
                    <a:bodyPr/>
                    <a:lstStyle/>
                    <a:p>
                      <a:pPr algn="ctr" rtl="1"/>
                      <a:endParaRPr lang="ar-SA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738123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5E4FD109-ECF2-4B48-A25B-F71ECB20D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9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367" y="4129126"/>
            <a:ext cx="4743404" cy="2371702"/>
          </a:xfrm>
          <a:prstGeom prst="rect">
            <a:avLst/>
          </a:prstGeom>
        </p:spPr>
      </p:pic>
      <p:pic>
        <p:nvPicPr>
          <p:cNvPr id="8" name="Google Shape;697;p49">
            <a:extLst>
              <a:ext uri="{FF2B5EF4-FFF2-40B4-BE49-F238E27FC236}">
                <a16:creationId xmlns:a16="http://schemas.microsoft.com/office/drawing/2014/main" id="{065C0250-52E5-4391-934D-A3C4E3D8EE24}"/>
              </a:ext>
            </a:extLst>
          </p:cNvPr>
          <p:cNvPicPr preferRelativeResize="0"/>
          <p:nvPr/>
        </p:nvPicPr>
        <p:blipFill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71819" y="185730"/>
            <a:ext cx="3648361" cy="10468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9FABE90-8FC8-452D-B20A-F319641BBB95}"/>
              </a:ext>
            </a:extLst>
          </p:cNvPr>
          <p:cNvSpPr/>
          <p:nvPr/>
        </p:nvSpPr>
        <p:spPr>
          <a:xfrm>
            <a:off x="5421331" y="450092"/>
            <a:ext cx="13794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accent6">
                    <a:lumMod val="75000"/>
                  </a:schemeClr>
                </a:solidFill>
              </a:rPr>
              <a:t>الأهداف:</a:t>
            </a:r>
            <a:endParaRPr lang="ar-SA" sz="3200" b="1" cap="none" spc="0" dirty="0">
              <a:ln w="0"/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Google Shape;4673;p135">
            <a:extLst>
              <a:ext uri="{FF2B5EF4-FFF2-40B4-BE49-F238E27FC236}">
                <a16:creationId xmlns:a16="http://schemas.microsoft.com/office/drawing/2014/main" id="{6955B488-583A-41C0-B8C2-6FB29ABE1430}"/>
              </a:ext>
            </a:extLst>
          </p:cNvPr>
          <p:cNvSpPr/>
          <p:nvPr/>
        </p:nvSpPr>
        <p:spPr>
          <a:xfrm>
            <a:off x="3744438" y="4555571"/>
            <a:ext cx="1941453" cy="1674446"/>
          </a:xfrm>
          <a:custGeom>
            <a:avLst/>
            <a:gdLst/>
            <a:ahLst/>
            <a:cxnLst/>
            <a:rect l="l" t="t" r="r" b="b"/>
            <a:pathLst>
              <a:path w="18122" h="17554" extrusionOk="0">
                <a:moveTo>
                  <a:pt x="3872" y="3873"/>
                </a:moveTo>
                <a:lnTo>
                  <a:pt x="3872" y="3873"/>
                </a:lnTo>
                <a:lnTo>
                  <a:pt x="5111" y="5215"/>
                </a:lnTo>
                <a:lnTo>
                  <a:pt x="5111" y="5215"/>
                </a:lnTo>
                <a:lnTo>
                  <a:pt x="5834" y="5989"/>
                </a:lnTo>
                <a:lnTo>
                  <a:pt x="6557" y="6764"/>
                </a:lnTo>
                <a:lnTo>
                  <a:pt x="6557" y="6764"/>
                </a:lnTo>
                <a:lnTo>
                  <a:pt x="7228" y="6093"/>
                </a:lnTo>
                <a:lnTo>
                  <a:pt x="7951" y="5473"/>
                </a:lnTo>
                <a:lnTo>
                  <a:pt x="8725" y="4957"/>
                </a:lnTo>
                <a:lnTo>
                  <a:pt x="9603" y="4544"/>
                </a:lnTo>
                <a:lnTo>
                  <a:pt x="10481" y="4234"/>
                </a:lnTo>
                <a:lnTo>
                  <a:pt x="10945" y="4079"/>
                </a:lnTo>
                <a:lnTo>
                  <a:pt x="11410" y="4028"/>
                </a:lnTo>
                <a:lnTo>
                  <a:pt x="11874" y="3924"/>
                </a:lnTo>
                <a:lnTo>
                  <a:pt x="12339" y="3924"/>
                </a:lnTo>
                <a:lnTo>
                  <a:pt x="12804" y="3924"/>
                </a:lnTo>
                <a:lnTo>
                  <a:pt x="13268" y="3976"/>
                </a:lnTo>
                <a:lnTo>
                  <a:pt x="13268" y="3976"/>
                </a:lnTo>
                <a:lnTo>
                  <a:pt x="13320" y="3976"/>
                </a:lnTo>
                <a:lnTo>
                  <a:pt x="13320" y="3976"/>
                </a:lnTo>
                <a:lnTo>
                  <a:pt x="13578" y="4079"/>
                </a:lnTo>
                <a:lnTo>
                  <a:pt x="13578" y="4079"/>
                </a:lnTo>
                <a:lnTo>
                  <a:pt x="14043" y="4182"/>
                </a:lnTo>
                <a:lnTo>
                  <a:pt x="14043" y="4182"/>
                </a:lnTo>
                <a:lnTo>
                  <a:pt x="14817" y="4441"/>
                </a:lnTo>
                <a:lnTo>
                  <a:pt x="15488" y="4802"/>
                </a:lnTo>
                <a:lnTo>
                  <a:pt x="16108" y="5215"/>
                </a:lnTo>
                <a:lnTo>
                  <a:pt x="16727" y="5731"/>
                </a:lnTo>
                <a:lnTo>
                  <a:pt x="17192" y="6299"/>
                </a:lnTo>
                <a:lnTo>
                  <a:pt x="17605" y="6919"/>
                </a:lnTo>
                <a:lnTo>
                  <a:pt x="17760" y="7280"/>
                </a:lnTo>
                <a:lnTo>
                  <a:pt x="17863" y="7641"/>
                </a:lnTo>
                <a:lnTo>
                  <a:pt x="18018" y="8003"/>
                </a:lnTo>
                <a:lnTo>
                  <a:pt x="18070" y="8416"/>
                </a:lnTo>
                <a:lnTo>
                  <a:pt x="18070" y="8416"/>
                </a:lnTo>
                <a:lnTo>
                  <a:pt x="18121" y="9087"/>
                </a:lnTo>
                <a:lnTo>
                  <a:pt x="18121" y="9810"/>
                </a:lnTo>
                <a:lnTo>
                  <a:pt x="18070" y="10481"/>
                </a:lnTo>
                <a:lnTo>
                  <a:pt x="17915" y="11152"/>
                </a:lnTo>
                <a:lnTo>
                  <a:pt x="17708" y="11823"/>
                </a:lnTo>
                <a:lnTo>
                  <a:pt x="17502" y="12494"/>
                </a:lnTo>
                <a:lnTo>
                  <a:pt x="17192" y="13114"/>
                </a:lnTo>
                <a:lnTo>
                  <a:pt x="16882" y="13682"/>
                </a:lnTo>
                <a:lnTo>
                  <a:pt x="16882" y="13682"/>
                </a:lnTo>
                <a:lnTo>
                  <a:pt x="16572" y="14198"/>
                </a:lnTo>
                <a:lnTo>
                  <a:pt x="16211" y="14663"/>
                </a:lnTo>
                <a:lnTo>
                  <a:pt x="15850" y="15127"/>
                </a:lnTo>
                <a:lnTo>
                  <a:pt x="15437" y="15540"/>
                </a:lnTo>
                <a:lnTo>
                  <a:pt x="15024" y="15902"/>
                </a:lnTo>
                <a:lnTo>
                  <a:pt x="14559" y="16263"/>
                </a:lnTo>
                <a:lnTo>
                  <a:pt x="14094" y="16573"/>
                </a:lnTo>
                <a:lnTo>
                  <a:pt x="13578" y="16882"/>
                </a:lnTo>
                <a:lnTo>
                  <a:pt x="13113" y="17089"/>
                </a:lnTo>
                <a:lnTo>
                  <a:pt x="12546" y="17295"/>
                </a:lnTo>
                <a:lnTo>
                  <a:pt x="12029" y="17450"/>
                </a:lnTo>
                <a:lnTo>
                  <a:pt x="11461" y="17502"/>
                </a:lnTo>
                <a:lnTo>
                  <a:pt x="10894" y="17554"/>
                </a:lnTo>
                <a:lnTo>
                  <a:pt x="10326" y="17502"/>
                </a:lnTo>
                <a:lnTo>
                  <a:pt x="9758" y="17399"/>
                </a:lnTo>
                <a:lnTo>
                  <a:pt x="9138" y="17244"/>
                </a:lnTo>
                <a:lnTo>
                  <a:pt x="9138" y="17244"/>
                </a:lnTo>
                <a:lnTo>
                  <a:pt x="8570" y="17037"/>
                </a:lnTo>
                <a:lnTo>
                  <a:pt x="7951" y="16728"/>
                </a:lnTo>
                <a:lnTo>
                  <a:pt x="7435" y="16366"/>
                </a:lnTo>
                <a:lnTo>
                  <a:pt x="6918" y="16005"/>
                </a:lnTo>
                <a:lnTo>
                  <a:pt x="6505" y="15592"/>
                </a:lnTo>
                <a:lnTo>
                  <a:pt x="6092" y="15127"/>
                </a:lnTo>
                <a:lnTo>
                  <a:pt x="5679" y="14611"/>
                </a:lnTo>
                <a:lnTo>
                  <a:pt x="5370" y="14095"/>
                </a:lnTo>
                <a:lnTo>
                  <a:pt x="5111" y="13578"/>
                </a:lnTo>
                <a:lnTo>
                  <a:pt x="4905" y="12959"/>
                </a:lnTo>
                <a:lnTo>
                  <a:pt x="4750" y="12391"/>
                </a:lnTo>
                <a:lnTo>
                  <a:pt x="4698" y="11771"/>
                </a:lnTo>
                <a:lnTo>
                  <a:pt x="4647" y="11152"/>
                </a:lnTo>
                <a:lnTo>
                  <a:pt x="4698" y="10532"/>
                </a:lnTo>
                <a:lnTo>
                  <a:pt x="4802" y="9913"/>
                </a:lnTo>
                <a:lnTo>
                  <a:pt x="5008" y="9242"/>
                </a:lnTo>
                <a:lnTo>
                  <a:pt x="5008" y="9242"/>
                </a:lnTo>
                <a:lnTo>
                  <a:pt x="5266" y="8674"/>
                </a:lnTo>
                <a:lnTo>
                  <a:pt x="5524" y="8158"/>
                </a:lnTo>
                <a:lnTo>
                  <a:pt x="5886" y="7590"/>
                </a:lnTo>
                <a:lnTo>
                  <a:pt x="6247" y="7125"/>
                </a:lnTo>
                <a:lnTo>
                  <a:pt x="6247" y="7125"/>
                </a:lnTo>
                <a:lnTo>
                  <a:pt x="5266" y="6093"/>
                </a:lnTo>
                <a:lnTo>
                  <a:pt x="4285" y="5060"/>
                </a:lnTo>
                <a:lnTo>
                  <a:pt x="4285" y="5060"/>
                </a:lnTo>
                <a:lnTo>
                  <a:pt x="3563" y="4337"/>
                </a:lnTo>
                <a:lnTo>
                  <a:pt x="3563" y="4337"/>
                </a:lnTo>
                <a:lnTo>
                  <a:pt x="3046" y="4337"/>
                </a:lnTo>
                <a:lnTo>
                  <a:pt x="2582" y="4234"/>
                </a:lnTo>
                <a:lnTo>
                  <a:pt x="2169" y="4131"/>
                </a:lnTo>
                <a:lnTo>
                  <a:pt x="1962" y="3976"/>
                </a:lnTo>
                <a:lnTo>
                  <a:pt x="1756" y="3821"/>
                </a:lnTo>
                <a:lnTo>
                  <a:pt x="1756" y="3821"/>
                </a:lnTo>
                <a:lnTo>
                  <a:pt x="878" y="2995"/>
                </a:lnTo>
                <a:lnTo>
                  <a:pt x="52" y="2117"/>
                </a:lnTo>
                <a:lnTo>
                  <a:pt x="52" y="2117"/>
                </a:lnTo>
                <a:lnTo>
                  <a:pt x="0" y="2014"/>
                </a:lnTo>
                <a:lnTo>
                  <a:pt x="52" y="1859"/>
                </a:lnTo>
                <a:lnTo>
                  <a:pt x="52" y="1859"/>
                </a:lnTo>
                <a:lnTo>
                  <a:pt x="104" y="1756"/>
                </a:lnTo>
                <a:lnTo>
                  <a:pt x="207" y="1704"/>
                </a:lnTo>
                <a:lnTo>
                  <a:pt x="207" y="1704"/>
                </a:lnTo>
                <a:lnTo>
                  <a:pt x="310" y="1756"/>
                </a:lnTo>
                <a:lnTo>
                  <a:pt x="310" y="1756"/>
                </a:lnTo>
                <a:lnTo>
                  <a:pt x="1807" y="1963"/>
                </a:lnTo>
                <a:lnTo>
                  <a:pt x="1807" y="1963"/>
                </a:lnTo>
                <a:lnTo>
                  <a:pt x="2220" y="207"/>
                </a:lnTo>
                <a:lnTo>
                  <a:pt x="2220" y="207"/>
                </a:lnTo>
                <a:lnTo>
                  <a:pt x="2272" y="104"/>
                </a:lnTo>
                <a:lnTo>
                  <a:pt x="2324" y="52"/>
                </a:lnTo>
                <a:lnTo>
                  <a:pt x="2427" y="1"/>
                </a:lnTo>
                <a:lnTo>
                  <a:pt x="2582" y="52"/>
                </a:lnTo>
                <a:lnTo>
                  <a:pt x="2582" y="52"/>
                </a:lnTo>
                <a:lnTo>
                  <a:pt x="2633" y="156"/>
                </a:lnTo>
                <a:lnTo>
                  <a:pt x="2685" y="207"/>
                </a:lnTo>
                <a:lnTo>
                  <a:pt x="2685" y="207"/>
                </a:lnTo>
                <a:lnTo>
                  <a:pt x="2685" y="259"/>
                </a:lnTo>
                <a:lnTo>
                  <a:pt x="2685" y="259"/>
                </a:lnTo>
                <a:lnTo>
                  <a:pt x="2943" y="620"/>
                </a:lnTo>
                <a:lnTo>
                  <a:pt x="3150" y="1033"/>
                </a:lnTo>
                <a:lnTo>
                  <a:pt x="3150" y="1033"/>
                </a:lnTo>
                <a:lnTo>
                  <a:pt x="3511" y="1756"/>
                </a:lnTo>
                <a:lnTo>
                  <a:pt x="3769" y="2479"/>
                </a:lnTo>
                <a:lnTo>
                  <a:pt x="3769" y="2479"/>
                </a:lnTo>
                <a:lnTo>
                  <a:pt x="3872" y="2840"/>
                </a:lnTo>
                <a:lnTo>
                  <a:pt x="3924" y="3150"/>
                </a:lnTo>
                <a:lnTo>
                  <a:pt x="3924" y="3511"/>
                </a:lnTo>
                <a:lnTo>
                  <a:pt x="3872" y="3873"/>
                </a:lnTo>
                <a:lnTo>
                  <a:pt x="3872" y="3873"/>
                </a:lnTo>
                <a:close/>
                <a:moveTo>
                  <a:pt x="14146" y="7125"/>
                </a:moveTo>
                <a:lnTo>
                  <a:pt x="14146" y="7125"/>
                </a:lnTo>
                <a:lnTo>
                  <a:pt x="14198" y="7177"/>
                </a:lnTo>
                <a:lnTo>
                  <a:pt x="14198" y="7177"/>
                </a:lnTo>
                <a:lnTo>
                  <a:pt x="14559" y="7383"/>
                </a:lnTo>
                <a:lnTo>
                  <a:pt x="14869" y="7641"/>
                </a:lnTo>
                <a:lnTo>
                  <a:pt x="15127" y="7951"/>
                </a:lnTo>
                <a:lnTo>
                  <a:pt x="15385" y="8261"/>
                </a:lnTo>
                <a:lnTo>
                  <a:pt x="15540" y="8622"/>
                </a:lnTo>
                <a:lnTo>
                  <a:pt x="15695" y="8984"/>
                </a:lnTo>
                <a:lnTo>
                  <a:pt x="15798" y="9345"/>
                </a:lnTo>
                <a:lnTo>
                  <a:pt x="15850" y="9706"/>
                </a:lnTo>
                <a:lnTo>
                  <a:pt x="15850" y="10119"/>
                </a:lnTo>
                <a:lnTo>
                  <a:pt x="15850" y="10532"/>
                </a:lnTo>
                <a:lnTo>
                  <a:pt x="15798" y="10894"/>
                </a:lnTo>
                <a:lnTo>
                  <a:pt x="15695" y="11307"/>
                </a:lnTo>
                <a:lnTo>
                  <a:pt x="15592" y="11720"/>
                </a:lnTo>
                <a:lnTo>
                  <a:pt x="15437" y="12081"/>
                </a:lnTo>
                <a:lnTo>
                  <a:pt x="15282" y="12443"/>
                </a:lnTo>
                <a:lnTo>
                  <a:pt x="15075" y="12804"/>
                </a:lnTo>
                <a:lnTo>
                  <a:pt x="15075" y="12804"/>
                </a:lnTo>
                <a:lnTo>
                  <a:pt x="14869" y="13114"/>
                </a:lnTo>
                <a:lnTo>
                  <a:pt x="14611" y="13423"/>
                </a:lnTo>
                <a:lnTo>
                  <a:pt x="14352" y="13682"/>
                </a:lnTo>
                <a:lnTo>
                  <a:pt x="14043" y="13940"/>
                </a:lnTo>
                <a:lnTo>
                  <a:pt x="13733" y="14146"/>
                </a:lnTo>
                <a:lnTo>
                  <a:pt x="13423" y="14353"/>
                </a:lnTo>
                <a:lnTo>
                  <a:pt x="13062" y="14508"/>
                </a:lnTo>
                <a:lnTo>
                  <a:pt x="12752" y="14663"/>
                </a:lnTo>
                <a:lnTo>
                  <a:pt x="12391" y="14766"/>
                </a:lnTo>
                <a:lnTo>
                  <a:pt x="12029" y="14817"/>
                </a:lnTo>
                <a:lnTo>
                  <a:pt x="11616" y="14869"/>
                </a:lnTo>
                <a:lnTo>
                  <a:pt x="11255" y="14869"/>
                </a:lnTo>
                <a:lnTo>
                  <a:pt x="10894" y="14817"/>
                </a:lnTo>
                <a:lnTo>
                  <a:pt x="10532" y="14714"/>
                </a:lnTo>
                <a:lnTo>
                  <a:pt x="10119" y="14611"/>
                </a:lnTo>
                <a:lnTo>
                  <a:pt x="9758" y="14456"/>
                </a:lnTo>
                <a:lnTo>
                  <a:pt x="9758" y="14456"/>
                </a:lnTo>
                <a:lnTo>
                  <a:pt x="9448" y="14249"/>
                </a:lnTo>
                <a:lnTo>
                  <a:pt x="9138" y="14043"/>
                </a:lnTo>
                <a:lnTo>
                  <a:pt x="8570" y="13527"/>
                </a:lnTo>
                <a:lnTo>
                  <a:pt x="8106" y="12959"/>
                </a:lnTo>
                <a:lnTo>
                  <a:pt x="7899" y="12649"/>
                </a:lnTo>
                <a:lnTo>
                  <a:pt x="7744" y="12288"/>
                </a:lnTo>
                <a:lnTo>
                  <a:pt x="7589" y="11978"/>
                </a:lnTo>
                <a:lnTo>
                  <a:pt x="7486" y="11617"/>
                </a:lnTo>
                <a:lnTo>
                  <a:pt x="7435" y="11255"/>
                </a:lnTo>
                <a:lnTo>
                  <a:pt x="7435" y="10894"/>
                </a:lnTo>
                <a:lnTo>
                  <a:pt x="7435" y="10532"/>
                </a:lnTo>
                <a:lnTo>
                  <a:pt x="7486" y="10171"/>
                </a:lnTo>
                <a:lnTo>
                  <a:pt x="7538" y="9810"/>
                </a:lnTo>
                <a:lnTo>
                  <a:pt x="7693" y="9397"/>
                </a:lnTo>
                <a:lnTo>
                  <a:pt x="7693" y="9397"/>
                </a:lnTo>
                <a:lnTo>
                  <a:pt x="7899" y="9035"/>
                </a:lnTo>
                <a:lnTo>
                  <a:pt x="8106" y="8674"/>
                </a:lnTo>
                <a:lnTo>
                  <a:pt x="8106" y="8674"/>
                </a:lnTo>
                <a:lnTo>
                  <a:pt x="7331" y="8054"/>
                </a:lnTo>
                <a:lnTo>
                  <a:pt x="6609" y="7435"/>
                </a:lnTo>
                <a:lnTo>
                  <a:pt x="6609" y="7435"/>
                </a:lnTo>
                <a:lnTo>
                  <a:pt x="6609" y="7435"/>
                </a:lnTo>
                <a:lnTo>
                  <a:pt x="6196" y="8003"/>
                </a:lnTo>
                <a:lnTo>
                  <a:pt x="5834" y="8571"/>
                </a:lnTo>
                <a:lnTo>
                  <a:pt x="5576" y="9190"/>
                </a:lnTo>
                <a:lnTo>
                  <a:pt x="5318" y="9861"/>
                </a:lnTo>
                <a:lnTo>
                  <a:pt x="5215" y="10532"/>
                </a:lnTo>
                <a:lnTo>
                  <a:pt x="5163" y="11204"/>
                </a:lnTo>
                <a:lnTo>
                  <a:pt x="5163" y="11926"/>
                </a:lnTo>
                <a:lnTo>
                  <a:pt x="5318" y="12597"/>
                </a:lnTo>
                <a:lnTo>
                  <a:pt x="5318" y="12597"/>
                </a:lnTo>
                <a:lnTo>
                  <a:pt x="5421" y="13010"/>
                </a:lnTo>
                <a:lnTo>
                  <a:pt x="5576" y="13372"/>
                </a:lnTo>
                <a:lnTo>
                  <a:pt x="5937" y="14095"/>
                </a:lnTo>
                <a:lnTo>
                  <a:pt x="6402" y="14766"/>
                </a:lnTo>
                <a:lnTo>
                  <a:pt x="6970" y="15385"/>
                </a:lnTo>
                <a:lnTo>
                  <a:pt x="7589" y="15902"/>
                </a:lnTo>
                <a:lnTo>
                  <a:pt x="8261" y="16366"/>
                </a:lnTo>
                <a:lnTo>
                  <a:pt x="9035" y="16676"/>
                </a:lnTo>
                <a:lnTo>
                  <a:pt x="9809" y="16882"/>
                </a:lnTo>
                <a:lnTo>
                  <a:pt x="9809" y="16882"/>
                </a:lnTo>
                <a:lnTo>
                  <a:pt x="10274" y="16986"/>
                </a:lnTo>
                <a:lnTo>
                  <a:pt x="10687" y="17037"/>
                </a:lnTo>
                <a:lnTo>
                  <a:pt x="11100" y="17037"/>
                </a:lnTo>
                <a:lnTo>
                  <a:pt x="11513" y="16986"/>
                </a:lnTo>
                <a:lnTo>
                  <a:pt x="11978" y="16934"/>
                </a:lnTo>
                <a:lnTo>
                  <a:pt x="12391" y="16831"/>
                </a:lnTo>
                <a:lnTo>
                  <a:pt x="12804" y="16676"/>
                </a:lnTo>
                <a:lnTo>
                  <a:pt x="13165" y="16521"/>
                </a:lnTo>
                <a:lnTo>
                  <a:pt x="13165" y="16521"/>
                </a:lnTo>
                <a:lnTo>
                  <a:pt x="13630" y="16263"/>
                </a:lnTo>
                <a:lnTo>
                  <a:pt x="14043" y="16005"/>
                </a:lnTo>
                <a:lnTo>
                  <a:pt x="14456" y="15747"/>
                </a:lnTo>
                <a:lnTo>
                  <a:pt x="14817" y="15437"/>
                </a:lnTo>
                <a:lnTo>
                  <a:pt x="15540" y="14714"/>
                </a:lnTo>
                <a:lnTo>
                  <a:pt x="16159" y="13940"/>
                </a:lnTo>
                <a:lnTo>
                  <a:pt x="16727" y="13062"/>
                </a:lnTo>
                <a:lnTo>
                  <a:pt x="17140" y="12133"/>
                </a:lnTo>
                <a:lnTo>
                  <a:pt x="17295" y="11668"/>
                </a:lnTo>
                <a:lnTo>
                  <a:pt x="17450" y="11204"/>
                </a:lnTo>
                <a:lnTo>
                  <a:pt x="17553" y="10687"/>
                </a:lnTo>
                <a:lnTo>
                  <a:pt x="17605" y="10223"/>
                </a:lnTo>
                <a:lnTo>
                  <a:pt x="17605" y="10223"/>
                </a:lnTo>
                <a:lnTo>
                  <a:pt x="17657" y="9758"/>
                </a:lnTo>
                <a:lnTo>
                  <a:pt x="17657" y="9345"/>
                </a:lnTo>
                <a:lnTo>
                  <a:pt x="17605" y="8880"/>
                </a:lnTo>
                <a:lnTo>
                  <a:pt x="17553" y="8467"/>
                </a:lnTo>
                <a:lnTo>
                  <a:pt x="17450" y="8106"/>
                </a:lnTo>
                <a:lnTo>
                  <a:pt x="17347" y="7693"/>
                </a:lnTo>
                <a:lnTo>
                  <a:pt x="17192" y="7332"/>
                </a:lnTo>
                <a:lnTo>
                  <a:pt x="16985" y="6970"/>
                </a:lnTo>
                <a:lnTo>
                  <a:pt x="16779" y="6660"/>
                </a:lnTo>
                <a:lnTo>
                  <a:pt x="16521" y="6299"/>
                </a:lnTo>
                <a:lnTo>
                  <a:pt x="16263" y="6041"/>
                </a:lnTo>
                <a:lnTo>
                  <a:pt x="15953" y="5731"/>
                </a:lnTo>
                <a:lnTo>
                  <a:pt x="15643" y="5473"/>
                </a:lnTo>
                <a:lnTo>
                  <a:pt x="15282" y="5267"/>
                </a:lnTo>
                <a:lnTo>
                  <a:pt x="14869" y="5060"/>
                </a:lnTo>
                <a:lnTo>
                  <a:pt x="14456" y="4854"/>
                </a:lnTo>
                <a:lnTo>
                  <a:pt x="14456" y="4854"/>
                </a:lnTo>
                <a:lnTo>
                  <a:pt x="14352" y="4802"/>
                </a:lnTo>
                <a:lnTo>
                  <a:pt x="14352" y="4802"/>
                </a:lnTo>
                <a:lnTo>
                  <a:pt x="13785" y="4647"/>
                </a:lnTo>
                <a:lnTo>
                  <a:pt x="13217" y="4492"/>
                </a:lnTo>
                <a:lnTo>
                  <a:pt x="13217" y="4492"/>
                </a:lnTo>
                <a:lnTo>
                  <a:pt x="12804" y="4441"/>
                </a:lnTo>
                <a:lnTo>
                  <a:pt x="12391" y="4441"/>
                </a:lnTo>
                <a:lnTo>
                  <a:pt x="11978" y="4441"/>
                </a:lnTo>
                <a:lnTo>
                  <a:pt x="11513" y="4492"/>
                </a:lnTo>
                <a:lnTo>
                  <a:pt x="10687" y="4699"/>
                </a:lnTo>
                <a:lnTo>
                  <a:pt x="9861" y="5008"/>
                </a:lnTo>
                <a:lnTo>
                  <a:pt x="9087" y="5370"/>
                </a:lnTo>
                <a:lnTo>
                  <a:pt x="8312" y="5834"/>
                </a:lnTo>
                <a:lnTo>
                  <a:pt x="7641" y="6351"/>
                </a:lnTo>
                <a:lnTo>
                  <a:pt x="7022" y="6919"/>
                </a:lnTo>
                <a:lnTo>
                  <a:pt x="7022" y="6919"/>
                </a:lnTo>
                <a:lnTo>
                  <a:pt x="6918" y="7073"/>
                </a:lnTo>
                <a:lnTo>
                  <a:pt x="6918" y="7073"/>
                </a:lnTo>
                <a:lnTo>
                  <a:pt x="7176" y="7280"/>
                </a:lnTo>
                <a:lnTo>
                  <a:pt x="7176" y="7280"/>
                </a:lnTo>
                <a:lnTo>
                  <a:pt x="8415" y="8261"/>
                </a:lnTo>
                <a:lnTo>
                  <a:pt x="8415" y="8261"/>
                </a:lnTo>
                <a:lnTo>
                  <a:pt x="8725" y="7951"/>
                </a:lnTo>
                <a:lnTo>
                  <a:pt x="9035" y="7641"/>
                </a:lnTo>
                <a:lnTo>
                  <a:pt x="9345" y="7383"/>
                </a:lnTo>
                <a:lnTo>
                  <a:pt x="9706" y="7125"/>
                </a:lnTo>
                <a:lnTo>
                  <a:pt x="10119" y="6919"/>
                </a:lnTo>
                <a:lnTo>
                  <a:pt x="10532" y="6764"/>
                </a:lnTo>
                <a:lnTo>
                  <a:pt x="10945" y="6660"/>
                </a:lnTo>
                <a:lnTo>
                  <a:pt x="11358" y="6557"/>
                </a:lnTo>
                <a:lnTo>
                  <a:pt x="11358" y="6557"/>
                </a:lnTo>
                <a:lnTo>
                  <a:pt x="11720" y="6506"/>
                </a:lnTo>
                <a:lnTo>
                  <a:pt x="12081" y="6506"/>
                </a:lnTo>
                <a:lnTo>
                  <a:pt x="12442" y="6557"/>
                </a:lnTo>
                <a:lnTo>
                  <a:pt x="12804" y="6609"/>
                </a:lnTo>
                <a:lnTo>
                  <a:pt x="13165" y="6712"/>
                </a:lnTo>
                <a:lnTo>
                  <a:pt x="13526" y="6815"/>
                </a:lnTo>
                <a:lnTo>
                  <a:pt x="13836" y="6970"/>
                </a:lnTo>
                <a:lnTo>
                  <a:pt x="14146" y="7125"/>
                </a:lnTo>
                <a:lnTo>
                  <a:pt x="14146" y="7125"/>
                </a:lnTo>
                <a:close/>
                <a:moveTo>
                  <a:pt x="9913" y="11049"/>
                </a:moveTo>
                <a:lnTo>
                  <a:pt x="9913" y="11049"/>
                </a:lnTo>
                <a:lnTo>
                  <a:pt x="9448" y="11049"/>
                </a:lnTo>
                <a:lnTo>
                  <a:pt x="8983" y="11049"/>
                </a:lnTo>
                <a:lnTo>
                  <a:pt x="8983" y="11049"/>
                </a:lnTo>
                <a:lnTo>
                  <a:pt x="8829" y="11049"/>
                </a:lnTo>
                <a:lnTo>
                  <a:pt x="8777" y="10945"/>
                </a:lnTo>
                <a:lnTo>
                  <a:pt x="8725" y="10791"/>
                </a:lnTo>
                <a:lnTo>
                  <a:pt x="8829" y="10636"/>
                </a:lnTo>
                <a:lnTo>
                  <a:pt x="8829" y="10636"/>
                </a:lnTo>
                <a:lnTo>
                  <a:pt x="9242" y="10223"/>
                </a:lnTo>
                <a:lnTo>
                  <a:pt x="9655" y="9758"/>
                </a:lnTo>
                <a:lnTo>
                  <a:pt x="9655" y="9758"/>
                </a:lnTo>
                <a:lnTo>
                  <a:pt x="8467" y="8880"/>
                </a:lnTo>
                <a:lnTo>
                  <a:pt x="8467" y="8880"/>
                </a:lnTo>
                <a:lnTo>
                  <a:pt x="8209" y="9448"/>
                </a:lnTo>
                <a:lnTo>
                  <a:pt x="8002" y="10016"/>
                </a:lnTo>
                <a:lnTo>
                  <a:pt x="8002" y="10016"/>
                </a:lnTo>
                <a:lnTo>
                  <a:pt x="7951" y="10481"/>
                </a:lnTo>
                <a:lnTo>
                  <a:pt x="7899" y="10945"/>
                </a:lnTo>
                <a:lnTo>
                  <a:pt x="8002" y="11410"/>
                </a:lnTo>
                <a:lnTo>
                  <a:pt x="8106" y="11875"/>
                </a:lnTo>
                <a:lnTo>
                  <a:pt x="8106" y="11875"/>
                </a:lnTo>
                <a:lnTo>
                  <a:pt x="8261" y="12236"/>
                </a:lnTo>
                <a:lnTo>
                  <a:pt x="8467" y="12597"/>
                </a:lnTo>
                <a:lnTo>
                  <a:pt x="8674" y="12959"/>
                </a:lnTo>
                <a:lnTo>
                  <a:pt x="8932" y="13269"/>
                </a:lnTo>
                <a:lnTo>
                  <a:pt x="9242" y="13527"/>
                </a:lnTo>
                <a:lnTo>
                  <a:pt x="9603" y="13785"/>
                </a:lnTo>
                <a:lnTo>
                  <a:pt x="9964" y="13991"/>
                </a:lnTo>
                <a:lnTo>
                  <a:pt x="10326" y="14146"/>
                </a:lnTo>
                <a:lnTo>
                  <a:pt x="10326" y="14146"/>
                </a:lnTo>
                <a:lnTo>
                  <a:pt x="10635" y="14249"/>
                </a:lnTo>
                <a:lnTo>
                  <a:pt x="10997" y="14301"/>
                </a:lnTo>
                <a:lnTo>
                  <a:pt x="11616" y="14353"/>
                </a:lnTo>
                <a:lnTo>
                  <a:pt x="12287" y="14301"/>
                </a:lnTo>
                <a:lnTo>
                  <a:pt x="12855" y="14095"/>
                </a:lnTo>
                <a:lnTo>
                  <a:pt x="13423" y="13785"/>
                </a:lnTo>
                <a:lnTo>
                  <a:pt x="13939" y="13423"/>
                </a:lnTo>
                <a:lnTo>
                  <a:pt x="14404" y="12907"/>
                </a:lnTo>
                <a:lnTo>
                  <a:pt x="14765" y="12339"/>
                </a:lnTo>
                <a:lnTo>
                  <a:pt x="14765" y="12339"/>
                </a:lnTo>
                <a:lnTo>
                  <a:pt x="15024" y="11720"/>
                </a:lnTo>
                <a:lnTo>
                  <a:pt x="15230" y="11100"/>
                </a:lnTo>
                <a:lnTo>
                  <a:pt x="15333" y="10429"/>
                </a:lnTo>
                <a:lnTo>
                  <a:pt x="15333" y="9758"/>
                </a:lnTo>
                <a:lnTo>
                  <a:pt x="15333" y="9397"/>
                </a:lnTo>
                <a:lnTo>
                  <a:pt x="15230" y="9087"/>
                </a:lnTo>
                <a:lnTo>
                  <a:pt x="15127" y="8829"/>
                </a:lnTo>
                <a:lnTo>
                  <a:pt x="14972" y="8519"/>
                </a:lnTo>
                <a:lnTo>
                  <a:pt x="14765" y="8261"/>
                </a:lnTo>
                <a:lnTo>
                  <a:pt x="14559" y="8003"/>
                </a:lnTo>
                <a:lnTo>
                  <a:pt x="14249" y="7796"/>
                </a:lnTo>
                <a:lnTo>
                  <a:pt x="13939" y="7590"/>
                </a:lnTo>
                <a:lnTo>
                  <a:pt x="13939" y="7590"/>
                </a:lnTo>
                <a:lnTo>
                  <a:pt x="13888" y="7538"/>
                </a:lnTo>
                <a:lnTo>
                  <a:pt x="13888" y="7538"/>
                </a:lnTo>
                <a:lnTo>
                  <a:pt x="13578" y="7332"/>
                </a:lnTo>
                <a:lnTo>
                  <a:pt x="13217" y="7228"/>
                </a:lnTo>
                <a:lnTo>
                  <a:pt x="12855" y="7125"/>
                </a:lnTo>
                <a:lnTo>
                  <a:pt x="12494" y="7073"/>
                </a:lnTo>
                <a:lnTo>
                  <a:pt x="12494" y="7073"/>
                </a:lnTo>
                <a:lnTo>
                  <a:pt x="11978" y="7022"/>
                </a:lnTo>
                <a:lnTo>
                  <a:pt x="11461" y="7073"/>
                </a:lnTo>
                <a:lnTo>
                  <a:pt x="10945" y="7125"/>
                </a:lnTo>
                <a:lnTo>
                  <a:pt x="10429" y="7280"/>
                </a:lnTo>
                <a:lnTo>
                  <a:pt x="9964" y="7538"/>
                </a:lnTo>
                <a:lnTo>
                  <a:pt x="9500" y="7796"/>
                </a:lnTo>
                <a:lnTo>
                  <a:pt x="9138" y="8106"/>
                </a:lnTo>
                <a:lnTo>
                  <a:pt x="8777" y="8519"/>
                </a:lnTo>
                <a:lnTo>
                  <a:pt x="8777" y="8519"/>
                </a:lnTo>
                <a:lnTo>
                  <a:pt x="9964" y="9345"/>
                </a:lnTo>
                <a:lnTo>
                  <a:pt x="9964" y="9345"/>
                </a:lnTo>
                <a:lnTo>
                  <a:pt x="10377" y="8829"/>
                </a:lnTo>
                <a:lnTo>
                  <a:pt x="10842" y="8313"/>
                </a:lnTo>
                <a:lnTo>
                  <a:pt x="10842" y="8313"/>
                </a:lnTo>
                <a:lnTo>
                  <a:pt x="10945" y="8261"/>
                </a:lnTo>
                <a:lnTo>
                  <a:pt x="11048" y="8261"/>
                </a:lnTo>
                <a:lnTo>
                  <a:pt x="11152" y="8313"/>
                </a:lnTo>
                <a:lnTo>
                  <a:pt x="11203" y="8416"/>
                </a:lnTo>
                <a:lnTo>
                  <a:pt x="11203" y="8416"/>
                </a:lnTo>
                <a:lnTo>
                  <a:pt x="11358" y="8777"/>
                </a:lnTo>
                <a:lnTo>
                  <a:pt x="11358" y="8777"/>
                </a:lnTo>
                <a:lnTo>
                  <a:pt x="11616" y="8622"/>
                </a:lnTo>
                <a:lnTo>
                  <a:pt x="11926" y="8519"/>
                </a:lnTo>
                <a:lnTo>
                  <a:pt x="12287" y="8467"/>
                </a:lnTo>
                <a:lnTo>
                  <a:pt x="12597" y="8519"/>
                </a:lnTo>
                <a:lnTo>
                  <a:pt x="12597" y="8519"/>
                </a:lnTo>
                <a:lnTo>
                  <a:pt x="12804" y="8571"/>
                </a:lnTo>
                <a:lnTo>
                  <a:pt x="12959" y="8674"/>
                </a:lnTo>
                <a:lnTo>
                  <a:pt x="13165" y="8777"/>
                </a:lnTo>
                <a:lnTo>
                  <a:pt x="13268" y="8932"/>
                </a:lnTo>
                <a:lnTo>
                  <a:pt x="13268" y="8932"/>
                </a:lnTo>
                <a:lnTo>
                  <a:pt x="13526" y="9190"/>
                </a:lnTo>
                <a:lnTo>
                  <a:pt x="13785" y="9500"/>
                </a:lnTo>
                <a:lnTo>
                  <a:pt x="13939" y="9810"/>
                </a:lnTo>
                <a:lnTo>
                  <a:pt x="14094" y="10119"/>
                </a:lnTo>
                <a:lnTo>
                  <a:pt x="14094" y="10119"/>
                </a:lnTo>
                <a:lnTo>
                  <a:pt x="14146" y="10429"/>
                </a:lnTo>
                <a:lnTo>
                  <a:pt x="14146" y="10687"/>
                </a:lnTo>
                <a:lnTo>
                  <a:pt x="14146" y="10945"/>
                </a:lnTo>
                <a:lnTo>
                  <a:pt x="14146" y="11204"/>
                </a:lnTo>
                <a:lnTo>
                  <a:pt x="13939" y="11720"/>
                </a:lnTo>
                <a:lnTo>
                  <a:pt x="13681" y="12184"/>
                </a:lnTo>
                <a:lnTo>
                  <a:pt x="13681" y="12184"/>
                </a:lnTo>
                <a:lnTo>
                  <a:pt x="13423" y="12494"/>
                </a:lnTo>
                <a:lnTo>
                  <a:pt x="13113" y="12752"/>
                </a:lnTo>
                <a:lnTo>
                  <a:pt x="12700" y="12959"/>
                </a:lnTo>
                <a:lnTo>
                  <a:pt x="12339" y="13062"/>
                </a:lnTo>
                <a:lnTo>
                  <a:pt x="11926" y="13114"/>
                </a:lnTo>
                <a:lnTo>
                  <a:pt x="11513" y="13062"/>
                </a:lnTo>
                <a:lnTo>
                  <a:pt x="11100" y="12959"/>
                </a:lnTo>
                <a:lnTo>
                  <a:pt x="10739" y="12752"/>
                </a:lnTo>
                <a:lnTo>
                  <a:pt x="10739" y="12752"/>
                </a:lnTo>
                <a:lnTo>
                  <a:pt x="10481" y="12597"/>
                </a:lnTo>
                <a:lnTo>
                  <a:pt x="10326" y="12391"/>
                </a:lnTo>
                <a:lnTo>
                  <a:pt x="10326" y="12391"/>
                </a:lnTo>
                <a:lnTo>
                  <a:pt x="10222" y="12339"/>
                </a:lnTo>
                <a:lnTo>
                  <a:pt x="10222" y="12339"/>
                </a:lnTo>
                <a:lnTo>
                  <a:pt x="10068" y="12030"/>
                </a:lnTo>
                <a:lnTo>
                  <a:pt x="9964" y="11720"/>
                </a:lnTo>
                <a:lnTo>
                  <a:pt x="9913" y="11410"/>
                </a:lnTo>
                <a:lnTo>
                  <a:pt x="9913" y="11049"/>
                </a:lnTo>
                <a:lnTo>
                  <a:pt x="9913" y="11049"/>
                </a:lnTo>
                <a:close/>
                <a:moveTo>
                  <a:pt x="2014" y="2479"/>
                </a:moveTo>
                <a:lnTo>
                  <a:pt x="2014" y="2479"/>
                </a:lnTo>
                <a:lnTo>
                  <a:pt x="1498" y="2479"/>
                </a:lnTo>
                <a:lnTo>
                  <a:pt x="981" y="2376"/>
                </a:lnTo>
                <a:lnTo>
                  <a:pt x="981" y="2376"/>
                </a:lnTo>
                <a:lnTo>
                  <a:pt x="1136" y="2582"/>
                </a:lnTo>
                <a:lnTo>
                  <a:pt x="1136" y="2582"/>
                </a:lnTo>
                <a:lnTo>
                  <a:pt x="1136" y="2582"/>
                </a:lnTo>
                <a:lnTo>
                  <a:pt x="1136" y="2582"/>
                </a:lnTo>
                <a:lnTo>
                  <a:pt x="2065" y="2530"/>
                </a:lnTo>
                <a:lnTo>
                  <a:pt x="2065" y="2530"/>
                </a:lnTo>
                <a:lnTo>
                  <a:pt x="2014" y="2479"/>
                </a:lnTo>
                <a:lnTo>
                  <a:pt x="2014" y="2479"/>
                </a:lnTo>
                <a:close/>
                <a:moveTo>
                  <a:pt x="13010" y="9190"/>
                </a:moveTo>
                <a:lnTo>
                  <a:pt x="13010" y="9190"/>
                </a:lnTo>
                <a:lnTo>
                  <a:pt x="12804" y="9139"/>
                </a:lnTo>
                <a:lnTo>
                  <a:pt x="12804" y="9139"/>
                </a:lnTo>
                <a:lnTo>
                  <a:pt x="12236" y="9552"/>
                </a:lnTo>
                <a:lnTo>
                  <a:pt x="11720" y="10068"/>
                </a:lnTo>
                <a:lnTo>
                  <a:pt x="11720" y="10068"/>
                </a:lnTo>
                <a:lnTo>
                  <a:pt x="11823" y="10429"/>
                </a:lnTo>
                <a:lnTo>
                  <a:pt x="11823" y="10429"/>
                </a:lnTo>
                <a:lnTo>
                  <a:pt x="12494" y="9913"/>
                </a:lnTo>
                <a:lnTo>
                  <a:pt x="13165" y="9397"/>
                </a:lnTo>
                <a:lnTo>
                  <a:pt x="13165" y="9397"/>
                </a:lnTo>
                <a:lnTo>
                  <a:pt x="13010" y="9190"/>
                </a:lnTo>
                <a:lnTo>
                  <a:pt x="13010" y="9190"/>
                </a:lnTo>
                <a:close/>
                <a:moveTo>
                  <a:pt x="3511" y="3408"/>
                </a:moveTo>
                <a:lnTo>
                  <a:pt x="3511" y="3408"/>
                </a:lnTo>
                <a:lnTo>
                  <a:pt x="3459" y="2995"/>
                </a:lnTo>
                <a:lnTo>
                  <a:pt x="3459" y="2995"/>
                </a:lnTo>
                <a:lnTo>
                  <a:pt x="3408" y="3305"/>
                </a:lnTo>
                <a:lnTo>
                  <a:pt x="3408" y="3305"/>
                </a:lnTo>
                <a:lnTo>
                  <a:pt x="3408" y="3356"/>
                </a:lnTo>
                <a:lnTo>
                  <a:pt x="3408" y="3356"/>
                </a:lnTo>
                <a:lnTo>
                  <a:pt x="3459" y="3408"/>
                </a:lnTo>
                <a:lnTo>
                  <a:pt x="3511" y="3408"/>
                </a:lnTo>
                <a:lnTo>
                  <a:pt x="3511" y="3408"/>
                </a:lnTo>
                <a:close/>
                <a:moveTo>
                  <a:pt x="2892" y="3563"/>
                </a:moveTo>
                <a:lnTo>
                  <a:pt x="2892" y="3563"/>
                </a:lnTo>
                <a:lnTo>
                  <a:pt x="2272" y="3563"/>
                </a:lnTo>
                <a:lnTo>
                  <a:pt x="2272" y="3563"/>
                </a:lnTo>
                <a:lnTo>
                  <a:pt x="2633" y="3718"/>
                </a:lnTo>
                <a:lnTo>
                  <a:pt x="3098" y="3821"/>
                </a:lnTo>
                <a:lnTo>
                  <a:pt x="3098" y="3821"/>
                </a:lnTo>
                <a:lnTo>
                  <a:pt x="2892" y="3563"/>
                </a:lnTo>
                <a:lnTo>
                  <a:pt x="2892" y="3563"/>
                </a:lnTo>
                <a:close/>
                <a:moveTo>
                  <a:pt x="2530" y="3098"/>
                </a:moveTo>
                <a:lnTo>
                  <a:pt x="2530" y="3098"/>
                </a:lnTo>
                <a:lnTo>
                  <a:pt x="2479" y="2995"/>
                </a:lnTo>
                <a:lnTo>
                  <a:pt x="2479" y="2995"/>
                </a:lnTo>
                <a:lnTo>
                  <a:pt x="1601" y="3047"/>
                </a:lnTo>
                <a:lnTo>
                  <a:pt x="1601" y="3047"/>
                </a:lnTo>
                <a:lnTo>
                  <a:pt x="1652" y="3098"/>
                </a:lnTo>
                <a:lnTo>
                  <a:pt x="1652" y="3098"/>
                </a:lnTo>
                <a:lnTo>
                  <a:pt x="2530" y="3098"/>
                </a:lnTo>
                <a:lnTo>
                  <a:pt x="2530" y="3098"/>
                </a:lnTo>
                <a:close/>
                <a:moveTo>
                  <a:pt x="3046" y="1911"/>
                </a:moveTo>
                <a:lnTo>
                  <a:pt x="3046" y="1911"/>
                </a:lnTo>
                <a:lnTo>
                  <a:pt x="2943" y="2634"/>
                </a:lnTo>
                <a:lnTo>
                  <a:pt x="2943" y="2634"/>
                </a:lnTo>
                <a:lnTo>
                  <a:pt x="2943" y="2685"/>
                </a:lnTo>
                <a:lnTo>
                  <a:pt x="2943" y="2685"/>
                </a:lnTo>
                <a:lnTo>
                  <a:pt x="2995" y="2789"/>
                </a:lnTo>
                <a:lnTo>
                  <a:pt x="2995" y="2789"/>
                </a:lnTo>
                <a:lnTo>
                  <a:pt x="3098" y="2066"/>
                </a:lnTo>
                <a:lnTo>
                  <a:pt x="3098" y="2066"/>
                </a:lnTo>
                <a:lnTo>
                  <a:pt x="3046" y="1911"/>
                </a:lnTo>
                <a:lnTo>
                  <a:pt x="3046" y="1911"/>
                </a:lnTo>
                <a:close/>
                <a:moveTo>
                  <a:pt x="2633" y="1291"/>
                </a:moveTo>
                <a:lnTo>
                  <a:pt x="2633" y="1291"/>
                </a:lnTo>
                <a:lnTo>
                  <a:pt x="2582" y="1137"/>
                </a:lnTo>
                <a:lnTo>
                  <a:pt x="2582" y="1137"/>
                </a:lnTo>
                <a:lnTo>
                  <a:pt x="2427" y="2066"/>
                </a:lnTo>
                <a:lnTo>
                  <a:pt x="2427" y="2066"/>
                </a:lnTo>
                <a:lnTo>
                  <a:pt x="2530" y="2221"/>
                </a:lnTo>
                <a:lnTo>
                  <a:pt x="2530" y="2221"/>
                </a:lnTo>
                <a:lnTo>
                  <a:pt x="2633" y="1291"/>
                </a:lnTo>
                <a:lnTo>
                  <a:pt x="2633" y="1291"/>
                </a:lnTo>
                <a:lnTo>
                  <a:pt x="2633" y="1291"/>
                </a:lnTo>
                <a:lnTo>
                  <a:pt x="2633" y="1291"/>
                </a:lnTo>
                <a:close/>
                <a:moveTo>
                  <a:pt x="10068" y="10016"/>
                </a:moveTo>
                <a:lnTo>
                  <a:pt x="10068" y="10016"/>
                </a:lnTo>
                <a:lnTo>
                  <a:pt x="9603" y="10584"/>
                </a:lnTo>
                <a:lnTo>
                  <a:pt x="9603" y="10584"/>
                </a:lnTo>
                <a:lnTo>
                  <a:pt x="10016" y="10584"/>
                </a:lnTo>
                <a:lnTo>
                  <a:pt x="10016" y="10584"/>
                </a:lnTo>
                <a:lnTo>
                  <a:pt x="10016" y="10584"/>
                </a:lnTo>
                <a:lnTo>
                  <a:pt x="10016" y="10584"/>
                </a:lnTo>
                <a:lnTo>
                  <a:pt x="10687" y="10687"/>
                </a:lnTo>
                <a:lnTo>
                  <a:pt x="10687" y="10687"/>
                </a:lnTo>
                <a:lnTo>
                  <a:pt x="11461" y="10791"/>
                </a:lnTo>
                <a:lnTo>
                  <a:pt x="11461" y="10791"/>
                </a:lnTo>
                <a:lnTo>
                  <a:pt x="11410" y="10636"/>
                </a:lnTo>
                <a:lnTo>
                  <a:pt x="11410" y="10636"/>
                </a:lnTo>
                <a:lnTo>
                  <a:pt x="11203" y="9913"/>
                </a:lnTo>
                <a:lnTo>
                  <a:pt x="11203" y="9913"/>
                </a:lnTo>
                <a:lnTo>
                  <a:pt x="11203" y="9913"/>
                </a:lnTo>
                <a:lnTo>
                  <a:pt x="11203" y="9913"/>
                </a:lnTo>
                <a:lnTo>
                  <a:pt x="11100" y="9500"/>
                </a:lnTo>
                <a:lnTo>
                  <a:pt x="11100" y="9500"/>
                </a:lnTo>
                <a:lnTo>
                  <a:pt x="11048" y="9500"/>
                </a:lnTo>
                <a:lnTo>
                  <a:pt x="11048" y="9500"/>
                </a:lnTo>
                <a:lnTo>
                  <a:pt x="10945" y="9087"/>
                </a:lnTo>
                <a:lnTo>
                  <a:pt x="10945" y="9087"/>
                </a:lnTo>
                <a:lnTo>
                  <a:pt x="10894" y="9035"/>
                </a:lnTo>
                <a:lnTo>
                  <a:pt x="10894" y="9035"/>
                </a:lnTo>
                <a:lnTo>
                  <a:pt x="10894" y="8932"/>
                </a:lnTo>
                <a:lnTo>
                  <a:pt x="10894" y="8932"/>
                </a:lnTo>
                <a:lnTo>
                  <a:pt x="10790" y="9035"/>
                </a:lnTo>
                <a:lnTo>
                  <a:pt x="10790" y="9035"/>
                </a:lnTo>
                <a:lnTo>
                  <a:pt x="10326" y="9603"/>
                </a:lnTo>
                <a:lnTo>
                  <a:pt x="10326" y="9603"/>
                </a:lnTo>
                <a:lnTo>
                  <a:pt x="10429" y="9655"/>
                </a:lnTo>
                <a:lnTo>
                  <a:pt x="10532" y="9758"/>
                </a:lnTo>
                <a:lnTo>
                  <a:pt x="10532" y="9758"/>
                </a:lnTo>
                <a:lnTo>
                  <a:pt x="10481" y="9810"/>
                </a:lnTo>
                <a:lnTo>
                  <a:pt x="10429" y="9861"/>
                </a:lnTo>
                <a:lnTo>
                  <a:pt x="10429" y="9861"/>
                </a:lnTo>
                <a:lnTo>
                  <a:pt x="10274" y="10119"/>
                </a:lnTo>
                <a:lnTo>
                  <a:pt x="10274" y="10119"/>
                </a:lnTo>
                <a:lnTo>
                  <a:pt x="10171" y="10119"/>
                </a:lnTo>
                <a:lnTo>
                  <a:pt x="10068" y="10016"/>
                </a:lnTo>
                <a:lnTo>
                  <a:pt x="10068" y="10016"/>
                </a:lnTo>
                <a:close/>
                <a:moveTo>
                  <a:pt x="11048" y="11204"/>
                </a:moveTo>
                <a:lnTo>
                  <a:pt x="11048" y="11204"/>
                </a:lnTo>
                <a:lnTo>
                  <a:pt x="10687" y="11152"/>
                </a:lnTo>
                <a:lnTo>
                  <a:pt x="10687" y="11152"/>
                </a:lnTo>
                <a:lnTo>
                  <a:pt x="10326" y="11513"/>
                </a:lnTo>
                <a:lnTo>
                  <a:pt x="10326" y="11513"/>
                </a:lnTo>
                <a:lnTo>
                  <a:pt x="10429" y="11823"/>
                </a:lnTo>
                <a:lnTo>
                  <a:pt x="10429" y="11823"/>
                </a:lnTo>
                <a:lnTo>
                  <a:pt x="11048" y="11204"/>
                </a:lnTo>
                <a:lnTo>
                  <a:pt x="11048" y="11204"/>
                </a:lnTo>
                <a:close/>
                <a:moveTo>
                  <a:pt x="11565" y="9500"/>
                </a:moveTo>
                <a:lnTo>
                  <a:pt x="11565" y="9500"/>
                </a:lnTo>
                <a:lnTo>
                  <a:pt x="12081" y="8984"/>
                </a:lnTo>
                <a:lnTo>
                  <a:pt x="12081" y="8984"/>
                </a:lnTo>
                <a:lnTo>
                  <a:pt x="11771" y="9087"/>
                </a:lnTo>
                <a:lnTo>
                  <a:pt x="11513" y="9242"/>
                </a:lnTo>
                <a:lnTo>
                  <a:pt x="11513" y="9242"/>
                </a:lnTo>
                <a:lnTo>
                  <a:pt x="11565" y="9500"/>
                </a:lnTo>
                <a:lnTo>
                  <a:pt x="11565" y="9500"/>
                </a:lnTo>
                <a:close/>
                <a:moveTo>
                  <a:pt x="11978" y="10997"/>
                </a:moveTo>
                <a:lnTo>
                  <a:pt x="11978" y="10997"/>
                </a:lnTo>
                <a:lnTo>
                  <a:pt x="11978" y="11100"/>
                </a:lnTo>
                <a:lnTo>
                  <a:pt x="11926" y="11204"/>
                </a:lnTo>
                <a:lnTo>
                  <a:pt x="11874" y="11255"/>
                </a:lnTo>
                <a:lnTo>
                  <a:pt x="11720" y="11255"/>
                </a:lnTo>
                <a:lnTo>
                  <a:pt x="11668" y="11255"/>
                </a:lnTo>
                <a:lnTo>
                  <a:pt x="11668" y="11255"/>
                </a:lnTo>
                <a:lnTo>
                  <a:pt x="11203" y="11720"/>
                </a:lnTo>
                <a:lnTo>
                  <a:pt x="10739" y="12236"/>
                </a:lnTo>
                <a:lnTo>
                  <a:pt x="10739" y="12236"/>
                </a:lnTo>
                <a:lnTo>
                  <a:pt x="10997" y="12339"/>
                </a:lnTo>
                <a:lnTo>
                  <a:pt x="10997" y="12339"/>
                </a:lnTo>
                <a:lnTo>
                  <a:pt x="11048" y="12391"/>
                </a:lnTo>
                <a:lnTo>
                  <a:pt x="11048" y="12391"/>
                </a:lnTo>
                <a:lnTo>
                  <a:pt x="11668" y="11875"/>
                </a:lnTo>
                <a:lnTo>
                  <a:pt x="12236" y="11307"/>
                </a:lnTo>
                <a:lnTo>
                  <a:pt x="13423" y="10223"/>
                </a:lnTo>
                <a:lnTo>
                  <a:pt x="13423" y="10223"/>
                </a:lnTo>
                <a:lnTo>
                  <a:pt x="13526" y="10171"/>
                </a:lnTo>
                <a:lnTo>
                  <a:pt x="13526" y="10171"/>
                </a:lnTo>
                <a:lnTo>
                  <a:pt x="13423" y="9758"/>
                </a:lnTo>
                <a:lnTo>
                  <a:pt x="13423" y="9758"/>
                </a:lnTo>
                <a:lnTo>
                  <a:pt x="12700" y="10378"/>
                </a:lnTo>
                <a:lnTo>
                  <a:pt x="11978" y="10997"/>
                </a:lnTo>
                <a:lnTo>
                  <a:pt x="11978" y="10997"/>
                </a:lnTo>
                <a:close/>
                <a:moveTo>
                  <a:pt x="13578" y="10687"/>
                </a:moveTo>
                <a:lnTo>
                  <a:pt x="13578" y="10687"/>
                </a:lnTo>
                <a:lnTo>
                  <a:pt x="12597" y="11617"/>
                </a:lnTo>
                <a:lnTo>
                  <a:pt x="11616" y="12546"/>
                </a:lnTo>
                <a:lnTo>
                  <a:pt x="11616" y="12546"/>
                </a:lnTo>
                <a:lnTo>
                  <a:pt x="11823" y="12597"/>
                </a:lnTo>
                <a:lnTo>
                  <a:pt x="11823" y="12597"/>
                </a:lnTo>
                <a:lnTo>
                  <a:pt x="12700" y="11771"/>
                </a:lnTo>
                <a:lnTo>
                  <a:pt x="13578" y="10945"/>
                </a:lnTo>
                <a:lnTo>
                  <a:pt x="13578" y="10945"/>
                </a:lnTo>
                <a:lnTo>
                  <a:pt x="13578" y="10687"/>
                </a:lnTo>
                <a:lnTo>
                  <a:pt x="13578" y="10687"/>
                </a:lnTo>
                <a:close/>
                <a:moveTo>
                  <a:pt x="13320" y="11875"/>
                </a:moveTo>
                <a:lnTo>
                  <a:pt x="13320" y="11875"/>
                </a:lnTo>
                <a:lnTo>
                  <a:pt x="12649" y="12494"/>
                </a:lnTo>
                <a:lnTo>
                  <a:pt x="12649" y="12494"/>
                </a:lnTo>
                <a:lnTo>
                  <a:pt x="12855" y="12391"/>
                </a:lnTo>
                <a:lnTo>
                  <a:pt x="13010" y="12236"/>
                </a:lnTo>
                <a:lnTo>
                  <a:pt x="13217" y="12081"/>
                </a:lnTo>
                <a:lnTo>
                  <a:pt x="13320" y="11875"/>
                </a:lnTo>
                <a:lnTo>
                  <a:pt x="13320" y="118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42B2F20-D724-4E98-A585-1A41BA6A20CD}"/>
              </a:ext>
            </a:extLst>
          </p:cNvPr>
          <p:cNvSpPr/>
          <p:nvPr/>
        </p:nvSpPr>
        <p:spPr>
          <a:xfrm>
            <a:off x="3874841" y="3177339"/>
            <a:ext cx="5223163" cy="6636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أبيّن معنى القياس.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B47BB9B-739E-46F8-92BF-E6D070D95B91}"/>
              </a:ext>
            </a:extLst>
          </p:cNvPr>
          <p:cNvSpPr/>
          <p:nvPr/>
        </p:nvSpPr>
        <p:spPr>
          <a:xfrm>
            <a:off x="3874841" y="3904053"/>
            <a:ext cx="5223163" cy="6636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أحدد شروط أو قواعد القياس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E5AF688-A0E9-4889-977A-B6758C1638BF}"/>
              </a:ext>
            </a:extLst>
          </p:cNvPr>
          <p:cNvSpPr/>
          <p:nvPr/>
        </p:nvSpPr>
        <p:spPr>
          <a:xfrm>
            <a:off x="3874841" y="4630767"/>
            <a:ext cx="5223163" cy="66364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</a:rPr>
              <a:t>أحدد أشكال القياس.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7CCFA9C-2713-4D2C-9E9C-EA9F1B63463D}"/>
              </a:ext>
            </a:extLst>
          </p:cNvPr>
          <p:cNvSpPr/>
          <p:nvPr/>
        </p:nvSpPr>
        <p:spPr>
          <a:xfrm>
            <a:off x="3874841" y="5357481"/>
            <a:ext cx="5223163" cy="663649"/>
          </a:xfrm>
          <a:prstGeom prst="rect">
            <a:avLst/>
          </a:prstGeom>
          <a:ln>
            <a:solidFill>
              <a:srgbClr val="E3EA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92D050"/>
                </a:solidFill>
              </a:rPr>
              <a:t>أستخلص أهمية القياس</a:t>
            </a:r>
          </a:p>
        </p:txBody>
      </p:sp>
    </p:spTree>
    <p:extLst>
      <p:ext uri="{BB962C8B-B14F-4D97-AF65-F5344CB8AC3E}">
        <p14:creationId xmlns:p14="http://schemas.microsoft.com/office/powerpoint/2010/main" val="26194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6E281ED-B569-4DE7-8DAE-7DF4F29D5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549" y="874038"/>
            <a:ext cx="7774791" cy="5626337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16" name="سهم: لليمين 15">
            <a:extLst>
              <a:ext uri="{FF2B5EF4-FFF2-40B4-BE49-F238E27FC236}">
                <a16:creationId xmlns:a16="http://schemas.microsoft.com/office/drawing/2014/main" id="{8C61C1C5-7503-480C-8303-F319C6E573ED}"/>
              </a:ext>
            </a:extLst>
          </p:cNvPr>
          <p:cNvSpPr/>
          <p:nvPr/>
        </p:nvSpPr>
        <p:spPr>
          <a:xfrm flipH="1">
            <a:off x="1025824" y="3293871"/>
            <a:ext cx="2817844" cy="923402"/>
          </a:xfrm>
          <a:prstGeom prst="rightArrow">
            <a:avLst>
              <a:gd name="adj1" fmla="val 71819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 panose="020B0604020202020204" pitchFamily="34" charset="0"/>
              </a:rPr>
              <a:t>ماهي عناصر القياس؟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سهم: لليمين 16">
            <a:extLst>
              <a:ext uri="{FF2B5EF4-FFF2-40B4-BE49-F238E27FC236}">
                <a16:creationId xmlns:a16="http://schemas.microsoft.com/office/drawing/2014/main" id="{848CFDB9-94E9-42E9-B744-C1AB8D7303D9}"/>
              </a:ext>
            </a:extLst>
          </p:cNvPr>
          <p:cNvSpPr/>
          <p:nvPr/>
        </p:nvSpPr>
        <p:spPr>
          <a:xfrm flipH="1">
            <a:off x="2457856" y="2567259"/>
            <a:ext cx="2647012" cy="930107"/>
          </a:xfrm>
          <a:prstGeom prst="rightArrow">
            <a:avLst>
              <a:gd name="adj1" fmla="val 76269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noProof="0" dirty="0">
                <a:solidFill>
                  <a:srgbClr val="F9C357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ما المقصود بالقياس؟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9C35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وسيلة الشرح: سهم لأسفل 14">
            <a:extLst>
              <a:ext uri="{FF2B5EF4-FFF2-40B4-BE49-F238E27FC236}">
                <a16:creationId xmlns:a16="http://schemas.microsoft.com/office/drawing/2014/main" id="{3F221021-25F4-4AAB-85AA-C7FC462D1B97}"/>
              </a:ext>
            </a:extLst>
          </p:cNvPr>
          <p:cNvSpPr/>
          <p:nvPr/>
        </p:nvSpPr>
        <p:spPr>
          <a:xfrm flipH="1">
            <a:off x="1025824" y="1452769"/>
            <a:ext cx="4079044" cy="1096611"/>
          </a:xfrm>
          <a:prstGeom prst="downArrowCallout">
            <a:avLst>
              <a:gd name="adj1" fmla="val 22618"/>
              <a:gd name="adj2" fmla="val 25000"/>
              <a:gd name="adj3" fmla="val 11897"/>
              <a:gd name="adj4" fmla="val 7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Arial"/>
                <a:cs typeface="Arial" panose="020B0604020202020204" pitchFamily="34" charset="0"/>
              </a:rPr>
              <a:t>اقرأ/ي النص التالي باحثًا/ باحثةً عن أجوبة الأسئلة التالية: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Picture 2" descr="Marker Pen Drawing Highlighter Clip Art - Yellow Marker Clipart - Png  Download (#797329) - PinClipart">
            <a:extLst>
              <a:ext uri="{FF2B5EF4-FFF2-40B4-BE49-F238E27FC236}">
                <a16:creationId xmlns:a16="http://schemas.microsoft.com/office/drawing/2014/main" id="{F1C7CDCF-BBBA-4BA3-9EB5-F8922424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60" b="94560" l="4318" r="95682">
                        <a14:foregroundMark x1="83523" y1="7360" x2="80000" y2="8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2073" y="4413819"/>
            <a:ext cx="1895495" cy="13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شريط: منحني ومائل لأعلى 11">
            <a:extLst>
              <a:ext uri="{FF2B5EF4-FFF2-40B4-BE49-F238E27FC236}">
                <a16:creationId xmlns:a16="http://schemas.microsoft.com/office/drawing/2014/main" id="{E70C6475-7485-4F02-8127-787CA52CC913}"/>
              </a:ext>
            </a:extLst>
          </p:cNvPr>
          <p:cNvSpPr/>
          <p:nvPr/>
        </p:nvSpPr>
        <p:spPr>
          <a:xfrm>
            <a:off x="8949784" y="362553"/>
            <a:ext cx="1985556" cy="360832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اقرأ(1):</a:t>
            </a:r>
          </a:p>
        </p:txBody>
      </p:sp>
    </p:spTree>
    <p:extLst>
      <p:ext uri="{BB962C8B-B14F-4D97-AF65-F5344CB8AC3E}">
        <p14:creationId xmlns:p14="http://schemas.microsoft.com/office/powerpoint/2010/main" val="1871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573D7D9A-703D-49C4-B7B9-CB6D0F9D1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70" y="391803"/>
            <a:ext cx="7652767" cy="1715115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324A4A5D-4246-434C-9B10-CDE7DF708D02}"/>
              </a:ext>
            </a:extLst>
          </p:cNvPr>
          <p:cNvSpPr/>
          <p:nvPr/>
        </p:nvSpPr>
        <p:spPr>
          <a:xfrm>
            <a:off x="1697641" y="828241"/>
            <a:ext cx="64192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tx1"/>
                </a:solidFill>
              </a:rPr>
              <a:t>قم/قومي بصياغة تعريف للقياس من خلال الاستعانة بسحابة الكلمات :</a:t>
            </a:r>
            <a:endParaRPr lang="ar-SA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F29A251-4FA2-4CDE-98FB-99CAF1A67389}"/>
              </a:ext>
            </a:extLst>
          </p:cNvPr>
          <p:cNvSpPr/>
          <p:nvPr/>
        </p:nvSpPr>
        <p:spPr>
          <a:xfrm>
            <a:off x="2963036" y="4278263"/>
            <a:ext cx="1555947" cy="81472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قضية 1 	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814050F-E38D-4686-A3A3-F4BFD082CCBD}"/>
              </a:ext>
            </a:extLst>
          </p:cNvPr>
          <p:cNvSpPr/>
          <p:nvPr/>
        </p:nvSpPr>
        <p:spPr>
          <a:xfrm>
            <a:off x="1680559" y="4278264"/>
            <a:ext cx="1555947" cy="81472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قضية 2</a:t>
            </a:r>
          </a:p>
        </p:txBody>
      </p:sp>
      <p:sp>
        <p:nvSpPr>
          <p:cNvPr id="7" name="سهم: مسنن إلى اليمين 6">
            <a:extLst>
              <a:ext uri="{FF2B5EF4-FFF2-40B4-BE49-F238E27FC236}">
                <a16:creationId xmlns:a16="http://schemas.microsoft.com/office/drawing/2014/main" id="{EA169DBD-CF85-4719-8786-CD94F099C469}"/>
              </a:ext>
            </a:extLst>
          </p:cNvPr>
          <p:cNvSpPr/>
          <p:nvPr/>
        </p:nvSpPr>
        <p:spPr>
          <a:xfrm rot="5400000">
            <a:off x="2792214" y="5190343"/>
            <a:ext cx="668551" cy="29863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882B5DB-5B8A-425A-AAAA-113B3B153E22}"/>
              </a:ext>
            </a:extLst>
          </p:cNvPr>
          <p:cNvSpPr/>
          <p:nvPr/>
        </p:nvSpPr>
        <p:spPr>
          <a:xfrm>
            <a:off x="1970457" y="5820103"/>
            <a:ext cx="2182776" cy="4193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قضية تمثل النتيجة </a:t>
            </a:r>
          </a:p>
        </p:txBody>
      </p:sp>
      <p:sp>
        <p:nvSpPr>
          <p:cNvPr id="9" name="سهم: لليمين 8">
            <a:extLst>
              <a:ext uri="{FF2B5EF4-FFF2-40B4-BE49-F238E27FC236}">
                <a16:creationId xmlns:a16="http://schemas.microsoft.com/office/drawing/2014/main" id="{C747E7B9-B6FA-445E-942F-CC12B177F8AD}"/>
              </a:ext>
            </a:extLst>
          </p:cNvPr>
          <p:cNvSpPr/>
          <p:nvPr/>
        </p:nvSpPr>
        <p:spPr>
          <a:xfrm flipH="1">
            <a:off x="8453707" y="464139"/>
            <a:ext cx="2647012" cy="930107"/>
          </a:xfrm>
          <a:prstGeom prst="rightArrow">
            <a:avLst>
              <a:gd name="adj1" fmla="val 76269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noProof="0" dirty="0">
                <a:solidFill>
                  <a:srgbClr val="F9C357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ما المقصود بالقياس؟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9C35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A910526-E842-4DD2-BDD9-F295DFEC2855}"/>
              </a:ext>
            </a:extLst>
          </p:cNvPr>
          <p:cNvSpPr/>
          <p:nvPr/>
        </p:nvSpPr>
        <p:spPr>
          <a:xfrm>
            <a:off x="1177629" y="2317497"/>
            <a:ext cx="3934798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accent1">
                    <a:lumMod val="50000"/>
                  </a:schemeClr>
                </a:solidFill>
              </a:rPr>
              <a:t>وهو شكل من أشكال البرهنة العقلية، و </a:t>
            </a:r>
            <a:r>
              <a:rPr lang="ar-SA" sz="2400" b="1" cap="none" spc="0" dirty="0">
                <a:ln w="0"/>
                <a:solidFill>
                  <a:schemeClr val="accent1">
                    <a:lumMod val="50000"/>
                  </a:schemeClr>
                </a:solidFill>
              </a:rPr>
              <a:t>أسلوب من أساليب الاستدلال الغير مباشر، ينطلق من مقدمات ويخلص إلى نتيجة وبوجود حد أوسط.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DE1B126-D5FA-4EA3-8DE3-86E00A0F1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b="15003"/>
          <a:stretch/>
        </p:blipFill>
        <p:spPr bwMode="auto">
          <a:xfrm>
            <a:off x="5266409" y="2427559"/>
            <a:ext cx="5701054" cy="40146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156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</p:bldLst>
  </p:timing>
</p:sld>
</file>

<file path=ppt/theme/theme1.xml><?xml version="1.0" encoding="utf-8"?>
<a:theme xmlns:a="http://schemas.openxmlformats.org/drawingml/2006/main" name="نسق1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نسق1" id="{12063FFC-A38B-4D36-81D9-45A45FD09FE6}" vid="{41E8C8DD-B22C-4244-93D0-F9F703021A80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نسق1</Template>
  <TotalTime>2899</TotalTime>
  <Words>2054</Words>
  <Application>Microsoft Office PowerPoint</Application>
  <PresentationFormat>شاشة عريضة</PresentationFormat>
  <Paragraphs>378</Paragraphs>
  <Slides>39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7" baseType="lpstr">
      <vt:lpstr>Microsoft GothicNeo</vt:lpstr>
      <vt:lpstr>Arial</vt:lpstr>
      <vt:lpstr>Calibri</vt:lpstr>
      <vt:lpstr>Jua</vt:lpstr>
      <vt:lpstr>Quicksand</vt:lpstr>
      <vt:lpstr>Quicksand Light</vt:lpstr>
      <vt:lpstr>Traditional Arabic</vt:lpstr>
      <vt:lpstr>نسق1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prettykdooj h</dc:creator>
  <cp:lastModifiedBy>prettykdooj h</cp:lastModifiedBy>
  <cp:revision>46</cp:revision>
  <dcterms:created xsi:type="dcterms:W3CDTF">2021-09-27T03:38:32Z</dcterms:created>
  <dcterms:modified xsi:type="dcterms:W3CDTF">2021-10-26T18:55:48Z</dcterms:modified>
</cp:coreProperties>
</file>