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BA2EB0E3-50B7-49CC-927A-03A367E8FC85}">
  <a:tblStyle styleId="{BA2EB0E3-50B7-49CC-927A-03A367E8FC85}" styleName="Table_٠"/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6" name="Shape 6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60" name="Shape 6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4" name="Shape 1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202" name="Shape 2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6.6 A prokaryotic cell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0" name="Shape 21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7" name="Shape 21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2" name="Shape 22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7" name="Shape 22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2" name="Shape 2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8" name="Shape 23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245" name="Shape 2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6.7 The plasma membrane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4" name="Shape 25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Discovery Video Cells,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1" name="Shape 2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266" name="Shape 26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" name="Shape 26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6.10 The nucleus and its envelope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278" name="Shape 27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" name="Shape 279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Staining of Endoplasmic Reticulum,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286" name="Shape 2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7" name="Shape 28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Staining of Endoplasmic Reticulum,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294" name="Shape 2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5" name="Shape 295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6.11 Ribosomes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303" name="Shape 30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4" name="Shape 30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ER and Mitochondria in Leaf Cells,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311" name="Shape 31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2" name="Shape 312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6.12 Endoplasmic reticulum (ER)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8" name="Shape 3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329" name="Shape 3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0" name="Shape 33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6.12 Endoplasmic reticulum (ER)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7" name="Shape 3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76" name="Shape 7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Discovery Video Cells,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5" name="Shape 3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353" name="Shape 3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4" name="Shape 35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ER to Golgi Traffic,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Golgi Complex in 3D,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Secretion From the Golgi,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0" name="Shape 36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5" name="Shape 36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2" name="Shape 37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377" name="Shape 3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8" name="Shape 378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6.14a Lysosome—phagocytosis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3" name="Shape 3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9" name="Shape 38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395" name="Shape 39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6" name="Shape 39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ER and Mitochondria in Leaf Cells,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Mitochondria in 3D,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Chloroplast Movement,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402" name="Shape 4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3" name="Shape 40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ER and Mitochondria in Leaf Cells,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Mitochondria in 3D,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Chloroplast Movement,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409" name="Shape 40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0" name="Shape 41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6.17 The mitochondrion, site of cellular respiration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5" name="Shape 41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422" name="Shape 42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3" name="Shape 42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6.18 The chloroplast, site of photosynthesis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432" name="Shape 4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3" name="Shape 43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The Cytoskeleton in a Neuron Growth Cone, go to Animation and Video Files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Cytoskeletal Protein Dynamics,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1" name="Shape 4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449" name="Shape 44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0" name="Shape 45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E-cadherin Expression,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7" name="Shape 45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466" name="Shape 46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7" name="Shape 46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Cartoon Model of a Collagen Triple Helix,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Staining of the Extracellular Matrix,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rPr lang="en-US"/>
              <a:t>For the Cell Biology Video Fibronectin Fibrils, go to Animation and Video Files.</a:t>
            </a:r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5" name="Shape 47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485" name="Shape 48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6" name="Shape 48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SzPct val="2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495" name="Shape 49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6" name="Shape 49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6.23a A comparison of the beating of flagella and cilia</a:t>
            </a:r>
            <a:r>
              <a:rPr lang="en-US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rPr>
              <a:t>—</a:t>
            </a:r>
            <a:r>
              <a:rPr lang="en-US">
                <a:solidFill>
                  <a:srgbClr val="333399"/>
                </a:solidFill>
              </a:rPr>
              <a:t>motion of flagella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1" name="Shape 50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0" name="Shape 51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8" name="Shape 5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3" name="Shape 52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9" name="Shape 5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5" name="Shape 5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99" name="Shape 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6.2 The size range of cells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4" name="Shape 14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151" name="Shape 15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6.3 Light microscopy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  <p:sp>
        <p:nvSpPr>
          <p:cNvPr id="166" name="Shape 16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 algn="l">
              <a:spcBef>
                <a:spcPts val="0"/>
              </a:spcBef>
              <a:buClr>
                <a:srgbClr val="333399"/>
              </a:buClr>
              <a:buSzPct val="25000"/>
              <a:buNone/>
            </a:pPr>
            <a:r>
              <a:rPr lang="en-US">
                <a:solidFill>
                  <a:srgbClr val="333399"/>
                </a:solidFill>
              </a:rPr>
              <a:t>Figure 6.4 Electron microscopy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idx="1" type="subTitle"/>
          </p:nvPr>
        </p:nvSpPr>
        <p:spPr>
          <a:xfrm>
            <a:off x="238125" y="1531937"/>
            <a:ext cx="8677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0" lvl="0" marL="0" rtl="0" algn="l">
              <a:spcBef>
                <a:spcPts val="2475"/>
              </a:spcBef>
              <a:spcAft>
                <a:spcPts val="1100"/>
              </a:spcAft>
              <a:buFont typeface="Times New Roman"/>
              <a:buNone/>
              <a:defRPr sz="5500">
                <a:solidFill>
                  <a:srgbClr val="99006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42900" lvl="1" marL="914400" rtl="0" algn="l">
              <a:spcBef>
                <a:spcPts val="810"/>
              </a:spcBef>
              <a:spcAft>
                <a:spcPts val="360"/>
              </a:spcAft>
              <a:defRPr/>
            </a:lvl2pPr>
            <a:lvl3pPr indent="-228600" lvl="2" marL="1371600" rtl="0" algn="l">
              <a:spcBef>
                <a:spcPts val="810"/>
              </a:spcBef>
              <a:spcAft>
                <a:spcPts val="360"/>
              </a:spcAft>
              <a:defRPr/>
            </a:lvl3pPr>
            <a:lvl4pPr indent="-228600" lvl="3" marL="1828800" rtl="0" algn="l">
              <a:spcBef>
                <a:spcPts val="810"/>
              </a:spcBef>
              <a:spcAft>
                <a:spcPts val="360"/>
              </a:spcAft>
              <a:defRPr/>
            </a:lvl4pPr>
            <a:lvl5pPr indent="-228600" lvl="4" marL="2286000" rtl="0" algn="l">
              <a:spcBef>
                <a:spcPts val="810"/>
              </a:spcBef>
              <a:spcAft>
                <a:spcPts val="360"/>
              </a:spcAft>
              <a:defRPr/>
            </a:lvl5pPr>
            <a:lvl6pPr indent="-228600" lvl="5" marL="2743200" rtl="0" algn="l">
              <a:spcBef>
                <a:spcPts val="810"/>
              </a:spcBef>
              <a:spcAft>
                <a:spcPts val="360"/>
              </a:spcAft>
              <a:defRPr/>
            </a:lvl6pPr>
            <a:lvl7pPr indent="-228600" lvl="6" marL="3200400" rtl="0" algn="l">
              <a:spcBef>
                <a:spcPts val="810"/>
              </a:spcBef>
              <a:spcAft>
                <a:spcPts val="360"/>
              </a:spcAft>
              <a:defRPr/>
            </a:lvl7pPr>
            <a:lvl8pPr indent="-228600" lvl="7" marL="3657600" rtl="0" algn="l">
              <a:spcBef>
                <a:spcPts val="810"/>
              </a:spcBef>
              <a:spcAft>
                <a:spcPts val="360"/>
              </a:spcAft>
              <a:defRPr/>
            </a:lvl8pPr>
            <a:lvl9pPr indent="-228600" lvl="8" marL="4114800" rtl="0" algn="l">
              <a:spcBef>
                <a:spcPts val="810"/>
              </a:spcBef>
              <a:spcAft>
                <a:spcPts val="360"/>
              </a:spcAft>
              <a:defRPr/>
            </a:lvl9pPr>
          </a:lstStyle>
          <a:p/>
        </p:txBody>
      </p:sp>
      <p:sp>
        <p:nvSpPr>
          <p:cNvPr id="21" name="Shape 21"/>
          <p:cNvSpPr txBox="1"/>
          <p:nvPr>
            <p:ph type="ctrTitle"/>
          </p:nvPr>
        </p:nvSpPr>
        <p:spPr>
          <a:xfrm>
            <a:off x="206375" y="157163"/>
            <a:ext cx="8709000" cy="1143000"/>
          </a:xfrm>
          <a:prstGeom prst="rect">
            <a:avLst/>
          </a:prstGeom>
          <a:noFill/>
          <a:ln>
            <a:noFill/>
          </a:ln>
          <a:effectLst>
            <a:outerShdw rotWithShape="0" algn="ctr" dir="2700000" dist="35921">
              <a:srgbClr val="808080"/>
            </a:outerShdw>
          </a:effectLst>
        </p:spPr>
        <p:txBody>
          <a:bodyPr anchorCtr="0" anchor="ctr" bIns="91425" lIns="91425" rIns="91425" tIns="91425">
            <a:spAutoFit/>
          </a:bodyPr>
          <a:lstStyle>
            <a:lvl1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304800" y="1212850"/>
            <a:ext cx="4191000" cy="33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173037" lvl="0" marL="350837" rtl="0" algn="l">
              <a:spcBef>
                <a:spcPts val="1260"/>
              </a:spcBef>
              <a:spcAft>
                <a:spcPts val="560"/>
              </a:spcAft>
              <a:buSzPct val="100000"/>
              <a:buFont typeface="Arial"/>
              <a:defRPr sz="2800"/>
            </a:lvl1pPr>
            <a:lvl2pPr indent="-304800" lvl="1" marL="914400" rtl="0" algn="l">
              <a:spcBef>
                <a:spcPts val="1080"/>
              </a:spcBef>
              <a:spcAft>
                <a:spcPts val="480"/>
              </a:spcAft>
              <a:buSzPct val="100000"/>
              <a:defRPr sz="2400"/>
            </a:lvl2pPr>
            <a:lvl3pPr indent="-215900" lvl="2" marL="13716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3pPr>
            <a:lvl4pPr indent="-228600" lvl="3" marL="18288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4pPr>
            <a:lvl5pPr indent="-228600" lvl="4" marL="22860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5pPr>
            <a:lvl6pPr indent="-228600" lvl="5" marL="27432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6pPr>
            <a:lvl7pPr indent="-228600" lvl="6" marL="32004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7pPr>
            <a:lvl8pPr indent="-228600" lvl="7" marL="36576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8pPr>
            <a:lvl9pPr indent="-228600" lvl="8" marL="41148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9pPr>
          </a:lstStyle>
          <a:p/>
        </p:txBody>
      </p:sp>
      <p:sp>
        <p:nvSpPr>
          <p:cNvPr id="54" name="Shape 54"/>
          <p:cNvSpPr txBox="1"/>
          <p:nvPr>
            <p:ph idx="2" type="body"/>
          </p:nvPr>
        </p:nvSpPr>
        <p:spPr>
          <a:xfrm>
            <a:off x="4648200" y="1212850"/>
            <a:ext cx="4191000" cy="33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173037" lvl="0" marL="350837" rtl="0" algn="l">
              <a:spcBef>
                <a:spcPts val="1260"/>
              </a:spcBef>
              <a:spcAft>
                <a:spcPts val="560"/>
              </a:spcAft>
              <a:buSzPct val="100000"/>
              <a:buFont typeface="Arial"/>
              <a:defRPr sz="2800"/>
            </a:lvl1pPr>
            <a:lvl2pPr indent="-304800" lvl="1" marL="914400" rtl="0" algn="l">
              <a:spcBef>
                <a:spcPts val="1080"/>
              </a:spcBef>
              <a:spcAft>
                <a:spcPts val="480"/>
              </a:spcAft>
              <a:buSzPct val="100000"/>
              <a:defRPr sz="2400"/>
            </a:lvl2pPr>
            <a:lvl3pPr indent="-215900" lvl="2" marL="13716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3pPr>
            <a:lvl4pPr indent="-228600" lvl="3" marL="18288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4pPr>
            <a:lvl5pPr indent="-228600" lvl="4" marL="22860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5pPr>
            <a:lvl6pPr indent="-228600" lvl="5" marL="27432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6pPr>
            <a:lvl7pPr indent="-228600" lvl="6" marL="32004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7pPr>
            <a:lvl8pPr indent="-228600" lvl="7" marL="36576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8pPr>
            <a:lvl9pPr indent="-228600" lvl="8" marL="41148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/>
          <p:nvPr>
            <p:ph type="title"/>
          </p:nvPr>
        </p:nvSpPr>
        <p:spPr>
          <a:xfrm>
            <a:off x="722312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sz="4000" cap="none"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722312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spAutoFit/>
          </a:bodyPr>
          <a:lstStyle>
            <a:lvl1pPr indent="0" lvl="0" marL="0" rtl="0" algn="l">
              <a:spcBef>
                <a:spcPts val="900"/>
              </a:spcBef>
              <a:spcAft>
                <a:spcPts val="400"/>
              </a:spcAft>
              <a:buFont typeface="Arial"/>
              <a:buNone/>
              <a:defRPr sz="2000"/>
            </a:lvl1pPr>
            <a:lvl2pPr indent="0" lvl="1" marL="457200" rtl="0" algn="l">
              <a:spcBef>
                <a:spcPts val="810"/>
              </a:spcBef>
              <a:spcAft>
                <a:spcPts val="360"/>
              </a:spcAft>
              <a:buNone/>
              <a:defRPr sz="1800"/>
            </a:lvl2pPr>
            <a:lvl3pPr indent="0" lvl="2" marL="914400" rtl="0" algn="l">
              <a:spcBef>
                <a:spcPts val="720"/>
              </a:spcBef>
              <a:spcAft>
                <a:spcPts val="320"/>
              </a:spcAft>
              <a:buNone/>
              <a:defRPr sz="1600"/>
            </a:lvl3pPr>
            <a:lvl4pPr indent="0" lvl="3" marL="1371600" rtl="0" algn="l">
              <a:spcBef>
                <a:spcPts val="630"/>
              </a:spcBef>
              <a:spcAft>
                <a:spcPts val="280"/>
              </a:spcAft>
              <a:buNone/>
              <a:defRPr sz="1400"/>
            </a:lvl4pPr>
            <a:lvl5pPr indent="0" lvl="4" marL="1828800" rtl="0" algn="l">
              <a:spcBef>
                <a:spcPts val="630"/>
              </a:spcBef>
              <a:spcAft>
                <a:spcPts val="280"/>
              </a:spcAft>
              <a:buNone/>
              <a:defRPr sz="1400"/>
            </a:lvl5pPr>
            <a:lvl6pPr indent="0" lvl="5" marL="2286000" rtl="0" algn="l">
              <a:spcBef>
                <a:spcPts val="630"/>
              </a:spcBef>
              <a:spcAft>
                <a:spcPts val="280"/>
              </a:spcAft>
              <a:buNone/>
              <a:defRPr sz="1400"/>
            </a:lvl6pPr>
            <a:lvl7pPr indent="0" lvl="6" marL="2743200" rtl="0" algn="l">
              <a:spcBef>
                <a:spcPts val="630"/>
              </a:spcBef>
              <a:spcAft>
                <a:spcPts val="280"/>
              </a:spcAft>
              <a:buNone/>
              <a:defRPr sz="1400"/>
            </a:lvl7pPr>
            <a:lvl8pPr indent="0" lvl="7" marL="3200400" rtl="0" algn="l">
              <a:spcBef>
                <a:spcPts val="630"/>
              </a:spcBef>
              <a:spcAft>
                <a:spcPts val="280"/>
              </a:spcAft>
              <a:buNone/>
              <a:defRPr sz="1400"/>
            </a:lvl8pPr>
            <a:lvl9pPr indent="0" lvl="8" marL="3657600" rtl="0" algn="l">
              <a:spcBef>
                <a:spcPts val="630"/>
              </a:spcBef>
              <a:spcAft>
                <a:spcPts val="280"/>
              </a:spcAft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304800" y="1212850"/>
            <a:ext cx="8534400" cy="33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236537" lvl="0" marL="350837" rtl="0" algn="l">
              <a:spcBef>
                <a:spcPts val="810"/>
              </a:spcBef>
              <a:spcAft>
                <a:spcPts val="360"/>
              </a:spcAft>
              <a:defRPr/>
            </a:lvl1pPr>
            <a:lvl2pPr indent="-342900" lvl="1" marL="914400" rtl="0" algn="l">
              <a:spcBef>
                <a:spcPts val="810"/>
              </a:spcBef>
              <a:spcAft>
                <a:spcPts val="360"/>
              </a:spcAft>
              <a:defRPr/>
            </a:lvl2pPr>
            <a:lvl3pPr indent="-228600" lvl="2" marL="1371600" rtl="0" algn="l">
              <a:spcBef>
                <a:spcPts val="810"/>
              </a:spcBef>
              <a:spcAft>
                <a:spcPts val="360"/>
              </a:spcAft>
              <a:defRPr/>
            </a:lvl3pPr>
            <a:lvl4pPr indent="-228600" lvl="3" marL="1828800" rtl="0" algn="l">
              <a:spcBef>
                <a:spcPts val="810"/>
              </a:spcBef>
              <a:spcAft>
                <a:spcPts val="360"/>
              </a:spcAft>
              <a:defRPr/>
            </a:lvl4pPr>
            <a:lvl5pPr indent="-228600" lvl="4" marL="2286000" rtl="0" algn="l">
              <a:spcBef>
                <a:spcPts val="810"/>
              </a:spcBef>
              <a:spcAft>
                <a:spcPts val="360"/>
              </a:spcAft>
              <a:defRPr/>
            </a:lvl5pPr>
            <a:lvl6pPr indent="-228600" lvl="5" marL="2743200" rtl="0" algn="l">
              <a:spcBef>
                <a:spcPts val="810"/>
              </a:spcBef>
              <a:spcAft>
                <a:spcPts val="360"/>
              </a:spcAft>
              <a:defRPr/>
            </a:lvl6pPr>
            <a:lvl7pPr indent="-228600" lvl="6" marL="3200400" rtl="0" algn="l">
              <a:spcBef>
                <a:spcPts val="810"/>
              </a:spcBef>
              <a:spcAft>
                <a:spcPts val="360"/>
              </a:spcAft>
              <a:defRPr/>
            </a:lvl7pPr>
            <a:lvl8pPr indent="-228600" lvl="7" marL="3657600" rtl="0" algn="l">
              <a:spcBef>
                <a:spcPts val="810"/>
              </a:spcBef>
              <a:spcAft>
                <a:spcPts val="360"/>
              </a:spcAft>
              <a:defRPr/>
            </a:lvl8pPr>
            <a:lvl9pPr indent="-228600" lvl="8" marL="4114800" rtl="0" algn="l">
              <a:spcBef>
                <a:spcPts val="810"/>
              </a:spcBef>
              <a:spcAft>
                <a:spcPts val="360"/>
              </a:spcAft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 rot="5400000">
            <a:off x="5522850" y="1258950"/>
            <a:ext cx="44991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 rot="5400000">
            <a:off x="1179450" y="-798450"/>
            <a:ext cx="4499100" cy="6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236537" lvl="0" marL="350837" rtl="0" algn="l">
              <a:spcBef>
                <a:spcPts val="810"/>
              </a:spcBef>
              <a:spcAft>
                <a:spcPts val="360"/>
              </a:spcAft>
              <a:defRPr/>
            </a:lvl1pPr>
            <a:lvl2pPr indent="-342900" lvl="1" marL="914400" rtl="0" algn="l">
              <a:spcBef>
                <a:spcPts val="810"/>
              </a:spcBef>
              <a:spcAft>
                <a:spcPts val="360"/>
              </a:spcAft>
              <a:defRPr/>
            </a:lvl2pPr>
            <a:lvl3pPr indent="-228600" lvl="2" marL="1371600" rtl="0" algn="l">
              <a:spcBef>
                <a:spcPts val="810"/>
              </a:spcBef>
              <a:spcAft>
                <a:spcPts val="360"/>
              </a:spcAft>
              <a:defRPr/>
            </a:lvl3pPr>
            <a:lvl4pPr indent="-228600" lvl="3" marL="1828800" rtl="0" algn="l">
              <a:spcBef>
                <a:spcPts val="810"/>
              </a:spcBef>
              <a:spcAft>
                <a:spcPts val="360"/>
              </a:spcAft>
              <a:defRPr/>
            </a:lvl4pPr>
            <a:lvl5pPr indent="-228600" lvl="4" marL="2286000" rtl="0" algn="l">
              <a:spcBef>
                <a:spcPts val="810"/>
              </a:spcBef>
              <a:spcAft>
                <a:spcPts val="360"/>
              </a:spcAft>
              <a:defRPr/>
            </a:lvl5pPr>
            <a:lvl6pPr indent="-228600" lvl="5" marL="2743200" rtl="0" algn="l">
              <a:spcBef>
                <a:spcPts val="810"/>
              </a:spcBef>
              <a:spcAft>
                <a:spcPts val="360"/>
              </a:spcAft>
              <a:defRPr/>
            </a:lvl6pPr>
            <a:lvl7pPr indent="-228600" lvl="6" marL="3200400" rtl="0" algn="l">
              <a:spcBef>
                <a:spcPts val="810"/>
              </a:spcBef>
              <a:spcAft>
                <a:spcPts val="360"/>
              </a:spcAft>
              <a:defRPr/>
            </a:lvl7pPr>
            <a:lvl8pPr indent="-228600" lvl="7" marL="3657600" rtl="0" algn="l">
              <a:spcBef>
                <a:spcPts val="810"/>
              </a:spcBef>
              <a:spcAft>
                <a:spcPts val="360"/>
              </a:spcAft>
              <a:defRPr/>
            </a:lvl8pPr>
            <a:lvl9pPr indent="-228600" lvl="8" marL="4114800" rtl="0" algn="l">
              <a:spcBef>
                <a:spcPts val="810"/>
              </a:spcBef>
              <a:spcAft>
                <a:spcPts val="360"/>
              </a:spcAft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 rot="5400000">
            <a:off x="2890800" y="-1373150"/>
            <a:ext cx="3362400" cy="8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236537" lvl="0" marL="350837" rtl="0" algn="l">
              <a:spcBef>
                <a:spcPts val="810"/>
              </a:spcBef>
              <a:spcAft>
                <a:spcPts val="360"/>
              </a:spcAft>
              <a:defRPr/>
            </a:lvl1pPr>
            <a:lvl2pPr indent="-342900" lvl="1" marL="914400" rtl="0" algn="l">
              <a:spcBef>
                <a:spcPts val="810"/>
              </a:spcBef>
              <a:spcAft>
                <a:spcPts val="360"/>
              </a:spcAft>
              <a:defRPr/>
            </a:lvl2pPr>
            <a:lvl3pPr indent="-228600" lvl="2" marL="1371600" rtl="0" algn="l">
              <a:spcBef>
                <a:spcPts val="810"/>
              </a:spcBef>
              <a:spcAft>
                <a:spcPts val="360"/>
              </a:spcAft>
              <a:defRPr/>
            </a:lvl3pPr>
            <a:lvl4pPr indent="-228600" lvl="3" marL="1828800" rtl="0" algn="l">
              <a:spcBef>
                <a:spcPts val="810"/>
              </a:spcBef>
              <a:spcAft>
                <a:spcPts val="360"/>
              </a:spcAft>
              <a:defRPr/>
            </a:lvl4pPr>
            <a:lvl5pPr indent="-228600" lvl="4" marL="2286000" rtl="0" algn="l">
              <a:spcBef>
                <a:spcPts val="810"/>
              </a:spcBef>
              <a:spcAft>
                <a:spcPts val="360"/>
              </a:spcAft>
              <a:defRPr/>
            </a:lvl5pPr>
            <a:lvl6pPr indent="-228600" lvl="5" marL="2743200" rtl="0" algn="l">
              <a:spcBef>
                <a:spcPts val="810"/>
              </a:spcBef>
              <a:spcAft>
                <a:spcPts val="360"/>
              </a:spcAft>
              <a:defRPr/>
            </a:lvl6pPr>
            <a:lvl7pPr indent="-228600" lvl="6" marL="3200400" rtl="0" algn="l">
              <a:spcBef>
                <a:spcPts val="810"/>
              </a:spcBef>
              <a:spcAft>
                <a:spcPts val="360"/>
              </a:spcAft>
              <a:defRPr/>
            </a:lvl7pPr>
            <a:lvl8pPr indent="-228600" lvl="7" marL="3657600" rtl="0" algn="l">
              <a:spcBef>
                <a:spcPts val="810"/>
              </a:spcBef>
              <a:spcAft>
                <a:spcPts val="360"/>
              </a:spcAft>
              <a:defRPr/>
            </a:lvl8pPr>
            <a:lvl9pPr indent="-228600" lvl="8" marL="4114800" rtl="0" algn="l">
              <a:spcBef>
                <a:spcPts val="810"/>
              </a:spcBef>
              <a:spcAft>
                <a:spcPts val="360"/>
              </a:spcAft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sz="2000"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9" name="Shape 3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0" lvl="0" marL="0" marR="0" rtl="0" algn="l">
              <a:spcBef>
                <a:spcPts val="1440"/>
              </a:spcBef>
              <a:spcAft>
                <a:spcPts val="640"/>
              </a:spcAft>
              <a:buClr>
                <a:schemeClr val="dk2"/>
              </a:buClr>
              <a:buFont typeface="Arial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1260"/>
              </a:spcBef>
              <a:spcAft>
                <a:spcPts val="560"/>
              </a:spcAft>
              <a:buClr>
                <a:schemeClr val="dk2"/>
              </a:buClr>
              <a:buFont typeface="Times New Roman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1080"/>
              </a:spcBef>
              <a:spcAft>
                <a:spcPts val="480"/>
              </a:spcAft>
              <a:buClr>
                <a:schemeClr val="dk2"/>
              </a:buClr>
              <a:buFont typeface="Times New Roman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900"/>
              </a:spcBef>
              <a:spcAft>
                <a:spcPts val="400"/>
              </a:spcAft>
              <a:buClr>
                <a:schemeClr val="dk2"/>
              </a:buClr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900"/>
              </a:spcBef>
              <a:spcAft>
                <a:spcPts val="400"/>
              </a:spcAft>
              <a:buClr>
                <a:schemeClr val="dk2"/>
              </a:buClr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900"/>
              </a:spcBef>
              <a:spcAft>
                <a:spcPts val="400"/>
              </a:spcAft>
              <a:buClr>
                <a:schemeClr val="dk2"/>
              </a:buClr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900"/>
              </a:spcBef>
              <a:spcAft>
                <a:spcPts val="400"/>
              </a:spcAft>
              <a:buClr>
                <a:schemeClr val="dk2"/>
              </a:buClr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900"/>
              </a:spcBef>
              <a:spcAft>
                <a:spcPts val="400"/>
              </a:spcAft>
              <a:buClr>
                <a:schemeClr val="dk2"/>
              </a:buClr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900"/>
              </a:spcBef>
              <a:spcAft>
                <a:spcPts val="400"/>
              </a:spcAft>
              <a:buClr>
                <a:schemeClr val="dk2"/>
              </a:buClr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0" lvl="0" marL="0" rtl="0" algn="l">
              <a:spcBef>
                <a:spcPts val="630"/>
              </a:spcBef>
              <a:spcAft>
                <a:spcPts val="280"/>
              </a:spcAft>
              <a:buFont typeface="Arial"/>
              <a:buNone/>
              <a:defRPr sz="1400"/>
            </a:lvl1pPr>
            <a:lvl2pPr indent="0" lvl="1" marL="457200" rtl="0" algn="l">
              <a:spcBef>
                <a:spcPts val="540"/>
              </a:spcBef>
              <a:spcAft>
                <a:spcPts val="240"/>
              </a:spcAft>
              <a:buNone/>
              <a:defRPr sz="1200"/>
            </a:lvl2pPr>
            <a:lvl3pPr indent="0" lvl="2" marL="914400" rtl="0" algn="l">
              <a:spcBef>
                <a:spcPts val="450"/>
              </a:spcBef>
              <a:spcAft>
                <a:spcPts val="200"/>
              </a:spcAft>
              <a:buNone/>
              <a:defRPr sz="1000"/>
            </a:lvl3pPr>
            <a:lvl4pPr indent="0" lvl="3" marL="13716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4pPr>
            <a:lvl5pPr indent="0" lvl="4" marL="18288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5pPr>
            <a:lvl6pPr indent="0" lvl="5" marL="22860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6pPr>
            <a:lvl7pPr indent="0" lvl="6" marL="27432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7pPr>
            <a:lvl8pPr indent="0" lvl="7" marL="32004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8pPr>
            <a:lvl9pPr indent="0" lvl="8" marL="36576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sz="2000"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147637" lvl="0" marL="350837" rtl="0" algn="l">
              <a:spcBef>
                <a:spcPts val="1440"/>
              </a:spcBef>
              <a:spcAft>
                <a:spcPts val="640"/>
              </a:spcAft>
              <a:buSzPct val="100000"/>
              <a:buFont typeface="Arial"/>
              <a:defRPr sz="3200"/>
            </a:lvl1pPr>
            <a:lvl2pPr indent="-279400" lvl="1" marL="914400" rtl="0" algn="l">
              <a:spcBef>
                <a:spcPts val="1260"/>
              </a:spcBef>
              <a:spcAft>
                <a:spcPts val="560"/>
              </a:spcAft>
              <a:buSzPct val="100000"/>
              <a:defRPr sz="2800"/>
            </a:lvl2pPr>
            <a:lvl3pPr indent="-190500" lvl="2" marL="1371600" rtl="0" algn="l">
              <a:spcBef>
                <a:spcPts val="1080"/>
              </a:spcBef>
              <a:spcAft>
                <a:spcPts val="480"/>
              </a:spcAft>
              <a:buSzPct val="100000"/>
              <a:defRPr sz="2400"/>
            </a:lvl3pPr>
            <a:lvl4pPr indent="-215900" lvl="3" marL="18288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4pPr>
            <a:lvl5pPr indent="-215900" lvl="4" marL="22860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5pPr>
            <a:lvl6pPr indent="-215900" lvl="5" marL="27432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6pPr>
            <a:lvl7pPr indent="-215900" lvl="6" marL="32004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7pPr>
            <a:lvl8pPr indent="-215900" lvl="7" marL="36576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8pPr>
            <a:lvl9pPr indent="-215900" lvl="8" marL="41148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0" lvl="0" marL="0" rtl="0" algn="l">
              <a:spcBef>
                <a:spcPts val="630"/>
              </a:spcBef>
              <a:spcAft>
                <a:spcPts val="280"/>
              </a:spcAft>
              <a:buFont typeface="Arial"/>
              <a:buNone/>
              <a:defRPr sz="1400"/>
            </a:lvl1pPr>
            <a:lvl2pPr indent="0" lvl="1" marL="457200" rtl="0" algn="l">
              <a:spcBef>
                <a:spcPts val="540"/>
              </a:spcBef>
              <a:spcAft>
                <a:spcPts val="240"/>
              </a:spcAft>
              <a:buNone/>
              <a:defRPr sz="1200"/>
            </a:lvl2pPr>
            <a:lvl3pPr indent="0" lvl="2" marL="914400" rtl="0" algn="l">
              <a:spcBef>
                <a:spcPts val="450"/>
              </a:spcBef>
              <a:spcAft>
                <a:spcPts val="200"/>
              </a:spcAft>
              <a:buNone/>
              <a:defRPr sz="1000"/>
            </a:lvl3pPr>
            <a:lvl4pPr indent="0" lvl="3" marL="13716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4pPr>
            <a:lvl5pPr indent="0" lvl="4" marL="18288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5pPr>
            <a:lvl6pPr indent="0" lvl="5" marL="22860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6pPr>
            <a:lvl7pPr indent="0" lvl="6" marL="27432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7pPr>
            <a:lvl8pPr indent="0" lvl="7" marL="32004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8pPr>
            <a:lvl9pPr indent="0" lvl="8" marL="3657600" rtl="0" algn="l">
              <a:spcBef>
                <a:spcPts val="405"/>
              </a:spcBef>
              <a:spcAft>
                <a:spcPts val="180"/>
              </a:spcAft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-450850" lvl="1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-450850" lvl="2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-450850" lvl="3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-450850" lvl="4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-450850" lvl="5" marL="908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-450850" lvl="6" marL="13652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-450850" lvl="7" marL="1822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-450850" lvl="8" marL="22796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457200" y="1535112"/>
            <a:ext cx="4040100" cy="6398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spAutoFit/>
          </a:bodyPr>
          <a:lstStyle>
            <a:lvl1pPr indent="0" lvl="0" marL="0" rtl="0" algn="l">
              <a:spcBef>
                <a:spcPts val="1080"/>
              </a:spcBef>
              <a:spcAft>
                <a:spcPts val="480"/>
              </a:spcAft>
              <a:buFont typeface="Arial"/>
              <a:buNone/>
              <a:defRPr b="1" sz="2400"/>
            </a:lvl1pPr>
            <a:lvl2pPr indent="0" lvl="1" marL="457200" rtl="0" algn="l">
              <a:spcBef>
                <a:spcPts val="900"/>
              </a:spcBef>
              <a:spcAft>
                <a:spcPts val="400"/>
              </a:spcAft>
              <a:buNone/>
              <a:defRPr b="1" sz="2000"/>
            </a:lvl2pPr>
            <a:lvl3pPr indent="0" lvl="2" marL="914400" rtl="0" algn="l">
              <a:spcBef>
                <a:spcPts val="810"/>
              </a:spcBef>
              <a:spcAft>
                <a:spcPts val="360"/>
              </a:spcAft>
              <a:buNone/>
              <a:defRPr b="1" sz="1800"/>
            </a:lvl3pPr>
            <a:lvl4pPr indent="0" lvl="3" marL="13716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4pPr>
            <a:lvl5pPr indent="0" lvl="4" marL="18288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5pPr>
            <a:lvl6pPr indent="0" lvl="5" marL="22860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6pPr>
            <a:lvl7pPr indent="0" lvl="6" marL="27432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7pPr>
            <a:lvl8pPr indent="0" lvl="7" marL="32004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8pPr>
            <a:lvl9pPr indent="0" lvl="8" marL="36576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9pPr>
          </a:lstStyle>
          <a:p/>
        </p:txBody>
      </p:sp>
      <p:sp>
        <p:nvSpPr>
          <p:cNvPr id="48" name="Shape 48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198437" lvl="0" marL="350837" rtl="0" algn="l">
              <a:spcBef>
                <a:spcPts val="1080"/>
              </a:spcBef>
              <a:spcAft>
                <a:spcPts val="480"/>
              </a:spcAft>
              <a:buSzPct val="100000"/>
              <a:buFont typeface="Arial"/>
              <a:defRPr sz="2400"/>
            </a:lvl1pPr>
            <a:lvl2pPr indent="-330200" lvl="1" marL="9144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2pPr>
            <a:lvl3pPr indent="-228600" lvl="2" marL="13716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3pPr>
            <a:lvl4pPr indent="-241300" lvl="3" marL="18288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4pPr>
            <a:lvl5pPr indent="-241300" lvl="4" marL="22860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5pPr>
            <a:lvl6pPr indent="-241300" lvl="5" marL="27432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6pPr>
            <a:lvl7pPr indent="-241300" lvl="6" marL="32004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7pPr>
            <a:lvl8pPr indent="-241300" lvl="7" marL="36576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8pPr>
            <a:lvl9pPr indent="-241300" lvl="8" marL="41148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9pPr>
          </a:lstStyle>
          <a:p/>
        </p:txBody>
      </p:sp>
      <p:sp>
        <p:nvSpPr>
          <p:cNvPr id="49" name="Shape 49"/>
          <p:cNvSpPr txBox="1"/>
          <p:nvPr>
            <p:ph idx="3" type="body"/>
          </p:nvPr>
        </p:nvSpPr>
        <p:spPr>
          <a:xfrm>
            <a:off x="4645025" y="1535112"/>
            <a:ext cx="4041900" cy="6398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spAutoFit/>
          </a:bodyPr>
          <a:lstStyle>
            <a:lvl1pPr indent="0" lvl="0" marL="0" rtl="0" algn="l">
              <a:spcBef>
                <a:spcPts val="1080"/>
              </a:spcBef>
              <a:spcAft>
                <a:spcPts val="480"/>
              </a:spcAft>
              <a:buFont typeface="Arial"/>
              <a:buNone/>
              <a:defRPr b="1" sz="2400"/>
            </a:lvl1pPr>
            <a:lvl2pPr indent="0" lvl="1" marL="457200" rtl="0" algn="l">
              <a:spcBef>
                <a:spcPts val="900"/>
              </a:spcBef>
              <a:spcAft>
                <a:spcPts val="400"/>
              </a:spcAft>
              <a:buNone/>
              <a:defRPr b="1" sz="2000"/>
            </a:lvl2pPr>
            <a:lvl3pPr indent="0" lvl="2" marL="914400" rtl="0" algn="l">
              <a:spcBef>
                <a:spcPts val="810"/>
              </a:spcBef>
              <a:spcAft>
                <a:spcPts val="360"/>
              </a:spcAft>
              <a:buNone/>
              <a:defRPr b="1" sz="1800"/>
            </a:lvl3pPr>
            <a:lvl4pPr indent="0" lvl="3" marL="13716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4pPr>
            <a:lvl5pPr indent="0" lvl="4" marL="18288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5pPr>
            <a:lvl6pPr indent="0" lvl="5" marL="22860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6pPr>
            <a:lvl7pPr indent="0" lvl="6" marL="27432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7pPr>
            <a:lvl8pPr indent="0" lvl="7" marL="32004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8pPr>
            <a:lvl9pPr indent="0" lvl="8" marL="3657600" rtl="0" algn="l">
              <a:spcBef>
                <a:spcPts val="720"/>
              </a:spcBef>
              <a:spcAft>
                <a:spcPts val="320"/>
              </a:spcAft>
              <a:buNone/>
              <a:defRPr b="1" sz="1600"/>
            </a:lvl9pPr>
          </a:lstStyle>
          <a:p/>
        </p:txBody>
      </p:sp>
      <p:sp>
        <p:nvSpPr>
          <p:cNvPr id="50" name="Shape 50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198437" lvl="0" marL="350837" rtl="0" algn="l">
              <a:spcBef>
                <a:spcPts val="1080"/>
              </a:spcBef>
              <a:spcAft>
                <a:spcPts val="480"/>
              </a:spcAft>
              <a:buSzPct val="100000"/>
              <a:buFont typeface="Arial"/>
              <a:defRPr sz="2400"/>
            </a:lvl1pPr>
            <a:lvl2pPr indent="-330200" lvl="1" marL="914400" rtl="0" algn="l">
              <a:spcBef>
                <a:spcPts val="900"/>
              </a:spcBef>
              <a:spcAft>
                <a:spcPts val="400"/>
              </a:spcAft>
              <a:buSzPct val="100000"/>
              <a:defRPr sz="2000"/>
            </a:lvl2pPr>
            <a:lvl3pPr indent="-228600" lvl="2" marL="1371600" rtl="0" algn="l">
              <a:spcBef>
                <a:spcPts val="810"/>
              </a:spcBef>
              <a:spcAft>
                <a:spcPts val="360"/>
              </a:spcAft>
              <a:buSzPct val="100000"/>
              <a:defRPr sz="1800"/>
            </a:lvl3pPr>
            <a:lvl4pPr indent="-241300" lvl="3" marL="18288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4pPr>
            <a:lvl5pPr indent="-241300" lvl="4" marL="22860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5pPr>
            <a:lvl6pPr indent="-241300" lvl="5" marL="27432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6pPr>
            <a:lvl7pPr indent="-241300" lvl="6" marL="32004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7pPr>
            <a:lvl8pPr indent="-241300" lvl="7" marL="36576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8pPr>
            <a:lvl9pPr indent="-241300" lvl="8" marL="4114800" rtl="0" algn="l">
              <a:spcBef>
                <a:spcPts val="720"/>
              </a:spcBef>
              <a:spcAft>
                <a:spcPts val="320"/>
              </a:spcAft>
              <a:buSzPct val="100000"/>
              <a:defRPr sz="1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rt" id="10" name="Shape 10"/>
          <p:cNvPicPr preferRelativeResize="0"/>
          <p:nvPr/>
        </p:nvPicPr>
        <p:blipFill rotWithShape="1">
          <a:blip r:embed="rId1">
            <a:alphaModFix/>
          </a:blip>
          <a:srcRect b="2776" l="0" r="0" t="53711"/>
          <a:stretch/>
        </p:blipFill>
        <p:spPr>
          <a:xfrm>
            <a:off x="0" y="0"/>
            <a:ext cx="9147300" cy="624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/>
          <p:nvPr/>
        </p:nvSpPr>
        <p:spPr>
          <a:xfrm>
            <a:off x="0" y="0"/>
            <a:ext cx="9140700" cy="68565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 txBox="1"/>
          <p:nvPr/>
        </p:nvSpPr>
        <p:spPr>
          <a:xfrm>
            <a:off x="0" y="6019800"/>
            <a:ext cx="9144000" cy="533400"/>
          </a:xfrm>
          <a:prstGeom prst="rect">
            <a:avLst/>
          </a:prstGeom>
          <a:solidFill>
            <a:srgbClr val="584099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 txBox="1"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rgbClr val="57B29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 txBox="1"/>
          <p:nvPr/>
        </p:nvSpPr>
        <p:spPr>
          <a:xfrm>
            <a:off x="147636" y="6597650"/>
            <a:ext cx="5486400" cy="2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b="0" i="0" lang="en-US" sz="11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2008 Pearson Education, Inc., publishing as Pearson Benjamin Cummings</a:t>
            </a:r>
          </a:p>
        </p:txBody>
      </p:sp>
      <p:sp>
        <p:nvSpPr>
          <p:cNvPr id="15" name="Shape 15"/>
          <p:cNvSpPr txBox="1"/>
          <p:nvPr/>
        </p:nvSpPr>
        <p:spPr>
          <a:xfrm>
            <a:off x="76200" y="4254500"/>
            <a:ext cx="36957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 Narrow"/>
              <a:buNone/>
            </a:pPr>
            <a:r>
              <a:rPr b="1" i="0" lang="en-US" sz="1800" u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PowerPoint</a:t>
            </a:r>
            <a:r>
              <a:rPr b="1" baseline="30000" i="0" lang="en-US" sz="1800" u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®</a:t>
            </a:r>
            <a:r>
              <a:rPr b="1" i="0" lang="en-US" sz="1800" u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Lecture Presentations for</a:t>
            </a:r>
            <a:r>
              <a:rPr b="0" i="0" lang="en-US" sz="1800" u="none">
                <a:solidFill>
                  <a:srgbClr val="0066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Biology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b="1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Eighth Edition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 Campbell and Jane Reece</a:t>
            </a:r>
          </a:p>
        </p:txBody>
      </p:sp>
      <p:sp>
        <p:nvSpPr>
          <p:cNvPr id="16" name="Shape 16"/>
          <p:cNvSpPr txBox="1"/>
          <p:nvPr/>
        </p:nvSpPr>
        <p:spPr>
          <a:xfrm>
            <a:off x="0" y="6172200"/>
            <a:ext cx="91407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b="1" i="0" lang="en-US" sz="1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Lectures by Chris Romero, updated by Erin Barley with contributions from Joan Sharp</a:t>
            </a: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50850" lvl="1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450850" lvl="2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450850" lvl="3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450850" lvl="4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450850" lvl="5" marL="9080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450850" lvl="6" marL="13652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450850" lvl="7" marL="1822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450850" lvl="8" marL="22796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04800" y="1212850"/>
            <a:ext cx="8534400" cy="33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160337" lvl="0" marL="350837" marR="0" rtl="0" algn="l">
              <a:spcBef>
                <a:spcPts val="135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rtl="0" algn="l">
              <a:spcBef>
                <a:spcPts val="1260"/>
              </a:spcBef>
              <a:spcAft>
                <a:spcPts val="560"/>
              </a:spcAft>
              <a:buClr>
                <a:schemeClr val="dk2"/>
              </a:buClr>
              <a:buSzPct val="1000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65100" lvl="2" marL="1371600" marR="0" rtl="0" algn="l">
              <a:spcBef>
                <a:spcPts val="1260"/>
              </a:spcBef>
              <a:spcAft>
                <a:spcPts val="56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77800" lvl="3" marL="18288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–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77800" lvl="4" marL="22860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77800" lvl="5" marL="27432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77800" lvl="6" marL="32004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77800" lvl="7" marL="36576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77800" lvl="8" marL="41148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450850" lvl="0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50850" lvl="1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450850" lvl="2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450850" lvl="3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450850" lvl="4" marL="4508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450850" lvl="5" marL="9080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450850" lvl="6" marL="13652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450850" lvl="7" marL="1822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450850" lvl="8" marL="22796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x="304800" y="1212850"/>
            <a:ext cx="8534400" cy="33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spAutoFit/>
          </a:bodyPr>
          <a:lstStyle>
            <a:lvl1pPr indent="-160337" lvl="0" marL="350837" marR="0" rtl="0" algn="l">
              <a:spcBef>
                <a:spcPts val="135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rtl="0" algn="l">
              <a:spcBef>
                <a:spcPts val="1260"/>
              </a:spcBef>
              <a:spcAft>
                <a:spcPts val="560"/>
              </a:spcAft>
              <a:buClr>
                <a:schemeClr val="dk2"/>
              </a:buClr>
              <a:buSzPct val="1000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65100" lvl="2" marL="1371600" marR="0" rtl="0" algn="l">
              <a:spcBef>
                <a:spcPts val="1260"/>
              </a:spcBef>
              <a:spcAft>
                <a:spcPts val="56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77800" lvl="3" marL="18288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–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77800" lvl="4" marL="22860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77800" lvl="5" marL="27432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77800" lvl="6" marL="32004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77800" lvl="7" marL="36576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77800" lvl="8" marL="4114800" marR="0" rtl="0" algn="l">
              <a:spcBef>
                <a:spcPts val="1170"/>
              </a:spcBef>
              <a:spcAft>
                <a:spcPts val="520"/>
              </a:spcAft>
              <a:buClr>
                <a:schemeClr val="dk2"/>
              </a:buClr>
              <a:buSzPct val="100000"/>
              <a:buFont typeface="Times New Roman"/>
              <a:buChar char="•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png"/><Relationship Id="rId4" Type="http://schemas.openxmlformats.org/officeDocument/2006/relationships/image" Target="../media/image18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7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8.jpg"/><Relationship Id="rId4" Type="http://schemas.openxmlformats.org/officeDocument/2006/relationships/image" Target="../media/image2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1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type="ctrTitle"/>
          </p:nvPr>
        </p:nvSpPr>
        <p:spPr>
          <a:xfrm>
            <a:off x="206375" y="533400"/>
            <a:ext cx="8709000" cy="3906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/>
            </a:outerShdw>
          </a:effectLst>
        </p:spPr>
        <p:txBody>
          <a:bodyPr anchorCtr="0" anchor="ctr" bIns="45700" lIns="91425" rIns="91425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mo"/>
              <a:buNone/>
            </a:pPr>
            <a:r>
              <a:rPr b="1" i="0" lang="en-US" sz="4500" u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Chapter 3</a:t>
            </a:r>
          </a:p>
        </p:txBody>
      </p:sp>
      <p:sp>
        <p:nvSpPr>
          <p:cNvPr id="64" name="Shape 64"/>
          <p:cNvSpPr txBox="1"/>
          <p:nvPr>
            <p:ph idx="1" type="subTitle"/>
          </p:nvPr>
        </p:nvSpPr>
        <p:spPr>
          <a:xfrm>
            <a:off x="238125" y="1531937"/>
            <a:ext cx="8677200" cy="9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Font typeface="Arimo"/>
              <a:buNone/>
            </a:pPr>
            <a:r>
              <a:rPr b="0" i="0" lang="en-US" sz="5500" u="none">
                <a:solidFill>
                  <a:srgbClr val="990066"/>
                </a:solidFill>
                <a:latin typeface="Arimo"/>
                <a:ea typeface="Arimo"/>
                <a:cs typeface="Arimo"/>
                <a:sym typeface="Arimo"/>
              </a:rPr>
              <a:t>A Tour of the Cell </a:t>
            </a:r>
            <a:r>
              <a:rPr b="1" i="0" lang="en-US" sz="4500" u="none">
                <a:solidFill>
                  <a:srgbClr val="990066"/>
                </a:solidFill>
                <a:latin typeface="Arial"/>
                <a:ea typeface="Arial"/>
                <a:cs typeface="Arial"/>
                <a:sym typeface="Arial"/>
              </a:rPr>
              <a:t>جولة فى الخلية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type="title"/>
          </p:nvPr>
        </p:nvSpPr>
        <p:spPr>
          <a:xfrm>
            <a:off x="152400" y="76200"/>
            <a:ext cx="8839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6350" lvl="0" marL="571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27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Eukaryotic &amp; prokaryotic cells</a:t>
            </a:r>
            <a:r>
              <a:rPr b="1" i="0" lang="en-US" sz="26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	</a:t>
            </a: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b="1" i="0" lang="en-US" sz="25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الخلايا حقيقية النواة وأولية النواة 	</a:t>
            </a:r>
          </a:p>
        </p:txBody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228600" y="1524000"/>
            <a:ext cx="8534400" cy="58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 unit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every organism is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types of cells: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prokaryotic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(or)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eukaryotic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الوحد الأساسية لكل كائن هى الخلية وهى أولية النواة (أو) حقيقية النواة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Only organisms of the Domains Bacteria and Archaea are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prokaryotic cells		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الكائنات الحية فى عالم البكتيريا والبدائيات عبارة عن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خلايا أولية النواة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837" lvl="0" marL="350837" rtl="0" algn="l">
              <a:spcBef>
                <a:spcPts val="182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" name="Shape 198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99" name="Shape 199"/>
          <p:cNvCxnSpPr/>
          <p:nvPr/>
        </p:nvCxnSpPr>
        <p:spPr>
          <a:xfrm>
            <a:off x="304800" y="6858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mrswolfgang.wikispaces.com/file/view/prokaryotic.cell.fedder.1.good1.png/56976378/prokaryotic.cell.fedder.1.good1.png" id="205" name="Shape 2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838200"/>
            <a:ext cx="6057900" cy="40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Shape 206"/>
          <p:cNvSpPr txBox="1"/>
          <p:nvPr/>
        </p:nvSpPr>
        <p:spPr>
          <a:xfrm>
            <a:off x="2286000" y="5124450"/>
            <a:ext cx="4572000" cy="8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خلية أولية النواة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Prokaryotic cell</a:t>
            </a:r>
          </a:p>
        </p:txBody>
      </p:sp>
      <p:sp>
        <p:nvSpPr>
          <p:cNvPr id="207" name="Shape 207"/>
          <p:cNvSpPr/>
          <p:nvPr/>
        </p:nvSpPr>
        <p:spPr>
          <a:xfrm>
            <a:off x="1600200" y="3124200"/>
            <a:ext cx="304800" cy="304800"/>
          </a:xfrm>
          <a:prstGeom prst="rightArrow">
            <a:avLst>
              <a:gd fmla="val ١٠٨٠٠" name="adj1"/>
              <a:gd fmla="val ٥٠٠٠٠" name="adj2"/>
            </a:avLst>
          </a:prstGeom>
          <a:gradFill>
            <a:gsLst>
              <a:gs pos="0">
                <a:schemeClr val="accent1"/>
              </a:gs>
              <a:gs pos="100000">
                <a:schemeClr val="lt1"/>
              </a:gs>
            </a:gsLst>
            <a:lin ang="5400012" scaled="0"/>
          </a:gradFill>
          <a:ln cap="flat" cmpd="sng" w="349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6025" lIns="92075" rIns="92075" tIns="460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scienceaid.co.uk/biology/cell/images/eucell.png" id="212" name="Shape 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1200" y="1524000"/>
            <a:ext cx="5410200" cy="352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 txBox="1"/>
          <p:nvPr/>
        </p:nvSpPr>
        <p:spPr>
          <a:xfrm>
            <a:off x="2286000" y="5124450"/>
            <a:ext cx="4572000" cy="8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خلية حقيقية النواة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Eukaryotic cell</a:t>
            </a:r>
          </a:p>
        </p:txBody>
      </p:sp>
      <p:sp>
        <p:nvSpPr>
          <p:cNvPr id="214" name="Shape 214"/>
          <p:cNvSpPr/>
          <p:nvPr/>
        </p:nvSpPr>
        <p:spPr>
          <a:xfrm>
            <a:off x="5562600" y="2514600"/>
            <a:ext cx="304800" cy="304800"/>
          </a:xfrm>
          <a:prstGeom prst="rightArrow">
            <a:avLst>
              <a:gd fmla="val ١٠٨٠٠" name="adj1"/>
              <a:gd fmla="val ٥٠٠٠٠" name="adj2"/>
            </a:avLst>
          </a:prstGeom>
          <a:gradFill>
            <a:gsLst>
              <a:gs pos="0">
                <a:schemeClr val="accent1"/>
              </a:gs>
              <a:gs pos="100000">
                <a:schemeClr val="lt1"/>
              </a:gs>
            </a:gsLst>
            <a:lin ang="5400012" scaled="0"/>
          </a:gradFill>
          <a:ln cap="flat" cmpd="sng" w="349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6025" lIns="92075" rIns="92075" tIns="460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>
            <p:ph idx="1" type="body"/>
          </p:nvPr>
        </p:nvSpPr>
        <p:spPr>
          <a:xfrm>
            <a:off x="228600" y="468312"/>
            <a:ext cx="8763000" cy="57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 and animal cells are eukaryotes, what is the difference between them.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53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3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بالرغم من أن الخلايا الحيوانية والنباتية حقيقيات النواة إلا أن هناك بعض الفروق 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Lysosomes &amp; centrioles are found in animal cells but not in plant cells </a:t>
            </a:r>
          </a:p>
          <a:p>
            <a:pPr indent="-457200" lvl="1" marL="914400" rtl="1" algn="just">
              <a:lnSpc>
                <a:spcPct val="100000"/>
              </a:lnSpc>
              <a:spcBef>
                <a:spcPts val="153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3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الخلايا الحيوانية وليست النباتية تحتوى على جسيمات هاضمة أو جسيمات مركزية 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720"/>
              </a:spcBef>
              <a:spcAft>
                <a:spcPts val="0"/>
              </a:spcAft>
              <a:buClr>
                <a:schemeClr val="dk2"/>
              </a:buClr>
              <a:buSzPct val="112000"/>
              <a:buFont typeface="Times New Roman"/>
              <a:buChar char="–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 cells have: </a:t>
            </a:r>
            <a:r>
              <a:rPr b="0" i="0" lang="en-U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 wall</a:t>
            </a: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chloroplasts</a:t>
            </a: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a </a:t>
            </a:r>
            <a:r>
              <a:rPr b="0" i="0" lang="en-US" sz="25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vacuole </a:t>
            </a: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found in animal cells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تحتوي الخلايا النباتية على جدار خلوي صلب وبلاستيدات خضراء وفجوة مركزية وهي تراكيب غير موجودة في الخلايا الحيوانية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www.cinchlearning.com/clarity/cinch/glencoe_science_2012_texas/images/ebooks/sci7/203_2/sci_203_2_te_compare.jpg" id="224" name="Shape 2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762000"/>
            <a:ext cx="8763000" cy="56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dministrator\Desktop\Lesson-1-compare-plant-animal-cells.png" id="229" name="Shape 2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76200"/>
            <a:ext cx="8229600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type="title"/>
          </p:nvPr>
        </p:nvSpPr>
        <p:spPr>
          <a:xfrm>
            <a:off x="217487" y="76200"/>
            <a:ext cx="8534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The endomembrane system	</a:t>
            </a:r>
            <a:r>
              <a:rPr b="1" i="0" lang="en-US" sz="28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5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منظومة الأغشية الداخلية</a:t>
            </a:r>
          </a:p>
        </p:txBody>
      </p:sp>
      <p:sp>
        <p:nvSpPr>
          <p:cNvPr id="235" name="Shape 235"/>
          <p:cNvSpPr txBox="1"/>
          <p:nvPr>
            <p:ph idx="1" type="body"/>
          </p:nvPr>
        </p:nvSpPr>
        <p:spPr>
          <a:xfrm>
            <a:off x="76200" y="152400"/>
            <a:ext cx="8534400" cy="6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26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837" lvl="0" marL="350837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ترتبط الكثير من العضيات الخلوية ببعضها البعض بواسطة 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منظومة تسمى منظومة الأغشية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الداخلية</a:t>
            </a:r>
          </a:p>
          <a:p>
            <a:pPr indent="-350837" lvl="0" marL="350837" rtl="1" algn="ctr">
              <a:lnSpc>
                <a:spcPct val="150000"/>
              </a:lnSpc>
              <a:spcBef>
                <a:spcPts val="1960"/>
              </a:spcBef>
              <a:spcAft>
                <a:spcPts val="0"/>
              </a:spcAft>
              <a:buSzPct val="25000"/>
              <a:buFont typeface="Arial"/>
              <a:buNone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Components of the </a:t>
            </a:r>
            <a:r>
              <a:rPr b="1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Endo-Membrane System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مكونات هذة المنظومة</a:t>
            </a: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</a:p>
          <a:p>
            <a:pPr indent="-457200" lvl="1" marL="914400" rtl="0" algn="l">
              <a:lnSpc>
                <a:spcPct val="117857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Plasma membrane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الغشاء البلازمى</a:t>
            </a:r>
          </a:p>
          <a:p>
            <a:pPr indent="-457200" lvl="1" marL="914400" rtl="0" algn="l">
              <a:lnSpc>
                <a:spcPct val="117857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Nuclear envelope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الغلاف النووى</a:t>
            </a:r>
          </a:p>
          <a:p>
            <a:pPr indent="-457200" lvl="1" marL="914400" rtl="0" algn="l">
              <a:lnSpc>
                <a:spcPct val="117857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Endoplasmic reticulum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الشبكة الاندوبلازمية</a:t>
            </a:r>
          </a:p>
          <a:p>
            <a:pPr indent="-457200" lvl="1" marL="914400" rtl="0" algn="l">
              <a:lnSpc>
                <a:spcPct val="117857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Golgi apparatus (bodies)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أجهزة أو أجسام جولجى</a:t>
            </a:r>
          </a:p>
          <a:p>
            <a:pPr indent="-457200" lvl="1" marL="914400" rtl="0" algn="l">
              <a:lnSpc>
                <a:spcPct val="117857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Lysosomes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  	 الأجسام الهاضمة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/>
          <p:nvPr>
            <p:ph idx="1" type="body"/>
          </p:nvPr>
        </p:nvSpPr>
        <p:spPr>
          <a:xfrm>
            <a:off x="228600" y="1471612"/>
            <a:ext cx="8534400" cy="5391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plasma membrane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a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selective barrier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 allows passage of oxygen, nutrients (to cell), and wastes (from cells).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68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يتحكم الغشاء البلازمي في </a:t>
            </a:r>
            <a:r>
              <a:rPr b="1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حركة الجزيئات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من وإلى الخلية بخاصية نفاذ إصطفائية</a:t>
            </a:r>
          </a:p>
          <a:p>
            <a:pPr indent="-350837" lvl="0" marL="350837" rtl="0" algn="just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general structure of a biological membrane is a double layer (bi-layer) of phospholipids , protein and carbohydrates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68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تركيب الغشاء الناتج عن الجزيئات المكونة له هو المسئول عن هذه الخاصية تتكون الأغشية من لبيدات وبروتينات وبعض السكاكر ، وأكثر اللبيدات وفرة هي اللبيدات الفسفورية</a:t>
            </a:r>
          </a:p>
        </p:txBody>
      </p:sp>
      <p:cxnSp>
        <p:nvCxnSpPr>
          <p:cNvPr id="241" name="Shape 241"/>
          <p:cNvCxnSpPr/>
          <p:nvPr/>
        </p:nvCxnSpPr>
        <p:spPr>
          <a:xfrm>
            <a:off x="304800" y="990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242" name="Shape 242"/>
          <p:cNvSpPr txBox="1"/>
          <p:nvPr/>
        </p:nvSpPr>
        <p:spPr>
          <a:xfrm>
            <a:off x="436562" y="152400"/>
            <a:ext cx="83265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3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Plasma membrane			</a:t>
            </a: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الغشاء البلازمي</a:t>
            </a:r>
            <a:r>
              <a:rPr b="1" i="0" lang="en-US" sz="3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s-cool.co.uk/category/assets/learn_its/alevel/biology/cells-and-organelles/the-cell-membrane/membrane.jpg" id="248" name="Shape 2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762000"/>
            <a:ext cx="8412300" cy="51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Shape 249"/>
          <p:cNvSpPr txBox="1"/>
          <p:nvPr/>
        </p:nvSpPr>
        <p:spPr>
          <a:xfrm>
            <a:off x="5181600" y="452437"/>
            <a:ext cx="912900" cy="399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بروتينات</a:t>
            </a:r>
          </a:p>
        </p:txBody>
      </p:sp>
      <p:sp>
        <p:nvSpPr>
          <p:cNvPr id="250" name="Shape 250"/>
          <p:cNvSpPr txBox="1"/>
          <p:nvPr/>
        </p:nvSpPr>
        <p:spPr>
          <a:xfrm>
            <a:off x="6753225" y="2952750"/>
            <a:ext cx="23145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طبقتين من الفوسفولبيدات</a:t>
            </a:r>
          </a:p>
        </p:txBody>
      </p:sp>
      <p:sp>
        <p:nvSpPr>
          <p:cNvPr id="251" name="Shape 251"/>
          <p:cNvSpPr txBox="1"/>
          <p:nvPr/>
        </p:nvSpPr>
        <p:spPr>
          <a:xfrm>
            <a:off x="1219200" y="228600"/>
            <a:ext cx="1828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 كربوهيدرات</a:t>
            </a: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  (سكريات)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>
            <p:ph type="title"/>
          </p:nvPr>
        </p:nvSpPr>
        <p:spPr>
          <a:xfrm>
            <a:off x="76200" y="76200"/>
            <a:ext cx="89154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25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The </a:t>
            </a:r>
            <a:r>
              <a:rPr b="1" i="0" lang="en-US" sz="28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Nucleus</a:t>
            </a:r>
            <a:r>
              <a:rPr b="1" i="0" lang="en-US" sz="25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 “</a:t>
            </a:r>
            <a:r>
              <a:rPr b="1" i="0" lang="en-US" sz="28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Information Centre</a:t>
            </a:r>
            <a:r>
              <a:rPr b="1" i="0" lang="en-US" sz="25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”  </a:t>
            </a:r>
            <a:r>
              <a:rPr b="0" i="0" lang="en-US" sz="22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النواة مركز معلومات الخلية الوراثي</a:t>
            </a:r>
          </a:p>
        </p:txBody>
      </p:sp>
      <p:sp>
        <p:nvSpPr>
          <p:cNvPr id="257" name="Shape 257"/>
          <p:cNvSpPr txBox="1"/>
          <p:nvPr>
            <p:ph idx="1" type="body"/>
          </p:nvPr>
        </p:nvSpPr>
        <p:spPr>
          <a:xfrm>
            <a:off x="152400" y="838200"/>
            <a:ext cx="8686800" cy="80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nuclear envelope encloses the nucleus, nuclear envelop is a double membrane; each consists of a lipid bilayer</a:t>
            </a:r>
          </a:p>
          <a:p>
            <a:pPr indent="-350837" lvl="0" marL="350837" rtl="0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837" lvl="0" marL="350837" rtl="1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الغلاف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النووي يحيط بالنواة - الغشاء النووى يتكون من طبقة مزدوجة من اللبيدات تحتوي على ثقوب تسمح بمرور المواد  من وإلى النواة </a:t>
            </a:r>
          </a:p>
          <a:p>
            <a:pPr indent="-350837" lvl="0" marL="350837" rtl="0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nucleus controls cell activities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تتحكم النواة فى أنشطة الخلية</a:t>
            </a:r>
          </a:p>
          <a:p>
            <a:pPr indent="-350837" lvl="0" marL="350837" rtl="0" algn="just">
              <a:lnSpc>
                <a:spcPct val="15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nucleus contains most of DNA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تحتوى النواة على الحمض النووى (الدنا)</a:t>
            </a:r>
          </a:p>
          <a:p>
            <a:pPr indent="-350837" lvl="0" marL="350837" rtl="0" algn="just">
              <a:lnSpc>
                <a:spcPct val="15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26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837" lvl="0" marL="350837" rtl="0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837" lvl="0" marL="350837" rtl="0" algn="l">
              <a:spcBef>
                <a:spcPts val="169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8" name="Shape 258"/>
          <p:cNvCxnSpPr/>
          <p:nvPr/>
        </p:nvCxnSpPr>
        <p:spPr>
          <a:xfrm>
            <a:off x="304800" y="609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685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Overview: The Fundamental Units of Life</a:t>
            </a:r>
          </a:p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0" y="762000"/>
            <a:ext cx="9144000" cy="59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living organisms are made of simple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structural and functional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units (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cells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تتكون جميع الكائنات من وحدات تركيبية ووظيفيه بسيطة وصغيرة (الخلايا)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 cell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the simplest structure that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live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لذلك الخلية هي أبسط هيكل يمكن أن يعيش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Cells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too small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be seen with the naked eye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لا يمكن رؤية الخلية بالعين المجردة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Scientists use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microscopes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see cells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يستخدم العلماء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المجهر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لرؤية الخلية</a:t>
            </a:r>
          </a:p>
        </p:txBody>
      </p:sp>
      <p:cxnSp>
        <p:nvCxnSpPr>
          <p:cNvPr id="72" name="Shape 72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73" name="Shape 73"/>
          <p:cNvCxnSpPr/>
          <p:nvPr/>
        </p:nvCxnSpPr>
        <p:spPr>
          <a:xfrm>
            <a:off x="304800" y="609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/>
          <p:nvPr>
            <p:ph idx="1" type="body"/>
          </p:nvPr>
        </p:nvSpPr>
        <p:spPr>
          <a:xfrm>
            <a:off x="228600" y="457199"/>
            <a:ext cx="8534400" cy="60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nucleus: 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DNA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proteins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form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genetic material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called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chromatin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فى النواة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حمض الدنا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البروتينات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المادة الوراثية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والتى تسمى 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بالكروماتين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Chromatin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condenses to form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chromosomes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تتكثف الكروماتيدات لتعطى الكروموزومات</a:t>
            </a:r>
          </a:p>
          <a:p>
            <a:pPr indent="-350837" lvl="0" marL="350837" rtl="0" algn="l">
              <a:lnSpc>
                <a:spcPct val="15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nucleolus 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located within the nucleus and is the site of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ribosomal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RNA (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RNA) synthesis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تقع النوية داخل النواة وهى مكان تخليق حمض الرنا الريبوسومى</a:t>
            </a:r>
          </a:p>
          <a:p>
            <a:pPr indent="-350837" lvl="0" marL="350837" rtl="0" algn="l">
              <a:spcBef>
                <a:spcPts val="169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6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3.bp.blogspot.com/-Wept5SqVIro/Tfww7sVOWSI/AAAAAAAAAAg/PeWcgEV7n1E/s1600/CellNucleus.gif" id="269" name="Shape 2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400" y="304800"/>
            <a:ext cx="7239000" cy="537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Shape 270"/>
          <p:cNvSpPr txBox="1"/>
          <p:nvPr/>
        </p:nvSpPr>
        <p:spPr>
          <a:xfrm>
            <a:off x="1527175" y="1595437"/>
            <a:ext cx="7587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النوية</a:t>
            </a:r>
          </a:p>
        </p:txBody>
      </p:sp>
      <p:sp>
        <p:nvSpPr>
          <p:cNvPr id="271" name="Shape 271"/>
          <p:cNvSpPr txBox="1"/>
          <p:nvPr/>
        </p:nvSpPr>
        <p:spPr>
          <a:xfrm>
            <a:off x="6518275" y="1062037"/>
            <a:ext cx="7206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النواة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-23812" y="2514600"/>
            <a:ext cx="21591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حمض الدنا النووى</a:t>
            </a:r>
            <a:r>
              <a:rPr b="0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73" name="Shape 273"/>
          <p:cNvSpPr txBox="1"/>
          <p:nvPr/>
        </p:nvSpPr>
        <p:spPr>
          <a:xfrm>
            <a:off x="5257800" y="4800600"/>
            <a:ext cx="3116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مركز معلومات الخلية الوراثي</a:t>
            </a:r>
          </a:p>
        </p:txBody>
      </p:sp>
      <p:sp>
        <p:nvSpPr>
          <p:cNvPr id="274" name="Shape 274"/>
          <p:cNvSpPr txBox="1"/>
          <p:nvPr/>
        </p:nvSpPr>
        <p:spPr>
          <a:xfrm>
            <a:off x="838200" y="4724400"/>
            <a:ext cx="16986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الغلاف النووي </a:t>
            </a:r>
          </a:p>
        </p:txBody>
      </p:sp>
      <p:sp>
        <p:nvSpPr>
          <p:cNvPr id="275" name="Shape 275"/>
          <p:cNvSpPr txBox="1"/>
          <p:nvPr/>
        </p:nvSpPr>
        <p:spPr>
          <a:xfrm>
            <a:off x="990600" y="3886200"/>
            <a:ext cx="12033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البروتينات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/>
          <p:nvPr>
            <p:ph type="title"/>
          </p:nvPr>
        </p:nvSpPr>
        <p:spPr>
          <a:xfrm>
            <a:off x="304800" y="76200"/>
            <a:ext cx="8534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27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Ribosomes “Protein Factories”   </a:t>
            </a: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3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الرايبوزومات "مصانع البروتينات"</a:t>
            </a:r>
          </a:p>
        </p:txBody>
      </p:sp>
      <p:sp>
        <p:nvSpPr>
          <p:cNvPr id="282" name="Shape 282"/>
          <p:cNvSpPr txBox="1"/>
          <p:nvPr>
            <p:ph idx="1" type="body"/>
          </p:nvPr>
        </p:nvSpPr>
        <p:spPr>
          <a:xfrm>
            <a:off x="228600" y="990600"/>
            <a:ext cx="8534400" cy="59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Ribosomes are particles made of 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ibosomal RNA(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RNA) and protein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4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تصنع الرايبوزومات من الحمض النووى “حمض الرنا الريبوسومى” وبروتينات</a:t>
            </a:r>
          </a:p>
          <a:p>
            <a:pPr indent="-350837" lvl="0" marL="350837" rtl="0" algn="l">
              <a:lnSpc>
                <a:spcPct val="150000"/>
              </a:lnSpc>
              <a:spcBef>
                <a:spcPts val="156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Ribosomes are synthesized in the nucleolus, which is found in the nucleus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chemeClr val="dk2"/>
              </a:buClr>
              <a:buSzPct val="113636"/>
              <a:buFont typeface="Arial"/>
              <a:buChar char="•"/>
            </a:pPr>
            <a:r>
              <a:rPr b="0" i="0" lang="en-US" sz="2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يتم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بناء الرايبوزومات في النوية الموجودة في النواة 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Ribosomes carry out protein synthesis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chemeClr val="dk2"/>
              </a:buClr>
              <a:buSzPct val="116666"/>
              <a:buFont typeface="Arial"/>
              <a:buChar char="•"/>
            </a:pPr>
            <a:r>
              <a:rPr b="0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الرايبوزومات مسئولة عن بناء بروتين الخلية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  <a:p>
            <a:pPr indent="-350837" lvl="0" marL="350837" rtl="0" algn="l">
              <a:spcBef>
                <a:spcPts val="182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3" name="Shape 283"/>
          <p:cNvCxnSpPr/>
          <p:nvPr/>
        </p:nvCxnSpPr>
        <p:spPr>
          <a:xfrm>
            <a:off x="304800" y="6858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/>
          <p:nvPr>
            <p:ph type="title"/>
          </p:nvPr>
        </p:nvSpPr>
        <p:spPr>
          <a:xfrm>
            <a:off x="304800" y="76200"/>
            <a:ext cx="8534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27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Ribosomes					</a:t>
            </a: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	 </a:t>
            </a: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5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الرايبوزومات</a:t>
            </a:r>
          </a:p>
        </p:txBody>
      </p:sp>
      <p:sp>
        <p:nvSpPr>
          <p:cNvPr id="290" name="Shape 290"/>
          <p:cNvSpPr txBox="1"/>
          <p:nvPr>
            <p:ph idx="1" type="body"/>
          </p:nvPr>
        </p:nvSpPr>
        <p:spPr>
          <a:xfrm>
            <a:off x="228600" y="990600"/>
            <a:ext cx="8534400" cy="57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ribosomes are: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free ribosomes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suspended in cytoplasm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بعض الرايبوزومات </a:t>
            </a:r>
            <a:r>
              <a:rPr b="1" i="0" lang="en-US" sz="28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حرة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فى هلام الخلية (السيتوبلازم)  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Bound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bound ribosomes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attached to the endoplasmic reticulum or the nuclear envelope	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البعض الأخر </a:t>
            </a:r>
            <a:r>
              <a:rPr b="1" i="0" lang="en-US" sz="27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ملتصق</a:t>
            </a:r>
            <a:r>
              <a:rPr b="1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بالغشاء النووى أو الشبكة الاندوبلازمي</a:t>
            </a:r>
            <a:r>
              <a:rPr b="0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</a:p>
          <a:p>
            <a:pPr indent="-350837" lvl="0" marL="350837" rtl="0" algn="l">
              <a:spcBef>
                <a:spcPts val="1775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7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1" name="Shape 291"/>
          <p:cNvCxnSpPr/>
          <p:nvPr/>
        </p:nvCxnSpPr>
        <p:spPr>
          <a:xfrm>
            <a:off x="304800" y="6858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hyperphysics.phy-astr.gsu.edu/hbase/biology/imgbio/ribosome.gif" id="297" name="Shape 2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1447800"/>
            <a:ext cx="69342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Shape 298"/>
          <p:cNvSpPr txBox="1"/>
          <p:nvPr/>
        </p:nvSpPr>
        <p:spPr>
          <a:xfrm>
            <a:off x="3578225" y="3135311"/>
            <a:ext cx="1451100" cy="323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الرايبوزومات الحرة 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4953000" y="3943350"/>
            <a:ext cx="3013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الرايبوزومات المرتبطة بالشبكة الاندوبلازمية 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5462586" y="1077912"/>
            <a:ext cx="3147899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الرايبوزومات المرتبطة بالغلاف النووى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>
            <p:ph type="title"/>
          </p:nvPr>
        </p:nvSpPr>
        <p:spPr>
          <a:xfrm>
            <a:off x="217487" y="76200"/>
            <a:ext cx="8534400" cy="9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Endoplasmic Reticulum		   </a:t>
            </a: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الشبكة الأندوبلازمية</a:t>
            </a:r>
            <a:r>
              <a:rPr b="1" i="0" lang="en-US" sz="2600" u="none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</a:p>
        </p:txBody>
      </p:sp>
      <p:sp>
        <p:nvSpPr>
          <p:cNvPr id="307" name="Shape 307"/>
          <p:cNvSpPr txBox="1"/>
          <p:nvPr>
            <p:ph idx="1" type="body"/>
          </p:nvPr>
        </p:nvSpPr>
        <p:spPr>
          <a:xfrm>
            <a:off x="228600" y="1066800"/>
            <a:ext cx="8534400" cy="47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endoplasmic reticulum (ER)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accounts for more than half of the total membrane in many eukaryotic cells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</a:t>
            </a:r>
            <a:r>
              <a:rPr b="1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two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distinct regions of </a:t>
            </a: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Smooth</a:t>
            </a: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which lacks ribosomes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الشبكة الاندوبلازمية </a:t>
            </a:r>
            <a:r>
              <a:rPr b="0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الملساء 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لا تحتوى على ريبوزومات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Rough</a:t>
            </a: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with ribosomes attaching its surface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الشبكة الاندوبلازمية </a:t>
            </a:r>
            <a:r>
              <a:rPr b="0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المحببة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b="0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تحتوى على ريبوزومات تلتصق بها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cxnSp>
        <p:nvCxnSpPr>
          <p:cNvPr id="308" name="Shape 308"/>
          <p:cNvCxnSpPr/>
          <p:nvPr/>
        </p:nvCxnSpPr>
        <p:spPr>
          <a:xfrm>
            <a:off x="304800" y="6858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library.thinkquest.org/C004535/media/endoplasmic_reticulums.gif" id="314" name="Shape 3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219200"/>
            <a:ext cx="4267200" cy="3629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upload.wikimedia.org/wikipedia/commons/b/b4/Rough_endoplasmic_reticulum.JPG" id="315" name="Shape 3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1924050"/>
            <a:ext cx="4191000" cy="264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discoverbiotech.com/image/image_gallery?uuid=29628289-7f2a-4de6-b93f-993bccba4dae&amp;groupId=11406&amp;t=1337321629933" id="320" name="Shape 3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457200"/>
            <a:ext cx="868680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Shape 321"/>
          <p:cNvSpPr txBox="1"/>
          <p:nvPr/>
        </p:nvSpPr>
        <p:spPr>
          <a:xfrm>
            <a:off x="457200" y="5453062"/>
            <a:ext cx="21303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الشبكة الاندوبلازمية الملساء 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6500811" y="5486400"/>
            <a:ext cx="2109899" cy="3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الشبكة الاندوبلازمية المحببة 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2895600" y="5726112"/>
            <a:ext cx="11715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الرايبوزومات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6781800" y="3592512"/>
            <a:ext cx="13239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الغلاف النووي 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7112000" y="1905000"/>
            <a:ext cx="5841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النواة</a:t>
            </a:r>
          </a:p>
        </p:txBody>
      </p:sp>
      <p:sp>
        <p:nvSpPr>
          <p:cNvPr id="326" name="Shape 326"/>
          <p:cNvSpPr txBox="1"/>
          <p:nvPr/>
        </p:nvSpPr>
        <p:spPr>
          <a:xfrm>
            <a:off x="152400" y="3668712"/>
            <a:ext cx="14256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الغشاء البلازمي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/>
          <p:nvPr/>
        </p:nvSpPr>
        <p:spPr>
          <a:xfrm>
            <a:off x="381000" y="5761037"/>
            <a:ext cx="41910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1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الشبكة الاندوبلازمية الملساء (لا تحتوى على ريبوزومات)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4419600" y="5772150"/>
            <a:ext cx="41910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1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الشبكة الاندوبلازمية المحببة (تحتوى على ريبوزومات)</a:t>
            </a:r>
          </a:p>
        </p:txBody>
      </p:sp>
      <p:pic>
        <p:nvPicPr>
          <p:cNvPr descr="http://iws.collin.edu/biopage/faculty/mcculloch/1406/outlines/chapter%207/er2.jpg" id="334" name="Shape 3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112837"/>
            <a:ext cx="8305800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/>
          <p:nvPr>
            <p:ph type="title"/>
          </p:nvPr>
        </p:nvSpPr>
        <p:spPr>
          <a:xfrm>
            <a:off x="152400" y="76200"/>
            <a:ext cx="8763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28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Functions of </a:t>
            </a:r>
            <a:r>
              <a:rPr b="1" i="0" lang="en-US" sz="2800" u="none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Smooth </a:t>
            </a:r>
            <a:r>
              <a:rPr b="1" i="0" lang="en-US" sz="28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ER</a:t>
            </a: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	</a:t>
            </a:r>
            <a:r>
              <a:rPr b="1" i="0" lang="en-US" sz="3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5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وظائف الشبكة الاندوبلازمية الملساء</a:t>
            </a:r>
          </a:p>
        </p:txBody>
      </p:sp>
      <p:sp>
        <p:nvSpPr>
          <p:cNvPr id="340" name="Shape 340"/>
          <p:cNvSpPr txBox="1"/>
          <p:nvPr>
            <p:ph idx="1" type="body"/>
          </p:nvPr>
        </p:nvSpPr>
        <p:spPr>
          <a:xfrm>
            <a:off x="228600" y="1589087"/>
            <a:ext cx="8534400" cy="3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Synthesizes lipids تخلق الدهون	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208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Metabolizes carbohydrates تبنى الكربوهيدرات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208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Detoxifies poison	 تزيل السموم	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208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Stores calcium  		تخزن الكالسيوم</a:t>
            </a:r>
          </a:p>
          <a:p>
            <a:pPr indent="-350837" lvl="0" marL="350837" rtl="0" algn="l">
              <a:spcBef>
                <a:spcPts val="136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1" name="Shape 341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342" name="Shape 342"/>
          <p:cNvCxnSpPr/>
          <p:nvPr/>
        </p:nvCxnSpPr>
        <p:spPr>
          <a:xfrm>
            <a:off x="304800" y="8382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228600" y="76200"/>
            <a:ext cx="85344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How cells can be seen		</a:t>
            </a:r>
            <a:r>
              <a:rPr b="0" i="0" lang="en-US" sz="3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كيف يمكن رؤية الخلية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0" y="1295400"/>
            <a:ext cx="91440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a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 microscope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LM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  visible light passes through a specimen and then through glass lenses, which magnify the image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68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فى المجهر الضوئى يمر الضوء خلال العينة ومن ثم إلى العدسات الزجاجية  ومنها إلى عين المشاهد</a:t>
            </a:r>
          </a:p>
          <a:p>
            <a:pPr indent="-350837" lvl="0" marL="350837" rtl="0" algn="just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Specimens can be magnified up to 1000 times the actual size of the specimen 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68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يمكن للعينة أن تكبر إلى 1000 ضعف الحجم الطبيعي لها</a:t>
            </a:r>
          </a:p>
        </p:txBody>
      </p:sp>
      <p:cxnSp>
        <p:nvCxnSpPr>
          <p:cNvPr id="81" name="Shape 81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82" name="Shape 82"/>
          <p:cNvCxnSpPr/>
          <p:nvPr/>
        </p:nvCxnSpPr>
        <p:spPr>
          <a:xfrm>
            <a:off x="304800" y="609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/>
          <p:nvPr>
            <p:ph type="title"/>
          </p:nvPr>
        </p:nvSpPr>
        <p:spPr>
          <a:xfrm>
            <a:off x="206375" y="76200"/>
            <a:ext cx="85344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Functions of </a:t>
            </a:r>
            <a:r>
              <a:rPr b="1" i="0" lang="en-US" sz="3000" u="none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Rough</a:t>
            </a:r>
            <a:r>
              <a:rPr b="1" i="1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    </a:t>
            </a:r>
            <a:r>
              <a:rPr b="1" i="0" lang="en-US" sz="32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5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وظائف الشبكة الاندوبلازمية المحببة</a:t>
            </a:r>
          </a:p>
        </p:txBody>
      </p:sp>
      <p:sp>
        <p:nvSpPr>
          <p:cNvPr id="348" name="Shape 348"/>
          <p:cNvSpPr txBox="1"/>
          <p:nvPr>
            <p:ph idx="1" type="body"/>
          </p:nvPr>
        </p:nvSpPr>
        <p:spPr>
          <a:xfrm>
            <a:off x="228600" y="1220787"/>
            <a:ext cx="8534400" cy="40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Makes additional membrane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تقوم الشبكة الاندوبلازمية المحببة بصنع غشاء إضافي لها 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Distribution of manufactured proteins 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توزيع البروتينات  المصنعة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membrane factory for the cell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مصنع أغشية  للخلية</a:t>
            </a:r>
          </a:p>
        </p:txBody>
      </p:sp>
      <p:cxnSp>
        <p:nvCxnSpPr>
          <p:cNvPr id="349" name="Shape 349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350" name="Shape 350"/>
          <p:cNvCxnSpPr/>
          <p:nvPr/>
        </p:nvCxnSpPr>
        <p:spPr>
          <a:xfrm>
            <a:off x="304800" y="6858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/>
          <p:nvPr>
            <p:ph idx="1" type="body"/>
          </p:nvPr>
        </p:nvSpPr>
        <p:spPr>
          <a:xfrm>
            <a:off x="304800" y="1143000"/>
            <a:ext cx="8534400" cy="61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Golgi apparatus 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consists of flattened membranous sacs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يتكون جهاز جولجى من أكياس مسطحة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Functions of Golgi apparatus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وظائف جهاز جولجي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Modifies products (proteins + lipids) of the ER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تهيئة منتجات الشبكة الاندوبلازمية  )البروتينات والدهون)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Receive &amp; pack materials into transport vesicles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75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7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يعمل إحدى جانبي جهاز جولجي فى التغليف بينما يعمل الجانب الآخر كحوض تصدير</a:t>
            </a:r>
          </a:p>
          <a:p>
            <a:pPr indent="-350837" lvl="0" marL="350837" rtl="0" algn="l">
              <a:spcBef>
                <a:spcPts val="1755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7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Shape 357"/>
          <p:cNvSpPr txBox="1"/>
          <p:nvPr>
            <p:ph type="title"/>
          </p:nvPr>
        </p:nvSpPr>
        <p:spPr>
          <a:xfrm>
            <a:off x="76200" y="76200"/>
            <a:ext cx="8588400" cy="9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Golgi Apparatus: Shipping and Receiving Center</a:t>
            </a:r>
            <a:b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</a:b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3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جهاز جولجي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em-lab.berkeley.edu/EML/images/TEM-Gallery1/images/Golgi.jpg" id="362" name="Shape 3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52400"/>
            <a:ext cx="83820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 txBox="1"/>
          <p:nvPr>
            <p:ph type="title"/>
          </p:nvPr>
        </p:nvSpPr>
        <p:spPr>
          <a:xfrm>
            <a:off x="206375" y="76200"/>
            <a:ext cx="85344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28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Lysosomes: Digestive Compartments   </a:t>
            </a:r>
            <a:r>
              <a:rPr b="1" i="0" lang="en-US" sz="25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الأجسام الهاضمة</a:t>
            </a:r>
          </a:p>
        </p:txBody>
      </p:sp>
      <p:sp>
        <p:nvSpPr>
          <p:cNvPr id="368" name="Shape 368"/>
          <p:cNvSpPr txBox="1"/>
          <p:nvPr>
            <p:ph idx="1" type="body"/>
          </p:nvPr>
        </p:nvSpPr>
        <p:spPr>
          <a:xfrm>
            <a:off x="304800" y="1066800"/>
            <a:ext cx="8534400" cy="48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lysosome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a membranous sac of hydrolytic enzymes that can digest macromolecules such as proteins, fats, polysaccharides, and nucleic acids.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الجسم 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الهاضم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عبارة عن كيس غشائي يحتوي إنزيمات هاضمة  للبروتينات والدهون والسكريات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Lysosomes also use enzymes to recycle the cell’s organelles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أحد الوظائف للأجسام الهاضمة هو إزالة أو إعادة تدوير الأجزاء التالفة من الخلية</a:t>
            </a:r>
          </a:p>
        </p:txBody>
      </p:sp>
      <p:cxnSp>
        <p:nvCxnSpPr>
          <p:cNvPr id="369" name="Shape 369"/>
          <p:cNvCxnSpPr/>
          <p:nvPr/>
        </p:nvCxnSpPr>
        <p:spPr>
          <a:xfrm>
            <a:off x="304800" y="609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course1.winona.edu/sberg/IMAGES/lysosome.jpg" id="374" name="Shape 3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86106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Shape 380"/>
          <p:cNvPicPr preferRelativeResize="0"/>
          <p:nvPr/>
        </p:nvPicPr>
        <p:blipFill rotWithShape="1">
          <a:blip r:embed="rId3">
            <a:alphaModFix/>
          </a:blip>
          <a:srcRect b="-210" l="0" r="0" t="0"/>
          <a:stretch/>
        </p:blipFill>
        <p:spPr>
          <a:xfrm>
            <a:off x="762000" y="381000"/>
            <a:ext cx="7848600" cy="56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Vacuoles: Part of endomembrane system</a:t>
            </a:r>
          </a:p>
        </p:txBody>
      </p:sp>
      <p:sp>
        <p:nvSpPr>
          <p:cNvPr id="386" name="Shape 386"/>
          <p:cNvSpPr txBox="1"/>
          <p:nvPr>
            <p:ph idx="1" type="body"/>
          </p:nvPr>
        </p:nvSpPr>
        <p:spPr>
          <a:xfrm>
            <a:off x="304800" y="1212850"/>
            <a:ext cx="8534400" cy="40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large vesicles that function in the general maintenance of the cell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fresh water Protists such as Amoeba and Paramecium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Food vacuoles have a digestive action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Contractile vacuole  expel excess water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vacuoles in plant cell which helps in  cell grow by absorbing water, chemicals and act as a trash by storing toxic and waste products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Peroxsomes</a:t>
            </a:r>
          </a:p>
        </p:txBody>
      </p:sp>
      <p:sp>
        <p:nvSpPr>
          <p:cNvPr id="392" name="Shape 392"/>
          <p:cNvSpPr txBox="1"/>
          <p:nvPr>
            <p:ph idx="1" type="body"/>
          </p:nvPr>
        </p:nvSpPr>
        <p:spPr>
          <a:xfrm>
            <a:off x="228600" y="838200"/>
            <a:ext cx="8534400" cy="42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metabolic compartments that do not originate from endomembrane system.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95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peroxisome breakdown fatty acids to be used as cellular fuel.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95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liver, peroxisomes detoxify harmfull compounds e.g Hydrogen peroxide (H</a:t>
            </a:r>
            <a:r>
              <a:rPr b="0" baseline="-25000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baseline="-25000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2)</a:t>
            </a:r>
            <a:r>
              <a:rPr b="0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-350837" lvl="0" marL="350837" marR="0" rtl="0" algn="l">
              <a:spcBef>
                <a:spcPts val="195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3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/>
          <p:nvPr>
            <p:ph type="title"/>
          </p:nvPr>
        </p:nvSpPr>
        <p:spPr>
          <a:xfrm>
            <a:off x="228600" y="-76200"/>
            <a:ext cx="8534400" cy="10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1" i="0" lang="en-US" sz="3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Energy-Converting Organelles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العضيات المحولة للطاقة </a:t>
            </a:r>
            <a:r>
              <a:rPr b="1" i="0" lang="en-US" sz="36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	  	</a:t>
            </a:r>
          </a:p>
        </p:txBody>
      </p:sp>
      <p:sp>
        <p:nvSpPr>
          <p:cNvPr id="399" name="Shape 399"/>
          <p:cNvSpPr txBox="1"/>
          <p:nvPr>
            <p:ph idx="1" type="body"/>
          </p:nvPr>
        </p:nvSpPr>
        <p:spPr>
          <a:xfrm>
            <a:off x="228600" y="533400"/>
            <a:ext cx="8763000" cy="83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Mitochondria &amp; Chloroplasts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77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الميتوكوندريا والبلاستيدات الخضراء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78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are not part of the endo-membrane system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73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هم خارج منظومة الأغشية الداخلية</a:t>
            </a:r>
          </a:p>
          <a:p>
            <a:pPr indent="-457200" lvl="1" marL="914400" rtl="0" algn="just">
              <a:lnSpc>
                <a:spcPct val="100000"/>
              </a:lnSpc>
              <a:spcBef>
                <a:spcPts val="178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have a double membrane (inner and outer membrane and in-between a space called inter-membrane space) in addition to a matrix 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لهم غشاء مزدوج  (داخلى وخارجى بينهم حيز بين غشائى وحشوة داخلية)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 their own DNA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لهم حمض نووى (حمض الدنا) خاص بهم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1" marL="914400" rtl="1" algn="r">
              <a:lnSpc>
                <a:spcPct val="100000"/>
              </a:lnSpc>
              <a:spcBef>
                <a:spcPts val="119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0" i="0" sz="14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837" lvl="0" marL="350837" rtl="1" algn="r">
              <a:lnSpc>
                <a:spcPct val="100000"/>
              </a:lnSpc>
              <a:spcBef>
                <a:spcPts val="17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/>
          <p:nvPr>
            <p:ph type="title"/>
          </p:nvPr>
        </p:nvSpPr>
        <p:spPr>
          <a:xfrm>
            <a:off x="762000" y="76200"/>
            <a:ext cx="8534400" cy="10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1" i="0" lang="en-US" sz="36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Mitochondria		</a:t>
            </a:r>
            <a:r>
              <a:rPr b="1" i="0" lang="en-US" sz="36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1" i="0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الميتوكوندريا</a:t>
            </a:r>
            <a:r>
              <a:rPr b="1" i="0" lang="en-US" sz="36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	</a:t>
            </a:r>
          </a:p>
        </p:txBody>
      </p:sp>
      <p:sp>
        <p:nvSpPr>
          <p:cNvPr id="406" name="Shape 406"/>
          <p:cNvSpPr txBox="1"/>
          <p:nvPr>
            <p:ph idx="1" type="body"/>
          </p:nvPr>
        </p:nvSpPr>
        <p:spPr>
          <a:xfrm>
            <a:off x="381000" y="762000"/>
            <a:ext cx="8534400" cy="6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Mitochondria 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the sites of cellular respiration which is a metabolic process that generates ATP.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يحدث التنفس الخلوي (عملية بنائية تنتج عنها طاقة) في 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ميتوكوندريا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الخلايا حقيقية النواة 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960"/>
              </a:spcBef>
              <a:spcAft>
                <a:spcPts val="0"/>
              </a:spcAft>
              <a:buClr>
                <a:schemeClr val="dk2"/>
              </a:buClr>
              <a:buSzPct val="123076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Mitochondria have 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internal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compartments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1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تنقسم الميتوكوندريا </a:t>
            </a:r>
            <a:r>
              <a:rPr b="0" i="0" lang="en-US" sz="2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من الداخل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إلى جزئين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membrane space 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2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حيز بين غشائى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Mitochondrial matrix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contain materials necessary for ATP generation 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8333"/>
              <a:buFont typeface="Arial"/>
              <a:buChar char="•"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حشوة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الميتوكوندريا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حيث توجد المواد الهامة لتوليد ثلاثي فوسفات الأدينوسين</a:t>
            </a:r>
          </a:p>
          <a:p>
            <a:pPr indent="-350837" lvl="0" marL="350837" rtl="0" algn="l">
              <a:spcBef>
                <a:spcPts val="169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6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228600" y="247650"/>
            <a:ext cx="85344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Light microscope 			</a:t>
            </a:r>
            <a:r>
              <a:rPr b="1" i="0" lang="en-US" sz="3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المجهر الضوئى</a:t>
            </a:r>
          </a:p>
        </p:txBody>
      </p:sp>
      <p:cxnSp>
        <p:nvCxnSpPr>
          <p:cNvPr id="88" name="Shape 88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89" name="Shape 89"/>
          <p:cNvCxnSpPr/>
          <p:nvPr/>
        </p:nvCxnSpPr>
        <p:spPr>
          <a:xfrm>
            <a:off x="304800" y="8382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 b="-236" l="-1271" r="-2066" t="-2622"/>
          <a:stretch/>
        </p:blipFill>
        <p:spPr>
          <a:xfrm>
            <a:off x="533400" y="1066800"/>
            <a:ext cx="7924800" cy="54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Shape 412"/>
          <p:cNvPicPr preferRelativeResize="0"/>
          <p:nvPr/>
        </p:nvPicPr>
        <p:blipFill rotWithShape="1">
          <a:blip r:embed="rId3">
            <a:alphaModFix/>
          </a:blip>
          <a:srcRect b="-190" l="-2040" r="0" t="0"/>
          <a:stretch/>
        </p:blipFill>
        <p:spPr>
          <a:xfrm>
            <a:off x="228600" y="304800"/>
            <a:ext cx="8686800" cy="608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/>
          <p:nvPr>
            <p:ph type="title"/>
          </p:nvPr>
        </p:nvSpPr>
        <p:spPr>
          <a:xfrm>
            <a:off x="2286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Chloroplasts				</a:t>
            </a: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البلاستيدات الخضراء</a:t>
            </a:r>
          </a:p>
        </p:txBody>
      </p:sp>
      <p:sp>
        <p:nvSpPr>
          <p:cNvPr id="418" name="Shape 418"/>
          <p:cNvSpPr txBox="1"/>
          <p:nvPr>
            <p:ph idx="1" type="body"/>
          </p:nvPr>
        </p:nvSpPr>
        <p:spPr>
          <a:xfrm>
            <a:off x="228600" y="990600"/>
            <a:ext cx="8534400" cy="55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Chloroplasts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are the photosynthesizing organelles of plants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6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البلاستيدات الخضراء 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هي عضيات البناء الضوئي في النبات 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71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Photosynthesis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the </a:t>
            </a: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conversion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energy to </a:t>
            </a:r>
            <a:r>
              <a:rPr b="1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chemical</a:t>
            </a: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energy of sugar molecules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6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1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البناء الضوئي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هو تحويل الطاقة الضوئية إلى طاقة كيميائية في جزيئات السكر 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71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Chloroplasts contain mainly the green pigment (chlorophyll) and others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6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تحتوى البلاستيدات الخضراء أساسا على الصبغة الخضراء (الكلورفيل) وتتكون من:</a:t>
            </a:r>
          </a:p>
        </p:txBody>
      </p:sp>
      <p:cxnSp>
        <p:nvCxnSpPr>
          <p:cNvPr id="419" name="Shape 419"/>
          <p:cNvCxnSpPr/>
          <p:nvPr/>
        </p:nvCxnSpPr>
        <p:spPr>
          <a:xfrm>
            <a:off x="304800" y="6858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botit.botany.wisc.edu/Resources/Botany/Plant%20Cell/Plastids/Chromoplasts/Fruit%20Tissue/Psuedocapsicum%20fruit/Chloroplasts%201000x%20MC.jpg" id="425" name="Shape 4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41148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lgbp.univ-mrs.fr/IMG/jpg/0-2.jpg" id="426" name="Shape 4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3657600"/>
            <a:ext cx="4114800" cy="30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Shape 427"/>
          <p:cNvPicPr preferRelativeResize="0"/>
          <p:nvPr/>
        </p:nvPicPr>
        <p:blipFill rotWithShape="1">
          <a:blip r:embed="rId5">
            <a:alphaModFix/>
          </a:blip>
          <a:srcRect b="-270" l="0" r="0" t="0"/>
          <a:stretch/>
        </p:blipFill>
        <p:spPr>
          <a:xfrm>
            <a:off x="4419600" y="1676400"/>
            <a:ext cx="45720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Shape 428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rIns="92075" tIns="460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Shape 429"/>
          <p:cNvSpPr txBox="1"/>
          <p:nvPr/>
        </p:nvSpPr>
        <p:spPr>
          <a:xfrm>
            <a:off x="0" y="2971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rIns="92075" tIns="460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/>
          <p:nvPr>
            <p:ph type="title"/>
          </p:nvPr>
        </p:nvSpPr>
        <p:spPr>
          <a:xfrm>
            <a:off x="228600" y="76200"/>
            <a:ext cx="8839200" cy="10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b="1" i="0" lang="en-US" sz="33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Extracellular components	</a:t>
            </a:r>
            <a:r>
              <a:rPr b="1" i="0" lang="en-US" sz="2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مكونات خارج الخلية</a:t>
            </a:r>
            <a:r>
              <a:rPr b="1" i="0" lang="en-US" sz="36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		</a:t>
            </a:r>
          </a:p>
        </p:txBody>
      </p:sp>
      <p:sp>
        <p:nvSpPr>
          <p:cNvPr id="436" name="Shape 436"/>
          <p:cNvSpPr txBox="1"/>
          <p:nvPr>
            <p:ph idx="1" type="body"/>
          </p:nvPr>
        </p:nvSpPr>
        <p:spPr>
          <a:xfrm>
            <a:off x="228600" y="1477962"/>
            <a:ext cx="8534400" cy="46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extracellular structures include: 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 walls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plants	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الجدار الخلوى للخلايا النباتية</a:t>
            </a:r>
          </a:p>
          <a:p>
            <a:pPr indent="-457200" lvl="1" marL="914400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Extracellular matrix </a:t>
            </a: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ECM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animal cells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المادة الخارج خلوية في الخلايا الحيوانية</a:t>
            </a:r>
          </a:p>
          <a:p>
            <a:pPr indent="-457200" lvl="1" marL="914400" rtl="0" algn="just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SzPct val="25000"/>
              <a:buNone/>
            </a:pPr>
            <a:r>
              <a:rPr b="0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  <a:p>
            <a:pPr indent="-350837" lvl="0" marL="350837" rtl="0" algn="l">
              <a:spcBef>
                <a:spcPts val="156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7" name="Shape 437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438" name="Shape 438"/>
          <p:cNvCxnSpPr/>
          <p:nvPr/>
        </p:nvCxnSpPr>
        <p:spPr>
          <a:xfrm>
            <a:off x="304800" y="7620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/>
          <p:nvPr>
            <p:ph type="title"/>
          </p:nvPr>
        </p:nvSpPr>
        <p:spPr>
          <a:xfrm>
            <a:off x="206375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Cell Walls of Plants</a:t>
            </a:r>
          </a:p>
        </p:txBody>
      </p:sp>
      <p:sp>
        <p:nvSpPr>
          <p:cNvPr id="444" name="Shape 444"/>
          <p:cNvSpPr txBox="1"/>
          <p:nvPr>
            <p:ph idx="1" type="body"/>
          </p:nvPr>
        </p:nvSpPr>
        <p:spPr>
          <a:xfrm>
            <a:off x="228600" y="990600"/>
            <a:ext cx="8839200" cy="57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72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 wall 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distinguishes plant cells from animal cells.</a:t>
            </a:r>
          </a:p>
          <a:p>
            <a:pPr indent="-457200" lvl="1" marL="914400" rtl="1" algn="just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يميز الجدار الخلوى الخلية النباتية من الخلية الحيوانية</a:t>
            </a:r>
          </a:p>
          <a:p>
            <a:pPr indent="-350837" lvl="0" marL="350837" rtl="0" algn="r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cell wall protects the plant cell, maintains its shape.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يحمى الخلية ويحافظ على هيئتها 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 cell walls are </a:t>
            </a:r>
            <a:r>
              <a:rPr b="1" i="0" lang="en-US" sz="2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made mainly of cellulose 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polysaccharides &amp; protein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4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يتكون الجدار الخلوى للنبات </a:t>
            </a:r>
            <a:r>
              <a:rPr b="1" i="0" lang="en-US" sz="25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أساسا من السيليلوز</a:t>
            </a: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بالاضافة الى السكريات العديدة والبروتين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67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 cell walls may have multiple layers: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يتكون الجدار الخلوى للنبات من طبقات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  <p:cxnSp>
        <p:nvCxnSpPr>
          <p:cNvPr id="445" name="Shape 445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446" name="Shape 446"/>
          <p:cNvCxnSpPr/>
          <p:nvPr/>
        </p:nvCxnSpPr>
        <p:spPr>
          <a:xfrm>
            <a:off x="304800" y="609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 txBox="1"/>
          <p:nvPr>
            <p:ph idx="1" type="body"/>
          </p:nvPr>
        </p:nvSpPr>
        <p:spPr>
          <a:xfrm>
            <a:off x="228600" y="1171575"/>
            <a:ext cx="8534400" cy="71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Primary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cell wall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relatively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thin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flexible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جدار خلوى </a:t>
            </a:r>
            <a:r>
              <a:rPr b="1" i="0" lang="en-US" sz="2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أولى</a:t>
            </a:r>
          </a:p>
          <a:p>
            <a:pPr indent="-457200" lvl="1" marL="914400" rtl="0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6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1" marL="914400" rtl="0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Middle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Lamella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thin layer between primary walls of (2) adjacent cells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طبقة وسطية رقيقة بين الجدر الأولية لخليتين ملتصقتين</a:t>
            </a:r>
          </a:p>
          <a:p>
            <a:pPr indent="-457200" lvl="1" marL="914400" rtl="0" algn="just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1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Secondary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cell wall 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 some cells): </a:t>
            </a: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thick layer 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between the plasma membrane and the primary cell wall.	</a:t>
            </a:r>
          </a:p>
          <a:p>
            <a:pPr indent="-457200" lvl="1" marL="914400" rtl="1" algn="r">
              <a:lnSpc>
                <a:spcPct val="100000"/>
              </a:lnSpc>
              <a:spcBef>
                <a:spcPts val="169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Char char="–"/>
            </a:pPr>
            <a:r>
              <a:rPr b="0" i="0" lang="en-US" sz="2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جدار خلوى </a:t>
            </a:r>
            <a:r>
              <a:rPr b="1" i="0" lang="en-US" sz="2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ثانوى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70"/>
              </a:spcBef>
              <a:spcAft>
                <a:spcPts val="0"/>
              </a:spcAft>
              <a:buSzPct val="25000"/>
              <a:buFont typeface="Arial"/>
              <a:buNone/>
            </a:pPr>
            <a:r>
              <a:t/>
            </a:r>
            <a:endParaRPr b="0" i="0" sz="3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837" lvl="0" marL="350837" rtl="0" algn="l">
              <a:spcBef>
                <a:spcPts val="195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3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3" name="Shape 453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454" name="Shape 454"/>
          <p:cNvCxnSpPr/>
          <p:nvPr/>
        </p:nvCxnSpPr>
        <p:spPr>
          <a:xfrm>
            <a:off x="304800" y="990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images.tutorvista.com/content/cell-organization/cell-wall-layers.jpeg" id="459" name="Shape 4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600200"/>
            <a:ext cx="43434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Shape 460"/>
          <p:cNvPicPr preferRelativeResize="0"/>
          <p:nvPr/>
        </p:nvPicPr>
        <p:blipFill rotWithShape="1">
          <a:blip r:embed="rId4">
            <a:alphaModFix/>
          </a:blip>
          <a:srcRect b="-190" l="-628" r="-2379" t="0"/>
          <a:stretch/>
        </p:blipFill>
        <p:spPr>
          <a:xfrm>
            <a:off x="4419600" y="1600200"/>
            <a:ext cx="441960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Shape 461"/>
          <p:cNvSpPr txBox="1"/>
          <p:nvPr/>
        </p:nvSpPr>
        <p:spPr>
          <a:xfrm>
            <a:off x="2438400" y="1352550"/>
            <a:ext cx="10239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طبقة وسطية </a:t>
            </a:r>
          </a:p>
        </p:txBody>
      </p:sp>
      <p:sp>
        <p:nvSpPr>
          <p:cNvPr id="462" name="Shape 462"/>
          <p:cNvSpPr txBox="1"/>
          <p:nvPr/>
        </p:nvSpPr>
        <p:spPr>
          <a:xfrm>
            <a:off x="3429000" y="2667000"/>
            <a:ext cx="160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1" marL="45720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جدار خلوى </a:t>
            </a:r>
            <a:r>
              <a:rPr b="1" i="0" lang="en-US" sz="15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ثانوى</a:t>
            </a:r>
          </a:p>
        </p:txBody>
      </p:sp>
      <p:sp>
        <p:nvSpPr>
          <p:cNvPr id="463" name="Shape 463"/>
          <p:cNvSpPr txBox="1"/>
          <p:nvPr/>
        </p:nvSpPr>
        <p:spPr>
          <a:xfrm>
            <a:off x="3352800" y="1371600"/>
            <a:ext cx="160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1" marL="45720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جدار خلوى </a:t>
            </a:r>
            <a:r>
              <a:rPr b="1" i="0" lang="en-US" sz="15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أولى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/>
          <p:nvPr>
            <p:ph type="title"/>
          </p:nvPr>
        </p:nvSpPr>
        <p:spPr>
          <a:xfrm>
            <a:off x="228600" y="76200"/>
            <a:ext cx="8534400" cy="9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2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Extracellular Matrix (ECM) of Animal Cells</a:t>
            </a:r>
            <a:br>
              <a:rPr b="1" i="0" lang="en-US" sz="32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</a:br>
            <a:r>
              <a:rPr b="1" i="0" lang="en-US" sz="32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32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مادة خارج خلوية</a:t>
            </a:r>
          </a:p>
        </p:txBody>
      </p:sp>
      <p:sp>
        <p:nvSpPr>
          <p:cNvPr id="470" name="Shape 470"/>
          <p:cNvSpPr txBox="1"/>
          <p:nvPr>
            <p:ph idx="1" type="body"/>
          </p:nvPr>
        </p:nvSpPr>
        <p:spPr>
          <a:xfrm>
            <a:off x="228600" y="1219200"/>
            <a:ext cx="8534400" cy="60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Animal cells lack cell walls but are covered by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extracellular matrix (ECM)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8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الخلايا الحيوانية ليس لها جدار خلوى كالخلايا النباتية ولكن تحيط بها المادة الخارج خلوية</a:t>
            </a:r>
          </a:p>
          <a:p>
            <a:pPr indent="-350837" lvl="0" marL="350837" rtl="0" algn="just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ECM is made up of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collagen  fibers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holds cells together and protects the plasma membrane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685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تتكون المواد الخارج خلوية من ألياف كولاجين قوية تعمل على تماسك الخلايا مع بعضها البعض كما وتقوم بحماية الغشاء البلازمي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1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837" lvl="0" marL="350837" rtl="0" algn="l">
              <a:spcBef>
                <a:spcPts val="182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1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1" name="Shape 471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472" name="Shape 472"/>
          <p:cNvCxnSpPr/>
          <p:nvPr/>
        </p:nvCxnSpPr>
        <p:spPr>
          <a:xfrm>
            <a:off x="304800" y="990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grin1318773489503" id="477" name="Shape 4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087" y="685800"/>
            <a:ext cx="844380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Shape 478"/>
          <p:cNvSpPr txBox="1"/>
          <p:nvPr/>
        </p:nvSpPr>
        <p:spPr>
          <a:xfrm>
            <a:off x="6629400" y="528637"/>
            <a:ext cx="1693800" cy="461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ألياف كولاجين </a:t>
            </a:r>
          </a:p>
        </p:txBody>
      </p:sp>
      <p:sp>
        <p:nvSpPr>
          <p:cNvPr id="479" name="Shape 479"/>
          <p:cNvSpPr txBox="1"/>
          <p:nvPr/>
        </p:nvSpPr>
        <p:spPr>
          <a:xfrm>
            <a:off x="3598862" y="1981200"/>
            <a:ext cx="18972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مادة خارج خلوية</a:t>
            </a:r>
          </a:p>
        </p:txBody>
      </p:sp>
      <p:sp>
        <p:nvSpPr>
          <p:cNvPr id="480" name="Shape 480"/>
          <p:cNvSpPr txBox="1"/>
          <p:nvPr/>
        </p:nvSpPr>
        <p:spPr>
          <a:xfrm>
            <a:off x="6759575" y="5710237"/>
            <a:ext cx="16986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الغشاء البلازمي 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5303836" y="4948237"/>
            <a:ext cx="2544899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هلام الخلية - السيتوبلازم 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3314700" y="5056187"/>
            <a:ext cx="19431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2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داخل الخلية الحيوانية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/>
          <p:nvPr>
            <p:ph type="title"/>
          </p:nvPr>
        </p:nvSpPr>
        <p:spPr>
          <a:xfrm>
            <a:off x="304800" y="76200"/>
            <a:ext cx="8534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b="1" i="0" lang="en-US" sz="3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489" name="Shape 489"/>
          <p:cNvSpPr txBox="1"/>
          <p:nvPr>
            <p:ph idx="1" type="body"/>
          </p:nvPr>
        </p:nvSpPr>
        <p:spPr>
          <a:xfrm>
            <a:off x="457200" y="1066800"/>
            <a:ext cx="8534400" cy="10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Both cilia and flagella are made of microtubules.</a:t>
            </a:r>
          </a:p>
          <a:p>
            <a:pPr indent="-350837" lvl="0" marL="350837" rtl="0" algn="just">
              <a:lnSpc>
                <a:spcPct val="96000"/>
              </a:lnSpc>
              <a:spcBef>
                <a:spcPts val="11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Microtubules cause cilia and flagella, move.</a:t>
            </a:r>
          </a:p>
        </p:txBody>
      </p:sp>
      <p:cxnSp>
        <p:nvCxnSpPr>
          <p:cNvPr id="490" name="Shape 490"/>
          <p:cNvCxnSpPr/>
          <p:nvPr/>
        </p:nvCxnSpPr>
        <p:spPr>
          <a:xfrm>
            <a:off x="304800" y="990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graphicFrame>
        <p:nvGraphicFramePr>
          <p:cNvPr id="491" name="Shape 491"/>
          <p:cNvGraphicFramePr/>
          <p:nvPr/>
        </p:nvGraphicFramePr>
        <p:xfrm>
          <a:off x="304800" y="2909886"/>
          <a:ext cx="3000000" cy="2999999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1219200"/>
                <a:gridCol w="3810000"/>
                <a:gridCol w="3352800"/>
              </a:tblGrid>
              <a:tr h="9763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Definition</a:t>
                      </a:r>
                    </a:p>
                  </a:txBody>
                  <a:tcPr marT="26700" marB="26700" marR="26700" marL="51250" anchor="ctr"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Cilia are short, hair-like extracellular structures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Flagella are long, threadlike structures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603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Length</a:t>
                      </a:r>
                    </a:p>
                  </a:txBody>
                  <a:tcPr marT="26700" marB="26700" marR="26700" marL="51250" anchor="ctr"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Short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Longer than cilia, 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Motion</a:t>
                      </a:r>
                    </a:p>
                  </a:txBody>
                  <a:tcPr marT="26700" marB="26700" marR="26700" marL="51250" anchor="ctr"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Rotational, like a motor, very fast moving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Wave-like, slow movement than cilia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61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Number</a:t>
                      </a:r>
                    </a:p>
                  </a:txBody>
                  <a:tcPr marT="26700" marB="26700" marR="26700" marL="51250" anchor="ctr"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Many (hundreds) per cell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Few (less than 10) per cell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603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Found in</a:t>
                      </a:r>
                    </a:p>
                  </a:txBody>
                  <a:tcPr marT="26700" marB="26700" marR="26700" marL="51250" anchor="ctr"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Eukaryotic cells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Eukaryotic and prokaryotic cells</a:t>
                      </a:r>
                    </a:p>
                  </a:txBody>
                  <a:tcPr marT="26700" marB="26700" marR="53400" marL="53400">
                    <a:lnL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T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EDEDED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  <p:sp>
        <p:nvSpPr>
          <p:cNvPr id="492" name="Shape 492"/>
          <p:cNvSpPr txBox="1"/>
          <p:nvPr/>
        </p:nvSpPr>
        <p:spPr>
          <a:xfrm>
            <a:off x="-228600" y="0"/>
            <a:ext cx="76200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Cilia and Flagella		الاهداب والأسواط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304800" y="-76200"/>
            <a:ext cx="8534400" cy="66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 structures inside the cell, including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organelles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(membrane-enclosed compartments), are too small to be seen by light microscope</a:t>
            </a:r>
          </a:p>
          <a:p>
            <a:pPr indent="-350837" lvl="0" marL="350837" rtl="1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لايستطيع المجهر الضوئي توضيح تفاصيل التراكيب الخلوية الصغيرة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 basic types of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electron microscopes (EMs)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are used to study sub-cellular structures</a:t>
            </a:r>
          </a:p>
          <a:p>
            <a:pPr indent="-350837" lvl="0" marL="350837" rtl="1" algn="just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يستخدم علماء الأحياء مجهر قوي جداً يعرف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بالمجهر الإلكتروني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لتوضيح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التركيب الدقيق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للخلايا </a:t>
            </a:r>
          </a:p>
          <a:p>
            <a:pPr indent="-350837" lvl="0" marL="350837" rtl="0" algn="l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can resolve biological structures as small as (2 nanometers) and can magnify up to 100.000 times </a:t>
            </a:r>
          </a:p>
          <a:p>
            <a:pPr indent="-350837" lvl="0" marL="350837" rtl="1" algn="r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يمكنه أن يوضح تراكيب حيوية بحجم  2 نانومتر ، ويملك قدرة تكبير تصل لـ 100.000 ضعف</a:t>
            </a:r>
          </a:p>
        </p:txBody>
      </p:sp>
      <p:cxnSp>
        <p:nvCxnSpPr>
          <p:cNvPr id="96" name="Shape 96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uic.edu/classes/bios/bios100/lectures/cilia_flagella.jpg" id="498" name="Shape 4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685800"/>
            <a:ext cx="8116800" cy="56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/>
          <p:nvPr>
            <p:ph type="title"/>
          </p:nvPr>
        </p:nvSpPr>
        <p:spPr>
          <a:xfrm>
            <a:off x="228600" y="76200"/>
            <a:ext cx="85344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3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Remember:</a:t>
            </a:r>
          </a:p>
        </p:txBody>
      </p:sp>
      <p:cxnSp>
        <p:nvCxnSpPr>
          <p:cNvPr id="504" name="Shape 504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505" name="Shape 505"/>
          <p:cNvCxnSpPr/>
          <p:nvPr/>
        </p:nvCxnSpPr>
        <p:spPr>
          <a:xfrm>
            <a:off x="304800" y="990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506" name="Shape 506"/>
          <p:cNvSpPr txBox="1"/>
          <p:nvPr/>
        </p:nvSpPr>
        <p:spPr>
          <a:xfrm>
            <a:off x="217486" y="6597650"/>
            <a:ext cx="5486400" cy="2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Copyright © 2008 Pearson Education, Inc., publishing as Pearson Benjamin Cummings</a:t>
            </a:r>
          </a:p>
        </p:txBody>
      </p:sp>
      <p:sp>
        <p:nvSpPr>
          <p:cNvPr id="507" name="Shape 507"/>
          <p:cNvSpPr txBox="1"/>
          <p:nvPr>
            <p:ph idx="1" type="body"/>
          </p:nvPr>
        </p:nvSpPr>
        <p:spPr>
          <a:xfrm>
            <a:off x="-76200" y="1212850"/>
            <a:ext cx="9144000" cy="51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Cell membrane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- controls movement in/out of cell </a:t>
            </a:r>
            <a:b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Nucleus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controls cells activities </a:t>
            </a:r>
            <a:b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Nuclear Envelope 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controls movement in/out of nucleus </a:t>
            </a:r>
            <a:b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Cytoplasm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- Supports cell and protects different cell organelles </a:t>
            </a:r>
            <a:b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Lysosome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Digest's old cell parts </a:t>
            </a:r>
            <a:b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Rough ER 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Mainly Protein synthesis </a:t>
            </a:r>
            <a:b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Smooth ER 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Mainly Lipid synthesis </a:t>
            </a:r>
            <a:b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" name="Shape 512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513" name="Shape 513"/>
          <p:cNvCxnSpPr/>
          <p:nvPr/>
        </p:nvCxnSpPr>
        <p:spPr>
          <a:xfrm>
            <a:off x="304800" y="990600"/>
            <a:ext cx="8534400" cy="0"/>
          </a:xfrm>
          <a:prstGeom prst="straightConnector1">
            <a:avLst/>
          </a:prstGeom>
          <a:noFill/>
          <a:ln cap="flat" cmpd="sng" w="508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514" name="Shape 514"/>
          <p:cNvSpPr txBox="1"/>
          <p:nvPr/>
        </p:nvSpPr>
        <p:spPr>
          <a:xfrm>
            <a:off x="217486" y="6597650"/>
            <a:ext cx="5486400" cy="2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Copyright © 2008 Pearson Education, Inc., publishing as Pearson Benjamin Cummings</a:t>
            </a:r>
          </a:p>
        </p:txBody>
      </p:sp>
      <p:sp>
        <p:nvSpPr>
          <p:cNvPr id="515" name="Shape 515"/>
          <p:cNvSpPr txBox="1"/>
          <p:nvPr>
            <p:ph idx="1" type="body"/>
          </p:nvPr>
        </p:nvSpPr>
        <p:spPr>
          <a:xfrm>
            <a:off x="304800" y="1514475"/>
            <a:ext cx="8534400" cy="3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350837" lvl="0" marL="3508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Mitochondria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breaks down sugar molecules into energy (ATP molecules) 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95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Golgi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Package and export proteins 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95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Vacuole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Stores food, water, waste </a:t>
            </a:r>
          </a:p>
          <a:p>
            <a:pPr indent="-350837" lvl="0" marL="350837" marR="0" rtl="0" algn="l">
              <a:lnSpc>
                <a:spcPct val="100000"/>
              </a:lnSpc>
              <a:spcBef>
                <a:spcPts val="195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en-US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Ribosome</a:t>
            </a: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Produces proteins (protein factory)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0" name="Shape 520"/>
          <p:cNvGraphicFramePr/>
          <p:nvPr/>
        </p:nvGraphicFramePr>
        <p:xfrm>
          <a:off x="204786" y="739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4311650"/>
                <a:gridCol w="4311650"/>
              </a:tblGrid>
              <a:tr h="3159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المصطلح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تعريف المصطلح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7675"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Cells: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simplest collection of matter that can live.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الخلايا 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هي أبسط تجمع من المادة يمكنه العيش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3900"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Cell theory: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all living things are composed of cells and that all cells come from other cells.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نظرية الخلية</a:t>
                      </a: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أن كل الكائنات الحية تتكون من خلايا ، وأن كل الخلايا تأتي من خلايا أخرى.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Light microscope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</a:t>
                      </a: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LM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Light passes through a specimen then through glass lenses into the viewer’s eye.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المجهر الضوئي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يمر الضوء خلال العينة ومن ثم إلى العدسات الزجاجية  ومنها إلى عين المشاهد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Resolution: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ability to distinguish between small structures.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قوة الإظهار: القدرة على التمييز  بين التراكيب الصغيرة.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7675"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Electron microscope (EM):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 very powerful microscope used to see very small structures.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المجهر الإلكتروني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يستخدم لتوضيح التراكيب الدقيقة جداً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Prokaryotic cells: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cells that have no true organelles and no nucleus.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خلايا أولية النواة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: خلايا لا تحتوي على عضيات حقيقية أو معقدة, ولا تحتوي على نواة حقيقية.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Eukaryotic cells: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cells that have true organelles and true nucleus.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خلايا حقيقية النواة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: خلايا تحتوي على عضيات حقيقية و تحتوي أيضاً على نواة حقيقية.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Selective permeability: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controlling the movement of molecules into and out of the cell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7937" lvl="0" marL="71437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النفاذية الاصطفائية: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التحكم في حركة الجزيئات من و إلى الخلية.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5" name="Shape 525"/>
          <p:cNvGraphicFramePr/>
          <p:nvPr/>
        </p:nvGraphicFramePr>
        <p:xfrm>
          <a:off x="247650" y="12398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4311650"/>
                <a:gridCol w="4311650"/>
              </a:tblGrid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Phospholipid bilayer: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 double layer of phosphorated lipids (fats).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الليبيدات الفسفورية: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هي طبقة مزدوجة من الليبيدات (الدهون) المفسفرة.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Nuclear envelope: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double membrane with pores that allow material to flow in and out of the nucleus.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الغلاف النووي</a:t>
                      </a: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عبارة عن غشاء مزدوج يحتوي على ثقوب تسمح بمرور المواد  من وإلى النواة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Endoplasmic reticulum: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to a network of cellular membranes.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الشبكة الإندوبلازمية: 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شبكة من الأغشية الخلوية.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76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Ribosomes: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are involved in the cell’s protein synthesis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الرايبوزومات: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مسئولة عن بناء البروتين في الخلية.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2746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Vesicles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الحويصلات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Golgi apparatus: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functions in conjunction with the ER by modifying products of the ER.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جهاز جولجي: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يعمل بالاشتراك مع الشبكة الاندوبلازمية على تهيئة منتجات الشبكة الاندوبلازمية.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Lysosome: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 membranous sac containing digestive enzymes.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الجسم الهاضم: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عبارة عن كيس غشائي يحتوي إنزيمات هاضمة.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Vacuoles: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membranous sacs that are found in a variety of cells and possess an assortment of functions.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الفجوات: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عبارة عن أكياس غشائية وتوجد في انواع مختلفة من الخلايا ولها وظائف متنوعة.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26" name="Shape 526"/>
          <p:cNvGraphicFramePr/>
          <p:nvPr/>
        </p:nvGraphicFramePr>
        <p:xfrm>
          <a:off x="231775" y="7985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4311650"/>
                <a:gridCol w="4311650"/>
              </a:tblGrid>
              <a:tr h="350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المصطلح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تعريف المصطلح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1" name="Shape 531"/>
          <p:cNvGraphicFramePr/>
          <p:nvPr/>
        </p:nvGraphicFramePr>
        <p:xfrm>
          <a:off x="231775" y="12080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4311650"/>
                <a:gridCol w="4311650"/>
              </a:tblGrid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Mitochondria: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the organelle responsible for cellular respiration.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ميتوكوندريا: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العضي المسئول عن التنفس الخلوي.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76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Chloroplasts: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photosynthesizing organelles of plants.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البلاستيدات الخضراء: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هي عضيات البناء الضوئي في النبات.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3900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Photosynthesis: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the conversion of light energy to chemical energy of sugar molecules.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البناء الضوئي: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هو تحويل الطاقة الضوئية إلى طاقة كيميائية في جزيئات السكر.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Cytoskeleton: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 network of protein fibers, that functions in cell structural support and motility.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الهيكل الخلوي: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شبكة من الألياف البروتينية والذي له وظائف مثل دعم التراكيب الخلوية والحركة الخلوية.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Microfilaments:</a:t>
                      </a: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(actin filaments) support the cell’s shape and are involved in motility.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الخيوط لدقيقة: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 خيوط الأكتين ) وتعمل على تحديد شكل الخلية ودعمه ولها دور في حركة الخلية.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76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Intermediate filaments: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reinforce cell shape and anchor organelles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الخيوط المتوسطة: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تعزز وتدعم شكل الخلية كما وتثبت العضيات</a:t>
                      </a: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92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Microtubules: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(made of tubulin) shape the cell and act as tracks for motor protein.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الأنيبيبات الدقيقة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 مصنوعة من التوبيولين ) تشكل وتعمل كخطوط سير للبروتينات الحركية</a:t>
                      </a: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Extracellular matrix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</a:t>
                      </a: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ECM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composed of strong fibers of collagen, which holds cells together and protects the plasma membrane.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المواد الخارج خلوية: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تتكون من الياف كولاجين قوية تعمل على تماسك الخلايا مع بعضها البعض كما وتقوم بحماية الغشاء البلازمي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32" name="Shape 532"/>
          <p:cNvGraphicFramePr/>
          <p:nvPr/>
        </p:nvGraphicFramePr>
        <p:xfrm>
          <a:off x="231775" y="76676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4311650"/>
                <a:gridCol w="4311650"/>
              </a:tblGrid>
              <a:tr h="350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المصطلح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تعريف المصطلح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7" name="Shape 537"/>
          <p:cNvGraphicFramePr/>
          <p:nvPr/>
        </p:nvGraphicFramePr>
        <p:xfrm>
          <a:off x="231775" y="2408236"/>
          <a:ext cx="3000000" cy="2999999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4311650"/>
                <a:gridCol w="4311650"/>
              </a:tblGrid>
              <a:tr h="2746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Fibers: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long and thin, arranged in bundles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</a:t>
                      </a: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لألياف: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طويلة ورقيقة وتنتظم في حزم 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223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Cell wall: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rigid structures that protect and provide skeletal support that helps keep the plant upright against gravity.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جدر خلوية</a:t>
                      </a: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أغشية صلية تحمي الجدر الخلوية النبات وتدعمه هيكلياً ليبقى منتصباً إلى أعلى ضد الجاذبية 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38" name="Shape 538"/>
          <p:cNvGraphicFramePr/>
          <p:nvPr/>
        </p:nvGraphicFramePr>
        <p:xfrm>
          <a:off x="231775" y="828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4311650"/>
                <a:gridCol w="4311650"/>
              </a:tblGrid>
              <a:tr h="350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المصطلح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تعريف المصطلح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39" name="Shape 539"/>
          <p:cNvGraphicFramePr/>
          <p:nvPr/>
        </p:nvGraphicFramePr>
        <p:xfrm>
          <a:off x="231775" y="12715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{BA2EB0E3-50B7-49CC-927A-03A367E8FC85}</a:tableStyleId>
              </a:tblPr>
              <a:tblGrid>
                <a:gridCol w="4311650"/>
                <a:gridCol w="4311650"/>
              </a:tblGrid>
              <a:tr h="2746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Mesophyll: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Leaf ground tissue.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الميزوفيل (النسيج الوسطي):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النسيج الأساسي في الورقة.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54767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Middle lamella: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 sticky layer lies between adjacent plant cells.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الصفيحة الوسطى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طبقة لزجة تقع بين الخلايا النباتية المجاورة.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274625"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Times New Roman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Lignin:</a:t>
                      </a:r>
                      <a:r>
                        <a:rPr b="1" i="0" lang="en-US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main component of wood.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6350" lvl="0" marL="10795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الليجنين</a:t>
                      </a: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مكون أساسي للخشب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</a:p>
                  </a:txBody>
                  <a:tcPr marT="0" marB="0" marR="15100" marL="151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_02CellSizeRange-U" id="102" name="Shape 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273050"/>
            <a:ext cx="8153400" cy="658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2990850" y="177800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 m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2990850" y="661987"/>
            <a:ext cx="796800" cy="207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 m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2990850" y="1246187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0.1 m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2990850" y="1817687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 cm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2990850" y="2389187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 mm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2990850" y="2949575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 µm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2990850" y="3541712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 µm</a:t>
            </a:r>
          </a:p>
        </p:txBody>
      </p:sp>
      <p:sp>
        <p:nvSpPr>
          <p:cNvPr id="110" name="Shape 110"/>
          <p:cNvSpPr txBox="1"/>
          <p:nvPr/>
        </p:nvSpPr>
        <p:spPr>
          <a:xfrm>
            <a:off x="2990850" y="4108450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 µm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2990850" y="4681537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 nm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2990850" y="5256212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 nm</a:t>
            </a:r>
          </a:p>
        </p:txBody>
      </p:sp>
      <p:sp>
        <p:nvSpPr>
          <p:cNvPr id="113" name="Shape 113"/>
          <p:cNvSpPr txBox="1"/>
          <p:nvPr/>
        </p:nvSpPr>
        <p:spPr>
          <a:xfrm>
            <a:off x="2990850" y="5819775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 nm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2990850" y="6383337"/>
            <a:ext cx="796800" cy="207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0.1 nm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4384675" y="6116637"/>
            <a:ext cx="796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Atoms</a:t>
            </a:r>
          </a:p>
        </p:txBody>
      </p:sp>
      <p:cxnSp>
        <p:nvCxnSpPr>
          <p:cNvPr id="116" name="Shape 116"/>
          <p:cNvCxnSpPr/>
          <p:nvPr/>
        </p:nvCxnSpPr>
        <p:spPr>
          <a:xfrm rot="10800000">
            <a:off x="3775150" y="6446837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17" name="Shape 117"/>
          <p:cNvSpPr/>
          <p:nvPr/>
        </p:nvSpPr>
        <p:spPr>
          <a:xfrm>
            <a:off x="3841750" y="5965825"/>
            <a:ext cx="103200" cy="203100"/>
          </a:xfrm>
          <a:prstGeom prst="rightBrace">
            <a:avLst>
              <a:gd fmla="val ١٩٥٩" name="adj1"/>
              <a:gd fmla="val ٥٠٠٠٠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3841750" y="5667375"/>
            <a:ext cx="103200" cy="200100"/>
          </a:xfrm>
          <a:prstGeom prst="rightBrace">
            <a:avLst>
              <a:gd fmla="val ١٩٥٩" name="adj1"/>
              <a:gd fmla="val ٥٠٠٠٠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3841750" y="5387975"/>
            <a:ext cx="93600" cy="260400"/>
          </a:xfrm>
          <a:prstGeom prst="rightBrace">
            <a:avLst>
              <a:gd fmla="val ١٩٥٩" name="adj1"/>
              <a:gd fmla="val ٥٠٠٠٠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3968750" y="5029200"/>
            <a:ext cx="1365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Ribosomes</a:t>
            </a:r>
          </a:p>
        </p:txBody>
      </p:sp>
      <p:cxnSp>
        <p:nvCxnSpPr>
          <p:cNvPr id="121" name="Shape 121"/>
          <p:cNvCxnSpPr/>
          <p:nvPr/>
        </p:nvCxnSpPr>
        <p:spPr>
          <a:xfrm rot="10800000">
            <a:off x="3775150" y="5218112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22" name="Shape 122"/>
          <p:cNvSpPr txBox="1"/>
          <p:nvPr/>
        </p:nvSpPr>
        <p:spPr>
          <a:xfrm>
            <a:off x="5800725" y="4724400"/>
            <a:ext cx="828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Viruses</a:t>
            </a:r>
          </a:p>
        </p:txBody>
      </p:sp>
      <p:sp>
        <p:nvSpPr>
          <p:cNvPr id="123" name="Shape 123"/>
          <p:cNvSpPr/>
          <p:nvPr/>
        </p:nvSpPr>
        <p:spPr>
          <a:xfrm>
            <a:off x="3844925" y="4835525"/>
            <a:ext cx="99900" cy="180900"/>
          </a:xfrm>
          <a:prstGeom prst="rightBrace">
            <a:avLst>
              <a:gd fmla="val ١٩٥٩" name="adj1"/>
              <a:gd fmla="val ٥٠٠٠٠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4" name="Shape 124"/>
          <p:cNvCxnSpPr/>
          <p:nvPr/>
        </p:nvCxnSpPr>
        <p:spPr>
          <a:xfrm rot="10800000">
            <a:off x="3775150" y="4722812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5" name="Shape 125"/>
          <p:cNvCxnSpPr/>
          <p:nvPr/>
        </p:nvCxnSpPr>
        <p:spPr>
          <a:xfrm rot="10800000">
            <a:off x="3775150" y="4151312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26" name="Shape 126"/>
          <p:cNvSpPr txBox="1"/>
          <p:nvPr/>
        </p:nvSpPr>
        <p:spPr>
          <a:xfrm>
            <a:off x="3968750" y="3505200"/>
            <a:ext cx="9081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Nucleus</a:t>
            </a:r>
          </a:p>
        </p:txBody>
      </p:sp>
      <p:cxnSp>
        <p:nvCxnSpPr>
          <p:cNvPr id="127" name="Shape 127"/>
          <p:cNvCxnSpPr/>
          <p:nvPr/>
        </p:nvCxnSpPr>
        <p:spPr>
          <a:xfrm rot="10800000">
            <a:off x="3775150" y="3741737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28" name="Shape 128"/>
          <p:cNvSpPr txBox="1"/>
          <p:nvPr/>
        </p:nvSpPr>
        <p:spPr>
          <a:xfrm>
            <a:off x="3810000" y="4059237"/>
            <a:ext cx="1403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Most bacteria</a:t>
            </a:r>
          </a:p>
        </p:txBody>
      </p:sp>
      <p:sp>
        <p:nvSpPr>
          <p:cNvPr id="129" name="Shape 129"/>
          <p:cNvSpPr/>
          <p:nvPr/>
        </p:nvSpPr>
        <p:spPr>
          <a:xfrm>
            <a:off x="3844925" y="3660775"/>
            <a:ext cx="111000" cy="558900"/>
          </a:xfrm>
          <a:prstGeom prst="rightBrace">
            <a:avLst>
              <a:gd fmla="val ١٩٥٩" name="adj1"/>
              <a:gd fmla="val ٥٠٠٠٠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 txBox="1"/>
          <p:nvPr/>
        </p:nvSpPr>
        <p:spPr>
          <a:xfrm>
            <a:off x="3886200" y="2971800"/>
            <a:ext cx="14034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Most plant and animal cells</a:t>
            </a:r>
          </a:p>
        </p:txBody>
      </p:sp>
      <p:sp>
        <p:nvSpPr>
          <p:cNvPr id="131" name="Shape 131"/>
          <p:cNvSpPr/>
          <p:nvPr/>
        </p:nvSpPr>
        <p:spPr>
          <a:xfrm>
            <a:off x="3844925" y="3089275"/>
            <a:ext cx="111000" cy="558900"/>
          </a:xfrm>
          <a:prstGeom prst="rightBrace">
            <a:avLst>
              <a:gd fmla="val ١٩٥٩" name="adj1"/>
              <a:gd fmla="val ٥٠٠٠٠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" name="Shape 132"/>
          <p:cNvCxnSpPr/>
          <p:nvPr/>
        </p:nvCxnSpPr>
        <p:spPr>
          <a:xfrm rot="10800000">
            <a:off x="3775150" y="2338387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33" name="Shape 133"/>
          <p:cNvSpPr txBox="1"/>
          <p:nvPr/>
        </p:nvSpPr>
        <p:spPr>
          <a:xfrm>
            <a:off x="4173537" y="1697037"/>
            <a:ext cx="1160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Chicken egg</a:t>
            </a:r>
          </a:p>
        </p:txBody>
      </p:sp>
      <p:cxnSp>
        <p:nvCxnSpPr>
          <p:cNvPr id="134" name="Shape 134"/>
          <p:cNvCxnSpPr/>
          <p:nvPr/>
        </p:nvCxnSpPr>
        <p:spPr>
          <a:xfrm rot="10800000">
            <a:off x="3775150" y="1538287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35" name="Shape 135"/>
          <p:cNvCxnSpPr/>
          <p:nvPr/>
        </p:nvCxnSpPr>
        <p:spPr>
          <a:xfrm rot="10800000">
            <a:off x="3775150" y="881062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36" name="Shape 136"/>
          <p:cNvSpPr txBox="1"/>
          <p:nvPr/>
        </p:nvSpPr>
        <p:spPr>
          <a:xfrm>
            <a:off x="3968750" y="554037"/>
            <a:ext cx="1154100" cy="4157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Human height</a:t>
            </a:r>
          </a:p>
        </p:txBody>
      </p:sp>
      <p:cxnSp>
        <p:nvCxnSpPr>
          <p:cNvPr id="137" name="Shape 137"/>
          <p:cNvCxnSpPr/>
          <p:nvPr/>
        </p:nvCxnSpPr>
        <p:spPr>
          <a:xfrm rot="10800000">
            <a:off x="3775150" y="620712"/>
            <a:ext cx="1809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38" name="Shape 138"/>
          <p:cNvSpPr txBox="1"/>
          <p:nvPr/>
        </p:nvSpPr>
        <p:spPr>
          <a:xfrm rot="-5400000">
            <a:off x="4745787" y="1369236"/>
            <a:ext cx="1730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Naked eye</a:t>
            </a:r>
          </a:p>
        </p:txBody>
      </p:sp>
      <p:sp>
        <p:nvSpPr>
          <p:cNvPr id="139" name="Shape 139"/>
          <p:cNvSpPr txBox="1"/>
          <p:nvPr/>
        </p:nvSpPr>
        <p:spPr>
          <a:xfrm rot="-5400000">
            <a:off x="5660187" y="3374249"/>
            <a:ext cx="1730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Light microscope</a:t>
            </a:r>
          </a:p>
        </p:txBody>
      </p:sp>
      <p:sp>
        <p:nvSpPr>
          <p:cNvPr id="140" name="Shape 140"/>
          <p:cNvSpPr txBox="1"/>
          <p:nvPr/>
        </p:nvSpPr>
        <p:spPr>
          <a:xfrm rot="-5400000">
            <a:off x="6523737" y="4698174"/>
            <a:ext cx="19845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Electron microscope</a:t>
            </a:r>
          </a:p>
        </p:txBody>
      </p:sp>
      <p:sp>
        <p:nvSpPr>
          <p:cNvPr id="141" name="Shape 141"/>
          <p:cNvSpPr txBox="1"/>
          <p:nvPr/>
        </p:nvSpPr>
        <p:spPr>
          <a:xfrm>
            <a:off x="0" y="2274886"/>
            <a:ext cx="3962400" cy="2062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millimeter =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1000 micrometres </a:t>
            </a:r>
            <a:b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micrometre =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1000 nanometres </a:t>
            </a:r>
            <a:b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1millimetre =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1000000 nanometres.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381000" y="1219200"/>
            <a:ext cx="8534400" cy="50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Instead of light, the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uses a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beam of electrons </a:t>
            </a:r>
          </a:p>
          <a:p>
            <a:pPr indent="0" lvl="0" marL="0" rt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يستخدم المجهر الإلكتروني حزمة من الاليكترونات عوضاً عن الضوء</a:t>
            </a:r>
          </a:p>
          <a:p>
            <a:pPr indent="0" lvl="0" marL="0" rt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r>
              <a:t/>
            </a:r>
            <a:endParaRPr b="0" i="0" sz="11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Scanning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electron microscopes (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EMs)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focus a beam of electrons 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onto the surface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a specimen, providing images that look 3-D</a:t>
            </a:r>
          </a:p>
          <a:p>
            <a:pPr indent="0" lvl="0" marL="0" rt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تمسح الالكترونات 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سطح العينة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فقط</a:t>
            </a: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Transmission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electron microscopes (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EMs)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focus a beam of electrons 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through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specimen. TEMs are used to study the cell internal structure </a:t>
            </a:r>
          </a:p>
          <a:p>
            <a:pPr indent="0" lvl="0" marL="0" rt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تمر الالكترونات 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خلال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التركيب الداخلى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للعينة</a:t>
            </a:r>
          </a:p>
        </p:txBody>
      </p:sp>
      <p:cxnSp>
        <p:nvCxnSpPr>
          <p:cNvPr id="147" name="Shape 147"/>
          <p:cNvCxnSpPr/>
          <p:nvPr/>
        </p:nvCxnSpPr>
        <p:spPr>
          <a:xfrm>
            <a:off x="304800" y="6629400"/>
            <a:ext cx="8534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48" name="Shape 148"/>
          <p:cNvSpPr txBox="1"/>
          <p:nvPr>
            <p:ph type="title"/>
          </p:nvPr>
        </p:nvSpPr>
        <p:spPr>
          <a:xfrm>
            <a:off x="228600" y="247650"/>
            <a:ext cx="85344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spAutoFit/>
          </a:bodyPr>
          <a:lstStyle/>
          <a:p>
            <a:pPr indent="-450850" lvl="0" marL="45085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mo"/>
              <a:buNone/>
            </a:pPr>
            <a:r>
              <a:rPr b="1" i="0" lang="en-US" sz="3000" u="none">
                <a:solidFill>
                  <a:schemeClr val="dk2"/>
                </a:solidFill>
                <a:latin typeface="Arimo"/>
                <a:ea typeface="Arimo"/>
                <a:cs typeface="Arimo"/>
                <a:sym typeface="Arimo"/>
              </a:rPr>
              <a:t>Electron Microscope (EM) 			</a:t>
            </a:r>
            <a:r>
              <a:rPr b="0" i="0" lang="en-US" sz="3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المجهر الالكترونى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/>
        </p:nvSpPr>
        <p:spPr>
          <a:xfrm>
            <a:off x="376236" y="296862"/>
            <a:ext cx="2330400" cy="403199"/>
          </a:xfrm>
          <a:prstGeom prst="rect">
            <a:avLst/>
          </a:prstGeom>
          <a:solidFill>
            <a:srgbClr val="FECD66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 txBox="1"/>
          <p:nvPr/>
        </p:nvSpPr>
        <p:spPr>
          <a:xfrm>
            <a:off x="338136" y="869950"/>
            <a:ext cx="33195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</a:t>
            </a:r>
            <a:r>
              <a:rPr b="1" i="0" lang="en-US" sz="2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Light 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Microscope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(المجهر الضوئى)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287336" y="365125"/>
            <a:ext cx="23145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TECHNIQUE</a:t>
            </a:r>
          </a:p>
        </p:txBody>
      </p:sp>
      <p:sp>
        <p:nvSpPr>
          <p:cNvPr id="157" name="Shape 157"/>
          <p:cNvSpPr txBox="1"/>
          <p:nvPr/>
        </p:nvSpPr>
        <p:spPr>
          <a:xfrm>
            <a:off x="5181600" y="296862"/>
            <a:ext cx="2330400" cy="403199"/>
          </a:xfrm>
          <a:prstGeom prst="rect">
            <a:avLst/>
          </a:prstGeom>
          <a:solidFill>
            <a:srgbClr val="FECD66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 txBox="1"/>
          <p:nvPr/>
        </p:nvSpPr>
        <p:spPr>
          <a:xfrm>
            <a:off x="5197475" y="365125"/>
            <a:ext cx="23145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Image	الصورة</a:t>
            </a: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 b="-204" l="0" r="0" t="-1826"/>
          <a:stretch/>
        </p:blipFill>
        <p:spPr>
          <a:xfrm>
            <a:off x="2841625" y="4038600"/>
            <a:ext cx="30258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/>
          <p:nvPr/>
        </p:nvSpPr>
        <p:spPr>
          <a:xfrm>
            <a:off x="0" y="27892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rIns="92075" tIns="460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pic>
        <p:nvPicPr>
          <p:cNvPr id="161" name="Shape 161"/>
          <p:cNvPicPr preferRelativeResize="0"/>
          <p:nvPr/>
        </p:nvPicPr>
        <p:blipFill rotWithShape="1">
          <a:blip r:embed="rId4">
            <a:alphaModFix/>
          </a:blip>
          <a:srcRect b="-245" l="0" r="0" t="-2213"/>
          <a:stretch/>
        </p:blipFill>
        <p:spPr>
          <a:xfrm>
            <a:off x="4800600" y="1066800"/>
            <a:ext cx="3200400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Shape 162"/>
          <p:cNvSpPr txBox="1"/>
          <p:nvPr/>
        </p:nvSpPr>
        <p:spPr>
          <a:xfrm>
            <a:off x="338136" y="3395662"/>
            <a:ext cx="33195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</a:t>
            </a:r>
            <a:r>
              <a:rPr b="1" i="0" lang="en-US" sz="2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Electron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Microscope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(المجهر الالكترونى)</a:t>
            </a:r>
          </a:p>
        </p:txBody>
      </p:sp>
      <p:pic>
        <p:nvPicPr>
          <p:cNvPr id="163" name="Shape 163"/>
          <p:cNvPicPr preferRelativeResize="0"/>
          <p:nvPr/>
        </p:nvPicPr>
        <p:blipFill rotWithShape="1">
          <a:blip r:embed="rId5">
            <a:alphaModFix/>
          </a:blip>
          <a:srcRect b="-204" l="0" r="0" t="-1826"/>
          <a:stretch/>
        </p:blipFill>
        <p:spPr>
          <a:xfrm>
            <a:off x="5965825" y="3962400"/>
            <a:ext cx="302580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_04ElectronMicroscopy-U" id="169" name="Shape 1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400" y="76200"/>
            <a:ext cx="6858000" cy="658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Shape 170"/>
          <p:cNvSpPr txBox="1"/>
          <p:nvPr/>
        </p:nvSpPr>
        <p:spPr>
          <a:xfrm>
            <a:off x="990600" y="217487"/>
            <a:ext cx="1655700" cy="298500"/>
          </a:xfrm>
          <a:prstGeom prst="rect">
            <a:avLst/>
          </a:prstGeom>
          <a:solidFill>
            <a:srgbClr val="FECD66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 txBox="1"/>
          <p:nvPr/>
        </p:nvSpPr>
        <p:spPr>
          <a:xfrm>
            <a:off x="76200" y="696911"/>
            <a:ext cx="3352800" cy="5984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</a:t>
            </a: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Scanning</a:t>
            </a: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electron microscopy (المجهر الالكترونى الماسح)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914400" y="274637"/>
            <a:ext cx="15429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TECHNIQUE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5156200" y="217487"/>
            <a:ext cx="1778100" cy="298500"/>
          </a:xfrm>
          <a:prstGeom prst="rect">
            <a:avLst/>
          </a:prstGeom>
          <a:solidFill>
            <a:srgbClr val="FECD66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Shape 174"/>
          <p:cNvSpPr txBox="1"/>
          <p:nvPr/>
        </p:nvSpPr>
        <p:spPr>
          <a:xfrm>
            <a:off x="5086350" y="274637"/>
            <a:ext cx="15429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/>
              <a:buNone/>
            </a:pPr>
            <a:r>
              <a:rPr b="0" i="0" lang="en-US" sz="1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76200" y="3505200"/>
            <a:ext cx="3581400" cy="5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</a:t>
            </a: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Transmission</a:t>
            </a: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electron microscopy (المجهر الالكترونى الناقل)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5307012" y="723900"/>
            <a:ext cx="6780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Cilia	الأهداب  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4822825" y="3500437"/>
            <a:ext cx="2035200" cy="8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</a:t>
            </a: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of</a:t>
            </a: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Cilium</a:t>
            </a: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مقطع طولى</a:t>
            </a:r>
          </a:p>
        </p:txBody>
      </p:sp>
      <p:sp>
        <p:nvSpPr>
          <p:cNvPr id="178" name="Shape 178"/>
          <p:cNvSpPr txBox="1"/>
          <p:nvPr/>
        </p:nvSpPr>
        <p:spPr>
          <a:xfrm>
            <a:off x="6904036" y="3644900"/>
            <a:ext cx="1554300" cy="5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Cross section</a:t>
            </a: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cilium</a:t>
            </a: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مقطع عرضى</a:t>
            </a:r>
          </a:p>
        </p:txBody>
      </p:sp>
      <p:cxnSp>
        <p:nvCxnSpPr>
          <p:cNvPr id="179" name="Shape 179"/>
          <p:cNvCxnSpPr/>
          <p:nvPr/>
        </p:nvCxnSpPr>
        <p:spPr>
          <a:xfrm>
            <a:off x="5516562" y="4503737"/>
            <a:ext cx="579300" cy="3732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80" name="Shape 180"/>
          <p:cNvCxnSpPr/>
          <p:nvPr/>
        </p:nvCxnSpPr>
        <p:spPr>
          <a:xfrm>
            <a:off x="6897686" y="4419600"/>
            <a:ext cx="265200" cy="13683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81" name="Shape 181"/>
          <p:cNvCxnSpPr/>
          <p:nvPr/>
        </p:nvCxnSpPr>
        <p:spPr>
          <a:xfrm>
            <a:off x="6711950" y="4371975"/>
            <a:ext cx="355500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82" name="Shape 182"/>
          <p:cNvCxnSpPr/>
          <p:nvPr/>
        </p:nvCxnSpPr>
        <p:spPr>
          <a:xfrm>
            <a:off x="6711950" y="4321175"/>
            <a:ext cx="0" cy="108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83" name="Shape 183"/>
          <p:cNvCxnSpPr/>
          <p:nvPr/>
        </p:nvCxnSpPr>
        <p:spPr>
          <a:xfrm>
            <a:off x="7070725" y="4321175"/>
            <a:ext cx="0" cy="108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84" name="Shape 184"/>
          <p:cNvSpPr txBox="1"/>
          <p:nvPr/>
        </p:nvSpPr>
        <p:spPr>
          <a:xfrm>
            <a:off x="6591300" y="649287"/>
            <a:ext cx="568200" cy="2873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µm</a:t>
            </a:r>
          </a:p>
        </p:txBody>
      </p:sp>
      <p:cxnSp>
        <p:nvCxnSpPr>
          <p:cNvPr id="185" name="Shape 185"/>
          <p:cNvCxnSpPr/>
          <p:nvPr/>
        </p:nvCxnSpPr>
        <p:spPr>
          <a:xfrm>
            <a:off x="6719886" y="917575"/>
            <a:ext cx="355500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86" name="Shape 186"/>
          <p:cNvCxnSpPr/>
          <p:nvPr/>
        </p:nvCxnSpPr>
        <p:spPr>
          <a:xfrm>
            <a:off x="6719886" y="866775"/>
            <a:ext cx="0" cy="108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87" name="Shape 187"/>
          <p:cNvCxnSpPr/>
          <p:nvPr/>
        </p:nvCxnSpPr>
        <p:spPr>
          <a:xfrm>
            <a:off x="7078661" y="866775"/>
            <a:ext cx="0" cy="108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88" name="Shape 188"/>
          <p:cNvCxnSpPr/>
          <p:nvPr/>
        </p:nvCxnSpPr>
        <p:spPr>
          <a:xfrm flipH="1" rot="10800000">
            <a:off x="5441950" y="961925"/>
            <a:ext cx="228600" cy="6351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89" name="Shape 189"/>
          <p:cNvCxnSpPr/>
          <p:nvPr/>
        </p:nvCxnSpPr>
        <p:spPr>
          <a:xfrm rot="10800000">
            <a:off x="5667225" y="965350"/>
            <a:ext cx="476400" cy="3618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id="190" name="Shape 1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1066800"/>
            <a:ext cx="3886200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Shape 1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400" y="3962400"/>
            <a:ext cx="403860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6eActiveLectureQuestions">
  <a:themeElements>
    <a:clrScheme name="C6eActiveLectureQuestions 14">
      <a:dk1>
        <a:srgbClr val="000000"/>
      </a:dk1>
      <a:lt1>
        <a:srgbClr val="FFFFFF"/>
      </a:lt1>
      <a:dk2>
        <a:srgbClr val="333399"/>
      </a:dk2>
      <a:lt2>
        <a:srgbClr val="000000"/>
      </a:lt2>
      <a:accent1>
        <a:srgbClr val="B7DAB8"/>
      </a:accent1>
      <a:accent2>
        <a:srgbClr val="005472"/>
      </a:accent2>
      <a:accent3>
        <a:srgbClr val="FFFFFF"/>
      </a:accent3>
      <a:accent4>
        <a:srgbClr val="000000"/>
      </a:accent4>
      <a:accent5>
        <a:srgbClr val="D8EAD8"/>
      </a:accent5>
      <a:accent6>
        <a:srgbClr val="004B67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C6eActiveLectureQuestions">
  <a:themeElements>
    <a:clrScheme name="C6eActiveLectureQuestions 14">
      <a:dk1>
        <a:srgbClr val="000000"/>
      </a:dk1>
      <a:lt1>
        <a:srgbClr val="FFFFFF"/>
      </a:lt1>
      <a:dk2>
        <a:srgbClr val="333399"/>
      </a:dk2>
      <a:lt2>
        <a:srgbClr val="000000"/>
      </a:lt2>
      <a:accent1>
        <a:srgbClr val="B7DAB8"/>
      </a:accent1>
      <a:accent2>
        <a:srgbClr val="005472"/>
      </a:accent2>
      <a:accent3>
        <a:srgbClr val="FFFFFF"/>
      </a:accent3>
      <a:accent4>
        <a:srgbClr val="000000"/>
      </a:accent4>
      <a:accent5>
        <a:srgbClr val="D8EAD8"/>
      </a:accent5>
      <a:accent6>
        <a:srgbClr val="004B67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