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  <p:sldMasterId id="2147483708" r:id="rId3"/>
    <p:sldMasterId id="2147483720" r:id="rId4"/>
    <p:sldMasterId id="2147483732" r:id="rId5"/>
  </p:sldMasterIdLst>
  <p:sldIdLst>
    <p:sldId id="277" r:id="rId6"/>
    <p:sldId id="264" r:id="rId7"/>
    <p:sldId id="261" r:id="rId8"/>
    <p:sldId id="266" r:id="rId9"/>
    <p:sldId id="270" r:id="rId10"/>
    <p:sldId id="271" r:id="rId11"/>
    <p:sldId id="273" r:id="rId12"/>
    <p:sldId id="276" r:id="rId13"/>
    <p:sldId id="278" r:id="rId14"/>
    <p:sldId id="268" r:id="rId15"/>
    <p:sldId id="269" r:id="rId16"/>
  </p:sldIdLst>
  <p:sldSz cx="12192000" cy="6858000"/>
  <p:notesSz cx="6858000" cy="9144000"/>
  <p:custShowLst>
    <p:custShow name="yes" id="0">
      <p:sldLst>
        <p:sld r:id="rId15"/>
      </p:sldLst>
    </p:custShow>
    <p:custShow name="No" id="1">
      <p:sldLst>
        <p:sld r:id="rId16"/>
      </p:sldLst>
    </p:custShow>
  </p:custShowLst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009999"/>
    <a:srgbClr val="FFD1E8"/>
    <a:srgbClr val="FFD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6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3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6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1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24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7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5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00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3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800943-C6DA-43EF-B217-FAEEAAF9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2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52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61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34288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800943-C6DA-43EF-B217-FAEEAAF9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70429E-9FE6-42E4-87FA-DD4F52DE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93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AC53E-1468-45A7-9356-79A49AE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0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DC3BC1-DBF1-4731-9734-CCAA9535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10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ED336A-FCE5-4F99-BA5F-82043863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0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57C3D0-1886-4BDF-99B2-C18239F5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70429E-9FE6-42E4-87FA-DD4F52DE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B77CA6-F9A2-4B8F-BF47-7C07B84C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7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735958-696A-4A20-9DA3-9FDFC79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6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48261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92891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6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90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42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2AC53E-1468-45A7-9356-79A49AE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96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73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59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9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57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52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65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7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00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03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9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DC3BC1-DBF1-4731-9734-CCAA9535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07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83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5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97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39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50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1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ED336A-FCE5-4F99-BA5F-82043863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1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57C3D0-1886-4BDF-99B2-C18239F5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1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B77CA6-F9A2-4B8F-BF47-7C07B84C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4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0577-6EDB-41A5-B83A-64BE758C3F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EFA4-6FFE-4392-B664-1996D9F11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735958-696A-4A20-9DA3-9FDFC79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1340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9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DFBE-C008-4C99-9DEE-2C4EF89EA283}" type="datetimeFigureOut">
              <a:rPr lang="ar-BH" smtClean="0"/>
              <a:t>12/08/1441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D14F9-6EF3-4A0B-82F8-ACC61FAF2F3E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322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4/5/2020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4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56459"/>
          </a:xfrm>
        </p:spPr>
        <p:txBody>
          <a:bodyPr>
            <a:normAutofit/>
          </a:bodyPr>
          <a:lstStyle/>
          <a:p>
            <a:r>
              <a:rPr lang="ar-BH" sz="4000" b="1" dirty="0" smtClean="0"/>
              <a:t>النَّاسُ يَتَشابَهونَ</a:t>
            </a:r>
            <a:endParaRPr lang="ar-BH" sz="4000" b="1" dirty="0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61214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643449" y="66042"/>
            <a:ext cx="9024551" cy="1182210"/>
          </a:xfrm>
          <a:prstGeom prst="rect">
            <a:avLst/>
          </a:prstGeom>
        </p:spPr>
      </p:pic>
      <p:sp>
        <p:nvSpPr>
          <p:cNvPr id="7" name="مربع نص 1"/>
          <p:cNvSpPr txBox="1"/>
          <p:nvPr/>
        </p:nvSpPr>
        <p:spPr>
          <a:xfrm>
            <a:off x="2408689" y="1901925"/>
            <a:ext cx="72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الْحَلَقَة الْأَولَى، اللُّغَة الْعَرَبِيَّة، الصّفّ </a:t>
            </a:r>
            <a:r>
              <a:rPr lang="ar-BH" sz="2800" b="1" dirty="0" smtClean="0"/>
              <a:t>الثّاني </a:t>
            </a:r>
            <a:r>
              <a:rPr lang="ar-BH" sz="2800" b="1" dirty="0"/>
              <a:t>الإِبتدائيّ</a:t>
            </a:r>
            <a:endParaRPr lang="en-US" sz="2800" b="1" dirty="0"/>
          </a:p>
        </p:txBody>
      </p:sp>
      <p:sp>
        <p:nvSpPr>
          <p:cNvPr id="8" name="TextBox 5"/>
          <p:cNvSpPr txBox="1"/>
          <p:nvPr/>
        </p:nvSpPr>
        <p:spPr>
          <a:xfrm>
            <a:off x="9769554" y="2899337"/>
            <a:ext cx="1550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الدَّرْسُ 30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1149073" y="2899337"/>
            <a:ext cx="1666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الصّفحة </a:t>
            </a:r>
            <a:r>
              <a:rPr lang="ar-BH" sz="2800" b="1" dirty="0" smtClean="0">
                <a:solidFill>
                  <a:srgbClr val="FF0000"/>
                </a:solidFill>
              </a:rPr>
              <a:t>61</a:t>
            </a:r>
            <a:endParaRPr lang="ar-B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BH" sz="6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الإجابَةُ صَحيحَةٌ</a:t>
            </a:r>
            <a:endParaRPr lang="en-US" sz="6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37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BH" sz="6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حَاوِلْ مَرَّةً أُخْرَى</a:t>
            </a:r>
            <a:endParaRPr lang="en-US" sz="6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300" y="6071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035" y="4045544"/>
            <a:ext cx="1102821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النَّاسُ فِي كُلِّ بِلَادِ الدّْنيا مُتَشَابِهُونَ حَتَّى لَوِ اِخْتَلَفَتْ أَشْكَالُهُمْ وَأَلْوَانُهُمْ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.</a:t>
            </a:r>
          </a:p>
          <a:p>
            <a:r>
              <a:rPr lang="ar-BH" sz="2400" dirty="0">
                <a:solidFill>
                  <a:srgbClr val="555555"/>
                </a:solidFill>
                <a:latin typeface="ColoredTashkeelFont"/>
              </a:rPr>
              <a:t/>
            </a:r>
            <a:br>
              <a:rPr lang="ar-BH" sz="2400" dirty="0">
                <a:solidFill>
                  <a:srgbClr val="555555"/>
                </a:solidFill>
                <a:latin typeface="ColoredTashkeelFont"/>
              </a:rPr>
            </a:b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فَهُمْ 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جَمِيعًا</a:t>
            </a: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  يَحْتَاجُونَ  إِلَى  الطَّعَامِ  وَالشَّرَابِ,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وَالْمَسْكَنِ</a:t>
            </a: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وَالْمَلْبَسِ</a:t>
            </a: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وَالْأَمْنِ</a:t>
            </a: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وَالْأَصْدِقَاءِ.</a:t>
            </a:r>
          </a:p>
          <a:p>
            <a:r>
              <a:rPr lang="ar-BH" sz="2400" dirty="0">
                <a:solidFill>
                  <a:srgbClr val="555555"/>
                </a:solidFill>
                <a:latin typeface="ColoredTashkeelFont"/>
              </a:rPr>
              <a:t/>
            </a:r>
            <a:br>
              <a:rPr lang="ar-BH" sz="2400" dirty="0">
                <a:solidFill>
                  <a:srgbClr val="555555"/>
                </a:solidFill>
                <a:latin typeface="ColoredTashkeelFont"/>
              </a:rPr>
            </a:b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لَكِنَّهُمْ يَخْتَلِفُونَ فِي أَنْوَاعِ الطَّعَامِ الَّذِي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يأكُلُونَهُ</a:t>
            </a:r>
            <a:r>
              <a:rPr lang="ar-BH" sz="2400" dirty="0">
                <a:solidFill>
                  <a:srgbClr val="555555"/>
                </a:solidFill>
                <a:latin typeface="ColoredTashkeelFont"/>
              </a:rPr>
              <a:t> وَطَرِيقَةَ إِعْدَادِهِ وَتَنَاوُلِهِ, وَيَخْتَلِفُونَ فِي أَشْكَالِ بُيُوتِهِمْ, وَمَا يَرْتَدُونَهُ مِنْ </a:t>
            </a:r>
            <a:r>
              <a:rPr lang="ar-BH" sz="2400" dirty="0" smtClean="0">
                <a:solidFill>
                  <a:srgbClr val="555555"/>
                </a:solidFill>
                <a:latin typeface="ColoredTashkeelFont"/>
              </a:rPr>
              <a:t>مَلَاَبِسَ.</a:t>
            </a:r>
          </a:p>
        </p:txBody>
      </p:sp>
      <p:sp>
        <p:nvSpPr>
          <p:cNvPr id="3" name="Oval 2"/>
          <p:cNvSpPr/>
          <p:nvPr/>
        </p:nvSpPr>
        <p:spPr>
          <a:xfrm>
            <a:off x="7854069" y="2014644"/>
            <a:ext cx="4227095" cy="10386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dirty="0" smtClean="0"/>
              <a:t>النَّاسُ يَتَشابَهونَ</a:t>
            </a:r>
            <a:endParaRPr lang="ar-BH" sz="3600" dirty="0"/>
          </a:p>
        </p:txBody>
      </p:sp>
      <p:sp>
        <p:nvSpPr>
          <p:cNvPr id="4" name="Right Arrow 3"/>
          <p:cNvSpPr/>
          <p:nvPr/>
        </p:nvSpPr>
        <p:spPr>
          <a:xfrm flipH="1">
            <a:off x="9559635" y="0"/>
            <a:ext cx="1260763" cy="81741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dirty="0" smtClean="0"/>
              <a:t>أقرأُ</a:t>
            </a:r>
            <a:endParaRPr lang="ar-BH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432" t="30273" r="63637" b="14454"/>
          <a:stretch/>
        </p:blipFill>
        <p:spPr>
          <a:xfrm>
            <a:off x="1787432" y="193480"/>
            <a:ext cx="1602788" cy="37412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4517" t="19966" r="19287" b="50407"/>
          <a:stretch/>
        </p:blipFill>
        <p:spPr>
          <a:xfrm>
            <a:off x="5777988" y="193480"/>
            <a:ext cx="1574025" cy="19431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1190" t="29774" r="41387" b="31751"/>
          <a:stretch/>
        </p:blipFill>
        <p:spPr>
          <a:xfrm>
            <a:off x="3612088" y="752924"/>
            <a:ext cx="1693270" cy="25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0349" t="56684" r="16847" b="15087"/>
          <a:stretch/>
        </p:blipFill>
        <p:spPr>
          <a:xfrm>
            <a:off x="5456879" y="2403934"/>
            <a:ext cx="2216244" cy="15307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/>
          <p:cNvSpPr/>
          <p:nvPr/>
        </p:nvSpPr>
        <p:spPr>
          <a:xfrm>
            <a:off x="249446" y="82595"/>
            <a:ext cx="1316118" cy="6907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dirty="0" smtClean="0">
                <a:cs typeface="mohammad bold art 1" pitchFamily="2" charset="-78"/>
              </a:rPr>
              <a:t>الدّرس </a:t>
            </a:r>
            <a:endParaRPr lang="ar-BH" dirty="0">
              <a:cs typeface="mohammad bold art 1" pitchFamily="2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4016" y="128154"/>
            <a:ext cx="568037" cy="56110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400" b="1" dirty="0" smtClean="0"/>
              <a:t>30</a:t>
            </a:r>
            <a:endParaRPr lang="ar-BH" sz="1400" b="1" dirty="0"/>
          </a:p>
        </p:txBody>
      </p: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00" y="6353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677" y="1289537"/>
            <a:ext cx="11887200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ar-BH" sz="2800" dirty="0" smtClean="0">
                <a:solidFill>
                  <a:srgbClr val="555555"/>
                </a:solidFill>
                <a:latin typeface="ColoredTashkeelFont"/>
              </a:rPr>
              <a:t> </a:t>
            </a:r>
          </a:p>
          <a:p>
            <a:r>
              <a:rPr lang="ar-BH" sz="2800" dirty="0">
                <a:solidFill>
                  <a:srgbClr val="555555"/>
                </a:solidFill>
                <a:latin typeface="ColoredTashkeelFont"/>
              </a:rPr>
              <a:t>النَّاس جَميعًا يَسْتَعْمِلونَ اللُّغَةَ، أَيَّ الْكَلامَ لِلتَّعْبيرِ عَنْ حاجاتِهِمْ وَأَفْكارِهِمْ؛ إِلَّا أَنَّ لُغاتِهِمْ مُخْتَلِفَةٌ، فَهُناكَ الْآلافُ مِنَ اللُّغاتِ الَّتي يَتَكَلَّمُ بها النّاسُ في أَماكِنَ مُخْتَلِفَةٍ مِنَ الْعالَمِ.</a:t>
            </a:r>
          </a:p>
          <a:p>
            <a:r>
              <a:rPr lang="ar-BH" sz="2800" dirty="0">
                <a:solidFill>
                  <a:srgbClr val="555555"/>
                </a:solidFill>
                <a:latin typeface="ColoredTashkeelFont"/>
              </a:rPr>
              <a:t/>
            </a:r>
            <a:br>
              <a:rPr lang="ar-BH" sz="2800" dirty="0">
                <a:solidFill>
                  <a:srgbClr val="555555"/>
                </a:solidFill>
                <a:latin typeface="ColoredTashkeelFont"/>
              </a:rPr>
            </a:br>
            <a:r>
              <a:rPr lang="ar-BH" sz="2800" dirty="0">
                <a:solidFill>
                  <a:srgbClr val="555555"/>
                </a:solidFill>
                <a:latin typeface="ColoredTashkeelFont"/>
              </a:rPr>
              <a:t>وَنَحْنُ فِي الْبَحْرَيْنِ وَغَيْرِهَا مِنْ دُوَلِ الْوَطَنِ الْعَرَبِيِّ نَتَكَلَّمُ اللُّغَةَ الْعَرَبِيَّةَ، لُغَةَ الْقُرْآنِ الْكَرِيمِ.</a:t>
            </a:r>
            <a:br>
              <a:rPr lang="ar-BH" sz="2800" dirty="0">
                <a:solidFill>
                  <a:srgbClr val="555555"/>
                </a:solidFill>
                <a:latin typeface="ColoredTashkeelFont"/>
              </a:rPr>
            </a:br>
            <a:r>
              <a:rPr lang="ar-BH" sz="2800" dirty="0">
                <a:solidFill>
                  <a:srgbClr val="555555"/>
                </a:solidFill>
                <a:latin typeface="ColoredTashkeelFont"/>
              </a:rPr>
              <a:t>النَّاسُ فِي كُلِّ بِلَادِ الدُّنْيَا مُتَشَابِهُونَ عَلَى الرَّغْمِ مِنْ اِخْتِلَاَفِهِمْ فِي اللَّوْنِ أَوِ الشَّكْلِ، أَوِ اللُّغَةِ أَوْ.....</a:t>
            </a:r>
          </a:p>
          <a:p>
            <a:r>
              <a:rPr lang="ar-BH" sz="2800" dirty="0">
                <a:solidFill>
                  <a:srgbClr val="555555"/>
                </a:solidFill>
                <a:latin typeface="ColoredTashkeelFont"/>
              </a:rPr>
              <a:t/>
            </a:r>
            <a:br>
              <a:rPr lang="ar-BH" sz="2800" dirty="0">
                <a:solidFill>
                  <a:srgbClr val="555555"/>
                </a:solidFill>
                <a:latin typeface="ColoredTashkeelFont"/>
              </a:rPr>
            </a:br>
            <a:r>
              <a:rPr lang="ar-BH" sz="2800" dirty="0">
                <a:solidFill>
                  <a:srgbClr val="555555"/>
                </a:solidFill>
                <a:latin typeface="ColoredTashkeelFont"/>
              </a:rPr>
              <a:t>النَّاسُ يَتَشَارَكُونَ فِي الْعَيْشِ عَلَى كَوْكَبِ الْأرْضِ.</a:t>
            </a:r>
            <a:endParaRPr lang="ar-BH" sz="2800" dirty="0"/>
          </a:p>
        </p:txBody>
      </p:sp>
      <p:sp>
        <p:nvSpPr>
          <p:cNvPr id="3" name="Oval 2"/>
          <p:cNvSpPr/>
          <p:nvPr/>
        </p:nvSpPr>
        <p:spPr>
          <a:xfrm>
            <a:off x="3616037" y="256309"/>
            <a:ext cx="5278582" cy="768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dirty="0" smtClean="0"/>
              <a:t>الناسُ يَتَشابَهونَ</a:t>
            </a:r>
            <a:endParaRPr lang="ar-BH" sz="3200" dirty="0"/>
          </a:p>
        </p:txBody>
      </p:sp>
      <p:sp>
        <p:nvSpPr>
          <p:cNvPr id="5" name="Rectangle 4"/>
          <p:cNvSpPr/>
          <p:nvPr/>
        </p:nvSpPr>
        <p:spPr>
          <a:xfrm>
            <a:off x="249446" y="82595"/>
            <a:ext cx="1316118" cy="6907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dirty="0" smtClean="0">
                <a:latin typeface="AR BERKLEY" panose="02000000000000000000" pitchFamily="2" charset="0"/>
              </a:rPr>
              <a:t>الدّرس </a:t>
            </a:r>
            <a:endParaRPr lang="ar-BH" dirty="0">
              <a:latin typeface="AR BERKLEY" panose="02000000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4016" y="128154"/>
            <a:ext cx="568037" cy="56110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400" b="1" dirty="0" smtClean="0"/>
              <a:t>30</a:t>
            </a:r>
            <a:endParaRPr lang="ar-BH" sz="1400" b="1" dirty="0"/>
          </a:p>
        </p:txBody>
      </p:sp>
      <p:pic>
        <p:nvPicPr>
          <p:cNvPr id="7" name="AUD-20200402-WA0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90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E8"/>
            </a:gs>
            <a:gs pos="74000">
              <a:srgbClr val="FFFF66"/>
            </a:gs>
            <a:gs pos="83000">
              <a:srgbClr val="FFFF66"/>
            </a:gs>
            <a:gs pos="100000">
              <a:srgbClr val="FFD1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9446" y="82595"/>
            <a:ext cx="1316118" cy="6907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dirty="0" smtClean="0"/>
              <a:t>الدّرس </a:t>
            </a:r>
            <a:endParaRPr lang="ar-BH" dirty="0"/>
          </a:p>
        </p:txBody>
      </p:sp>
      <p:sp>
        <p:nvSpPr>
          <p:cNvPr id="6" name="Oval 5"/>
          <p:cNvSpPr/>
          <p:nvPr/>
        </p:nvSpPr>
        <p:spPr>
          <a:xfrm>
            <a:off x="284016" y="128154"/>
            <a:ext cx="568037" cy="56110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400" b="1" dirty="0" smtClean="0"/>
              <a:t>30</a:t>
            </a:r>
            <a:endParaRPr lang="ar-BH" sz="1400" b="1" dirty="0"/>
          </a:p>
        </p:txBody>
      </p:sp>
      <p:sp>
        <p:nvSpPr>
          <p:cNvPr id="7" name="Oval 6"/>
          <p:cNvSpPr/>
          <p:nvPr/>
        </p:nvSpPr>
        <p:spPr>
          <a:xfrm>
            <a:off x="4030215" y="253969"/>
            <a:ext cx="4227095" cy="10386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dirty="0" smtClean="0"/>
              <a:t>النَّاسُ يَتَشابَهونَ</a:t>
            </a:r>
            <a:endParaRPr lang="ar-BH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60235" y="1787387"/>
            <a:ext cx="7924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dirty="0" smtClean="0"/>
              <a:t>أُشيرُ بِعَلامةِ (</a:t>
            </a:r>
            <a:r>
              <a:rPr lang="ar-BH" sz="3200" dirty="0" smtClean="0">
                <a:sym typeface="Wingdings" panose="05000000000000000000" pitchFamily="2" charset="2"/>
              </a:rPr>
              <a:t>) أمامَ نَوعِ النَّصِ:</a:t>
            </a:r>
            <a:endParaRPr lang="ar-BH" sz="3200" dirty="0"/>
          </a:p>
        </p:txBody>
      </p:sp>
      <p:sp>
        <p:nvSpPr>
          <p:cNvPr id="14" name="Isosceles Triangle 13"/>
          <p:cNvSpPr/>
          <p:nvPr/>
        </p:nvSpPr>
        <p:spPr>
          <a:xfrm rot="5400000">
            <a:off x="10894374" y="1760976"/>
            <a:ext cx="822739" cy="637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5" name="Rectangle 14"/>
          <p:cNvSpPr/>
          <p:nvPr/>
        </p:nvSpPr>
        <p:spPr>
          <a:xfrm>
            <a:off x="10986944" y="1848724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1</a:t>
            </a:r>
            <a:endParaRPr lang="ar-BH" sz="2800" b="1" dirty="0"/>
          </a:p>
        </p:txBody>
      </p:sp>
      <p:sp>
        <p:nvSpPr>
          <p:cNvPr id="2" name="Rounded Rectangle 1">
            <a:hlinkClick r:id="" action="ppaction://customshow?id=1&amp;return=true"/>
          </p:cNvPr>
          <p:cNvSpPr/>
          <p:nvPr/>
        </p:nvSpPr>
        <p:spPr>
          <a:xfrm>
            <a:off x="873415" y="3338946"/>
            <a:ext cx="3297302" cy="1729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أُقْصوصَةٌ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hlinkClick r:id="" action="ppaction://customshow?id=0&amp;return=true"/>
          </p:cNvPr>
          <p:cNvSpPr/>
          <p:nvPr/>
        </p:nvSpPr>
        <p:spPr>
          <a:xfrm>
            <a:off x="4725059" y="3338946"/>
            <a:ext cx="3297302" cy="1729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عَرْضُ مَعْلوماتٍ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hlinkClick r:id="" action="ppaction://customshow?id=1&amp;return=true"/>
          </p:cNvPr>
          <p:cNvSpPr/>
          <p:nvPr/>
        </p:nvSpPr>
        <p:spPr>
          <a:xfrm>
            <a:off x="8327241" y="3338946"/>
            <a:ext cx="3297302" cy="1729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وَصْفُ مَكانٍ</a:t>
            </a:r>
            <a:endParaRPr lang="ar-BH" sz="4400" b="1" dirty="0">
              <a:solidFill>
                <a:schemeClr val="tx1"/>
              </a:solidFill>
            </a:endParaRP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53" y="6035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E8"/>
            </a:gs>
            <a:gs pos="74000">
              <a:srgbClr val="FFFF66"/>
            </a:gs>
            <a:gs pos="83000">
              <a:srgbClr val="FFFF66"/>
            </a:gs>
            <a:gs pos="100000">
              <a:srgbClr val="FFD1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9446" y="82595"/>
            <a:ext cx="1316118" cy="6907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dirty="0" smtClean="0"/>
              <a:t>الدّرس </a:t>
            </a:r>
            <a:endParaRPr lang="ar-BH" dirty="0"/>
          </a:p>
        </p:txBody>
      </p:sp>
      <p:sp>
        <p:nvSpPr>
          <p:cNvPr id="6" name="Oval 5"/>
          <p:cNvSpPr/>
          <p:nvPr/>
        </p:nvSpPr>
        <p:spPr>
          <a:xfrm>
            <a:off x="284016" y="128154"/>
            <a:ext cx="568037" cy="56110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400" b="1" dirty="0" smtClean="0"/>
              <a:t>30</a:t>
            </a:r>
            <a:endParaRPr lang="ar-BH" sz="1400" b="1" dirty="0"/>
          </a:p>
        </p:txBody>
      </p:sp>
      <p:sp>
        <p:nvSpPr>
          <p:cNvPr id="7" name="Oval 6"/>
          <p:cNvSpPr/>
          <p:nvPr/>
        </p:nvSpPr>
        <p:spPr>
          <a:xfrm>
            <a:off x="4085633" y="97740"/>
            <a:ext cx="4227095" cy="66043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dirty="0" smtClean="0"/>
              <a:t>النَّاسُ يَتَشابَهونَ</a:t>
            </a:r>
            <a:endParaRPr lang="ar-BH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62144" y="1263949"/>
            <a:ext cx="7924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dirty="0" smtClean="0"/>
              <a:t>أُكْمِلُ </a:t>
            </a:r>
            <a:r>
              <a:rPr lang="ar-BH" sz="2800" dirty="0" smtClean="0"/>
              <a:t>الْجَدْوَلَ</a:t>
            </a:r>
            <a:r>
              <a:rPr lang="ar-BH" sz="3200" dirty="0" smtClean="0"/>
              <a:t> بما يُناسِبُ مما يأتي</a:t>
            </a:r>
            <a:r>
              <a:rPr lang="ar-BH" sz="3200" dirty="0" smtClean="0">
                <a:sym typeface="Wingdings" panose="05000000000000000000" pitchFamily="2" charset="2"/>
              </a:rPr>
              <a:t>:</a:t>
            </a:r>
            <a:endParaRPr lang="ar-BH" sz="3200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10894374" y="1356519"/>
            <a:ext cx="822739" cy="637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Rectangle 9"/>
          <p:cNvSpPr/>
          <p:nvPr/>
        </p:nvSpPr>
        <p:spPr>
          <a:xfrm>
            <a:off x="10986944" y="1444267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2</a:t>
            </a:r>
            <a:endParaRPr lang="ar-BH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65020"/>
              </p:ext>
            </p:extLst>
          </p:nvPr>
        </p:nvGraphicFramePr>
        <p:xfrm>
          <a:off x="1084698" y="3810000"/>
          <a:ext cx="9902246" cy="2692553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4951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1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8029"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 smtClean="0">
                          <a:effectLst/>
                        </a:rPr>
                        <a:t>النَّاسُ يَتَشَابَهُونَ فِي</a:t>
                      </a:r>
                      <a:r>
                        <a:rPr lang="ar-BH" sz="3200" dirty="0" smtClean="0"/>
                        <a:t>:</a:t>
                      </a:r>
                      <a:endParaRPr lang="ar-BH" sz="3200" dirty="0">
                        <a:solidFill>
                          <a:schemeClr val="bg1"/>
                        </a:solidFill>
                        <a:cs typeface="mohammad bold art 1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 smtClean="0">
                          <a:effectLst/>
                        </a:rPr>
                        <a:t>النَّاسُ يَخْتَلِفُونَ فِي:</a:t>
                      </a:r>
                      <a:endParaRPr lang="ar-BH" sz="3200" dirty="0">
                        <a:solidFill>
                          <a:schemeClr val="bg1"/>
                        </a:solidFill>
                        <a:cs typeface="mohammad bold art 1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131">
                <a:tc>
                  <a:txBody>
                    <a:bodyPr/>
                    <a:lstStyle/>
                    <a:p>
                      <a:pPr algn="ctr" rtl="1"/>
                      <a:r>
                        <a:rPr lang="ar-BH" sz="2800" dirty="0" smtClean="0"/>
                        <a:t>1- </a:t>
                      </a:r>
                      <a:r>
                        <a:rPr lang="ar-BH" sz="2800" dirty="0" smtClean="0">
                          <a:effectLst/>
                        </a:rPr>
                        <a:t>الْحَاجَةِ إِلَى</a:t>
                      </a:r>
                      <a:r>
                        <a:rPr lang="ar-BH" sz="2800" baseline="0" dirty="0" smtClean="0"/>
                        <a:t>.....................</a:t>
                      </a:r>
                      <a:endParaRPr lang="ar-BH" sz="2800" dirty="0">
                        <a:cs typeface="mohammad bold art 1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2800" dirty="0" smtClean="0"/>
                        <a:t>1-................................</a:t>
                      </a:r>
                      <a:endParaRPr lang="ar-BH" sz="2800" dirty="0">
                        <a:cs typeface="mohammad bold art 1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6131">
                <a:tc>
                  <a:txBody>
                    <a:bodyPr/>
                    <a:lstStyle/>
                    <a:p>
                      <a:pPr algn="ctr" rtl="1"/>
                      <a:r>
                        <a:rPr lang="ar-BH" sz="2400" dirty="0" smtClean="0"/>
                        <a:t>2-</a:t>
                      </a:r>
                      <a:r>
                        <a:rPr lang="ar-BH" sz="2400" baseline="0" dirty="0" smtClean="0"/>
                        <a:t> </a:t>
                      </a:r>
                      <a:r>
                        <a:rPr kumimoji="0" lang="ar-B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الْحَاجَةِ إِلَى.....................</a:t>
                      </a:r>
                      <a:endParaRPr lang="ar-BH" sz="2400" dirty="0">
                        <a:cs typeface="mohammad bold art 1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dirty="0" smtClean="0"/>
                        <a:t>2-</a:t>
                      </a:r>
                      <a:r>
                        <a:rPr kumimoji="0" lang="ar-B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................................</a:t>
                      </a:r>
                      <a:endParaRPr kumimoji="0" lang="ar-BH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6131">
                <a:tc>
                  <a:txBody>
                    <a:bodyPr/>
                    <a:lstStyle/>
                    <a:p>
                      <a:pPr algn="ctr" rtl="1"/>
                      <a:r>
                        <a:rPr lang="ar-BH" sz="2400" dirty="0" smtClean="0"/>
                        <a:t>3-</a:t>
                      </a:r>
                      <a:r>
                        <a:rPr kumimoji="0" lang="ar-B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الْحَاجَةِ إِلَى.....................</a:t>
                      </a:r>
                      <a:endParaRPr lang="ar-BH" sz="2400" dirty="0">
                        <a:cs typeface="mohammad bold art 1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dirty="0" smtClean="0"/>
                        <a:t>3-</a:t>
                      </a:r>
                      <a:r>
                        <a:rPr kumimoji="0" lang="ar-B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................................</a:t>
                      </a:r>
                      <a:endParaRPr kumimoji="0" lang="ar-BH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6131">
                <a:tc>
                  <a:txBody>
                    <a:bodyPr/>
                    <a:lstStyle/>
                    <a:p>
                      <a:pPr algn="ctr" rtl="1"/>
                      <a:r>
                        <a:rPr lang="ar-BH" sz="2400" dirty="0" smtClean="0"/>
                        <a:t>4-</a:t>
                      </a:r>
                      <a:r>
                        <a:rPr kumimoji="0" lang="ar-B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الْحَاجَةِ إِلَى.....................</a:t>
                      </a:r>
                      <a:endParaRPr lang="ar-BH" sz="2400" dirty="0">
                        <a:cs typeface="mohammad bold art 1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dirty="0" smtClean="0"/>
                        <a:t>4-</a:t>
                      </a:r>
                      <a:r>
                        <a:rPr kumimoji="0" lang="ar-B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................................</a:t>
                      </a:r>
                      <a:endParaRPr kumimoji="0" lang="ar-BH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8661400" y="2100543"/>
            <a:ext cx="1812636" cy="56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أَشِكَالِ</a:t>
            </a:r>
            <a:r>
              <a:rPr lang="ar-BH" sz="2800" dirty="0">
                <a:solidFill>
                  <a:schemeClr val="tx1"/>
                </a:solidFill>
                <a:latin typeface="ColoredTashkeelFont"/>
              </a:rPr>
              <a:t> </a:t>
            </a:r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بُيُوتِهِمْ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29400" y="2100542"/>
            <a:ext cx="996230" cy="56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الطَّعامِ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30700" y="2063916"/>
            <a:ext cx="1280970" cy="56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الْأَصْدِقاءِ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7700" y="2063915"/>
            <a:ext cx="1203616" cy="56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طَعامِهِم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12728" y="3108044"/>
            <a:ext cx="2161308" cy="416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أَشْكَالِهِم وَأَلْوانِهِم</a:t>
            </a:r>
            <a:r>
              <a:rPr lang="ar-BH" sz="2800" dirty="0">
                <a:solidFill>
                  <a:schemeClr val="tx1"/>
                </a:solidFill>
                <a:latin typeface="ColoredTashkeelFont"/>
              </a:rPr>
              <a:t> </a:t>
            </a:r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 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32300" y="2995228"/>
            <a:ext cx="1077769" cy="56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الْمَسْكَنِ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29400" y="2995228"/>
            <a:ext cx="966644" cy="4810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ل</a:t>
            </a:r>
            <a:r>
              <a:rPr lang="ar-BH" sz="2800" dirty="0">
                <a:solidFill>
                  <a:schemeClr val="tx1"/>
                </a:solidFill>
                <a:latin typeface="ColoredTashkeelFont"/>
              </a:rPr>
              <a:t>ُ</a:t>
            </a:r>
            <a:r>
              <a:rPr lang="ar-BH" sz="2800" dirty="0" smtClean="0">
                <a:solidFill>
                  <a:schemeClr val="tx1"/>
                </a:solidFill>
                <a:latin typeface="ColoredTashkeelFont"/>
              </a:rPr>
              <a:t>غاتِهِم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832840" y="2936957"/>
            <a:ext cx="1320945" cy="56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2800" dirty="0">
                <a:solidFill>
                  <a:schemeClr val="tx1"/>
                </a:solidFill>
                <a:latin typeface="ColoredTashkeelFont"/>
              </a:rPr>
              <a:t>الشَّرَابِ</a:t>
            </a:r>
            <a:endParaRPr lang="ar-BH" sz="2800" dirty="0">
              <a:solidFill>
                <a:schemeClr val="tx1"/>
              </a:solidFill>
              <a:cs typeface="mohammad bold art 1" pitchFamily="2" charset="-78"/>
            </a:endParaRPr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53" y="6197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7721 0.34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25742 0.4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25742 0.373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45273 0.465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388 0.341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3 -0.0081 L -0.21979 0.287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45977 0.5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67 -0.03865 L -0.45937 0.431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9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9446" y="82595"/>
            <a:ext cx="1316118" cy="6907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dirty="0" smtClean="0"/>
              <a:t>الدّرس </a:t>
            </a:r>
            <a:endParaRPr lang="ar-BH" dirty="0"/>
          </a:p>
        </p:txBody>
      </p:sp>
      <p:sp>
        <p:nvSpPr>
          <p:cNvPr id="6" name="Oval 5"/>
          <p:cNvSpPr/>
          <p:nvPr/>
        </p:nvSpPr>
        <p:spPr>
          <a:xfrm>
            <a:off x="284016" y="128154"/>
            <a:ext cx="568037" cy="56110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400" b="1" dirty="0" smtClean="0"/>
              <a:t>30</a:t>
            </a:r>
            <a:endParaRPr lang="ar-BH" sz="1400" b="1" dirty="0"/>
          </a:p>
        </p:txBody>
      </p:sp>
      <p:sp>
        <p:nvSpPr>
          <p:cNvPr id="7" name="Oval 6"/>
          <p:cNvSpPr/>
          <p:nvPr/>
        </p:nvSpPr>
        <p:spPr>
          <a:xfrm>
            <a:off x="4030215" y="253969"/>
            <a:ext cx="4227095" cy="7158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dirty="0" smtClean="0"/>
              <a:t>النَّاسُ يَتَشابَهونَ</a:t>
            </a:r>
            <a:endParaRPr lang="ar-BH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98762" y="1171835"/>
            <a:ext cx="100368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600" dirty="0">
                <a:latin typeface="ColoredTashkeelFont"/>
              </a:rPr>
              <a:t>عَنْدَمَا نُسَلِّمُ عَلَى الآخرين نَقُولُ:( السُّلَّامُ عَلَيْكُمْ وَرَحْمَةُ اللهِ وَبَرَكَاتُهُ).</a:t>
            </a:r>
            <a:endParaRPr lang="ar-BH" sz="3600" dirty="0">
              <a:cs typeface="mohammad bold art 1" pitchFamily="2" charset="-78"/>
            </a:endParaRPr>
          </a:p>
        </p:txBody>
      </p:sp>
      <p:sp>
        <p:nvSpPr>
          <p:cNvPr id="14" name="Isosceles Triangle 13"/>
          <p:cNvSpPr/>
          <p:nvPr/>
        </p:nvSpPr>
        <p:spPr>
          <a:xfrm rot="5400000">
            <a:off x="10796373" y="1349606"/>
            <a:ext cx="822739" cy="637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5" name="Rectangle 14"/>
          <p:cNvSpPr/>
          <p:nvPr/>
        </p:nvSpPr>
        <p:spPr>
          <a:xfrm>
            <a:off x="10888943" y="1437354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4</a:t>
            </a:r>
            <a:endParaRPr lang="ar-BH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413528" y="1818166"/>
            <a:ext cx="6699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000" dirty="0" smtClean="0">
                <a:latin typeface="ColoredTashkeelFont"/>
              </a:rPr>
              <a:t>أَتَعْرِفُ</a:t>
            </a:r>
            <a:r>
              <a:rPr lang="ar-BH" sz="4000" dirty="0">
                <a:latin typeface="ColoredTashkeelFont"/>
              </a:rPr>
              <a:t> كَيْفَ </a:t>
            </a:r>
            <a:r>
              <a:rPr lang="ar-BH" sz="4000" dirty="0" smtClean="0">
                <a:latin typeface="ColoredTashkeelFont"/>
              </a:rPr>
              <a:t>يُسْلِمُ</a:t>
            </a:r>
            <a:r>
              <a:rPr lang="ar-BH" sz="4000" dirty="0">
                <a:latin typeface="ColoredTashkeelFont"/>
              </a:rPr>
              <a:t> النَّاسُ فِي بَعْضِ الْبِلَادِ:</a:t>
            </a:r>
            <a:endParaRPr lang="ar-BH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2613" t="16636" r="13409" b="25545"/>
          <a:stretch/>
        </p:blipFill>
        <p:spPr>
          <a:xfrm>
            <a:off x="568034" y="2853022"/>
            <a:ext cx="4752111" cy="32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Isosceles Triangle 16"/>
          <p:cNvSpPr/>
          <p:nvPr/>
        </p:nvSpPr>
        <p:spPr>
          <a:xfrm rot="5400000">
            <a:off x="10850916" y="3146624"/>
            <a:ext cx="822739" cy="637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8" name="Rectangle 17"/>
          <p:cNvSpPr/>
          <p:nvPr/>
        </p:nvSpPr>
        <p:spPr>
          <a:xfrm>
            <a:off x="10943486" y="3234372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5</a:t>
            </a:r>
            <a:endParaRPr lang="ar-BH" sz="2800" b="1" dirty="0"/>
          </a:p>
        </p:txBody>
      </p:sp>
      <p:sp>
        <p:nvSpPr>
          <p:cNvPr id="19" name="Isosceles Triangle 18"/>
          <p:cNvSpPr/>
          <p:nvPr/>
        </p:nvSpPr>
        <p:spPr>
          <a:xfrm rot="5400000">
            <a:off x="10740225" y="5062625"/>
            <a:ext cx="822739" cy="637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0" name="Rectangle 19"/>
          <p:cNvSpPr/>
          <p:nvPr/>
        </p:nvSpPr>
        <p:spPr>
          <a:xfrm>
            <a:off x="10832795" y="5150373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6</a:t>
            </a:r>
            <a:endParaRPr lang="ar-BH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805055" y="2963335"/>
            <a:ext cx="4930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3600" dirty="0">
                <a:latin typeface="ColoredTashkeelFont"/>
              </a:rPr>
              <a:t>هَلْ </a:t>
            </a:r>
            <a:r>
              <a:rPr lang="ar-BH" sz="3600" dirty="0" smtClean="0">
                <a:latin typeface="ColoredTashkeelFont"/>
              </a:rPr>
              <a:t>تَعْرِفُ</a:t>
            </a:r>
            <a:r>
              <a:rPr lang="ar-BH" sz="3600" dirty="0">
                <a:latin typeface="ColoredTashkeelFont"/>
              </a:rPr>
              <a:t> </a:t>
            </a:r>
            <a:r>
              <a:rPr lang="ar-BH" sz="3600" dirty="0" smtClean="0">
                <a:latin typeface="ColoredTashkeelFont"/>
              </a:rPr>
              <a:t>لُغَاتٍ</a:t>
            </a:r>
            <a:r>
              <a:rPr lang="ar-BH" sz="3600" dirty="0">
                <a:latin typeface="ColoredTashkeelFont"/>
              </a:rPr>
              <a:t> أُخْرَى </a:t>
            </a:r>
            <a:r>
              <a:rPr lang="ar-BH" sz="3600" dirty="0" smtClean="0">
                <a:latin typeface="ColoredTashkeelFont"/>
              </a:rPr>
              <a:t>غيرَ الْلُّغَةَ</a:t>
            </a:r>
            <a:r>
              <a:rPr lang="ar-BH" sz="3600" dirty="0">
                <a:latin typeface="ColoredTashkeelFont"/>
              </a:rPr>
              <a:t> </a:t>
            </a:r>
            <a:r>
              <a:rPr lang="ar-BH" sz="3600" dirty="0" smtClean="0">
                <a:latin typeface="ColoredTashkeelFont"/>
              </a:rPr>
              <a:t>الْعَرَبِيَّةَ؟</a:t>
            </a:r>
            <a:r>
              <a:rPr lang="ar-BH" sz="3600" dirty="0">
                <a:latin typeface="ColoredTashkeelFont"/>
              </a:rPr>
              <a:t> مَا </a:t>
            </a:r>
            <a:r>
              <a:rPr lang="ar-BH" sz="3600" dirty="0" smtClean="0">
                <a:latin typeface="ColoredTashkeelFont"/>
              </a:rPr>
              <a:t>هِي؟</a:t>
            </a:r>
            <a:endParaRPr lang="ar-BH" sz="3600" dirty="0"/>
          </a:p>
        </p:txBody>
      </p:sp>
      <p:sp>
        <p:nvSpPr>
          <p:cNvPr id="8" name="Rectangle 7"/>
          <p:cNvSpPr/>
          <p:nvPr/>
        </p:nvSpPr>
        <p:spPr>
          <a:xfrm>
            <a:off x="4488873" y="4811927"/>
            <a:ext cx="6246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3600" dirty="0">
                <a:latin typeface="ColoredTashkeelFont"/>
              </a:rPr>
              <a:t>هَلْ </a:t>
            </a:r>
            <a:r>
              <a:rPr lang="ar-BH" sz="3600" dirty="0" smtClean="0">
                <a:latin typeface="ColoredTashkeelFont"/>
              </a:rPr>
              <a:t>تُحِبُ</a:t>
            </a:r>
            <a:r>
              <a:rPr lang="ar-BH" sz="3600" dirty="0">
                <a:latin typeface="ColoredTashkeelFont"/>
              </a:rPr>
              <a:t> </a:t>
            </a:r>
            <a:r>
              <a:rPr lang="ar-BH" sz="3600" dirty="0" smtClean="0">
                <a:latin typeface="ColoredTashkeelFont"/>
              </a:rPr>
              <a:t>أَنْ تَتَعَلَّمَ لُغَةً أُخْرى؟</a:t>
            </a:r>
            <a:r>
              <a:rPr lang="ar-BH" sz="3600" dirty="0">
                <a:latin typeface="ColoredTashkeelFont"/>
              </a:rPr>
              <a:t> </a:t>
            </a:r>
            <a:endParaRPr lang="ar-BH" sz="3600" dirty="0" smtClean="0">
              <a:latin typeface="ColoredTashkeelFont"/>
            </a:endParaRPr>
          </a:p>
          <a:p>
            <a:r>
              <a:rPr lang="ar-BH" sz="3600" dirty="0" smtClean="0">
                <a:latin typeface="ColoredTashkeelFont"/>
              </a:rPr>
              <a:t>مَا</a:t>
            </a:r>
            <a:r>
              <a:rPr lang="ar-BH" sz="3600" dirty="0">
                <a:latin typeface="ColoredTashkeelFont"/>
              </a:rPr>
              <a:t> </a:t>
            </a:r>
            <a:r>
              <a:rPr lang="ar-BH" sz="3600" dirty="0" smtClean="0">
                <a:latin typeface="ColoredTashkeelFont"/>
              </a:rPr>
              <a:t>هِي؟ وَلِماذا؟</a:t>
            </a:r>
            <a:endParaRPr lang="ar-BH" sz="3600" dirty="0"/>
          </a:p>
        </p:txBody>
      </p:sp>
      <p:pic>
        <p:nvPicPr>
          <p:cNvPr id="9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4197" y="308546"/>
            <a:ext cx="6639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dirty="0" smtClean="0">
                <a:latin typeface="ColoredTashkeelFont"/>
              </a:rPr>
              <a:t>اُكْمِلُ</a:t>
            </a:r>
            <a:r>
              <a:rPr lang="ar-BH" sz="4400" dirty="0">
                <a:latin typeface="ColoredTashkeelFont"/>
              </a:rPr>
              <a:t> الْفَرَاغَ بِالْكَلِمَةِ الْمُنَاسِبَةِ, وَأَتَعَلَّمُ:</a:t>
            </a:r>
            <a:endParaRPr lang="ar-BH" sz="4400" dirty="0"/>
          </a:p>
        </p:txBody>
      </p:sp>
      <p:sp>
        <p:nvSpPr>
          <p:cNvPr id="3" name="Isosceles Triangle 2"/>
          <p:cNvSpPr/>
          <p:nvPr/>
        </p:nvSpPr>
        <p:spPr>
          <a:xfrm rot="5400000">
            <a:off x="9453257" y="437977"/>
            <a:ext cx="822739" cy="637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" name="Rectangle 3"/>
          <p:cNvSpPr/>
          <p:nvPr/>
        </p:nvSpPr>
        <p:spPr>
          <a:xfrm>
            <a:off x="9545827" y="525725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7</a:t>
            </a:r>
            <a:endParaRPr lang="ar-BH" sz="2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0528300" y="1348462"/>
            <a:ext cx="872700" cy="7435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إِعْدادِ</a:t>
            </a:r>
            <a:endParaRPr lang="ar-BH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06283" y="1408441"/>
            <a:ext cx="1037800" cy="7435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مُخْتَلِفَةٍ</a:t>
            </a:r>
            <a:endParaRPr lang="ar-BH" sz="28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50149" y="1348464"/>
            <a:ext cx="1037800" cy="7435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تَرْتَدي</a:t>
            </a:r>
            <a:endParaRPr lang="ar-BH" sz="2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84197" y="1312622"/>
            <a:ext cx="1019535" cy="7435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 تَناوُلَ</a:t>
            </a:r>
            <a:endParaRPr lang="ar-BH" sz="2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116" y="3166070"/>
            <a:ext cx="10694418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571500" indent="-571500">
              <a:buFontTx/>
              <a:buChar char="-"/>
            </a:pPr>
            <a:r>
              <a:rPr lang="ar-BH" sz="4000" dirty="0">
                <a:latin typeface="ColoredTashkeelFont"/>
              </a:rPr>
              <a:t>............ النِّسَاءُ الْهِنْدِيَاتِ لِبَاسًا يُسَمَّى </a:t>
            </a:r>
            <a:r>
              <a:rPr lang="ar-BH" sz="4000" dirty="0" smtClean="0">
                <a:latin typeface="ColoredTashkeelFont"/>
              </a:rPr>
              <a:t>السَّارِّيُّ.</a:t>
            </a:r>
            <a:endParaRPr lang="ar-BH" sz="4000" dirty="0">
              <a:latin typeface="ColoredTashkeelFont"/>
            </a:endParaRPr>
          </a:p>
          <a:p>
            <a:pPr marL="571500" indent="-571500">
              <a:buFontTx/>
              <a:buChar char="-"/>
            </a:pPr>
            <a:r>
              <a:rPr lang="ar-BH" sz="4000" dirty="0">
                <a:latin typeface="ColoredTashkeelFont"/>
              </a:rPr>
              <a:t>يُحِبُّ </a:t>
            </a:r>
            <a:r>
              <a:rPr lang="ar-BH" sz="4000" dirty="0" smtClean="0">
                <a:latin typeface="ColoredTashkeelFont"/>
              </a:rPr>
              <a:t>الْهُنُودُ </a:t>
            </a:r>
            <a:r>
              <a:rPr lang="ar-BH" sz="4000" dirty="0" smtClean="0">
                <a:latin typeface="ColoredTashkeelFont"/>
              </a:rPr>
              <a:t>.........</a:t>
            </a:r>
            <a:r>
              <a:rPr lang="ar-BH" sz="4000" dirty="0">
                <a:latin typeface="ColoredTashkeelFont"/>
              </a:rPr>
              <a:t> الْفِلْفَلَ الْحَارَّ مَعَ طَعَامِهِمْ.</a:t>
            </a:r>
          </a:p>
          <a:p>
            <a:pPr marL="571500" indent="-571500">
              <a:buFontTx/>
              <a:buChar char="-"/>
            </a:pPr>
            <a:r>
              <a:rPr lang="ar-BH" sz="4000" dirty="0">
                <a:latin typeface="ColoredTashkeelFont"/>
              </a:rPr>
              <a:t>يَشْتَهِرُ </a:t>
            </a:r>
            <a:r>
              <a:rPr lang="ar-BH" sz="4000" dirty="0" smtClean="0">
                <a:latin typeface="ColoredTashkeelFont"/>
              </a:rPr>
              <a:t>الْهُنُودُ</a:t>
            </a:r>
            <a:r>
              <a:rPr lang="ar-BH" sz="4000" dirty="0">
                <a:latin typeface="ColoredTashkeelFont"/>
              </a:rPr>
              <a:t> بـ </a:t>
            </a:r>
            <a:r>
              <a:rPr lang="ar-BH" sz="4000" dirty="0" smtClean="0">
                <a:latin typeface="ColoredTashkeelFont"/>
              </a:rPr>
              <a:t>......</a:t>
            </a:r>
            <a:r>
              <a:rPr lang="ar-BH" sz="4000" dirty="0">
                <a:latin typeface="ColoredTashkeelFont"/>
              </a:rPr>
              <a:t> </a:t>
            </a:r>
            <a:r>
              <a:rPr lang="ar-BH" sz="4000" dirty="0" smtClean="0">
                <a:latin typeface="ColoredTashkeelFont"/>
              </a:rPr>
              <a:t>طَبَّقٍ</a:t>
            </a:r>
            <a:r>
              <a:rPr lang="ar-BH" sz="4000" dirty="0">
                <a:latin typeface="ColoredTashkeelFont"/>
              </a:rPr>
              <a:t> مِنَ الْأَرْزِ يُسَمَّى( البرياني).</a:t>
            </a:r>
          </a:p>
          <a:p>
            <a:pPr marL="571500" indent="-571500">
              <a:buFontTx/>
              <a:buChar char="-"/>
            </a:pPr>
            <a:r>
              <a:rPr lang="ar-BH" sz="4000" dirty="0">
                <a:latin typeface="ColoredTashkeelFont"/>
              </a:rPr>
              <a:t>أَهَّلُ الْهِنْدِ يَتَحَدَّثُونَ بِلُغَاتٍ</a:t>
            </a:r>
            <a:r>
              <a:rPr lang="ar-BH" sz="4000" dirty="0" smtClean="0">
                <a:latin typeface="ColoredTashkeelFont"/>
              </a:rPr>
              <a:t>........ </a:t>
            </a:r>
            <a:endParaRPr lang="ar-BH" sz="4000" dirty="0"/>
          </a:p>
        </p:txBody>
      </p:sp>
    </p:spTree>
    <p:extLst>
      <p:ext uri="{BB962C8B-B14F-4D97-AF65-F5344CB8AC3E}">
        <p14:creationId xmlns:p14="http://schemas.microsoft.com/office/powerpoint/2010/main" val="33330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59 0.0176 L 0.36888 0.2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185 L 0.41927 0.35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97" y="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0.00903 L -0.22747 0.44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-0.13542 0.51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9575645" y="424080"/>
            <a:ext cx="822739" cy="6375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" name="Rectangle 3"/>
          <p:cNvSpPr/>
          <p:nvPr/>
        </p:nvSpPr>
        <p:spPr>
          <a:xfrm>
            <a:off x="9668215" y="484118"/>
            <a:ext cx="429491" cy="52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 smtClean="0"/>
              <a:t>9</a:t>
            </a:r>
            <a:endParaRPr lang="ar-BH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04801" y="314744"/>
            <a:ext cx="925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4400" dirty="0" smtClean="0">
                <a:latin typeface="ColoredTashkeelFont"/>
              </a:rPr>
              <a:t>اسْتَعْمِلُ </a:t>
            </a:r>
            <a:r>
              <a:rPr lang="ar-BH" sz="4400" dirty="0">
                <a:latin typeface="ColoredTashkeelFont"/>
              </a:rPr>
              <a:t> </a:t>
            </a:r>
            <a:r>
              <a:rPr lang="ar-BH" sz="4400" dirty="0" smtClean="0">
                <a:latin typeface="ColoredTashkeelFont"/>
              </a:rPr>
              <a:t>     أَو         فِي</a:t>
            </a:r>
            <a:r>
              <a:rPr lang="ar-BH" sz="4400" dirty="0">
                <a:latin typeface="ColoredTashkeelFont"/>
              </a:rPr>
              <a:t> الْفَرَاغِ الْمُنَاسِبِ, </a:t>
            </a:r>
            <a:r>
              <a:rPr lang="ar-BH" sz="4400" dirty="0" smtClean="0">
                <a:latin typeface="ColoredTashkeelFont"/>
              </a:rPr>
              <a:t>وأتَعَلَمُ:</a:t>
            </a:r>
            <a:endParaRPr lang="ar-BH" sz="4400" dirty="0"/>
          </a:p>
        </p:txBody>
      </p:sp>
      <p:sp>
        <p:nvSpPr>
          <p:cNvPr id="6" name="12-Point Star 5"/>
          <p:cNvSpPr/>
          <p:nvPr/>
        </p:nvSpPr>
        <p:spPr>
          <a:xfrm>
            <a:off x="7331056" y="298360"/>
            <a:ext cx="781132" cy="8200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وَ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7" name="12-Point Star 6"/>
          <p:cNvSpPr/>
          <p:nvPr/>
        </p:nvSpPr>
        <p:spPr>
          <a:xfrm>
            <a:off x="5486400" y="275112"/>
            <a:ext cx="1069760" cy="79582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 smtClean="0">
                <a:solidFill>
                  <a:schemeClr val="tx1"/>
                </a:solidFill>
              </a:rPr>
              <a:t>أَوْ</a:t>
            </a:r>
            <a:endParaRPr lang="ar-BH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488" y="1324669"/>
            <a:ext cx="10145485" cy="2000548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justLow"/>
            <a:r>
              <a:rPr lang="ar-BH" sz="4000" dirty="0" smtClean="0"/>
              <a:t>على كَوْكَبِ الأَرْضِ قارَّاتٌ سَبْعٌ: آسِيا، </a:t>
            </a:r>
            <a:r>
              <a:rPr lang="ar-BH" sz="4400" b="1" dirty="0" smtClean="0">
                <a:solidFill>
                  <a:srgbClr val="FF0000"/>
                </a:solidFill>
              </a:rPr>
              <a:t>و</a:t>
            </a:r>
            <a:r>
              <a:rPr lang="ar-BH" sz="4400" b="1" dirty="0" smtClean="0"/>
              <a:t>َ</a:t>
            </a:r>
            <a:r>
              <a:rPr lang="ar-BH" sz="4000" dirty="0" smtClean="0"/>
              <a:t>                              إِفْريقِيا، </a:t>
            </a:r>
            <a:r>
              <a:rPr lang="ar-BH" sz="4000" b="1" dirty="0" smtClean="0">
                <a:solidFill>
                  <a:srgbClr val="FF0000"/>
                </a:solidFill>
              </a:rPr>
              <a:t>وَ</a:t>
            </a:r>
            <a:r>
              <a:rPr lang="ar-BH" sz="4000" dirty="0" smtClean="0">
                <a:solidFill>
                  <a:srgbClr val="FF0000"/>
                </a:solidFill>
              </a:rPr>
              <a:t> </a:t>
            </a:r>
            <a:r>
              <a:rPr lang="ar-BH" sz="4000" dirty="0" smtClean="0"/>
              <a:t>أورُبّا، </a:t>
            </a:r>
            <a:r>
              <a:rPr lang="ar-BH" sz="4000" b="1" dirty="0" smtClean="0">
                <a:solidFill>
                  <a:srgbClr val="FF0000"/>
                </a:solidFill>
              </a:rPr>
              <a:t>وَ </a:t>
            </a:r>
            <a:r>
              <a:rPr lang="ar-BH" sz="4000" dirty="0" smtClean="0"/>
              <a:t>أَمْريكا الشَّمالِيَّةُ،</a:t>
            </a:r>
            <a:r>
              <a:rPr lang="ar-BH" sz="4000" b="1" dirty="0" smtClean="0">
                <a:solidFill>
                  <a:srgbClr val="FF0000"/>
                </a:solidFill>
              </a:rPr>
              <a:t> وَ </a:t>
            </a:r>
            <a:r>
              <a:rPr lang="ar-BH" sz="4000" dirty="0" smtClean="0"/>
              <a:t>أَمْريكا الْجَنوبِيَّةُ،</a:t>
            </a:r>
            <a:r>
              <a:rPr lang="ar-BH" sz="4000" b="1" dirty="0" smtClean="0">
                <a:solidFill>
                  <a:srgbClr val="FF0000"/>
                </a:solidFill>
              </a:rPr>
              <a:t> وَ  </a:t>
            </a:r>
            <a:r>
              <a:rPr lang="ar-BH" sz="4000" dirty="0" smtClean="0"/>
              <a:t>أُوقِيانْيا، </a:t>
            </a:r>
            <a:r>
              <a:rPr lang="ar-BH" sz="4000" b="1" dirty="0" smtClean="0">
                <a:solidFill>
                  <a:srgbClr val="FF0000"/>
                </a:solidFill>
              </a:rPr>
              <a:t>وَ</a:t>
            </a:r>
            <a:r>
              <a:rPr lang="ar-BH" sz="4000" dirty="0" smtClean="0"/>
              <a:t> الْقارَّةُ الْقُطْبِيَّةُ الْجَنوبِيَّةُ.</a:t>
            </a:r>
            <a:endParaRPr lang="ar-BH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348487" y="3565701"/>
            <a:ext cx="10145486" cy="14465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ar-BH" sz="4400" dirty="0" smtClean="0"/>
              <a:t>نَسْتَطيعُ السَّفَرَ إِلى الْبِلادِ الْأُخْرى بِالطَّائِرَةِ، </a:t>
            </a:r>
            <a:r>
              <a:rPr lang="ar-BH" sz="4400" b="1" dirty="0" smtClean="0">
                <a:solidFill>
                  <a:srgbClr val="FF0000"/>
                </a:solidFill>
              </a:rPr>
              <a:t>أَوْ </a:t>
            </a:r>
            <a:r>
              <a:rPr lang="ar-BH" sz="4400" dirty="0" smtClean="0"/>
              <a:t>السَّيَّارَةِ، </a:t>
            </a:r>
            <a:r>
              <a:rPr lang="ar-BH" sz="4400" b="1" dirty="0" smtClean="0">
                <a:solidFill>
                  <a:srgbClr val="FF0000"/>
                </a:solidFill>
              </a:rPr>
              <a:t>أَوْ</a:t>
            </a:r>
            <a:r>
              <a:rPr lang="ar-BH" sz="4400" dirty="0" smtClean="0"/>
              <a:t> السَّفينَةِ.</a:t>
            </a:r>
            <a:endParaRPr lang="ar-BH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348487" y="5370286"/>
            <a:ext cx="10145486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justLow"/>
            <a:r>
              <a:rPr lang="ar-BH" sz="4400" dirty="0" smtClean="0"/>
              <a:t>يَسْكُنُ النَّاسُ في بُيوتٍ حَجَرِيَّةٍ، </a:t>
            </a:r>
            <a:r>
              <a:rPr lang="ar-BH" sz="4400" b="1" dirty="0" smtClean="0">
                <a:solidFill>
                  <a:srgbClr val="FF0000"/>
                </a:solidFill>
              </a:rPr>
              <a:t>أَوْ</a:t>
            </a:r>
            <a:r>
              <a:rPr lang="ar-BH" sz="4400" dirty="0" smtClean="0"/>
              <a:t> أَكْواخٍ، </a:t>
            </a:r>
            <a:r>
              <a:rPr lang="ar-BH" sz="4400" b="1" dirty="0" smtClean="0">
                <a:solidFill>
                  <a:srgbClr val="FF0000"/>
                </a:solidFill>
              </a:rPr>
              <a:t>أَوْ</a:t>
            </a:r>
            <a:r>
              <a:rPr lang="ar-BH" sz="4400" dirty="0" smtClean="0"/>
              <a:t> خِيامٍ.</a:t>
            </a:r>
            <a:endParaRPr lang="ar-BH" sz="4400" dirty="0"/>
          </a:p>
        </p:txBody>
      </p:sp>
    </p:spTree>
    <p:extLst>
      <p:ext uri="{BB962C8B-B14F-4D97-AF65-F5344CB8AC3E}">
        <p14:creationId xmlns:p14="http://schemas.microsoft.com/office/powerpoint/2010/main" val="13412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وفَّقَكَ الله</a:t>
            </a:r>
          </a:p>
        </p:txBody>
      </p:sp>
      <p:pic>
        <p:nvPicPr>
          <p:cNvPr id="4" name="وفقك الل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6057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PPT 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4_PPT 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5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200</Words>
  <Application>Microsoft Office PowerPoint</Application>
  <PresentationFormat>ملء الشاشة</PresentationFormat>
  <Paragraphs>80</Paragraphs>
  <Slides>11</Slides>
  <Notes>0</Notes>
  <HiddenSlides>2</HiddenSlides>
  <MMClips>9</MMClips>
  <ScaleCrop>false</ScaleCrop>
  <HeadingPairs>
    <vt:vector size="8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11</vt:i4>
      </vt:variant>
      <vt:variant>
        <vt:lpstr>عروض مخصصة</vt:lpstr>
      </vt:variant>
      <vt:variant>
        <vt:i4>2</vt:i4>
      </vt:variant>
    </vt:vector>
  </HeadingPairs>
  <TitlesOfParts>
    <vt:vector size="25" baseType="lpstr">
      <vt:lpstr>AR BERKLEY</vt:lpstr>
      <vt:lpstr>Arial</vt:lpstr>
      <vt:lpstr>Calibri</vt:lpstr>
      <vt:lpstr>Calibri Light</vt:lpstr>
      <vt:lpstr>ColoredTashkeelFont</vt:lpstr>
      <vt:lpstr>mohammad bold art 1</vt:lpstr>
      <vt:lpstr>Wingdings</vt:lpstr>
      <vt:lpstr>2_PPT TMPLT</vt:lpstr>
      <vt:lpstr>1_Office Theme</vt:lpstr>
      <vt:lpstr>4_PPT TMPLT</vt:lpstr>
      <vt:lpstr>Office Theme</vt:lpstr>
      <vt:lpstr>قالب الدروس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yes</vt:lpstr>
      <vt:lpstr>No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hamad 95</cp:lastModifiedBy>
  <cp:revision>141</cp:revision>
  <dcterms:created xsi:type="dcterms:W3CDTF">2020-03-18T07:16:15Z</dcterms:created>
  <dcterms:modified xsi:type="dcterms:W3CDTF">2020-04-05T09:44:56Z</dcterms:modified>
</cp:coreProperties>
</file>